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3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2"/>
    <p:sldMasterId id="2147483671" r:id="rId3"/>
    <p:sldMasterId id="2147483684" r:id="rId4"/>
    <p:sldMasterId id="2147483710" r:id="rId5"/>
  </p:sldMasterIdLst>
  <p:notesMasterIdLst>
    <p:notesMasterId r:id="rId104"/>
  </p:notesMasterIdLst>
  <p:sldIdLst>
    <p:sldId id="257" r:id="rId6"/>
    <p:sldId id="443" r:id="rId7"/>
    <p:sldId id="526" r:id="rId8"/>
    <p:sldId id="415" r:id="rId9"/>
    <p:sldId id="417" r:id="rId10"/>
    <p:sldId id="416" r:id="rId11"/>
    <p:sldId id="418" r:id="rId12"/>
    <p:sldId id="419" r:id="rId13"/>
    <p:sldId id="421" r:id="rId14"/>
    <p:sldId id="422" r:id="rId15"/>
    <p:sldId id="423" r:id="rId16"/>
    <p:sldId id="424" r:id="rId17"/>
    <p:sldId id="425" r:id="rId18"/>
    <p:sldId id="510" r:id="rId19"/>
    <p:sldId id="426" r:id="rId20"/>
    <p:sldId id="427" r:id="rId21"/>
    <p:sldId id="428" r:id="rId22"/>
    <p:sldId id="430" r:id="rId23"/>
    <p:sldId id="431" r:id="rId24"/>
    <p:sldId id="432" r:id="rId25"/>
    <p:sldId id="433" r:id="rId26"/>
    <p:sldId id="434" r:id="rId27"/>
    <p:sldId id="511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53" r:id="rId37"/>
    <p:sldId id="454" r:id="rId38"/>
    <p:sldId id="455" r:id="rId39"/>
    <p:sldId id="456" r:id="rId40"/>
    <p:sldId id="457" r:id="rId41"/>
    <p:sldId id="458" r:id="rId42"/>
    <p:sldId id="459" r:id="rId43"/>
    <p:sldId id="460" r:id="rId44"/>
    <p:sldId id="461" r:id="rId45"/>
    <p:sldId id="462" r:id="rId46"/>
    <p:sldId id="466" r:id="rId47"/>
    <p:sldId id="463" r:id="rId48"/>
    <p:sldId id="464" r:id="rId49"/>
    <p:sldId id="465" r:id="rId50"/>
    <p:sldId id="467" r:id="rId51"/>
    <p:sldId id="468" r:id="rId52"/>
    <p:sldId id="469" r:id="rId53"/>
    <p:sldId id="470" r:id="rId54"/>
    <p:sldId id="471" r:id="rId55"/>
    <p:sldId id="512" r:id="rId56"/>
    <p:sldId id="446" r:id="rId57"/>
    <p:sldId id="447" r:id="rId58"/>
    <p:sldId id="448" r:id="rId59"/>
    <p:sldId id="449" r:id="rId60"/>
    <p:sldId id="450" r:id="rId61"/>
    <p:sldId id="451" r:id="rId62"/>
    <p:sldId id="452" r:id="rId63"/>
    <p:sldId id="513" r:id="rId64"/>
    <p:sldId id="516" r:id="rId65"/>
    <p:sldId id="517" r:id="rId66"/>
    <p:sldId id="518" r:id="rId67"/>
    <p:sldId id="520" r:id="rId68"/>
    <p:sldId id="519" r:id="rId69"/>
    <p:sldId id="522" r:id="rId70"/>
    <p:sldId id="521" r:id="rId71"/>
    <p:sldId id="523" r:id="rId72"/>
    <p:sldId id="524" r:id="rId73"/>
    <p:sldId id="480" r:id="rId74"/>
    <p:sldId id="482" r:id="rId75"/>
    <p:sldId id="483" r:id="rId76"/>
    <p:sldId id="484" r:id="rId77"/>
    <p:sldId id="485" r:id="rId78"/>
    <p:sldId id="486" r:id="rId79"/>
    <p:sldId id="487" r:id="rId80"/>
    <p:sldId id="488" r:id="rId81"/>
    <p:sldId id="489" r:id="rId82"/>
    <p:sldId id="527" r:id="rId83"/>
    <p:sldId id="528" r:id="rId84"/>
    <p:sldId id="529" r:id="rId85"/>
    <p:sldId id="530" r:id="rId86"/>
    <p:sldId id="531" r:id="rId87"/>
    <p:sldId id="532" r:id="rId88"/>
    <p:sldId id="533" r:id="rId89"/>
    <p:sldId id="534" r:id="rId90"/>
    <p:sldId id="535" r:id="rId91"/>
    <p:sldId id="536" r:id="rId92"/>
    <p:sldId id="537" r:id="rId93"/>
    <p:sldId id="538" r:id="rId94"/>
    <p:sldId id="539" r:id="rId95"/>
    <p:sldId id="540" r:id="rId96"/>
    <p:sldId id="541" r:id="rId97"/>
    <p:sldId id="542" r:id="rId98"/>
    <p:sldId id="543" r:id="rId99"/>
    <p:sldId id="544" r:id="rId100"/>
    <p:sldId id="545" r:id="rId101"/>
    <p:sldId id="546" r:id="rId102"/>
    <p:sldId id="525" r:id="rId10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0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08" y="-204"/>
      </p:cViewPr>
      <p:guideLst>
        <p:guide orient="horz" pos="165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07" Type="http://schemas.openxmlformats.org/officeDocument/2006/relationships/viewProps" Target="viewProps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slide" Target="slides/slide82.xml"/><Relationship Id="rId102" Type="http://schemas.openxmlformats.org/officeDocument/2006/relationships/slide" Target="slides/slide97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commentAuthors" Target="commentAuthor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slide" Target="slides/slide98.xml"/><Relationship Id="rId108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presProps" Target="pres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tableStyles" Target="tableStyles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750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/>
            <a:fld id="{9A0DB2DC-4C9A-4742-B13C-FB6460FD3503}" type="slidenum"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fld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6413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580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72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98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940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287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224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175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46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828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47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55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01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380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819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148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fld id="{9A0DB2DC-4C9A-4742-B13C-FB6460FD3503}" type="slidenum">
              <a:rPr lang="zh-CN" altLang="en-US" sz="1800" dirty="0">
                <a:solidFill>
                  <a:prstClr val="black"/>
                </a:solidFill>
              </a:rPr>
              <a:pPr/>
              <a:t>51</a:t>
            </a:fld>
            <a:endParaRPr lang="zh-CN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12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fld id="{9A0DB2DC-4C9A-4742-B13C-FB6460FD3503}" type="slidenum">
              <a:rPr lang="zh-CN" altLang="en-US" sz="1800" dirty="0">
                <a:solidFill>
                  <a:prstClr val="black"/>
                </a:solidFill>
              </a:rPr>
              <a:pPr/>
              <a:t>59</a:t>
            </a:fld>
            <a:endParaRPr lang="zh-CN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688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fld id="{9A0DB2DC-4C9A-4742-B13C-FB6460FD3503}" type="slidenum">
              <a:rPr lang="zh-CN" altLang="en-US" sz="1800" dirty="0">
                <a:solidFill>
                  <a:prstClr val="black"/>
                </a:solidFill>
              </a:rPr>
              <a:pPr/>
              <a:t>68</a:t>
            </a:fld>
            <a:endParaRPr lang="zh-CN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38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>
                <a:solidFill>
                  <a:prstClr val="black"/>
                </a:solidFill>
              </a:rPr>
              <a:pPr/>
              <a:t>78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578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79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27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80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7635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81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329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82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906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3250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83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658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84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7579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85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877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fld id="{9A0DB2DC-4C9A-4742-B13C-FB6460FD3503}" type="slidenum">
              <a:rPr lang="zh-CN" altLang="en-US" sz="1800" dirty="0">
                <a:solidFill>
                  <a:prstClr val="black"/>
                </a:solidFill>
              </a:rPr>
              <a:pPr/>
              <a:t>86</a:t>
            </a:fld>
            <a:endParaRPr lang="zh-CN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7732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3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58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18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40CF5-E53E-4C03-B429-557B55F238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19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fld id="{9A0DB2DC-4C9A-4742-B13C-FB6460FD3503}" type="slidenum">
              <a:rPr lang="zh-CN" altLang="en-US" sz="1800" dirty="0">
                <a:solidFill>
                  <a:prstClr val="black"/>
                </a:solidFill>
              </a:rPr>
              <a:pPr/>
              <a:t>14</a:t>
            </a:fld>
            <a:endParaRPr lang="zh-CN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373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fld id="{9A0DB2DC-4C9A-4742-B13C-FB6460FD3503}" type="slidenum">
              <a:rPr lang="zh-CN" altLang="en-US" sz="1800" dirty="0">
                <a:solidFill>
                  <a:prstClr val="black"/>
                </a:solidFill>
              </a:rPr>
              <a:pPr/>
              <a:t>23</a:t>
            </a:fld>
            <a:endParaRPr lang="zh-CN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906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64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658"/>
            <a:ext cx="7886700" cy="41692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30"/>
          <p:cNvSpPr/>
          <p:nvPr/>
        </p:nvSpPr>
        <p:spPr bwMode="auto">
          <a:xfrm>
            <a:off x="8314135" y="900113"/>
            <a:ext cx="423863" cy="413147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圆角矩形 37"/>
          <p:cNvSpPr/>
          <p:nvPr/>
        </p:nvSpPr>
        <p:spPr bwMode="auto">
          <a:xfrm>
            <a:off x="8079581" y="1404938"/>
            <a:ext cx="309563" cy="295275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0" dist="1143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圆角矩形 39"/>
          <p:cNvSpPr/>
          <p:nvPr/>
        </p:nvSpPr>
        <p:spPr bwMode="auto">
          <a:xfrm>
            <a:off x="8117682" y="703660"/>
            <a:ext cx="326231" cy="327422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六边形 9"/>
          <p:cNvSpPr/>
          <p:nvPr/>
        </p:nvSpPr>
        <p:spPr>
          <a:xfrm flipH="1">
            <a:off x="880516" y="4325647"/>
            <a:ext cx="582938" cy="500639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11" name="六边形 10"/>
          <p:cNvSpPr/>
          <p:nvPr/>
        </p:nvSpPr>
        <p:spPr>
          <a:xfrm flipH="1">
            <a:off x="477946" y="3405576"/>
            <a:ext cx="325874" cy="27463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21" name="六边形 20"/>
          <p:cNvSpPr/>
          <p:nvPr/>
        </p:nvSpPr>
        <p:spPr>
          <a:xfrm flipH="1">
            <a:off x="2270779" y="4589888"/>
            <a:ext cx="313970" cy="27463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22" name="六边形 21"/>
          <p:cNvSpPr/>
          <p:nvPr/>
        </p:nvSpPr>
        <p:spPr>
          <a:xfrm flipH="1">
            <a:off x="425050" y="4866302"/>
            <a:ext cx="165642" cy="137316"/>
          </a:xfrm>
          <a:prstGeom prst="hexagon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49828" y="1601597"/>
            <a:ext cx="6651172" cy="900247"/>
          </a:xfrm>
        </p:spPr>
        <p:txBody>
          <a:bodyPr anchor="b">
            <a:normAutofit/>
          </a:bodyPr>
          <a:lstStyle>
            <a:lvl1pPr algn="r">
              <a:defRPr sz="45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49828" y="2614442"/>
            <a:ext cx="6651172" cy="401648"/>
          </a:xfrm>
        </p:spPr>
        <p:txBody>
          <a:bodyPr wrap="square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grpSp>
        <p:nvGrpSpPr>
          <p:cNvPr id="12" name="组合 11"/>
          <p:cNvGrpSpPr/>
          <p:nvPr/>
        </p:nvGrpSpPr>
        <p:grpSpPr>
          <a:xfrm flipH="1">
            <a:off x="1771810" y="4644859"/>
            <a:ext cx="251083" cy="219659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56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4" name="椭圆 57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/>
            </a:p>
          </p:txBody>
        </p:sp>
      </p:grpSp>
      <p:grpSp>
        <p:nvGrpSpPr>
          <p:cNvPr id="15" name="组合 14"/>
          <p:cNvGrpSpPr/>
          <p:nvPr/>
        </p:nvGrpSpPr>
        <p:grpSpPr>
          <a:xfrm flipH="1">
            <a:off x="1571517" y="3979115"/>
            <a:ext cx="327436" cy="287765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59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7" name="椭圆 60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/>
            </a:p>
          </p:txBody>
        </p:sp>
      </p:grpSp>
      <p:grpSp>
        <p:nvGrpSpPr>
          <p:cNvPr id="18" name="组合 17"/>
          <p:cNvGrpSpPr/>
          <p:nvPr/>
        </p:nvGrpSpPr>
        <p:grpSpPr>
          <a:xfrm flipH="1">
            <a:off x="329048" y="3876799"/>
            <a:ext cx="485369" cy="408158"/>
            <a:chOff x="304800" y="673100"/>
            <a:chExt cx="4000500" cy="4000500"/>
          </a:xfrm>
          <a:solidFill>
            <a:schemeClr val="accent6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62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0" name="椭圆 63"/>
            <p:cNvSpPr/>
            <p:nvPr/>
          </p:nvSpPr>
          <p:spPr>
            <a:xfrm>
              <a:off x="392113" y="760413"/>
              <a:ext cx="3825874" cy="382587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2018/12/4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2018/12/4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00"/>
          <p:cNvSpPr/>
          <p:nvPr/>
        </p:nvSpPr>
        <p:spPr bwMode="auto">
          <a:xfrm>
            <a:off x="7990285" y="3098006"/>
            <a:ext cx="482204" cy="482204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圆角矩形 101"/>
          <p:cNvSpPr/>
          <p:nvPr/>
        </p:nvSpPr>
        <p:spPr bwMode="auto">
          <a:xfrm>
            <a:off x="7649985" y="1212122"/>
            <a:ext cx="642794" cy="642794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50000">
                  <a:schemeClr val="accent6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圆角矩形 102"/>
          <p:cNvSpPr/>
          <p:nvPr/>
        </p:nvSpPr>
        <p:spPr bwMode="auto">
          <a:xfrm>
            <a:off x="5841207" y="1428751"/>
            <a:ext cx="535781" cy="535781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68300" dist="101600" dir="90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圆角矩形 103"/>
          <p:cNvSpPr/>
          <p:nvPr/>
        </p:nvSpPr>
        <p:spPr bwMode="auto">
          <a:xfrm>
            <a:off x="6642497" y="766762"/>
            <a:ext cx="482204" cy="482204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对角圆角矩形 104"/>
          <p:cNvSpPr/>
          <p:nvPr/>
        </p:nvSpPr>
        <p:spPr bwMode="auto">
          <a:xfrm>
            <a:off x="6685796" y="1500725"/>
            <a:ext cx="1339153" cy="1339153"/>
          </a:xfrm>
          <a:prstGeom prst="round2DiagRect">
            <a:avLst/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42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5000" b="1" strike="noStrike" noProof="1">
              <a:solidFill>
                <a:srgbClr val="C0000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105"/>
          <p:cNvSpPr/>
          <p:nvPr/>
        </p:nvSpPr>
        <p:spPr bwMode="auto">
          <a:xfrm>
            <a:off x="6310674" y="1097833"/>
            <a:ext cx="374963" cy="374963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圆角矩形 106"/>
          <p:cNvSpPr/>
          <p:nvPr/>
        </p:nvSpPr>
        <p:spPr bwMode="auto">
          <a:xfrm>
            <a:off x="8230888" y="2453443"/>
            <a:ext cx="267830" cy="267830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圆角矩形 107"/>
          <p:cNvSpPr/>
          <p:nvPr/>
        </p:nvSpPr>
        <p:spPr bwMode="auto">
          <a:xfrm>
            <a:off x="7312819" y="3027760"/>
            <a:ext cx="321469" cy="321469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0" dist="1143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圆角矩形 108"/>
          <p:cNvSpPr/>
          <p:nvPr/>
        </p:nvSpPr>
        <p:spPr bwMode="auto">
          <a:xfrm>
            <a:off x="6115051" y="2526922"/>
            <a:ext cx="696359" cy="696359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圆角矩形 109"/>
          <p:cNvSpPr/>
          <p:nvPr/>
        </p:nvSpPr>
        <p:spPr bwMode="auto">
          <a:xfrm>
            <a:off x="7504082" y="3177952"/>
            <a:ext cx="267830" cy="267830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六边形 6"/>
          <p:cNvSpPr/>
          <p:nvPr/>
        </p:nvSpPr>
        <p:spPr>
          <a:xfrm flipH="1">
            <a:off x="880516" y="4325647"/>
            <a:ext cx="582938" cy="500639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8" name="六边形 7"/>
          <p:cNvSpPr/>
          <p:nvPr/>
        </p:nvSpPr>
        <p:spPr>
          <a:xfrm flipH="1">
            <a:off x="477946" y="3405576"/>
            <a:ext cx="325874" cy="27463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18" name="六边形 17"/>
          <p:cNvSpPr/>
          <p:nvPr/>
        </p:nvSpPr>
        <p:spPr>
          <a:xfrm flipH="1">
            <a:off x="2270779" y="4589888"/>
            <a:ext cx="313970" cy="27463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19" name="六边形 18"/>
          <p:cNvSpPr/>
          <p:nvPr/>
        </p:nvSpPr>
        <p:spPr>
          <a:xfrm flipH="1">
            <a:off x="425050" y="4866302"/>
            <a:ext cx="165642" cy="137316"/>
          </a:xfrm>
          <a:prstGeom prst="hexagon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9048" y="1647973"/>
            <a:ext cx="5244899" cy="734047"/>
          </a:xfrm>
        </p:spPr>
        <p:txBody>
          <a:bodyPr anchor="b">
            <a:normAutofit/>
          </a:bodyPr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9048" y="2402261"/>
            <a:ext cx="5244899" cy="401648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grpSp>
        <p:nvGrpSpPr>
          <p:cNvPr id="9" name="组合 8"/>
          <p:cNvGrpSpPr/>
          <p:nvPr/>
        </p:nvGrpSpPr>
        <p:grpSpPr>
          <a:xfrm flipH="1">
            <a:off x="1771810" y="4644859"/>
            <a:ext cx="251083" cy="219659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0" name="同心圆 56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1" name="椭圆 57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571517" y="3979115"/>
            <a:ext cx="327436" cy="287765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59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4" name="椭圆 60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/>
            </a:p>
          </p:txBody>
        </p:sp>
      </p:grpSp>
      <p:grpSp>
        <p:nvGrpSpPr>
          <p:cNvPr id="15" name="组合 14"/>
          <p:cNvGrpSpPr/>
          <p:nvPr/>
        </p:nvGrpSpPr>
        <p:grpSpPr>
          <a:xfrm flipH="1">
            <a:off x="329048" y="3876799"/>
            <a:ext cx="485369" cy="408158"/>
            <a:chOff x="304800" y="673100"/>
            <a:chExt cx="4000500" cy="4000500"/>
          </a:xfrm>
          <a:solidFill>
            <a:schemeClr val="accent6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62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7" name="椭圆 63"/>
            <p:cNvSpPr/>
            <p:nvPr/>
          </p:nvSpPr>
          <p:spPr>
            <a:xfrm>
              <a:off x="392113" y="760413"/>
              <a:ext cx="3825874" cy="382587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2018/12/4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2018/12/4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35744"/>
            <a:ext cx="7886700" cy="994172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7721" y="482863"/>
            <a:ext cx="566642" cy="502211"/>
            <a:chOff x="330327" y="179541"/>
            <a:chExt cx="1150400" cy="1019591"/>
          </a:xfrm>
        </p:grpSpPr>
        <p:sp>
          <p:nvSpPr>
            <p:cNvPr id="11" name="Freeform 5"/>
            <p:cNvSpPr/>
            <p:nvPr/>
          </p:nvSpPr>
          <p:spPr bwMode="auto">
            <a:xfrm>
              <a:off x="330327" y="179541"/>
              <a:ext cx="1150400" cy="101959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400" strike="noStrike" noProof="1">
                <a:solidFill>
                  <a:prstClr val="black"/>
                </a:solidFill>
              </a:endParaRPr>
            </a:p>
          </p:txBody>
        </p:sp>
        <p:sp>
          <p:nvSpPr>
            <p:cNvPr id="12" name="Freeform 5"/>
            <p:cNvSpPr/>
            <p:nvPr/>
          </p:nvSpPr>
          <p:spPr bwMode="auto">
            <a:xfrm>
              <a:off x="486355" y="317826"/>
              <a:ext cx="838346" cy="7430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6"/>
            </a:solidFill>
            <a:ln w="15875">
              <a:gradFill flip="none" rotWithShape="1">
                <a:gsLst>
                  <a:gs pos="0">
                    <a:schemeClr val="accent4">
                      <a:lumMod val="65000"/>
                    </a:schemeClr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400" strike="noStrike" noProof="1">
                <a:solidFill>
                  <a:prstClr val="black"/>
                </a:solidFill>
              </a:endParaRPr>
            </a:p>
          </p:txBody>
        </p:sp>
        <p:grpSp>
          <p:nvGrpSpPr>
            <p:cNvPr id="13" name="Group 17"/>
            <p:cNvGrpSpPr>
              <a:grpSpLocks noChangeAspect="1"/>
            </p:cNvGrpSpPr>
            <p:nvPr/>
          </p:nvGrpSpPr>
          <p:grpSpPr bwMode="auto">
            <a:xfrm>
              <a:off x="732726" y="510582"/>
              <a:ext cx="345602" cy="370983"/>
              <a:chOff x="231" y="1205"/>
              <a:chExt cx="640" cy="687"/>
            </a:xfrm>
            <a:solidFill>
              <a:schemeClr val="accent4"/>
            </a:solidFill>
            <a:effectLst/>
          </p:grpSpPr>
          <p:sp>
            <p:nvSpPr>
              <p:cNvPr id="14" name="Freeform 18"/>
              <p:cNvSpPr/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400" strike="noStrike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400" strike="noStrike" noProof="1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2018/12/4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30"/>
          <p:cNvSpPr/>
          <p:nvPr/>
        </p:nvSpPr>
        <p:spPr bwMode="auto">
          <a:xfrm>
            <a:off x="8314135" y="900113"/>
            <a:ext cx="423863" cy="413147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圆角矩形 37"/>
          <p:cNvSpPr/>
          <p:nvPr/>
        </p:nvSpPr>
        <p:spPr bwMode="auto">
          <a:xfrm>
            <a:off x="8079581" y="1404938"/>
            <a:ext cx="309563" cy="295275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0" dist="1143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圆角矩形 39"/>
          <p:cNvSpPr/>
          <p:nvPr/>
        </p:nvSpPr>
        <p:spPr bwMode="auto">
          <a:xfrm>
            <a:off x="8117682" y="703660"/>
            <a:ext cx="326231" cy="327422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59387" tIns="29693" rIns="59387" bIns="29693" numCol="1" rtlCol="0" anchor="ctr" anchorCtr="0" compatLnSpc="1">
            <a:noAutofit/>
          </a:bodyPr>
          <a:lstStyle/>
          <a:p>
            <a:pPr algn="ctr" defTabSz="601028" fontAlgn="base">
              <a:spcBef>
                <a:spcPct val="0"/>
              </a:spcBef>
              <a:spcAft>
                <a:spcPct val="0"/>
              </a:spcAft>
            </a:pPr>
            <a:endParaRPr lang="zh-CN" altLang="en-US" sz="18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六边形 8"/>
          <p:cNvSpPr/>
          <p:nvPr/>
        </p:nvSpPr>
        <p:spPr>
          <a:xfrm flipH="1">
            <a:off x="880516" y="4325647"/>
            <a:ext cx="582938" cy="500639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10" name="六边形 9"/>
          <p:cNvSpPr/>
          <p:nvPr/>
        </p:nvSpPr>
        <p:spPr>
          <a:xfrm flipH="1">
            <a:off x="477946" y="3405576"/>
            <a:ext cx="325874" cy="27463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20" name="六边形 19"/>
          <p:cNvSpPr/>
          <p:nvPr/>
        </p:nvSpPr>
        <p:spPr>
          <a:xfrm flipH="1">
            <a:off x="2270779" y="4589888"/>
            <a:ext cx="313970" cy="27463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21" name="六边形 20"/>
          <p:cNvSpPr/>
          <p:nvPr/>
        </p:nvSpPr>
        <p:spPr>
          <a:xfrm flipH="1">
            <a:off x="425050" y="4866302"/>
            <a:ext cx="165642" cy="137316"/>
          </a:xfrm>
          <a:prstGeom prst="hexagon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z="140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82769" y="1630379"/>
            <a:ext cx="6132506" cy="984982"/>
          </a:xfrm>
        </p:spPr>
        <p:txBody>
          <a:bodyPr wrap="square" anchor="b" anchorCtr="0">
            <a:normAutofit/>
          </a:bodyPr>
          <a:lstStyle>
            <a:lvl1pPr algn="r">
              <a:defRPr sz="50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23" name="内容占位符 22"/>
          <p:cNvSpPr>
            <a:spLocks noGrp="1"/>
          </p:cNvSpPr>
          <p:nvPr>
            <p:ph sz="quarter" idx="13"/>
          </p:nvPr>
        </p:nvSpPr>
        <p:spPr>
          <a:xfrm>
            <a:off x="1782769" y="2695575"/>
            <a:ext cx="6132506" cy="458684"/>
          </a:xfrm>
        </p:spPr>
        <p:txBody>
          <a:bodyPr>
            <a:normAutofit/>
          </a:bodyPr>
          <a:lstStyle>
            <a:lvl1pPr marL="0" indent="0" algn="r">
              <a:buNone/>
              <a:defRPr sz="2100">
                <a:solidFill>
                  <a:schemeClr val="tx2"/>
                </a:solidFill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grpSp>
        <p:nvGrpSpPr>
          <p:cNvPr id="11" name="组合 10"/>
          <p:cNvGrpSpPr/>
          <p:nvPr/>
        </p:nvGrpSpPr>
        <p:grpSpPr>
          <a:xfrm flipH="1">
            <a:off x="1771810" y="4644859"/>
            <a:ext cx="251083" cy="219659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2" name="同心圆 56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3" name="椭圆 57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/>
            </a:p>
          </p:txBody>
        </p:sp>
      </p:grpSp>
      <p:grpSp>
        <p:nvGrpSpPr>
          <p:cNvPr id="14" name="组合 13"/>
          <p:cNvGrpSpPr/>
          <p:nvPr/>
        </p:nvGrpSpPr>
        <p:grpSpPr>
          <a:xfrm flipH="1">
            <a:off x="1571517" y="3979115"/>
            <a:ext cx="327436" cy="287765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5" name="同心圆 59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6" name="椭圆 60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/>
            </a:p>
          </p:txBody>
        </p:sp>
      </p:grpSp>
      <p:grpSp>
        <p:nvGrpSpPr>
          <p:cNvPr id="17" name="组合 16"/>
          <p:cNvGrpSpPr/>
          <p:nvPr/>
        </p:nvGrpSpPr>
        <p:grpSpPr>
          <a:xfrm flipH="1">
            <a:off x="329048" y="3876799"/>
            <a:ext cx="485369" cy="408158"/>
            <a:chOff x="304800" y="673100"/>
            <a:chExt cx="4000500" cy="4000500"/>
          </a:xfrm>
          <a:solidFill>
            <a:schemeClr val="accent6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62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9" name="椭圆 63"/>
            <p:cNvSpPr/>
            <p:nvPr/>
          </p:nvSpPr>
          <p:spPr>
            <a:xfrm>
              <a:off x="392113" y="760413"/>
              <a:ext cx="3825874" cy="382587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strike="noStrike" noProof="1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2018/12/4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2018/12/4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0" y="342900"/>
            <a:ext cx="3123900" cy="1200150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342900"/>
            <a:ext cx="4627800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1543050"/>
            <a:ext cx="3123900" cy="28586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6771" y="420951"/>
            <a:ext cx="481528" cy="426774"/>
            <a:chOff x="330327" y="179541"/>
            <a:chExt cx="1150400" cy="1019591"/>
          </a:xfrm>
        </p:grpSpPr>
        <p:sp>
          <p:nvSpPr>
            <p:cNvPr id="9" name="Freeform 5"/>
            <p:cNvSpPr/>
            <p:nvPr/>
          </p:nvSpPr>
          <p:spPr bwMode="auto">
            <a:xfrm>
              <a:off x="330327" y="179541"/>
              <a:ext cx="1150400" cy="101959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400" strike="noStrike" noProof="1">
                <a:solidFill>
                  <a:prstClr val="black"/>
                </a:solidFill>
              </a:endParaRPr>
            </a:p>
          </p:txBody>
        </p:sp>
        <p:sp>
          <p:nvSpPr>
            <p:cNvPr id="10" name="Freeform 5"/>
            <p:cNvSpPr/>
            <p:nvPr/>
          </p:nvSpPr>
          <p:spPr bwMode="auto">
            <a:xfrm>
              <a:off x="486355" y="317826"/>
              <a:ext cx="838346" cy="7430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6"/>
            </a:solidFill>
            <a:ln w="15875">
              <a:gradFill flip="none" rotWithShape="1">
                <a:gsLst>
                  <a:gs pos="0">
                    <a:schemeClr val="accent4">
                      <a:lumMod val="65000"/>
                    </a:schemeClr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400" strike="noStrike" noProof="1">
                <a:solidFill>
                  <a:prstClr val="black"/>
                </a:solidFill>
              </a:endParaRPr>
            </a:p>
          </p:txBody>
        </p:sp>
        <p:grpSp>
          <p:nvGrpSpPr>
            <p:cNvPr id="11" name="Group 17"/>
            <p:cNvGrpSpPr>
              <a:grpSpLocks noChangeAspect="1"/>
            </p:cNvGrpSpPr>
            <p:nvPr/>
          </p:nvGrpSpPr>
          <p:grpSpPr bwMode="auto">
            <a:xfrm>
              <a:off x="732726" y="510582"/>
              <a:ext cx="345602" cy="370983"/>
              <a:chOff x="231" y="1205"/>
              <a:chExt cx="640" cy="687"/>
            </a:xfrm>
            <a:solidFill>
              <a:schemeClr val="accent4"/>
            </a:solidFill>
            <a:effectLst/>
          </p:grpSpPr>
          <p:sp>
            <p:nvSpPr>
              <p:cNvPr id="12" name="Freeform 18"/>
              <p:cNvSpPr/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400" strike="noStrike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400" strike="noStrike" noProof="1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9EFD9D74-47D9-4702-A33C-335B63B48DBF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2018/12/4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FABC47A4-756D-490B-A52F-7D9E2C9FC05F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77150" y="273844"/>
            <a:ext cx="838200" cy="4358879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6962775" cy="4358879"/>
          </a:xfrm>
        </p:spPr>
        <p:txBody>
          <a:bodyPr vert="eaVert"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2018/12/4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658"/>
            <a:ext cx="7886700" cy="416922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9151" y="390797"/>
            <a:ext cx="518987" cy="459974"/>
            <a:chOff x="330327" y="179541"/>
            <a:chExt cx="1150400" cy="1019591"/>
          </a:xfrm>
        </p:grpSpPr>
        <p:sp>
          <p:nvSpPr>
            <p:cNvPr id="8" name="Freeform 5"/>
            <p:cNvSpPr/>
            <p:nvPr/>
          </p:nvSpPr>
          <p:spPr bwMode="auto">
            <a:xfrm>
              <a:off x="330327" y="179541"/>
              <a:ext cx="1150400" cy="101959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400" strike="noStrike" noProof="1">
                <a:solidFill>
                  <a:prstClr val="black"/>
                </a:solidFill>
              </a:endParaRPr>
            </a:p>
          </p:txBody>
        </p:sp>
        <p:sp>
          <p:nvSpPr>
            <p:cNvPr id="9" name="Freeform 5"/>
            <p:cNvSpPr/>
            <p:nvPr/>
          </p:nvSpPr>
          <p:spPr bwMode="auto">
            <a:xfrm>
              <a:off x="486355" y="317826"/>
              <a:ext cx="838346" cy="7430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6"/>
            </a:solidFill>
            <a:ln w="15875">
              <a:gradFill flip="none" rotWithShape="1">
                <a:gsLst>
                  <a:gs pos="0">
                    <a:schemeClr val="accent4">
                      <a:lumMod val="65000"/>
                    </a:schemeClr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400" strike="noStrike" noProof="1">
                <a:solidFill>
                  <a:prstClr val="black"/>
                </a:solidFill>
              </a:endParaRPr>
            </a:p>
          </p:txBody>
        </p:sp>
        <p:grpSp>
          <p:nvGrpSpPr>
            <p:cNvPr id="10" name="Group 17"/>
            <p:cNvGrpSpPr>
              <a:grpSpLocks noChangeAspect="1"/>
            </p:cNvGrpSpPr>
            <p:nvPr/>
          </p:nvGrpSpPr>
          <p:grpSpPr bwMode="auto">
            <a:xfrm>
              <a:off x="732726" y="510582"/>
              <a:ext cx="345602" cy="370983"/>
              <a:chOff x="231" y="1205"/>
              <a:chExt cx="640" cy="687"/>
            </a:xfrm>
            <a:solidFill>
              <a:schemeClr val="accent4"/>
            </a:solidFill>
            <a:effectLst/>
          </p:grpSpPr>
          <p:sp>
            <p:nvSpPr>
              <p:cNvPr id="11" name="Freeform 18"/>
              <p:cNvSpPr/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400" strike="noStrike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400" strike="noStrike" noProof="1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2018/12/4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132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767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338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847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8427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5688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5061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380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75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4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9610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6706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8712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999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048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9219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073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594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5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66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99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760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34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543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0920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7695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726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074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4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308721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961707"/>
            <a:ext cx="3868340" cy="2680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721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1707"/>
            <a:ext cx="3887391" cy="2680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805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781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651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100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082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734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180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255"/>
            <a:ext cx="3511241" cy="1071121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255"/>
            <a:ext cx="4283912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405"/>
            <a:ext cx="3511241" cy="285869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2018/12/4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44"/>
            <a:ext cx="681676" cy="4358879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7084832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6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2018/12/4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721" y="525726"/>
            <a:ext cx="566642" cy="502211"/>
            <a:chOff x="330327" y="179541"/>
            <a:chExt cx="1150400" cy="1019591"/>
          </a:xfrm>
        </p:grpSpPr>
        <p:sp>
          <p:nvSpPr>
            <p:cNvPr id="8" name="Freeform 5"/>
            <p:cNvSpPr/>
            <p:nvPr/>
          </p:nvSpPr>
          <p:spPr bwMode="auto">
            <a:xfrm>
              <a:off x="330327" y="179541"/>
              <a:ext cx="1150400" cy="101959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400" strike="noStrike" noProof="1">
                <a:solidFill>
                  <a:prstClr val="black"/>
                </a:solidFill>
              </a:endParaRPr>
            </a:p>
          </p:txBody>
        </p:sp>
        <p:sp>
          <p:nvSpPr>
            <p:cNvPr id="9" name="Freeform 5"/>
            <p:cNvSpPr/>
            <p:nvPr/>
          </p:nvSpPr>
          <p:spPr bwMode="auto">
            <a:xfrm>
              <a:off x="486355" y="317826"/>
              <a:ext cx="838346" cy="7430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6"/>
            </a:solidFill>
            <a:ln w="15875">
              <a:gradFill flip="none" rotWithShape="1">
                <a:gsLst>
                  <a:gs pos="0">
                    <a:schemeClr val="accent4">
                      <a:lumMod val="65000"/>
                    </a:schemeClr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400" strike="noStrike" noProof="1">
                <a:solidFill>
                  <a:prstClr val="black"/>
                </a:solidFill>
              </a:endParaRPr>
            </a:p>
          </p:txBody>
        </p:sp>
        <p:grpSp>
          <p:nvGrpSpPr>
            <p:cNvPr id="10" name="Group 17"/>
            <p:cNvGrpSpPr>
              <a:grpSpLocks noChangeAspect="1"/>
            </p:cNvGrpSpPr>
            <p:nvPr/>
          </p:nvGrpSpPr>
          <p:grpSpPr bwMode="auto">
            <a:xfrm>
              <a:off x="732726" y="510582"/>
              <a:ext cx="345602" cy="370983"/>
              <a:chOff x="231" y="1205"/>
              <a:chExt cx="640" cy="687"/>
            </a:xfrm>
            <a:solidFill>
              <a:schemeClr val="accent4"/>
            </a:solidFill>
            <a:effectLst/>
          </p:grpSpPr>
          <p:sp>
            <p:nvSpPr>
              <p:cNvPr id="11" name="Freeform 18"/>
              <p:cNvSpPr/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400" strike="noStrike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400" strike="noStrike" noProof="1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/>
            <p:custDataLst>
              <p:tags r:id="rId14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 anchor="t"/>
          <a:lstStyle/>
          <a:p>
            <a:pPr lvl="0" indent="-171450"/>
            <a:r>
              <a:rPr lang="zh-CN" altLang="en-US" dirty="0"/>
              <a:t>单击此处编辑母版文本样式</a:t>
            </a:r>
          </a:p>
          <a:p>
            <a:pPr lvl="1" indent="-171450"/>
            <a:r>
              <a:rPr lang="zh-CN" altLang="en-US" dirty="0"/>
              <a:t>第二级</a:t>
            </a:r>
          </a:p>
          <a:p>
            <a:pPr lvl="2" indent="-171450"/>
            <a:r>
              <a:rPr lang="zh-CN" altLang="en-US" dirty="0"/>
              <a:t>第三级</a:t>
            </a:r>
          </a:p>
          <a:p>
            <a:pPr lvl="3" indent="-171450"/>
            <a:r>
              <a:rPr lang="zh-CN" altLang="en-US" dirty="0"/>
              <a:t>第四级</a:t>
            </a:r>
          </a:p>
          <a:p>
            <a:pPr lvl="4" indent="-17145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2018/12/4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7500" tIns="35100" rIns="67500" bIns="35100" rtlCol="0" anchor="ctr">
            <a:normAutofit/>
          </a:bodyPr>
          <a:lstStyle>
            <a:lvl1pPr algn="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13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3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3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1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B0E9-92E0-487D-B1D2-286E46E9CAB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3969-CC04-4E1E-85C8-EE7C555C6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3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2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3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0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50169" y="1601391"/>
            <a:ext cx="6650831" cy="900113"/>
          </a:xfrm>
        </p:spPr>
        <p:txBody>
          <a:bodyPr wrap="square" lIns="67500" tIns="35100" rIns="67500" bIns="35100" anchor="b">
            <a:normAutofit fontScale="90000"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国际商务谈判  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49" charset="-122"/>
              </a:rPr>
              <a:t>&lt;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49" charset="-122"/>
              </a:rPr>
              <a:t>案例分析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49" charset="-122"/>
              </a:rPr>
              <a:t>&gt;</a:t>
            </a:r>
            <a:endParaRPr lang="zh-CN" altLang="en-US" kern="1200" dirty="0">
              <a:latin typeface="+mj-lt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1266" name="副标题 5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50169" y="2614613"/>
            <a:ext cx="6650831" cy="401241"/>
          </a:xfrm>
        </p:spPr>
        <p:txBody>
          <a:bodyPr wrap="square" lIns="67500" tIns="35100" rIns="67500" bIns="35100" anchor="t"/>
          <a:lstStyle/>
          <a:p>
            <a:r>
              <a:rPr lang="zh-CN" altLang="en-US" kern="1200" dirty="0" smtClean="0">
                <a:latin typeface="+mn-lt"/>
                <a:ea typeface="微软雅黑" panose="020B0503020204020204" pitchFamily="34" charset="-122"/>
                <a:cs typeface="+mn-cs"/>
              </a:rPr>
              <a:t>主讲    唐宏宇</a:t>
            </a:r>
            <a:endParaRPr lang="zh-CN" altLang="en-US" kern="1200" dirty="0"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7" name="矩形 1"/>
          <p:cNvSpPr/>
          <p:nvPr/>
        </p:nvSpPr>
        <p:spPr>
          <a:xfrm>
            <a:off x="5203031" y="3181350"/>
            <a:ext cx="2738438" cy="733425"/>
          </a:xfrm>
          <a:prstGeom prst="rect">
            <a:avLst/>
          </a:prstGeom>
          <a:noFill/>
          <a:ln w="9525">
            <a:noFill/>
          </a:ln>
        </p:spPr>
        <p:txBody>
          <a:bodyPr lIns="67500" tIns="35100" rIns="67500" bIns="35100" anchor="t"/>
          <a:lstStyle/>
          <a:p>
            <a:pPr algn="r">
              <a:lnSpc>
                <a:spcPct val="90000"/>
              </a:lnSpc>
              <a:spcBef>
                <a:spcPts val="600"/>
              </a:spcBef>
            </a:pP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黑体" panose="02010609060101010101" pitchFamily="49" charset="-122"/>
              </a:rPr>
              <a:t>科目代码：</a:t>
            </a: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0</a:t>
            </a:r>
            <a:r>
              <a:rPr lang="en-US" altLang="zh-CN" sz="180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186</a:t>
            </a:r>
          </a:p>
        </p:txBody>
      </p:sp>
    </p:spTree>
    <p:custDataLst>
      <p:tags r:id="rId1"/>
    </p:custDataLst>
  </p:cSld>
  <p:clrMapOvr>
    <a:masterClrMapping/>
  </p:clrMapOvr>
  <p:transition spd="med" advClick="0" advTm="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2352"/>
            <a:ext cx="1268760" cy="490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072134"/>
          <a:ext cx="1268760" cy="36486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1190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398">
                <a:tc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1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273893" y="1473881"/>
            <a:ext cx="486081" cy="2280036"/>
            <a:chOff x="3667013" y="2264545"/>
            <a:chExt cx="1063703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3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166057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284454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409220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18138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173655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19" y="231533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2447" y="295469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1262" y="356655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1262" y="4199767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0838" y="2263172"/>
            <a:ext cx="2665330" cy="562277"/>
            <a:chOff x="-1862093" y="1035850"/>
            <a:chExt cx="3553773" cy="788186"/>
          </a:xfrm>
        </p:grpSpPr>
        <p:sp>
          <p:nvSpPr>
            <p:cNvPr id="28" name="矩形 27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1816893" y="1293816"/>
            <a:ext cx="2106286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1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1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主题</a:t>
            </a:r>
            <a:r>
              <a:rPr lang="zh-CN" altLang="en-US" sz="21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100" b="1" spc="-4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794304" y="3569956"/>
            <a:ext cx="212887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1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</a:t>
            </a:r>
            <a:r>
              <a:rPr lang="zh-CN" altLang="en-US" sz="21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目标</a:t>
            </a:r>
            <a:r>
              <a:rPr lang="zh-CN" altLang="en-US" sz="21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的确定</a:t>
            </a:r>
            <a:endParaRPr lang="zh-CN" altLang="en-US" sz="2100" b="1" spc="-4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7" name="直接箭头连接符 6"/>
          <p:cNvCxnSpPr>
            <a:stCxn id="36" idx="2"/>
            <a:endCxn id="37" idx="0"/>
          </p:cNvCxnSpPr>
          <p:nvPr/>
        </p:nvCxnSpPr>
        <p:spPr>
          <a:xfrm flipH="1">
            <a:off x="2858741" y="1618400"/>
            <a:ext cx="11295" cy="19515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936847" y="1736554"/>
            <a:ext cx="369332" cy="1592859"/>
          </a:xfrm>
          <a:prstGeom prst="rect">
            <a:avLst/>
          </a:prstGeom>
          <a:noFill/>
        </p:spPr>
        <p:txBody>
          <a:bodyPr vert="eaVert" wrap="square" lIns="68580" tIns="34290" rIns="68580" bIns="34290" rtlCol="0">
            <a:spAutoFit/>
          </a:bodyPr>
          <a:lstStyle/>
          <a:p>
            <a:pPr algn="ctr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具体化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61106" y="2724942"/>
            <a:ext cx="4410474" cy="191590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最优期望目标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 </a:t>
            </a:r>
            <a:r>
              <a:rPr lang="en-US" altLang="zh-CN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Y+△Y=E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实际需求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谈判者“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坚守的最后防线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接受目标：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谈判中可努力争取或作出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让步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范围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最低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接受目标：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谈判中的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最低要求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，否则谈判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失败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左大括号 30"/>
          <p:cNvSpPr/>
          <p:nvPr/>
        </p:nvSpPr>
        <p:spPr>
          <a:xfrm>
            <a:off x="3998334" y="2901934"/>
            <a:ext cx="210391" cy="16606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725476" y="2266947"/>
            <a:ext cx="4683332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500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①</a:t>
            </a:r>
            <a:r>
              <a:rPr lang="en-US" altLang="zh-CN" sz="1500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1000</a:t>
            </a:r>
            <a:r>
              <a:rPr lang="zh-CN" altLang="en-US" sz="1500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②</a:t>
            </a:r>
            <a:r>
              <a:rPr lang="en-US" altLang="zh-CN" sz="1500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800</a:t>
            </a:r>
            <a:r>
              <a:rPr lang="zh-CN" altLang="en-US" sz="1500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③</a:t>
            </a:r>
            <a:r>
              <a:rPr lang="en-US" altLang="zh-CN" sz="1500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600-800</a:t>
            </a:r>
            <a:r>
              <a:rPr lang="zh-CN" altLang="en-US" sz="1500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； ④</a:t>
            </a:r>
            <a:r>
              <a:rPr lang="en-US" altLang="zh-CN" sz="1500" b="1" dirty="0">
                <a:solidFill>
                  <a:srgbClr val="7030A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600</a:t>
            </a:r>
            <a:endParaRPr lang="zh-CN" altLang="en-US" sz="1500" b="1" dirty="0">
              <a:solidFill>
                <a:srgbClr val="7030A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761078" y="1695773"/>
            <a:ext cx="4647729" cy="41549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最高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实际需求目标≥可接受目标≥最低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  <a:endParaRPr lang="zh-CN" altLang="en-US" sz="15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75689D0E-5577-4603-8118-0F7772874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923" y="35055"/>
            <a:ext cx="2234692" cy="562277"/>
          </a:xfrm>
          <a:prstGeom prst="rect">
            <a:avLst/>
          </a:prstGeom>
        </p:spPr>
      </p:pic>
      <p:sp>
        <p:nvSpPr>
          <p:cNvPr id="38" name="矩形: 圆角 37">
            <a:extLst>
              <a:ext uri="{FF2B5EF4-FFF2-40B4-BE49-F238E27FC236}">
                <a16:creationId xmlns:a16="http://schemas.microsoft.com/office/drawing/2014/main" xmlns="" id="{1D0D567F-E685-4C7D-8AFF-3EE6DAB6CADC}"/>
              </a:ext>
            </a:extLst>
          </p:cNvPr>
          <p:cNvSpPr/>
          <p:nvPr/>
        </p:nvSpPr>
        <p:spPr>
          <a:xfrm>
            <a:off x="8046940" y="216847"/>
            <a:ext cx="731845" cy="186402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0838" y="34604"/>
            <a:ext cx="1203695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 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谈判目标的确定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文本框 37">
            <a:extLst>
              <a:ext uri="{FF2B5EF4-FFF2-40B4-BE49-F238E27FC236}">
                <a16:creationId xmlns:a16="http://schemas.microsoft.com/office/drawing/2014/main" xmlns="" id="{CCD191C1-7E94-4C85-AB32-22FCF28D69F6}"/>
              </a:ext>
            </a:extLst>
          </p:cNvPr>
          <p:cNvSpPr txBox="1"/>
          <p:nvPr/>
        </p:nvSpPr>
        <p:spPr>
          <a:xfrm>
            <a:off x="1381597" y="112584"/>
            <a:ext cx="2908489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谈判目标的确定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484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8600"/>
            <a:ext cx="1268760" cy="4914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072134"/>
          <a:ext cx="1268760" cy="36486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1190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398">
                <a:tc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1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11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290022" y="1338251"/>
            <a:ext cx="486519" cy="2557502"/>
            <a:chOff x="3667013" y="2264545"/>
            <a:chExt cx="1064661" cy="826454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0" name="直接连接符 49"/>
            <p:cNvCxnSpPr/>
            <p:nvPr/>
          </p:nvCxnSpPr>
          <p:spPr>
            <a:xfrm flipH="1" flipV="1">
              <a:off x="3667013" y="2870749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1723" y="2840667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166057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284454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409220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18138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173655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19" y="231533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2447" y="295469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1262" y="356655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1262" y="4199767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0838" y="2867394"/>
            <a:ext cx="2665330" cy="655796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1804531" y="1147256"/>
            <a:ext cx="1374852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1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基本要求</a:t>
            </a:r>
            <a:endParaRPr lang="zh-CN" altLang="en-US" sz="2100" b="1" spc="-4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795427" y="3715683"/>
            <a:ext cx="1432834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1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主要内容</a:t>
            </a:r>
          </a:p>
        </p:txBody>
      </p:sp>
      <p:sp>
        <p:nvSpPr>
          <p:cNvPr id="7" name="矩形 6"/>
          <p:cNvSpPr/>
          <p:nvPr/>
        </p:nvSpPr>
        <p:spPr>
          <a:xfrm>
            <a:off x="3421242" y="1912795"/>
            <a:ext cx="2893541" cy="28392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（一）确定谈判目标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（二）规定谈判期限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（三）拟定谈判议程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（四）安排谈判人员</a:t>
            </a: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（五）选择谈判地点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（六）谈判现场的布置与安排</a:t>
            </a:r>
          </a:p>
        </p:txBody>
      </p:sp>
      <p:sp>
        <p:nvSpPr>
          <p:cNvPr id="32" name="矩形 31"/>
          <p:cNvSpPr/>
          <p:nvPr/>
        </p:nvSpPr>
        <p:spPr>
          <a:xfrm>
            <a:off x="3513716" y="1049752"/>
            <a:ext cx="2410355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简明扼要、具体、灵活</a:t>
            </a:r>
          </a:p>
        </p:txBody>
      </p:sp>
      <p:sp>
        <p:nvSpPr>
          <p:cNvPr id="8" name="左中括号 7"/>
          <p:cNvSpPr/>
          <p:nvPr/>
        </p:nvSpPr>
        <p:spPr>
          <a:xfrm>
            <a:off x="3317351" y="2208680"/>
            <a:ext cx="75000" cy="2372513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sp>
        <p:nvSpPr>
          <p:cNvPr id="38" name="矩形 37"/>
          <p:cNvSpPr/>
          <p:nvPr/>
        </p:nvSpPr>
        <p:spPr>
          <a:xfrm>
            <a:off x="5276851" y="2350579"/>
            <a:ext cx="3511764" cy="14542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）时间安排      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）确定谈判议题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）谈判议题的顺序安排   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）通则议程与细则议程的内容</a:t>
            </a:r>
          </a:p>
        </p:txBody>
      </p:sp>
      <p:sp>
        <p:nvSpPr>
          <p:cNvPr id="39" name="左大括号 38"/>
          <p:cNvSpPr/>
          <p:nvPr/>
        </p:nvSpPr>
        <p:spPr>
          <a:xfrm>
            <a:off x="5271212" y="2450154"/>
            <a:ext cx="128260" cy="12655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xmlns="" id="{A3B5F79E-218A-4D81-A761-A22C034E1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755" y="63911"/>
            <a:ext cx="2202095" cy="378042"/>
          </a:xfrm>
          <a:prstGeom prst="rect">
            <a:avLst/>
          </a:prstGeom>
        </p:spPr>
      </p:pic>
      <p:sp>
        <p:nvSpPr>
          <p:cNvPr id="41" name="矩形: 圆角 41">
            <a:extLst>
              <a:ext uri="{FF2B5EF4-FFF2-40B4-BE49-F238E27FC236}">
                <a16:creationId xmlns:a16="http://schemas.microsoft.com/office/drawing/2014/main" xmlns="" id="{EB3C954A-6E98-4C37-8772-9FEBFBD84EED}"/>
              </a:ext>
            </a:extLst>
          </p:cNvPr>
          <p:cNvSpPr/>
          <p:nvPr/>
        </p:nvSpPr>
        <p:spPr>
          <a:xfrm>
            <a:off x="8046940" y="228600"/>
            <a:ext cx="882748" cy="213353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0837" y="34604"/>
            <a:ext cx="1176044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 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谈判方案的制定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4D0E5399-55E0-45EC-9E7C-413CBA86C441}"/>
              </a:ext>
            </a:extLst>
          </p:cNvPr>
          <p:cNvSpPr txBox="1"/>
          <p:nvPr/>
        </p:nvSpPr>
        <p:spPr>
          <a:xfrm>
            <a:off x="1381597" y="112584"/>
            <a:ext cx="2908489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谈判方案的制定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72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2352"/>
            <a:ext cx="1268760" cy="490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072134"/>
          <a:ext cx="1268760" cy="36486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1190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398">
                <a:tc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1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12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66057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284454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409220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18138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173655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19" y="231533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2447" y="295469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1262" y="356655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1262" y="4199767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158" y="3460300"/>
            <a:ext cx="2665330" cy="655796"/>
            <a:chOff x="-1862093" y="1035850"/>
            <a:chExt cx="3553773" cy="788186"/>
          </a:xfrm>
        </p:grpSpPr>
        <p:sp>
          <p:nvSpPr>
            <p:cNvPr id="36" name="矩形 3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模拟谈判</a:t>
              </a:r>
            </a:p>
          </p:txBody>
        </p:sp>
        <p:sp>
          <p:nvSpPr>
            <p:cNvPr id="37" name="等腰三角形 3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74179" y="1736558"/>
            <a:ext cx="913715" cy="2755169"/>
            <a:chOff x="1707960" y="3949867"/>
            <a:chExt cx="763050" cy="1864429"/>
          </a:xfrm>
        </p:grpSpPr>
        <p:grpSp>
          <p:nvGrpSpPr>
            <p:cNvPr id="39" name="组合 38"/>
            <p:cNvGrpSpPr/>
            <p:nvPr/>
          </p:nvGrpSpPr>
          <p:grpSpPr>
            <a:xfrm>
              <a:off x="1707960" y="3949867"/>
              <a:ext cx="763050" cy="1864429"/>
              <a:chOff x="1727454" y="1527583"/>
              <a:chExt cx="648110" cy="815310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1727454" y="1527583"/>
                <a:ext cx="640680" cy="815310"/>
                <a:chOff x="3679203" y="2270912"/>
                <a:chExt cx="1051512" cy="1108359"/>
              </a:xfrm>
            </p:grpSpPr>
            <p:grpSp>
              <p:nvGrpSpPr>
                <p:cNvPr id="42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4067193" y="2434530"/>
                  <a:ext cx="827139" cy="499904"/>
                  <a:chOff x="-51466" y="504053"/>
                  <a:chExt cx="6037670" cy="648072"/>
                </a:xfrm>
              </p:grpSpPr>
              <p:sp>
                <p:nvSpPr>
                  <p:cNvPr id="55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-51466" y="504053"/>
                    <a:ext cx="6032668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500"/>
                  </a:p>
                </p:txBody>
              </p:sp>
              <p:cxnSp>
                <p:nvCxnSpPr>
                  <p:cNvPr id="56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986204" y="504053"/>
                    <a:ext cx="0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43" name="直接连接符 42"/>
                <p:cNvCxnSpPr>
                  <a:stCxn id="55" idx="0"/>
                </p:cNvCxnSpPr>
                <p:nvPr/>
              </p:nvCxnSpPr>
              <p:spPr>
                <a:xfrm flipH="1">
                  <a:off x="4230810" y="3098051"/>
                  <a:ext cx="1" cy="27590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flipH="1" flipV="1">
                  <a:off x="3679203" y="3095232"/>
                  <a:ext cx="563797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35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4479414" y="3129319"/>
                  <a:ext cx="0" cy="499903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1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2223270" y="1643948"/>
                <a:ext cx="0" cy="304588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7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82961" y="4998140"/>
              <a:ext cx="0" cy="358605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" name="矩形 12"/>
          <p:cNvSpPr/>
          <p:nvPr/>
        </p:nvSpPr>
        <p:spPr>
          <a:xfrm>
            <a:off x="2264135" y="1390736"/>
            <a:ext cx="2446824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一、模拟谈判的必要性</a:t>
            </a:r>
          </a:p>
        </p:txBody>
      </p:sp>
      <p:sp>
        <p:nvSpPr>
          <p:cNvPr id="59" name="矩形 58"/>
          <p:cNvSpPr/>
          <p:nvPr/>
        </p:nvSpPr>
        <p:spPr>
          <a:xfrm>
            <a:off x="2264136" y="2294267"/>
            <a:ext cx="4755148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二、拟定假设（</a:t>
            </a: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外在客观事物、对方、己方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5" name="矩形 64"/>
          <p:cNvSpPr/>
          <p:nvPr/>
        </p:nvSpPr>
        <p:spPr>
          <a:xfrm>
            <a:off x="2237721" y="3197797"/>
            <a:ext cx="2215991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三、想象谈判全过程</a:t>
            </a:r>
          </a:p>
        </p:txBody>
      </p:sp>
      <p:sp>
        <p:nvSpPr>
          <p:cNvPr id="66" name="矩形 65"/>
          <p:cNvSpPr/>
          <p:nvPr/>
        </p:nvSpPr>
        <p:spPr>
          <a:xfrm>
            <a:off x="2249604" y="4134236"/>
            <a:ext cx="1523494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四、集体模拟</a:t>
            </a:r>
          </a:p>
        </p:txBody>
      </p:sp>
      <p:sp>
        <p:nvSpPr>
          <p:cNvPr id="47" name="矩形 46"/>
          <p:cNvSpPr/>
          <p:nvPr/>
        </p:nvSpPr>
        <p:spPr>
          <a:xfrm>
            <a:off x="3827764" y="3982216"/>
            <a:ext cx="874045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en-US" altLang="zh-CN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沙龙式：</a:t>
            </a:r>
            <a:endParaRPr lang="en-US" altLang="zh-CN" sz="15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200000"/>
              </a:lnSpc>
              <a:spcBef>
                <a:spcPct val="0"/>
              </a:spcBef>
            </a:pPr>
            <a:r>
              <a:rPr lang="en-US" altLang="zh-CN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戏剧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式：</a:t>
            </a:r>
            <a:endParaRPr lang="zh-CN" altLang="en-US" sz="15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左大括号 47"/>
          <p:cNvSpPr/>
          <p:nvPr/>
        </p:nvSpPr>
        <p:spPr>
          <a:xfrm>
            <a:off x="3719796" y="4204657"/>
            <a:ext cx="68193" cy="635892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753942" y="4109951"/>
            <a:ext cx="2215991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充分讨论，互相启发</a:t>
            </a:r>
            <a:endParaRPr lang="zh-CN" altLang="en-US" sz="18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44861" y="4553280"/>
            <a:ext cx="2215991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特定角色，真实演出</a:t>
            </a:r>
            <a:endParaRPr lang="zh-CN" altLang="en-US" sz="18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xmlns="" id="{667F08AD-B883-4423-97F9-7AF48DCFE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462" y="46282"/>
            <a:ext cx="2071538" cy="961574"/>
          </a:xfrm>
          <a:prstGeom prst="rect">
            <a:avLst/>
          </a:prstGeom>
        </p:spPr>
      </p:pic>
      <p:sp>
        <p:nvSpPr>
          <p:cNvPr id="52" name="矩形: 圆角 53">
            <a:extLst>
              <a:ext uri="{FF2B5EF4-FFF2-40B4-BE49-F238E27FC236}">
                <a16:creationId xmlns:a16="http://schemas.microsoft.com/office/drawing/2014/main" xmlns="" id="{5D9C86A8-02A9-448C-8A55-97874123BF78}"/>
              </a:ext>
            </a:extLst>
          </p:cNvPr>
          <p:cNvSpPr/>
          <p:nvPr/>
        </p:nvSpPr>
        <p:spPr>
          <a:xfrm>
            <a:off x="8119666" y="747901"/>
            <a:ext cx="595710" cy="259955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66">
            <a:extLst>
              <a:ext uri="{FF2B5EF4-FFF2-40B4-BE49-F238E27FC236}">
                <a16:creationId xmlns:a16="http://schemas.microsoft.com/office/drawing/2014/main" xmlns="" id="{3BCC4E10-ECCC-4C11-8899-DA6A5CB1A4AA}"/>
              </a:ext>
            </a:extLst>
          </p:cNvPr>
          <p:cNvSpPr txBox="1"/>
          <p:nvPr/>
        </p:nvSpPr>
        <p:spPr>
          <a:xfrm>
            <a:off x="1381597" y="112584"/>
            <a:ext cx="1985159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3.5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模拟谈判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0838" y="34604"/>
            <a:ext cx="829795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3.5  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模拟谈判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900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2352"/>
            <a:ext cx="1268760" cy="490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072134"/>
          <a:ext cx="1268760" cy="36486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1190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398">
                <a:tc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1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13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66057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284454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409220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18138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173655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19" y="231533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2447" y="295469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1262" y="356655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1262" y="4199767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4046228"/>
            <a:ext cx="2665330" cy="655796"/>
            <a:chOff x="-1862093" y="1035850"/>
            <a:chExt cx="3553773" cy="788186"/>
          </a:xfrm>
        </p:grpSpPr>
        <p:sp>
          <p:nvSpPr>
            <p:cNvPr id="29" name="矩形 28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交易条件</a:t>
              </a:r>
            </a:p>
          </p:txBody>
        </p:sp>
        <p:sp>
          <p:nvSpPr>
            <p:cNvPr id="31" name="等腰三角形 30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</p:grpSp>
      <p:sp>
        <p:nvSpPr>
          <p:cNvPr id="34" name="圆角矩形 33"/>
          <p:cNvSpPr/>
          <p:nvPr/>
        </p:nvSpPr>
        <p:spPr>
          <a:xfrm>
            <a:off x="-158400" y="4705567"/>
            <a:ext cx="2266226" cy="3245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zh-CN" altLang="en-US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最低可接受限度</a:t>
            </a:r>
            <a:r>
              <a:rPr lang="en-US" altLang="zh-CN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】</a:t>
            </a:r>
            <a:endParaRPr lang="zh-CN" altLang="en-US" sz="1800" b="1" spc="-4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244566" y="1466960"/>
            <a:ext cx="1105064" cy="2927348"/>
            <a:chOff x="1659420" y="1955947"/>
            <a:chExt cx="1473419" cy="3903130"/>
          </a:xfrm>
        </p:grpSpPr>
        <p:grpSp>
          <p:nvGrpSpPr>
            <p:cNvPr id="22" name="组合 21"/>
            <p:cNvGrpSpPr/>
            <p:nvPr/>
          </p:nvGrpSpPr>
          <p:grpSpPr>
            <a:xfrm>
              <a:off x="2544769" y="1955947"/>
              <a:ext cx="588070" cy="3673559"/>
              <a:chOff x="2102686" y="3949867"/>
              <a:chExt cx="368326" cy="1864429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2102686" y="3949867"/>
                <a:ext cx="368326" cy="1864429"/>
                <a:chOff x="2062720" y="1527583"/>
                <a:chExt cx="312844" cy="815310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2062720" y="1527583"/>
                  <a:ext cx="305410" cy="815310"/>
                  <a:chOff x="4229462" y="2270912"/>
                  <a:chExt cx="501253" cy="1108359"/>
                </a:xfrm>
              </p:grpSpPr>
              <p:grpSp>
                <p:nvGrpSpPr>
                  <p:cNvPr id="32" name="组合 30"/>
                  <p:cNvGrpSpPr>
                    <a:grpSpLocks/>
                  </p:cNvGrpSpPr>
                  <p:nvPr/>
                </p:nvGrpSpPr>
                <p:grpSpPr bwMode="auto">
                  <a:xfrm rot="16200000">
                    <a:off x="4067193" y="2434530"/>
                    <a:ext cx="827139" cy="499904"/>
                    <a:chOff x="-51466" y="504053"/>
                    <a:chExt cx="6037670" cy="648072"/>
                  </a:xfrm>
                </p:grpSpPr>
                <p:sp>
                  <p:nvSpPr>
                    <p:cNvPr id="37" name="直接连接符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-51466" y="504053"/>
                      <a:ext cx="6032668" cy="0"/>
                    </a:xfrm>
                    <a:prstGeom prst="line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bevel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cxnSp>
                  <p:nvCxnSpPr>
                    <p:cNvPr id="38" name="直接箭头连接符 3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5986204" y="504053"/>
                      <a:ext cx="0" cy="648072"/>
                    </a:xfrm>
                    <a:prstGeom prst="straightConnector1">
                      <a:avLst/>
                    </a:prstGeom>
                    <a:noFill/>
                    <a:ln w="635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bevel/>
                      <a:headEnd/>
                      <a:tailEnd type="arrow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35" name="直接连接符 34"/>
                  <p:cNvCxnSpPr>
                    <a:stCxn id="37" idx="0"/>
                  </p:cNvCxnSpPr>
                  <p:nvPr/>
                </p:nvCxnSpPr>
                <p:spPr>
                  <a:xfrm flipH="1">
                    <a:off x="4230810" y="3098051"/>
                    <a:ext cx="1" cy="275901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 rot="16200000">
                    <a:off x="4479414" y="3129319"/>
                    <a:ext cx="0" cy="499903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27" name="直接箭头连接符 33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2223270" y="1643948"/>
                  <a:ext cx="0" cy="304588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5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2282961" y="4998140"/>
                <a:ext cx="0" cy="358605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3" name="直接连接符 22"/>
            <p:cNvCxnSpPr/>
            <p:nvPr/>
          </p:nvCxnSpPr>
          <p:spPr>
            <a:xfrm flipV="1">
              <a:off x="1659420" y="3696624"/>
              <a:ext cx="854304" cy="216245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圆角矩形 38"/>
          <p:cNvSpPr/>
          <p:nvPr/>
        </p:nvSpPr>
        <p:spPr>
          <a:xfrm>
            <a:off x="2413011" y="1310171"/>
            <a:ext cx="1910468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价格水平的确定</a:t>
            </a:r>
            <a:endParaRPr lang="zh-CN" altLang="en-US" sz="1800" b="1" spc="-4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2413011" y="2240029"/>
            <a:ext cx="1910468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支付方式的选择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2416494" y="3118723"/>
            <a:ext cx="2524870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交货及罚金条件的确定 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2409898" y="4060874"/>
            <a:ext cx="253146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保证期长短的综合考虑</a:t>
            </a:r>
          </a:p>
        </p:txBody>
      </p:sp>
      <p:sp>
        <p:nvSpPr>
          <p:cNvPr id="43" name="矩形 42"/>
          <p:cNvSpPr/>
          <p:nvPr/>
        </p:nvSpPr>
        <p:spPr>
          <a:xfrm>
            <a:off x="4576763" y="769353"/>
            <a:ext cx="4572000" cy="135165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>
              <a:lnSpc>
                <a:spcPts val="1950"/>
              </a:lnSpc>
              <a:spcBef>
                <a:spcPct val="0"/>
              </a:spcBef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．成本因素</a:t>
            </a:r>
          </a:p>
          <a:p>
            <a:pPr>
              <a:lnSpc>
                <a:spcPts val="1950"/>
              </a:lnSpc>
              <a:spcBef>
                <a:spcPct val="0"/>
              </a:spcBef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．需求因素</a:t>
            </a:r>
          </a:p>
          <a:p>
            <a:pPr>
              <a:lnSpc>
                <a:spcPts val="1950"/>
              </a:lnSpc>
              <a:spcBef>
                <a:spcPct val="0"/>
              </a:spcBef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．竞争因素：完全竞争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、、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垄断竞争、寡头垄断</a:t>
            </a:r>
          </a:p>
          <a:p>
            <a:pPr>
              <a:lnSpc>
                <a:spcPts val="1950"/>
              </a:lnSpc>
              <a:spcBef>
                <a:spcPct val="0"/>
              </a:spcBef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．产品因素：声誉、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特点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1950"/>
              </a:lnSpc>
              <a:spcBef>
                <a:spcPct val="0"/>
              </a:spcBef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．环境因素：政策、经济形势、银行利率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左大括号 43"/>
          <p:cNvSpPr/>
          <p:nvPr/>
        </p:nvSpPr>
        <p:spPr>
          <a:xfrm>
            <a:off x="4386860" y="799766"/>
            <a:ext cx="169450" cy="1259123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323478" y="2264530"/>
            <a:ext cx="3408626" cy="30008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500" dirty="0"/>
              <a:t>（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如：付款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交单和承兑交单支付方式）</a:t>
            </a:r>
          </a:p>
        </p:txBody>
      </p:sp>
      <p:sp>
        <p:nvSpPr>
          <p:cNvPr id="47" name="矩形 46"/>
          <p:cNvSpPr/>
          <p:nvPr/>
        </p:nvSpPr>
        <p:spPr>
          <a:xfrm>
            <a:off x="5013273" y="4092205"/>
            <a:ext cx="3023905" cy="30008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（卖方将货物卖出后的担保期限）</a:t>
            </a:r>
          </a:p>
        </p:txBody>
      </p:sp>
      <p:sp>
        <p:nvSpPr>
          <p:cNvPr id="48" name="文本框 21">
            <a:extLst>
              <a:ext uri="{FF2B5EF4-FFF2-40B4-BE49-F238E27FC236}">
                <a16:creationId xmlns:a16="http://schemas.microsoft.com/office/drawing/2014/main" xmlns="" id="{D40791A4-CF9F-4861-B650-F624DEDCCEDD}"/>
              </a:ext>
            </a:extLst>
          </p:cNvPr>
          <p:cNvSpPr txBox="1"/>
          <p:nvPr/>
        </p:nvSpPr>
        <p:spPr>
          <a:xfrm>
            <a:off x="1324447" y="112583"/>
            <a:ext cx="5659241" cy="3924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100" dirty="0">
                <a:latin typeface="黑体" panose="02010609060101010101" pitchFamily="49" charset="-122"/>
                <a:ea typeface="黑体" panose="02010609060101010101" pitchFamily="49" charset="-122"/>
              </a:rPr>
              <a:t>3.6 </a:t>
            </a:r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确定谈判中各交易条件的最低可接受限度 </a:t>
            </a:r>
            <a:endParaRPr lang="en-US" altLang="zh-CN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0838" y="34604"/>
            <a:ext cx="2411959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3.6 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确定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谈判中各交易条件的最低可接受限度</a:t>
            </a: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xmlns="" id="{C19D7AE8-032E-4548-A3C5-A45FA135D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598" y="43504"/>
            <a:ext cx="2286000" cy="665747"/>
          </a:xfrm>
          <a:prstGeom prst="rect">
            <a:avLst/>
          </a:prstGeom>
        </p:spPr>
      </p:pic>
      <p:sp>
        <p:nvSpPr>
          <p:cNvPr id="51" name="矩形: 圆角 20">
            <a:extLst>
              <a:ext uri="{FF2B5EF4-FFF2-40B4-BE49-F238E27FC236}">
                <a16:creationId xmlns:a16="http://schemas.microsoft.com/office/drawing/2014/main" xmlns="" id="{02725DE5-DD69-44FA-A1C4-9EB6E24A291B}"/>
              </a:ext>
            </a:extLst>
          </p:cNvPr>
          <p:cNvSpPr/>
          <p:nvPr/>
        </p:nvSpPr>
        <p:spPr>
          <a:xfrm>
            <a:off x="6826598" y="239821"/>
            <a:ext cx="1338709" cy="245588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12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65061" y="1539746"/>
            <a:ext cx="6432506" cy="900113"/>
          </a:xfrm>
        </p:spPr>
        <p:txBody>
          <a:bodyPr wrap="square" lIns="67500" tIns="35100" rIns="67500" bIns="35100" anchor="b">
            <a:normAutofit/>
          </a:bodyPr>
          <a:lstStyle/>
          <a:p>
            <a:pPr algn="ctr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&lt;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准备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&gt;   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第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一道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 </a:t>
            </a:r>
            <a:endParaRPr lang="zh-CN" altLang="en-US" kern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6681829"/>
      </p:ext>
    </p:extLst>
  </p:cSld>
  <p:clrMapOvr>
    <a:masterClrMapping/>
  </p:clrMapOvr>
  <p:transition spd="med" advClick="0" advTm="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15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0"/>
            <a:ext cx="7691385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1101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）一家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日本公司驻美国分公司的经理，能讲一口流利的英语，但他在商务谈判时始终用日语通过翻译与对方进行交流。他在谈判开始时向对方用日语这样介绍自己的同事：“这位是山本太郎。他具有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15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年财务工作的丰富经验，有权审核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万美元的贷款项目。”但在商务谈判结束后的庆祝会上，他却用英语和对方谈笑风生，令对方大吃一惊而又迷惑不解。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866635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16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4471" y="2656713"/>
            <a:ext cx="4945104" cy="1107996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为什么这位日本经理在谈判时始终使用翻译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结合案例说明谈判队伍的人员层次及其分工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 （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结合案例说明谈判人员应如何进行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配合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628650" y="365680"/>
            <a:ext cx="7691385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1101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）一家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日本公司驻美国分公司的经理，能讲一口流利的英语，但他在商务谈判时始终用日语通过翻译与对方进行交流。他在谈判开始时向对方用日语这样介绍自己的同事：“这位是山本太郎。他具有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15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年财务工作的丰富经验，有权审核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万美元的贷款项目。”但在商务谈判结束后的庆祝会上，他却用英语和对方谈笑风生，令对方大吃一惊而又迷惑不解。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630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17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4472" y="2656713"/>
            <a:ext cx="6887115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为什么这位日本经理在谈判时始终使用翻译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）从翻译的实战经验来看，谈判是一项十分紧张、耗费大量脑力的活动，在谈判的过程中，需要不断根据可能随时而来的新信息来调整自己的思路。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）尽管谈判前有比较充分的准备，但毕竟不可能准确地预见谈判中出现的所有问题，并事先都充分考虑好恰当的应付方法。谈判人员可以利用翻译的时间，对谈判对手察言观色， 缜密地思考下一步对策．在时间上减轻谈判人员的压力。 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650" y="365680"/>
            <a:ext cx="7691385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1101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）一家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日本公司驻美国分公司的经理，能讲一口流利的英语，但他在商务谈判时始终用日语通过翻译与对方进行交流。他在谈判开始时向对方用日语这样介绍自己的同事：“这位是山本太郎。他具有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15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年财务工作的丰富经验，有权审核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万美元的贷款项目。”但在商务谈判结束后的庆祝会上，他却用英语和对方谈笑风生，令对方大吃一惊而又迷惑不解。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510637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18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4472" y="2656713"/>
            <a:ext cx="7809398" cy="4154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结合案例说明谈判队伍的人员层次及其分工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 （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650" y="365680"/>
            <a:ext cx="7691385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1101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）一家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日本公司驻美国分公司的经理，能讲一口流利的英语，但他在商务谈判时始终用日语通过翻译与对方进行交流。他在谈判开始时向对方用日语这样介绍自己的同事：“这位是山本太郎。他具有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15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年财务工作的丰富经验，有权审核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万美元的贷款项目。”但在商务谈判结束后的庆祝会上，他却用英语和对方谈笑风生，令对方大吃一惊而又迷惑不解。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983968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19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822" y="327776"/>
            <a:ext cx="8743827" cy="18004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2.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结合案例说明谈判队伍的人员层次及其分工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 （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、谈判队伍的人员包括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三个层次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、谈判小组的领导人或首席代表，即案例中本公司驻美国分公司的经理。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、懂行的专家和专业人员，即案例中的山本太郎。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、谈判必需的工作人员，即案例中的翻译。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80461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2790825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5383" y="981087"/>
            <a:ext cx="1869743" cy="90024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5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5450" y="1945029"/>
            <a:ext cx="1369607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27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3070051" y="2317201"/>
            <a:ext cx="2031325" cy="495411"/>
            <a:chOff x="-157451" y="0"/>
            <a:chExt cx="2635164" cy="61703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57451" y="42031"/>
              <a:ext cx="2635164" cy="5750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谈判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28079" y="480909"/>
            <a:ext cx="2597514" cy="4237766"/>
            <a:chOff x="4552950" y="150918"/>
            <a:chExt cx="3106738" cy="4952683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4701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50918"/>
              <a:ext cx="1798638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367771"/>
              <a:ext cx="2574925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13177"/>
              <a:ext cx="3106738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33929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380660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</a:t>
              </a: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差异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</a:t>
              </a: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案例分析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87543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80006" y="672612"/>
            <a:ext cx="1091320" cy="3854689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51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20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822" y="327776"/>
            <a:ext cx="8743827" cy="422423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2.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结合案例说明谈判队伍的人员层次及其分工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 （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、谈判队伍的人员包括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三个层次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、谈判小组的领导人或首席代表，即案例中本公司驻美国分公司的经理。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、懂行的专家和专业人员，即案例中的山本太郎。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、谈判必需的工作人员，即案例中的翻译。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、谈判人员的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分工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。不同的谈判内容又要求谈判人员承担不同的任务，并且处于不同的谈判位置。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、技术条款的分工。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在进行技术条款谈判时，应以技术人员为主谈人，其他的商务人员、法律人员等处于辅谈的位置。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、合同法律条款的分工。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在涉及合同中某些专业性法律条款的谈判时，应以法律人员作为主淡人，其他人员为辅谈。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、商务条款的分工。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在进行商务条款的谈判时，要以商务谈判人员为主谈人，技术人员、法律人员及其他人员处于辅谈地位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 </a:t>
            </a:r>
            <a:endParaRPr lang="zh-CN" altLang="en-US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931692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21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2510" y="2505108"/>
            <a:ext cx="8222537" cy="4154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结合案例说明谈判人员应如何进行配合。（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650" y="365680"/>
            <a:ext cx="7691385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1101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）一家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日本公司驻美国分公司的经理，能讲一口流利的英语，但他在商务谈判时始终用日语通过翻译与对方进行交流。他在谈判开始时向对方用日语这样介绍自己的同事：“这位是山本太郎。他具有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15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年财务工作的丰富经验，有权审核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万美元的贷款项目。”但在商务谈判结束后的庆祝会上，他却用英语和对方谈笑风生，令对方大吃一惊而又迷惑不解。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715871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22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2510" y="2505108"/>
            <a:ext cx="8222537" cy="249299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结合案例说明谈判人员应如何进行配合。（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）所谓谈判人员的配合是指谈判中成员之间的语言及动作的互相协凋、互相呼应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）主谈可以说是谈判小组与对方进行谈判的意志、力量和素质的代表着，是谈判工作能否达到预期目标的关键性人物。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）主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谈与辅谈之间分工明确、配合默契，在主谈发言时，自始至终都应得到所有辅谈的支持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。（</a:t>
            </a: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）谈判小组内部人员之间的配合，不是一朝一夕能够协调起来的，需要长期的磨合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）总之，一支谈判队伍，其成员素质良好且相互配合协调，是成功谈判的基础。 </a:t>
            </a:r>
          </a:p>
        </p:txBody>
      </p:sp>
      <p:sp>
        <p:nvSpPr>
          <p:cNvPr id="6" name="矩形 5"/>
          <p:cNvSpPr/>
          <p:nvPr/>
        </p:nvSpPr>
        <p:spPr>
          <a:xfrm>
            <a:off x="628650" y="365680"/>
            <a:ext cx="7691385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1101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）一家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日本公司驻美国分公司的经理，能讲一口流利的英语，但他在商务谈判时始终用日语通过翻译与对方进行交流。他在谈判开始时向对方用日语这样介绍自己的同事：“这位是山本太郎。他具有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15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年财务工作的丰富经验，有权审核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 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万美元的贷款项目。”但在商务谈判结束后的庆祝会上，他却用英语和对方谈笑风生，令对方大吃一惊而又迷惑不解。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773353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65061" y="1539746"/>
            <a:ext cx="6432506" cy="900113"/>
          </a:xfrm>
        </p:spPr>
        <p:txBody>
          <a:bodyPr wrap="square" lIns="67500" tIns="35100" rIns="67500" bIns="35100" anchor="b">
            <a:normAutofit/>
          </a:bodyPr>
          <a:lstStyle/>
          <a:p>
            <a:pPr algn="ctr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&lt;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准备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&gt;   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第二道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 </a:t>
            </a:r>
            <a:endParaRPr lang="zh-CN" altLang="en-US" kern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5076127"/>
      </p:ext>
    </p:extLst>
  </p:cSld>
  <p:clrMapOvr>
    <a:masterClrMapping/>
  </p:clrMapOvr>
  <p:transition spd="med" advClick="0" advTm="0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24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380873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）谁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也没有料到，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1964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《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中国画报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》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的一张封面竟成为泄密照。照片中，大庆油田的“铁人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"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王进喜头戴大狗皮帽，身穿厚棉袄，顶着鹅毛大雪，握着钻机手柄眺望远方，在他身后散布着星星点点的高大井架。日本情报专家据此解开了大庆油田之谜。他们根据照片上王进喜的衣着判断，大庆油田位于齐齐哈尔与哈尔滨之间；通过照片中王进喜所握手柄的架式，推断出油井的直径：从王进喜所站的钴井与背后油田间的距离和井架密度，推断出油田的大致储量和产量。有了如此多的准确情报，日本人迅速设计出适合大庆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油田采用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的石油设备。当我国政府向世界各国征求开采大庆油田的设计方案时，日本人一举中标。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5545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25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7350" y="988598"/>
            <a:ext cx="5508875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上述案例对你开展商务谈判有何启示？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你认为在开展商务谈判前主要应收集哪些信息？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如何对收集到的信息进行处理？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380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26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6961" y="611023"/>
            <a:ext cx="7366571" cy="76174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上述案例对你开展商务谈判有何启示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3021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27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6961" y="611023"/>
            <a:ext cx="7366571" cy="14542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上述案例对你开展商务谈判有何启示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在开展商务谈判前，应做好信息准备工作，这有利于了解对方意图、制订谈判计划、确定谈判策略及战略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672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28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6961" y="611023"/>
            <a:ext cx="7366571" cy="18004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上述案例对你开展商务谈判有何启示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在开展商务谈判前，应做好信息准备工作，这有利于了解对方意图、制订谈判计划、确定谈判策略及战略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你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认为在开展商务谈判前主要应收集哪些信息？ 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3578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29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6961" y="611023"/>
            <a:ext cx="7366571" cy="28392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上述案例对你开展商务谈判有何启示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在开展商务谈判前，应做好信息准备工作，这有利于了解对方意图、制订谈判计划、确定谈判策略及战略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你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认为在开展商务谈判前主要应收集哪些信息？ 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市场信息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、有关谈判对手的资料、科技信息、有关政策法规、金融方面的信息和有关货单、样品的准备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5332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2790825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5383" y="981087"/>
            <a:ext cx="1869743" cy="90024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5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5450" y="1945029"/>
            <a:ext cx="1369607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27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3070051" y="2317201"/>
            <a:ext cx="2031325" cy="495411"/>
            <a:chOff x="-157451" y="0"/>
            <a:chExt cx="2635164" cy="61703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57451" y="42031"/>
              <a:ext cx="2635164" cy="5750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谈判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28079" y="480909"/>
            <a:ext cx="2597514" cy="4237766"/>
            <a:chOff x="4552950" y="150918"/>
            <a:chExt cx="3106738" cy="4952683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4701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50918"/>
              <a:ext cx="1798638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367771"/>
              <a:ext cx="2574925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accent1"/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1800" b="1" dirty="0">
                <a:solidFill>
                  <a:schemeClr val="accent1"/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13177"/>
              <a:ext cx="3106738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33929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380660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accent1"/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</a:t>
              </a:r>
              <a:r>
                <a:rPr lang="zh-CN" altLang="en-US" sz="1800" b="1" dirty="0">
                  <a:solidFill>
                    <a:schemeClr val="accent1"/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差异</a:t>
              </a:r>
              <a:endParaRPr lang="en-US" altLang="en-US" sz="1800" b="1" dirty="0">
                <a:solidFill>
                  <a:schemeClr val="accent1"/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</a:t>
              </a: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案例分析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87543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accent1"/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1800" b="1" dirty="0">
                <a:solidFill>
                  <a:schemeClr val="accent1"/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80006" y="672612"/>
            <a:ext cx="1091320" cy="3854689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53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30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6961" y="611023"/>
            <a:ext cx="7366571" cy="249299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上述案例对你开展商务谈判有何启示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在开展商务谈判前，应做好信息准备工作，这有利于了解对方意图、制订谈判计划、确定谈判策略及战略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你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认为在开展商务谈判前主要应收集哪些信息？ 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市场信息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、有关谈判对手的资料、科技信息、有关政策法规、金融方面的信息和有关货单、样品的准备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如何对收集到的信息进行处理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0699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31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6961" y="611023"/>
            <a:ext cx="7366571" cy="387798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上述案例对你开展商务谈判有何启示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在开展商务谈判前，应做好信息准备工作，这有利于了解对方意图、制订谈判计划、确定谈判策略及战略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你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认为在开展商务谈判前主要应收集哪些信息？ 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市场信息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、有关谈判对手的资料、科技信息、有关政策法规、金融方面的信息和有关货单、样品的准备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如何对收集到的信息进行处理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对谈判信息资料的处理主要有两个环节：一是对资料的整理与分类；二是对信息资料的交流与传递。</a:t>
            </a:r>
          </a:p>
          <a:p>
            <a:pPr>
              <a:lnSpc>
                <a:spcPct val="150000"/>
              </a:lnSpc>
            </a:pP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38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4652472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17821" y="1857497"/>
            <a:ext cx="4942682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六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文化差异对国际商务谈判的影响</a:t>
            </a:r>
          </a:p>
        </p:txBody>
      </p:sp>
      <p:sp>
        <p:nvSpPr>
          <p:cNvPr id="6" name="矩形 5"/>
          <p:cNvSpPr/>
          <p:nvPr/>
        </p:nvSpPr>
        <p:spPr>
          <a:xfrm>
            <a:off x="6644172" y="456640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文化因素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44172" y="2197661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欧洲商人</a:t>
            </a:r>
            <a:endParaRPr lang="zh-CN" altLang="en-US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5056" y="1950808"/>
            <a:ext cx="4346316" cy="1072772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6646277" y="1322499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美洲商人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67743" y="3072466"/>
            <a:ext cx="1215717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亚洲商人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33492" y="3938325"/>
            <a:ext cx="1754326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大洋洲与非洲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530679" y="504184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516339" y="1431159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530679" y="2305419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516339" y="3164291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530679" y="3988929"/>
            <a:ext cx="407676" cy="44631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76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176" y="296036"/>
            <a:ext cx="2229281" cy="1116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圆角矩形 33"/>
          <p:cNvSpPr/>
          <p:nvPr/>
        </p:nvSpPr>
        <p:spPr>
          <a:xfrm>
            <a:off x="6740177" y="700495"/>
            <a:ext cx="1247487" cy="29577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4762" y="189374"/>
            <a:ext cx="1483424" cy="49541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33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15190" y="966232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文化因素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507462" y="133715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章  文化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差异对国际商务谈判的影响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1478662" y="966232"/>
            <a:ext cx="710447" cy="3028484"/>
            <a:chOff x="3432348" y="1355133"/>
            <a:chExt cx="1455093" cy="4037979"/>
          </a:xfrm>
        </p:grpSpPr>
        <p:grpSp>
          <p:nvGrpSpPr>
            <p:cNvPr id="47" name="组合 46"/>
            <p:cNvGrpSpPr/>
            <p:nvPr/>
          </p:nvGrpSpPr>
          <p:grpSpPr>
            <a:xfrm>
              <a:off x="4221237" y="1355133"/>
              <a:ext cx="666204" cy="4037979"/>
              <a:chOff x="3715494" y="352457"/>
              <a:chExt cx="609008" cy="4504981"/>
            </a:xfrm>
          </p:grpSpPr>
          <p:grpSp>
            <p:nvGrpSpPr>
              <p:cNvPr id="50" name="组合 30"/>
              <p:cNvGrpSpPr>
                <a:grpSpLocks/>
              </p:cNvGrpSpPr>
              <p:nvPr/>
            </p:nvGrpSpPr>
            <p:grpSpPr bwMode="auto">
              <a:xfrm rot="16200000">
                <a:off x="2996817" y="1071135"/>
                <a:ext cx="2046363" cy="609007"/>
                <a:chOff x="0" y="504054"/>
                <a:chExt cx="6032665" cy="648074"/>
              </a:xfrm>
            </p:grpSpPr>
            <p:sp>
              <p:nvSpPr>
                <p:cNvPr id="63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cxnSp>
              <p:nvCxnSpPr>
                <p:cNvPr id="65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2899073" y="504054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6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51" name="组合 30"/>
              <p:cNvGrpSpPr>
                <a:grpSpLocks/>
              </p:cNvGrpSpPr>
              <p:nvPr/>
            </p:nvGrpSpPr>
            <p:grpSpPr bwMode="auto">
              <a:xfrm rot="16200000">
                <a:off x="2874773" y="3407710"/>
                <a:ext cx="2290449" cy="609007"/>
                <a:chOff x="0" y="504054"/>
                <a:chExt cx="6752230" cy="648074"/>
              </a:xfrm>
            </p:grpSpPr>
            <p:sp>
              <p:nvSpPr>
                <p:cNvPr id="54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cxnSp>
              <p:nvCxnSpPr>
                <p:cNvPr id="55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6" name="直接箭头连接符 33"/>
                <p:cNvCxnSpPr>
                  <a:cxnSpLocks noChangeShapeType="1"/>
                </p:cNvCxnSpPr>
                <p:nvPr/>
              </p:nvCxnSpPr>
              <p:spPr bwMode="auto">
                <a:xfrm>
                  <a:off x="3280655" y="504054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752230" y="504055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52" name="直接连接符 51"/>
              <p:cNvCxnSpPr>
                <a:stCxn id="63" idx="0"/>
                <a:endCxn id="54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接连接符 47"/>
            <p:cNvCxnSpPr/>
            <p:nvPr/>
          </p:nvCxnSpPr>
          <p:spPr>
            <a:xfrm flipV="1">
              <a:off x="3432348" y="1798313"/>
              <a:ext cx="788889" cy="52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圆角矩形 66"/>
          <p:cNvSpPr/>
          <p:nvPr/>
        </p:nvSpPr>
        <p:spPr>
          <a:xfrm>
            <a:off x="2334020" y="803940"/>
            <a:ext cx="25210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一、语言</a:t>
            </a:r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及非语言行为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2352999" y="3832423"/>
            <a:ext cx="250202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五、人际关系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2352999" y="1553981"/>
            <a:ext cx="250202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二、风俗习惯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2355933" y="2294459"/>
            <a:ext cx="249909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三、思维差异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2352999" y="3084312"/>
            <a:ext cx="250202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四、价值观</a:t>
            </a:r>
          </a:p>
        </p:txBody>
      </p:sp>
      <p:sp>
        <p:nvSpPr>
          <p:cNvPr id="36" name="文本框 43"/>
          <p:cNvSpPr txBox="1"/>
          <p:nvPr/>
        </p:nvSpPr>
        <p:spPr>
          <a:xfrm>
            <a:off x="24749" y="10480"/>
            <a:ext cx="1742201" cy="178895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文化差异对国际商务谈判的影响</a:t>
            </a:r>
          </a:p>
        </p:txBody>
      </p:sp>
    </p:spTree>
    <p:extLst>
      <p:ext uri="{BB962C8B-B14F-4D97-AF65-F5344CB8AC3E}">
        <p14:creationId xmlns:p14="http://schemas.microsoft.com/office/powerpoint/2010/main" val="82184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34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en-US" sz="1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一、美国商人的谈判风格、礼仪及禁忌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436121" y="1120276"/>
            <a:ext cx="891152" cy="8636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4"/>
          <p:cNvSpPr txBox="1"/>
          <p:nvPr/>
        </p:nvSpPr>
        <p:spPr>
          <a:xfrm>
            <a:off x="2313532" y="1474193"/>
            <a:ext cx="6304305" cy="33932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一）</a:t>
            </a:r>
            <a:r>
              <a:rPr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美国商人的</a:t>
            </a:r>
            <a:r>
              <a:rPr sz="18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  <a:endParaRPr sz="1800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1．自信乐观，开朗幽默          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</a:t>
            </a:r>
            <a:r>
              <a:rPr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2．直截了当，干脆利落</a:t>
            </a:r>
            <a:endParaRPr lang="zh-CN" altLang="en-US" sz="18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3．态度诚恳，就事论事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4．重视效率，速战速决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5．具有极强的法律意识，律师在谈判中扮演着重要角色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6．喜欢全线推进式的谈判风格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7．重视细节，讲究包装</a:t>
            </a:r>
            <a:endParaRPr sz="1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8572193" y="10737"/>
            <a:ext cx="374294" cy="2387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6.2.1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美国商人的谈判风格、礼仪与禁忌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134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35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en-US" sz="1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一、美国商人的谈判风格、礼仪及禁忌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436121" y="1120276"/>
            <a:ext cx="891152" cy="8636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4"/>
          <p:cNvSpPr txBox="1"/>
          <p:nvPr/>
        </p:nvSpPr>
        <p:spPr>
          <a:xfrm>
            <a:off x="1655411" y="1461407"/>
            <a:ext cx="7458246" cy="2839239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（二）美国商人的谈判</a:t>
            </a:r>
            <a:r>
              <a:rPr lang="zh-CN" altLang="en-US" sz="1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</a:t>
            </a:r>
            <a:r>
              <a:rPr lang="zh-CN" altLang="en-US" sz="1800" u="sng" dirty="0">
                <a:solidFill>
                  <a:prstClr val="white">
                    <a:lumMod val="8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及禁忌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1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不必要过多地握手与客套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2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见面与离别时，都面带微笑地握手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3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在正式场合对年长者和地位高的人，使用“先生”、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“夫人”等 </a:t>
            </a:r>
            <a:endParaRPr lang="en-US" altLang="zh-CN" sz="1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4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美国商人习惯保持一定的身体间距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5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时间观念强，约会要提前预约，赴会要准时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6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比较熟悉的女士之间或男士之间会亲吻拥抱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7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不乐意听到他人对美国的批评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8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随身携带名片，但认为有必要联系时才会回赠名片；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9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不管是否有人在场，都不要与女士谈论她个人的问题。</a:t>
            </a:r>
          </a:p>
        </p:txBody>
      </p:sp>
      <p:sp>
        <p:nvSpPr>
          <p:cNvPr id="23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圆角矩形 24"/>
          <p:cNvSpPr/>
          <p:nvPr/>
        </p:nvSpPr>
        <p:spPr>
          <a:xfrm>
            <a:off x="8572193" y="10737"/>
            <a:ext cx="374294" cy="2387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43"/>
          <p:cNvSpPr txBox="1"/>
          <p:nvPr/>
        </p:nvSpPr>
        <p:spPr>
          <a:xfrm>
            <a:off x="32998" y="13972"/>
            <a:ext cx="273880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6.2.1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美国商人的谈判风格、礼仪与禁忌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839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49492"/>
            <a:ext cx="1483424" cy="4894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36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</a:t>
            </a:r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加拿大商人的谈判风格、礼仪及禁忌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436121" y="1120276"/>
            <a:ext cx="891152" cy="8636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052274" y="1567075"/>
            <a:ext cx="6830468" cy="1731243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（一）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加拿大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商人的</a:t>
            </a:r>
            <a:r>
              <a:rPr sz="18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  <a:endParaRPr sz="1800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加拿大居民大多数是英国和法国移民的后裔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英国裔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商人：严谨、保守、重视信誉，喜欢设置关卡，要有耐心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法国裔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商人：和蔼可亲，平易近人，客气大方，力求慎重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6992096" y="948657"/>
            <a:ext cx="1999504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圆角矩形 26"/>
          <p:cNvSpPr/>
          <p:nvPr/>
        </p:nvSpPr>
        <p:spPr>
          <a:xfrm>
            <a:off x="8586875" y="249492"/>
            <a:ext cx="404724" cy="2387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43"/>
          <p:cNvSpPr txBox="1"/>
          <p:nvPr/>
        </p:nvSpPr>
        <p:spPr>
          <a:xfrm>
            <a:off x="32998" y="13972"/>
            <a:ext cx="3026834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6.2.2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加拿大商人的谈判风格、礼仪与禁忌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69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2498"/>
            <a:ext cx="1483424" cy="4891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37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4763" y="1662796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313532" y="944242"/>
            <a:ext cx="4544468" cy="32458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二、</a:t>
            </a:r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加拿大商人的谈判风格、礼仪及禁忌</a:t>
            </a:r>
          </a:p>
        </p:txBody>
      </p:sp>
      <p:cxnSp>
        <p:nvCxnSpPr>
          <p:cNvPr id="32" name="曲线连接符 31"/>
          <p:cNvCxnSpPr>
            <a:endCxn id="39" idx="1"/>
          </p:cNvCxnSpPr>
          <p:nvPr/>
        </p:nvCxnSpPr>
        <p:spPr>
          <a:xfrm rot="5400000" flipH="1" flipV="1">
            <a:off x="1436121" y="1120276"/>
            <a:ext cx="891152" cy="863669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577982" y="1463335"/>
            <a:ext cx="7893179" cy="33932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（二）加拿大商人的谈判</a:t>
            </a:r>
            <a:r>
              <a:rPr lang="zh-CN" altLang="en-US" sz="18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）见面或分手时要行握手礼，相互亲吻对手脸颊也常用。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约会：预约、准时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饭店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或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俱乐部；服装得体；进餐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时间可长达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2-3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小时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）有耐心和温和，时间观念很强，所以要严格遵守合同的最后期限。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）要注重礼节，情绪上要克制，不要操之过急。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）对法裔谈判者应力求慎重，不弄清对方的意图与要求切不要贸然承诺。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）高层管理者对谈判影响较大，应将注意力集中在高层管理者身上。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）忌讳白色的百合花，但酷爱枫叶，视其为国宝和友谊的象征</a:t>
            </a:r>
          </a:p>
        </p:txBody>
      </p:sp>
      <p:sp>
        <p:nvSpPr>
          <p:cNvPr id="24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6.2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美洲商人的谈判风格、礼仪与禁忌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232" y="36760"/>
            <a:ext cx="1578769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8586875" y="249492"/>
            <a:ext cx="404724" cy="2387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32998" y="13972"/>
            <a:ext cx="3026834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6.2.2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加拿大商人的谈判风格、礼仪与禁忌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五边形 27"/>
          <p:cNvSpPr/>
          <p:nvPr/>
        </p:nvSpPr>
        <p:spPr>
          <a:xfrm flipH="1">
            <a:off x="6992096" y="948657"/>
            <a:ext cx="1999504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7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38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一、英国商人的谈判风格、礼仪及禁忌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4"/>
          <p:cNvSpPr txBox="1"/>
          <p:nvPr/>
        </p:nvSpPr>
        <p:spPr>
          <a:xfrm>
            <a:off x="1693738" y="1421819"/>
            <a:ext cx="7344935" cy="2977739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一）英国商人的</a:t>
            </a:r>
            <a:r>
              <a:rPr sz="18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  <a:endParaRPr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1.一般比较</a:t>
            </a:r>
            <a:r>
              <a:rPr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冷静和持重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保持距离，不轻易表露感情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2.开场陈述时十分坦率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，让对方了解自己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，也考虑对方的立场和行动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3.态度灵活，有十足的</a:t>
            </a:r>
            <a:r>
              <a:rPr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自信心</a:t>
            </a:r>
            <a:endParaRPr sz="18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4.十分注意</a:t>
            </a:r>
            <a:r>
              <a:rPr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，崇尚绅士风度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5.缺点。    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例如，经常不遵守交货时间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大不列颠及北爱尔兰联合王国女王</a:t>
            </a:r>
            <a:r>
              <a:rPr lang="en-US" altLang="zh-CN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”     </a:t>
            </a:r>
            <a:r>
              <a:rPr lang="zh-CN" altLang="en-US" sz="1800" dirty="0">
                <a:latin typeface="楷体" panose="02010609060101010101" charset="-122"/>
                <a:ea typeface="楷体" panose="02010609060101010101" charset="-122"/>
                <a:sym typeface="+mn-ea"/>
              </a:rPr>
              <a:t>圣诞节至元旦一般不做生意</a:t>
            </a:r>
          </a:p>
        </p:txBody>
      </p:sp>
      <p:sp>
        <p:nvSpPr>
          <p:cNvPr id="23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611883" y="217134"/>
            <a:ext cx="421775" cy="24340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英国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圆角矩形 26"/>
          <p:cNvSpPr/>
          <p:nvPr/>
        </p:nvSpPr>
        <p:spPr>
          <a:xfrm>
            <a:off x="8251471" y="164622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77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39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一、英国商人的谈判风格、礼仪及禁忌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744636" y="1447360"/>
            <a:ext cx="8087201" cy="33932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二）英国商人的谈判</a:t>
            </a:r>
            <a:r>
              <a:rPr sz="18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  <a:endParaRPr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1.见面告别时要与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男士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握手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与</a:t>
            </a:r>
            <a:r>
              <a:rPr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女士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交往，只有等她们先伸出手时再握手</a:t>
            </a:r>
            <a:endParaRPr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.会谈要事先预约，赴约要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准时</a:t>
            </a:r>
            <a:endParaRPr sz="18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.请柬上写有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bl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ack </a:t>
            </a:r>
            <a:r>
              <a:rPr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tie”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字样，赴约时，男士穿礼服，女士应穿长裙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.男士忌讳带有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条纹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的领带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.忌讳以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皇家的家事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为谈话的笑料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.不要把英国人笼统称呼为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“英国人”</a:t>
            </a:r>
            <a:endParaRPr lang="en-US" sz="1800" b="1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.不宜送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菊花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和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白色的百合花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611883" y="217134"/>
            <a:ext cx="421775" cy="24340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英国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圆角矩形 29"/>
          <p:cNvSpPr/>
          <p:nvPr/>
        </p:nvSpPr>
        <p:spPr>
          <a:xfrm>
            <a:off x="8251471" y="164622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5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3167743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65882" y="1846335"/>
            <a:ext cx="3233624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国际商务谈判前的准备</a:t>
            </a:r>
          </a:p>
        </p:txBody>
      </p:sp>
      <p:sp>
        <p:nvSpPr>
          <p:cNvPr id="6" name="矩形 5"/>
          <p:cNvSpPr/>
          <p:nvPr/>
        </p:nvSpPr>
        <p:spPr>
          <a:xfrm>
            <a:off x="5466229" y="366618"/>
            <a:ext cx="2292935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人员：组织与管理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86822" y="1896066"/>
            <a:ext cx="1485022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目标：确定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24373" y="382192"/>
            <a:ext cx="472826" cy="469175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24372" y="1142331"/>
            <a:ext cx="472826" cy="469175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24372" y="1905449"/>
            <a:ext cx="472826" cy="469175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6923" y="1846335"/>
            <a:ext cx="2933894" cy="1141529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4624373" y="2668568"/>
            <a:ext cx="472826" cy="48944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624372" y="3461542"/>
            <a:ext cx="472826" cy="48944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624372" y="4244926"/>
            <a:ext cx="472826" cy="489440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86823" y="1091880"/>
            <a:ext cx="1485022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信息：准备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86822" y="2642656"/>
            <a:ext cx="1485022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方案：制定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91999" y="3428135"/>
            <a:ext cx="1215718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模拟谈判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20641" y="4221657"/>
            <a:ext cx="3370154" cy="55399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交易条件：最低可接受限度</a:t>
            </a:r>
            <a:endParaRPr lang="zh-CN" altLang="zh-CN" sz="2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68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7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40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三、法国商人的谈判风格、礼仪及禁忌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853494" y="1298435"/>
            <a:ext cx="6735335" cy="360098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（一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）法国商人的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浓厚的国家意识和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强烈的民族、文化自豪感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性格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开朗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、眼界开阔，对事物比较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敏感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，为人友善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为自己的语言而自豪，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习惯使用法语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为谈判语言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不应只顾谈生意上的细节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，会被视为“此人太枯燥无味，没情趣”。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5.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法国商人在谈判方式上偏爱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横向式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谈判</a:t>
            </a:r>
            <a:r>
              <a:rPr lang="en-US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/>
            </a:r>
            <a:br>
              <a:rPr lang="en-US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谈判时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思路灵活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，手法多样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7.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大多注重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依靠自身力量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达成交易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8.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对商品的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质量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要求十分严格，同时注重美感 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9.</a:t>
            </a:r>
            <a:r>
              <a:rPr lang="zh-CN" altLang="en-US" sz="15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时间观念不</a:t>
            </a:r>
            <a:r>
              <a:rPr lang="zh-CN" altLang="en-US" sz="15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强</a:t>
            </a:r>
            <a:endParaRPr lang="zh-CN" altLang="en-US" sz="1500" b="1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4823585" y="1278806"/>
            <a:ext cx="1935860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6.3.3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圆角矩形 30"/>
          <p:cNvSpPr/>
          <p:nvPr/>
        </p:nvSpPr>
        <p:spPr>
          <a:xfrm>
            <a:off x="8251471" y="744793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1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41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267200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三、法国商人的谈判风格、礼仪及禁忌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1167455" y="1325424"/>
            <a:ext cx="1568019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853493" y="1298436"/>
            <a:ext cx="7127222" cy="2042867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（二）法国商人的谈判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禁忌</a:t>
            </a:r>
            <a:endParaRPr lang="en-US" altLang="zh-CN"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1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见面时要握手，且迅速而稍有力。告辞时，应向主人再次握手道别。  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严禁过多地谈论个人私事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商业款待多数在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饭店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举行。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43"/>
          <p:cNvSpPr txBox="1"/>
          <p:nvPr/>
        </p:nvSpPr>
        <p:spPr>
          <a:xfrm>
            <a:off x="11392" y="12700"/>
            <a:ext cx="30747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6.3.3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84" y="151125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圆角矩形 31"/>
          <p:cNvSpPr/>
          <p:nvPr/>
        </p:nvSpPr>
        <p:spPr>
          <a:xfrm>
            <a:off x="8251471" y="744793"/>
            <a:ext cx="560651" cy="3086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26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42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245601" y="851040"/>
            <a:ext cx="41346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十、北欧商人的谈判风格、礼仪及禁忌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950966" y="1309330"/>
            <a:ext cx="1568030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896667" y="1269683"/>
            <a:ext cx="6953419" cy="3116238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）北欧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商人的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谈判风格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北欧人是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务实型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的，工作计划性很强，按部就班，规规矩矩。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在谈判中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态度谦恭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，非常讲究文明礼貌，不易激动，善于同外国客商搞好关系。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谈判风格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坦诚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，不隐藏自己的观点，善于提出各种建设性方案。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北欧人为保证其竞争力，总是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大规模地投资于现代技术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。高质量、高附加值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851565" y="1511874"/>
            <a:ext cx="1933946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6.3.10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北欧商人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08" y="131963"/>
            <a:ext cx="24384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937586" y="476680"/>
            <a:ext cx="504559" cy="2835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43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243886" y="867140"/>
            <a:ext cx="41346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十、北欧商人的谈判风格、礼仪及禁忌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949251" y="1325430"/>
            <a:ext cx="1568030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678952" y="1182083"/>
            <a:ext cx="7465048" cy="35317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）北欧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商人的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礼仪及禁忌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应考虑如何与其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配合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讲究礼貌，在与外国人交往中也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最讲礼仪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不喜欢无休止的讨价还价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，他们希望对方的公司在市场上是优秀的</a:t>
            </a:r>
            <a:endParaRPr lang="zh-CN" altLang="en-US" sz="18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在北欧，</a:t>
            </a:r>
            <a:r>
              <a:rPr lang="zh-CN" altLang="en-US"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代理商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的地位很高，必须时刻牢记这些代理商和中间商。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北欧人较为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朴实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，工作之余的交际较少。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北欧人普遍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喜欢饮酒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，为了公众利益，北欧国家都制定了严厉的饮酒法。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北欧人特别是瑞典人在商业交际中往往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不太准时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,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不要太计较</a:t>
            </a:r>
          </a:p>
        </p:txBody>
      </p:sp>
      <p:sp>
        <p:nvSpPr>
          <p:cNvPr id="24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6.3.10  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北欧商人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08" y="131963"/>
            <a:ext cx="24384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937586" y="476680"/>
            <a:ext cx="504559" cy="2835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4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44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4" idx="3"/>
            <a:endCxn id="5" idx="1"/>
          </p:cNvCxnSpPr>
          <p:nvPr/>
        </p:nvCxnSpPr>
        <p:spPr>
          <a:xfrm flipV="1">
            <a:off x="1478662" y="1065391"/>
            <a:ext cx="476484" cy="163197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299438" y="1602294"/>
            <a:ext cx="5755991" cy="131574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一般显得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谨慎敏感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，相对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缺乏信任感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，缺乏灵活性。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办事断断续续，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效率较低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虽有拖拉作风，在</a:t>
            </a:r>
            <a:r>
              <a:rPr lang="zh-CN" altLang="en-US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谈判桌前显得非常精明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4566118" y="1304865"/>
            <a:ext cx="1933946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08" y="131963"/>
            <a:ext cx="24384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7937586" y="760246"/>
            <a:ext cx="622214" cy="2835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6.3.11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俄罗斯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955146" y="880498"/>
            <a:ext cx="45918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十一、俄罗斯商人的谈判风格、礼仪及禁忌</a:t>
            </a:r>
          </a:p>
        </p:txBody>
      </p:sp>
    </p:spTree>
    <p:extLst>
      <p:ext uri="{BB962C8B-B14F-4D97-AF65-F5344CB8AC3E}">
        <p14:creationId xmlns:p14="http://schemas.microsoft.com/office/powerpoint/2010/main" val="91369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45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22627" y="229215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4"/>
          <p:cNvSpPr txBox="1"/>
          <p:nvPr/>
        </p:nvSpPr>
        <p:spPr>
          <a:xfrm>
            <a:off x="1856849" y="1447360"/>
            <a:ext cx="7091208" cy="2977739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注意：1.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慎重考虑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以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降低风险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，保护自己。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.注意利益均衡，讲求</a:t>
            </a:r>
            <a:r>
              <a:rPr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实效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.注意多谈俄罗斯</a:t>
            </a:r>
            <a:r>
              <a:rPr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文化艺术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，能带来友善氛围。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.重视谈判仪表和言行举止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忌讳黄色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的礼品和手套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.忌讳用</a:t>
            </a:r>
            <a:r>
              <a:rPr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左手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握手和传递东西。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.初次见面时，不要过问生活细节，尤其忌讳问女人的年龄。</a:t>
            </a:r>
          </a:p>
        </p:txBody>
      </p:sp>
      <p:sp>
        <p:nvSpPr>
          <p:cNvPr id="25" name="五边形 24"/>
          <p:cNvSpPr/>
          <p:nvPr/>
        </p:nvSpPr>
        <p:spPr>
          <a:xfrm flipH="1">
            <a:off x="7172734" y="890512"/>
            <a:ext cx="1933946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08" y="131963"/>
            <a:ext cx="24384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7937586" y="760246"/>
            <a:ext cx="622214" cy="2835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6.3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欧洲商人的谈判风格、礼仪与禁忌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6.3.11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俄罗斯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  <p:cxnSp>
        <p:nvCxnSpPr>
          <p:cNvPr id="30" name="曲线连接符 29"/>
          <p:cNvCxnSpPr>
            <a:endCxn id="31" idx="1"/>
          </p:cNvCxnSpPr>
          <p:nvPr/>
        </p:nvCxnSpPr>
        <p:spPr>
          <a:xfrm flipV="1">
            <a:off x="1478662" y="1065391"/>
            <a:ext cx="476484" cy="163197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1955146" y="880498"/>
            <a:ext cx="45918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十一、俄罗斯商人的谈判风格、礼仪及禁忌</a:t>
            </a:r>
          </a:p>
        </p:txBody>
      </p:sp>
    </p:spTree>
    <p:extLst>
      <p:ext uri="{BB962C8B-B14F-4D97-AF65-F5344CB8AC3E}">
        <p14:creationId xmlns:p14="http://schemas.microsoft.com/office/powerpoint/2010/main" val="354619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72144"/>
            <a:ext cx="1483424" cy="4871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46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1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5918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spcBef>
                <a:spcPct val="0"/>
              </a:spcBef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一、日本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商人的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774676" y="1718203"/>
            <a:ext cx="2353577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095569" y="1392163"/>
            <a:ext cx="6743768" cy="33932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一）日本商人的</a:t>
            </a:r>
            <a:r>
              <a:rPr lang="en-US" altLang="zh-CN" sz="18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谈判风格</a:t>
            </a:r>
            <a:endParaRPr lang="en-US" altLang="zh-CN"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1.讲究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礼仪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，注重人际关系；</a:t>
            </a:r>
            <a:r>
              <a:rPr lang="en-US" altLang="zh-CN"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等级观念强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，性格内向，不轻信人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2.工作态度认真、慎重，办事有耐心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3.精明自信，进取心强，勤奋刻苦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计划性强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，注重长远利益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5.日本商人可谓</a:t>
            </a:r>
            <a:r>
              <a:rPr lang="en-US" altLang="zh-CN"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人际关系的专家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6.日本商人的</a:t>
            </a:r>
            <a:r>
              <a:rPr lang="en-US" altLang="zh-CN" sz="18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团队精神或集团意识在世界上是首屈一指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深藏不露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，固执坚毅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圆角矩形 24"/>
          <p:cNvSpPr/>
          <p:nvPr/>
        </p:nvSpPr>
        <p:spPr>
          <a:xfrm>
            <a:off x="8317026" y="23397"/>
            <a:ext cx="443507" cy="2487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6.4.1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日本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250324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72144"/>
            <a:ext cx="1483424" cy="4871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47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1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5918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spcBef>
                <a:spcPct val="0"/>
              </a:spcBef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一、日本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商人的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774676" y="1718203"/>
            <a:ext cx="2353577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1730854" y="1308861"/>
            <a:ext cx="8115232" cy="35317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二）日本商人的谈判</a:t>
            </a:r>
            <a:r>
              <a:rPr lang="en-US" altLang="zh-CN" sz="18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礼仪及禁忌</a:t>
            </a:r>
            <a:endParaRPr lang="en-US" altLang="zh-CN"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礼仪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：1.讲究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礼仪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，常有送礼的习惯，讲究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尊卑有序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2.日本人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重视交换名片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，要一一交换。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忌讳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：1.谈判过程中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随意增加人数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.忌讳代表团中用律师、会计师和其他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职业顾问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.对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“以礼求让，以情求利”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的习惯要胸有成竹，熟谙应付之法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18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不喜欢别人报价高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.不要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当面和公开批评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日本人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圆角矩形 24"/>
          <p:cNvSpPr/>
          <p:nvPr/>
        </p:nvSpPr>
        <p:spPr>
          <a:xfrm>
            <a:off x="8317026" y="23397"/>
            <a:ext cx="443507" cy="2487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6.4.1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日本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324161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714"/>
            <a:ext cx="1483424" cy="4891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48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5918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二、韩国商人的谈判风格、礼仪及禁忌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774676" y="1718203"/>
            <a:ext cx="2353577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090083" y="1346362"/>
            <a:ext cx="5965346" cy="2285241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一）韩国商人的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谈判</a:t>
            </a:r>
            <a:r>
              <a:rPr lang="zh-CN" altLang="en-US" sz="18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风格</a:t>
            </a:r>
            <a:endParaRPr lang="en-US" altLang="zh-CN"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西方发达国家称韩国商人为</a:t>
            </a:r>
            <a:r>
              <a:rPr lang="en-US" altLang="zh-CN" sz="1800" b="1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“谈判的强手</a:t>
            </a:r>
            <a:r>
              <a:rPr lang="en-US" altLang="zh-CN" sz="1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1.非常重视商务谈判的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准备工作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2.善于在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不利的谈判条件下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找到突破口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3.韩国商人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逻辑性强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，做事条理清楚，注重技巧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五边形 23"/>
          <p:cNvSpPr/>
          <p:nvPr/>
        </p:nvSpPr>
        <p:spPr>
          <a:xfrm flipH="1">
            <a:off x="5167508" y="1297452"/>
            <a:ext cx="1933946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8341401" y="251715"/>
            <a:ext cx="367171" cy="2487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6.4.2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韩国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132275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51226"/>
            <a:ext cx="1483424" cy="4892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49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4591859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二、韩国商人的谈判风格、礼仪及禁忌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774676" y="1718203"/>
            <a:ext cx="2353577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090083" y="1346362"/>
            <a:ext cx="5965346" cy="270074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二）韩国商人的谈判</a:t>
            </a:r>
            <a:r>
              <a:rPr lang="en-US" altLang="zh-CN" sz="1800" b="1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礼仪及禁忌</a:t>
            </a:r>
            <a:endParaRPr lang="en-US" altLang="zh-CN" sz="1800" b="1" u="sng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1.很注重谈判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礼仪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2.在会谈初始阶段就创造友好的谈判气氛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3.与对方的反应和感情相协调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4.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讲究策略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并通情达理  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   5.最好找一个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中间人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做介绍</a:t>
            </a:r>
          </a:p>
        </p:txBody>
      </p:sp>
      <p:sp>
        <p:nvSpPr>
          <p:cNvPr id="24" name="五边形 23"/>
          <p:cNvSpPr/>
          <p:nvPr/>
        </p:nvSpPr>
        <p:spPr>
          <a:xfrm flipH="1">
            <a:off x="5119997" y="1269646"/>
            <a:ext cx="1933946" cy="2882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8341401" y="251715"/>
            <a:ext cx="367171" cy="2487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6.4.2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韩国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254075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2352"/>
            <a:ext cx="1268760" cy="490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072134"/>
          <a:ext cx="1268760" cy="36486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1190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398">
                <a:tc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1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5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81597" y="112584"/>
            <a:ext cx="5159105" cy="4847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7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  国际</a:t>
            </a:r>
            <a:r>
              <a:rPr lang="zh-CN" altLang="en-US" sz="27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商务谈判前的准备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166057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284454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409220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18138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173655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19" y="231533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2447" y="295469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1262" y="356655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1262" y="4199767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0838" y="1079682"/>
            <a:ext cx="2665330" cy="579999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79595" y="1096708"/>
            <a:ext cx="939171" cy="1702373"/>
            <a:chOff x="1712754" y="1522897"/>
            <a:chExt cx="655385" cy="930086"/>
          </a:xfrm>
        </p:grpSpPr>
        <p:grpSp>
          <p:nvGrpSpPr>
            <p:cNvPr id="47" name="组合 46"/>
            <p:cNvGrpSpPr/>
            <p:nvPr/>
          </p:nvGrpSpPr>
          <p:grpSpPr>
            <a:xfrm>
              <a:off x="1712754" y="1522897"/>
              <a:ext cx="655383" cy="930086"/>
              <a:chOff x="3655073" y="2264545"/>
              <a:chExt cx="1075643" cy="1264390"/>
            </a:xfrm>
          </p:grpSpPr>
          <p:grpSp>
            <p:nvGrpSpPr>
              <p:cNvPr id="48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20"/>
                <a:ext cx="826454" cy="499904"/>
                <a:chOff x="7" y="504055"/>
                <a:chExt cx="6032667" cy="648073"/>
              </a:xfrm>
            </p:grpSpPr>
            <p:sp>
              <p:nvSpPr>
                <p:cNvPr id="52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5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4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9" name="直接连接符 48"/>
              <p:cNvCxnSpPr>
                <a:stCxn id="52" idx="0"/>
              </p:cNvCxnSpPr>
              <p:nvPr/>
            </p:nvCxnSpPr>
            <p:spPr>
              <a:xfrm flipH="1">
                <a:off x="4230810" y="3091001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 flipV="1">
                <a:off x="3655073" y="2481738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5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15845" y="1841452"/>
              <a:ext cx="0" cy="30458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圆角矩形 71"/>
          <p:cNvSpPr/>
          <p:nvPr/>
        </p:nvSpPr>
        <p:spPr>
          <a:xfrm>
            <a:off x="2284980" y="892622"/>
            <a:ext cx="3251846" cy="4437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800" b="1" spc="-4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一、商务谈判人员的</a:t>
            </a:r>
            <a:r>
              <a:rPr lang="zh-CN" altLang="en-US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个体素质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2284980" y="1743217"/>
            <a:ext cx="3251846" cy="4390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800" b="1" spc="-4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二、商务</a:t>
            </a:r>
            <a:r>
              <a:rPr lang="zh-CN" altLang="en-US" sz="1800" b="1" spc="-4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谈判人员的</a:t>
            </a:r>
            <a:r>
              <a:rPr lang="zh-CN" altLang="en-US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群体构成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2301734" y="2528418"/>
            <a:ext cx="3235091" cy="4464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800" b="1" spc="-4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三、商务谈判人员的</a:t>
            </a:r>
            <a:r>
              <a:rPr lang="zh-CN" altLang="en-US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管理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954E0CC7-9C2C-4F32-A9E4-0E630AA51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599" y="34099"/>
            <a:ext cx="1997810" cy="1260872"/>
          </a:xfrm>
          <a:prstGeom prst="rect">
            <a:avLst/>
          </a:prstGeom>
        </p:spPr>
      </p:pic>
      <p:sp>
        <p:nvSpPr>
          <p:cNvPr id="33" name="矩形: 圆角 6">
            <a:extLst>
              <a:ext uri="{FF2B5EF4-FFF2-40B4-BE49-F238E27FC236}">
                <a16:creationId xmlns:a16="http://schemas.microsoft.com/office/drawing/2014/main" xmlns="" id="{35B0BAB1-CF3D-4863-A98E-3FBF7B44E998}"/>
              </a:ext>
            </a:extLst>
          </p:cNvPr>
          <p:cNvSpPr/>
          <p:nvPr/>
        </p:nvSpPr>
        <p:spPr>
          <a:xfrm>
            <a:off x="8197086" y="26858"/>
            <a:ext cx="604015" cy="17145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0837" y="34604"/>
            <a:ext cx="1985159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国际商务谈判人员的组织与管理</a:t>
            </a:r>
          </a:p>
        </p:txBody>
      </p:sp>
    </p:spTree>
    <p:extLst>
      <p:ext uri="{BB962C8B-B14F-4D97-AF65-F5344CB8AC3E}">
        <p14:creationId xmlns:p14="http://schemas.microsoft.com/office/powerpoint/2010/main" val="374514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0"/>
            <a:ext cx="1483424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50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-4763" y="1878565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22628" y="244523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33562" y="3088782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0" y="300203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亚洲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大洋洲与非洲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318" y="16560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34571" y="1220826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文化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8170" y="1109447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62084" y="867140"/>
            <a:ext cx="3949602" cy="3697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>
              <a:spcBef>
                <a:spcPct val="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五、犹太商人谈判风格、礼仪及禁忌</a:t>
            </a:r>
          </a:p>
        </p:txBody>
      </p:sp>
      <p:cxnSp>
        <p:nvCxnSpPr>
          <p:cNvPr id="45" name="曲线连接符 44"/>
          <p:cNvCxnSpPr>
            <a:endCxn id="5" idx="1"/>
          </p:cNvCxnSpPr>
          <p:nvPr/>
        </p:nvCxnSpPr>
        <p:spPr>
          <a:xfrm rot="5400000" flipH="1" flipV="1">
            <a:off x="774673" y="1718205"/>
            <a:ext cx="2353583" cy="102124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"/>
          <p:cNvSpPr txBox="1"/>
          <p:nvPr/>
        </p:nvSpPr>
        <p:spPr>
          <a:xfrm>
            <a:off x="2462085" y="1642690"/>
            <a:ext cx="5677623" cy="256224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男人赚钱，女人花钱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2.要做生意，就必须在女人身上和吃上动脑筋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3.关系网广泛而且坚固，他们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对外团结一致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4.对于不守信誉的行为不会宽容。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5.要同犹太人长期做生意，就必须给他们留下好印象。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6.犹太商人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善变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，并以此控制对方的心理。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7337311" y="30138"/>
            <a:ext cx="1774031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圆角矩形 24"/>
          <p:cNvSpPr/>
          <p:nvPr/>
        </p:nvSpPr>
        <p:spPr>
          <a:xfrm>
            <a:off x="8374058" y="910104"/>
            <a:ext cx="323628" cy="2487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43"/>
          <p:cNvSpPr txBox="1"/>
          <p:nvPr/>
        </p:nvSpPr>
        <p:spPr>
          <a:xfrm>
            <a:off x="1507462" y="133715"/>
            <a:ext cx="66322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6.4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亚洲商人的谈判风格、礼仪与禁忌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3"/>
          <p:cNvSpPr txBox="1"/>
          <p:nvPr/>
        </p:nvSpPr>
        <p:spPr>
          <a:xfrm>
            <a:off x="11392" y="12700"/>
            <a:ext cx="388750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6.4.5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犹太</a:t>
            </a:r>
            <a:r>
              <a:rPr lang="zh-CN" altLang="en-US" sz="11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的谈判风格、礼仪与禁忌</a:t>
            </a:r>
          </a:p>
        </p:txBody>
      </p:sp>
    </p:spTree>
    <p:extLst>
      <p:ext uri="{BB962C8B-B14F-4D97-AF65-F5344CB8AC3E}">
        <p14:creationId xmlns:p14="http://schemas.microsoft.com/office/powerpoint/2010/main" val="98051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65061" y="1539746"/>
            <a:ext cx="6432506" cy="900113"/>
          </a:xfrm>
        </p:spPr>
        <p:txBody>
          <a:bodyPr wrap="square" lIns="67500" tIns="35100" rIns="67500" bIns="35100" anchor="b">
            <a:normAutofit/>
          </a:bodyPr>
          <a:lstStyle/>
          <a:p>
            <a:pPr algn="ctr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&lt;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文化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差异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&gt;   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第一道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 </a:t>
            </a:r>
            <a:endParaRPr lang="zh-CN" altLang="en-US" kern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2049955"/>
      </p:ext>
    </p:extLst>
  </p:cSld>
  <p:clrMapOvr>
    <a:masterClrMapping/>
  </p:clrMapOvr>
  <p:transition spd="med" advClick="0" advTm="0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>
                <a:solidFill>
                  <a:schemeClr val="tx1">
                    <a:tint val="75000"/>
                  </a:scheme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52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25622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1001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国商人见面与离别时，都面带微笑地与在场的人们握手；彼此问候较随便，大多数场合下可直呼其名；对年长者和地位高的人，在正式场合，使用“先生”、“夫人”等称谓，对于婚姻状况不明的女性，不冒失地称其为夫人。在比较熟识的女士之间或男女之间会亲吻或拥抱。在交谈时习惯保持一定的身体间距，彼此站立间距约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0.9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米，每隔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秒有视线接触，以表示兴趣、诚挚和真实的感觉。 </a:t>
            </a:r>
            <a:endParaRPr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476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>
                <a:solidFill>
                  <a:schemeClr val="tx1">
                    <a:tint val="75000"/>
                  </a:scheme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53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25622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1001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国商人见面与离别时，都面带微笑地与在场的人们握手；彼此问候较随便，大多数场合下可直呼其名；对年长者和地位高的人，在正式场合，使用“先生”、“夫人”等称谓，对于婚姻状况不明的女性，不冒失地称其为夫人。在比较熟识的女士之间或男女之间会亲吻或拥抱。在交谈时习惯保持一定的身体间距，彼此站立间距约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0.9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米，每隔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秒有视线接触，以表示兴趣、诚挚和真实的感觉。 </a:t>
            </a:r>
            <a:endParaRPr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93240" y="3085844"/>
            <a:ext cx="3985706" cy="1107996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上述案例中的商人最有可能是哪一国籍的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该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国商人在谈判中的价值观怎样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该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国商人的谈判风格是什么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36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>
                <a:solidFill>
                  <a:schemeClr val="tx1">
                    <a:tint val="75000"/>
                  </a:scheme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54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25622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1001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国商人见面与离别时，都面带微笑地与在场的人们握手；彼此问候较随便，大多数场合下可直呼其名；对年长者和地位高的人，在正式场合，使用“先生”、“夫人”等称谓，对于婚姻状况不明的女性，不冒失地称其为夫人。在比较熟识的女士之间或男女之间会亲吻或拥抱。在交谈时习惯保持一定的身体间距，彼此站立间距约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0.9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米，每隔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秒有视线接触，以表示兴趣、诚挚和真实的感觉。 </a:t>
            </a:r>
            <a:endParaRPr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90281" y="2840425"/>
            <a:ext cx="6685553" cy="4154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上述案例中的商人最有可能是哪一国籍的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？  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美国</a:t>
            </a: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8900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>
                <a:solidFill>
                  <a:schemeClr val="tx1">
                    <a:tint val="75000"/>
                  </a:scheme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55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25622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1001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国商人见面与离别时，都面带微笑地与在场的人们握手；彼此问候较随便，大多数场合下可直呼其名；对年长者和地位高的人，在正式场合，使用“先生”、“夫人”等称谓，对于婚姻状况不明的女性，不冒失地称其为夫人。在比较熟识的女士之间或男女之间会亲吻或拥抱。在交谈时习惯保持一定的身体间距，彼此站立间距约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0.9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米，每隔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秒有视线接触，以表示兴趣、诚挚和真实的感觉。 </a:t>
            </a:r>
            <a:endParaRPr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90281" y="2840426"/>
            <a:ext cx="6685553" cy="76174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上述案例中的商人最有可能是哪一国籍的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？  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美国</a:t>
            </a: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该国商人在谈判中的价值观怎样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8798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>
                <a:solidFill>
                  <a:schemeClr val="tx1">
                    <a:tint val="75000"/>
                  </a:scheme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56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25622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1001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国商人见面与离别时，都面带微笑地与在场的人们握手；彼此问候较随便，大多数场合下可直呼其名；对年长者和地位高的人，在正式场合，使用“先生”、“夫人”等称谓，对于婚姻状况不明的女性，不冒失地称其为夫人。在比较熟识的女士之间或男女之间会亲吻或拥抱。在交谈时习惯保持一定的身体间距，彼此站立间距约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0.9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米，每隔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秒有视线接触，以表示兴趣、诚挚和真实的感觉。 </a:t>
            </a:r>
            <a:endParaRPr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90281" y="2840425"/>
            <a:ext cx="6685553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上述案例中的商人最有可能是哪一国籍的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？  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美国</a:t>
            </a: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该国商人在谈判中的价值观怎样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美国人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具有较强的客观性；在国际商务谈判时强调“把人和事区分开来”，感兴趣的主要是实质性问题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北美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文化的时间观念很强，对美国人来说时间就是金钱。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③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美国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社会奉行平等主义价值观，对利润的划分较为公平。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531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>
                <a:solidFill>
                  <a:schemeClr val="tx1">
                    <a:tint val="75000"/>
                  </a:scheme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57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25622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1001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国商人见面与离别时，都面带微笑地与在场的人们握手；彼此问候较随便，大多数场合下可直呼其名；对年长者和地位高的人，在正式场合，使用“先生”、“夫人”等称谓，对于婚姻状况不明的女性，不冒失地称其为夫人。在比较熟识的女士之间或男女之间会亲吻或拥抱。在交谈时习惯保持一定的身体间距，彼此站立间距约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0.9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米，每隔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秒有视线接触，以表示兴趣、诚挚和真实的感觉。 </a:t>
            </a:r>
            <a:endParaRPr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87011" y="2927921"/>
            <a:ext cx="6061050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该国商人的谈判风格是什么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443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>
                <a:solidFill>
                  <a:schemeClr val="tx1">
                    <a:tint val="75000"/>
                  </a:scheme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58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25622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1001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国商人见面与离别时，都面带微笑地与在场的人们握手；彼此问候较随便，大多数场合下可直呼其名；对年长者和地位高的人，在正式场合，使用“先生”、“夫人”等称谓，对于婚姻状况不明的女性，不冒失地称其为夫人。在比较熟识的女士之间或男女之间会亲吻或拥抱。在交谈时习惯保持一定的身体间距，彼此站立间距约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0.9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米，每隔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秒有视线接触，以表示兴趣、诚挚和真实的感觉。 </a:t>
            </a:r>
            <a:endParaRPr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87011" y="2927921"/>
            <a:ext cx="6061050" cy="168507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该国商人的谈判风格是什么</a:t>
            </a: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．自信乐观，开朗幽默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．直截了当，干脆利落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．态度诚恳，就事论事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．重视效率，速战速决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．具有极强的法律意识，律师在谈判中扮演着重要角色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．喜欢全线推进式的谈判风格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．重视细节，讲究包装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3566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65061" y="1539746"/>
            <a:ext cx="6432506" cy="900113"/>
          </a:xfrm>
        </p:spPr>
        <p:txBody>
          <a:bodyPr wrap="square" lIns="67500" tIns="35100" rIns="67500" bIns="35100" anchor="b">
            <a:normAutofit/>
          </a:bodyPr>
          <a:lstStyle/>
          <a:p>
            <a:pPr algn="ctr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&lt;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文化差异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&gt;   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第二道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 </a:t>
            </a:r>
            <a:endParaRPr lang="zh-CN" altLang="en-US" kern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59299"/>
      </p:ext>
    </p:extLst>
  </p:cSld>
  <p:clrMapOvr>
    <a:masterClrMapping/>
  </p:clrMapOvr>
  <p:transition spd="med" advClick="0" advTm="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2352"/>
            <a:ext cx="1268760" cy="490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072134"/>
          <a:ext cx="1268760" cy="36486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1190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398">
                <a:tc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1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6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66057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284454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409220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18138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173655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19" y="231533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2447" y="295469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1262" y="356655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1262" y="4199767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0838" y="1079682"/>
            <a:ext cx="2665330" cy="579999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79595" y="1096708"/>
            <a:ext cx="939171" cy="1702373"/>
            <a:chOff x="1712754" y="1522897"/>
            <a:chExt cx="655385" cy="930086"/>
          </a:xfrm>
        </p:grpSpPr>
        <p:grpSp>
          <p:nvGrpSpPr>
            <p:cNvPr id="47" name="组合 46"/>
            <p:cNvGrpSpPr/>
            <p:nvPr/>
          </p:nvGrpSpPr>
          <p:grpSpPr>
            <a:xfrm>
              <a:off x="1712754" y="1522897"/>
              <a:ext cx="655383" cy="930086"/>
              <a:chOff x="3655073" y="2264545"/>
              <a:chExt cx="1075643" cy="1264390"/>
            </a:xfrm>
          </p:grpSpPr>
          <p:grpSp>
            <p:nvGrpSpPr>
              <p:cNvPr id="48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20"/>
                <a:ext cx="826454" cy="499904"/>
                <a:chOff x="7" y="504055"/>
                <a:chExt cx="6032667" cy="648073"/>
              </a:xfrm>
            </p:grpSpPr>
            <p:sp>
              <p:nvSpPr>
                <p:cNvPr id="52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5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4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9" name="直接连接符 48"/>
              <p:cNvCxnSpPr>
                <a:stCxn id="52" idx="0"/>
              </p:cNvCxnSpPr>
              <p:nvPr/>
            </p:nvCxnSpPr>
            <p:spPr>
              <a:xfrm flipH="1">
                <a:off x="4230810" y="3091001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 flipV="1">
                <a:off x="3655073" y="2481738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5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15845" y="1841452"/>
              <a:ext cx="0" cy="30458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圆角矩形 71"/>
          <p:cNvSpPr/>
          <p:nvPr/>
        </p:nvSpPr>
        <p:spPr>
          <a:xfrm>
            <a:off x="2284980" y="892622"/>
            <a:ext cx="3251846" cy="4437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800" b="1" spc="-4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一、商务谈判人员的</a:t>
            </a:r>
            <a:r>
              <a:rPr lang="zh-CN" altLang="en-US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个体素质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2284980" y="1743217"/>
            <a:ext cx="3251846" cy="4390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800" b="1" spc="-4" dirty="0">
                <a:solidFill>
                  <a:srgbClr val="E7E6E6">
                    <a:lumMod val="75000"/>
                  </a:srgb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二、商务</a:t>
            </a:r>
            <a:r>
              <a:rPr lang="zh-CN" altLang="en-US" sz="1800" b="1" spc="-4" dirty="0">
                <a:solidFill>
                  <a:srgbClr val="E7E6E6">
                    <a:lumMod val="75000"/>
                  </a:srgb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谈判人员的群体构成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2301734" y="2528418"/>
            <a:ext cx="3235091" cy="4464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800" b="1" spc="-4" dirty="0">
                <a:solidFill>
                  <a:srgbClr val="E7E6E6">
                    <a:lumMod val="75000"/>
                  </a:srgb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三、商务谈判人员的管理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5545595" y="868512"/>
            <a:ext cx="566094" cy="1581649"/>
            <a:chOff x="1852200" y="1522897"/>
            <a:chExt cx="523500" cy="930086"/>
          </a:xfrm>
        </p:grpSpPr>
        <p:grpSp>
          <p:nvGrpSpPr>
            <p:cNvPr id="42" name="组合 41"/>
            <p:cNvGrpSpPr/>
            <p:nvPr/>
          </p:nvGrpSpPr>
          <p:grpSpPr>
            <a:xfrm>
              <a:off x="1852200" y="1522897"/>
              <a:ext cx="515939" cy="930086"/>
              <a:chOff x="3883935" y="2264545"/>
              <a:chExt cx="846781" cy="1264390"/>
            </a:xfrm>
          </p:grpSpPr>
          <p:grpSp>
            <p:nvGrpSpPr>
              <p:cNvPr id="44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20"/>
                <a:ext cx="826454" cy="499904"/>
                <a:chOff x="7" y="504055"/>
                <a:chExt cx="6032667" cy="648073"/>
              </a:xfrm>
            </p:grpSpPr>
            <p:sp>
              <p:nvSpPr>
                <p:cNvPr id="57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5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9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5" name="直接连接符 44"/>
              <p:cNvCxnSpPr>
                <a:stCxn id="57" idx="0"/>
              </p:cNvCxnSpPr>
              <p:nvPr/>
            </p:nvCxnSpPr>
            <p:spPr>
              <a:xfrm flipH="1">
                <a:off x="4230810" y="3091001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flipH="1">
                <a:off x="3883935" y="2491014"/>
                <a:ext cx="334466" cy="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5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3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23406" y="1641925"/>
              <a:ext cx="0" cy="30458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" name="矩形 34"/>
          <p:cNvSpPr/>
          <p:nvPr/>
        </p:nvSpPr>
        <p:spPr>
          <a:xfrm>
            <a:off x="6270952" y="649222"/>
            <a:ext cx="907941" cy="43858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基本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观念</a:t>
            </a:r>
          </a:p>
        </p:txBody>
      </p:sp>
      <p:sp>
        <p:nvSpPr>
          <p:cNvPr id="37" name="矩形 36"/>
          <p:cNvSpPr/>
          <p:nvPr/>
        </p:nvSpPr>
        <p:spPr>
          <a:xfrm>
            <a:off x="6270952" y="1131839"/>
            <a:ext cx="907941" cy="43858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基本知识</a:t>
            </a:r>
            <a:endParaRPr lang="zh-CN" altLang="en-US" sz="15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238445" y="1683049"/>
            <a:ext cx="1485022" cy="43858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能力和基本素质</a:t>
            </a:r>
            <a:endParaRPr lang="zh-CN" altLang="en-US" sz="15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270952" y="2209445"/>
            <a:ext cx="907941" cy="43858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年龄结构</a:t>
            </a:r>
            <a:endParaRPr lang="zh-CN" altLang="en-US" sz="15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69" name="直接箭头连接符 33"/>
          <p:cNvCxnSpPr>
            <a:cxnSpLocks noChangeShapeType="1"/>
          </p:cNvCxnSpPr>
          <p:nvPr/>
        </p:nvCxnSpPr>
        <p:spPr bwMode="auto">
          <a:xfrm>
            <a:off x="5782319" y="1902339"/>
            <a:ext cx="380580" cy="0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圆角矩形 15"/>
          <p:cNvSpPr/>
          <p:nvPr/>
        </p:nvSpPr>
        <p:spPr>
          <a:xfrm>
            <a:off x="6181542" y="2238306"/>
            <a:ext cx="1593075" cy="37348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6162899" y="1192884"/>
            <a:ext cx="1593075" cy="37348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6171074" y="1748141"/>
            <a:ext cx="1593075" cy="37348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6162899" y="697158"/>
            <a:ext cx="1593075" cy="37348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xmlns="" id="{DE155B32-41D4-49EB-B36C-B17A71C73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315" y="63870"/>
            <a:ext cx="2537424" cy="629240"/>
          </a:xfrm>
          <a:prstGeom prst="rect">
            <a:avLst/>
          </a:prstGeom>
        </p:spPr>
      </p:pic>
      <p:sp>
        <p:nvSpPr>
          <p:cNvPr id="77" name="矩形: 圆角 75">
            <a:extLst>
              <a:ext uri="{FF2B5EF4-FFF2-40B4-BE49-F238E27FC236}">
                <a16:creationId xmlns:a16="http://schemas.microsoft.com/office/drawing/2014/main" xmlns="" id="{0A66687F-F78C-4624-9049-FDDDE2C6E899}"/>
              </a:ext>
            </a:extLst>
          </p:cNvPr>
          <p:cNvSpPr/>
          <p:nvPr/>
        </p:nvSpPr>
        <p:spPr>
          <a:xfrm>
            <a:off x="7982773" y="59822"/>
            <a:ext cx="1096934" cy="217068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0838" y="34604"/>
            <a:ext cx="1963518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3.1.1  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国际商务谈判人员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的个体素质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文本框 69">
            <a:extLst>
              <a:ext uri="{FF2B5EF4-FFF2-40B4-BE49-F238E27FC236}">
                <a16:creationId xmlns:a16="http://schemas.microsoft.com/office/drawing/2014/main" xmlns="" id="{E590FEC9-A5D9-492D-B9F3-2B151B1BE0B1}"/>
              </a:ext>
            </a:extLst>
          </p:cNvPr>
          <p:cNvSpPr txBox="1"/>
          <p:nvPr/>
        </p:nvSpPr>
        <p:spPr>
          <a:xfrm>
            <a:off x="1381597" y="112584"/>
            <a:ext cx="5062925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国际商务谈判人员的组织与管理</a:t>
            </a:r>
          </a:p>
        </p:txBody>
      </p:sp>
    </p:spTree>
    <p:extLst>
      <p:ext uri="{BB962C8B-B14F-4D97-AF65-F5344CB8AC3E}">
        <p14:creationId xmlns:p14="http://schemas.microsoft.com/office/powerpoint/2010/main" val="94225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6623" y="295697"/>
            <a:ext cx="7751852" cy="29777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1510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某国商人被称为人际关系的专家，个人关系占据统治地位，其团队精神或集团意识在世界上首屈一指。单个商人在思维、能力、创新精神或心理素质方面不见得出类拔萃，但一旦结为一个团体，其力量就会十分强大。他们非常重视尊卑秩序，一般能担任公司谈判代表的都是有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年经历的人。他们十分通晓“吃小亏占大便宜”和“放长线钓大鱼”的谈判哲理。无论在谈判桌前还是在会场外，他们都善于用小恩小惠或表面的小利去软化对手的谈判立场，从而获得更大利益。</a:t>
            </a:r>
          </a:p>
        </p:txBody>
      </p:sp>
    </p:spTree>
    <p:extLst>
      <p:ext uri="{BB962C8B-B14F-4D97-AF65-F5344CB8AC3E}">
        <p14:creationId xmlns:p14="http://schemas.microsoft.com/office/powerpoint/2010/main" val="41418901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6623" y="295697"/>
            <a:ext cx="7751852" cy="29777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1510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某国商人被称为人际关系的专家，个人关系占据统治地位，其团队精神或集团意识在世界上首屈一指。单个商人在思维、能力、创新精神或心理素质方面不见得出类拔萃，但一旦结为一个团体，其力量就会十分强大。他们非常重视尊卑秩序，一般能担任公司谈判代表的都是有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年经历的人。他们十分通晓“吃小亏占大便宜”和“放长线钓大鱼”的谈判哲理。无论在谈判桌前还是在会场外，他们都善于用小恩小惠或表面的小利去软化对手的谈判立场，从而获得更大利益。</a:t>
            </a:r>
          </a:p>
        </p:txBody>
      </p:sp>
      <p:sp>
        <p:nvSpPr>
          <p:cNvPr id="2" name="矩形 1"/>
          <p:cNvSpPr/>
          <p:nvPr/>
        </p:nvSpPr>
        <p:spPr>
          <a:xfrm>
            <a:off x="1669605" y="3273436"/>
            <a:ext cx="3985706" cy="1107996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上述案例中的商人最有可能来自哪个国家？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该国商人的主要谈判风格有哪些？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中国商人在与该国商人谈判时应注意什么？</a:t>
            </a:r>
          </a:p>
        </p:txBody>
      </p:sp>
    </p:spTree>
    <p:extLst>
      <p:ext uri="{BB962C8B-B14F-4D97-AF65-F5344CB8AC3E}">
        <p14:creationId xmlns:p14="http://schemas.microsoft.com/office/powerpoint/2010/main" val="41512291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6623" y="295697"/>
            <a:ext cx="7751852" cy="29777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1510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某国商人被称为人际关系的专家，个人关系占据统治地位，其团队精神或集团意识在世界上首屈一指。单个商人在思维、能力、创新精神或心理素质方面不见得出类拔萃，但一旦结为一个团体，其力量就会十分强大。他们非常重视尊卑秩序，一般能担任公司谈判代表的都是有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年经历的人。他们十分通晓“吃小亏占大便宜”和“放长线钓大鱼”的谈判哲理。无论在谈判桌前还是在会场外，他们都善于用小恩小惠或表面的小利去软化对手的谈判立场，从而获得更大利益。</a:t>
            </a:r>
          </a:p>
        </p:txBody>
      </p:sp>
      <p:sp>
        <p:nvSpPr>
          <p:cNvPr id="2" name="矩形 1"/>
          <p:cNvSpPr/>
          <p:nvPr/>
        </p:nvSpPr>
        <p:spPr>
          <a:xfrm>
            <a:off x="1669604" y="3273436"/>
            <a:ext cx="5619911" cy="41549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上述案例中的商人最有可能来自哪个国家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15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0881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6623" y="295697"/>
            <a:ext cx="7751852" cy="29777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1510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某国商人被称为人际关系的专家，个人关系占据统治地位，其团队精神或集团意识在世界上首屈一指。单个商人在思维、能力、创新精神或心理素质方面不见得出类拔萃，但一旦结为一个团体，其力量就会十分强大。他们非常重视尊卑秩序，一般能担任公司谈判代表的都是有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年经历的人。他们十分通晓“吃小亏占大便宜”和“放长线钓大鱼”的谈判哲理。无论在谈判桌前还是在会场外，他们都善于用小恩小惠或表面的小利去软化对手的谈判立场，从而获得更大利益。</a:t>
            </a:r>
          </a:p>
        </p:txBody>
      </p:sp>
      <p:sp>
        <p:nvSpPr>
          <p:cNvPr id="2" name="矩形 1"/>
          <p:cNvSpPr/>
          <p:nvPr/>
        </p:nvSpPr>
        <p:spPr>
          <a:xfrm>
            <a:off x="1669604" y="3273436"/>
            <a:ext cx="5619911" cy="4154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上述案例中的商人最有可能来自哪个国家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？   </a:t>
            </a:r>
            <a:r>
              <a:rPr lang="zh-CN" altLang="en-US" sz="15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日本</a:t>
            </a:r>
            <a:endParaRPr lang="en-US" altLang="zh-CN" sz="15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44169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6623" y="295697"/>
            <a:ext cx="7751852" cy="29777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1510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某国商人被称为人际关系的专家，个人关系占据统治地位，其团队精神或集团意识在世界上首屈一指。单个商人在思维、能力、创新精神或心理素质方面不见得出类拔萃，但一旦结为一个团体，其力量就会十分强大。他们非常重视尊卑秩序，一般能担任公司谈判代表的都是有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年经历的人。他们十分通晓“吃小亏占大便宜”和“放长线钓大鱼”的谈判哲理。无论在谈判桌前还是在会场外，他们都善于用小恩小惠或表面的小利去软化对手的谈判立场，从而获得更大利益。</a:t>
            </a:r>
          </a:p>
        </p:txBody>
      </p:sp>
      <p:sp>
        <p:nvSpPr>
          <p:cNvPr id="2" name="矩形 1"/>
          <p:cNvSpPr/>
          <p:nvPr/>
        </p:nvSpPr>
        <p:spPr>
          <a:xfrm>
            <a:off x="1669604" y="3273436"/>
            <a:ext cx="5619911" cy="76174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上述案例中的商人最有可能来自哪个国家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？   </a:t>
            </a:r>
            <a:r>
              <a:rPr lang="zh-CN" altLang="en-US" sz="15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日本</a:t>
            </a:r>
            <a:endParaRPr lang="en-US" altLang="zh-CN" sz="15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该国商人的主要谈判风格有哪些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96171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4020" y="630409"/>
            <a:ext cx="5619911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该国商人的主要谈判风格有哪些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讲究礼仪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注重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人际关系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等级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观念强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工作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认真有耐心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精明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自信且勤奋。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3065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6623" y="295697"/>
            <a:ext cx="7751852" cy="29777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1510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某国商人被称为人际关系的专家，个人关系占据统治地位，其团队精神或集团意识在世界上首屈一指。单个商人在思维、能力、创新精神或心理素质方面不见得出类拔萃，但一旦结为一个团体，其力量就会十分强大。他们非常重视尊卑秩序，一般能担任公司谈判代表的都是有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15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年经历的人。他们十分通晓“吃小亏占大便宜”和“放长线钓大鱼”的谈判哲理。无论在谈判桌前还是在会场外，他们都善于用小恩小惠或表面的小利去软化对手的谈判立场，从而获得更大利益。</a:t>
            </a:r>
          </a:p>
        </p:txBody>
      </p:sp>
      <p:sp>
        <p:nvSpPr>
          <p:cNvPr id="2" name="矩形 1"/>
          <p:cNvSpPr/>
          <p:nvPr/>
        </p:nvSpPr>
        <p:spPr>
          <a:xfrm>
            <a:off x="1669604" y="3273436"/>
            <a:ext cx="5619911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上述案例中的商人最有可能来自哪个国家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？   </a:t>
            </a:r>
            <a:r>
              <a:rPr lang="zh-CN" altLang="en-US" sz="15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日本</a:t>
            </a:r>
            <a:endParaRPr lang="en-US" altLang="zh-CN" sz="15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该国商人的主要谈判风格有哪些？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中国商人在与该国商人谈判时应注意什么？</a:t>
            </a:r>
          </a:p>
        </p:txBody>
      </p:sp>
    </p:spTree>
    <p:extLst>
      <p:ext uri="{BB962C8B-B14F-4D97-AF65-F5344CB8AC3E}">
        <p14:creationId xmlns:p14="http://schemas.microsoft.com/office/powerpoint/2010/main" val="39116848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4020" y="630409"/>
            <a:ext cx="5619911" cy="18004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中国商人在与该国商人谈判时应注意什么？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要具备敏锐的判断力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要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耐心等待回复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不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当面和公开批评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切忌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妄下最后通牒。。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20047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65061" y="1539746"/>
            <a:ext cx="6432506" cy="900113"/>
          </a:xfrm>
        </p:spPr>
        <p:txBody>
          <a:bodyPr wrap="square" lIns="67500" tIns="35100" rIns="67500" bIns="35100" anchor="b">
            <a:normAutofit/>
          </a:bodyPr>
          <a:lstStyle/>
          <a:p>
            <a:pPr algn="ctr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&lt;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文化差异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&gt;   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第三道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 </a:t>
            </a:r>
            <a:endParaRPr lang="zh-CN" altLang="en-US" kern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0046350"/>
      </p:ext>
    </p:extLst>
  </p:cSld>
  <p:clrMapOvr>
    <a:masterClrMapping/>
  </p:clrMapOvr>
  <p:transition spd="med" advClick="0" advTm="0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8267" y="442104"/>
            <a:ext cx="7751852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1404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）某地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区商人倾向于大规模投资于现代技术，出口商品往往是高质量、高附加值的产品，进口商品多半是自己需要而国内难以买到的高品质产品。在谈判中，对于高档次、高质量、款式新奇的消费品表现出很大兴趣，千方百计想达成交易；而对一般商品则不屑一顾，常以种种苛刻条件让对方知难而退。</a:t>
            </a:r>
          </a:p>
        </p:txBody>
      </p:sp>
    </p:spTree>
    <p:extLst>
      <p:ext uri="{BB962C8B-B14F-4D97-AF65-F5344CB8AC3E}">
        <p14:creationId xmlns:p14="http://schemas.microsoft.com/office/powerpoint/2010/main" val="324440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2352"/>
            <a:ext cx="1268760" cy="490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072134"/>
          <a:ext cx="1268760" cy="36486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1190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398">
                <a:tc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1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66057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284454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409220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18138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173655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19" y="231533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2447" y="295469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1262" y="356655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1262" y="4199767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0838" y="1079682"/>
            <a:ext cx="2665330" cy="579999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79595" y="1096708"/>
            <a:ext cx="939171" cy="1702373"/>
            <a:chOff x="1712754" y="1522897"/>
            <a:chExt cx="655385" cy="930086"/>
          </a:xfrm>
        </p:grpSpPr>
        <p:grpSp>
          <p:nvGrpSpPr>
            <p:cNvPr id="47" name="组合 46"/>
            <p:cNvGrpSpPr/>
            <p:nvPr/>
          </p:nvGrpSpPr>
          <p:grpSpPr>
            <a:xfrm>
              <a:off x="1712754" y="1522897"/>
              <a:ext cx="655383" cy="930086"/>
              <a:chOff x="3655073" y="2264545"/>
              <a:chExt cx="1075643" cy="1264390"/>
            </a:xfrm>
          </p:grpSpPr>
          <p:grpSp>
            <p:nvGrpSpPr>
              <p:cNvPr id="48" name="组合 30"/>
              <p:cNvGrpSpPr>
                <a:grpSpLocks/>
              </p:cNvGrpSpPr>
              <p:nvPr/>
            </p:nvGrpSpPr>
            <p:grpSpPr bwMode="auto">
              <a:xfrm rot="16200000">
                <a:off x="4067537" y="2427820"/>
                <a:ext cx="826454" cy="499904"/>
                <a:chOff x="7" y="504055"/>
                <a:chExt cx="6032667" cy="648073"/>
              </a:xfrm>
            </p:grpSpPr>
            <p:sp>
              <p:nvSpPr>
                <p:cNvPr id="52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7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500"/>
                </a:p>
              </p:txBody>
            </p:sp>
            <p:cxnSp>
              <p:nvCxnSpPr>
                <p:cNvPr id="54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9" name="直接连接符 48"/>
              <p:cNvCxnSpPr>
                <a:stCxn id="52" idx="0"/>
              </p:cNvCxnSpPr>
              <p:nvPr/>
            </p:nvCxnSpPr>
            <p:spPr>
              <a:xfrm flipH="1">
                <a:off x="4230810" y="3091001"/>
                <a:ext cx="2" cy="43793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 flipV="1">
                <a:off x="3655073" y="2481738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80765" y="3278983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8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15845" y="1841452"/>
              <a:ext cx="0" cy="30458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圆角矩形 71"/>
          <p:cNvSpPr/>
          <p:nvPr/>
        </p:nvSpPr>
        <p:spPr>
          <a:xfrm>
            <a:off x="2284981" y="892622"/>
            <a:ext cx="3211505" cy="4437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800" b="1" spc="-4" dirty="0">
                <a:solidFill>
                  <a:schemeClr val="bg1">
                    <a:lumMod val="8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一、商务谈判人员的个体素质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2284981" y="1743217"/>
            <a:ext cx="3211505" cy="4390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二、商务</a:t>
            </a:r>
            <a:r>
              <a:rPr lang="zh-CN" altLang="en-US" sz="18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谈判人员的</a:t>
            </a:r>
            <a:r>
              <a:rPr lang="zh-CN" altLang="en-US" sz="18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群体构成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2301734" y="2528418"/>
            <a:ext cx="3194751" cy="4464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1800" b="1" spc="-4" dirty="0">
                <a:solidFill>
                  <a:schemeClr val="bg1">
                    <a:lumMod val="8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三、商务谈判人员的管理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6168834" y="1481818"/>
            <a:ext cx="250783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218014" y="1106535"/>
            <a:ext cx="1869743" cy="43858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谈判组织的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构成原则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6165688" y="1987481"/>
            <a:ext cx="250783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238560" y="1570580"/>
            <a:ext cx="1869743" cy="43858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谈判班子的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组织结构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6165688" y="2420751"/>
            <a:ext cx="250783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255332" y="2060989"/>
            <a:ext cx="1869743" cy="43858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谈判人员的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分工配合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535563" y="1423762"/>
            <a:ext cx="490097" cy="931526"/>
            <a:chOff x="6901689" y="2129188"/>
            <a:chExt cx="1018709" cy="957933"/>
          </a:xfrm>
        </p:grpSpPr>
        <p:grpSp>
          <p:nvGrpSpPr>
            <p:cNvPr id="34" name="组合 33"/>
            <p:cNvGrpSpPr/>
            <p:nvPr/>
          </p:nvGrpSpPr>
          <p:grpSpPr>
            <a:xfrm>
              <a:off x="6901689" y="2129188"/>
              <a:ext cx="1018708" cy="957933"/>
              <a:chOff x="1731409" y="1522901"/>
              <a:chExt cx="648108" cy="50683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1731409" y="1522901"/>
                <a:ext cx="636726" cy="506831"/>
                <a:chOff x="3685693" y="2264546"/>
                <a:chExt cx="1045023" cy="689002"/>
              </a:xfrm>
            </p:grpSpPr>
            <p:grpSp>
              <p:nvGrpSpPr>
                <p:cNvPr id="45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4136263" y="2359095"/>
                  <a:ext cx="689002" cy="499904"/>
                  <a:chOff x="1003327" y="504055"/>
                  <a:chExt cx="5029347" cy="648073"/>
                </a:xfrm>
              </p:grpSpPr>
              <p:sp>
                <p:nvSpPr>
                  <p:cNvPr id="59" name="直接连接符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3327" y="504055"/>
                    <a:ext cx="5029347" cy="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500"/>
                  </a:p>
                </p:txBody>
              </p:sp>
              <p:cxnSp>
                <p:nvCxnSpPr>
                  <p:cNvPr id="69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30758" y="504056"/>
                    <a:ext cx="1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56" name="直接连接符 55"/>
                <p:cNvCxnSpPr/>
                <p:nvPr/>
              </p:nvCxnSpPr>
              <p:spPr>
                <a:xfrm flipH="1" flipV="1">
                  <a:off x="3685693" y="2626689"/>
                  <a:ext cx="563797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直接箭头连接符 33"/>
              <p:cNvCxnSpPr>
                <a:cxnSpLocks noChangeShapeType="1"/>
              </p:cNvCxnSpPr>
              <p:nvPr/>
            </p:nvCxnSpPr>
            <p:spPr bwMode="auto">
              <a:xfrm rot="16200000">
                <a:off x="2227223" y="1636995"/>
                <a:ext cx="0" cy="304588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70" name="直接箭头连接符 33"/>
            <p:cNvCxnSpPr>
              <a:cxnSpLocks noChangeShapeType="1"/>
            </p:cNvCxnSpPr>
            <p:nvPr/>
          </p:nvCxnSpPr>
          <p:spPr bwMode="auto">
            <a:xfrm>
              <a:off x="7412958" y="3087117"/>
              <a:ext cx="507440" cy="0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xmlns="" id="{31226E4A-B8F8-462A-B33C-3CFC03A07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315" y="63870"/>
            <a:ext cx="2537424" cy="629240"/>
          </a:xfrm>
          <a:prstGeom prst="rect">
            <a:avLst/>
          </a:prstGeom>
        </p:spPr>
      </p:pic>
      <p:sp>
        <p:nvSpPr>
          <p:cNvPr id="57" name="矩形: 圆角 76">
            <a:extLst>
              <a:ext uri="{FF2B5EF4-FFF2-40B4-BE49-F238E27FC236}">
                <a16:creationId xmlns:a16="http://schemas.microsoft.com/office/drawing/2014/main" xmlns="" id="{E0769C6A-2E41-4041-B392-4902B7FF79C3}"/>
              </a:ext>
            </a:extLst>
          </p:cNvPr>
          <p:cNvSpPr/>
          <p:nvPr/>
        </p:nvSpPr>
        <p:spPr>
          <a:xfrm>
            <a:off x="7975629" y="270239"/>
            <a:ext cx="1096934" cy="217068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0838" y="34604"/>
            <a:ext cx="1963518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3.1.1  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国际商务谈判人员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的个体素质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文本框 69">
            <a:extLst>
              <a:ext uri="{FF2B5EF4-FFF2-40B4-BE49-F238E27FC236}">
                <a16:creationId xmlns:a16="http://schemas.microsoft.com/office/drawing/2014/main" xmlns="" id="{E590FEC9-A5D9-492D-B9F3-2B151B1BE0B1}"/>
              </a:ext>
            </a:extLst>
          </p:cNvPr>
          <p:cNvSpPr txBox="1"/>
          <p:nvPr/>
        </p:nvSpPr>
        <p:spPr>
          <a:xfrm>
            <a:off x="1381597" y="112584"/>
            <a:ext cx="5062925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国际商务谈判人员的组织与管理</a:t>
            </a:r>
          </a:p>
        </p:txBody>
      </p:sp>
    </p:spTree>
    <p:extLst>
      <p:ext uri="{BB962C8B-B14F-4D97-AF65-F5344CB8AC3E}">
        <p14:creationId xmlns:p14="http://schemas.microsoft.com/office/powerpoint/2010/main" val="269616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8267" y="442104"/>
            <a:ext cx="7751852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1404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）某地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区商人倾向于大规模投资于现代技术，出口商品往往是高质量、高附加值的产品，进口商品多半是自己需要而国内难以买到的高品质产品。在谈判中，对于高档次、高质量、款式新奇的消费品表现出很大兴趣，千方百计想达成交易；而对一般商品则不屑一顾，常以种种苛刻条件让对方知难而退。</a:t>
            </a:r>
          </a:p>
        </p:txBody>
      </p:sp>
      <p:sp>
        <p:nvSpPr>
          <p:cNvPr id="4" name="矩形 3"/>
          <p:cNvSpPr/>
          <p:nvPr/>
        </p:nvSpPr>
        <p:spPr>
          <a:xfrm>
            <a:off x="1558772" y="2649008"/>
            <a:ext cx="5514986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上述案例中的商人最有可能来自哪一地区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该地区商人的主要谈判风格有哪些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分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我国商人在与该地区商人谈判时应注意什么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 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6008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8267" y="442104"/>
            <a:ext cx="7751852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1404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）某地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区商人倾向于大规模投资于现代技术，出口商品往往是高质量、高附加值的产品，进口商品多半是自己需要而国内难以买到的高品质产品。在谈判中，对于高档次、高质量、款式新奇的消费品表现出很大兴趣，千方百计想达成交易；而对一般商品则不屑一顾，常以种种苛刻条件让对方知难而退。</a:t>
            </a:r>
          </a:p>
        </p:txBody>
      </p:sp>
      <p:sp>
        <p:nvSpPr>
          <p:cNvPr id="4" name="矩形 3"/>
          <p:cNvSpPr/>
          <p:nvPr/>
        </p:nvSpPr>
        <p:spPr>
          <a:xfrm>
            <a:off x="1558772" y="2649008"/>
            <a:ext cx="5514986" cy="4154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上述案例中的商人最有可能来自哪一地区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2046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8267" y="442104"/>
            <a:ext cx="7751852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1404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）某地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区商人倾向于大规模投资于现代技术，出口商品往往是高质量、高附加值的产品，进口商品多半是自己需要而国内难以买到的高品质产品。在谈判中，对于高档次、高质量、款式新奇的消费品表现出很大兴趣，千方百计想达成交易；而对一般商品则不屑一顾，常以种种苛刻条件让对方知难而退。</a:t>
            </a:r>
          </a:p>
        </p:txBody>
      </p:sp>
      <p:sp>
        <p:nvSpPr>
          <p:cNvPr id="4" name="矩形 3"/>
          <p:cNvSpPr/>
          <p:nvPr/>
        </p:nvSpPr>
        <p:spPr>
          <a:xfrm>
            <a:off x="1558772" y="2649008"/>
            <a:ext cx="5514986" cy="4154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上述案例中的商人最有可能来自哪一地区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北欧。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0097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8267" y="442104"/>
            <a:ext cx="7751852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1404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）某地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区商人倾向于大规模投资于现代技术，出口商品往往是高质量、高附加值的产品，进口商品多半是自己需要而国内难以买到的高品质产品。在谈判中，对于高档次、高质量、款式新奇的消费品表现出很大兴趣，千方百计想达成交易；而对一般商品则不屑一顾，常以种种苛刻条件让对方知难而退。</a:t>
            </a:r>
          </a:p>
        </p:txBody>
      </p:sp>
      <p:sp>
        <p:nvSpPr>
          <p:cNvPr id="4" name="矩形 3"/>
          <p:cNvSpPr/>
          <p:nvPr/>
        </p:nvSpPr>
        <p:spPr>
          <a:xfrm>
            <a:off x="1558772" y="2649008"/>
            <a:ext cx="5514986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该地区商人的主要谈判风格有哪些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 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分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7656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4272" y="522257"/>
            <a:ext cx="7903726" cy="353173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该地区商人的主要谈判风格有哪些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 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）由于其宗教信仰、民族地位及历史文化，使北欧人形成了心地善良、为人朴素、谦恭稳重、和蔼可亲的性格特点。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）北欧人是务实型的，工作计划性很强，没有丝毫浮躁的样子，凡事按部就班，规规矩矩。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）北欧商人在谈判中态度谦恭，非常讲究文明礼貌，不易激动，善于同外国客商搞好关系。同时，他们的谈判风格坦诚，不隐藏自己的观点，善于提出各种建设性方案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）他们喜欢追求和谐的气氛，但这并不意味着他们会一味地顺应对方的要求。实际上，北欧商人在自以为正确时，具有相当的顽固性和自主性，这也是一种自尊心强的表现。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）北欧人将蒸汽浴视为日常生活中必不可少的一部分。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）北欧国家所处纬度较高，冬季时间长，所以北欧人特别珍惜阳光。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7449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8267" y="442104"/>
            <a:ext cx="7751852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1404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）某地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区商人倾向于大规模投资于现代技术，出口商品往往是高质量、高附加值的产品，进口商品多半是自己需要而国内难以买到的高品质产品。在谈判中，对于高档次、高质量、款式新奇的消费品表现出很大兴趣，千方百计想达成交易；而对一般商品则不屑一顾，常以种种苛刻条件让对方知难而退。</a:t>
            </a:r>
          </a:p>
        </p:txBody>
      </p:sp>
      <p:sp>
        <p:nvSpPr>
          <p:cNvPr id="4" name="矩形 3"/>
          <p:cNvSpPr/>
          <p:nvPr/>
        </p:nvSpPr>
        <p:spPr>
          <a:xfrm>
            <a:off x="1558772" y="2649008"/>
            <a:ext cx="5514986" cy="103874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我国商人在与该地区商人谈判时应注意什么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（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8103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4272" y="522256"/>
            <a:ext cx="7903726" cy="28392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我国商人在与该地区商人谈判时应注意什么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? 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与北欧商人谈判，更多的时候应考虑如何与其配合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。北欧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讲究礼貌，在与外国人交往中也最讲礼仪。北欧商人不喜欢无休止的讨价还价，他们希望对方的公司在市场上是优秀的，希望对方提出的建议是他们所能得到的最好的建议。与北欧人做生意，必须时刻牢记这些代理商和中间商。北欧人普遍喜欢饮酒，为了公众利益，北欧国家都制定了严厉的饮酒法。北欧人特别是瑞典人在商业交际中往往不太准时，但他们在其他社交场合中非常守时，遇到他们迟到的情况，只要没有造成什么严重后果，就不要太计较，许多时候，用一笑置之来展示自己的洒脱是明智的做法。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8866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4272" y="522256"/>
            <a:ext cx="7903726" cy="28392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我国商人在与该地区商人谈判时应注意什么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? 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5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500" dirty="0"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）应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考虑如何与其配合。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）讲究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礼貌，在与外国人交往中也最讲礼仪。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）不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喜欢无休止的讨价还价，他们希望对方的公司在市场上是优秀的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）在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北欧，代理商的地位很高，必须时刻牢记这些代理商和中间商。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）北欧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人较为朴实，工作之余的交际较少。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）北欧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人普遍喜欢饮酒，为了公众利益，北欧国家都制定了严厉的饮酒法。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）北欧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人特别是瑞典人在商业交际中往往不太准时</a:t>
            </a:r>
            <a:r>
              <a:rPr lang="en-US" altLang="zh-CN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1500" dirty="0">
                <a:solidFill>
                  <a:srgbClr val="1F2D3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不要太计较</a:t>
            </a:r>
          </a:p>
        </p:txBody>
      </p:sp>
    </p:spTree>
    <p:extLst>
      <p:ext uri="{BB962C8B-B14F-4D97-AF65-F5344CB8AC3E}">
        <p14:creationId xmlns:p14="http://schemas.microsoft.com/office/powerpoint/2010/main" val="21187558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-1" y="0"/>
            <a:ext cx="3773283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17821" y="1857497"/>
            <a:ext cx="3786307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zh-CN" alt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七</a:t>
            </a:r>
            <a:r>
              <a:rPr lang="zh-CN" alt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</a:t>
            </a:r>
            <a:endParaRPr lang="en-US" altLang="zh-CN" sz="2400" dirty="0">
              <a:solidFill>
                <a:prstClr val="whit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国际商务谈判中的风险</a:t>
            </a:r>
            <a:endParaRPr lang="zh-CN" altLang="en-US" sz="2400" dirty="0">
              <a:solidFill>
                <a:prstClr val="whit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96095" y="887144"/>
            <a:ext cx="3524042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国际商务活动的风险分析</a:t>
            </a:r>
            <a:endParaRPr lang="zh-CN" altLang="zh-CN" sz="24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45957" y="3417649"/>
            <a:ext cx="2292935" cy="43858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规避风险的手段</a:t>
            </a:r>
            <a:endParaRPr lang="zh-CN" altLang="en-US" sz="24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5056" y="1950808"/>
            <a:ext cx="3573430" cy="1072772"/>
            <a:chOff x="126742" y="2601076"/>
            <a:chExt cx="2929025" cy="1130435"/>
          </a:xfrm>
        </p:grpSpPr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126742" y="2601076"/>
              <a:ext cx="29290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65782" y="3731511"/>
              <a:ext cx="288998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5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5098524" y="2226829"/>
            <a:ext cx="3831818" cy="43858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2400" kern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国际商务风险的预见与控制</a:t>
            </a:r>
            <a:endParaRPr lang="zh-CN" altLang="zh-CN" sz="2400" kern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253596" y="1013311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solidFill>
                  <a:prstClr val="white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solidFill>
                <a:prstClr val="white"/>
              </a:solidFill>
              <a:latin typeface="Calibri Light" panose="020F03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253596" y="2286631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solidFill>
                  <a:prstClr val="white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solidFill>
                <a:prstClr val="white"/>
              </a:solidFill>
              <a:latin typeface="Calibri Light" panose="020F03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255781" y="3417649"/>
            <a:ext cx="407676" cy="427832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700" dirty="0">
                <a:solidFill>
                  <a:prstClr val="white"/>
                </a:solidFill>
                <a:latin typeface="Calibri Light" panose="020F03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700" dirty="0">
              <a:solidFill>
                <a:prstClr val="white"/>
              </a:solidFill>
              <a:latin typeface="Calibri Light" panose="020F03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4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38704"/>
            <a:ext cx="1483424" cy="4893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79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3589" y="18696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市场风险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3589" y="239694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技术风险</a:t>
            </a:r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07988" y="307741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合同风险</a:t>
            </a:r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15190" y="966232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政治风险</a:t>
            </a:r>
            <a:endParaRPr lang="zh-CN" altLang="en-US" sz="1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谈判人员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素质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681980" y="1625783"/>
            <a:ext cx="6977743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（1）政治风险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由于</a:t>
            </a:r>
            <a:r>
              <a:rPr lang="en-US" altLang="zh-CN" sz="18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政治局势的变化或国际冲突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给有关商务活动的参与者带来的危害和损失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en-US" altLang="zh-CN" sz="1800" dirty="0" err="1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</a:rPr>
              <a:t>如第二次世界大战后一些发展中国家先后实行国有化政策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（2） 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政治风险也包括由于商务合作中的不当或误会</a:t>
            </a:r>
            <a:r>
              <a:rPr lang="en-US" altLang="zh-CN" sz="18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给国家间的政治关系蒙上阴影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20" name="文本框 43"/>
          <p:cNvSpPr txBox="1"/>
          <p:nvPr/>
        </p:nvSpPr>
        <p:spPr>
          <a:xfrm>
            <a:off x="1507462" y="133715"/>
            <a:ext cx="6632246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7.1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商务活动的风险分析</a:t>
            </a:r>
          </a:p>
        </p:txBody>
      </p:sp>
      <p:sp>
        <p:nvSpPr>
          <p:cNvPr id="21" name="文本框 43"/>
          <p:cNvSpPr txBox="1"/>
          <p:nvPr/>
        </p:nvSpPr>
        <p:spPr>
          <a:xfrm>
            <a:off x="46318" y="28724"/>
            <a:ext cx="246828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7.1.1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政治风险分析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555" y="4439"/>
            <a:ext cx="2450306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7800615" y="238704"/>
            <a:ext cx="733785" cy="24005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3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2352"/>
            <a:ext cx="1268760" cy="490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072134"/>
          <a:ext cx="1268760" cy="36486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1190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398">
                <a:tc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1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166057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284454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409220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18138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173655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19" y="231533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2447" y="295469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1262" y="356655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1262" y="4199767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0838" y="1079682"/>
            <a:ext cx="2665330" cy="579999"/>
            <a:chOff x="-1862093" y="1035850"/>
            <a:chExt cx="3553773" cy="788186"/>
          </a:xfrm>
        </p:grpSpPr>
        <p:sp>
          <p:nvSpPr>
            <p:cNvPr id="66" name="矩形 65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67" name="等腰三角形 6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</p:grpSp>
      <p:cxnSp>
        <p:nvCxnSpPr>
          <p:cNvPr id="34" name="曲线连接符 33"/>
          <p:cNvCxnSpPr/>
          <p:nvPr/>
        </p:nvCxnSpPr>
        <p:spPr>
          <a:xfrm rot="5400000" flipH="1" flipV="1">
            <a:off x="2623104" y="1653994"/>
            <a:ext cx="814619" cy="81650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3459491" y="1438308"/>
            <a:ext cx="1332575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1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人事管理</a:t>
            </a:r>
            <a:endParaRPr lang="zh-CN" altLang="en-US" sz="2100" b="1" spc="-4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459491" y="3410407"/>
            <a:ext cx="1281495" cy="32458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1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组织管理</a:t>
            </a:r>
            <a:endParaRPr lang="zh-CN" altLang="en-US" sz="2100" b="1" spc="-4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37" name="曲线连接符 36"/>
          <p:cNvCxnSpPr/>
          <p:nvPr/>
        </p:nvCxnSpPr>
        <p:spPr>
          <a:xfrm rot="16200000" flipH="1">
            <a:off x="2663444" y="2811784"/>
            <a:ext cx="733939" cy="816503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1319840" y="2436962"/>
            <a:ext cx="2976495" cy="4280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zh-CN" altLang="en-US" sz="24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商务</a:t>
            </a:r>
            <a:r>
              <a:rPr lang="zh-CN" altLang="en-US" sz="24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谈判人员</a:t>
            </a:r>
            <a:r>
              <a:rPr lang="zh-CN" altLang="en-US" sz="24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的管理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4792066" y="1312768"/>
            <a:ext cx="623291" cy="607036"/>
            <a:chOff x="6145309" y="1826242"/>
            <a:chExt cx="653641" cy="809381"/>
          </a:xfrm>
        </p:grpSpPr>
        <p:cxnSp>
          <p:nvCxnSpPr>
            <p:cNvPr id="25" name="直接连接符 24"/>
            <p:cNvCxnSpPr>
              <a:stCxn id="30" idx="0"/>
            </p:cNvCxnSpPr>
            <p:nvPr/>
          </p:nvCxnSpPr>
          <p:spPr>
            <a:xfrm flipH="1">
              <a:off x="6481479" y="2355286"/>
              <a:ext cx="3" cy="28033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6145309" y="2214092"/>
              <a:ext cx="336173" cy="1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/>
            <p:cNvGrpSpPr/>
            <p:nvPr/>
          </p:nvGrpSpPr>
          <p:grpSpPr>
            <a:xfrm>
              <a:off x="6481482" y="1826242"/>
              <a:ext cx="317468" cy="809381"/>
              <a:chOff x="6843328" y="1826242"/>
              <a:chExt cx="581970" cy="809381"/>
            </a:xfrm>
          </p:grpSpPr>
          <p:grpSp>
            <p:nvGrpSpPr>
              <p:cNvPr id="28" name="组合 30"/>
              <p:cNvGrpSpPr>
                <a:grpSpLocks/>
              </p:cNvGrpSpPr>
              <p:nvPr/>
            </p:nvGrpSpPr>
            <p:grpSpPr bwMode="auto">
              <a:xfrm rot="16200000">
                <a:off x="6869791" y="1799779"/>
                <a:ext cx="529043" cy="581970"/>
                <a:chOff x="1" y="504055"/>
                <a:chExt cx="6032667" cy="648073"/>
              </a:xfrm>
            </p:grpSpPr>
            <p:sp>
              <p:nvSpPr>
                <p:cNvPr id="30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1" y="504055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50000"/>
                    </a:lnSpc>
                  </a:pPr>
                  <a:endParaRPr lang="zh-CN" altLang="en-US" sz="1500"/>
                </a:p>
              </p:txBody>
            </p:sp>
            <p:cxnSp>
              <p:nvCxnSpPr>
                <p:cNvPr id="31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9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7134313" y="2344638"/>
                <a:ext cx="0" cy="581969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3" name="文本框 32"/>
          <p:cNvSpPr txBox="1"/>
          <p:nvPr/>
        </p:nvSpPr>
        <p:spPr>
          <a:xfrm>
            <a:off x="5499200" y="1139644"/>
            <a:ext cx="703256" cy="3462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800" b="1" spc="-4" dirty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挑选</a:t>
            </a:r>
            <a:endParaRPr lang="zh-CN" altLang="en-US" sz="1800" b="1" spc="-4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499200" y="1785709"/>
            <a:ext cx="703256" cy="3462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800" b="1" spc="-4" dirty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培训</a:t>
            </a:r>
            <a:endParaRPr lang="zh-CN" altLang="en-US" sz="1800" b="1" spc="-4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40" name="左大括号 39"/>
          <p:cNvSpPr/>
          <p:nvPr/>
        </p:nvSpPr>
        <p:spPr>
          <a:xfrm>
            <a:off x="6286300" y="1490956"/>
            <a:ext cx="179727" cy="94600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466027" y="1383223"/>
            <a:ext cx="1009865" cy="110799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社会培养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企业培养</a:t>
            </a:r>
            <a:endParaRPr lang="en-US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自我培养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28919" y="1441663"/>
            <a:ext cx="1759776" cy="992579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打好基础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endParaRPr lang="en-US" altLang="zh-CN" sz="15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亲身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示范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endParaRPr lang="en-US" altLang="zh-CN" sz="15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交小担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endParaRPr lang="en-US" altLang="zh-CN" sz="15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再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</a:t>
            </a:r>
            <a:r>
              <a:rPr lang="zh-CN" altLang="en-US" sz="15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重担。</a:t>
            </a:r>
            <a:endParaRPr lang="zh-CN" altLang="en-US" sz="15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7315266" y="1464217"/>
            <a:ext cx="258805" cy="946007"/>
          </a:xfrm>
          <a:prstGeom prst="lef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515026" y="2469555"/>
            <a:ext cx="2448875" cy="300083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博览；勤思；实践；总结</a:t>
            </a:r>
            <a:endParaRPr lang="zh-CN" altLang="en-US" sz="1500" b="1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782874" y="2873415"/>
            <a:ext cx="578843" cy="1399313"/>
            <a:chOff x="1720030" y="1523091"/>
            <a:chExt cx="655534" cy="815888"/>
          </a:xfrm>
        </p:grpSpPr>
        <p:grpSp>
          <p:nvGrpSpPr>
            <p:cNvPr id="44" name="组合 43"/>
            <p:cNvGrpSpPr/>
            <p:nvPr/>
          </p:nvGrpSpPr>
          <p:grpSpPr>
            <a:xfrm>
              <a:off x="1720030" y="1523091"/>
              <a:ext cx="655534" cy="815888"/>
              <a:chOff x="3667013" y="2264807"/>
              <a:chExt cx="1075890" cy="1109145"/>
            </a:xfrm>
          </p:grpSpPr>
          <p:grpSp>
            <p:nvGrpSpPr>
              <p:cNvPr id="47" name="组合 30"/>
              <p:cNvGrpSpPr>
                <a:grpSpLocks/>
              </p:cNvGrpSpPr>
              <p:nvPr/>
            </p:nvGrpSpPr>
            <p:grpSpPr bwMode="auto">
              <a:xfrm rot="16200000">
                <a:off x="4064142" y="2431476"/>
                <a:ext cx="833243" cy="499906"/>
                <a:chOff x="-51462" y="504053"/>
                <a:chExt cx="6082221" cy="648075"/>
              </a:xfrm>
            </p:grpSpPr>
            <p:sp>
              <p:nvSpPr>
                <p:cNvPr id="5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-51462" y="504053"/>
                  <a:ext cx="6032667" cy="0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cxnSp>
              <p:nvCxnSpPr>
                <p:cNvPr id="52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8" name="直接连接符 47"/>
              <p:cNvCxnSpPr>
                <a:stCxn id="51" idx="0"/>
              </p:cNvCxnSpPr>
              <p:nvPr/>
            </p:nvCxnSpPr>
            <p:spPr>
              <a:xfrm flipH="1">
                <a:off x="4230810" y="3098051"/>
                <a:ext cx="1" cy="27590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H="1" flipV="1">
                <a:off x="3667013" y="2815986"/>
                <a:ext cx="56379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35"/>
              <p:cNvCxnSpPr>
                <a:cxnSpLocks noChangeShapeType="1"/>
              </p:cNvCxnSpPr>
              <p:nvPr/>
            </p:nvCxnSpPr>
            <p:spPr bwMode="auto">
              <a:xfrm rot="16200000">
                <a:off x="4492952" y="3117211"/>
                <a:ext cx="0" cy="499903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" name="直接箭头连接符 33"/>
            <p:cNvCxnSpPr>
              <a:cxnSpLocks noChangeShapeType="1"/>
            </p:cNvCxnSpPr>
            <p:nvPr/>
          </p:nvCxnSpPr>
          <p:spPr bwMode="auto">
            <a:xfrm rot="16200000">
              <a:off x="2223270" y="1776244"/>
              <a:ext cx="0" cy="304588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" name="文本框 53"/>
          <p:cNvSpPr txBox="1"/>
          <p:nvPr/>
        </p:nvSpPr>
        <p:spPr>
          <a:xfrm>
            <a:off x="5415357" y="2714474"/>
            <a:ext cx="1587346" cy="3462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800" b="1" spc="-4" dirty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健全谈判班子</a:t>
            </a:r>
            <a:endParaRPr lang="zh-CN" altLang="en-US" sz="1800" b="1" spc="-4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406624" y="3352845"/>
            <a:ext cx="3629800" cy="3462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800" b="1" spc="-4" dirty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调整好领导干部与谈判人员的关系</a:t>
            </a:r>
            <a:endParaRPr lang="zh-CN" altLang="en-US" sz="1800" b="1" spc="-4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406625" y="4091037"/>
            <a:ext cx="3002183" cy="3462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800" b="1" spc="-4" dirty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调整好谈判人员之间的关系</a:t>
            </a:r>
            <a:endParaRPr lang="zh-CN" altLang="en-US" sz="1800" b="1" spc="-4" dirty="0"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xmlns="" id="{6A0F77E0-5D49-4EF1-9830-23985DED4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315" y="63870"/>
            <a:ext cx="2537424" cy="629240"/>
          </a:xfrm>
          <a:prstGeom prst="rect">
            <a:avLst/>
          </a:prstGeom>
        </p:spPr>
      </p:pic>
      <p:sp>
        <p:nvSpPr>
          <p:cNvPr id="59" name="矩形: 圆角 68">
            <a:extLst>
              <a:ext uri="{FF2B5EF4-FFF2-40B4-BE49-F238E27FC236}">
                <a16:creationId xmlns:a16="http://schemas.microsoft.com/office/drawing/2014/main" xmlns="" id="{07AC3D20-3CC1-4572-A5FD-781731245EB6}"/>
              </a:ext>
            </a:extLst>
          </p:cNvPr>
          <p:cNvSpPr/>
          <p:nvPr/>
        </p:nvSpPr>
        <p:spPr>
          <a:xfrm>
            <a:off x="7947054" y="471488"/>
            <a:ext cx="975490" cy="211966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9">
            <a:extLst>
              <a:ext uri="{FF2B5EF4-FFF2-40B4-BE49-F238E27FC236}">
                <a16:creationId xmlns:a16="http://schemas.microsoft.com/office/drawing/2014/main" xmlns="" id="{E590FEC9-A5D9-492D-B9F3-2B151B1BE0B1}"/>
              </a:ext>
            </a:extLst>
          </p:cNvPr>
          <p:cNvSpPr txBox="1"/>
          <p:nvPr/>
        </p:nvSpPr>
        <p:spPr>
          <a:xfrm>
            <a:off x="1381597" y="112584"/>
            <a:ext cx="5062925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国际商务谈判人员的组织与管理</a:t>
            </a:r>
          </a:p>
        </p:txBody>
      </p:sp>
      <p:sp>
        <p:nvSpPr>
          <p:cNvPr id="69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0838" y="34604"/>
            <a:ext cx="1501853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3.1.3  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谈判人员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的管理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980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67250"/>
            <a:ext cx="1483424" cy="486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80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3589" y="18696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市场风险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3589" y="239694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技术风险</a:t>
            </a:r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07988" y="307741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合同风险</a:t>
            </a:r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4829" y="162141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市场风险</a:t>
            </a:r>
            <a:endParaRPr lang="zh-CN" altLang="en-US" sz="1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谈判人员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素质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459969" y="1339026"/>
            <a:ext cx="376112" cy="3034284"/>
            <a:chOff x="3440677" y="1355133"/>
            <a:chExt cx="1446764" cy="4037980"/>
          </a:xfrm>
        </p:grpSpPr>
        <p:grpSp>
          <p:nvGrpSpPr>
            <p:cNvPr id="47" name="组合 46"/>
            <p:cNvGrpSpPr/>
            <p:nvPr/>
          </p:nvGrpSpPr>
          <p:grpSpPr>
            <a:xfrm>
              <a:off x="4187617" y="1355133"/>
              <a:ext cx="699824" cy="4037980"/>
              <a:chOff x="3684762" y="352457"/>
              <a:chExt cx="639742" cy="4504982"/>
            </a:xfrm>
          </p:grpSpPr>
          <p:grpSp>
            <p:nvGrpSpPr>
              <p:cNvPr id="50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6"/>
                <a:ext cx="2046363" cy="609006"/>
                <a:chOff x="0" y="504056"/>
                <a:chExt cx="6032665" cy="648073"/>
              </a:xfrm>
            </p:grpSpPr>
            <p:sp>
              <p:nvSpPr>
                <p:cNvPr id="63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8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6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9" y="504056"/>
                  <a:ext cx="0" cy="648073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51" name="组合 30"/>
              <p:cNvGrpSpPr>
                <a:grpSpLocks/>
              </p:cNvGrpSpPr>
              <p:nvPr/>
            </p:nvGrpSpPr>
            <p:grpSpPr bwMode="auto">
              <a:xfrm rot="16200000">
                <a:off x="2966507" y="3499444"/>
                <a:ext cx="2076250" cy="639739"/>
                <a:chOff x="0" y="471351"/>
                <a:chExt cx="6120773" cy="680777"/>
              </a:xfrm>
            </p:grpSpPr>
            <p:sp>
              <p:nvSpPr>
                <p:cNvPr id="54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5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120773" y="471351"/>
                  <a:ext cx="0" cy="648073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52" name="直接连接符 51"/>
              <p:cNvCxnSpPr>
                <a:stCxn id="63" idx="0"/>
                <a:endCxn id="54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接连接符 47"/>
            <p:cNvCxnSpPr/>
            <p:nvPr/>
          </p:nvCxnSpPr>
          <p:spPr>
            <a:xfrm flipV="1">
              <a:off x="3440677" y="2183537"/>
              <a:ext cx="746941" cy="2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33"/>
          <p:cNvCxnSpPr/>
          <p:nvPr/>
        </p:nvCxnSpPr>
        <p:spPr>
          <a:xfrm>
            <a:off x="175621" y="1609962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35733" y="1165903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政治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1847120" y="1253102"/>
            <a:ext cx="1605360" cy="301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一、汇率</a:t>
            </a:r>
            <a:r>
              <a:rPr lang="zh-CN" altLang="en-US" sz="1800" b="1" spc="-4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风险</a:t>
            </a:r>
            <a:endParaRPr lang="zh-CN" altLang="en-US" sz="1800" b="1" spc="-4" dirty="0">
              <a:solidFill>
                <a:prstClr val="black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1836080" y="4222481"/>
            <a:ext cx="1587123" cy="301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三、价格风险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1836081" y="2802697"/>
            <a:ext cx="1601371" cy="301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spc="-4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二</a:t>
            </a:r>
            <a:r>
              <a:rPr lang="zh-CN" altLang="en-US" sz="1800" b="1" spc="-4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1800" b="1" spc="-4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利率</a:t>
            </a:r>
            <a:r>
              <a:rPr lang="zh-CN" altLang="en-US" sz="1800" b="1" spc="-4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风险</a:t>
            </a:r>
            <a:endParaRPr lang="zh-CN" altLang="en-US" sz="1800" b="1" spc="-4" dirty="0">
              <a:solidFill>
                <a:prstClr val="black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52480" y="889461"/>
            <a:ext cx="1024484" cy="1030358"/>
            <a:chOff x="5297715" y="1053269"/>
            <a:chExt cx="1713444" cy="1478229"/>
          </a:xfrm>
        </p:grpSpPr>
        <p:sp>
          <p:nvSpPr>
            <p:cNvPr id="33" name="圆角矩形 32"/>
            <p:cNvSpPr/>
            <p:nvPr/>
          </p:nvSpPr>
          <p:spPr>
            <a:xfrm>
              <a:off x="5872118" y="1053269"/>
              <a:ext cx="1139041" cy="4327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b="1" spc="-4" dirty="0">
                  <a:solidFill>
                    <a:prstClr val="black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概念</a:t>
              </a:r>
              <a:endParaRPr lang="zh-CN" altLang="en-US" sz="1800" b="1" spc="-4" dirty="0">
                <a:solidFill>
                  <a:prstClr val="black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5872118" y="2098720"/>
              <a:ext cx="1133505" cy="4327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b="1" spc="-4" dirty="0">
                  <a:solidFill>
                    <a:prstClr val="black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分类</a:t>
              </a:r>
            </a:p>
          </p:txBody>
        </p:sp>
        <p:cxnSp>
          <p:nvCxnSpPr>
            <p:cNvPr id="39" name="曲线连接符 38"/>
            <p:cNvCxnSpPr>
              <a:endCxn id="33" idx="1"/>
            </p:cNvCxnSpPr>
            <p:nvPr/>
          </p:nvCxnSpPr>
          <p:spPr>
            <a:xfrm flipV="1">
              <a:off x="5297715" y="1269658"/>
              <a:ext cx="574403" cy="52272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>
              <a:endCxn id="38" idx="1"/>
            </p:cNvCxnSpPr>
            <p:nvPr/>
          </p:nvCxnSpPr>
          <p:spPr>
            <a:xfrm>
              <a:off x="5297715" y="1783812"/>
              <a:ext cx="574403" cy="531297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4473654" y="1333675"/>
            <a:ext cx="1883482" cy="858052"/>
            <a:chOff x="6000130" y="1470948"/>
            <a:chExt cx="2756870" cy="1780708"/>
          </a:xfrm>
        </p:grpSpPr>
        <p:sp>
          <p:nvSpPr>
            <p:cNvPr id="46" name="圆角矩形 45"/>
            <p:cNvSpPr/>
            <p:nvPr/>
          </p:nvSpPr>
          <p:spPr>
            <a:xfrm>
              <a:off x="6695247" y="1470948"/>
              <a:ext cx="2061753" cy="4327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spc="-4" dirty="0">
                  <a:solidFill>
                    <a:prstClr val="black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交易结算风险</a:t>
              </a: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6695247" y="2144913"/>
              <a:ext cx="2061753" cy="4327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spc="-4" dirty="0">
                  <a:solidFill>
                    <a:prstClr val="black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外汇买卖风险</a:t>
              </a: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6695247" y="2818878"/>
              <a:ext cx="2061753" cy="4327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b="1" spc="-4" dirty="0">
                  <a:solidFill>
                    <a:prstClr val="black"/>
                  </a:solidFill>
                  <a:latin typeface="楷体" panose="02010609060101010101" charset="-122"/>
                  <a:ea typeface="楷体" panose="02010609060101010101" charset="-122"/>
                  <a:cs typeface="微软雅黑" panose="020B0503020204020204" pitchFamily="34" charset="-122"/>
                  <a:sym typeface="+mn-ea"/>
                </a:rPr>
                <a:t>会计风险</a:t>
              </a:r>
            </a:p>
          </p:txBody>
        </p:sp>
        <p:cxnSp>
          <p:nvCxnSpPr>
            <p:cNvPr id="56" name="曲线连接符 55"/>
            <p:cNvCxnSpPr>
              <a:endCxn id="46" idx="1"/>
            </p:cNvCxnSpPr>
            <p:nvPr/>
          </p:nvCxnSpPr>
          <p:spPr>
            <a:xfrm flipV="1">
              <a:off x="6000130" y="1687337"/>
              <a:ext cx="695117" cy="66987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曲线连接符 56"/>
            <p:cNvCxnSpPr>
              <a:endCxn id="49" idx="1"/>
            </p:cNvCxnSpPr>
            <p:nvPr/>
          </p:nvCxnSpPr>
          <p:spPr>
            <a:xfrm>
              <a:off x="6000130" y="2357213"/>
              <a:ext cx="695117" cy="408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曲线连接符 57"/>
            <p:cNvCxnSpPr>
              <a:endCxn id="53" idx="1"/>
            </p:cNvCxnSpPr>
            <p:nvPr/>
          </p:nvCxnSpPr>
          <p:spPr>
            <a:xfrm>
              <a:off x="6000130" y="2357213"/>
              <a:ext cx="695117" cy="67805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矩形 61"/>
          <p:cNvSpPr/>
          <p:nvPr/>
        </p:nvSpPr>
        <p:spPr>
          <a:xfrm>
            <a:off x="3676109" y="2425941"/>
            <a:ext cx="4441371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1.固定利率</a:t>
            </a:r>
            <a:endParaRPr lang="en-US" altLang="zh-CN" sz="15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2.短期贷款利率</a:t>
            </a:r>
            <a:endParaRPr lang="en-US" altLang="zh-CN" sz="15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3.长期贷款利率</a:t>
            </a:r>
            <a:r>
              <a:rPr lang="en-US" altLang="zh-CN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：变动利率、浮动利率和期货利率</a:t>
            </a:r>
          </a:p>
        </p:txBody>
      </p:sp>
      <p:sp>
        <p:nvSpPr>
          <p:cNvPr id="65" name="左大括号 64"/>
          <p:cNvSpPr/>
          <p:nvPr/>
        </p:nvSpPr>
        <p:spPr>
          <a:xfrm>
            <a:off x="3487471" y="2540650"/>
            <a:ext cx="199474" cy="878579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96132" y="3786702"/>
            <a:ext cx="1718347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固定价格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浮动价格     </a:t>
            </a:r>
            <a:endParaRPr lang="en-US" altLang="zh-CN" sz="15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期货价格 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3496658" y="3929078"/>
            <a:ext cx="199474" cy="878579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" name="文本框 43"/>
          <p:cNvSpPr txBox="1"/>
          <p:nvPr/>
        </p:nvSpPr>
        <p:spPr>
          <a:xfrm>
            <a:off x="46318" y="28724"/>
            <a:ext cx="246828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7.1.2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市场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风险分析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555" y="144139"/>
            <a:ext cx="2450306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圆角矩形 71"/>
          <p:cNvSpPr/>
          <p:nvPr/>
        </p:nvSpPr>
        <p:spPr>
          <a:xfrm>
            <a:off x="7776207" y="618463"/>
            <a:ext cx="745493" cy="20886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43"/>
          <p:cNvSpPr txBox="1"/>
          <p:nvPr/>
        </p:nvSpPr>
        <p:spPr>
          <a:xfrm>
            <a:off x="1507462" y="133715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7.1 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国际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商务活动的风险分析</a:t>
            </a:r>
          </a:p>
        </p:txBody>
      </p:sp>
    </p:spTree>
    <p:extLst>
      <p:ext uri="{BB962C8B-B14F-4D97-AF65-F5344CB8AC3E}">
        <p14:creationId xmlns:p14="http://schemas.microsoft.com/office/powerpoint/2010/main" val="278395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67250"/>
            <a:ext cx="1483424" cy="486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81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3589" y="18696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市场风险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07988" y="307741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合同风险</a:t>
            </a:r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19678" y="2290170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技术风险</a:t>
            </a:r>
            <a:endParaRPr lang="zh-CN" altLang="en-US" sz="1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谈判人员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素质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75621" y="1609962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35733" y="1165903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政治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312716" y="1700842"/>
            <a:ext cx="3848598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技术上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过分奢求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引起的风险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2332205" y="2432086"/>
            <a:ext cx="38291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由于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合作伙伴选择不当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引起的风险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2332204" y="3163330"/>
            <a:ext cx="3829109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强迫性要求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造成的风险</a:t>
            </a:r>
          </a:p>
        </p:txBody>
      </p:sp>
      <p:cxnSp>
        <p:nvCxnSpPr>
          <p:cNvPr id="33" name="曲线连接符 32"/>
          <p:cNvCxnSpPr/>
          <p:nvPr/>
        </p:nvCxnSpPr>
        <p:spPr>
          <a:xfrm flipV="1">
            <a:off x="1429379" y="1863134"/>
            <a:ext cx="883337" cy="7227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32" idx="1"/>
            <a:endCxn id="29" idx="3"/>
          </p:cNvCxnSpPr>
          <p:nvPr/>
        </p:nvCxnSpPr>
        <p:spPr>
          <a:xfrm rot="10800000">
            <a:off x="1483150" y="2618069"/>
            <a:ext cx="849054" cy="70755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endCxn id="30" idx="1"/>
          </p:cNvCxnSpPr>
          <p:nvPr/>
        </p:nvCxnSpPr>
        <p:spPr>
          <a:xfrm flipV="1">
            <a:off x="1444381" y="2594377"/>
            <a:ext cx="887824" cy="953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43"/>
          <p:cNvSpPr txBox="1"/>
          <p:nvPr/>
        </p:nvSpPr>
        <p:spPr>
          <a:xfrm>
            <a:off x="1507462" y="133715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7.1 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国际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商务活动的风险分析</a:t>
            </a:r>
          </a:p>
        </p:txBody>
      </p:sp>
      <p:sp>
        <p:nvSpPr>
          <p:cNvPr id="23" name="文本框 43"/>
          <p:cNvSpPr txBox="1"/>
          <p:nvPr/>
        </p:nvSpPr>
        <p:spPr>
          <a:xfrm>
            <a:off x="46318" y="28724"/>
            <a:ext cx="246828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7.1.3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风险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555" y="144139"/>
            <a:ext cx="2450306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圆角矩形 24"/>
          <p:cNvSpPr/>
          <p:nvPr/>
        </p:nvSpPr>
        <p:spPr>
          <a:xfrm>
            <a:off x="7776207" y="833246"/>
            <a:ext cx="745493" cy="20886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22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67250"/>
            <a:ext cx="1483424" cy="486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82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3589" y="18696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市场风险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3589" y="2381733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技术风险</a:t>
            </a:r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5213" y="3006165"/>
            <a:ext cx="1463472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合同风险</a:t>
            </a:r>
            <a:endParaRPr lang="zh-CN" altLang="en-US" sz="1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33562" y="3858682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谈判人员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素质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75621" y="1609962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35733" y="1165903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政治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108603" y="1578757"/>
            <a:ext cx="906677" cy="369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概念</a:t>
            </a:r>
            <a:endParaRPr lang="zh-CN" altLang="en-US" sz="18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133573" y="3883405"/>
            <a:ext cx="881230" cy="4245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endParaRPr lang="zh-CN" altLang="en-US" sz="18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01432" y="1530027"/>
            <a:ext cx="5420268" cy="13157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800" dirty="0" err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在磋商签订有关合同时，由于各种不确定因素和信息缺乏的情况会导致</a:t>
            </a:r>
            <a:r>
              <a:rPr lang="en-US" altLang="zh-CN" sz="1800" u="sng" dirty="0" err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合同条款的不完善</a:t>
            </a:r>
            <a:r>
              <a:rPr lang="en-US" altLang="zh-CN" sz="1800" dirty="0" err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，从而给合同执行带来的风险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17" name="矩形 16"/>
          <p:cNvSpPr/>
          <p:nvPr/>
        </p:nvSpPr>
        <p:spPr>
          <a:xfrm>
            <a:off x="3348973" y="3281394"/>
            <a:ext cx="1942730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①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质量数量风险</a:t>
            </a:r>
            <a:endParaRPr lang="en-US" altLang="zh-CN" sz="18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0"/>
              </a:spcBef>
            </a:pPr>
            <a:endParaRPr lang="en-US" altLang="zh-CN" sz="18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0"/>
              </a:spcBef>
            </a:pPr>
            <a:endParaRPr lang="en-US" altLang="zh-CN" sz="18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②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交货风险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454967" y="1763485"/>
            <a:ext cx="653638" cy="2326484"/>
            <a:chOff x="3432350" y="1355133"/>
            <a:chExt cx="1455094" cy="4037980"/>
          </a:xfrm>
        </p:grpSpPr>
        <p:grpSp>
          <p:nvGrpSpPr>
            <p:cNvPr id="40" name="组合 39"/>
            <p:cNvGrpSpPr/>
            <p:nvPr/>
          </p:nvGrpSpPr>
          <p:grpSpPr>
            <a:xfrm>
              <a:off x="4221240" y="1355133"/>
              <a:ext cx="666204" cy="4037980"/>
              <a:chOff x="3715496" y="352457"/>
              <a:chExt cx="609008" cy="4504982"/>
            </a:xfrm>
          </p:grpSpPr>
          <p:grpSp>
            <p:nvGrpSpPr>
              <p:cNvPr id="46" name="组合 30"/>
              <p:cNvGrpSpPr>
                <a:grpSpLocks/>
              </p:cNvGrpSpPr>
              <p:nvPr/>
            </p:nvGrpSpPr>
            <p:grpSpPr bwMode="auto">
              <a:xfrm rot="16200000">
                <a:off x="2996819" y="1071136"/>
                <a:ext cx="2046363" cy="609006"/>
                <a:chOff x="0" y="504056"/>
                <a:chExt cx="6032665" cy="648073"/>
              </a:xfrm>
            </p:grpSpPr>
            <p:sp>
              <p:nvSpPr>
                <p:cNvPr id="53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8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4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9" y="504056"/>
                  <a:ext cx="0" cy="648073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7" name="组合 30"/>
              <p:cNvGrpSpPr>
                <a:grpSpLocks/>
              </p:cNvGrpSpPr>
              <p:nvPr/>
            </p:nvGrpSpPr>
            <p:grpSpPr bwMode="auto">
              <a:xfrm rot="16200000">
                <a:off x="2996817" y="3529755"/>
                <a:ext cx="2046363" cy="609005"/>
                <a:chOff x="0" y="504056"/>
                <a:chExt cx="6032665" cy="648072"/>
              </a:xfrm>
            </p:grpSpPr>
            <p:sp>
              <p:nvSpPr>
                <p:cNvPr id="49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1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8" name="直接连接符 47"/>
              <p:cNvCxnSpPr>
                <a:stCxn id="53" idx="0"/>
                <a:endCxn id="49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直接连接符 44"/>
            <p:cNvCxnSpPr/>
            <p:nvPr/>
          </p:nvCxnSpPr>
          <p:spPr>
            <a:xfrm flipV="1">
              <a:off x="3432350" y="3989703"/>
              <a:ext cx="788888" cy="519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3017914" y="3393545"/>
            <a:ext cx="327800" cy="979720"/>
            <a:chOff x="3417723" y="1195951"/>
            <a:chExt cx="1469718" cy="4197162"/>
          </a:xfrm>
        </p:grpSpPr>
        <p:grpSp>
          <p:nvGrpSpPr>
            <p:cNvPr id="56" name="组合 55"/>
            <p:cNvGrpSpPr/>
            <p:nvPr/>
          </p:nvGrpSpPr>
          <p:grpSpPr>
            <a:xfrm>
              <a:off x="4221238" y="1195951"/>
              <a:ext cx="666203" cy="4197162"/>
              <a:chOff x="3715494" y="174865"/>
              <a:chExt cx="609007" cy="4682574"/>
            </a:xfrm>
          </p:grpSpPr>
          <p:grpSp>
            <p:nvGrpSpPr>
              <p:cNvPr id="58" name="组合 30"/>
              <p:cNvGrpSpPr>
                <a:grpSpLocks/>
              </p:cNvGrpSpPr>
              <p:nvPr/>
            </p:nvGrpSpPr>
            <p:grpSpPr bwMode="auto">
              <a:xfrm rot="16200000">
                <a:off x="2996812" y="893547"/>
                <a:ext cx="2046369" cy="609006"/>
                <a:chOff x="523524" y="504052"/>
                <a:chExt cx="6032683" cy="648073"/>
              </a:xfrm>
            </p:grpSpPr>
            <p:sp>
              <p:nvSpPr>
                <p:cNvPr id="65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523524" y="504053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6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556207" y="504052"/>
                  <a:ext cx="0" cy="648073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59" name="组合 30"/>
              <p:cNvGrpSpPr>
                <a:grpSpLocks/>
              </p:cNvGrpSpPr>
              <p:nvPr/>
            </p:nvGrpSpPr>
            <p:grpSpPr bwMode="auto">
              <a:xfrm rot="16200000">
                <a:off x="2996817" y="3529755"/>
                <a:ext cx="2046363" cy="609005"/>
                <a:chOff x="0" y="504056"/>
                <a:chExt cx="6032665" cy="648072"/>
              </a:xfrm>
            </p:grpSpPr>
            <p:sp>
              <p:nvSpPr>
                <p:cNvPr id="62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8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3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61" name="直接连接符 60"/>
              <p:cNvCxnSpPr>
                <a:stCxn id="65" idx="0"/>
                <a:endCxn id="62" idx="1"/>
              </p:cNvCxnSpPr>
              <p:nvPr/>
            </p:nvCxnSpPr>
            <p:spPr>
              <a:xfrm>
                <a:off x="3715495" y="2221234"/>
                <a:ext cx="3" cy="58984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直接连接符 56"/>
            <p:cNvCxnSpPr/>
            <p:nvPr/>
          </p:nvCxnSpPr>
          <p:spPr>
            <a:xfrm flipV="1">
              <a:off x="3417723" y="4118122"/>
              <a:ext cx="788889" cy="519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4823584" y="4031806"/>
            <a:ext cx="3483815" cy="76174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安全发货和收货所面临的风险</a:t>
            </a:r>
            <a:r>
              <a:rPr lang="en-US" altLang="zh-CN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主要包括国际货物运输和保险两个方面</a:t>
            </a: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500" dirty="0">
              <a:solidFill>
                <a:prstClr val="black"/>
              </a:solidFill>
            </a:endParaRPr>
          </a:p>
        </p:txBody>
      </p:sp>
      <p:sp>
        <p:nvSpPr>
          <p:cNvPr id="50" name="文本框 43"/>
          <p:cNvSpPr txBox="1"/>
          <p:nvPr/>
        </p:nvSpPr>
        <p:spPr>
          <a:xfrm>
            <a:off x="46318" y="28724"/>
            <a:ext cx="246828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7.1.4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合同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风险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" name="文本框 43"/>
          <p:cNvSpPr txBox="1"/>
          <p:nvPr/>
        </p:nvSpPr>
        <p:spPr>
          <a:xfrm>
            <a:off x="1507462" y="133715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7.1 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国际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商务活动的风险分析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555" y="144139"/>
            <a:ext cx="2450306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圆角矩形 67"/>
          <p:cNvSpPr/>
          <p:nvPr/>
        </p:nvSpPr>
        <p:spPr>
          <a:xfrm>
            <a:off x="7776207" y="1061842"/>
            <a:ext cx="745493" cy="20886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32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67250"/>
            <a:ext cx="1483424" cy="486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78662" y="618463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83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6318" y="2260166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3589" y="1869608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市场风险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3589" y="2381733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技术风险</a:t>
            </a:r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-56624" y="3709165"/>
            <a:ext cx="1581290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谈判人员素质</a:t>
            </a:r>
            <a:endParaRPr lang="zh-CN" altLang="en-US" sz="1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19163" y="3184479"/>
            <a:ext cx="151222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合同风险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7993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6318" y="3665738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6318" y="4373309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75621" y="1609962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35733" y="1165903"/>
            <a:ext cx="1257923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政治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endParaRPr lang="zh-CN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"/>
          <p:cNvSpPr txBox="1"/>
          <p:nvPr/>
        </p:nvSpPr>
        <p:spPr>
          <a:xfrm>
            <a:off x="1780022" y="1623514"/>
            <a:ext cx="7363977" cy="256224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在开展国际商务活动中，</a:t>
            </a:r>
            <a:r>
              <a:rPr lang="en-US" altLang="zh-CN" sz="18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参与者的素质低下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会给谈判造成不必要的损失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1.性格因素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2.谈判态度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3.不敢承担责任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刚愎自用</a:t>
            </a:r>
            <a:endParaRPr lang="en-US" altLang="zh-CN" sz="18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5.缺乏必要知识</a:t>
            </a:r>
          </a:p>
        </p:txBody>
      </p:sp>
      <p:sp>
        <p:nvSpPr>
          <p:cNvPr id="17" name="文本框 43"/>
          <p:cNvSpPr txBox="1"/>
          <p:nvPr/>
        </p:nvSpPr>
        <p:spPr>
          <a:xfrm>
            <a:off x="46318" y="28724"/>
            <a:ext cx="2468282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7.1.5 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谈判人员素质风险分析</a:t>
            </a:r>
            <a:endParaRPr lang="zh-CN" altLang="en-US" sz="11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43"/>
          <p:cNvSpPr txBox="1"/>
          <p:nvPr/>
        </p:nvSpPr>
        <p:spPr>
          <a:xfrm>
            <a:off x="1507462" y="133715"/>
            <a:ext cx="6632246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7.1 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国际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商务活动的风险分析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555" y="144139"/>
            <a:ext cx="2450306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圆角矩形 19"/>
          <p:cNvSpPr/>
          <p:nvPr/>
        </p:nvSpPr>
        <p:spPr>
          <a:xfrm>
            <a:off x="7741561" y="1298328"/>
            <a:ext cx="1170899" cy="21382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6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67250"/>
            <a:ext cx="1712533" cy="486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 dirty="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707771" y="571974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84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002" y="2358587"/>
            <a:ext cx="1597425" cy="40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-4762" y="2448079"/>
            <a:ext cx="1722020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90824"/>
            <a:ext cx="1597425" cy="27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8002" y="3625028"/>
            <a:ext cx="1597425" cy="40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-4762" y="1000544"/>
            <a:ext cx="1724217" cy="655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咨询专家法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52791" y="1666141"/>
            <a:ext cx="1597425" cy="40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25900" y="2428477"/>
            <a:ext cx="1786048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各种技术手段</a:t>
            </a:r>
            <a:endParaRPr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-41521" y="3086046"/>
            <a:ext cx="1786048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提高人员素质</a:t>
            </a:r>
            <a:endParaRPr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1822912" y="949755"/>
            <a:ext cx="6990560" cy="339323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保险一般仅适用于</a:t>
            </a:r>
            <a:r>
              <a:rPr lang="en-US" altLang="zh-CN" sz="1800" u="sng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纯风险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信贷担保是一种支付手段</a:t>
            </a:r>
            <a:r>
              <a:rPr lang="en-US" altLang="zh-CN" sz="18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，也有规避风险的作用。通常由银行作出，分为三种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（1）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投标保证书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。要求投标者在投标的同时提供银行的投标保证书。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（2）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履约保证书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。业主可以要求供应商提供银行担保，一旦发生不履约情况，业主就可以从银行得到补偿。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（3）</a:t>
            </a:r>
            <a:r>
              <a:rPr lang="en-US" altLang="zh-CN" sz="18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预付款担保</a:t>
            </a:r>
            <a:r>
              <a:rPr lang="en-US" altLang="zh-CN" sz="18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。在业主向供应商支付预付款时，可向供应商等索取银行担保，以保证自身利益。</a:t>
            </a:r>
          </a:p>
        </p:txBody>
      </p:sp>
      <p:sp>
        <p:nvSpPr>
          <p:cNvPr id="17" name="矩形 16"/>
          <p:cNvSpPr/>
          <p:nvPr/>
        </p:nvSpPr>
        <p:spPr>
          <a:xfrm>
            <a:off x="-16447" y="1699808"/>
            <a:ext cx="1724217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保险信贷担保</a:t>
            </a:r>
          </a:p>
        </p:txBody>
      </p:sp>
      <p:sp>
        <p:nvSpPr>
          <p:cNvPr id="16" name="文本框 43"/>
          <p:cNvSpPr txBox="1"/>
          <p:nvPr/>
        </p:nvSpPr>
        <p:spPr>
          <a:xfrm>
            <a:off x="46318" y="28724"/>
            <a:ext cx="2874683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7.3.2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保险市场和信贷担保工具避险法</a:t>
            </a:r>
          </a:p>
        </p:txBody>
      </p:sp>
      <p:sp>
        <p:nvSpPr>
          <p:cNvPr id="18" name="文本框 43"/>
          <p:cNvSpPr txBox="1"/>
          <p:nvPr/>
        </p:nvSpPr>
        <p:spPr>
          <a:xfrm>
            <a:off x="1707771" y="87226"/>
            <a:ext cx="4834544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7.3 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规避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风险的手段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2" r="2494"/>
          <a:stretch/>
        </p:blipFill>
        <p:spPr bwMode="auto">
          <a:xfrm>
            <a:off x="5852716" y="49127"/>
            <a:ext cx="3291284" cy="1131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圆角矩形 19"/>
          <p:cNvSpPr/>
          <p:nvPr/>
        </p:nvSpPr>
        <p:spPr>
          <a:xfrm>
            <a:off x="7362109" y="328226"/>
            <a:ext cx="1781891" cy="3051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55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762" y="267250"/>
            <a:ext cx="1712533" cy="486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 dirty="0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707771" y="571974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4045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85</a:t>
            </a:fld>
            <a:endParaRPr lang="zh-CN" altLang="en-US" sz="1500" kern="0" dirty="0">
              <a:solidFill>
                <a:sysClr val="window" lastClr="FFFFFF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002" y="2358587"/>
            <a:ext cx="1597425" cy="40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-4762" y="2448079"/>
            <a:ext cx="1722020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46318" y="2990824"/>
            <a:ext cx="1597425" cy="27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8002" y="3625028"/>
            <a:ext cx="1597425" cy="40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-4762" y="1000544"/>
            <a:ext cx="1724217" cy="655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咨询专家法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52791" y="1666141"/>
            <a:ext cx="1597425" cy="40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14865" y="1752755"/>
            <a:ext cx="1786048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保险信贷担保</a:t>
            </a:r>
            <a:endParaRPr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-41521" y="3086046"/>
            <a:ext cx="1786048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提高人员素质</a:t>
            </a:r>
            <a:endParaRPr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205575" y="1771872"/>
            <a:ext cx="1560883" cy="3289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5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（一）</a:t>
            </a:r>
            <a:r>
              <a:rPr lang="en-US" altLang="zh-CN" sz="1500" b="1" dirty="0" err="1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外汇风险</a:t>
            </a:r>
            <a:endParaRPr lang="en-US" altLang="zh-CN" sz="15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983040" y="1416403"/>
            <a:ext cx="2438005" cy="41549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1．使外汇风险</a:t>
            </a:r>
            <a:r>
              <a:rPr lang="en-US" altLang="zh-CN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消失</a:t>
            </a:r>
            <a:r>
              <a:rPr lang="en-US" altLang="zh-CN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500" u="sng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对策</a:t>
            </a:r>
          </a:p>
        </p:txBody>
      </p:sp>
      <p:sp>
        <p:nvSpPr>
          <p:cNvPr id="40" name="矩形 39"/>
          <p:cNvSpPr/>
          <p:nvPr/>
        </p:nvSpPr>
        <p:spPr>
          <a:xfrm>
            <a:off x="3999671" y="2027661"/>
            <a:ext cx="2175115" cy="30008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2．</a:t>
            </a:r>
            <a:r>
              <a:rPr lang="en-US" altLang="zh-CN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分担</a:t>
            </a:r>
            <a:r>
              <a:rPr lang="en-US" altLang="zh-CN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外汇风险的</a:t>
            </a:r>
            <a:r>
              <a:rPr lang="en-US" altLang="zh-CN" sz="1500" u="sng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措施</a:t>
            </a:r>
          </a:p>
        </p:txBody>
      </p:sp>
      <p:sp>
        <p:nvSpPr>
          <p:cNvPr id="42" name="左大括号 41"/>
          <p:cNvSpPr/>
          <p:nvPr/>
        </p:nvSpPr>
        <p:spPr>
          <a:xfrm>
            <a:off x="3822068" y="1472765"/>
            <a:ext cx="160972" cy="9423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220737" y="2915733"/>
            <a:ext cx="1545721" cy="3493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5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（二）</a:t>
            </a:r>
            <a:r>
              <a:rPr lang="en-US" altLang="zh-CN" sz="1500" b="1" dirty="0" err="1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利率风险</a:t>
            </a:r>
            <a:endParaRPr lang="en-US" altLang="zh-CN" sz="15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220737" y="4156433"/>
            <a:ext cx="1545721" cy="3851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5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zh-CN" altLang="en-US" sz="1500" b="1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三）价格风险</a:t>
            </a:r>
            <a:endParaRPr lang="en-US" altLang="zh-CN" sz="1500" b="1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686887" y="1883733"/>
            <a:ext cx="526557" cy="2377910"/>
            <a:chOff x="2217432" y="2123777"/>
            <a:chExt cx="823018" cy="3101978"/>
          </a:xfrm>
        </p:grpSpPr>
        <p:grpSp>
          <p:nvGrpSpPr>
            <p:cNvPr id="23" name="组合 22"/>
            <p:cNvGrpSpPr/>
            <p:nvPr/>
          </p:nvGrpSpPr>
          <p:grpSpPr>
            <a:xfrm>
              <a:off x="2217432" y="2123777"/>
              <a:ext cx="810718" cy="3101978"/>
              <a:chOff x="3533860" y="1355133"/>
              <a:chExt cx="1353584" cy="403798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4221240" y="1355133"/>
                <a:ext cx="666204" cy="4037980"/>
                <a:chOff x="3715496" y="352457"/>
                <a:chExt cx="609008" cy="4504982"/>
              </a:xfrm>
            </p:grpSpPr>
            <p:grpSp>
              <p:nvGrpSpPr>
                <p:cNvPr id="28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2996819" y="1071136"/>
                  <a:ext cx="2046363" cy="609006"/>
                  <a:chOff x="0" y="504056"/>
                  <a:chExt cx="6032665" cy="648073"/>
                </a:xfrm>
              </p:grpSpPr>
              <p:sp>
                <p:nvSpPr>
                  <p:cNvPr id="36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504058"/>
                    <a:ext cx="603266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39" name="直接箭头连接符 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30759" y="504056"/>
                    <a:ext cx="0" cy="648073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29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2996817" y="3529755"/>
                  <a:ext cx="2046363" cy="609005"/>
                  <a:chOff x="0" y="504056"/>
                  <a:chExt cx="6032665" cy="648072"/>
                </a:xfrm>
              </p:grpSpPr>
              <p:sp>
                <p:nvSpPr>
                  <p:cNvPr id="31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504056"/>
                    <a:ext cx="603266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32" name="直接箭头连接符 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0" y="504056"/>
                    <a:ext cx="1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30" name="直接连接符 29"/>
                <p:cNvCxnSpPr>
                  <a:stCxn id="36" idx="0"/>
                  <a:endCxn id="31" idx="1"/>
                </p:cNvCxnSpPr>
                <p:nvPr/>
              </p:nvCxnSpPr>
              <p:spPr>
                <a:xfrm>
                  <a:off x="3715496" y="2398819"/>
                  <a:ext cx="1" cy="41225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直接连接符 26"/>
              <p:cNvCxnSpPr/>
              <p:nvPr/>
            </p:nvCxnSpPr>
            <p:spPr>
              <a:xfrm>
                <a:off x="3533860" y="2786767"/>
                <a:ext cx="70791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840942" y="3460297"/>
              <a:ext cx="0" cy="399017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" name="矩形 42"/>
          <p:cNvSpPr/>
          <p:nvPr/>
        </p:nvSpPr>
        <p:spPr>
          <a:xfrm>
            <a:off x="6362594" y="1075648"/>
            <a:ext cx="2004890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（1）</a:t>
            </a:r>
            <a:r>
              <a:rPr lang="en-US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平衡法</a:t>
            </a:r>
            <a:endParaRPr lang="en-US" altLang="zh-CN" sz="15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人民币计价法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易货交易法 </a:t>
            </a:r>
            <a:r>
              <a:rPr lang="en-US" altLang="zh-CN" sz="1500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endParaRPr lang="zh-CN" altLang="en-US" sz="1500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左大括号 44"/>
          <p:cNvSpPr/>
          <p:nvPr/>
        </p:nvSpPr>
        <p:spPr>
          <a:xfrm>
            <a:off x="6308797" y="1158454"/>
            <a:ext cx="160972" cy="9423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756253" y="2654193"/>
            <a:ext cx="315686" cy="905432"/>
            <a:chOff x="2289677" y="2517769"/>
            <a:chExt cx="871517" cy="3101978"/>
          </a:xfrm>
        </p:grpSpPr>
        <p:grpSp>
          <p:nvGrpSpPr>
            <p:cNvPr id="47" name="组合 46"/>
            <p:cNvGrpSpPr/>
            <p:nvPr/>
          </p:nvGrpSpPr>
          <p:grpSpPr>
            <a:xfrm>
              <a:off x="2289677" y="2517769"/>
              <a:ext cx="871517" cy="3101978"/>
              <a:chOff x="3432350" y="1355133"/>
              <a:chExt cx="1455094" cy="4037980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4221240" y="1355133"/>
                <a:ext cx="666204" cy="4037980"/>
                <a:chOff x="3715496" y="352457"/>
                <a:chExt cx="609008" cy="4504982"/>
              </a:xfrm>
            </p:grpSpPr>
            <p:grpSp>
              <p:nvGrpSpPr>
                <p:cNvPr id="51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2996819" y="1071136"/>
                  <a:ext cx="2046363" cy="609006"/>
                  <a:chOff x="0" y="504056"/>
                  <a:chExt cx="6032665" cy="648073"/>
                </a:xfrm>
              </p:grpSpPr>
              <p:sp>
                <p:nvSpPr>
                  <p:cNvPr id="56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504058"/>
                    <a:ext cx="603266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57" name="直接箭头连接符 5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30759" y="504056"/>
                    <a:ext cx="0" cy="648073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52" name="组合 51"/>
                <p:cNvGrpSpPr>
                  <a:grpSpLocks/>
                </p:cNvGrpSpPr>
                <p:nvPr/>
              </p:nvGrpSpPr>
              <p:grpSpPr bwMode="auto">
                <a:xfrm rot="16200000">
                  <a:off x="2996817" y="3529755"/>
                  <a:ext cx="2046363" cy="609005"/>
                  <a:chOff x="0" y="504056"/>
                  <a:chExt cx="6032665" cy="648072"/>
                </a:xfrm>
              </p:grpSpPr>
              <p:sp>
                <p:nvSpPr>
                  <p:cNvPr id="54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504056"/>
                    <a:ext cx="603266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55" name="直接箭头连接符 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0" y="504056"/>
                    <a:ext cx="1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53" name="直接连接符 52"/>
                <p:cNvCxnSpPr>
                  <a:stCxn id="56" idx="0"/>
                  <a:endCxn id="54" idx="1"/>
                </p:cNvCxnSpPr>
                <p:nvPr/>
              </p:nvCxnSpPr>
              <p:spPr>
                <a:xfrm>
                  <a:off x="3715496" y="2398819"/>
                  <a:ext cx="1" cy="41225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 49"/>
              <p:cNvCxnSpPr/>
              <p:nvPr/>
            </p:nvCxnSpPr>
            <p:spPr>
              <a:xfrm flipV="1">
                <a:off x="3432350" y="3371521"/>
                <a:ext cx="788887" cy="5199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961683" y="3869248"/>
              <a:ext cx="0" cy="399017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矩形 57"/>
          <p:cNvSpPr/>
          <p:nvPr/>
        </p:nvSpPr>
        <p:spPr>
          <a:xfrm>
            <a:off x="4089822" y="2573682"/>
            <a:ext cx="1292662" cy="30008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5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利率期货市场</a:t>
            </a:r>
            <a:endParaRPr lang="en-US" altLang="zh-CN" sz="15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089821" y="2960433"/>
            <a:ext cx="907941" cy="30008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5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远期交易</a:t>
            </a:r>
            <a:endParaRPr lang="en-US" altLang="zh-CN" sz="15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01129" y="3385353"/>
            <a:ext cx="907941" cy="30008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期权</a:t>
            </a:r>
            <a:r>
              <a:rPr lang="en-US" altLang="zh-CN" sz="1500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交易</a:t>
            </a:r>
            <a:endParaRPr lang="en-US" altLang="zh-CN" sz="15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3775240" y="3929928"/>
            <a:ext cx="315686" cy="869207"/>
            <a:chOff x="2289677" y="2517769"/>
            <a:chExt cx="871517" cy="3101978"/>
          </a:xfrm>
        </p:grpSpPr>
        <p:grpSp>
          <p:nvGrpSpPr>
            <p:cNvPr id="62" name="组合 61"/>
            <p:cNvGrpSpPr/>
            <p:nvPr/>
          </p:nvGrpSpPr>
          <p:grpSpPr>
            <a:xfrm>
              <a:off x="2289677" y="2517769"/>
              <a:ext cx="871517" cy="3101978"/>
              <a:chOff x="3432350" y="1355133"/>
              <a:chExt cx="1455094" cy="4037980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4221240" y="1355133"/>
                <a:ext cx="666204" cy="4037980"/>
                <a:chOff x="3715496" y="352457"/>
                <a:chExt cx="609008" cy="4504982"/>
              </a:xfrm>
            </p:grpSpPr>
            <p:grpSp>
              <p:nvGrpSpPr>
                <p:cNvPr id="67" name="组合 30"/>
                <p:cNvGrpSpPr>
                  <a:grpSpLocks/>
                </p:cNvGrpSpPr>
                <p:nvPr/>
              </p:nvGrpSpPr>
              <p:grpSpPr bwMode="auto">
                <a:xfrm rot="16200000">
                  <a:off x="2996819" y="1071136"/>
                  <a:ext cx="2046363" cy="609006"/>
                  <a:chOff x="0" y="504056"/>
                  <a:chExt cx="6032665" cy="648073"/>
                </a:xfrm>
              </p:grpSpPr>
              <p:sp>
                <p:nvSpPr>
                  <p:cNvPr id="72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504058"/>
                    <a:ext cx="603266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73" name="直接箭头连接符 7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030759" y="504056"/>
                    <a:ext cx="0" cy="648073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68" name="组合 67"/>
                <p:cNvGrpSpPr>
                  <a:grpSpLocks/>
                </p:cNvGrpSpPr>
                <p:nvPr/>
              </p:nvGrpSpPr>
              <p:grpSpPr bwMode="auto">
                <a:xfrm rot="16200000">
                  <a:off x="2996817" y="3529755"/>
                  <a:ext cx="2046363" cy="609005"/>
                  <a:chOff x="0" y="504056"/>
                  <a:chExt cx="6032665" cy="648072"/>
                </a:xfrm>
              </p:grpSpPr>
              <p:sp>
                <p:nvSpPr>
                  <p:cNvPr id="70" name="直接连接符 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504056"/>
                    <a:ext cx="6032665" cy="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80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71" name="直接箭头连接符 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0" y="504056"/>
                    <a:ext cx="1" cy="648072"/>
                  </a:xfrm>
                  <a:prstGeom prst="straightConnector1">
                    <a:avLst/>
                  </a:prstGeom>
                  <a:noFill/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  <a:bevel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69" name="直接连接符 68"/>
                <p:cNvCxnSpPr>
                  <a:stCxn id="72" idx="0"/>
                  <a:endCxn id="70" idx="1"/>
                </p:cNvCxnSpPr>
                <p:nvPr/>
              </p:nvCxnSpPr>
              <p:spPr>
                <a:xfrm>
                  <a:off x="3715496" y="2398819"/>
                  <a:ext cx="1" cy="41225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直接连接符 65"/>
              <p:cNvCxnSpPr/>
              <p:nvPr/>
            </p:nvCxnSpPr>
            <p:spPr>
              <a:xfrm flipV="1">
                <a:off x="3432350" y="3371521"/>
                <a:ext cx="788887" cy="5199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2961683" y="3869248"/>
              <a:ext cx="0" cy="399017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4" name="矩形 73"/>
          <p:cNvSpPr/>
          <p:nvPr/>
        </p:nvSpPr>
        <p:spPr>
          <a:xfrm>
            <a:off x="4126369" y="3816297"/>
            <a:ext cx="1100301" cy="300083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非固定价格</a:t>
            </a:r>
            <a:endParaRPr lang="en-US" altLang="zh-CN" sz="15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146807" y="4206351"/>
            <a:ext cx="1292662" cy="300083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价格调整条款</a:t>
            </a:r>
            <a:endParaRPr lang="en-US" altLang="zh-CN" sz="15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144358" y="4612222"/>
            <a:ext cx="907941" cy="300083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套期保值</a:t>
            </a:r>
            <a:endParaRPr lang="en-US" altLang="zh-CN" sz="15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-16448" y="2363729"/>
            <a:ext cx="1724217" cy="655796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各种技术手段</a:t>
            </a:r>
            <a:endParaRPr lang="zh-CN" altLang="en-US" sz="1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69067" y="3587092"/>
            <a:ext cx="3264495" cy="7155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（1）</a:t>
            </a:r>
            <a:r>
              <a:rPr lang="en-US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具体价格待定</a:t>
            </a:r>
            <a:r>
              <a:rPr lang="en-US" altLang="zh-CN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2）</a:t>
            </a:r>
            <a:r>
              <a:rPr lang="en-US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暂定价格</a:t>
            </a:r>
            <a:r>
              <a:rPr lang="en-US" altLang="zh-CN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3）</a:t>
            </a:r>
            <a:r>
              <a:rPr lang="en-US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部分固定价格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部分非固定价格。</a:t>
            </a:r>
          </a:p>
        </p:txBody>
      </p:sp>
      <p:sp>
        <p:nvSpPr>
          <p:cNvPr id="78" name="左大括号 77"/>
          <p:cNvSpPr/>
          <p:nvPr/>
        </p:nvSpPr>
        <p:spPr>
          <a:xfrm>
            <a:off x="5295737" y="3649496"/>
            <a:ext cx="77465" cy="58414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9" name="左大括号 78"/>
          <p:cNvSpPr/>
          <p:nvPr/>
        </p:nvSpPr>
        <p:spPr>
          <a:xfrm>
            <a:off x="5087228" y="4551418"/>
            <a:ext cx="58263" cy="4996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098628" y="4444249"/>
            <a:ext cx="1576244" cy="7155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1）</a:t>
            </a:r>
            <a:r>
              <a:rPr lang="zh-CN" altLang="en-US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买期</a:t>
            </a:r>
            <a:r>
              <a:rPr lang="zh-CN" altLang="en-US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保值</a:t>
            </a:r>
            <a:endParaRPr lang="en-US" altLang="zh-CN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卖期</a:t>
            </a:r>
            <a:r>
              <a:rPr lang="zh-CN" altLang="en-US" u="sng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保值</a:t>
            </a:r>
            <a:endParaRPr lang="en-US" altLang="zh-CN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文本框 43"/>
          <p:cNvSpPr txBox="1"/>
          <p:nvPr/>
        </p:nvSpPr>
        <p:spPr>
          <a:xfrm>
            <a:off x="46318" y="28724"/>
            <a:ext cx="2874683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7.3.3 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利用各种</a:t>
            </a:r>
            <a:r>
              <a:rPr lang="zh-CN" altLang="en-US" sz="11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技术手段法</a:t>
            </a:r>
          </a:p>
        </p:txBody>
      </p:sp>
      <p:sp>
        <p:nvSpPr>
          <p:cNvPr id="82" name="文本框 43"/>
          <p:cNvSpPr txBox="1"/>
          <p:nvPr/>
        </p:nvSpPr>
        <p:spPr>
          <a:xfrm>
            <a:off x="1707771" y="87226"/>
            <a:ext cx="4834544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7.3 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规避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风险的手段</a:t>
            </a:r>
          </a:p>
        </p:txBody>
      </p:sp>
      <p:pic>
        <p:nvPicPr>
          <p:cNvPr id="8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2" r="2494"/>
          <a:stretch/>
        </p:blipFill>
        <p:spPr bwMode="auto">
          <a:xfrm>
            <a:off x="5852716" y="49127"/>
            <a:ext cx="3291284" cy="1131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圆角矩形 83"/>
          <p:cNvSpPr/>
          <p:nvPr/>
        </p:nvSpPr>
        <p:spPr>
          <a:xfrm>
            <a:off x="7362110" y="615113"/>
            <a:ext cx="1041935" cy="2619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90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65061" y="1539746"/>
            <a:ext cx="6432506" cy="900113"/>
          </a:xfrm>
        </p:spPr>
        <p:txBody>
          <a:bodyPr wrap="square" lIns="67500" tIns="35100" rIns="67500" bIns="35100" anchor="b">
            <a:normAutofit/>
          </a:bodyPr>
          <a:lstStyle/>
          <a:p>
            <a:pPr algn="ctr"/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&lt;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风险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&gt;     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第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一道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  <a:sym typeface="黑体" panose="02010609060101010101" pitchFamily="49" charset="-122"/>
              </a:rPr>
              <a:t> </a:t>
            </a:r>
            <a:endParaRPr lang="zh-CN" altLang="en-US" kern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9159924"/>
      </p:ext>
    </p:extLst>
  </p:cSld>
  <p:clrMapOvr>
    <a:masterClrMapping/>
  </p:clrMapOvr>
  <p:transition spd="med" advClick="0" advTm="0"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87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7214767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88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82176" y="2155848"/>
            <a:ext cx="5242061" cy="1107996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中国企业遇到的汇率风险，具体属于哪种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类型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en-US" altLang="zh-CN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中国企业在与美方分担风险可采用什么措施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中国企业若要使外汇风险消失，可采取哪些对策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 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（分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9141778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89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82176" y="2155848"/>
            <a:ext cx="4282664" cy="41549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中国企业遇到的汇率风险，具体属于哪种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类型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69659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2352"/>
            <a:ext cx="1268760" cy="4901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0" y="1072134"/>
          <a:ext cx="1268760" cy="36486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/>
              </a:tblGrid>
              <a:tr h="1190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398">
                <a:tc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117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1319841" y="57492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flipH="1">
            <a:off x="8408808" y="4462554"/>
            <a:ext cx="739955" cy="378042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5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</a:t>
            </a:fld>
            <a:endParaRPr lang="zh-CN" altLang="en-US" sz="15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319842" y="1283023"/>
            <a:ext cx="687885" cy="2525909"/>
            <a:chOff x="3725804" y="2264545"/>
            <a:chExt cx="1004912" cy="1264390"/>
          </a:xfrm>
        </p:grpSpPr>
        <p:grpSp>
          <p:nvGrpSpPr>
            <p:cNvPr id="48" name="组合 30"/>
            <p:cNvGrpSpPr>
              <a:grpSpLocks/>
            </p:cNvGrpSpPr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52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500"/>
              </a:p>
            </p:txBody>
          </p:sp>
          <p:cxnSp>
            <p:nvCxnSpPr>
              <p:cNvPr id="54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直接连接符 48"/>
            <p:cNvCxnSpPr>
              <a:stCxn id="52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3725804" y="2710710"/>
              <a:ext cx="50500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5"/>
            <p:cNvCxnSpPr>
              <a:cxnSpLocks noChangeShapeType="1"/>
            </p:cNvCxnSpPr>
            <p:nvPr/>
          </p:nvCxnSpPr>
          <p:spPr bwMode="auto">
            <a:xfrm>
              <a:off x="4230810" y="3528934"/>
              <a:ext cx="499904" cy="1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直接连接符 2"/>
          <p:cNvCxnSpPr/>
          <p:nvPr/>
        </p:nvCxnSpPr>
        <p:spPr>
          <a:xfrm>
            <a:off x="0" y="1660570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0" y="284454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0" y="4092205"/>
            <a:ext cx="12687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0837" y="1181389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0" y="1736554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19" y="231533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12447" y="2954695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21262" y="3566558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模拟谈判</a:t>
            </a:r>
          </a:p>
        </p:txBody>
      </p:sp>
      <p:sp>
        <p:nvSpPr>
          <p:cNvPr id="64" name="矩形 63"/>
          <p:cNvSpPr/>
          <p:nvPr/>
        </p:nvSpPr>
        <p:spPr>
          <a:xfrm>
            <a:off x="-21262" y="4199767"/>
            <a:ext cx="125792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交易条件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0838" y="1688284"/>
            <a:ext cx="2665330" cy="562277"/>
            <a:chOff x="-1862093" y="1035850"/>
            <a:chExt cx="3553773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-1862093" y="1035850"/>
              <a:ext cx="1691680" cy="788186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</p:grpSp>
      <p:sp>
        <p:nvSpPr>
          <p:cNvPr id="39" name="圆角矩形 38"/>
          <p:cNvSpPr/>
          <p:nvPr/>
        </p:nvSpPr>
        <p:spPr>
          <a:xfrm>
            <a:off x="2040784" y="1120731"/>
            <a:ext cx="2154698" cy="3245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1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谈判信息的</a:t>
            </a:r>
            <a:r>
              <a:rPr lang="zh-CN" altLang="en-US" sz="21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分类</a:t>
            </a:r>
            <a:endParaRPr lang="zh-CN" altLang="en-US" sz="2100" b="1" spc="-4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2007724" y="2056987"/>
            <a:ext cx="3226544" cy="4101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1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谈判信息收集的</a:t>
            </a:r>
            <a:r>
              <a:rPr lang="zh-CN" altLang="en-US" sz="21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主要内容</a:t>
            </a:r>
          </a:p>
        </p:txBody>
      </p:sp>
      <p:sp>
        <p:nvSpPr>
          <p:cNvPr id="29" name="矩形 28"/>
          <p:cNvSpPr/>
          <p:nvPr/>
        </p:nvSpPr>
        <p:spPr>
          <a:xfrm>
            <a:off x="4350763" y="709575"/>
            <a:ext cx="3059891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（一）按谈判信息的</a:t>
            </a:r>
            <a:r>
              <a:rPr lang="zh-CN" altLang="zh-CN" sz="15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</a:t>
            </a:r>
            <a:r>
              <a:rPr lang="zh-CN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来</a:t>
            </a:r>
            <a:r>
              <a:rPr lang="zh-CN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划分</a:t>
            </a:r>
            <a:r>
              <a:rPr lang="zh-CN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endParaRPr lang="zh-CN" altLang="zh-CN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二）按谈判信息的</a:t>
            </a:r>
            <a:r>
              <a:rPr lang="zh-CN" altLang="zh-CN" sz="15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载体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zh-CN" sz="1500" b="1" dirty="0">
                <a:latin typeface="楷体" panose="02010609060101010101" pitchFamily="49" charset="-122"/>
                <a:ea typeface="楷体" panose="02010609060101010101" pitchFamily="49" charset="-122"/>
              </a:rPr>
              <a:t>三）按谈判信息的</a:t>
            </a:r>
            <a:r>
              <a:rPr lang="zh-CN" altLang="zh-CN" sz="1500" b="1" u="sng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活动范围</a:t>
            </a:r>
          </a:p>
        </p:txBody>
      </p:sp>
      <p:sp>
        <p:nvSpPr>
          <p:cNvPr id="32" name="左大括号 31"/>
          <p:cNvSpPr/>
          <p:nvPr/>
        </p:nvSpPr>
        <p:spPr>
          <a:xfrm>
            <a:off x="4277850" y="814162"/>
            <a:ext cx="145828" cy="9377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500"/>
          </a:p>
        </p:txBody>
      </p:sp>
      <p:sp>
        <p:nvSpPr>
          <p:cNvPr id="35" name="矩形 34"/>
          <p:cNvSpPr/>
          <p:nvPr/>
        </p:nvSpPr>
        <p:spPr>
          <a:xfrm>
            <a:off x="2165773" y="2594895"/>
            <a:ext cx="6647960" cy="30008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包括</a:t>
            </a:r>
            <a:r>
              <a:rPr lang="zh-CN" altLang="zh-CN" sz="15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市场信息、谈判对手的资料、科技信息、政策法规、金融方面的信息</a:t>
            </a: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500" dirty="0"/>
          </a:p>
        </p:txBody>
      </p:sp>
      <p:sp>
        <p:nvSpPr>
          <p:cNvPr id="36" name="矩形 35"/>
          <p:cNvSpPr/>
          <p:nvPr/>
        </p:nvSpPr>
        <p:spPr>
          <a:xfrm>
            <a:off x="2425780" y="2880400"/>
            <a:ext cx="4022165" cy="4385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60000"/>
              </a:lnSpc>
              <a:spcBef>
                <a:spcPct val="0"/>
              </a:spcBef>
            </a:pP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1500" dirty="0" err="1">
                <a:latin typeface="楷体" panose="02010609060101010101" pitchFamily="49" charset="-122"/>
                <a:ea typeface="楷体" panose="02010609060101010101" pitchFamily="49" charset="-122"/>
              </a:rPr>
              <a:t>强有力型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1500" dirty="0" err="1">
                <a:latin typeface="楷体" panose="02010609060101010101" pitchFamily="49" charset="-122"/>
                <a:ea typeface="楷体" panose="02010609060101010101" pitchFamily="49" charset="-122"/>
              </a:rPr>
              <a:t>软弱型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1500" dirty="0" err="1">
                <a:latin typeface="楷体" panose="02010609060101010101" pitchFamily="49" charset="-122"/>
                <a:ea typeface="楷体" panose="02010609060101010101" pitchFamily="49" charset="-122"/>
              </a:rPr>
              <a:t>合作型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文本框 35">
            <a:extLst>
              <a:ext uri="{FF2B5EF4-FFF2-40B4-BE49-F238E27FC236}">
                <a16:creationId xmlns:a16="http://schemas.microsoft.com/office/drawing/2014/main" xmlns="" id="{CF6C5871-E5AA-4D47-8682-5AAC44B92160}"/>
              </a:ext>
            </a:extLst>
          </p:cNvPr>
          <p:cNvSpPr txBox="1"/>
          <p:nvPr/>
        </p:nvSpPr>
        <p:spPr>
          <a:xfrm>
            <a:off x="1381597" y="112584"/>
            <a:ext cx="4447371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国际商务谈判前的信息准备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五边形 41"/>
          <p:cNvSpPr/>
          <p:nvPr/>
        </p:nvSpPr>
        <p:spPr>
          <a:xfrm flipH="1">
            <a:off x="5383446" y="3650746"/>
            <a:ext cx="1492623" cy="252191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简答题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007724" y="3577792"/>
            <a:ext cx="3226544" cy="4101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2100" b="1" spc="-4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谈判信息资料的</a:t>
            </a:r>
            <a:r>
              <a:rPr lang="zh-CN" altLang="en-US" sz="2100" b="1" spc="-4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  <a:sym typeface="+mn-ea"/>
              </a:rPr>
              <a:t>处理</a:t>
            </a:r>
          </a:p>
        </p:txBody>
      </p:sp>
      <p:sp>
        <p:nvSpPr>
          <p:cNvPr id="44" name="矩形 43"/>
          <p:cNvSpPr/>
          <p:nvPr/>
        </p:nvSpPr>
        <p:spPr>
          <a:xfrm>
            <a:off x="2165773" y="4230001"/>
            <a:ext cx="6647960" cy="30008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包括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对资料的</a:t>
            </a:r>
            <a:r>
              <a:rPr lang="zh-CN" altLang="en-US" sz="1500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评价、筛选、分类和保存</a:t>
            </a:r>
            <a:r>
              <a:rPr lang="zh-CN" altLang="zh-CN" sz="15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500" dirty="0"/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1665531" y="2183667"/>
            <a:ext cx="375254" cy="2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图片 54">
            <a:extLst>
              <a:ext uri="{FF2B5EF4-FFF2-40B4-BE49-F238E27FC236}">
                <a16:creationId xmlns:a16="http://schemas.microsoft.com/office/drawing/2014/main" xmlns="" id="{F3AC7B9D-83C5-48BC-92B0-61223D4E9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674" y="35135"/>
            <a:ext cx="1952895" cy="562197"/>
          </a:xfrm>
          <a:prstGeom prst="rect">
            <a:avLst/>
          </a:prstGeom>
        </p:spPr>
      </p:pic>
      <p:sp>
        <p:nvSpPr>
          <p:cNvPr id="56" name="矩形: 圆角 40">
            <a:extLst>
              <a:ext uri="{FF2B5EF4-FFF2-40B4-BE49-F238E27FC236}">
                <a16:creationId xmlns:a16="http://schemas.microsoft.com/office/drawing/2014/main" xmlns="" id="{9D97226C-FFF2-42F2-AD7B-47DCBAEB6DA8}"/>
              </a:ext>
            </a:extLst>
          </p:cNvPr>
          <p:cNvSpPr/>
          <p:nvPr/>
        </p:nvSpPr>
        <p:spPr>
          <a:xfrm>
            <a:off x="8044359" y="421510"/>
            <a:ext cx="906760" cy="197595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30">
            <a:extLst>
              <a:ext uri="{FF2B5EF4-FFF2-40B4-BE49-F238E27FC236}">
                <a16:creationId xmlns:a16="http://schemas.microsoft.com/office/drawing/2014/main" xmlns="" id="{46C27F3D-89F5-4FFA-8F97-93D981974CB3}"/>
              </a:ext>
            </a:extLst>
          </p:cNvPr>
          <p:cNvSpPr txBox="1"/>
          <p:nvPr/>
        </p:nvSpPr>
        <p:spPr>
          <a:xfrm>
            <a:off x="10838" y="34604"/>
            <a:ext cx="1753124" cy="2077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 </a:t>
            </a:r>
            <a:r>
              <a:rPr lang="zh-CN" altLang="en-US" sz="9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国际商务谈判前的信息准备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30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90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82176" y="2155848"/>
            <a:ext cx="6168811" cy="41549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中国企业遇到的汇率风险，具体属于哪种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类型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   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交易结算风险</a:t>
            </a: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4471676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91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82176" y="2155848"/>
            <a:ext cx="6168811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中国企业遇到的汇率风险，具体属于哪种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类型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   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交易结算风险</a:t>
            </a: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中国企业在与美方分担风险可采用什么措施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endParaRPr lang="zh-CN" altLang="en-US" sz="15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5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1447331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92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82176" y="2155848"/>
            <a:ext cx="6484741" cy="18004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中国企业遇到的汇率风险，具体属于哪种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类型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   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交易结算风险</a:t>
            </a: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中国企业在与美方分担风险可采用什么措施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分担外汇风险的措施，通常使用签订货币保值条款的方法，这一措施容易使谈判双方接受，因而在国际商务谈判中应用较多。</a:t>
            </a:r>
          </a:p>
          <a:p>
            <a:pPr>
              <a:lnSpc>
                <a:spcPct val="150000"/>
              </a:lnSpc>
            </a:pP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0611753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93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5120" y="2096924"/>
            <a:ext cx="7586645" cy="4154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中国企业若要使外汇风险消失，可采取哪些对策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5376895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94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5120" y="2096924"/>
            <a:ext cx="7586645" cy="18004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中国企业若要使外汇风险消失，可采取哪些对策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使外汇风险消失的对策：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）平衡法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）人民币计价法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）易货交易法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5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1509863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95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5120" y="2096924"/>
            <a:ext cx="7586645" cy="18004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中国企业若要使外汇风险消失，可采取哪些对策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使外汇风险消失的对策：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）平衡法。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平衡法可分为单项平衡法和综合平衡法两种。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）人民币计价法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）易货交易法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5415240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96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5120" y="2096923"/>
            <a:ext cx="7586645" cy="214674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中国企业若要使外汇风险消失，可采取哪些对策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使外汇风险消失的对策：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）平衡法。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平衡法可分为单项平衡法和综合平衡法两种。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）人民币计价法。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如果在国际商务活动的结算中，能够争取到以人民币作为计价货币，我方直接收付的都是人民币，就不存在与外币的兑换折算问题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）易货交易法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222166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  <a:defRPr/>
            </a:pPr>
            <a:fld id="{BB962C8B-B14F-4D97-AF65-F5344CB8AC3E}" type="datetime1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>
                <a:lnSpc>
                  <a:spcPct val="100000"/>
                </a:lnSpc>
                <a:defRPr/>
              </a:pPr>
              <a:t>2018/12/4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41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67500" tIns="35100" rIns="67500" bIns="35100" anchor="ctr"/>
          <a:lstStyle>
            <a:lvl1pPr marL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42900" lvl="1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685800" lvl="2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028700" lvl="3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371600" lvl="4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r"/>
            <a:fld id="{9A0DB2DC-4C9A-4742-B13C-FB6460FD3503}" type="slidenum">
              <a:rPr lang="zh-CN" altLang="en-US" sz="900">
                <a:solidFill>
                  <a:srgbClr val="898989"/>
                </a:solidFill>
              </a:rPr>
              <a:pPr algn="r"/>
              <a:t>97</a:t>
            </a:fld>
            <a:endParaRPr lang="zh-CN" altLang="en-US" sz="9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50" y="365681"/>
            <a:ext cx="7647184" cy="17312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1804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2017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月，浙江省某企业与一美国公司签订了一份进口合同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CIF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上海每公吨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美元购买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10000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吨化学原料。以美元支付签约时汇率为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6.2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元人民币兑换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美元，当年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月履约时汇率变为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6.8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，这导致中国企业发生支付困难。 </a:t>
            </a:r>
            <a:endParaRPr altLang="zh-CN" sz="1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5120" y="2096924"/>
            <a:ext cx="7586645" cy="283923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中国企业若要使外汇风险消失，可采取哪些对策</a:t>
            </a:r>
            <a:r>
              <a:rPr lang="en-US" altLang="zh-CN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使外汇风险消失的对策： </a:t>
            </a: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）平衡法。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平衡法可分为单项平衡法和综合平衡法两种。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）人民币计价法。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如果在国际商务活动的结算中，能够争取到以人民币作为计价货币，我方直接收付的都是人民币，就不存在与外币的兑换折算问题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5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5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）易货交易法。</a:t>
            </a:r>
            <a:r>
              <a:rPr lang="zh-CN" altLang="en-US" sz="15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交易双方达成协议，在一定的时间内对等地从对方购买相同金额的货物或劳务，并用同一种货币进行清算，这就可以完全消除外汇风险。这是由于双方都保持着进出口平衡，又都用同一种货币（如人民币或美元等）计价。 </a:t>
            </a:r>
            <a:endParaRPr lang="en-US" altLang="zh-CN" sz="15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3027765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2790825" cy="51435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5383" y="981087"/>
            <a:ext cx="1869743" cy="90024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5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75450" y="1945029"/>
            <a:ext cx="1369607" cy="4847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27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9" name="组合 43"/>
          <p:cNvGrpSpPr/>
          <p:nvPr/>
        </p:nvGrpSpPr>
        <p:grpSpPr bwMode="auto">
          <a:xfrm>
            <a:off x="3070051" y="2317201"/>
            <a:ext cx="2031325" cy="495411"/>
            <a:chOff x="-157451" y="0"/>
            <a:chExt cx="2635164" cy="617033"/>
          </a:xfrm>
          <a:solidFill>
            <a:schemeClr val="bg1"/>
          </a:solidFill>
        </p:grpSpPr>
        <p:sp>
          <p:nvSpPr>
            <p:cNvPr id="47" name="矩形 44"/>
            <p:cNvSpPr>
              <a:spLocks noChangeArrowheads="1"/>
            </p:cNvSpPr>
            <p:nvPr/>
          </p:nvSpPr>
          <p:spPr bwMode="auto">
            <a:xfrm>
              <a:off x="0" y="0"/>
              <a:ext cx="2320263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TextBox 35"/>
            <p:cNvSpPr>
              <a:spLocks noChangeArrowheads="1"/>
            </p:cNvSpPr>
            <p:nvPr/>
          </p:nvSpPr>
          <p:spPr bwMode="auto">
            <a:xfrm>
              <a:off x="-157451" y="42031"/>
              <a:ext cx="2635164" cy="5750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国际商务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谈判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28079" y="480909"/>
            <a:ext cx="2597514" cy="4237766"/>
            <a:chOff x="4552950" y="150918"/>
            <a:chExt cx="3106738" cy="4952683"/>
          </a:xfrm>
        </p:grpSpPr>
        <p:sp>
          <p:nvSpPr>
            <p:cNvPr id="39" name="TextBox 4"/>
            <p:cNvSpPr>
              <a:spLocks noChangeArrowheads="1"/>
            </p:cNvSpPr>
            <p:nvPr/>
          </p:nvSpPr>
          <p:spPr bwMode="auto">
            <a:xfrm>
              <a:off x="4552950" y="74701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影响因素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0" name="TextBox 4"/>
            <p:cNvSpPr>
              <a:spLocks noChangeArrowheads="1"/>
            </p:cNvSpPr>
            <p:nvPr/>
          </p:nvSpPr>
          <p:spPr bwMode="auto">
            <a:xfrm>
              <a:off x="4552950" y="150918"/>
              <a:ext cx="1798638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概述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1" name="TextBox 4"/>
            <p:cNvSpPr>
              <a:spLocks noChangeArrowheads="1"/>
            </p:cNvSpPr>
            <p:nvPr/>
          </p:nvSpPr>
          <p:spPr bwMode="auto">
            <a:xfrm>
              <a:off x="4552950" y="1367771"/>
              <a:ext cx="2574925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rgbClr val="C00000"/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谈判前：准备</a:t>
              </a:r>
              <a:endParaRPr lang="en-US" altLang="en-US" sz="1800" b="1" dirty="0">
                <a:solidFill>
                  <a:srgbClr val="C00000"/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2" name="TextBox 4"/>
            <p:cNvSpPr>
              <a:spLocks noChangeArrowheads="1"/>
            </p:cNvSpPr>
            <p:nvPr/>
          </p:nvSpPr>
          <p:spPr bwMode="auto">
            <a:xfrm>
              <a:off x="4552950" y="2013177"/>
              <a:ext cx="3106738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accent1"/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各阶段：策略</a:t>
              </a:r>
              <a:endParaRPr lang="en-US" altLang="en-US" sz="1800" b="1" dirty="0">
                <a:solidFill>
                  <a:schemeClr val="accent1"/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3" name="TextBox 4"/>
            <p:cNvSpPr>
              <a:spLocks noChangeArrowheads="1"/>
            </p:cNvSpPr>
            <p:nvPr/>
          </p:nvSpPr>
          <p:spPr bwMode="auto">
            <a:xfrm>
              <a:off x="4552950" y="2633929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谈判中：技巧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4" name="TextBox 4"/>
            <p:cNvSpPr>
              <a:spLocks noChangeArrowheads="1"/>
            </p:cNvSpPr>
            <p:nvPr/>
          </p:nvSpPr>
          <p:spPr bwMode="auto">
            <a:xfrm>
              <a:off x="4552950" y="3295572"/>
              <a:ext cx="1380660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rgbClr val="C00000"/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文化</a:t>
              </a:r>
              <a:r>
                <a:rPr lang="zh-CN" altLang="en-US" sz="1800" b="1" dirty="0">
                  <a:solidFill>
                    <a:srgbClr val="C00000"/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差异</a:t>
              </a:r>
              <a:endParaRPr lang="en-US" altLang="en-US" sz="1800" b="1" dirty="0">
                <a:solidFill>
                  <a:srgbClr val="C00000"/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5" name="TextBox 4"/>
            <p:cNvSpPr>
              <a:spLocks noChangeArrowheads="1"/>
            </p:cNvSpPr>
            <p:nvPr/>
          </p:nvSpPr>
          <p:spPr bwMode="auto">
            <a:xfrm>
              <a:off x="4552950" y="4537075"/>
              <a:ext cx="3009900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经典</a:t>
              </a:r>
              <a:r>
                <a:rPr lang="zh-CN" altLang="en-US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案例分析</a:t>
              </a:r>
              <a:endParaRPr lang="en-US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  <p:sp>
          <p:nvSpPr>
            <p:cNvPr id="46" name="TextBox 4"/>
            <p:cNvSpPr>
              <a:spLocks noChangeArrowheads="1"/>
            </p:cNvSpPr>
            <p:nvPr/>
          </p:nvSpPr>
          <p:spPr bwMode="auto">
            <a:xfrm>
              <a:off x="4552950" y="3875436"/>
              <a:ext cx="2576513" cy="56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rgbClr val="C00000"/>
                  </a:solidFill>
                  <a:latin typeface="Franklin Gothic Book" pitchFamily="34" charset="0"/>
                  <a:ea typeface="微软雅黑" pitchFamily="34" charset="-122"/>
                  <a:sym typeface="Franklin Gothic Book" pitchFamily="34" charset="0"/>
                </a:rPr>
                <a:t>存在的风险</a:t>
              </a:r>
              <a:endParaRPr lang="en-US" altLang="en-US" sz="1800" b="1" dirty="0">
                <a:solidFill>
                  <a:srgbClr val="C00000"/>
                </a:solidFill>
                <a:latin typeface="Franklin Gothic Book" pitchFamily="34" charset="0"/>
                <a:ea typeface="微软雅黑" pitchFamily="34" charset="-122"/>
                <a:sym typeface="Franklin Gothic Book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80006" y="672612"/>
            <a:ext cx="1091320" cy="3854689"/>
            <a:chOff x="2994336" y="352457"/>
            <a:chExt cx="1330168" cy="4504980"/>
          </a:xfrm>
        </p:grpSpPr>
        <p:grpSp>
          <p:nvGrpSpPr>
            <p:cNvPr id="22" name="组合 30"/>
            <p:cNvGrpSpPr>
              <a:grpSpLocks/>
            </p:cNvGrpSpPr>
            <p:nvPr/>
          </p:nvGrpSpPr>
          <p:grpSpPr bwMode="auto">
            <a:xfrm rot="16200000">
              <a:off x="2996819" y="1071135"/>
              <a:ext cx="2046363" cy="609007"/>
              <a:chOff x="0" y="504056"/>
              <a:chExt cx="6032665" cy="648074"/>
            </a:xfrm>
          </p:grpSpPr>
          <p:sp>
            <p:nvSpPr>
              <p:cNvPr id="31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cxnSp>
            <p:nvCxnSpPr>
              <p:cNvPr id="32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220413" y="504058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201792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414445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" name="组合 30"/>
            <p:cNvGrpSpPr>
              <a:grpSpLocks/>
            </p:cNvGrpSpPr>
            <p:nvPr/>
          </p:nvGrpSpPr>
          <p:grpSpPr bwMode="auto">
            <a:xfrm rot="16200000">
              <a:off x="2996818" y="3529753"/>
              <a:ext cx="2046363" cy="609006"/>
              <a:chOff x="0" y="504056"/>
              <a:chExt cx="6032665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cxnSp>
            <p:nvCxnSpPr>
              <p:cNvPr id="27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箭头连接符 33"/>
              <p:cNvCxnSpPr>
                <a:cxnSpLocks noChangeShapeType="1"/>
              </p:cNvCxnSpPr>
              <p:nvPr/>
            </p:nvCxnSpPr>
            <p:spPr bwMode="auto">
              <a:xfrm>
                <a:off x="2031485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3956201" y="504056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5786179" y="504057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4" name="直接连接符 23"/>
            <p:cNvCxnSpPr>
              <a:stCxn id="31" idx="0"/>
              <a:endCxn id="26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47" idx="3"/>
            </p:cNvCxnSpPr>
            <p:nvPr/>
          </p:nvCxnSpPr>
          <p:spPr>
            <a:xfrm flipV="1">
              <a:off x="2994336" y="2540205"/>
              <a:ext cx="721160" cy="45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806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SLIDE_ID" val="custom20184574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UNIT_TYPE" val="a"/>
  <p:tag name="KSO_WM_UNIT_INDEX" val="1"/>
  <p:tag name="KSO_WM_UNIT_ID" val="custom20184574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简约几何彩色商务通用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SLIDE_ID" val="custom20184574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UNIT_TYPE" val="a"/>
  <p:tag name="KSO_WM_UNIT_INDEX" val="1"/>
  <p:tag name="KSO_WM_UNIT_ID" val="custom20184574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简约几何彩色商务通用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SLIDE_ID" val="custom20184574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UNIT_TYPE" val="a"/>
  <p:tag name="KSO_WM_UNIT_INDEX" val="1"/>
  <p:tag name="KSO_WM_UNIT_ID" val="custom20184574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简约几何彩色商务通用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SLIDE_ID" val="custom20184574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7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UNIT_TYPE" val="a"/>
  <p:tag name="KSO_WM_UNIT_INDEX" val="1"/>
  <p:tag name="KSO_WM_UNIT_ID" val="custom20184574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简约几何彩色商务通用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SLIDE_ID" val="custom20184574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UNIT_TYPE" val="a"/>
  <p:tag name="KSO_WM_UNIT_INDEX" val="1"/>
  <p:tag name="KSO_WM_UNIT_ID" val="custom20184574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简约几何彩色商务通用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SLIDE_ID" val="custom20184574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UNIT_TYPE" val="a"/>
  <p:tag name="KSO_WM_UNIT_INDEX" val="1"/>
  <p:tag name="KSO_WM_UNIT_ID" val="custom20184574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简约几何彩色商务通用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7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437"/>
  <p:tag name="KSO_WM_SLIDE_POSITION" val="66*43"/>
  <p:tag name="KSO_WM_SLIDE_LAYOUT_CNT" val="1"/>
  <p:tag name="KSO_WM_SLIDE_LAYOUT" val="f"/>
  <p:tag name="KSO_WM_BEAUTIFY_FLAG" val="#wm#"/>
  <p:tag name="KSO_WM_SLIDE_TYPE" val="text"/>
  <p:tag name="KSO_WM_SLIDE_ITEM_CNT" val="1"/>
  <p:tag name="KSO_WM_SLIDE_INDEX" val="21"/>
  <p:tag name="KSO_WM_SLIDE_ID" val="custom20184574_21"/>
  <p:tag name="KSO_WM_TAG_VERSION" val="1.0"/>
  <p:tag name="KSO_WM_TEMPLATE_INDEX" val="20184574"/>
  <p:tag name="KSO_WM_TEMPLATE_CATEGORY" val="custo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TEMPLATE_THUMBS_INDEX" val="1、9、12、16、19、22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SLIDE_ID" val="custom20184574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UNIT_TYPE" val="a"/>
  <p:tag name="KSO_WM_UNIT_INDEX" val="1"/>
  <p:tag name="KSO_WM_UNIT_ID" val="custom20184574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简约几何彩色商务通用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UNIT_TYPE" val="b"/>
  <p:tag name="KSO_WM_UNIT_INDEX" val="1"/>
  <p:tag name="KSO_WM_UNIT_ID" val="custom20184574_1*b*1"/>
  <p:tag name="KSO_WM_UNIT_LAYERLEVEL" val="1"/>
  <p:tag name="KSO_WM_UNIT_VALUE" val="3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IMPLE GEOMETRIC COLOR BUSINESS GENERAL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20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16D65"/>
      </a:accent1>
      <a:accent2>
        <a:srgbClr val="ED7D31"/>
      </a:accent2>
      <a:accent3>
        <a:srgbClr val="A5A5A5"/>
      </a:accent3>
      <a:accent4>
        <a:srgbClr val="FFFFFF"/>
      </a:accent4>
      <a:accent5>
        <a:srgbClr val="00A9EA"/>
      </a:accent5>
      <a:accent6>
        <a:srgbClr val="95BD7B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9736</Words>
  <Application>Microsoft Office PowerPoint</Application>
  <PresentationFormat>全屏显示(16:9)</PresentationFormat>
  <Paragraphs>962</Paragraphs>
  <Slides>98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98</vt:i4>
      </vt:variant>
    </vt:vector>
  </HeadingPairs>
  <TitlesOfParts>
    <vt:vector size="103" baseType="lpstr">
      <vt:lpstr>Office 主题</vt:lpstr>
      <vt:lpstr>1_自定义设计方案</vt:lpstr>
      <vt:lpstr>1_Office 主题</vt:lpstr>
      <vt:lpstr>2_Office 主题</vt:lpstr>
      <vt:lpstr>4_Office 主题</vt:lpstr>
      <vt:lpstr>国际商务谈判   &lt;案例分析&gt;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&lt;准备&gt;     第一道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&lt;准备&gt;     第二道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&lt;文化差异&gt;     第一道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&lt;文化差异&gt;     第二道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&lt;文化差异&gt;     第三道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&lt;风险&gt;     第一道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20</cp:revision>
  <dcterms:created xsi:type="dcterms:W3CDTF">2018-03-01T02:03:00Z</dcterms:created>
  <dcterms:modified xsi:type="dcterms:W3CDTF">2018-12-04T08:02:32Z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