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69" r:id="rId4"/>
    <p:sldId id="271" r:id="rId5"/>
    <p:sldId id="268" r:id="rId6"/>
    <p:sldId id="272" r:id="rId7"/>
    <p:sldId id="273" r:id="rId8"/>
    <p:sldId id="26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BD3"/>
    <a:srgbClr val="008ED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09.07.2023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09.07.2023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28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09.07.2023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7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09.07.2023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09.07.2023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09.07.2023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39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09.07.2023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7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09.07.2023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9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09.07.2023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72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09.07.2023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09.07.2023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9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09.07.2023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27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09.07.2023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01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iexpert.com/the-role-of-computer-vision-in-the-automotive-industry/" TargetMode="External"/><Relationship Id="rId2" Type="http://schemas.openxmlformats.org/officeDocument/2006/relationships/hyperlink" Target="https://medium.com/webbdev/ms-b31365aa072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companies/wayray/articles/407775/" TargetMode="External"/><Relationship Id="rId5" Type="http://schemas.openxmlformats.org/officeDocument/2006/relationships/hyperlink" Target="https://www.photonics.com/Articles/The_Role_of_Machine_Vision_in_the_Automotive/a58196" TargetMode="External"/><Relationship Id="rId4" Type="http://schemas.openxmlformats.org/officeDocument/2006/relationships/hyperlink" Target="https://mirtr.elpub.ru/jour/article/view/2079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6527" y="3133146"/>
            <a:ext cx="3831772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Компьютерное зрение в автомобильной индустрии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4923760"/>
            <a:ext cx="3846286" cy="116955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Выполнил: студент гр. 6204-020302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D 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Колбанов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Д.О.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Руководитель практики: доцент, к.т.н. 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Попова-</a:t>
            </a:r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Коварцева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Д.А.</a:t>
            </a:r>
          </a:p>
          <a:p>
            <a:pPr algn="ctr"/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093311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10.07.2023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АКТУАЛЬНОСТЬ ИССЛЕДОВАНИЯ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179" y="1514901"/>
            <a:ext cx="437170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B9BD3"/>
                </a:solidFill>
              </a:rPr>
              <a:t>Рассмотрим актуальность исследования.</a:t>
            </a:r>
          </a:p>
          <a:p>
            <a:r>
              <a:rPr lang="ru-RU" sz="1600" dirty="0"/>
              <a:t>Технологии машинного зрения развиваются на протяжении последних десятилетий. Ученые, занимающиеся этим вопросом, хотят научить компьютер видеть и анализировать полученную информацию. У машинного зрения существует большое количество применений — такие технологии можно использовать, например, для получения 3D-моделей из фото и видеоматериалов в процессе создания цифровых карт, для создания архитектурных моделей зданий или в охранных системах для распознавания лиц. Но наибольшее влияние на повседневную жизнь миллионов людей окажет внедрение подходов машинного зрения в автомобильной индустрии.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72DE794-7154-2857-9B68-2EC872B86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2235758"/>
            <a:ext cx="4117815" cy="2744495"/>
          </a:xfrm>
          <a:prstGeom prst="roundRect">
            <a:avLst/>
          </a:prstGeom>
          <a:noFill/>
          <a:ln w="28575">
            <a:solidFill>
              <a:srgbClr val="2B9BD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ЦЕЛИ И ЗАДАЧИ ИССЛЕДОВАНИЯ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178" y="1514901"/>
            <a:ext cx="6534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8ED0"/>
                </a:solidFill>
              </a:rPr>
              <a:t>Цель исследования: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изучить этапы  и способы создания электронных библиотек на примере языка программирования </a:t>
            </a:r>
            <a:r>
              <a:rPr lang="en-US" dirty="0"/>
              <a:t>Python </a:t>
            </a:r>
            <a:r>
              <a:rPr lang="ru-RU" dirty="0"/>
              <a:t>и фреймворка </a:t>
            </a:r>
            <a:r>
              <a:rPr lang="en-US" dirty="0"/>
              <a:t>Django</a:t>
            </a:r>
            <a:r>
              <a:rPr lang="ru-RU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электронно-библиотечную систему.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EDCC4A-E62A-484B-9D71-31AA3730C5F5}"/>
              </a:ext>
            </a:extLst>
          </p:cNvPr>
          <p:cNvSpPr txBox="1"/>
          <p:nvPr/>
        </p:nvSpPr>
        <p:spPr>
          <a:xfrm>
            <a:off x="383180" y="3269974"/>
            <a:ext cx="653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B9BD3"/>
                </a:solidFill>
              </a:rPr>
              <a:t>Задачи исследования: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изучить литературные источники по предмету исследования;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рассмотреть проблемы создания электронных библиотек;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рассмотреть программно-аппаратные средства необходимые для функционирования электронно-библиотечных систем;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изучить функционал информационной системы, направленной на взаимодействие между пользователем и системой электронной библиотеки;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изучить средства </a:t>
            </a:r>
            <a:r>
              <a:rPr lang="ru-RU" dirty="0" err="1"/>
              <a:t>фрейворка</a:t>
            </a:r>
            <a:r>
              <a:rPr lang="ru-RU" dirty="0"/>
              <a:t> </a:t>
            </a:r>
            <a:r>
              <a:rPr lang="en-US" dirty="0"/>
              <a:t>Django </a:t>
            </a:r>
            <a:r>
              <a:rPr lang="ru-RU" dirty="0"/>
              <a:t>для создания </a:t>
            </a:r>
            <a:r>
              <a:rPr lang="en-US" dirty="0"/>
              <a:t>web-</a:t>
            </a:r>
            <a:r>
              <a:rPr lang="ru-RU" dirty="0"/>
              <a:t>приложений.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84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ПРОБЛЕМЫ СОЗДАНИЯ ЭЛЕКТРОННЫХ БИБЛИОТЕК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8E440EA-D384-488A-9F1C-A570101A8B27}"/>
              </a:ext>
            </a:extLst>
          </p:cNvPr>
          <p:cNvSpPr/>
          <p:nvPr/>
        </p:nvSpPr>
        <p:spPr>
          <a:xfrm>
            <a:off x="5898707" y="2966196"/>
            <a:ext cx="2881434" cy="9978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8ED0"/>
                </a:solidFill>
              </a:rPr>
              <a:t>Организационные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1FFBFD4-12E4-4340-9822-4A809FC6B367}"/>
              </a:ext>
            </a:extLst>
          </p:cNvPr>
          <p:cNvSpPr/>
          <p:nvPr/>
        </p:nvSpPr>
        <p:spPr>
          <a:xfrm>
            <a:off x="249851" y="2965635"/>
            <a:ext cx="2881433" cy="9978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8ED0"/>
                </a:solidFill>
              </a:rPr>
              <a:t>Технологические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84DB44B-392B-4637-B6A7-29A04C060640}"/>
              </a:ext>
            </a:extLst>
          </p:cNvPr>
          <p:cNvSpPr/>
          <p:nvPr/>
        </p:nvSpPr>
        <p:spPr>
          <a:xfrm>
            <a:off x="3131285" y="4742453"/>
            <a:ext cx="2881432" cy="9978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8ED0"/>
                </a:solidFill>
              </a:rPr>
              <a:t>Технические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7A0B0F8-0641-4E2D-9347-A1185FABDBA2}"/>
              </a:ext>
            </a:extLst>
          </p:cNvPr>
          <p:cNvSpPr/>
          <p:nvPr/>
        </p:nvSpPr>
        <p:spPr>
          <a:xfrm>
            <a:off x="3131284" y="1325858"/>
            <a:ext cx="2881433" cy="9978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8ED0"/>
                </a:solidFill>
              </a:rPr>
              <a:t>Содержательные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E98C8E6-64CA-4A5C-AF30-EDB36EA229A6}"/>
              </a:ext>
            </a:extLst>
          </p:cNvPr>
          <p:cNvSpPr/>
          <p:nvPr/>
        </p:nvSpPr>
        <p:spPr>
          <a:xfrm>
            <a:off x="3945987" y="3181503"/>
            <a:ext cx="1252025" cy="56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8ED0"/>
                </a:solidFill>
              </a:rPr>
              <a:t>Проблемы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868DE73F-4E6B-474D-BDA7-40601E8C5EAE}"/>
              </a:ext>
            </a:extLst>
          </p:cNvPr>
          <p:cNvCxnSpPr>
            <a:cxnSpLocks/>
            <a:stCxn id="16" idx="0"/>
            <a:endCxn id="11" idx="4"/>
          </p:cNvCxnSpPr>
          <p:nvPr/>
        </p:nvCxnSpPr>
        <p:spPr>
          <a:xfrm flipV="1">
            <a:off x="4572000" y="2323714"/>
            <a:ext cx="1" cy="85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F138ADD-10F7-4018-8C89-571329A537C4}"/>
              </a:ext>
            </a:extLst>
          </p:cNvPr>
          <p:cNvCxnSpPr>
            <a:cxnSpLocks/>
            <a:stCxn id="16" idx="3"/>
            <a:endCxn id="8" idx="2"/>
          </p:cNvCxnSpPr>
          <p:nvPr/>
        </p:nvCxnSpPr>
        <p:spPr>
          <a:xfrm>
            <a:off x="5198012" y="3465125"/>
            <a:ext cx="700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CA3DC5B-773A-492E-8FAF-5E7FD407DE01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>
            <a:off x="4572000" y="3748746"/>
            <a:ext cx="1" cy="99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312CC97-70F8-4A18-9A80-8D743068A23A}"/>
              </a:ext>
            </a:extLst>
          </p:cNvPr>
          <p:cNvCxnSpPr>
            <a:cxnSpLocks/>
            <a:stCxn id="16" idx="1"/>
            <a:endCxn id="9" idx="6"/>
          </p:cNvCxnSpPr>
          <p:nvPr/>
        </p:nvCxnSpPr>
        <p:spPr>
          <a:xfrm flipH="1" flipV="1">
            <a:off x="3131284" y="3464564"/>
            <a:ext cx="814703" cy="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67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ФУНКЦИОНАЛ ПРОЕКТИРУЕМОЙ ИНФОРМАЦИОННОЙ СИСТЕМЫ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179" y="1514901"/>
            <a:ext cx="3851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8ED0"/>
                </a:solidFill>
              </a:rPr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регистрация пользователя в системе;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</a:rPr>
              <a:t>составление каталога книг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</a:rPr>
              <a:t>автоматизация учета и выдачи книг;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</a:rPr>
              <a:t>полная и актуальная информация о книге;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</a:rPr>
              <a:t>система быстрого поиска;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</a:rPr>
              <a:t>подбор книги по ключевым словам.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648A4F-F8B4-417E-AFA0-F215301D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14901"/>
            <a:ext cx="4132046" cy="3053830"/>
          </a:xfrm>
          <a:prstGeom prst="roundRect">
            <a:avLst/>
          </a:prstGeom>
          <a:ln>
            <a:solidFill>
              <a:srgbClr val="2B9BD3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E5765D-31F7-4313-9D25-1C885431E3D9}"/>
              </a:ext>
            </a:extLst>
          </p:cNvPr>
          <p:cNvSpPr txBox="1"/>
          <p:nvPr/>
        </p:nvSpPr>
        <p:spPr>
          <a:xfrm>
            <a:off x="5471550" y="4568731"/>
            <a:ext cx="2332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функционала</a:t>
            </a:r>
          </a:p>
        </p:txBody>
      </p:sp>
    </p:spTree>
    <p:extLst>
      <p:ext uri="{BB962C8B-B14F-4D97-AF65-F5344CB8AC3E}">
        <p14:creationId xmlns:p14="http://schemas.microsoft.com/office/powerpoint/2010/main" val="65206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ПРОГРАММНО АППАРАТНЫЕ СРЕДСТВА РАЗРАБОТКИ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180" y="1514901"/>
            <a:ext cx="31300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B9BD3"/>
                </a:solidFill>
              </a:rPr>
              <a:t>Программно-аппаратные средства разработки, требуемые для функционирования электронной библиотеки: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-сервер;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сервер приложение;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СУБД-сервер.</a:t>
            </a:r>
          </a:p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DDB79B2-5CF7-443F-A807-10F23A9A8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017" y="1514901"/>
            <a:ext cx="4879075" cy="3828198"/>
          </a:xfrm>
          <a:prstGeom prst="roundRect">
            <a:avLst/>
          </a:prstGeom>
          <a:ln>
            <a:solidFill>
              <a:srgbClr val="008ED0"/>
            </a:solidFill>
          </a:ln>
        </p:spPr>
      </p:pic>
    </p:spTree>
    <p:extLst>
      <p:ext uri="{BB962C8B-B14F-4D97-AF65-F5344CB8AC3E}">
        <p14:creationId xmlns:p14="http://schemas.microsoft.com/office/powerpoint/2010/main" val="31925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26EE6EE-77DA-4482-B5AF-AD97217E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54" y="1031541"/>
            <a:ext cx="8118309" cy="5324810"/>
          </a:xfrm>
        </p:spPr>
        <p:txBody>
          <a:bodyPr>
            <a:noAutofit/>
          </a:bodyPr>
          <a:lstStyle/>
          <a:p>
            <a:pPr marL="0" indent="180975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100" dirty="0"/>
              <a:t>Абрамян, М.Э. Бинарные деревья. [Текст] / М.Э. Абрамян – </a:t>
            </a:r>
            <a:r>
              <a:rPr lang="ru-RU" sz="1100" dirty="0" err="1"/>
              <a:t>Ростов</a:t>
            </a:r>
            <a:r>
              <a:rPr lang="ru-RU" sz="1100" dirty="0"/>
              <a:t>-на-Дону, 2009. – 71 с.</a:t>
            </a:r>
          </a:p>
          <a:p>
            <a:pPr marL="0" indent="180975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100" dirty="0"/>
              <a:t>СТО 02068410-004-2018 Общие требования к учебным текстовым документам [Текст]. – Самара: Самарский университет, 2018. – 36 с.</a:t>
            </a:r>
          </a:p>
          <a:p>
            <a:pPr marL="0" marR="164465" lvl="0" indent="180975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707390" algn="l"/>
                <a:tab pos="1918970" algn="l"/>
                <a:tab pos="3088640" algn="l"/>
                <a:tab pos="3801745" algn="l"/>
                <a:tab pos="4124960" algn="l"/>
                <a:tab pos="4914900" algn="l"/>
                <a:tab pos="5454650" algn="l"/>
                <a:tab pos="5765800" algn="l"/>
              </a:tabLst>
            </a:pPr>
            <a:r>
              <a:rPr lang="en-US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Role of Computer Vision in the Automotive Industry [</a:t>
            </a:r>
            <a:r>
              <a:rPr lang="ru-RU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Электронный</a:t>
            </a:r>
            <a:r>
              <a:rPr lang="en-US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	</a:t>
            </a:r>
            <a:r>
              <a:rPr lang="ru-RU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ресурс</a:t>
            </a:r>
            <a:r>
              <a:rPr lang="en-US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]	 // </a:t>
            </a:r>
            <a:r>
              <a:rPr lang="en-US" sz="11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Techexpert</a:t>
            </a:r>
            <a:r>
              <a:rPr lang="en-US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. 2021 – </a:t>
            </a:r>
            <a:r>
              <a:rPr lang="en-US" sz="1100" spc="-1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URL:</a:t>
            </a:r>
            <a:r>
              <a:rPr lang="en-US" sz="1100" spc="-285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1100" u="none" strike="noStrike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2"/>
              </a:rPr>
              <a:t> 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1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3"/>
              </a:rPr>
              <a:t>The Role of</a:t>
            </a:r>
            <a:r>
              <a:rPr lang="ru-RU" sz="11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3"/>
              </a:rPr>
              <a:t> </a:t>
            </a:r>
            <a:r>
              <a:rPr lang="en-US" sz="11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3"/>
              </a:rPr>
              <a:t>Computer Vision in the Automotive Industry - Techiexpert.com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(</a:t>
            </a:r>
            <a:r>
              <a:rPr lang="ru-RU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дата обращения</a:t>
            </a:r>
            <a:r>
              <a:rPr lang="en-US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</a:t>
            </a:r>
            <a:r>
              <a:rPr lang="en-US" sz="1100" spc="5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02.07.2023).</a:t>
            </a:r>
            <a:endParaRPr lang="ru-RU" sz="11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marR="163830" lvl="0" indent="180975">
              <a:lnSpc>
                <a:spcPct val="150000"/>
              </a:lnSpc>
              <a:buSzPts val="1200"/>
              <a:buFont typeface="+mj-lt"/>
              <a:buAutoNum type="arabicPeriod"/>
              <a:tabLst>
                <a:tab pos="707390" algn="l"/>
              </a:tabLst>
            </a:pPr>
            <a:r>
              <a:rPr lang="ru-RU" sz="1100" dirty="0">
                <a:effectLst/>
                <a:ea typeface="Times New Roman" panose="02020603050405020304" pitchFamily="18" charset="0"/>
              </a:rPr>
              <a:t>Перспективы применения искусственного интеллекта и компьютерного зрения в транспортных системах и подключенных автомобилях [Электронный</a:t>
            </a:r>
            <a:r>
              <a:rPr lang="ru-RU" sz="1100" spc="11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100" dirty="0">
                <a:effectLst/>
                <a:ea typeface="Times New Roman" panose="02020603050405020304" pitchFamily="18" charset="0"/>
              </a:rPr>
              <a:t>ресурс]</a:t>
            </a:r>
            <a:r>
              <a:rPr lang="ru-RU" sz="1100" spc="115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100" dirty="0">
                <a:effectLst/>
                <a:ea typeface="Times New Roman" panose="02020603050405020304" pitchFamily="18" charset="0"/>
              </a:rPr>
              <a:t>//</a:t>
            </a:r>
            <a:r>
              <a:rPr lang="ru-RU" sz="1100" spc="-285" dirty="0">
                <a:effectLst/>
                <a:ea typeface="Times New Roman" panose="02020603050405020304" pitchFamily="18" charset="0"/>
              </a:rPr>
              <a:t>  </a:t>
            </a:r>
            <a:r>
              <a:rPr lang="ru-RU" sz="1100" dirty="0">
                <a:effectLst/>
                <a:ea typeface="Times New Roman" panose="02020603050405020304" pitchFamily="18" charset="0"/>
              </a:rPr>
              <a:t> Мир транспорта. 2021 – 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URL</a:t>
            </a:r>
            <a:r>
              <a:rPr lang="ru-RU" sz="1100" dirty="0">
                <a:effectLst/>
                <a:ea typeface="Times New Roman" panose="02020603050405020304" pitchFamily="18" charset="0"/>
              </a:rPr>
              <a:t>: </a:t>
            </a:r>
            <a:r>
              <a:rPr lang="ru-RU" sz="11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4"/>
              </a:rPr>
              <a:t>Перспективы применения искусственного интеллекта и компьютерного зрения в транспортных системах и подключенных автомобилях | </a:t>
            </a:r>
            <a:r>
              <a:rPr lang="ru-RU" sz="1100" u="sng" dirty="0" err="1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4"/>
              </a:rPr>
              <a:t>Постолит</a:t>
            </a:r>
            <a:r>
              <a:rPr lang="ru-RU" sz="11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4"/>
              </a:rPr>
              <a:t> | Мир транспорта (elpub.ru)</a:t>
            </a:r>
            <a:r>
              <a:rPr lang="ru-RU" sz="1100" dirty="0">
                <a:effectLst/>
                <a:ea typeface="Times New Roman" panose="02020603050405020304" pitchFamily="18" charset="0"/>
              </a:rPr>
              <a:t> (дата обращения: 03.07.2023).</a:t>
            </a:r>
          </a:p>
          <a:p>
            <a:pPr marL="0" marR="161290" lvl="0" indent="180975">
              <a:lnSpc>
                <a:spcPct val="150000"/>
              </a:lnSpc>
              <a:buSzPts val="1200"/>
              <a:buFont typeface="+mj-lt"/>
              <a:buAutoNum type="arabicPeriod"/>
              <a:tabLst>
                <a:tab pos="707390" algn="l"/>
                <a:tab pos="1310005" algn="l"/>
                <a:tab pos="2586990" algn="l"/>
                <a:tab pos="4012565" algn="l"/>
                <a:tab pos="5213985" algn="l"/>
                <a:tab pos="5762625" algn="l"/>
              </a:tabLst>
            </a:pPr>
            <a:r>
              <a:rPr lang="en-US" sz="1100" dirty="0">
                <a:effectLst/>
                <a:ea typeface="Times New Roman" panose="02020603050405020304" pitchFamily="18" charset="0"/>
              </a:rPr>
              <a:t>The Role of Computer Vision in the Automotive Industry</a:t>
            </a:r>
            <a:r>
              <a:rPr lang="en-US" sz="1100" spc="1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[</a:t>
            </a:r>
            <a:r>
              <a:rPr lang="ru-RU" sz="1100" dirty="0">
                <a:effectLst/>
                <a:ea typeface="Times New Roman" panose="02020603050405020304" pitchFamily="18" charset="0"/>
              </a:rPr>
              <a:t>Электронный</a:t>
            </a:r>
            <a:r>
              <a:rPr lang="ru-RU" sz="1100" spc="11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100" dirty="0">
                <a:effectLst/>
                <a:ea typeface="Times New Roman" panose="02020603050405020304" pitchFamily="18" charset="0"/>
              </a:rPr>
              <a:t>ресурс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]</a:t>
            </a:r>
            <a:r>
              <a:rPr lang="en-US" sz="1100" spc="1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//</a:t>
            </a:r>
            <a:r>
              <a:rPr lang="en-US" sz="1100" spc="-28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Vision Spectra. 2016 – URL:</a:t>
            </a:r>
            <a:r>
              <a:rPr lang="en-US" sz="1100" spc="-28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1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5"/>
              </a:rPr>
              <a:t>The Role of Machine Vision in the Automotive Industry | Business | Jan 2016 | Vision Spectra (photonics.com)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 (</a:t>
            </a:r>
            <a:r>
              <a:rPr lang="ru-RU" sz="1100" dirty="0">
                <a:effectLst/>
                <a:ea typeface="Times New Roman" panose="02020603050405020304" pitchFamily="18" charset="0"/>
              </a:rPr>
              <a:t>дата</a:t>
            </a:r>
            <a:r>
              <a:rPr lang="ru-RU" sz="1100" spc="5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100" dirty="0">
                <a:effectLst/>
                <a:ea typeface="Times New Roman" panose="02020603050405020304" pitchFamily="18" charset="0"/>
              </a:rPr>
              <a:t>обращения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:</a:t>
            </a:r>
            <a:r>
              <a:rPr lang="en-US" sz="1100" spc="1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03.07.2023).</a:t>
            </a:r>
            <a:endParaRPr lang="ru-RU" sz="1100" dirty="0">
              <a:effectLst/>
              <a:ea typeface="Times New Roman" panose="02020603050405020304" pitchFamily="18" charset="0"/>
            </a:endParaRPr>
          </a:p>
          <a:p>
            <a:pPr marL="0" marR="168910" lvl="0" indent="180975">
              <a:lnSpc>
                <a:spcPct val="150000"/>
              </a:lnSpc>
              <a:buSzPts val="1200"/>
              <a:buFont typeface="+mj-lt"/>
              <a:buAutoNum type="arabicPeriod"/>
              <a:tabLst>
                <a:tab pos="707390" algn="l"/>
              </a:tabLst>
            </a:pPr>
            <a:r>
              <a:rPr lang="ru-RU" sz="1100" dirty="0">
                <a:effectLst/>
                <a:ea typeface="Times New Roman" panose="02020603050405020304" pitchFamily="18" charset="0"/>
              </a:rPr>
              <a:t>«Машинное» зрение: что и как видят автомобили</a:t>
            </a:r>
            <a:r>
              <a:rPr lang="ru-RU" sz="1100" spc="23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100" dirty="0">
                <a:effectLst/>
                <a:ea typeface="Times New Roman" panose="02020603050405020304" pitchFamily="18" charset="0"/>
              </a:rPr>
              <a:t>[Электронный</a:t>
            </a:r>
            <a:r>
              <a:rPr lang="ru-RU" sz="1100" spc="11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100" dirty="0">
                <a:effectLst/>
                <a:ea typeface="Times New Roman" panose="02020603050405020304" pitchFamily="18" charset="0"/>
              </a:rPr>
              <a:t>ресурс]</a:t>
            </a:r>
            <a:r>
              <a:rPr lang="ru-RU" sz="1100" spc="115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100" dirty="0">
                <a:effectLst/>
                <a:ea typeface="Times New Roman" panose="02020603050405020304" pitchFamily="18" charset="0"/>
              </a:rPr>
              <a:t>// </a:t>
            </a:r>
            <a:r>
              <a:rPr lang="ru-RU" sz="1100" dirty="0" err="1">
                <a:effectLst/>
                <a:ea typeface="Times New Roman" panose="02020603050405020304" pitchFamily="18" charset="0"/>
              </a:rPr>
              <a:t>Хабр</a:t>
            </a:r>
            <a:r>
              <a:rPr lang="ru-RU" sz="1100" dirty="0">
                <a:effectLst/>
                <a:ea typeface="Times New Roman" panose="02020603050405020304" pitchFamily="18" charset="0"/>
              </a:rPr>
              <a:t>. 2017 – </a:t>
            </a:r>
            <a:r>
              <a:rPr lang="en-US" sz="1100" dirty="0">
                <a:effectLst/>
                <a:ea typeface="Times New Roman" panose="02020603050405020304" pitchFamily="18" charset="0"/>
              </a:rPr>
              <a:t>URL</a:t>
            </a:r>
            <a:r>
              <a:rPr lang="ru-RU" sz="1100" dirty="0">
                <a:effectLst/>
                <a:ea typeface="Times New Roman" panose="02020603050405020304" pitchFamily="18" charset="0"/>
              </a:rPr>
              <a:t>: </a:t>
            </a:r>
            <a:r>
              <a:rPr lang="ru-RU" sz="11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6"/>
              </a:rPr>
              <a:t>«Машинное» зрение: что и как видят автомобили / </a:t>
            </a:r>
            <a:r>
              <a:rPr lang="ru-RU" sz="1100" u="sng" dirty="0" err="1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6"/>
              </a:rPr>
              <a:t>Хабр</a:t>
            </a:r>
            <a:r>
              <a:rPr lang="ru-RU" sz="11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6"/>
              </a:rPr>
              <a:t> (habr.com)</a:t>
            </a:r>
            <a:r>
              <a:rPr lang="ru-RU" sz="1100" dirty="0">
                <a:effectLst/>
                <a:ea typeface="Times New Roman" panose="02020603050405020304" pitchFamily="18" charset="0"/>
              </a:rPr>
              <a:t> (дата</a:t>
            </a:r>
            <a:r>
              <a:rPr lang="ru-RU" sz="1100" spc="5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100" dirty="0">
                <a:effectLst/>
                <a:ea typeface="Times New Roman" panose="02020603050405020304" pitchFamily="18" charset="0"/>
              </a:rPr>
              <a:t>обращения:</a:t>
            </a:r>
            <a:r>
              <a:rPr lang="ru-RU" sz="1100" spc="1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100" dirty="0">
                <a:effectLst/>
                <a:ea typeface="Times New Roman" panose="02020603050405020304" pitchFamily="18" charset="0"/>
              </a:rPr>
              <a:t>03.07.2023)</a:t>
            </a:r>
          </a:p>
          <a:p>
            <a:pPr marL="0" indent="0">
              <a:buNone/>
            </a:pPr>
            <a:endParaRPr lang="ru-RU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024B7E-BD00-410A-A413-DD30C3BA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D3C89-D912-4F33-BE2B-3997BEA51513}"/>
              </a:ext>
            </a:extLst>
          </p:cNvPr>
          <p:cNvSpPr txBox="1"/>
          <p:nvPr/>
        </p:nvSpPr>
        <p:spPr>
          <a:xfrm>
            <a:off x="1758113" y="316983"/>
            <a:ext cx="578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СПИСОК ИСПОЛЬЗОВАННЫХ ИСТОЧНИКОВ</a:t>
            </a:r>
          </a:p>
        </p:txBody>
      </p:sp>
    </p:spTree>
    <p:extLst>
      <p:ext uri="{BB962C8B-B14F-4D97-AF65-F5344CB8AC3E}">
        <p14:creationId xmlns:p14="http://schemas.microsoft.com/office/powerpoint/2010/main" val="194739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6692" y="634523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3784" y="3105107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</TotalTime>
  <Words>520</Words>
  <Application>Microsoft Office PowerPoint</Application>
  <PresentationFormat>Экран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Elektra Medium Pro</vt:lpstr>
      <vt:lpstr>Elektra Text Pro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Dmitry</cp:lastModifiedBy>
  <cp:revision>23</cp:revision>
  <dcterms:created xsi:type="dcterms:W3CDTF">2016-03-09T10:31:39Z</dcterms:created>
  <dcterms:modified xsi:type="dcterms:W3CDTF">2023-07-09T11:37:27Z</dcterms:modified>
</cp:coreProperties>
</file>