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89" r:id="rId2"/>
    <p:sldId id="312" r:id="rId3"/>
    <p:sldId id="320" r:id="rId4"/>
    <p:sldId id="292" r:id="rId5"/>
    <p:sldId id="293" r:id="rId6"/>
    <p:sldId id="295" r:id="rId7"/>
    <p:sldId id="296" r:id="rId8"/>
    <p:sldId id="297" r:id="rId9"/>
    <p:sldId id="314" r:id="rId10"/>
    <p:sldId id="315" r:id="rId11"/>
    <p:sldId id="316" r:id="rId12"/>
    <p:sldId id="310" r:id="rId13"/>
    <p:sldId id="313" r:id="rId14"/>
    <p:sldId id="311" r:id="rId15"/>
    <p:sldId id="309" r:id="rId16"/>
    <p:sldId id="321" r:id="rId17"/>
    <p:sldId id="322" r:id="rId18"/>
    <p:sldId id="323" r:id="rId19"/>
    <p:sldId id="324" r:id="rId20"/>
    <p:sldId id="305" r:id="rId21"/>
    <p:sldId id="318" r:id="rId22"/>
    <p:sldId id="29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293"/>
            <p14:sldId id="295"/>
            <p14:sldId id="296"/>
            <p14:sldId id="297"/>
            <p14:sldId id="314"/>
            <p14:sldId id="315"/>
            <p14:sldId id="316"/>
            <p14:sldId id="310"/>
            <p14:sldId id="313"/>
            <p14:sldId id="311"/>
            <p14:sldId id="309"/>
            <p14:sldId id="321"/>
            <p14:sldId id="322"/>
            <p14:sldId id="323"/>
            <p14:sldId id="324"/>
            <p14:sldId id="305"/>
            <p14:sldId id="318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0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1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71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3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84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прогнозирования стоимости легкового автомобиля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Колбанов Д.О.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ПОДГОТОВКА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0" y="1197335"/>
            <a:ext cx="8639999" cy="269839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1. Очистка данных: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изначальная выборка – 22994 объекта;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после удаления дубликатов – 18996 объектов;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после удаления выбросов – </a:t>
            </a:r>
            <a:r>
              <a:rPr lang="en-US" sz="2100" dirty="0">
                <a:latin typeface="Elektra Text Pro" panose="02000503030000020004"/>
              </a:rPr>
              <a:t>17082 </a:t>
            </a:r>
            <a:r>
              <a:rPr lang="ru-RU" sz="2100" dirty="0">
                <a:latin typeface="Elektra Text Pro" panose="02000503030000020004"/>
              </a:rPr>
              <a:t>объекта.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2. Преобразование категориальных признаков;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3. Анализ значимости признаков;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4. Разбиение на обучающую и тестовую выборки (соотношение 80/20).</a:t>
            </a:r>
          </a:p>
          <a:p>
            <a:pPr marL="457200" indent="-457200" algn="l">
              <a:buAutoNum type="arabicPeriod"/>
            </a:pPr>
            <a:endParaRPr lang="ru-RU" sz="2100" dirty="0">
              <a:latin typeface="Elektra Text Pro" panose="02000503030000020004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B77597-04F3-47C3-BD69-96C37B57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3994384"/>
            <a:ext cx="8784016" cy="17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ДАННЫЕ ПОСЛЕ ОБРАБОТКИ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13F5C-DA33-49E6-9A0C-001CFD9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7" y="1628800"/>
            <a:ext cx="8856984" cy="1624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536493-77BF-43DE-8A24-D3DCE7091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7" y="3501008"/>
            <a:ext cx="8856984" cy="1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Elektra Text Pro" panose="02000503030000020004"/>
              </a:rPr>
              <a:t>Линейная регрессия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Elektra Text Pro" panose="02000503030000020004"/>
              </a:rPr>
              <a:t>K-</a:t>
            </a:r>
            <a:r>
              <a:rPr lang="ru-RU" sz="1600" b="1" dirty="0">
                <a:latin typeface="Elektra Text Pro" panose="02000503030000020004"/>
              </a:rPr>
              <a:t>ближайших соседей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67C49-5F14-4242-8D76-6A9156D2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877745" cy="20386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C4CEED-C7EE-48AA-80C5-BCCCBEF0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973593"/>
            <a:ext cx="500132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3.   Случайный лес (</a:t>
            </a:r>
            <a:r>
              <a:rPr lang="en-US" sz="1600" b="1" dirty="0">
                <a:latin typeface="Elektra Text Pro" panose="02000503030000020004"/>
              </a:rPr>
              <a:t>Random Forest</a:t>
            </a:r>
            <a:r>
              <a:rPr lang="ru-RU" sz="1600" b="1" dirty="0">
                <a:latin typeface="Elektra Text Pro" panose="02000503030000020004"/>
              </a:rPr>
              <a:t>)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en-US" sz="1600" b="1" dirty="0"/>
              <a:t>4.  </a:t>
            </a:r>
            <a:r>
              <a:rPr lang="ru-RU" sz="1600" b="1" dirty="0"/>
              <a:t>  </a:t>
            </a:r>
            <a:r>
              <a:rPr lang="ru-RU" sz="1600" b="1" dirty="0">
                <a:latin typeface="Elektra Text Pro" panose="02000503030000020004"/>
              </a:rPr>
              <a:t>Градиентный </a:t>
            </a:r>
            <a:r>
              <a:rPr lang="ru-RU" sz="1600" b="1" dirty="0" err="1">
                <a:latin typeface="Elektra Text Pro" panose="02000503030000020004"/>
              </a:rPr>
              <a:t>бустинг</a:t>
            </a:r>
            <a:endParaRPr lang="ru-RU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CB85C-AED2-4AD9-A5B8-14CDD76F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0" y="1711412"/>
            <a:ext cx="5087060" cy="1819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89A250-1AF2-4920-960B-C043814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0" y="4023653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ОЦЕНКА ТОЧНОСТИ АЛГОРИТМОВ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B4EF-B5E6-A6EF-FA56-6605CBE28E8C}"/>
              </a:ext>
            </a:extLst>
          </p:cNvPr>
          <p:cNvSpPr txBox="1"/>
          <p:nvPr/>
        </p:nvSpPr>
        <p:spPr>
          <a:xfrm>
            <a:off x="585457" y="1293763"/>
            <a:ext cx="79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Для определения точности прогнозирования стоимости автомобиля использовались следующие метрики: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B6FAF-0D42-4785-A084-7114FA5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" y="2157527"/>
            <a:ext cx="1971950" cy="7240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E14580-36E8-4C3E-9ECB-6A339AD1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24184"/>
            <a:ext cx="2172003" cy="790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2EB39C-5C8F-468C-AE6A-9F073BF05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260" y="2199324"/>
            <a:ext cx="2524477" cy="7430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3AB794-5597-45B7-B1A7-3170CD79A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57" y="3450852"/>
            <a:ext cx="359142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РЕЗУЛЬТАТЫ ОЦЕНКИ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88659-B858-468B-B803-4CD3A74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7" y="1957320"/>
            <a:ext cx="7799905" cy="29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ОШИБКИ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646E-6034-41B1-BE54-88C038B83991}"/>
              </a:ext>
            </a:extLst>
          </p:cNvPr>
          <p:cNvSpPr txBox="1"/>
          <p:nvPr/>
        </p:nvSpPr>
        <p:spPr>
          <a:xfrm>
            <a:off x="277018" y="1471314"/>
            <a:ext cx="885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Наибольшие ошибки – у эксклюзивных и премиальных автомобилей: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C4E0C3-AF23-4A02-87D9-0054B5F3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6159"/>
            <a:ext cx="5831212" cy="29515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D308EB-C7A2-469B-A6BB-55797F7C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60" y="3005545"/>
            <a:ext cx="415348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B1644-46B2-45DC-8298-F9E57AF4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" y="1857155"/>
            <a:ext cx="799259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23A095-487F-4D31-A38C-22BB18C2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1256997"/>
            <a:ext cx="859274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ДЕЯТЕЛЬНОСТИ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9C61B5-814B-460F-AD87-9B6EB6CF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37" y="1261760"/>
            <a:ext cx="681132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Цель работы </a:t>
            </a:r>
            <a:r>
              <a:rPr lang="ru-RU" sz="1800" dirty="0">
                <a:latin typeface="Elektra Text Pro" panose="02000503030000020004"/>
              </a:rPr>
              <a:t>-  разработать веб-приложение для прогнозирования стоимости легкового автомобиля с использованием нескольких алгоритмов машинного обучения и провести сравнительный анализ их эффективности.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Задачи:</a:t>
            </a:r>
          </a:p>
          <a:p>
            <a:r>
              <a:rPr lang="ru-RU" sz="18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800" dirty="0">
                <a:latin typeface="Elektra Text Pro" panose="02000503030000020004"/>
              </a:rPr>
              <a:t>Сделать обзор систем-аналогов в области прогнозирования стоимости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Найти данные для обучения моделей машинного обучения;</a:t>
            </a:r>
          </a:p>
          <a:p>
            <a:r>
              <a:rPr lang="ru-RU" sz="1800" dirty="0">
                <a:latin typeface="Elektra Text Pro" panose="02000503030000020004"/>
              </a:rPr>
              <a:t>Провести сравнительный анализ примененных алгоритмов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прогнозирования стоимости легкового автомобиля;</a:t>
            </a:r>
            <a:endParaRPr lang="ru-RU" sz="1800" dirty="0">
              <a:latin typeface="Elektra Text Pro" panose="02000503030000020004"/>
            </a:endParaRPr>
          </a:p>
          <a:p>
            <a:r>
              <a:rPr lang="ru-RU" sz="1800" dirty="0">
                <a:latin typeface="Elektra Text Pro" panose="02000503030000020004"/>
              </a:rPr>
              <a:t>Разработать и реализовать информационное и программное обеспечение;</a:t>
            </a:r>
          </a:p>
          <a:p>
            <a:r>
              <a:rPr lang="ru-RU" sz="18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54E4B-FFFD-4579-B7BA-1BE37B3D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" y="1128738"/>
            <a:ext cx="7956376" cy="4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/22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00216-65C4-2B2F-7C80-5B7CFAC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70" y="1114790"/>
            <a:ext cx="2508497" cy="4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lektra Text Pro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 результате работы было разработано веб-приложение для прогнозирования стоимости легкового автомобиля с использованием нескольких алгоритмов машинного обучения.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прогнозирования стоимости автомобилей;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Собраны данные для обучения моделей машинного обучения;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сравнительный анализ примененных алгоритмов прогнозирования стоимости легкового автомобиля, в ходе которого было выяснено, что оптимальным алгоритмом решения задачи является градиентный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бустинг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, показывающий высокую точность при прогнозировании;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22</a:t>
            </a:fld>
            <a:r>
              <a:rPr lang="ru-RU" dirty="0"/>
              <a:t>/22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Elektra Text Pro" panose="02000503030000020004"/>
              </a:rPr>
              <a:t>По данным аналитики </a:t>
            </a:r>
            <a:r>
              <a:rPr lang="ru-RU" sz="2000" b="1" dirty="0" err="1">
                <a:latin typeface="Elektra Text Pro" panose="02000503030000020004"/>
              </a:rPr>
              <a:t>Автостата</a:t>
            </a:r>
            <a:r>
              <a:rPr lang="ru-RU" sz="2000" dirty="0">
                <a:latin typeface="Elektra Text Pro" panose="02000503030000020004"/>
              </a:rPr>
              <a:t> – крупнейшего российского аналитического агентства</a:t>
            </a:r>
            <a:r>
              <a:rPr lang="ru-RU" sz="2000" b="1" dirty="0">
                <a:latin typeface="Elektra Text Pro" panose="02000503030000020004"/>
              </a:rPr>
              <a:t>:</a:t>
            </a:r>
            <a:endParaRPr lang="ru-RU" sz="20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В 2024–2025 гг. доля подержанных авто в РФ превышает </a:t>
            </a:r>
            <a:r>
              <a:rPr lang="ru-RU" sz="2000" b="1" dirty="0">
                <a:latin typeface="Elektra Text Pro" panose="02000503030000020004"/>
              </a:rPr>
              <a:t>70%</a:t>
            </a:r>
            <a:r>
              <a:rPr lang="ru-RU" sz="2000" dirty="0">
                <a:latin typeface="Elektra Text Pro" panose="02000503030000020004"/>
              </a:rPr>
              <a:t> от всех сделок, новые составляют менее </a:t>
            </a:r>
            <a:r>
              <a:rPr lang="ru-RU" sz="2000" b="1" dirty="0">
                <a:latin typeface="Elektra Text Pro" panose="02000503030000020004"/>
              </a:rPr>
              <a:t>30%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Продажи новых машин в 2025 году ожидаются на уровне </a:t>
            </a:r>
            <a:r>
              <a:rPr lang="ru-RU" sz="2000" b="1" dirty="0">
                <a:latin typeface="Elektra Text Pro" panose="02000503030000020004"/>
              </a:rPr>
              <a:t>1,5–1,8 млн </a:t>
            </a:r>
            <a:r>
              <a:rPr lang="ru-RU" sz="2000" dirty="0">
                <a:latin typeface="Elektra Text Pro" panose="02000503030000020004"/>
              </a:rPr>
              <a:t>, а подержанных — свыше </a:t>
            </a:r>
            <a:r>
              <a:rPr lang="ru-RU" sz="2000" b="1" dirty="0">
                <a:latin typeface="Elektra Text Pro" panose="02000503030000020004"/>
              </a:rPr>
              <a:t>3,5 млн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Цены на новые авто вырастут в 2025 году примерно на </a:t>
            </a:r>
            <a:r>
              <a:rPr lang="ru-RU" sz="2000" b="1" dirty="0">
                <a:latin typeface="Elektra Text Pro" panose="02000503030000020004"/>
              </a:rPr>
              <a:t>10%</a:t>
            </a:r>
            <a:r>
              <a:rPr lang="ru-RU" sz="2000" dirty="0">
                <a:latin typeface="Elektra Text Pro" panose="02000503030000020004"/>
              </a:rPr>
              <a:t> , что усиливает интерес к подержанному сегменту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Веб-приложения для оценки стоимости авто становятся востребованным инструментом на фоне роста вторичного рынка.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Прогнозирование стоимости легкового автомобиля</a:t>
            </a:r>
            <a:r>
              <a:rPr lang="ru-RU" sz="1800" dirty="0">
                <a:latin typeface="Elektra Text Pro" panose="02000503030000020004"/>
              </a:rPr>
              <a:t> – задача определения рыночной цены транспортного средства на основе его характеристик, таких как марка, модель, год выпуска, пробег, техническое состояние и другие параметры.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dirty="0">
                <a:latin typeface="Elektra Text Pro" panose="02000503030000020004"/>
              </a:rPr>
              <a:t>Прогнозирование стоимости автомобилей имеет множество практических применений:</a:t>
            </a:r>
          </a:p>
          <a:p>
            <a:r>
              <a:rPr lang="ru-RU" sz="1800" dirty="0">
                <a:latin typeface="Elektra Text Pro" panose="02000503030000020004"/>
              </a:rPr>
              <a:t>Помощь пользователям в оценке стоимости их автомобиля перед продажей или покупкой;</a:t>
            </a:r>
          </a:p>
          <a:p>
            <a:r>
              <a:rPr lang="ru-RU" sz="1800" dirty="0">
                <a:latin typeface="Elektra Text Pro" panose="02000503030000020004"/>
              </a:rPr>
              <a:t>Поддержка автодилеров и страховых компаний в определении справедливой цены для сделок и страховых выплат;</a:t>
            </a:r>
          </a:p>
          <a:p>
            <a:r>
              <a:rPr lang="ru-RU" sz="1800" dirty="0">
                <a:latin typeface="Elektra Text Pro" panose="02000503030000020004"/>
              </a:rPr>
              <a:t>Анализ рыночных тенденций и спроса на различные модели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Автоматизация процессов оценки стоимости автомобилей в онлайн-сервисах (например, на платформах для продажи автомобилей).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Elektra Text Pro" panose="02000503030000020004"/>
              </a:rPr>
              <a:t>Avito</a:t>
            </a:r>
            <a:r>
              <a:rPr lang="en-US" sz="1800" b="1" dirty="0">
                <a:latin typeface="Elektra Text Pro" panose="02000503030000020004"/>
              </a:rPr>
              <a:t> </a:t>
            </a:r>
            <a:r>
              <a:rPr lang="ru-RU" sz="1800" b="1" dirty="0">
                <a:latin typeface="Elektra Text Pro" panose="02000503030000020004"/>
              </a:rPr>
              <a:t>Авто </a:t>
            </a:r>
            <a:r>
              <a:rPr lang="ru-RU" sz="1800" dirty="0">
                <a:latin typeface="Elektra Text Pro" panose="02000503030000020004"/>
              </a:rPr>
              <a:t>– сервис для размещения объявлений о продаже автомобилей, включающий функцию автоматической оценки стоимости на основе характеристик транспортного средства.</a:t>
            </a: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Широкая база данных объявлений для анализа рыночных цен;</a:t>
            </a:r>
          </a:p>
          <a:p>
            <a:r>
              <a:rPr lang="ru-RU" sz="1800" dirty="0">
                <a:latin typeface="Elektra Text Pro" panose="02000503030000020004"/>
              </a:rPr>
              <a:t>Учет региональных особенностей при прогнозировании стоимости;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Невозможность получить точный прогноз по введенным данным;</a:t>
            </a:r>
          </a:p>
          <a:p>
            <a:r>
              <a:rPr lang="ru-RU" sz="1800" dirty="0">
                <a:latin typeface="Elektra Text Pro" panose="02000503030000020004"/>
              </a:rPr>
              <a:t>Невозможность экспорта данных для дальнейшего анализа.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AVITO </a:t>
            </a:r>
            <a:r>
              <a:rPr lang="ru-RU" sz="1800" b="1" dirty="0">
                <a:latin typeface="Elektra Text Pro"/>
                <a:cs typeface="Arial" pitchFamily="34" charset="0"/>
              </a:rPr>
              <a:t>АВТО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BAD3B-033A-4304-877E-D712A9F0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7" y="1697546"/>
            <a:ext cx="4622521" cy="37170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C2EA15-F047-470C-A29C-395E2F97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86" y="1697014"/>
            <a:ext cx="4172460" cy="3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Elektra Text Pro" panose="02000503030000020004"/>
              </a:rPr>
              <a:t>Auto.ru</a:t>
            </a:r>
            <a:r>
              <a:rPr lang="ru-RU" sz="1800" b="1" dirty="0">
                <a:latin typeface="Elektra Text Pro" panose="02000503030000020004"/>
              </a:rPr>
              <a:t> – </a:t>
            </a:r>
            <a:r>
              <a:rPr lang="ru-RU" sz="1800" dirty="0">
                <a:latin typeface="Elektra Text Pro" panose="02000503030000020004"/>
              </a:rPr>
              <a:t>популярный автомобильный портал, предоставляющий инструмент для прогнозирования стоимости автомобиля на основе его параметров и рыночных данных.</a:t>
            </a: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Возможность прогноза по введенным данным автомобиля;</a:t>
            </a:r>
          </a:p>
          <a:p>
            <a:r>
              <a:rPr lang="ru-RU" sz="1800" dirty="0">
                <a:latin typeface="Elektra Text Pro" panose="02000503030000020004"/>
              </a:rPr>
              <a:t>Учет истории объявления (количество владельцев, пробег, ремонт).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Платный доступ к расширенным функциям анализа;</a:t>
            </a:r>
          </a:p>
          <a:p>
            <a:r>
              <a:rPr lang="ru-RU" sz="1800" dirty="0">
                <a:latin typeface="Elektra Text Pro" panose="02000503030000020004"/>
              </a:rPr>
              <a:t>Менее широкая база данных объявлений для анализа рыночных цен.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AUTO.RU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D10D49-3104-48A1-905C-437FA881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04" y="1095480"/>
            <a:ext cx="5875796" cy="2282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9B28AE-D266-4E2C-88F2-BB351FD2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05" y="3396919"/>
            <a:ext cx="5875796" cy="26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ИСТОЧНИК ДАННЫХ ДЛЯ ОБУЧЕНИЯ И ПРОЦЕСС СБОРА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</a:t>
            </a:r>
            <a:r>
              <a:rPr lang="en-US" dirty="0"/>
              <a:t>22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66" y="3633541"/>
            <a:ext cx="8601354" cy="2270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Elektra Text Pro" panose="02000503030000020004"/>
              </a:rPr>
              <a:t>Для </a:t>
            </a:r>
            <a:r>
              <a:rPr lang="ru-RU" sz="1800" b="1" dirty="0">
                <a:latin typeface="Elektra Text Pro" panose="02000503030000020004"/>
              </a:rPr>
              <a:t>обучения</a:t>
            </a:r>
            <a:r>
              <a:rPr lang="ru-RU" sz="1800" dirty="0">
                <a:latin typeface="Elektra Text Pro" panose="02000503030000020004"/>
              </a:rPr>
              <a:t> модели прогнозирования стоимости автомобилей использовались данные, собранные с платформы </a:t>
            </a:r>
            <a:r>
              <a:rPr lang="ru-RU" sz="1800" dirty="0" err="1">
                <a:latin typeface="Elektra Text Pro" panose="02000503030000020004"/>
              </a:rPr>
              <a:t>Авито</a:t>
            </a:r>
            <a:r>
              <a:rPr lang="ru-RU" sz="1800" dirty="0">
                <a:latin typeface="Elektra Text Pro" panose="02000503030000020004"/>
              </a:rPr>
              <a:t> — одного из крупнейших российских сайтов объявлений о продаже автомобилей. В результате </a:t>
            </a:r>
            <a:r>
              <a:rPr lang="ru-RU" sz="1800" dirty="0" err="1">
                <a:latin typeface="Elektra Text Pro" panose="02000503030000020004"/>
              </a:rPr>
              <a:t>парсинга</a:t>
            </a:r>
            <a:r>
              <a:rPr lang="ru-RU" sz="1800" dirty="0">
                <a:latin typeface="Elektra Text Pro" panose="02000503030000020004"/>
              </a:rPr>
              <a:t> были собраны данные о </a:t>
            </a:r>
            <a:r>
              <a:rPr lang="ru-RU" sz="1800" b="1" dirty="0">
                <a:latin typeface="Elektra Text Pro" panose="02000503030000020004"/>
              </a:rPr>
              <a:t>22994 автомобилях</a:t>
            </a:r>
            <a:r>
              <a:rPr lang="ru-RU" sz="1800" dirty="0">
                <a:latin typeface="Elektra Text Pro" panose="02000503030000020004"/>
              </a:rPr>
              <a:t> в Самарской области.</a:t>
            </a:r>
          </a:p>
          <a:p>
            <a:pPr marL="0" indent="0" algn="l">
              <a:buNone/>
            </a:pPr>
            <a:r>
              <a:rPr lang="ru-RU" sz="1800" dirty="0">
                <a:latin typeface="Elektra Text Pro" panose="02000503030000020004"/>
              </a:rPr>
              <a:t>Из карточки каждого автомобиля были извлечены ключевые характеристики:</a:t>
            </a:r>
          </a:p>
          <a:p>
            <a:pPr>
              <a:spcBef>
                <a:spcPts val="0"/>
              </a:spcBef>
            </a:pPr>
            <a:r>
              <a:rPr lang="ru-RU" sz="1800" dirty="0">
                <a:latin typeface="Elektra Text Pro" panose="02000503030000020004"/>
              </a:rPr>
              <a:t>Бренд и модель;</a:t>
            </a:r>
          </a:p>
          <a:p>
            <a:pPr>
              <a:spcBef>
                <a:spcPts val="0"/>
              </a:spcBef>
            </a:pPr>
            <a:r>
              <a:rPr lang="ru-RU" sz="1800" dirty="0">
                <a:latin typeface="Elektra Text Pro" panose="02000503030000020004"/>
              </a:rPr>
              <a:t>Эксплуатационные характеристики (год выпуска, пробег, состояние);</a:t>
            </a:r>
          </a:p>
          <a:p>
            <a:pPr>
              <a:spcBef>
                <a:spcPts val="0"/>
              </a:spcBef>
            </a:pPr>
            <a:r>
              <a:rPr lang="ru-RU" sz="1800" dirty="0">
                <a:latin typeface="Elektra Text Pro" panose="02000503030000020004"/>
              </a:rPr>
              <a:t>Технические характеристики (мощность, объем двигателя и т.д.);</a:t>
            </a:r>
          </a:p>
          <a:p>
            <a:pPr>
              <a:spcBef>
                <a:spcPts val="0"/>
              </a:spcBef>
            </a:pPr>
            <a:r>
              <a:rPr lang="ru-RU" sz="1800" dirty="0">
                <a:latin typeface="Elektra Text Pro" panose="02000503030000020004"/>
              </a:rPr>
              <a:t>Цена – </a:t>
            </a:r>
            <a:r>
              <a:rPr lang="ru-RU" sz="1800" dirty="0" err="1">
                <a:latin typeface="Elektra Text Pro" panose="02000503030000020004"/>
              </a:rPr>
              <a:t>таргет</a:t>
            </a:r>
            <a:r>
              <a:rPr lang="ru-RU" sz="1800" dirty="0">
                <a:latin typeface="Elektra Text Pro" panose="02000503030000020004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70CE8-AED0-4ADC-94C7-EAF5437F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4" y="1146598"/>
            <a:ext cx="6887341" cy="23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2832</TotalTime>
  <Words>900</Words>
  <Application>Microsoft Office PowerPoint</Application>
  <PresentationFormat>Экран (4:3)</PresentationFormat>
  <Paragraphs>169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ОПИСАНИЕ ПРЕДМЕТНОЙ ОБЛАСТИ</vt:lpstr>
      <vt:lpstr>ОПИСАНИЕ СИСТЕМ-АНАЛОГОВ</vt:lpstr>
      <vt:lpstr>ЭКРАННАЯ ФОРМА РЕЗУЛЬТАТОВ АНАЛИЗА СИСТЕМЫ AVITO АВТО</vt:lpstr>
      <vt:lpstr>ОПИСАНИЕ СИСТЕМ-АНАЛОГОВ</vt:lpstr>
      <vt:lpstr>ЭКРАННАЯ ФОРМА РЕЗУЛЬТАТОВ АНАЛИЗА СИСТЕМЫ AUTO.RU</vt:lpstr>
      <vt:lpstr>ИСТОЧНИК ДАННЫХ ДЛЯ ОБУЧЕНИЯ И ПРОЦЕСС СБОРА</vt:lpstr>
      <vt:lpstr>ПОДГОТОВКА ДАННЫХ</vt:lpstr>
      <vt:lpstr>ДАННЫЕ ПОСЛЕ ОБРАБОТКИ</vt:lpstr>
      <vt:lpstr>АЛГОРИТМЫ ПРОГНОЗИРОВАНИЯ СТОИМОСТИ АВТОМОБИЛЯ</vt:lpstr>
      <vt:lpstr>АЛГОРИТМЫ ПРОГНОЗИРОВАНИЯ СТОИМОСТИ АВТОМОБИЛЯ</vt:lpstr>
      <vt:lpstr>ОЦЕНКА ТОЧНОСТИ АЛГОРИТМОВ</vt:lpstr>
      <vt:lpstr>РЕЗУЛЬТАТЫ ОЦЕНКИ</vt:lpstr>
      <vt:lpstr>ОШИБКИ СИСТЕМЫ</vt:lpstr>
      <vt:lpstr>СТРУКТУРНАЯ СХЕМА СИСТЕМЫ</vt:lpstr>
      <vt:lpstr>ДИАГРАММА ВАРИАНТОВ ИСПОЛЬЗОВАНИЯ</vt:lpstr>
      <vt:lpstr>ДИАГРАММА ДЕЯТЕЛЬНОСТИ</vt:lpstr>
      <vt:lpstr>ЭКРАННАЯ ФОРМА</vt:lpstr>
      <vt:lpstr>ЭКРАННАЯ ФОРМА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 Колбанов</cp:lastModifiedBy>
  <cp:revision>106</cp:revision>
  <dcterms:created xsi:type="dcterms:W3CDTF">2016-03-09T10:31:39Z</dcterms:created>
  <dcterms:modified xsi:type="dcterms:W3CDTF">2025-05-04T19:39:53Z</dcterms:modified>
</cp:coreProperties>
</file>