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1"/>
  </p:notesMasterIdLst>
  <p:sldIdLst>
    <p:sldId id="289" r:id="rId2"/>
    <p:sldId id="312" r:id="rId3"/>
    <p:sldId id="292" r:id="rId4"/>
    <p:sldId id="293" r:id="rId5"/>
    <p:sldId id="295" r:id="rId6"/>
    <p:sldId id="296" r:id="rId7"/>
    <p:sldId id="297" r:id="rId8"/>
    <p:sldId id="294" r:id="rId9"/>
    <p:sldId id="314" r:id="rId10"/>
    <p:sldId id="315" r:id="rId11"/>
    <p:sldId id="316" r:id="rId12"/>
    <p:sldId id="310" r:id="rId13"/>
    <p:sldId id="313" r:id="rId14"/>
    <p:sldId id="311" r:id="rId15"/>
    <p:sldId id="317" r:id="rId16"/>
    <p:sldId id="309" r:id="rId17"/>
    <p:sldId id="305" r:id="rId18"/>
    <p:sldId id="318" r:id="rId19"/>
    <p:sldId id="291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ьный слайд презентации" id="{A45BF7F8-D66E-4CE1-A666-8EBAC006C350}">
          <p14:sldIdLst>
            <p14:sldId id="289"/>
          </p14:sldIdLst>
        </p14:section>
        <p14:section name="Слайды презентации" id="{9DA68CF4-FCCC-4662-ABE9-17A6572EE01D}">
          <p14:sldIdLst>
            <p14:sldId id="312"/>
            <p14:sldId id="292"/>
            <p14:sldId id="293"/>
            <p14:sldId id="295"/>
            <p14:sldId id="296"/>
            <p14:sldId id="297"/>
            <p14:sldId id="294"/>
            <p14:sldId id="314"/>
            <p14:sldId id="315"/>
            <p14:sldId id="316"/>
            <p14:sldId id="310"/>
            <p14:sldId id="313"/>
            <p14:sldId id="311"/>
            <p14:sldId id="317"/>
            <p14:sldId id="309"/>
            <p14:sldId id="305"/>
            <p14:sldId id="318"/>
          </p14:sldIdLst>
        </p14:section>
        <p14:section name="Последний слайд" id="{56484599-CAB5-4B35-8FB9-ECF376C84423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D9D9D9"/>
    <a:srgbClr val="EAEAEA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60" d="100"/>
          <a:sy n="60" d="100"/>
        </p:scale>
        <p:origin x="1460" y="48"/>
      </p:cViewPr>
      <p:guideLst>
        <p:guide orient="horz" pos="216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590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208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788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811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271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87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731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430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EC4A6-5AE7-CF65-5554-908E2E97D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9C9D4C4-C501-CD6D-7148-5B7E10EF39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916FD8F-DBAB-1D42-82BF-D3689A9D3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EB34AE-5C26-250E-4D16-8B67152325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584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986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510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723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983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497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952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046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022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74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08.04.2025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08.04.2025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08.04.2025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08.04.2025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08.04.2025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08.04.2025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08.04.2025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08.04.2025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8294" y="6021288"/>
            <a:ext cx="156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BF16142-48E7-436E-9D22-3C64D2802E5D}" type="slidenum">
              <a:rPr lang="ru-RU" smtClean="0"/>
              <a:t>‹#›</a:t>
            </a:fld>
            <a:r>
              <a:rPr lang="ru-RU" dirty="0"/>
              <a:t> слайд из </a:t>
            </a:r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08.04.2025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08.04.2025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08.04.2025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08.04.2025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19" y="548679"/>
            <a:ext cx="8640959" cy="1296313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951820" y="548679"/>
            <a:ext cx="5805000" cy="5904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58" y="2061016"/>
            <a:ext cx="7920882" cy="1512000"/>
          </a:xfrm>
          <a:noFill/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ru-RU" sz="1800" b="1" cap="all" dirty="0">
                <a:latin typeface="Elektra Text Pro" panose="02000503030000020004" pitchFamily="50" charset="-52"/>
              </a:rPr>
              <a:t>Веб-приложение прогнозирования стоимости легкового автомобиля</a:t>
            </a:r>
            <a:endParaRPr lang="ru-RU" sz="1800" b="1" cap="all" dirty="0">
              <a:latin typeface="Elektra Text Pro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851920" y="4293096"/>
            <a:ext cx="4680520" cy="158417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08138" indent="-1076325" defTabSz="356615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ru-RU" sz="1400" dirty="0">
                <a:solidFill>
                  <a:srgbClr val="000000"/>
                </a:solidFill>
                <a:latin typeface="Elektra Text Pro"/>
              </a:rPr>
              <a:t>Выполнил</a:t>
            </a:r>
            <a:r>
              <a:rPr lang="en-US" sz="1400" dirty="0">
                <a:solidFill>
                  <a:srgbClr val="000000"/>
                </a:solidFill>
                <a:latin typeface="Elektra Text Pro"/>
              </a:rPr>
              <a:t>:</a:t>
            </a:r>
            <a:r>
              <a:rPr lang="ru-RU" sz="1400" dirty="0">
                <a:solidFill>
                  <a:srgbClr val="000000"/>
                </a:solidFill>
                <a:latin typeface="Elektra Text Pro"/>
              </a:rPr>
              <a:t> обучающийся гр.6401-020302</a:t>
            </a:r>
            <a:r>
              <a:rPr lang="en-US" sz="1400" dirty="0">
                <a:solidFill>
                  <a:srgbClr val="000000"/>
                </a:solidFill>
                <a:latin typeface="Elektra Text Pro"/>
              </a:rPr>
              <a:t>D</a:t>
            </a:r>
            <a:br>
              <a:rPr lang="ru-RU" sz="1400" dirty="0">
                <a:solidFill>
                  <a:srgbClr val="000000"/>
                </a:solidFill>
                <a:latin typeface="Elektra Text Pro"/>
              </a:rPr>
            </a:br>
            <a:r>
              <a:rPr lang="ru-RU" sz="1400" dirty="0">
                <a:solidFill>
                  <a:srgbClr val="000000"/>
                </a:solidFill>
                <a:latin typeface="Elektra Text Pro"/>
              </a:rPr>
              <a:t>Колбанов Д.О.</a:t>
            </a:r>
          </a:p>
          <a:p>
            <a:pPr marL="1608138" indent="-1076325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ru-RU" sz="1400" dirty="0">
                <a:solidFill>
                  <a:srgbClr val="000000"/>
                </a:solidFill>
                <a:latin typeface="Elektra Text Pro"/>
              </a:rPr>
              <a:t>Научный руководитель: доцент кафедры программных систем, доцент,  к.т.н.</a:t>
            </a:r>
            <a:br>
              <a:rPr lang="ru-RU" sz="1400" dirty="0">
                <a:solidFill>
                  <a:srgbClr val="000000"/>
                </a:solidFill>
                <a:latin typeface="Elektra Text Pro"/>
              </a:rPr>
            </a:br>
            <a:r>
              <a:rPr lang="ru-RU" sz="1400" dirty="0">
                <a:solidFill>
                  <a:srgbClr val="000000"/>
                </a:solidFill>
                <a:latin typeface="Elektra Text Pro"/>
              </a:rPr>
              <a:t>Гордеева А.А.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331640" y="1160748"/>
            <a:ext cx="6480719" cy="54006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lektra Text Pro"/>
              </a:rPr>
              <a:t>Институт информатики и кибернетики</a:t>
            </a:r>
            <a:br>
              <a: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lektra Text Pro"/>
              </a:rPr>
            </a:br>
            <a:r>
              <a: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lektra Text Pro"/>
              </a:rPr>
              <a:t>Кафедра программных систем 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2411761" y="6093296"/>
            <a:ext cx="4320480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lektra Text Pro"/>
              </a:rPr>
              <a:t>Самара 2025</a:t>
            </a:r>
          </a:p>
        </p:txBody>
      </p:sp>
      <p:pic>
        <p:nvPicPr>
          <p:cNvPr id="3074" name="Picture 2" descr="D:\DOCUM\!_КСЭ\СГАУ\Кафедра\2022_Презентация\logo_osnovnoy_goriz_RU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683129"/>
            <a:ext cx="2985120" cy="47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947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ОБРАБОТКА ДАННЫХ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10</a:t>
            </a:fld>
            <a:r>
              <a:rPr lang="ru-RU" dirty="0"/>
              <a:t>/</a:t>
            </a:r>
            <a:r>
              <a:rPr lang="en-US" dirty="0"/>
              <a:t>19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05586EC-75FD-4D85-9C82-9C8E0D9D7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80" y="1197335"/>
            <a:ext cx="8639999" cy="1727609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ru-RU" sz="2100" dirty="0">
                <a:latin typeface="Elektra Text Pro" panose="02000503030000020004"/>
              </a:rPr>
              <a:t>Очистка данных ;</a:t>
            </a:r>
          </a:p>
          <a:p>
            <a:pPr marL="457200" indent="-457200" algn="l">
              <a:buAutoNum type="arabicPeriod"/>
            </a:pPr>
            <a:r>
              <a:rPr lang="ru-RU" sz="2100" dirty="0">
                <a:latin typeface="Elektra Text Pro" panose="02000503030000020004"/>
              </a:rPr>
              <a:t>Преобразование категориальных признаков;</a:t>
            </a:r>
          </a:p>
          <a:p>
            <a:pPr marL="457200" indent="-457200" algn="l">
              <a:buAutoNum type="arabicPeriod"/>
            </a:pPr>
            <a:r>
              <a:rPr lang="ru-RU" sz="2100" dirty="0">
                <a:latin typeface="Elektra Text Pro" panose="02000503030000020004"/>
              </a:rPr>
              <a:t>Анализ значимости признаков;</a:t>
            </a:r>
          </a:p>
          <a:p>
            <a:pPr marL="457200" indent="-457200" algn="l">
              <a:buAutoNum type="arabicPeriod"/>
            </a:pPr>
            <a:r>
              <a:rPr lang="ru-RU" sz="2100" dirty="0">
                <a:latin typeface="Elektra Text Pro" panose="02000503030000020004"/>
              </a:rPr>
              <a:t>Разбиение на обучающую и тестовую выборки.</a:t>
            </a:r>
          </a:p>
          <a:p>
            <a:pPr marL="457200" indent="-457200" algn="l">
              <a:buAutoNum type="arabicPeriod"/>
            </a:pPr>
            <a:endParaRPr lang="ru-RU" sz="2100" dirty="0">
              <a:latin typeface="Elektra Text Pro" panose="02000503030000020004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B77597-04F3-47C3-BD69-96C37B575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19" y="3335171"/>
            <a:ext cx="8784016" cy="179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40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ОБРАБОТКА ДАННЫХ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11</a:t>
            </a:fld>
            <a:r>
              <a:rPr lang="ru-RU" dirty="0"/>
              <a:t>/</a:t>
            </a:r>
            <a:r>
              <a:rPr lang="en-US" dirty="0"/>
              <a:t>19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213F5C-DA33-49E6-9A0C-001CFD9BE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27" y="1628800"/>
            <a:ext cx="8856984" cy="162426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5536493-77BF-43DE-8A24-D3DCE7091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27" y="3501008"/>
            <a:ext cx="8856984" cy="128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64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АЛГОРИТМЫ ПРОГНОЗИРОВАНИЯ СТОИМОСТИ АВТОМОБИЛЯ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600" b="1" dirty="0">
                <a:latin typeface="Elektra Text Pro" panose="02000503030000020004"/>
              </a:rPr>
              <a:t>Линейная регрессия</a:t>
            </a:r>
            <a:endParaRPr lang="en-US" sz="1600" b="1" dirty="0">
              <a:latin typeface="Elektra Text Pro" panose="02000503030000020004"/>
            </a:endParaRPr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latin typeface="Elektra Text Pro" panose="02000503030000020004"/>
            </a:endParaRPr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latin typeface="Elektra Text Pro" panose="02000503030000020004"/>
            </a:endParaRPr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latin typeface="Elektra Text Pro" panose="02000503030000020004"/>
            </a:endParaRPr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latin typeface="Elektra Text Pro" panose="02000503030000020004"/>
            </a:endParaRPr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latin typeface="Elektra Text Pro" panose="02000503030000020004"/>
            </a:endParaRPr>
          </a:p>
          <a:p>
            <a:pPr marL="0" indent="0">
              <a:buNone/>
            </a:pPr>
            <a:endParaRPr lang="en-US" sz="1600" b="1" dirty="0">
              <a:latin typeface="Elektra Text Pro" panose="02000503030000020004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sz="1600" b="1" dirty="0">
                <a:latin typeface="Elektra Text Pro" panose="02000503030000020004"/>
              </a:rPr>
              <a:t>K-</a:t>
            </a:r>
            <a:r>
              <a:rPr lang="ru-RU" sz="1600" b="1" dirty="0">
                <a:latin typeface="Elektra Text Pro" panose="02000503030000020004"/>
              </a:rPr>
              <a:t>ближайших соседей</a:t>
            </a:r>
          </a:p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  <a:p>
            <a:pPr marL="0" indent="0">
              <a:buNone/>
            </a:pPr>
            <a:endParaRPr lang="en-US" sz="1800" b="1" dirty="0">
              <a:latin typeface="Elektra Text Pro" panose="02000503030000020004"/>
            </a:endParaRPr>
          </a:p>
          <a:p>
            <a:pPr marL="342900" indent="-342900">
              <a:buFont typeface="+mj-lt"/>
              <a:buAutoNum type="arabicPeriod" startAt="2"/>
            </a:pPr>
            <a:endParaRPr lang="ru-RU" sz="18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12</a:t>
            </a:fld>
            <a:r>
              <a:rPr lang="ru-RU" dirty="0"/>
              <a:t>/</a:t>
            </a:r>
            <a:r>
              <a:rPr lang="en-US" dirty="0"/>
              <a:t>19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2E67C49-5F14-4242-8D76-6A9156D2A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556792"/>
            <a:ext cx="5877745" cy="203863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AC4CEED-C7EE-48AA-80C5-BCCCBEF09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3973593"/>
            <a:ext cx="5001323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60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АЛГОРИТМЫ ПРОГНОЗИРОВАНИЯ СТОИМОСТИ АВТОМОБИЛЯ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>
                <a:latin typeface="Elektra Text Pro" panose="02000503030000020004"/>
              </a:rPr>
              <a:t>3.   Случайный лес (</a:t>
            </a:r>
            <a:r>
              <a:rPr lang="en-US" sz="1600" b="1" dirty="0">
                <a:latin typeface="Elektra Text Pro" panose="02000503030000020004"/>
              </a:rPr>
              <a:t>Random Forest</a:t>
            </a:r>
            <a:r>
              <a:rPr lang="ru-RU" sz="1600" b="1" dirty="0">
                <a:latin typeface="Elektra Text Pro" panose="02000503030000020004"/>
              </a:rPr>
              <a:t>)</a:t>
            </a:r>
            <a:endParaRPr lang="en-US" sz="1600" b="1" dirty="0">
              <a:latin typeface="Elektra Text Pro" panose="02000503030000020004"/>
            </a:endParaRPr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latin typeface="Elektra Text Pro" panose="02000503030000020004"/>
            </a:endParaRPr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latin typeface="Elektra Text Pro" panose="02000503030000020004"/>
            </a:endParaRPr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latin typeface="Elektra Text Pro" panose="02000503030000020004"/>
            </a:endParaRPr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latin typeface="Elektra Text Pro" panose="02000503030000020004"/>
            </a:endParaRPr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latin typeface="Elektra Text Pro" panose="02000503030000020004"/>
            </a:endParaRPr>
          </a:p>
          <a:p>
            <a:pPr marL="0" indent="0">
              <a:buNone/>
            </a:pPr>
            <a:endParaRPr lang="en-US" sz="1600" b="1" dirty="0">
              <a:latin typeface="Elektra Text Pro" panose="02000503030000020004"/>
            </a:endParaRPr>
          </a:p>
          <a:p>
            <a:pPr marL="0" indent="0">
              <a:buNone/>
            </a:pPr>
            <a:r>
              <a:rPr lang="en-US" sz="1600" b="1" dirty="0"/>
              <a:t>4.  </a:t>
            </a:r>
            <a:r>
              <a:rPr lang="ru-RU" sz="1600" b="1" dirty="0"/>
              <a:t>  </a:t>
            </a:r>
            <a:r>
              <a:rPr lang="ru-RU" sz="1600" b="1" dirty="0">
                <a:latin typeface="Elektra Text Pro" panose="02000503030000020004"/>
              </a:rPr>
              <a:t>Градиентный </a:t>
            </a:r>
            <a:r>
              <a:rPr lang="ru-RU" sz="1600" b="1" dirty="0" err="1">
                <a:latin typeface="Elektra Text Pro" panose="02000503030000020004"/>
              </a:rPr>
              <a:t>бустинг</a:t>
            </a:r>
            <a:endParaRPr lang="ru-RU" sz="1600" b="1" dirty="0">
              <a:latin typeface="Elektra Text Pro" panose="02000503030000020004"/>
            </a:endParaRPr>
          </a:p>
          <a:p>
            <a:pPr marL="0" indent="0">
              <a:buNone/>
            </a:pPr>
            <a:endParaRPr lang="en-US" sz="1800" b="1" dirty="0">
              <a:latin typeface="Elektra Text Pro" panose="02000503030000020004"/>
            </a:endParaRPr>
          </a:p>
          <a:p>
            <a:pPr marL="342900" indent="-342900">
              <a:buFont typeface="+mj-lt"/>
              <a:buAutoNum type="arabicPeriod" startAt="2"/>
            </a:pPr>
            <a:endParaRPr lang="ru-RU" sz="18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13</a:t>
            </a:fld>
            <a:r>
              <a:rPr lang="ru-RU" dirty="0"/>
              <a:t>/</a:t>
            </a:r>
            <a:r>
              <a:rPr lang="en-US" dirty="0"/>
              <a:t>19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3CB85C-AED2-4AD9-A5B8-14CDD76FB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70" y="1711412"/>
            <a:ext cx="5087060" cy="181952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789A250-1AF2-4920-960B-C0438144F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70" y="4023653"/>
            <a:ext cx="5639587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99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ОЦЕНКА ТОЧНОСТИ АЛГОРИТМОВ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28384" y="6165306"/>
            <a:ext cx="84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14</a:t>
            </a:fld>
            <a:r>
              <a:rPr lang="ru-RU" dirty="0"/>
              <a:t>/</a:t>
            </a:r>
            <a:r>
              <a:rPr lang="en-US" dirty="0"/>
              <a:t>19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CB4EF-B5E6-A6EF-FA56-6605CBE28E8C}"/>
              </a:ext>
            </a:extLst>
          </p:cNvPr>
          <p:cNvSpPr txBox="1"/>
          <p:nvPr/>
        </p:nvSpPr>
        <p:spPr>
          <a:xfrm>
            <a:off x="585457" y="1293763"/>
            <a:ext cx="797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Elektra Text Pro" panose="02000503030000020004"/>
              </a:rPr>
              <a:t>Для определения точности прогнозирования стоимости автомобиля использовались следующие метрики: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BB6FAF-0D42-4785-A084-7114FA5C5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57" y="2157527"/>
            <a:ext cx="1971950" cy="72400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3E14580-36E8-4C3E-9ECB-6A339AD11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2124184"/>
            <a:ext cx="2172003" cy="79068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52EB39C-5C8F-468C-AE6A-9F073BF05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4260" y="2199324"/>
            <a:ext cx="2524477" cy="74305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83AB794-5597-45B7-B1A7-3170CD79AB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457" y="3450852"/>
            <a:ext cx="3591426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02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ОЦЕНКА ТОЧНОСТИ АЛГОРИТМОВ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28384" y="6165306"/>
            <a:ext cx="84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15</a:t>
            </a:fld>
            <a:r>
              <a:rPr lang="ru-RU" dirty="0"/>
              <a:t>/</a:t>
            </a:r>
            <a:r>
              <a:rPr lang="en-US" dirty="0"/>
              <a:t>19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CB4EF-B5E6-A6EF-FA56-6605CBE28E8C}"/>
              </a:ext>
            </a:extLst>
          </p:cNvPr>
          <p:cNvSpPr txBox="1"/>
          <p:nvPr/>
        </p:nvSpPr>
        <p:spPr>
          <a:xfrm>
            <a:off x="585457" y="1293763"/>
            <a:ext cx="797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Elektra Text Pro" panose="02000503030000020004"/>
              </a:rPr>
              <a:t>Для определения точности прогнозирования стоимости автомобиля использовались следующие метрики: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BB6FAF-0D42-4785-A084-7114FA5C5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57" y="2157527"/>
            <a:ext cx="1971950" cy="72400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3E14580-36E8-4C3E-9ECB-6A339AD11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2124184"/>
            <a:ext cx="2172003" cy="79068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52EB39C-5C8F-468C-AE6A-9F073BF05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4260" y="2199324"/>
            <a:ext cx="2524477" cy="74305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83AB794-5597-45B7-B1A7-3170CD79AB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457" y="3450852"/>
            <a:ext cx="3591426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97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РЕЗУЛЬТАТЫ ОЦЕНКИ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3" y="6165306"/>
            <a:ext cx="79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16</a:t>
            </a:fld>
            <a:r>
              <a:rPr lang="ru-RU" dirty="0"/>
              <a:t>/19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D88659-B858-468B-B803-4CD3A7481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47" y="1957320"/>
            <a:ext cx="7799905" cy="294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12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ЭКРАННАЯ ФОРМА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56376" y="6165306"/>
            <a:ext cx="91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17</a:t>
            </a:fld>
            <a:r>
              <a:rPr lang="ru-RU" dirty="0"/>
              <a:t>/19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054E4B-FFFD-4579-B7BA-1BE37B3D0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31" y="1128738"/>
            <a:ext cx="7956376" cy="492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58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21088-9979-3297-05B4-024523158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227729D0-5232-6312-77D0-100FA508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E31CD7A-93C1-C01A-2183-B6BAFD644C7D}"/>
              </a:ext>
            </a:extLst>
          </p:cNvPr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C3FC9-C003-ACE0-0930-1195F500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ЭКРАННАЯ ФОРМА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4AD733-89AD-0FA3-9A38-9831BCC70B86}"/>
              </a:ext>
            </a:extLst>
          </p:cNvPr>
          <p:cNvSpPr txBox="1"/>
          <p:nvPr/>
        </p:nvSpPr>
        <p:spPr>
          <a:xfrm>
            <a:off x="7956376" y="6165306"/>
            <a:ext cx="91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18</a:t>
            </a:fld>
            <a:r>
              <a:rPr lang="ru-RU" dirty="0"/>
              <a:t>/19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8B64A0F-7C28-498F-AE82-B6C49B5DB168}"/>
              </a:ext>
            </a:extLst>
          </p:cNvPr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600216-65C4-2B2F-7C80-5B7CFAC7C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270" y="1114790"/>
            <a:ext cx="2508497" cy="495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37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55605"/>
            <a:ext cx="8640000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cap="all" dirty="0">
                <a:latin typeface="Arial" pitchFamily="34" charset="0"/>
                <a:cs typeface="Arial" pitchFamily="34" charset="0"/>
              </a:rPr>
              <a:t>ВЫВОДЫ</a:t>
            </a:r>
            <a:endParaRPr lang="ru-RU" sz="1800" b="1" cap="all" dirty="0">
              <a:highlight>
                <a:srgbClr val="FFFF00"/>
              </a:highligh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4504" y="1134911"/>
            <a:ext cx="8640000" cy="461009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В результате работы было разработано веб-приложение для прогнозирования стоимости легкового автомобиля с использованием нескольких алгоритмов машинного обучения. Выполнены следующие задачи: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Проведен анализ предметной области;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Сделан обзор систем-аналогов в области прогнозирования стоимости автомобилей;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Собраны данные для обучения моделей машинного обучения;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Проведен сравнительный анализ примененных алгоритмов прогнозирования стоимости легкового автомобиля, в ходе которого было выяснено, что оптимальным алгоритмом решения задачи является градиентный </a:t>
            </a:r>
            <a:r>
              <a:rPr lang="ru-RU" sz="1800" spc="-1" dirty="0" err="1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бустинг</a:t>
            </a: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, показывающий высокую точность при прогнозировании;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Разработано и реализовано информационное и программное обеспечение;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Проведено тестирование и отладка разработанного веб-приложения.</a:t>
            </a:r>
          </a:p>
          <a:p>
            <a:pPr>
              <a:lnSpc>
                <a:spcPct val="100000"/>
              </a:lnSpc>
            </a:pPr>
            <a:endParaRPr lang="ru-RU" sz="1800" spc="-1" dirty="0">
              <a:solidFill>
                <a:srgbClr val="000000"/>
              </a:solidFill>
              <a:latin typeface="Elektra Text Pro"/>
              <a:ea typeface="DejaVu Sans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00392" y="6165306"/>
            <a:ext cx="77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19</a:t>
            </a:fld>
            <a:r>
              <a:rPr lang="ru-RU" dirty="0"/>
              <a:t>/19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894205" y="5551563"/>
            <a:ext cx="5400598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lektra Text Pro" panose="02000503030000020004" pitchFamily="50" charset="-52"/>
              </a:rPr>
              <a:t>БЛАГОДАРЮ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4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ЦЕЛЬ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>
                <a:latin typeface="Elektra Text Pro" panose="02000503030000020004"/>
              </a:rPr>
              <a:t>Цель работы </a:t>
            </a:r>
            <a:r>
              <a:rPr lang="ru-RU" sz="1800" dirty="0">
                <a:latin typeface="Elektra Text Pro" panose="02000503030000020004"/>
              </a:rPr>
              <a:t>-  разработать веб-приложение для прогнозирования стоимости легкового автомобиля с использованием нескольких алгоритмов машинного обучения и провести сравнительный анализ их эффективности.</a:t>
            </a:r>
          </a:p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  <a:p>
            <a:pPr marL="0" indent="0">
              <a:buNone/>
            </a:pPr>
            <a:r>
              <a:rPr lang="ru-RU" sz="1800" b="1" dirty="0">
                <a:latin typeface="Elektra Text Pro" panose="02000503030000020004"/>
              </a:rPr>
              <a:t>Задачи:</a:t>
            </a:r>
          </a:p>
          <a:p>
            <a:r>
              <a:rPr lang="ru-RU" sz="1800" dirty="0">
                <a:latin typeface="Elektra Text Pro" panose="02000503030000020004"/>
              </a:rPr>
              <a:t>Провести анализ предметной области;</a:t>
            </a:r>
          </a:p>
          <a:p>
            <a:r>
              <a:rPr lang="ru-RU" sz="1800" dirty="0">
                <a:latin typeface="Elektra Text Pro" panose="02000503030000020004"/>
              </a:rPr>
              <a:t>Сделать обзор систем-аналогов в области прогнозирования стоимости автомобилей;</a:t>
            </a:r>
          </a:p>
          <a:p>
            <a:r>
              <a:rPr lang="ru-RU" sz="1800" dirty="0">
                <a:latin typeface="Elektra Text Pro" panose="02000503030000020004"/>
              </a:rPr>
              <a:t>Найти данные для обучения моделей машинного обучения;</a:t>
            </a:r>
          </a:p>
          <a:p>
            <a:r>
              <a:rPr lang="ru-RU" sz="1800" dirty="0">
                <a:latin typeface="Elektra Text Pro" panose="02000503030000020004"/>
              </a:rPr>
              <a:t>Провести сравнительный анализ примененных алгоритмов 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прогнозирования стоимости легкового автомобиля;</a:t>
            </a:r>
            <a:endParaRPr lang="ru-RU" sz="1800" dirty="0">
              <a:latin typeface="Elektra Text Pro" panose="02000503030000020004"/>
            </a:endParaRPr>
          </a:p>
          <a:p>
            <a:r>
              <a:rPr lang="ru-RU" sz="1800" dirty="0">
                <a:latin typeface="Elektra Text Pro" panose="02000503030000020004"/>
              </a:rPr>
              <a:t>Разработать и реализовать информационное и программное обеспечение;</a:t>
            </a:r>
          </a:p>
          <a:p>
            <a:r>
              <a:rPr lang="ru-RU" sz="1800" dirty="0">
                <a:latin typeface="Elektra Text Pro" panose="02000503030000020004"/>
              </a:rPr>
              <a:t>Провести тестирование и отладку разработанного веб-приложения;</a:t>
            </a:r>
          </a:p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2</a:t>
            </a:fld>
            <a:r>
              <a:rPr lang="ru-RU" dirty="0"/>
              <a:t>/</a:t>
            </a:r>
            <a:r>
              <a:rPr lang="en-US" dirty="0"/>
              <a:t>19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</p:spTree>
    <p:extLst>
      <p:ext uri="{BB962C8B-B14F-4D97-AF65-F5344CB8AC3E}">
        <p14:creationId xmlns:p14="http://schemas.microsoft.com/office/powerpoint/2010/main" val="1665863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ОПИСАНИЕ ПРЕДМЕТНОЙ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>
                <a:latin typeface="Elektra Text Pro" panose="02000503030000020004"/>
              </a:rPr>
              <a:t>Прогнозирование стоимости легкового автомобиля</a:t>
            </a:r>
            <a:r>
              <a:rPr lang="ru-RU" sz="1800" dirty="0">
                <a:latin typeface="Elektra Text Pro" panose="02000503030000020004"/>
              </a:rPr>
              <a:t> – задача определения рыночной цены транспортного средства на основе его характеристик, таких как марка, модель, год выпуска, пробег, техническое состояние и другие параметры.</a:t>
            </a:r>
          </a:p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  <a:p>
            <a:pPr marL="0" indent="0">
              <a:buNone/>
            </a:pPr>
            <a:r>
              <a:rPr lang="ru-RU" sz="1800" dirty="0">
                <a:latin typeface="Elektra Text Pro" panose="02000503030000020004"/>
              </a:rPr>
              <a:t>Прогнозирование стоимости автомобилей имеет множество практических применений:</a:t>
            </a:r>
          </a:p>
          <a:p>
            <a:r>
              <a:rPr lang="ru-RU" sz="1800" dirty="0">
                <a:latin typeface="Elektra Text Pro" panose="02000503030000020004"/>
              </a:rPr>
              <a:t>Помощь пользователям в оценке стоимости их автомобиля перед продажей или покупкой;</a:t>
            </a:r>
          </a:p>
          <a:p>
            <a:r>
              <a:rPr lang="ru-RU" sz="1800" dirty="0">
                <a:latin typeface="Elektra Text Pro" panose="02000503030000020004"/>
              </a:rPr>
              <a:t>Поддержка автодилеров и страховых компаний в определении справедливой цены для сделок и страховых выплат;</a:t>
            </a:r>
          </a:p>
          <a:p>
            <a:r>
              <a:rPr lang="ru-RU" sz="1800" dirty="0">
                <a:latin typeface="Elektra Text Pro" panose="02000503030000020004"/>
              </a:rPr>
              <a:t>Анализ рыночных тенденций и спроса на различные модели автомобилей;</a:t>
            </a:r>
          </a:p>
          <a:p>
            <a:r>
              <a:rPr lang="ru-RU" sz="1800" dirty="0">
                <a:latin typeface="Elektra Text Pro" panose="02000503030000020004"/>
              </a:rPr>
              <a:t>Автоматизация процессов оценки стоимости автомобилей в онлайн-сервисах (например, на платформах для продажи автомобилей).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3</a:t>
            </a:fld>
            <a:r>
              <a:rPr lang="ru-RU" dirty="0"/>
              <a:t>/</a:t>
            </a:r>
            <a:r>
              <a:rPr lang="en-US" dirty="0"/>
              <a:t>19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</p:spTree>
    <p:extLst>
      <p:ext uri="{BB962C8B-B14F-4D97-AF65-F5344CB8AC3E}">
        <p14:creationId xmlns:p14="http://schemas.microsoft.com/office/powerpoint/2010/main" val="123790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ОПИСАНИЕ СИСТЕМ-АНАЛОГОВ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>
                <a:latin typeface="Elektra Text Pro" panose="02000503030000020004"/>
              </a:rPr>
              <a:t>Avito</a:t>
            </a:r>
            <a:r>
              <a:rPr lang="en-US" sz="1800" b="1" dirty="0">
                <a:latin typeface="Elektra Text Pro" panose="02000503030000020004"/>
              </a:rPr>
              <a:t> (</a:t>
            </a:r>
            <a:r>
              <a:rPr lang="ru-RU" sz="1800" b="1" dirty="0">
                <a:latin typeface="Elektra Text Pro" panose="02000503030000020004"/>
              </a:rPr>
              <a:t>Авто</a:t>
            </a:r>
            <a:r>
              <a:rPr lang="en-US" sz="1800" b="1" dirty="0">
                <a:latin typeface="Elektra Text Pro" panose="02000503030000020004"/>
              </a:rPr>
              <a:t>)</a:t>
            </a:r>
            <a:r>
              <a:rPr lang="ru-RU" sz="1800" dirty="0">
                <a:latin typeface="Elektra Text Pro" panose="02000503030000020004"/>
              </a:rPr>
              <a:t> – Сервис для размещения объявлений о продаже автомобилей, включающий функцию автоматической оценки стоимости на основе характеристик транспортного средства.</a:t>
            </a:r>
            <a:endParaRPr lang="en-US" sz="1800" dirty="0">
              <a:latin typeface="Elektra Text Pro" panose="02000503030000020004"/>
            </a:endParaRPr>
          </a:p>
          <a:p>
            <a:pPr marL="0" indent="0">
              <a:buNone/>
            </a:pPr>
            <a:endParaRPr lang="en-US" sz="1800" dirty="0">
              <a:latin typeface="Elektra Text Pro" panose="02000503030000020004"/>
            </a:endParaRPr>
          </a:p>
          <a:p>
            <a:pPr marL="0" indent="0">
              <a:buNone/>
            </a:pPr>
            <a:r>
              <a:rPr lang="ru-RU" sz="1800" b="1" dirty="0">
                <a:latin typeface="Elektra Text Pro" panose="02000503030000020004"/>
              </a:rPr>
              <a:t>Достоинства</a:t>
            </a:r>
            <a:r>
              <a:rPr lang="ru-RU" sz="1800" dirty="0">
                <a:latin typeface="Elektra Text Pro" panose="02000503030000020004"/>
              </a:rPr>
              <a:t>:</a:t>
            </a:r>
          </a:p>
          <a:p>
            <a:r>
              <a:rPr lang="ru-RU" sz="1800" dirty="0">
                <a:latin typeface="Elektra Text Pro" panose="02000503030000020004"/>
              </a:rPr>
              <a:t>Широкая база данных объявлений для анализа рыночных цен;</a:t>
            </a:r>
          </a:p>
          <a:p>
            <a:r>
              <a:rPr lang="ru-RU" sz="1800" dirty="0">
                <a:latin typeface="Elektra Text Pro" panose="02000503030000020004"/>
              </a:rPr>
              <a:t>Учет региональных особенностей при прогнозировании стоимости;</a:t>
            </a:r>
          </a:p>
          <a:p>
            <a:r>
              <a:rPr lang="ru-RU" sz="1800" dirty="0">
                <a:latin typeface="Elektra Text Pro" panose="02000503030000020004"/>
              </a:rPr>
              <a:t>Простой и интуитивно понятный интерфейс для пользователей.</a:t>
            </a:r>
          </a:p>
          <a:p>
            <a:endParaRPr lang="ru-RU" sz="1800" dirty="0">
              <a:latin typeface="Elektra Text Pro" panose="02000503030000020004"/>
            </a:endParaRPr>
          </a:p>
          <a:p>
            <a:pPr marL="0" indent="0">
              <a:buNone/>
            </a:pPr>
            <a:r>
              <a:rPr lang="ru-RU" sz="1800" b="1" dirty="0">
                <a:latin typeface="Elektra Text Pro" panose="02000503030000020004"/>
              </a:rPr>
              <a:t>Недостатки:</a:t>
            </a:r>
          </a:p>
          <a:p>
            <a:r>
              <a:rPr lang="ru-RU" sz="1800" dirty="0">
                <a:latin typeface="Elektra Text Pro" panose="02000503030000020004"/>
              </a:rPr>
              <a:t>Ограниченная прозрачность алгоритма оценки стоимости;</a:t>
            </a:r>
          </a:p>
          <a:p>
            <a:r>
              <a:rPr lang="ru-RU" sz="1800" dirty="0">
                <a:latin typeface="Elektra Text Pro" panose="02000503030000020004"/>
              </a:rPr>
              <a:t>Отсутствие детального анализа влияния отдельных характеристик на цену;</a:t>
            </a:r>
          </a:p>
          <a:p>
            <a:r>
              <a:rPr lang="ru-RU" sz="1800" dirty="0">
                <a:latin typeface="Elektra Text Pro" panose="02000503030000020004"/>
              </a:rPr>
              <a:t>Невозможность экспорта данных для дальнейшего анализа.</a:t>
            </a:r>
          </a:p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4</a:t>
            </a:fld>
            <a:r>
              <a:rPr lang="ru-RU" dirty="0"/>
              <a:t>/</a:t>
            </a:r>
            <a:r>
              <a:rPr lang="en-US" dirty="0"/>
              <a:t>19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</p:spTree>
    <p:extLst>
      <p:ext uri="{BB962C8B-B14F-4D97-AF65-F5344CB8AC3E}">
        <p14:creationId xmlns:p14="http://schemas.microsoft.com/office/powerpoint/2010/main" val="250608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ЭКРАННАЯ ФОРМА РЕЗУЛЬТАТОВ АНАЛИЗА СИСТЕМЫ </a:t>
            </a:r>
            <a:r>
              <a:rPr lang="en-US" sz="1800" b="1" dirty="0">
                <a:latin typeface="Elektra Text Pro"/>
                <a:cs typeface="Arial" pitchFamily="34" charset="0"/>
              </a:rPr>
              <a:t>AVITO (</a:t>
            </a:r>
            <a:r>
              <a:rPr lang="ru-RU" sz="1800" b="1" dirty="0">
                <a:latin typeface="Elektra Text Pro"/>
                <a:cs typeface="Arial" pitchFamily="34" charset="0"/>
              </a:rPr>
              <a:t>АВТО</a:t>
            </a:r>
            <a:r>
              <a:rPr lang="en-US" sz="1800" b="1" dirty="0">
                <a:latin typeface="Elektra Text Pro"/>
                <a:cs typeface="Arial" pitchFamily="34" charset="0"/>
              </a:rPr>
              <a:t>)</a:t>
            </a:r>
            <a:endParaRPr lang="ru-RU" sz="1800" b="1" dirty="0">
              <a:latin typeface="Elektra Text Pro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5</a:t>
            </a:fld>
            <a:r>
              <a:rPr lang="ru-RU" dirty="0"/>
              <a:t>/</a:t>
            </a:r>
            <a:r>
              <a:rPr lang="en-US" dirty="0"/>
              <a:t>19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DCBAD3B-033A-4304-877E-D712A9F0E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77" y="1697546"/>
            <a:ext cx="4622521" cy="371703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BC2EA15-F047-470C-A29C-395E2F979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586" y="1697014"/>
            <a:ext cx="4172460" cy="383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57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ОПИСАНИЕ СИСТЕМ-АНАЛОГОВ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Elektra Text Pro" panose="02000503030000020004"/>
              </a:rPr>
              <a:t>Auto.ru</a:t>
            </a:r>
            <a:r>
              <a:rPr lang="ru-RU" sz="1800" b="1" dirty="0">
                <a:latin typeface="Elektra Text Pro" panose="02000503030000020004"/>
              </a:rPr>
              <a:t> – п</a:t>
            </a:r>
            <a:r>
              <a:rPr lang="ru-RU" sz="1800" dirty="0">
                <a:latin typeface="Elektra Text Pro" panose="02000503030000020004"/>
              </a:rPr>
              <a:t>опулярный автомобильный портал, предоставляющий инструмент для прогнозирования стоимости автомобиля на основе его параметров и рыночных данных.</a:t>
            </a:r>
          </a:p>
          <a:p>
            <a:pPr marL="0" indent="0">
              <a:buNone/>
            </a:pPr>
            <a:endParaRPr lang="en-US" sz="1800" dirty="0">
              <a:latin typeface="Elektra Text Pro" panose="02000503030000020004"/>
            </a:endParaRPr>
          </a:p>
          <a:p>
            <a:pPr marL="0" indent="0">
              <a:buNone/>
            </a:pPr>
            <a:r>
              <a:rPr lang="ru-RU" sz="1800" b="1" dirty="0">
                <a:latin typeface="Elektra Text Pro" panose="02000503030000020004"/>
              </a:rPr>
              <a:t>Достоинства</a:t>
            </a:r>
            <a:r>
              <a:rPr lang="ru-RU" sz="1800" dirty="0">
                <a:latin typeface="Elektra Text Pro" panose="02000503030000020004"/>
              </a:rPr>
              <a:t>:</a:t>
            </a:r>
          </a:p>
          <a:p>
            <a:r>
              <a:rPr lang="ru-RU" sz="1800" dirty="0">
                <a:latin typeface="Elektra Text Pro" panose="02000503030000020004"/>
              </a:rPr>
              <a:t>Высокая точность прогнозов благодаря большому объему данных;</a:t>
            </a:r>
          </a:p>
          <a:p>
            <a:r>
              <a:rPr lang="ru-RU" sz="1800" dirty="0">
                <a:latin typeface="Elektra Text Pro" panose="02000503030000020004"/>
              </a:rPr>
              <a:t>Учет истории объявления (количество владельцев, пробег, ремонт);</a:t>
            </a:r>
          </a:p>
          <a:p>
            <a:r>
              <a:rPr lang="ru-RU" sz="1800" dirty="0">
                <a:latin typeface="Elektra Text Pro" panose="02000503030000020004"/>
              </a:rPr>
              <a:t>Возможность сравнения с аналогичными предложениями на рынке.</a:t>
            </a:r>
          </a:p>
          <a:p>
            <a:endParaRPr lang="ru-RU" sz="1800" dirty="0">
              <a:latin typeface="Elektra Text Pro" panose="02000503030000020004"/>
            </a:endParaRPr>
          </a:p>
          <a:p>
            <a:pPr marL="0" indent="0">
              <a:buNone/>
            </a:pPr>
            <a:r>
              <a:rPr lang="ru-RU" sz="1800" b="1" dirty="0">
                <a:latin typeface="Elektra Text Pro" panose="02000503030000020004"/>
              </a:rPr>
              <a:t>Недостатки:</a:t>
            </a:r>
          </a:p>
          <a:p>
            <a:r>
              <a:rPr lang="ru-RU" sz="1800" dirty="0">
                <a:latin typeface="Elektra Text Pro" panose="02000503030000020004"/>
              </a:rPr>
              <a:t>Платный доступ к расширенным функциям анализа;</a:t>
            </a:r>
          </a:p>
          <a:p>
            <a:r>
              <a:rPr lang="ru-RU" sz="1800" dirty="0">
                <a:latin typeface="Elektra Text Pro" panose="02000503030000020004"/>
              </a:rPr>
              <a:t>Отсутствие гибкости в выборе методов прогнозирования;</a:t>
            </a:r>
          </a:p>
          <a:p>
            <a:r>
              <a:rPr lang="ru-RU" sz="1800" dirty="0">
                <a:latin typeface="Elektra Text Pro" panose="02000503030000020004"/>
              </a:rPr>
              <a:t>Ограниченная поддержка редких или нестандартных моделей автомобилей.</a:t>
            </a:r>
          </a:p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6</a:t>
            </a:fld>
            <a:r>
              <a:rPr lang="ru-RU" dirty="0"/>
              <a:t>/</a:t>
            </a:r>
            <a:r>
              <a:rPr lang="en-US" dirty="0"/>
              <a:t>19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</p:spTree>
    <p:extLst>
      <p:ext uri="{BB962C8B-B14F-4D97-AF65-F5344CB8AC3E}">
        <p14:creationId xmlns:p14="http://schemas.microsoft.com/office/powerpoint/2010/main" val="3988779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ЭКРАННАЯ ФОРМА РЕЗУЛЬТАТОВ АНАЛИЗА СИСТЕМЫ </a:t>
            </a:r>
            <a:r>
              <a:rPr lang="en-US" sz="1800" b="1" dirty="0">
                <a:latin typeface="Elektra Text Pro"/>
                <a:cs typeface="Arial" pitchFamily="34" charset="0"/>
              </a:rPr>
              <a:t>AUTO.RU</a:t>
            </a:r>
            <a:endParaRPr lang="ru-RU" sz="1800" b="1" dirty="0">
              <a:latin typeface="Elektra Text Pro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7</a:t>
            </a:fld>
            <a:r>
              <a:rPr lang="ru-RU" dirty="0"/>
              <a:t>/</a:t>
            </a:r>
            <a:r>
              <a:rPr lang="en-US" dirty="0"/>
              <a:t>19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2D10D49-3104-48A1-905C-437FA8819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804" y="1095480"/>
            <a:ext cx="5875796" cy="228228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69B28AE-D266-4E2C-88F2-BB351FD23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805" y="3396919"/>
            <a:ext cx="5875796" cy="261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0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ИСТОЧНИК ДАННЫХ ДЛЯ ОБУЧЕНИЯ И ПРОЦЕСС СБОРА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8</a:t>
            </a:fld>
            <a:r>
              <a:rPr lang="ru-RU" dirty="0"/>
              <a:t>/</a:t>
            </a:r>
            <a:r>
              <a:rPr lang="en-US" dirty="0"/>
              <a:t>19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05586EC-75FD-4D85-9C82-9C8E0D9D7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323" y="1148341"/>
            <a:ext cx="8601354" cy="502862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100" b="1" dirty="0">
                <a:latin typeface="Elektra Text Pro" panose="02000503030000020004"/>
              </a:rPr>
              <a:t>Сбор данных</a:t>
            </a:r>
            <a:r>
              <a:rPr lang="ru-RU" sz="2100" dirty="0">
                <a:latin typeface="Elektra Text Pro" panose="02000503030000020004"/>
              </a:rPr>
              <a:t> является ключевым этапом разработки модели машинного обучения, так как качество прогнозов напрямую зависит от объема и репрезентативности данных. На основе собранных характеристик автомобилей модель обучается выявлять закономерности между входными параметрами и стоимостью, что позволяет ей делать точные предсказания для новых данных.</a:t>
            </a:r>
          </a:p>
          <a:p>
            <a:pPr marL="0" indent="0" algn="l">
              <a:buNone/>
            </a:pPr>
            <a:r>
              <a:rPr lang="ru-RU" sz="2100" dirty="0">
                <a:latin typeface="Elektra Text Pro" panose="02000503030000020004"/>
              </a:rPr>
              <a:t>Для </a:t>
            </a:r>
            <a:r>
              <a:rPr lang="ru-RU" sz="2100" b="1" dirty="0">
                <a:latin typeface="Elektra Text Pro" panose="02000503030000020004"/>
              </a:rPr>
              <a:t>обучения</a:t>
            </a:r>
            <a:r>
              <a:rPr lang="ru-RU" sz="2100" dirty="0">
                <a:latin typeface="Elektra Text Pro" panose="02000503030000020004"/>
              </a:rPr>
              <a:t> модели прогнозирования стоимости автомобилей использовались данные, собранные с платформы </a:t>
            </a:r>
            <a:r>
              <a:rPr lang="ru-RU" sz="2100" dirty="0" err="1">
                <a:latin typeface="Elektra Text Pro" panose="02000503030000020004"/>
              </a:rPr>
              <a:t>Авито</a:t>
            </a:r>
            <a:r>
              <a:rPr lang="ru-RU" sz="2100" dirty="0">
                <a:latin typeface="Elektra Text Pro" panose="02000503030000020004"/>
              </a:rPr>
              <a:t> — одного из крупнейших российских сайтов объявлений о продаже автомобилей.</a:t>
            </a:r>
          </a:p>
          <a:p>
            <a:pPr marL="0" indent="0" algn="l">
              <a:buNone/>
            </a:pPr>
            <a:r>
              <a:rPr lang="ru-RU" sz="2100" dirty="0">
                <a:latin typeface="Elektra Text Pro" panose="02000503030000020004"/>
              </a:rPr>
              <a:t>С помощью библиотеки </a:t>
            </a:r>
            <a:r>
              <a:rPr lang="en-US" sz="2100" dirty="0">
                <a:latin typeface="Elektra Text Pro" panose="02000503030000020004"/>
              </a:rPr>
              <a:t>Selenium </a:t>
            </a:r>
            <a:r>
              <a:rPr lang="ru-RU" sz="2100" dirty="0">
                <a:latin typeface="Elektra Text Pro" panose="02000503030000020004"/>
              </a:rPr>
              <a:t>бал разработан парсер, который автоматически собирает информацию из объявлений о продаже автомобилей.</a:t>
            </a:r>
          </a:p>
          <a:p>
            <a:pPr marL="0" indent="0">
              <a:buNone/>
            </a:pPr>
            <a:r>
              <a:rPr lang="ru-RU" sz="2100" dirty="0">
                <a:latin typeface="Elektra Text Pro" panose="02000503030000020004"/>
              </a:rPr>
              <a:t>В результате </a:t>
            </a:r>
            <a:r>
              <a:rPr lang="ru-RU" sz="2100" dirty="0" err="1">
                <a:latin typeface="Elektra Text Pro" panose="02000503030000020004"/>
              </a:rPr>
              <a:t>парсинга</a:t>
            </a:r>
            <a:r>
              <a:rPr lang="ru-RU" sz="2100" dirty="0">
                <a:latin typeface="Elektra Text Pro" panose="02000503030000020004"/>
              </a:rPr>
              <a:t> были собраны данные о 19994 автомобилях в Самарской области.</a:t>
            </a:r>
          </a:p>
        </p:txBody>
      </p:sp>
    </p:spTree>
    <p:extLst>
      <p:ext uri="{BB962C8B-B14F-4D97-AF65-F5344CB8AC3E}">
        <p14:creationId xmlns:p14="http://schemas.microsoft.com/office/powerpoint/2010/main" val="111179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ИСТОЧНИК ДАННЫХ ДЛЯ ОБУЧЕНИЯ И ПРОЦЕСС СБОРА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9</a:t>
            </a:fld>
            <a:r>
              <a:rPr lang="ru-RU" dirty="0"/>
              <a:t>/</a:t>
            </a:r>
            <a:r>
              <a:rPr lang="en-US" dirty="0"/>
              <a:t>19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05586EC-75FD-4D85-9C82-9C8E0D9D7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7" y="3736091"/>
            <a:ext cx="8477140" cy="244087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100" dirty="0">
                <a:latin typeface="Elektra Text Pro" panose="02000503030000020004"/>
              </a:rPr>
              <a:t>Из карточки каждого автомобиля были извлечены ключевые характеристики:</a:t>
            </a:r>
          </a:p>
          <a:p>
            <a:r>
              <a:rPr lang="ru-RU" sz="2100" dirty="0">
                <a:latin typeface="Elektra Text Pro" panose="02000503030000020004"/>
              </a:rPr>
              <a:t>Бренд и модель;</a:t>
            </a:r>
          </a:p>
          <a:p>
            <a:r>
              <a:rPr lang="ru-RU" sz="2100" dirty="0">
                <a:latin typeface="Elektra Text Pro" panose="02000503030000020004"/>
              </a:rPr>
              <a:t>Эксплуатационные характеристики (год выпуска, пробег, состояние);</a:t>
            </a:r>
          </a:p>
          <a:p>
            <a:r>
              <a:rPr lang="ru-RU" sz="2100" dirty="0">
                <a:latin typeface="Elektra Text Pro" panose="02000503030000020004"/>
              </a:rPr>
              <a:t>Технические характеристики (мощность, объем двигателя и т.д.);</a:t>
            </a:r>
          </a:p>
          <a:p>
            <a:r>
              <a:rPr lang="ru-RU" sz="2100" dirty="0">
                <a:latin typeface="Elektra Text Pro" panose="02000503030000020004"/>
              </a:rPr>
              <a:t>Цена – </a:t>
            </a:r>
            <a:r>
              <a:rPr lang="ru-RU" sz="2100" dirty="0" err="1">
                <a:latin typeface="Elektra Text Pro" panose="02000503030000020004"/>
              </a:rPr>
              <a:t>таргег</a:t>
            </a:r>
            <a:r>
              <a:rPr lang="ru-RU" sz="2100" dirty="0">
                <a:latin typeface="Elektra Text Pro" panose="02000503030000020004"/>
              </a:rPr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F70CE8-AED0-4ADC-94C7-EAF5437FE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035" y="1191604"/>
            <a:ext cx="7001852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539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1739</TotalTime>
  <Words>861</Words>
  <Application>Microsoft Office PowerPoint</Application>
  <PresentationFormat>Экран (4:3)</PresentationFormat>
  <Paragraphs>155</Paragraphs>
  <Slides>19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Elektra Text Pro</vt:lpstr>
      <vt:lpstr>Тема Office</vt:lpstr>
      <vt:lpstr>Презентация PowerPoint</vt:lpstr>
      <vt:lpstr>ЦЕЛЬ И ЗАДАЧИ</vt:lpstr>
      <vt:lpstr>ОПИСАНИЕ ПРЕДМЕТНОЙ ОБЛАСТИ</vt:lpstr>
      <vt:lpstr>ОПИСАНИЕ СИСТЕМ-АНАЛОГОВ</vt:lpstr>
      <vt:lpstr>ЭКРАННАЯ ФОРМА РЕЗУЛЬТАТОВ АНАЛИЗА СИСТЕМЫ AVITO (АВТО)</vt:lpstr>
      <vt:lpstr>ОПИСАНИЕ СИСТЕМ-АНАЛОГОВ</vt:lpstr>
      <vt:lpstr>ЭКРАННАЯ ФОРМА РЕЗУЛЬТАТОВ АНАЛИЗА СИСТЕМЫ AUTO.RU</vt:lpstr>
      <vt:lpstr>ИСТОЧНИК ДАННЫХ ДЛЯ ОБУЧЕНИЯ И ПРОЦЕСС СБОРА</vt:lpstr>
      <vt:lpstr>ИСТОЧНИК ДАННЫХ ДЛЯ ОБУЧЕНИЯ И ПРОЦЕСС СБОРА</vt:lpstr>
      <vt:lpstr>ОБРАБОТКА ДАННЫХ</vt:lpstr>
      <vt:lpstr>ОБРАБОТКА ДАННЫХ</vt:lpstr>
      <vt:lpstr>АЛГОРИТМЫ ПРОГНОЗИРОВАНИЯ СТОИМОСТИ АВТОМОБИЛЯ</vt:lpstr>
      <vt:lpstr>АЛГОРИТМЫ ПРОГНОЗИРОВАНИЯ СТОИМОСТИ АВТОМОБИЛЯ</vt:lpstr>
      <vt:lpstr>ОЦЕНКА ТОЧНОСТИ АЛГОРИТМОВ</vt:lpstr>
      <vt:lpstr>ОЦЕНКА ТОЧНОСТИ АЛГОРИТМОВ</vt:lpstr>
      <vt:lpstr>РЕЗУЛЬТАТЫ ОЦЕНКИ</vt:lpstr>
      <vt:lpstr>ЭКРАННАЯ ФОРМА</vt:lpstr>
      <vt:lpstr>ЭКРАННАЯ ФОРМА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Дмитрий Колбанов</cp:lastModifiedBy>
  <cp:revision>88</cp:revision>
  <dcterms:created xsi:type="dcterms:W3CDTF">2016-03-09T10:31:39Z</dcterms:created>
  <dcterms:modified xsi:type="dcterms:W3CDTF">2025-04-08T05:12:46Z</dcterms:modified>
</cp:coreProperties>
</file>