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Montserrat Bold" charset="1" panose="00000800000000000000"/>
      <p:regular r:id="rId19"/>
    </p:embeddedFont>
    <p:embeddedFont>
      <p:font typeface="Montserrat" charset="1" panose="00000500000000000000"/>
      <p:regular r:id="rId20"/>
    </p:embeddedFont>
    <p:embeddedFont>
      <p:font typeface="Sloop Script Pro" charset="1" panose="0000000000000009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0.jpeg" Type="http://schemas.openxmlformats.org/officeDocument/2006/relationships/image"/><Relationship Id="rId7" Target="../media/image1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3ED"/>
        </a:solidFill>
      </p:bgPr>
    </p:bg>
    <p:spTree>
      <p:nvGrpSpPr>
        <p:cNvPr id="1" name=""/>
        <p:cNvGrpSpPr/>
        <p:nvPr/>
      </p:nvGrpSpPr>
      <p:grpSpPr>
        <a:xfrm>
          <a:off x="0" y="0"/>
          <a:ext cx="0" cy="0"/>
          <a:chOff x="0" y="0"/>
          <a:chExt cx="0" cy="0"/>
        </a:xfrm>
      </p:grpSpPr>
      <p:grpSp>
        <p:nvGrpSpPr>
          <p:cNvPr name="Group 2" id="2"/>
          <p:cNvGrpSpPr/>
          <p:nvPr/>
        </p:nvGrpSpPr>
        <p:grpSpPr>
          <a:xfrm rot="0">
            <a:off x="-788257" y="-514350"/>
            <a:ext cx="19932215" cy="4537336"/>
            <a:chOff x="0" y="0"/>
            <a:chExt cx="5249637" cy="1195018"/>
          </a:xfrm>
        </p:grpSpPr>
        <p:sp>
          <p:nvSpPr>
            <p:cNvPr name="Freeform 3" id="3"/>
            <p:cNvSpPr/>
            <p:nvPr/>
          </p:nvSpPr>
          <p:spPr>
            <a:xfrm flipH="false" flipV="false" rot="0">
              <a:off x="0" y="0"/>
              <a:ext cx="5249637" cy="1195018"/>
            </a:xfrm>
            <a:custGeom>
              <a:avLst/>
              <a:gdLst/>
              <a:ahLst/>
              <a:cxnLst/>
              <a:rect r="r" b="b" t="t" l="l"/>
              <a:pathLst>
                <a:path h="1195018" w="5249637">
                  <a:moveTo>
                    <a:pt x="0" y="0"/>
                  </a:moveTo>
                  <a:lnTo>
                    <a:pt x="5249637" y="0"/>
                  </a:lnTo>
                  <a:lnTo>
                    <a:pt x="5249637" y="1195018"/>
                  </a:lnTo>
                  <a:lnTo>
                    <a:pt x="0" y="1195018"/>
                  </a:lnTo>
                  <a:close/>
                </a:path>
              </a:pathLst>
            </a:custGeom>
            <a:solidFill>
              <a:srgbClr val="74A8B3"/>
            </a:solidFill>
          </p:spPr>
        </p:sp>
        <p:sp>
          <p:nvSpPr>
            <p:cNvPr name="TextBox 4" id="4"/>
            <p:cNvSpPr txBox="true"/>
            <p:nvPr/>
          </p:nvSpPr>
          <p:spPr>
            <a:xfrm>
              <a:off x="0" y="-38100"/>
              <a:ext cx="5249637" cy="1233118"/>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522718" y="568369"/>
            <a:ext cx="16352414" cy="3787013"/>
          </a:xfrm>
          <a:prstGeom prst="rect">
            <a:avLst/>
          </a:prstGeom>
        </p:spPr>
        <p:txBody>
          <a:bodyPr anchor="t" rtlCol="false" tIns="0" lIns="0" bIns="0" rIns="0">
            <a:spAutoFit/>
          </a:bodyPr>
          <a:lstStyle/>
          <a:p>
            <a:pPr algn="l">
              <a:lnSpc>
                <a:spcPts val="7905"/>
              </a:lnSpc>
            </a:pPr>
            <a:r>
              <a:rPr lang="en-US" sz="6699" b="true">
                <a:solidFill>
                  <a:srgbClr val="F8F3ED"/>
                </a:solidFill>
                <a:latin typeface="Montserrat Bold"/>
                <a:ea typeface="Montserrat Bold"/>
                <a:cs typeface="Montserrat Bold"/>
                <a:sym typeface="Montserrat Bold"/>
              </a:rPr>
              <a:t>PENERAPAN METODE FORWARD CHAINING UNTUK PEMILIHAN PRODUK SKINCARE SKINTIFIC</a:t>
            </a:r>
          </a:p>
          <a:p>
            <a:pPr algn="l">
              <a:lnSpc>
                <a:spcPts val="6135"/>
              </a:lnSpc>
            </a:pPr>
          </a:p>
        </p:txBody>
      </p:sp>
      <p:sp>
        <p:nvSpPr>
          <p:cNvPr name="TextBox 6" id="6"/>
          <p:cNvSpPr txBox="true"/>
          <p:nvPr/>
        </p:nvSpPr>
        <p:spPr>
          <a:xfrm rot="0">
            <a:off x="5695704" y="5768339"/>
            <a:ext cx="5839339" cy="605262"/>
          </a:xfrm>
          <a:prstGeom prst="rect">
            <a:avLst/>
          </a:prstGeom>
        </p:spPr>
        <p:txBody>
          <a:bodyPr anchor="t" rtlCol="false" tIns="0" lIns="0" bIns="0" rIns="0">
            <a:spAutoFit/>
          </a:bodyPr>
          <a:lstStyle/>
          <a:p>
            <a:pPr algn="l">
              <a:lnSpc>
                <a:spcPts val="4964"/>
              </a:lnSpc>
            </a:pPr>
            <a:r>
              <a:rPr lang="en-US" sz="3545">
                <a:solidFill>
                  <a:srgbClr val="F8F3ED"/>
                </a:solidFill>
                <a:latin typeface="Montserrat"/>
                <a:ea typeface="Montserrat"/>
                <a:cs typeface="Montserrat"/>
                <a:sym typeface="Montserrat"/>
              </a:rPr>
              <a:t>Kelompok</a:t>
            </a:r>
          </a:p>
        </p:txBody>
      </p:sp>
      <p:sp>
        <p:nvSpPr>
          <p:cNvPr name="AutoShape 7" id="7"/>
          <p:cNvSpPr/>
          <p:nvPr/>
        </p:nvSpPr>
        <p:spPr>
          <a:xfrm>
            <a:off x="0" y="3844228"/>
            <a:ext cx="21268779" cy="0"/>
          </a:xfrm>
          <a:prstGeom prst="line">
            <a:avLst/>
          </a:prstGeom>
          <a:ln cap="flat" w="38100">
            <a:solidFill>
              <a:srgbClr val="F8F3ED"/>
            </a:solidFill>
            <a:prstDash val="solid"/>
            <a:headEnd type="none" len="sm" w="sm"/>
            <a:tailEnd type="none" len="sm" w="sm"/>
          </a:ln>
        </p:spPr>
      </p:sp>
      <p:sp>
        <p:nvSpPr>
          <p:cNvPr name="Freeform 8" id="8"/>
          <p:cNvSpPr/>
          <p:nvPr/>
        </p:nvSpPr>
        <p:spPr>
          <a:xfrm flipH="false" flipV="false" rot="0">
            <a:off x="15374643" y="3863278"/>
            <a:ext cx="3769315" cy="2241029"/>
          </a:xfrm>
          <a:custGeom>
            <a:avLst/>
            <a:gdLst/>
            <a:ahLst/>
            <a:cxnLst/>
            <a:rect r="r" b="b" t="t" l="l"/>
            <a:pathLst>
              <a:path h="2241029" w="3769315">
                <a:moveTo>
                  <a:pt x="0" y="0"/>
                </a:moveTo>
                <a:lnTo>
                  <a:pt x="3769314" y="0"/>
                </a:lnTo>
                <a:lnTo>
                  <a:pt x="3769314" y="2241029"/>
                </a:lnTo>
                <a:lnTo>
                  <a:pt x="0" y="22410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6038669" y="8258884"/>
            <a:ext cx="3105289" cy="3105289"/>
          </a:xfrm>
          <a:custGeom>
            <a:avLst/>
            <a:gdLst/>
            <a:ahLst/>
            <a:cxnLst/>
            <a:rect r="r" b="b" t="t" l="l"/>
            <a:pathLst>
              <a:path h="3105289" w="3105289">
                <a:moveTo>
                  <a:pt x="0" y="0"/>
                </a:moveTo>
                <a:lnTo>
                  <a:pt x="3105288" y="0"/>
                </a:lnTo>
                <a:lnTo>
                  <a:pt x="3105288" y="3105289"/>
                </a:lnTo>
                <a:lnTo>
                  <a:pt x="0" y="31052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522718" y="4568530"/>
            <a:ext cx="17068595" cy="5141540"/>
          </a:xfrm>
          <a:prstGeom prst="rect">
            <a:avLst/>
          </a:prstGeom>
        </p:spPr>
        <p:txBody>
          <a:bodyPr anchor="t" rtlCol="false" tIns="0" lIns="0" bIns="0" rIns="0">
            <a:spAutoFit/>
          </a:bodyPr>
          <a:lstStyle/>
          <a:p>
            <a:pPr algn="l">
              <a:lnSpc>
                <a:spcPts val="6782"/>
              </a:lnSpc>
            </a:pPr>
            <a:r>
              <a:rPr lang="en-US" sz="5514">
                <a:solidFill>
                  <a:srgbClr val="4D818B"/>
                </a:solidFill>
                <a:latin typeface="Montserrat"/>
                <a:ea typeface="Montserrat"/>
                <a:cs typeface="Montserrat"/>
                <a:sym typeface="Montserrat"/>
              </a:rPr>
              <a:t>Kelompok 3</a:t>
            </a:r>
          </a:p>
          <a:p>
            <a:pPr algn="l" marL="1190557" indent="-595278" lvl="1">
              <a:lnSpc>
                <a:spcPts val="6782"/>
              </a:lnSpc>
              <a:buFont typeface="Arial"/>
              <a:buChar char="•"/>
            </a:pPr>
            <a:r>
              <a:rPr lang="en-US" sz="5514">
                <a:solidFill>
                  <a:srgbClr val="4D818B"/>
                </a:solidFill>
                <a:latin typeface="Montserrat"/>
                <a:ea typeface="Montserrat"/>
                <a:cs typeface="Montserrat"/>
                <a:sym typeface="Montserrat"/>
              </a:rPr>
              <a:t>Siska Tiara (C2255201008) </a:t>
            </a:r>
          </a:p>
          <a:p>
            <a:pPr algn="l" marL="1190557" indent="-595278" lvl="1">
              <a:lnSpc>
                <a:spcPts val="6782"/>
              </a:lnSpc>
              <a:buFont typeface="Arial"/>
              <a:buChar char="•"/>
            </a:pPr>
            <a:r>
              <a:rPr lang="en-US" sz="5514">
                <a:solidFill>
                  <a:srgbClr val="4D818B"/>
                </a:solidFill>
                <a:latin typeface="Montserrat"/>
                <a:ea typeface="Montserrat"/>
                <a:cs typeface="Montserrat"/>
                <a:sym typeface="Montserrat"/>
              </a:rPr>
              <a:t>Rio Juliannur saputra (C2255201075)</a:t>
            </a:r>
          </a:p>
          <a:p>
            <a:pPr algn="l" marL="1190557" indent="-595278" lvl="1">
              <a:lnSpc>
                <a:spcPts val="6782"/>
              </a:lnSpc>
              <a:buFont typeface="Arial"/>
              <a:buChar char="•"/>
            </a:pPr>
            <a:r>
              <a:rPr lang="en-US" sz="5514">
                <a:solidFill>
                  <a:srgbClr val="4D818B"/>
                </a:solidFill>
                <a:latin typeface="Montserrat"/>
                <a:ea typeface="Montserrat"/>
                <a:cs typeface="Montserrat"/>
                <a:sym typeface="Montserrat"/>
              </a:rPr>
              <a:t>Mutya Talitha Jannah (C2255201080)</a:t>
            </a:r>
          </a:p>
          <a:p>
            <a:pPr algn="l" marL="1190557" indent="-595278" lvl="1">
              <a:lnSpc>
                <a:spcPts val="6782"/>
              </a:lnSpc>
              <a:buFont typeface="Arial"/>
              <a:buChar char="•"/>
            </a:pPr>
            <a:r>
              <a:rPr lang="en-US" sz="5514">
                <a:solidFill>
                  <a:srgbClr val="4D818B"/>
                </a:solidFill>
                <a:latin typeface="Montserrat"/>
                <a:ea typeface="Montserrat"/>
                <a:cs typeface="Montserrat"/>
                <a:sym typeface="Montserrat"/>
              </a:rPr>
              <a:t>Dahlia Febriani (C2255201081)</a:t>
            </a:r>
          </a:p>
          <a:p>
            <a:pPr algn="l" marL="1190557" indent="-595278" lvl="1">
              <a:lnSpc>
                <a:spcPts val="6782"/>
              </a:lnSpc>
              <a:buFont typeface="Arial"/>
              <a:buChar char="•"/>
            </a:pPr>
            <a:r>
              <a:rPr lang="en-US" sz="5514">
                <a:solidFill>
                  <a:srgbClr val="4D818B"/>
                </a:solidFill>
                <a:latin typeface="Montserrat"/>
                <a:ea typeface="Montserrat"/>
                <a:cs typeface="Montserrat"/>
                <a:sym typeface="Montserrat"/>
              </a:rPr>
              <a:t>Cleyrin Paskatabitha (C2255201086)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3ED"/>
        </a:solidFill>
      </p:bgPr>
    </p:bg>
    <p:spTree>
      <p:nvGrpSpPr>
        <p:cNvPr id="1" name=""/>
        <p:cNvGrpSpPr/>
        <p:nvPr/>
      </p:nvGrpSpPr>
      <p:grpSpPr>
        <a:xfrm>
          <a:off x="0" y="0"/>
          <a:ext cx="0" cy="0"/>
          <a:chOff x="0" y="0"/>
          <a:chExt cx="0" cy="0"/>
        </a:xfrm>
      </p:grpSpPr>
      <p:sp>
        <p:nvSpPr>
          <p:cNvPr name="AutoShape 2" id="2"/>
          <p:cNvSpPr/>
          <p:nvPr/>
        </p:nvSpPr>
        <p:spPr>
          <a:xfrm flipV="true">
            <a:off x="7112304" y="1711926"/>
            <a:ext cx="8970678" cy="0"/>
          </a:xfrm>
          <a:prstGeom prst="line">
            <a:avLst/>
          </a:prstGeom>
          <a:ln cap="flat" w="38100">
            <a:solidFill>
              <a:srgbClr val="74A8B3"/>
            </a:solidFill>
            <a:prstDash val="solid"/>
            <a:headEnd type="none" len="sm" w="sm"/>
            <a:tailEnd type="none" len="sm" w="sm"/>
          </a:ln>
        </p:spPr>
      </p:sp>
      <p:sp>
        <p:nvSpPr>
          <p:cNvPr name="Freeform 3" id="3"/>
          <p:cNvSpPr/>
          <p:nvPr/>
        </p:nvSpPr>
        <p:spPr>
          <a:xfrm flipH="false" flipV="false" rot="0">
            <a:off x="320827" y="2655415"/>
            <a:ext cx="494923" cy="494923"/>
          </a:xfrm>
          <a:custGeom>
            <a:avLst/>
            <a:gdLst/>
            <a:ahLst/>
            <a:cxnLst/>
            <a:rect r="r" b="b" t="t" l="l"/>
            <a:pathLst>
              <a:path h="494923" w="494923">
                <a:moveTo>
                  <a:pt x="0" y="0"/>
                </a:moveTo>
                <a:lnTo>
                  <a:pt x="494923" y="0"/>
                </a:lnTo>
                <a:lnTo>
                  <a:pt x="494923" y="494924"/>
                </a:lnTo>
                <a:lnTo>
                  <a:pt x="0" y="4949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6055112" y="556069"/>
            <a:ext cx="6177776" cy="990601"/>
          </a:xfrm>
          <a:prstGeom prst="rect">
            <a:avLst/>
          </a:prstGeom>
        </p:spPr>
        <p:txBody>
          <a:bodyPr anchor="t" rtlCol="false" tIns="0" lIns="0" bIns="0" rIns="0">
            <a:spAutoFit/>
          </a:bodyPr>
          <a:lstStyle/>
          <a:p>
            <a:pPr algn="r">
              <a:lnSpc>
                <a:spcPts val="7200"/>
              </a:lnSpc>
            </a:pPr>
            <a:r>
              <a:rPr lang="en-US" b="true" sz="8000">
                <a:solidFill>
                  <a:srgbClr val="4D818B"/>
                </a:solidFill>
                <a:latin typeface="Montserrat Bold"/>
                <a:ea typeface="Montserrat Bold"/>
                <a:cs typeface="Montserrat Bold"/>
                <a:sym typeface="Montserrat Bold"/>
              </a:rPr>
              <a:t> ANALISIS</a:t>
            </a:r>
          </a:p>
        </p:txBody>
      </p:sp>
      <p:sp>
        <p:nvSpPr>
          <p:cNvPr name="TextBox 5" id="5"/>
          <p:cNvSpPr txBox="true"/>
          <p:nvPr/>
        </p:nvSpPr>
        <p:spPr>
          <a:xfrm rot="0">
            <a:off x="1291630" y="3245589"/>
            <a:ext cx="16230600" cy="4490438"/>
          </a:xfrm>
          <a:prstGeom prst="rect">
            <a:avLst/>
          </a:prstGeom>
        </p:spPr>
        <p:txBody>
          <a:bodyPr anchor="t" rtlCol="false" tIns="0" lIns="0" bIns="0" rIns="0">
            <a:spAutoFit/>
          </a:bodyPr>
          <a:lstStyle/>
          <a:p>
            <a:pPr algn="just">
              <a:lnSpc>
                <a:spcPts val="3949"/>
              </a:lnSpc>
            </a:pPr>
            <a:r>
              <a:rPr lang="en-US" sz="2821">
                <a:solidFill>
                  <a:srgbClr val="4D818B"/>
                </a:solidFill>
                <a:latin typeface="Montserrat"/>
                <a:ea typeface="Montserrat"/>
                <a:cs typeface="Montserrat"/>
                <a:sym typeface="Montserrat"/>
              </a:rPr>
              <a:t>Dari hasil Uji Coba, Sistem berhasil menerapkan forward chaining untuk mendiagnosis masalah kulit dan merekomendasikan produk skincare serta sunscreen secara akurat. Pengguna memasukkan tipe dan masalah kulit melalui antarmuka Streamlit, yang kemudian diproses menggunakan aturan dalam database SQLite. Untuk sunscreen jika tidak ada produk sunscreen spesifik, sistem menampilkan produk universal untuk semua jenis kulit. Desain modular memungkinkan pengembangan lebih lanjut, mendukung penambahan produk dan aturan yang lebih kompleks guna meningkatkan keputusan perawatan kulit.</a:t>
            </a:r>
          </a:p>
          <a:p>
            <a:pPr algn="just">
              <a:lnSpc>
                <a:spcPts val="3949"/>
              </a:lnSpc>
            </a:pPr>
          </a:p>
        </p:txBody>
      </p:sp>
      <p:sp>
        <p:nvSpPr>
          <p:cNvPr name="Freeform 6" id="6"/>
          <p:cNvSpPr/>
          <p:nvPr/>
        </p:nvSpPr>
        <p:spPr>
          <a:xfrm flipH="false" flipV="false" rot="0">
            <a:off x="-519933" y="-1692876"/>
            <a:ext cx="5694689" cy="3385751"/>
          </a:xfrm>
          <a:custGeom>
            <a:avLst/>
            <a:gdLst/>
            <a:ahLst/>
            <a:cxnLst/>
            <a:rect r="r" b="b" t="t" l="l"/>
            <a:pathLst>
              <a:path h="3385751" w="5694689">
                <a:moveTo>
                  <a:pt x="0" y="0"/>
                </a:moveTo>
                <a:lnTo>
                  <a:pt x="5694688" y="0"/>
                </a:lnTo>
                <a:lnTo>
                  <a:pt x="5694688" y="3385752"/>
                </a:lnTo>
                <a:lnTo>
                  <a:pt x="0" y="33857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891978" y="150648"/>
            <a:ext cx="2792043" cy="2792043"/>
          </a:xfrm>
          <a:custGeom>
            <a:avLst/>
            <a:gdLst/>
            <a:ahLst/>
            <a:cxnLst/>
            <a:rect r="r" b="b" t="t" l="l"/>
            <a:pathLst>
              <a:path h="2792043" w="2792043">
                <a:moveTo>
                  <a:pt x="0" y="0"/>
                </a:moveTo>
                <a:lnTo>
                  <a:pt x="2792044" y="0"/>
                </a:lnTo>
                <a:lnTo>
                  <a:pt x="2792044" y="2792043"/>
                </a:lnTo>
                <a:lnTo>
                  <a:pt x="0" y="279204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true" rot="0">
            <a:off x="-519933" y="9258300"/>
            <a:ext cx="2176444" cy="1293995"/>
          </a:xfrm>
          <a:custGeom>
            <a:avLst/>
            <a:gdLst/>
            <a:ahLst/>
            <a:cxnLst/>
            <a:rect r="r" b="b" t="t" l="l"/>
            <a:pathLst>
              <a:path h="1293995" w="2176444">
                <a:moveTo>
                  <a:pt x="0" y="1293995"/>
                </a:moveTo>
                <a:lnTo>
                  <a:pt x="2176443" y="1293995"/>
                </a:lnTo>
                <a:lnTo>
                  <a:pt x="2176443" y="0"/>
                </a:lnTo>
                <a:lnTo>
                  <a:pt x="0" y="0"/>
                </a:lnTo>
                <a:lnTo>
                  <a:pt x="0" y="129399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1291630" y="2583988"/>
            <a:ext cx="2414002" cy="566350"/>
          </a:xfrm>
          <a:prstGeom prst="rect">
            <a:avLst/>
          </a:prstGeom>
        </p:spPr>
        <p:txBody>
          <a:bodyPr anchor="t" rtlCol="false" tIns="0" lIns="0" bIns="0" rIns="0">
            <a:spAutoFit/>
          </a:bodyPr>
          <a:lstStyle/>
          <a:p>
            <a:pPr algn="r">
              <a:lnSpc>
                <a:spcPts val="4153"/>
              </a:lnSpc>
            </a:pPr>
            <a:r>
              <a:rPr lang="en-US" sz="4614" b="true">
                <a:solidFill>
                  <a:srgbClr val="4D818B"/>
                </a:solidFill>
                <a:latin typeface="Montserrat Bold"/>
                <a:ea typeface="Montserrat Bold"/>
                <a:cs typeface="Montserrat Bold"/>
                <a:sym typeface="Montserrat Bold"/>
              </a:rPr>
              <a:t>Analisis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F3ED"/>
        </a:solidFill>
      </p:bgPr>
    </p:bg>
    <p:spTree>
      <p:nvGrpSpPr>
        <p:cNvPr id="1" name=""/>
        <p:cNvGrpSpPr/>
        <p:nvPr/>
      </p:nvGrpSpPr>
      <p:grpSpPr>
        <a:xfrm>
          <a:off x="0" y="0"/>
          <a:ext cx="0" cy="0"/>
          <a:chOff x="0" y="0"/>
          <a:chExt cx="0" cy="0"/>
        </a:xfrm>
      </p:grpSpPr>
      <p:sp>
        <p:nvSpPr>
          <p:cNvPr name="AutoShape 2" id="2"/>
          <p:cNvSpPr/>
          <p:nvPr/>
        </p:nvSpPr>
        <p:spPr>
          <a:xfrm>
            <a:off x="557141" y="1679186"/>
            <a:ext cx="9569601" cy="0"/>
          </a:xfrm>
          <a:prstGeom prst="line">
            <a:avLst/>
          </a:prstGeom>
          <a:ln cap="flat" w="38100">
            <a:solidFill>
              <a:srgbClr val="74A8B3"/>
            </a:solidFill>
            <a:prstDash val="solid"/>
            <a:headEnd type="none" len="sm" w="sm"/>
            <a:tailEnd type="none" len="sm" w="sm"/>
          </a:ln>
        </p:spPr>
      </p:sp>
      <p:sp>
        <p:nvSpPr>
          <p:cNvPr name="TextBox 3" id="3"/>
          <p:cNvSpPr txBox="true"/>
          <p:nvPr/>
        </p:nvSpPr>
        <p:spPr>
          <a:xfrm rot="0">
            <a:off x="557141" y="631639"/>
            <a:ext cx="14659306" cy="990601"/>
          </a:xfrm>
          <a:prstGeom prst="rect">
            <a:avLst/>
          </a:prstGeom>
        </p:spPr>
        <p:txBody>
          <a:bodyPr anchor="t" rtlCol="false" tIns="0" lIns="0" bIns="0" rIns="0">
            <a:spAutoFit/>
          </a:bodyPr>
          <a:lstStyle/>
          <a:p>
            <a:pPr algn="l">
              <a:lnSpc>
                <a:spcPts val="7200"/>
              </a:lnSpc>
            </a:pPr>
            <a:r>
              <a:rPr lang="en-US" sz="8000" b="true">
                <a:solidFill>
                  <a:srgbClr val="4D818B"/>
                </a:solidFill>
                <a:latin typeface="Montserrat Bold"/>
                <a:ea typeface="Montserrat Bold"/>
                <a:cs typeface="Montserrat Bold"/>
                <a:sym typeface="Montserrat Bold"/>
              </a:rPr>
              <a:t>KESIMPULAN DAN SARAN</a:t>
            </a:r>
          </a:p>
        </p:txBody>
      </p:sp>
      <p:sp>
        <p:nvSpPr>
          <p:cNvPr name="Freeform 4" id="4"/>
          <p:cNvSpPr/>
          <p:nvPr/>
        </p:nvSpPr>
        <p:spPr>
          <a:xfrm flipH="false" flipV="false" rot="0">
            <a:off x="280831" y="1993711"/>
            <a:ext cx="734488" cy="508800"/>
          </a:xfrm>
          <a:custGeom>
            <a:avLst/>
            <a:gdLst/>
            <a:ahLst/>
            <a:cxnLst/>
            <a:rect r="r" b="b" t="t" l="l"/>
            <a:pathLst>
              <a:path h="508800" w="734488">
                <a:moveTo>
                  <a:pt x="0" y="0"/>
                </a:moveTo>
                <a:lnTo>
                  <a:pt x="734489" y="0"/>
                </a:lnTo>
                <a:lnTo>
                  <a:pt x="734489" y="508800"/>
                </a:lnTo>
                <a:lnTo>
                  <a:pt x="0" y="508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039714" y="-391178"/>
            <a:ext cx="4439172" cy="2639289"/>
          </a:xfrm>
          <a:custGeom>
            <a:avLst/>
            <a:gdLst/>
            <a:ahLst/>
            <a:cxnLst/>
            <a:rect r="r" b="b" t="t" l="l"/>
            <a:pathLst>
              <a:path h="2639289" w="4439172">
                <a:moveTo>
                  <a:pt x="0" y="0"/>
                </a:moveTo>
                <a:lnTo>
                  <a:pt x="4439172" y="0"/>
                </a:lnTo>
                <a:lnTo>
                  <a:pt x="4439172" y="2639289"/>
                </a:lnTo>
                <a:lnTo>
                  <a:pt x="0" y="26392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true" rot="0">
            <a:off x="16741694" y="9458325"/>
            <a:ext cx="2176444" cy="1293995"/>
          </a:xfrm>
          <a:custGeom>
            <a:avLst/>
            <a:gdLst/>
            <a:ahLst/>
            <a:cxnLst/>
            <a:rect r="r" b="b" t="t" l="l"/>
            <a:pathLst>
              <a:path h="1293995" w="2176444">
                <a:moveTo>
                  <a:pt x="0" y="1293995"/>
                </a:moveTo>
                <a:lnTo>
                  <a:pt x="2176444" y="1293995"/>
                </a:lnTo>
                <a:lnTo>
                  <a:pt x="2176444" y="0"/>
                </a:lnTo>
                <a:lnTo>
                  <a:pt x="0" y="0"/>
                </a:lnTo>
                <a:lnTo>
                  <a:pt x="0" y="129399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857310" y="2031611"/>
            <a:ext cx="3878275" cy="566350"/>
          </a:xfrm>
          <a:prstGeom prst="rect">
            <a:avLst/>
          </a:prstGeom>
        </p:spPr>
        <p:txBody>
          <a:bodyPr anchor="t" rtlCol="false" tIns="0" lIns="0" bIns="0" rIns="0">
            <a:spAutoFit/>
          </a:bodyPr>
          <a:lstStyle/>
          <a:p>
            <a:pPr algn="r">
              <a:lnSpc>
                <a:spcPts val="4153"/>
              </a:lnSpc>
            </a:pPr>
            <a:r>
              <a:rPr lang="en-US" sz="4614" b="true">
                <a:solidFill>
                  <a:srgbClr val="4D818B"/>
                </a:solidFill>
                <a:latin typeface="Montserrat Bold"/>
                <a:ea typeface="Montserrat Bold"/>
                <a:cs typeface="Montserrat Bold"/>
                <a:sym typeface="Montserrat Bold"/>
              </a:rPr>
              <a:t>Kesimpulan</a:t>
            </a:r>
          </a:p>
        </p:txBody>
      </p:sp>
      <p:sp>
        <p:nvSpPr>
          <p:cNvPr name="Freeform 8" id="8"/>
          <p:cNvSpPr/>
          <p:nvPr/>
        </p:nvSpPr>
        <p:spPr>
          <a:xfrm flipH="false" flipV="false" rot="0">
            <a:off x="294212" y="5384270"/>
            <a:ext cx="734488" cy="508800"/>
          </a:xfrm>
          <a:custGeom>
            <a:avLst/>
            <a:gdLst/>
            <a:ahLst/>
            <a:cxnLst/>
            <a:rect r="r" b="b" t="t" l="l"/>
            <a:pathLst>
              <a:path h="508800" w="734488">
                <a:moveTo>
                  <a:pt x="0" y="0"/>
                </a:moveTo>
                <a:lnTo>
                  <a:pt x="734488" y="0"/>
                </a:lnTo>
                <a:lnTo>
                  <a:pt x="734488" y="508800"/>
                </a:lnTo>
                <a:lnTo>
                  <a:pt x="0" y="508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857310" y="5422169"/>
            <a:ext cx="1939138" cy="566350"/>
          </a:xfrm>
          <a:prstGeom prst="rect">
            <a:avLst/>
          </a:prstGeom>
        </p:spPr>
        <p:txBody>
          <a:bodyPr anchor="t" rtlCol="false" tIns="0" lIns="0" bIns="0" rIns="0">
            <a:spAutoFit/>
          </a:bodyPr>
          <a:lstStyle/>
          <a:p>
            <a:pPr algn="r">
              <a:lnSpc>
                <a:spcPts val="4153"/>
              </a:lnSpc>
            </a:pPr>
            <a:r>
              <a:rPr lang="en-US" sz="4614" b="true">
                <a:solidFill>
                  <a:srgbClr val="4D818B"/>
                </a:solidFill>
                <a:latin typeface="Montserrat Bold"/>
                <a:ea typeface="Montserrat Bold"/>
                <a:cs typeface="Montserrat Bold"/>
                <a:sym typeface="Montserrat Bold"/>
              </a:rPr>
              <a:t>Saran</a:t>
            </a:r>
          </a:p>
        </p:txBody>
      </p:sp>
      <p:sp>
        <p:nvSpPr>
          <p:cNvPr name="TextBox 10" id="10"/>
          <p:cNvSpPr txBox="true"/>
          <p:nvPr/>
        </p:nvSpPr>
        <p:spPr>
          <a:xfrm rot="0">
            <a:off x="1028700" y="2653056"/>
            <a:ext cx="16230600" cy="2985614"/>
          </a:xfrm>
          <a:prstGeom prst="rect">
            <a:avLst/>
          </a:prstGeom>
        </p:spPr>
        <p:txBody>
          <a:bodyPr anchor="t" rtlCol="false" tIns="0" lIns="0" bIns="0" rIns="0">
            <a:spAutoFit/>
          </a:bodyPr>
          <a:lstStyle/>
          <a:p>
            <a:pPr algn="just" marL="609100" indent="-304550" lvl="1">
              <a:lnSpc>
                <a:spcPts val="3949"/>
              </a:lnSpc>
              <a:buFont typeface="Arial"/>
              <a:buChar char="•"/>
            </a:pPr>
            <a:r>
              <a:rPr lang="en-US" sz="2821">
                <a:solidFill>
                  <a:srgbClr val="4D818B"/>
                </a:solidFill>
                <a:latin typeface="Montserrat"/>
                <a:ea typeface="Montserrat"/>
                <a:cs typeface="Montserrat"/>
                <a:sym typeface="Montserrat"/>
              </a:rPr>
              <a:t>Forward chaining berhasil diterapkan untuk diagnosis dan rekomendasi produk.</a:t>
            </a:r>
          </a:p>
          <a:p>
            <a:pPr algn="just" marL="609100" indent="-304550" lvl="1">
              <a:lnSpc>
                <a:spcPts val="3949"/>
              </a:lnSpc>
              <a:buFont typeface="Arial"/>
              <a:buChar char="•"/>
            </a:pPr>
            <a:r>
              <a:rPr lang="en-US" sz="2821">
                <a:solidFill>
                  <a:srgbClr val="4D818B"/>
                </a:solidFill>
                <a:latin typeface="Montserrat"/>
                <a:ea typeface="Montserrat"/>
                <a:cs typeface="Montserrat"/>
                <a:sym typeface="Montserrat"/>
              </a:rPr>
              <a:t>Antarmuka Streamlit memudahkan input tipe dan masalah kulit.</a:t>
            </a:r>
          </a:p>
          <a:p>
            <a:pPr algn="just" marL="609100" indent="-304550" lvl="1">
              <a:lnSpc>
                <a:spcPts val="3949"/>
              </a:lnSpc>
              <a:buFont typeface="Arial"/>
              <a:buChar char="•"/>
            </a:pPr>
            <a:r>
              <a:rPr lang="en-US" sz="2821">
                <a:solidFill>
                  <a:srgbClr val="4D818B"/>
                </a:solidFill>
                <a:latin typeface="Montserrat"/>
                <a:ea typeface="Montserrat"/>
                <a:cs typeface="Montserrat"/>
                <a:sym typeface="Montserrat"/>
              </a:rPr>
              <a:t>Database SQLite memastikan pencocokan data yang efektif.</a:t>
            </a:r>
          </a:p>
          <a:p>
            <a:pPr algn="just" marL="609100" indent="-304550" lvl="1">
              <a:lnSpc>
                <a:spcPts val="3949"/>
              </a:lnSpc>
              <a:buFont typeface="Arial"/>
              <a:buChar char="•"/>
            </a:pPr>
            <a:r>
              <a:rPr lang="en-US" sz="2821">
                <a:solidFill>
                  <a:srgbClr val="4D818B"/>
                </a:solidFill>
                <a:latin typeface="Montserrat"/>
                <a:ea typeface="Montserrat"/>
                <a:cs typeface="Montserrat"/>
                <a:sym typeface="Montserrat"/>
              </a:rPr>
              <a:t>Fallback sunscreen menampilkan produk universal jika tidak ada yang spesifik.</a:t>
            </a:r>
          </a:p>
          <a:p>
            <a:pPr algn="just" marL="609100" indent="-304550" lvl="1">
              <a:lnSpc>
                <a:spcPts val="3949"/>
              </a:lnSpc>
              <a:buFont typeface="Arial"/>
              <a:buChar char="•"/>
            </a:pPr>
            <a:r>
              <a:rPr lang="en-US" sz="2821">
                <a:solidFill>
                  <a:srgbClr val="4D818B"/>
                </a:solidFill>
                <a:latin typeface="Montserrat"/>
                <a:ea typeface="Montserrat"/>
                <a:cs typeface="Montserrat"/>
                <a:sym typeface="Montserrat"/>
              </a:rPr>
              <a:t>Desain modular mendukung pengembangan dan penambahan produk/aturan baru.</a:t>
            </a:r>
          </a:p>
          <a:p>
            <a:pPr algn="just">
              <a:lnSpc>
                <a:spcPts val="3949"/>
              </a:lnSpc>
            </a:pPr>
          </a:p>
        </p:txBody>
      </p:sp>
      <p:sp>
        <p:nvSpPr>
          <p:cNvPr name="TextBox 11" id="11"/>
          <p:cNvSpPr txBox="true"/>
          <p:nvPr/>
        </p:nvSpPr>
        <p:spPr>
          <a:xfrm rot="0">
            <a:off x="1028700" y="5978995"/>
            <a:ext cx="16230600" cy="4490438"/>
          </a:xfrm>
          <a:prstGeom prst="rect">
            <a:avLst/>
          </a:prstGeom>
        </p:spPr>
        <p:txBody>
          <a:bodyPr anchor="t" rtlCol="false" tIns="0" lIns="0" bIns="0" rIns="0">
            <a:spAutoFit/>
          </a:bodyPr>
          <a:lstStyle/>
          <a:p>
            <a:pPr algn="just" marL="609100" indent="-304550" lvl="1">
              <a:lnSpc>
                <a:spcPts val="3949"/>
              </a:lnSpc>
              <a:buFont typeface="Arial"/>
              <a:buChar char="•"/>
            </a:pPr>
            <a:r>
              <a:rPr lang="en-US" sz="2821">
                <a:solidFill>
                  <a:srgbClr val="4D818B"/>
                </a:solidFill>
                <a:latin typeface="Montserrat"/>
                <a:ea typeface="Montserrat"/>
                <a:cs typeface="Montserrat"/>
                <a:sym typeface="Montserrat"/>
              </a:rPr>
              <a:t>Penambahan Produk &amp; Aturan – Memperluas database dengan lebih banyak produk dan aturan agar rekomendasi lebih akurat.</a:t>
            </a:r>
          </a:p>
          <a:p>
            <a:pPr algn="just" marL="609100" indent="-304550" lvl="1">
              <a:lnSpc>
                <a:spcPts val="3949"/>
              </a:lnSpc>
              <a:buFont typeface="Arial"/>
              <a:buChar char="•"/>
            </a:pPr>
            <a:r>
              <a:rPr lang="en-US" sz="2821">
                <a:solidFill>
                  <a:srgbClr val="4D818B"/>
                </a:solidFill>
                <a:latin typeface="Montserrat"/>
                <a:ea typeface="Montserrat"/>
                <a:cs typeface="Montserrat"/>
                <a:sym typeface="Montserrat"/>
              </a:rPr>
              <a:t>Penyempurnaan Algoritma Forward Chaining – Menambahkan faktor usia, lingkungan, atau alergi untuk rekomendasi yang lebih personal.</a:t>
            </a:r>
          </a:p>
          <a:p>
            <a:pPr algn="just" marL="609100" indent="-304550" lvl="1">
              <a:lnSpc>
                <a:spcPts val="3949"/>
              </a:lnSpc>
              <a:buFont typeface="Arial"/>
              <a:buChar char="•"/>
            </a:pPr>
            <a:r>
              <a:rPr lang="en-US" sz="2821">
                <a:solidFill>
                  <a:srgbClr val="4D818B"/>
                </a:solidFill>
                <a:latin typeface="Montserrat"/>
                <a:ea typeface="Montserrat"/>
                <a:cs typeface="Montserrat"/>
                <a:sym typeface="Montserrat"/>
              </a:rPr>
              <a:t>Optimasi UI/UX – Meningkatkan tampilan dan kemudahan penggunaan antarmuka Streamlit.</a:t>
            </a:r>
          </a:p>
          <a:p>
            <a:pPr algn="just" marL="609100" indent="-304550" lvl="1">
              <a:lnSpc>
                <a:spcPts val="3949"/>
              </a:lnSpc>
              <a:buFont typeface="Arial"/>
              <a:buChar char="•"/>
            </a:pPr>
            <a:r>
              <a:rPr lang="en-US" sz="2821">
                <a:solidFill>
                  <a:srgbClr val="4D818B"/>
                </a:solidFill>
                <a:latin typeface="Montserrat"/>
                <a:ea typeface="Montserrat"/>
                <a:cs typeface="Montserrat"/>
                <a:sym typeface="Montserrat"/>
              </a:rPr>
              <a:t>Sistem Feedback Pengguna – Memungkinkan pengguna memberikan rating atau ulasan untuk meningkatkan kualitas rekomendasi.</a:t>
            </a:r>
          </a:p>
          <a:p>
            <a:pPr algn="just">
              <a:lnSpc>
                <a:spcPts val="3949"/>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8F3ED"/>
        </a:solidFill>
      </p:bgPr>
    </p:bg>
    <p:spTree>
      <p:nvGrpSpPr>
        <p:cNvPr id="1" name=""/>
        <p:cNvGrpSpPr/>
        <p:nvPr/>
      </p:nvGrpSpPr>
      <p:grpSpPr>
        <a:xfrm>
          <a:off x="0" y="0"/>
          <a:ext cx="0" cy="0"/>
          <a:chOff x="0" y="0"/>
          <a:chExt cx="0" cy="0"/>
        </a:xfrm>
      </p:grpSpPr>
      <p:sp>
        <p:nvSpPr>
          <p:cNvPr name="TextBox 2" id="2"/>
          <p:cNvSpPr txBox="true"/>
          <p:nvPr/>
        </p:nvSpPr>
        <p:spPr>
          <a:xfrm rot="0">
            <a:off x="1028700" y="5188516"/>
            <a:ext cx="11468568" cy="2168897"/>
          </a:xfrm>
          <a:prstGeom prst="rect">
            <a:avLst/>
          </a:prstGeom>
        </p:spPr>
        <p:txBody>
          <a:bodyPr anchor="t" rtlCol="false" tIns="0" lIns="0" bIns="0" rIns="0">
            <a:spAutoFit/>
          </a:bodyPr>
          <a:lstStyle/>
          <a:p>
            <a:pPr algn="l">
              <a:lnSpc>
                <a:spcPts val="15760"/>
              </a:lnSpc>
            </a:pPr>
            <a:r>
              <a:rPr lang="en-US" sz="17511" b="true">
                <a:solidFill>
                  <a:srgbClr val="4D818B"/>
                </a:solidFill>
                <a:latin typeface="Montserrat Bold"/>
                <a:ea typeface="Montserrat Bold"/>
                <a:cs typeface="Montserrat Bold"/>
                <a:sym typeface="Montserrat Bold"/>
              </a:rPr>
              <a:t>ANSWER</a:t>
            </a:r>
          </a:p>
        </p:txBody>
      </p:sp>
      <p:sp>
        <p:nvSpPr>
          <p:cNvPr name="TextBox 3" id="3"/>
          <p:cNvSpPr txBox="true"/>
          <p:nvPr/>
        </p:nvSpPr>
        <p:spPr>
          <a:xfrm rot="0">
            <a:off x="1028700" y="3103221"/>
            <a:ext cx="11468568" cy="2527343"/>
          </a:xfrm>
          <a:prstGeom prst="rect">
            <a:avLst/>
          </a:prstGeom>
        </p:spPr>
        <p:txBody>
          <a:bodyPr anchor="t" rtlCol="false" tIns="0" lIns="0" bIns="0" rIns="0">
            <a:spAutoFit/>
          </a:bodyPr>
          <a:lstStyle/>
          <a:p>
            <a:pPr algn="l">
              <a:lnSpc>
                <a:spcPts val="18301"/>
              </a:lnSpc>
            </a:pPr>
            <a:r>
              <a:rPr lang="en-US" sz="20334">
                <a:solidFill>
                  <a:srgbClr val="4D818B"/>
                </a:solidFill>
                <a:latin typeface="Sloop Script Pro"/>
                <a:ea typeface="Sloop Script Pro"/>
                <a:cs typeface="Sloop Script Pro"/>
                <a:sym typeface="Sloop Script Pro"/>
              </a:rPr>
              <a:t>Questions &amp;</a:t>
            </a:r>
          </a:p>
        </p:txBody>
      </p:sp>
      <p:sp>
        <p:nvSpPr>
          <p:cNvPr name="Freeform 4" id="4"/>
          <p:cNvSpPr/>
          <p:nvPr/>
        </p:nvSpPr>
        <p:spPr>
          <a:xfrm flipH="false" flipV="false" rot="0">
            <a:off x="14832658" y="-290945"/>
            <a:ext cx="4439172" cy="2639289"/>
          </a:xfrm>
          <a:custGeom>
            <a:avLst/>
            <a:gdLst/>
            <a:ahLst/>
            <a:cxnLst/>
            <a:rect r="r" b="b" t="t" l="l"/>
            <a:pathLst>
              <a:path h="2639289" w="4439172">
                <a:moveTo>
                  <a:pt x="0" y="0"/>
                </a:moveTo>
                <a:lnTo>
                  <a:pt x="4439172" y="0"/>
                </a:lnTo>
                <a:lnTo>
                  <a:pt x="4439172" y="2639290"/>
                </a:lnTo>
                <a:lnTo>
                  <a:pt x="0" y="26392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832658" y="3521707"/>
            <a:ext cx="4853284" cy="7199633"/>
          </a:xfrm>
          <a:custGeom>
            <a:avLst/>
            <a:gdLst/>
            <a:ahLst/>
            <a:cxnLst/>
            <a:rect r="r" b="b" t="t" l="l"/>
            <a:pathLst>
              <a:path h="7199633" w="4853284">
                <a:moveTo>
                  <a:pt x="0" y="0"/>
                </a:moveTo>
                <a:lnTo>
                  <a:pt x="4853284" y="0"/>
                </a:lnTo>
                <a:lnTo>
                  <a:pt x="4853284" y="7199633"/>
                </a:lnTo>
                <a:lnTo>
                  <a:pt x="0" y="71996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101247" y="-1367447"/>
            <a:ext cx="2792043" cy="2792043"/>
          </a:xfrm>
          <a:custGeom>
            <a:avLst/>
            <a:gdLst/>
            <a:ahLst/>
            <a:cxnLst/>
            <a:rect r="r" b="b" t="t" l="l"/>
            <a:pathLst>
              <a:path h="2792043" w="2792043">
                <a:moveTo>
                  <a:pt x="0" y="0"/>
                </a:moveTo>
                <a:lnTo>
                  <a:pt x="2792043" y="0"/>
                </a:lnTo>
                <a:lnTo>
                  <a:pt x="2792043" y="2792044"/>
                </a:lnTo>
                <a:lnTo>
                  <a:pt x="0" y="27920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7" id="7"/>
          <p:cNvSpPr/>
          <p:nvPr/>
        </p:nvSpPr>
        <p:spPr>
          <a:xfrm>
            <a:off x="1028700" y="7376487"/>
            <a:ext cx="10684265" cy="0"/>
          </a:xfrm>
          <a:prstGeom prst="line">
            <a:avLst/>
          </a:prstGeom>
          <a:ln cap="flat" w="38100">
            <a:solidFill>
              <a:srgbClr val="74A8B3"/>
            </a:solidFill>
            <a:prstDash val="solid"/>
            <a:headEnd type="none" len="sm" w="sm"/>
            <a:tailEnd type="none" len="sm" w="sm"/>
          </a:ln>
        </p:spPr>
      </p:sp>
      <p:sp>
        <p:nvSpPr>
          <p:cNvPr name="Freeform 8" id="8"/>
          <p:cNvSpPr/>
          <p:nvPr/>
        </p:nvSpPr>
        <p:spPr>
          <a:xfrm flipH="false" flipV="true" rot="0">
            <a:off x="-519933" y="9258300"/>
            <a:ext cx="2176444" cy="1293995"/>
          </a:xfrm>
          <a:custGeom>
            <a:avLst/>
            <a:gdLst/>
            <a:ahLst/>
            <a:cxnLst/>
            <a:rect r="r" b="b" t="t" l="l"/>
            <a:pathLst>
              <a:path h="1293995" w="2176444">
                <a:moveTo>
                  <a:pt x="0" y="1293995"/>
                </a:moveTo>
                <a:lnTo>
                  <a:pt x="2176443" y="1293995"/>
                </a:lnTo>
                <a:lnTo>
                  <a:pt x="2176443" y="0"/>
                </a:lnTo>
                <a:lnTo>
                  <a:pt x="0" y="0"/>
                </a:lnTo>
                <a:lnTo>
                  <a:pt x="0" y="1293995"/>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8F3ED"/>
        </a:solidFill>
      </p:bgPr>
    </p:bg>
    <p:spTree>
      <p:nvGrpSpPr>
        <p:cNvPr id="1" name=""/>
        <p:cNvGrpSpPr/>
        <p:nvPr/>
      </p:nvGrpSpPr>
      <p:grpSpPr>
        <a:xfrm>
          <a:off x="0" y="0"/>
          <a:ext cx="0" cy="0"/>
          <a:chOff x="0" y="0"/>
          <a:chExt cx="0" cy="0"/>
        </a:xfrm>
      </p:grpSpPr>
      <p:sp>
        <p:nvSpPr>
          <p:cNvPr name="TextBox 2" id="2"/>
          <p:cNvSpPr txBox="true"/>
          <p:nvPr/>
        </p:nvSpPr>
        <p:spPr>
          <a:xfrm rot="0">
            <a:off x="1613257" y="4305078"/>
            <a:ext cx="15061486" cy="2172145"/>
          </a:xfrm>
          <a:prstGeom prst="rect">
            <a:avLst/>
          </a:prstGeom>
        </p:spPr>
        <p:txBody>
          <a:bodyPr anchor="t" rtlCol="false" tIns="0" lIns="0" bIns="0" rIns="0">
            <a:spAutoFit/>
          </a:bodyPr>
          <a:lstStyle/>
          <a:p>
            <a:pPr algn="ctr">
              <a:lnSpc>
                <a:spcPts val="15760"/>
              </a:lnSpc>
            </a:pPr>
            <a:r>
              <a:rPr lang="en-US" b="true" sz="17511">
                <a:solidFill>
                  <a:srgbClr val="4D818B"/>
                </a:solidFill>
                <a:latin typeface="Montserrat Bold"/>
                <a:ea typeface="Montserrat Bold"/>
                <a:cs typeface="Montserrat Bold"/>
                <a:sym typeface="Montserrat Bold"/>
              </a:rPr>
              <a:t>THANK YOU</a:t>
            </a:r>
          </a:p>
        </p:txBody>
      </p:sp>
      <p:sp>
        <p:nvSpPr>
          <p:cNvPr name="AutoShape 3" id="3"/>
          <p:cNvSpPr/>
          <p:nvPr/>
        </p:nvSpPr>
        <p:spPr>
          <a:xfrm>
            <a:off x="1613257" y="6458172"/>
            <a:ext cx="15061486" cy="0"/>
          </a:xfrm>
          <a:prstGeom prst="line">
            <a:avLst/>
          </a:prstGeom>
          <a:ln cap="flat" w="38100">
            <a:solidFill>
              <a:srgbClr val="74A8B3"/>
            </a:solidFill>
            <a:prstDash val="solid"/>
            <a:headEnd type="none" len="sm" w="sm"/>
            <a:tailEnd type="none" len="sm" w="sm"/>
          </a:ln>
        </p:spPr>
      </p:sp>
      <p:sp>
        <p:nvSpPr>
          <p:cNvPr name="Freeform 4" id="4"/>
          <p:cNvSpPr/>
          <p:nvPr/>
        </p:nvSpPr>
        <p:spPr>
          <a:xfrm flipH="false" flipV="false" rot="0">
            <a:off x="14832658" y="-290945"/>
            <a:ext cx="4439172" cy="2639289"/>
          </a:xfrm>
          <a:custGeom>
            <a:avLst/>
            <a:gdLst/>
            <a:ahLst/>
            <a:cxnLst/>
            <a:rect r="r" b="b" t="t" l="l"/>
            <a:pathLst>
              <a:path h="2639289" w="4439172">
                <a:moveTo>
                  <a:pt x="0" y="0"/>
                </a:moveTo>
                <a:lnTo>
                  <a:pt x="4439172" y="0"/>
                </a:lnTo>
                <a:lnTo>
                  <a:pt x="4439172" y="2639290"/>
                </a:lnTo>
                <a:lnTo>
                  <a:pt x="0" y="26392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101247" y="-1367447"/>
            <a:ext cx="2792043" cy="2792043"/>
          </a:xfrm>
          <a:custGeom>
            <a:avLst/>
            <a:gdLst/>
            <a:ahLst/>
            <a:cxnLst/>
            <a:rect r="r" b="b" t="t" l="l"/>
            <a:pathLst>
              <a:path h="2792043" w="2792043">
                <a:moveTo>
                  <a:pt x="0" y="0"/>
                </a:moveTo>
                <a:lnTo>
                  <a:pt x="2792043" y="0"/>
                </a:lnTo>
                <a:lnTo>
                  <a:pt x="2792043" y="2792044"/>
                </a:lnTo>
                <a:lnTo>
                  <a:pt x="0" y="27920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826200" y="7786775"/>
            <a:ext cx="3709799" cy="3709799"/>
          </a:xfrm>
          <a:custGeom>
            <a:avLst/>
            <a:gdLst/>
            <a:ahLst/>
            <a:cxnLst/>
            <a:rect r="r" b="b" t="t" l="l"/>
            <a:pathLst>
              <a:path h="3709799" w="3709799">
                <a:moveTo>
                  <a:pt x="0" y="0"/>
                </a:moveTo>
                <a:lnTo>
                  <a:pt x="3709800" y="0"/>
                </a:lnTo>
                <a:lnTo>
                  <a:pt x="3709800" y="3709799"/>
                </a:lnTo>
                <a:lnTo>
                  <a:pt x="0" y="37097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0">
            <a:off x="1028700" y="1028700"/>
            <a:ext cx="1479278" cy="879498"/>
          </a:xfrm>
          <a:custGeom>
            <a:avLst/>
            <a:gdLst/>
            <a:ahLst/>
            <a:cxnLst/>
            <a:rect r="r" b="b" t="t" l="l"/>
            <a:pathLst>
              <a:path h="879498" w="1479278">
                <a:moveTo>
                  <a:pt x="0" y="879498"/>
                </a:moveTo>
                <a:lnTo>
                  <a:pt x="1479278" y="879498"/>
                </a:lnTo>
                <a:lnTo>
                  <a:pt x="1479278" y="0"/>
                </a:lnTo>
                <a:lnTo>
                  <a:pt x="0" y="0"/>
                </a:lnTo>
                <a:lnTo>
                  <a:pt x="0" y="879498"/>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7259300" y="7458392"/>
            <a:ext cx="2426642" cy="3599816"/>
          </a:xfrm>
          <a:custGeom>
            <a:avLst/>
            <a:gdLst/>
            <a:ahLst/>
            <a:cxnLst/>
            <a:rect r="r" b="b" t="t" l="l"/>
            <a:pathLst>
              <a:path h="3599816" w="2426642">
                <a:moveTo>
                  <a:pt x="0" y="0"/>
                </a:moveTo>
                <a:lnTo>
                  <a:pt x="2426642" y="0"/>
                </a:lnTo>
                <a:lnTo>
                  <a:pt x="2426642" y="3599816"/>
                </a:lnTo>
                <a:lnTo>
                  <a:pt x="0" y="35998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3ED"/>
        </a:solidFill>
      </p:bgPr>
    </p:bg>
    <p:spTree>
      <p:nvGrpSpPr>
        <p:cNvPr id="1" name=""/>
        <p:cNvGrpSpPr/>
        <p:nvPr/>
      </p:nvGrpSpPr>
      <p:grpSpPr>
        <a:xfrm>
          <a:off x="0" y="0"/>
          <a:ext cx="0" cy="0"/>
          <a:chOff x="0" y="0"/>
          <a:chExt cx="0" cy="0"/>
        </a:xfrm>
      </p:grpSpPr>
      <p:sp>
        <p:nvSpPr>
          <p:cNvPr name="TextBox 2" id="2"/>
          <p:cNvSpPr txBox="true"/>
          <p:nvPr/>
        </p:nvSpPr>
        <p:spPr>
          <a:xfrm rot="0">
            <a:off x="1028700" y="723456"/>
            <a:ext cx="11576322" cy="990601"/>
          </a:xfrm>
          <a:prstGeom prst="rect">
            <a:avLst/>
          </a:prstGeom>
        </p:spPr>
        <p:txBody>
          <a:bodyPr anchor="t" rtlCol="false" tIns="0" lIns="0" bIns="0" rIns="0">
            <a:spAutoFit/>
          </a:bodyPr>
          <a:lstStyle/>
          <a:p>
            <a:pPr algn="l">
              <a:lnSpc>
                <a:spcPts val="7200"/>
              </a:lnSpc>
            </a:pPr>
            <a:r>
              <a:rPr lang="en-US" sz="8000" b="true">
                <a:solidFill>
                  <a:srgbClr val="4D818B"/>
                </a:solidFill>
                <a:latin typeface="Montserrat Bold"/>
                <a:ea typeface="Montserrat Bold"/>
                <a:cs typeface="Montserrat Bold"/>
                <a:sym typeface="Montserrat Bold"/>
              </a:rPr>
              <a:t>STUDI KASUS</a:t>
            </a:r>
          </a:p>
        </p:txBody>
      </p:sp>
      <p:sp>
        <p:nvSpPr>
          <p:cNvPr name="Freeform 3" id="3"/>
          <p:cNvSpPr/>
          <p:nvPr/>
        </p:nvSpPr>
        <p:spPr>
          <a:xfrm flipH="false" flipV="false" rot="0">
            <a:off x="14782860" y="-203351"/>
            <a:ext cx="3769315" cy="2241029"/>
          </a:xfrm>
          <a:custGeom>
            <a:avLst/>
            <a:gdLst/>
            <a:ahLst/>
            <a:cxnLst/>
            <a:rect r="r" b="b" t="t" l="l"/>
            <a:pathLst>
              <a:path h="2241029" w="3769315">
                <a:moveTo>
                  <a:pt x="0" y="0"/>
                </a:moveTo>
                <a:lnTo>
                  <a:pt x="3769315" y="0"/>
                </a:lnTo>
                <a:lnTo>
                  <a:pt x="3769315" y="2241029"/>
                </a:lnTo>
                <a:lnTo>
                  <a:pt x="0" y="22410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a:off x="1028700" y="2056728"/>
            <a:ext cx="7815471" cy="0"/>
          </a:xfrm>
          <a:prstGeom prst="line">
            <a:avLst/>
          </a:prstGeom>
          <a:ln cap="flat" w="38100">
            <a:solidFill>
              <a:srgbClr val="74A8B3"/>
            </a:solidFill>
            <a:prstDash val="solid"/>
            <a:headEnd type="none" len="sm" w="sm"/>
            <a:tailEnd type="none" len="sm" w="sm"/>
          </a:ln>
        </p:spPr>
      </p:sp>
      <p:sp>
        <p:nvSpPr>
          <p:cNvPr name="TextBox 5" id="5"/>
          <p:cNvSpPr txBox="true"/>
          <p:nvPr/>
        </p:nvSpPr>
        <p:spPr>
          <a:xfrm rot="0">
            <a:off x="1028700" y="2342478"/>
            <a:ext cx="16230600" cy="6157595"/>
          </a:xfrm>
          <a:prstGeom prst="rect">
            <a:avLst/>
          </a:prstGeom>
        </p:spPr>
        <p:txBody>
          <a:bodyPr anchor="t" rtlCol="false" tIns="0" lIns="0" bIns="0" rIns="0">
            <a:spAutoFit/>
          </a:bodyPr>
          <a:lstStyle/>
          <a:p>
            <a:pPr algn="just">
              <a:lnSpc>
                <a:spcPts val="4480"/>
              </a:lnSpc>
            </a:pPr>
            <a:r>
              <a:rPr lang="en-US" sz="3200">
                <a:solidFill>
                  <a:srgbClr val="4D818B"/>
                </a:solidFill>
                <a:latin typeface="Montserrat"/>
                <a:ea typeface="Montserrat"/>
                <a:cs typeface="Montserrat"/>
                <a:sym typeface="Montserrat"/>
              </a:rPr>
              <a:t>   Banyak konsumen mengalami kesulitan dalam memilih produk skincare yang sesuai dengan jenis dan masalah kulit mereka. Ketidaktahuan mengenai kandungan aktif dalam produk sering kali menyebabkan pemilihan yang kurang tepat, yang berisiko menimbulkan efek samping seperti iritasi, breakout, atau bahkan memperburuk kondisi kulit.</a:t>
            </a:r>
          </a:p>
          <a:p>
            <a:pPr algn="just">
              <a:lnSpc>
                <a:spcPts val="4480"/>
              </a:lnSpc>
            </a:pPr>
            <a:r>
              <a:rPr lang="en-US" sz="3200">
                <a:solidFill>
                  <a:srgbClr val="4D818B"/>
                </a:solidFill>
                <a:latin typeface="Montserrat"/>
                <a:ea typeface="Montserrat"/>
                <a:cs typeface="Montserrat"/>
                <a:sym typeface="Montserrat"/>
              </a:rPr>
              <a:t>     Untuk mengatasi permasalahan tersebut, sistem pakar berbasis metode forward chaining dapat diterapkan sebagai solusi. Metode ini menelusuri gejala kulit yang diinput pengguna, mencocokkannya dengan aturan yang ditetapkan, lalu menghasilkan rekomendasi produk yang sesuai. Dengan sistem ini, konsumen mendapat rekomendasi skincare Skintific yang lebih akurat dan personalisasi untuk perawatan kulit yang lebih efektif.</a:t>
            </a:r>
          </a:p>
        </p:txBody>
      </p:sp>
      <p:sp>
        <p:nvSpPr>
          <p:cNvPr name="Freeform 6" id="6"/>
          <p:cNvSpPr/>
          <p:nvPr/>
        </p:nvSpPr>
        <p:spPr>
          <a:xfrm flipH="false" flipV="false" rot="0">
            <a:off x="16667517" y="8734356"/>
            <a:ext cx="3105289" cy="3105289"/>
          </a:xfrm>
          <a:custGeom>
            <a:avLst/>
            <a:gdLst/>
            <a:ahLst/>
            <a:cxnLst/>
            <a:rect r="r" b="b" t="t" l="l"/>
            <a:pathLst>
              <a:path h="3105289" w="3105289">
                <a:moveTo>
                  <a:pt x="0" y="0"/>
                </a:moveTo>
                <a:lnTo>
                  <a:pt x="3105289" y="0"/>
                </a:lnTo>
                <a:lnTo>
                  <a:pt x="3105289" y="3105288"/>
                </a:lnTo>
                <a:lnTo>
                  <a:pt x="0" y="31052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3ED"/>
        </a:solidFill>
      </p:bgPr>
    </p:bg>
    <p:spTree>
      <p:nvGrpSpPr>
        <p:cNvPr id="1" name=""/>
        <p:cNvGrpSpPr/>
        <p:nvPr/>
      </p:nvGrpSpPr>
      <p:grpSpPr>
        <a:xfrm>
          <a:off x="0" y="0"/>
          <a:ext cx="0" cy="0"/>
          <a:chOff x="0" y="0"/>
          <a:chExt cx="0" cy="0"/>
        </a:xfrm>
      </p:grpSpPr>
      <p:sp>
        <p:nvSpPr>
          <p:cNvPr name="Freeform 2" id="2"/>
          <p:cNvSpPr/>
          <p:nvPr/>
        </p:nvSpPr>
        <p:spPr>
          <a:xfrm flipH="false" flipV="false" rot="0">
            <a:off x="1694661" y="3141346"/>
            <a:ext cx="16266961" cy="5378750"/>
          </a:xfrm>
          <a:custGeom>
            <a:avLst/>
            <a:gdLst/>
            <a:ahLst/>
            <a:cxnLst/>
            <a:rect r="r" b="b" t="t" l="l"/>
            <a:pathLst>
              <a:path h="5378750" w="16266961">
                <a:moveTo>
                  <a:pt x="0" y="0"/>
                </a:moveTo>
                <a:lnTo>
                  <a:pt x="16266962" y="0"/>
                </a:lnTo>
                <a:lnTo>
                  <a:pt x="16266962" y="5378750"/>
                </a:lnTo>
                <a:lnTo>
                  <a:pt x="0" y="5378750"/>
                </a:lnTo>
                <a:lnTo>
                  <a:pt x="0" y="0"/>
                </a:lnTo>
                <a:close/>
              </a:path>
            </a:pathLst>
          </a:custGeom>
          <a:blipFill>
            <a:blip r:embed="rId2"/>
            <a:stretch>
              <a:fillRect l="-8411" t="0" r="0" b="0"/>
            </a:stretch>
          </a:blipFill>
        </p:spPr>
      </p:sp>
      <p:sp>
        <p:nvSpPr>
          <p:cNvPr name="TextBox 3" id="3"/>
          <p:cNvSpPr txBox="true"/>
          <p:nvPr/>
        </p:nvSpPr>
        <p:spPr>
          <a:xfrm rot="0">
            <a:off x="4567309" y="1257300"/>
            <a:ext cx="11576322" cy="990601"/>
          </a:xfrm>
          <a:prstGeom prst="rect">
            <a:avLst/>
          </a:prstGeom>
        </p:spPr>
        <p:txBody>
          <a:bodyPr anchor="t" rtlCol="false" tIns="0" lIns="0" bIns="0" rIns="0">
            <a:spAutoFit/>
          </a:bodyPr>
          <a:lstStyle/>
          <a:p>
            <a:pPr algn="l">
              <a:lnSpc>
                <a:spcPts val="7200"/>
              </a:lnSpc>
            </a:pPr>
            <a:r>
              <a:rPr lang="en-US" sz="8000" b="true">
                <a:solidFill>
                  <a:srgbClr val="4D818B"/>
                </a:solidFill>
                <a:latin typeface="Montserrat Bold"/>
                <a:ea typeface="Montserrat Bold"/>
                <a:cs typeface="Montserrat Bold"/>
                <a:sym typeface="Montserrat Bold"/>
              </a:rPr>
              <a:t>DATA PRODUK</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3ED"/>
        </a:solidFill>
      </p:bgPr>
    </p:bg>
    <p:spTree>
      <p:nvGrpSpPr>
        <p:cNvPr id="1" name=""/>
        <p:cNvGrpSpPr/>
        <p:nvPr/>
      </p:nvGrpSpPr>
      <p:grpSpPr>
        <a:xfrm>
          <a:off x="0" y="0"/>
          <a:ext cx="0" cy="0"/>
          <a:chOff x="0" y="0"/>
          <a:chExt cx="0" cy="0"/>
        </a:xfrm>
      </p:grpSpPr>
      <p:sp>
        <p:nvSpPr>
          <p:cNvPr name="AutoShape 2" id="2"/>
          <p:cNvSpPr/>
          <p:nvPr/>
        </p:nvSpPr>
        <p:spPr>
          <a:xfrm>
            <a:off x="1028700" y="1809307"/>
            <a:ext cx="3656160" cy="0"/>
          </a:xfrm>
          <a:prstGeom prst="line">
            <a:avLst/>
          </a:prstGeom>
          <a:ln cap="flat" w="38100">
            <a:solidFill>
              <a:srgbClr val="74A8B3"/>
            </a:solidFill>
            <a:prstDash val="solid"/>
            <a:headEnd type="none" len="sm" w="sm"/>
            <a:tailEnd type="none" len="sm" w="sm"/>
          </a:ln>
        </p:spPr>
      </p:sp>
      <p:sp>
        <p:nvSpPr>
          <p:cNvPr name="TextBox 3" id="3"/>
          <p:cNvSpPr txBox="true"/>
          <p:nvPr/>
        </p:nvSpPr>
        <p:spPr>
          <a:xfrm rot="0">
            <a:off x="1028700" y="799656"/>
            <a:ext cx="9744421" cy="990601"/>
          </a:xfrm>
          <a:prstGeom prst="rect">
            <a:avLst/>
          </a:prstGeom>
        </p:spPr>
        <p:txBody>
          <a:bodyPr anchor="t" rtlCol="false" tIns="0" lIns="0" bIns="0" rIns="0">
            <a:spAutoFit/>
          </a:bodyPr>
          <a:lstStyle/>
          <a:p>
            <a:pPr algn="l">
              <a:lnSpc>
                <a:spcPts val="7200"/>
              </a:lnSpc>
            </a:pPr>
            <a:r>
              <a:rPr lang="en-US" sz="8000" b="true">
                <a:solidFill>
                  <a:srgbClr val="4D818B"/>
                </a:solidFill>
                <a:latin typeface="Montserrat Bold"/>
                <a:ea typeface="Montserrat Bold"/>
                <a:cs typeface="Montserrat Bold"/>
                <a:sym typeface="Montserrat Bold"/>
              </a:rPr>
              <a:t>DAFTAR ATURAN</a:t>
            </a:r>
          </a:p>
        </p:txBody>
      </p:sp>
      <p:sp>
        <p:nvSpPr>
          <p:cNvPr name="TextBox 4" id="4"/>
          <p:cNvSpPr txBox="true"/>
          <p:nvPr/>
        </p:nvSpPr>
        <p:spPr>
          <a:xfrm rot="0">
            <a:off x="1028700" y="3623868"/>
            <a:ext cx="16785986" cy="6381749"/>
          </a:xfrm>
          <a:prstGeom prst="rect">
            <a:avLst/>
          </a:prstGeom>
        </p:spPr>
        <p:txBody>
          <a:bodyPr anchor="t" rtlCol="false" tIns="0" lIns="0" bIns="0" rIns="0">
            <a:spAutoFit/>
          </a:bodyPr>
          <a:lstStyle/>
          <a:p>
            <a:pPr algn="just">
              <a:lnSpc>
                <a:spcPts val="4200"/>
              </a:lnSpc>
            </a:pPr>
            <a:r>
              <a:rPr lang="en-US" sz="3000">
                <a:solidFill>
                  <a:srgbClr val="4D818B"/>
                </a:solidFill>
                <a:latin typeface="Montserrat"/>
                <a:ea typeface="Montserrat"/>
                <a:cs typeface="Montserrat"/>
                <a:sym typeface="Montserrat"/>
              </a:rPr>
              <a:t>1. Fakta Awal (Input Pengguna)</a:t>
            </a:r>
          </a:p>
          <a:p>
            <a:pPr algn="just" marL="647705" indent="-323852" lvl="1">
              <a:lnSpc>
                <a:spcPts val="4200"/>
              </a:lnSpc>
              <a:buFont typeface="Arial"/>
              <a:buChar char="•"/>
            </a:pPr>
            <a:r>
              <a:rPr lang="en-US" sz="3000">
                <a:solidFill>
                  <a:srgbClr val="4D818B"/>
                </a:solidFill>
                <a:latin typeface="Montserrat"/>
                <a:ea typeface="Montserrat"/>
                <a:cs typeface="Montserrat"/>
                <a:sym typeface="Montserrat"/>
              </a:rPr>
              <a:t>Pengguna memasukkan:</a:t>
            </a:r>
          </a:p>
          <a:p>
            <a:pPr algn="just" marL="647705" indent="-323852" lvl="1">
              <a:lnSpc>
                <a:spcPts val="4200"/>
              </a:lnSpc>
              <a:buAutoNum type="arabicPeriod" startAt="1"/>
            </a:pPr>
            <a:r>
              <a:rPr lang="en-US" sz="3000">
                <a:solidFill>
                  <a:srgbClr val="4D818B"/>
                </a:solidFill>
                <a:latin typeface="Montserrat"/>
                <a:ea typeface="Montserrat"/>
                <a:cs typeface="Montserrat"/>
                <a:sym typeface="Montserrat"/>
              </a:rPr>
              <a:t>Jenis Kulit (contoh: Berminyak, Kering, Kombinasi, Sensitif)</a:t>
            </a:r>
          </a:p>
          <a:p>
            <a:pPr algn="just" marL="647705" indent="-323852" lvl="1">
              <a:lnSpc>
                <a:spcPts val="4200"/>
              </a:lnSpc>
              <a:buAutoNum type="arabicPeriod" startAt="1"/>
            </a:pPr>
            <a:r>
              <a:rPr lang="en-US" sz="3000">
                <a:solidFill>
                  <a:srgbClr val="4D818B"/>
                </a:solidFill>
                <a:latin typeface="Montserrat"/>
                <a:ea typeface="Montserrat"/>
                <a:cs typeface="Montserrat"/>
                <a:sym typeface="Montserrat"/>
              </a:rPr>
              <a:t>Masalah Kulit (contoh: Jerawat, Komedo, Kusam, Kemerahan)</a:t>
            </a:r>
          </a:p>
          <a:p>
            <a:pPr algn="just">
              <a:lnSpc>
                <a:spcPts val="4200"/>
              </a:lnSpc>
            </a:pPr>
          </a:p>
          <a:p>
            <a:pPr algn="just">
              <a:lnSpc>
                <a:spcPts val="4200"/>
              </a:lnSpc>
            </a:pPr>
            <a:r>
              <a:rPr lang="en-US" sz="3000">
                <a:solidFill>
                  <a:srgbClr val="4D818B"/>
                </a:solidFill>
                <a:latin typeface="Montserrat"/>
                <a:ea typeface="Montserrat"/>
                <a:cs typeface="Montserrat"/>
                <a:sym typeface="Montserrat"/>
              </a:rPr>
              <a:t>2. Proses Inferensi (Pencocokan Aturan)</a:t>
            </a:r>
          </a:p>
          <a:p>
            <a:pPr algn="just">
              <a:lnSpc>
                <a:spcPts val="4200"/>
              </a:lnSpc>
            </a:pPr>
            <a:r>
              <a:rPr lang="en-US" sz="3000">
                <a:solidFill>
                  <a:srgbClr val="4D818B"/>
                </a:solidFill>
                <a:latin typeface="Montserrat"/>
                <a:ea typeface="Montserrat"/>
                <a:cs typeface="Montserrat"/>
                <a:sym typeface="Montserrat"/>
              </a:rPr>
              <a:t>    </a:t>
            </a:r>
            <a:r>
              <a:rPr lang="en-US" sz="3000">
                <a:solidFill>
                  <a:srgbClr val="4D818B"/>
                </a:solidFill>
                <a:latin typeface="Montserrat"/>
                <a:ea typeface="Montserrat"/>
                <a:cs typeface="Montserrat"/>
                <a:sym typeface="Montserrat"/>
              </a:rPr>
              <a:t>Sistem akan menelusuri data satu per satu dan memeriksa aturan yang sesuai:</a:t>
            </a:r>
          </a:p>
          <a:p>
            <a:pPr algn="just" marL="647705" indent="-323852" lvl="1">
              <a:lnSpc>
                <a:spcPts val="4200"/>
              </a:lnSpc>
              <a:buAutoNum type="arabicPeriod" startAt="1"/>
            </a:pPr>
            <a:r>
              <a:rPr lang="en-US" sz="3000">
                <a:solidFill>
                  <a:srgbClr val="4D818B"/>
                </a:solidFill>
                <a:latin typeface="Montserrat"/>
                <a:ea typeface="Montserrat"/>
                <a:cs typeface="Montserrat"/>
                <a:sym typeface="Montserrat"/>
              </a:rPr>
              <a:t>Ambil semua produk dengan kategori skincare yang sesuai dengan jenis kulit pengguna.</a:t>
            </a:r>
          </a:p>
          <a:p>
            <a:pPr algn="just" marL="647705" indent="-323852" lvl="1">
              <a:lnSpc>
                <a:spcPts val="4200"/>
              </a:lnSpc>
              <a:buAutoNum type="arabicPeriod" startAt="1"/>
            </a:pPr>
            <a:r>
              <a:rPr lang="en-US" sz="3000">
                <a:solidFill>
                  <a:srgbClr val="4D818B"/>
                </a:solidFill>
                <a:latin typeface="Montserrat"/>
                <a:ea typeface="Montserrat"/>
                <a:cs typeface="Montserrat"/>
                <a:sym typeface="Montserrat"/>
              </a:rPr>
              <a:t>Cek apakah produk memiliki daftar issues (masalah kulit yang dapat diatasi oleh produk tersebut).</a:t>
            </a:r>
          </a:p>
          <a:p>
            <a:pPr algn="just" marL="1943115" indent="-485779" lvl="3">
              <a:lnSpc>
                <a:spcPts val="4200"/>
              </a:lnSpc>
              <a:buFont typeface="Arial"/>
              <a:buChar char="￭"/>
            </a:pPr>
          </a:p>
        </p:txBody>
      </p:sp>
      <p:sp>
        <p:nvSpPr>
          <p:cNvPr name="Freeform 5" id="5"/>
          <p:cNvSpPr/>
          <p:nvPr/>
        </p:nvSpPr>
        <p:spPr>
          <a:xfrm flipH="false" flipV="false" rot="0">
            <a:off x="13335904" y="-1308251"/>
            <a:ext cx="5243598" cy="3117557"/>
          </a:xfrm>
          <a:custGeom>
            <a:avLst/>
            <a:gdLst/>
            <a:ahLst/>
            <a:cxnLst/>
            <a:rect r="r" b="b" t="t" l="l"/>
            <a:pathLst>
              <a:path h="3117557" w="5243598">
                <a:moveTo>
                  <a:pt x="0" y="0"/>
                </a:moveTo>
                <a:lnTo>
                  <a:pt x="5243598" y="0"/>
                </a:lnTo>
                <a:lnTo>
                  <a:pt x="5243598" y="3117558"/>
                </a:lnTo>
                <a:lnTo>
                  <a:pt x="0" y="31175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true" rot="0">
            <a:off x="-253361" y="9258300"/>
            <a:ext cx="1940272" cy="1153580"/>
          </a:xfrm>
          <a:custGeom>
            <a:avLst/>
            <a:gdLst/>
            <a:ahLst/>
            <a:cxnLst/>
            <a:rect r="r" b="b" t="t" l="l"/>
            <a:pathLst>
              <a:path h="1153580" w="1940272">
                <a:moveTo>
                  <a:pt x="0" y="1153580"/>
                </a:moveTo>
                <a:lnTo>
                  <a:pt x="1940273" y="1153580"/>
                </a:lnTo>
                <a:lnTo>
                  <a:pt x="1940273" y="0"/>
                </a:lnTo>
                <a:lnTo>
                  <a:pt x="0" y="0"/>
                </a:lnTo>
                <a:lnTo>
                  <a:pt x="0" y="115358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028700" y="2099869"/>
            <a:ext cx="16785986" cy="1581149"/>
          </a:xfrm>
          <a:prstGeom prst="rect">
            <a:avLst/>
          </a:prstGeom>
        </p:spPr>
        <p:txBody>
          <a:bodyPr anchor="t" rtlCol="false" tIns="0" lIns="0" bIns="0" rIns="0">
            <a:spAutoFit/>
          </a:bodyPr>
          <a:lstStyle/>
          <a:p>
            <a:pPr algn="just">
              <a:lnSpc>
                <a:spcPts val="4200"/>
              </a:lnSpc>
            </a:pPr>
            <a:r>
              <a:rPr lang="en-US" sz="3000">
                <a:solidFill>
                  <a:srgbClr val="4D818B"/>
                </a:solidFill>
                <a:latin typeface="Montserrat"/>
                <a:ea typeface="Montserrat"/>
                <a:cs typeface="Montserrat"/>
                <a:sym typeface="Montserrat"/>
              </a:rPr>
              <a:t>Pendekatan dalam sistem ini menggunakan metode Forward Chaining berbasis data. Sistem akan merekomendasikan produk skincare dan sunscreen berdasarkan pencocokan jenis kulit dan masalah kulit dengan aturan yang tersedia dalam dataset.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3ED"/>
        </a:solidFill>
      </p:bgPr>
    </p:bg>
    <p:spTree>
      <p:nvGrpSpPr>
        <p:cNvPr id="1" name=""/>
        <p:cNvGrpSpPr/>
        <p:nvPr/>
      </p:nvGrpSpPr>
      <p:grpSpPr>
        <a:xfrm>
          <a:off x="0" y="0"/>
          <a:ext cx="0" cy="0"/>
          <a:chOff x="0" y="0"/>
          <a:chExt cx="0" cy="0"/>
        </a:xfrm>
      </p:grpSpPr>
      <p:sp>
        <p:nvSpPr>
          <p:cNvPr name="AutoShape 2" id="2"/>
          <p:cNvSpPr/>
          <p:nvPr/>
        </p:nvSpPr>
        <p:spPr>
          <a:xfrm>
            <a:off x="1028700" y="1809307"/>
            <a:ext cx="3656160" cy="0"/>
          </a:xfrm>
          <a:prstGeom prst="line">
            <a:avLst/>
          </a:prstGeom>
          <a:ln cap="flat" w="38100">
            <a:solidFill>
              <a:srgbClr val="74A8B3"/>
            </a:solidFill>
            <a:prstDash val="solid"/>
            <a:headEnd type="none" len="sm" w="sm"/>
            <a:tailEnd type="none" len="sm" w="sm"/>
          </a:ln>
        </p:spPr>
      </p:sp>
      <p:sp>
        <p:nvSpPr>
          <p:cNvPr name="Freeform 3" id="3"/>
          <p:cNvSpPr/>
          <p:nvPr/>
        </p:nvSpPr>
        <p:spPr>
          <a:xfrm flipH="false" flipV="false" rot="0">
            <a:off x="13335904" y="-1308251"/>
            <a:ext cx="5243598" cy="3117557"/>
          </a:xfrm>
          <a:custGeom>
            <a:avLst/>
            <a:gdLst/>
            <a:ahLst/>
            <a:cxnLst/>
            <a:rect r="r" b="b" t="t" l="l"/>
            <a:pathLst>
              <a:path h="3117557" w="5243598">
                <a:moveTo>
                  <a:pt x="0" y="0"/>
                </a:moveTo>
                <a:lnTo>
                  <a:pt x="5243598" y="0"/>
                </a:lnTo>
                <a:lnTo>
                  <a:pt x="5243598" y="3117558"/>
                </a:lnTo>
                <a:lnTo>
                  <a:pt x="0" y="31175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911572" y="9434359"/>
            <a:ext cx="1940272" cy="1153580"/>
          </a:xfrm>
          <a:custGeom>
            <a:avLst/>
            <a:gdLst/>
            <a:ahLst/>
            <a:cxnLst/>
            <a:rect r="r" b="b" t="t" l="l"/>
            <a:pathLst>
              <a:path h="1153580" w="1940272">
                <a:moveTo>
                  <a:pt x="0" y="1153580"/>
                </a:moveTo>
                <a:lnTo>
                  <a:pt x="1940272" y="1153580"/>
                </a:lnTo>
                <a:lnTo>
                  <a:pt x="1940272" y="0"/>
                </a:lnTo>
                <a:lnTo>
                  <a:pt x="0" y="0"/>
                </a:lnTo>
                <a:lnTo>
                  <a:pt x="0" y="115358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578375" y="2072590"/>
            <a:ext cx="17131250" cy="2647949"/>
          </a:xfrm>
          <a:prstGeom prst="rect">
            <a:avLst/>
          </a:prstGeom>
        </p:spPr>
        <p:txBody>
          <a:bodyPr anchor="t" rtlCol="false" tIns="0" lIns="0" bIns="0" rIns="0">
            <a:spAutoFit/>
          </a:bodyPr>
          <a:lstStyle/>
          <a:p>
            <a:pPr algn="just">
              <a:lnSpc>
                <a:spcPts val="4200"/>
              </a:lnSpc>
            </a:pPr>
            <a:r>
              <a:rPr lang="en-US" sz="3000">
                <a:solidFill>
                  <a:srgbClr val="4D818B"/>
                </a:solidFill>
                <a:latin typeface="Montserrat"/>
                <a:ea typeface="Montserrat"/>
                <a:cs typeface="Montserrat"/>
                <a:sym typeface="Montserrat"/>
              </a:rPr>
              <a:t>3. Periksa apakah semua issues dari produk merupakan subset dari masalah kulit pengguna.</a:t>
            </a:r>
          </a:p>
          <a:p>
            <a:pPr algn="just">
              <a:lnSpc>
                <a:spcPts val="4200"/>
              </a:lnSpc>
            </a:pPr>
            <a:r>
              <a:rPr lang="en-US" sz="3000">
                <a:solidFill>
                  <a:srgbClr val="4D818B"/>
                </a:solidFill>
                <a:latin typeface="Montserrat"/>
                <a:ea typeface="Montserrat"/>
                <a:cs typeface="Montserrat"/>
                <a:sym typeface="Montserrat"/>
              </a:rPr>
              <a:t> 4. Jika produk memenuhi kriteria, tambahkan ke dalam daftar rekomendasi.</a:t>
            </a:r>
          </a:p>
          <a:p>
            <a:pPr algn="just">
              <a:lnSpc>
                <a:spcPts val="4200"/>
              </a:lnSpc>
            </a:pPr>
          </a:p>
          <a:p>
            <a:pPr algn="just">
              <a:lnSpc>
                <a:spcPts val="4200"/>
              </a:lnSpc>
            </a:pPr>
            <a:r>
              <a:rPr lang="en-US" sz="3000">
                <a:solidFill>
                  <a:srgbClr val="4D818B"/>
                </a:solidFill>
                <a:latin typeface="Montserrat"/>
                <a:ea typeface="Montserrat"/>
                <a:cs typeface="Montserrat"/>
                <a:sym typeface="Montserrat"/>
              </a:rPr>
              <a:t>Kode yang menangani Forward Chaining</a:t>
            </a:r>
          </a:p>
        </p:txBody>
      </p:sp>
      <p:sp>
        <p:nvSpPr>
          <p:cNvPr name="Freeform 6" id="6"/>
          <p:cNvSpPr/>
          <p:nvPr/>
        </p:nvSpPr>
        <p:spPr>
          <a:xfrm flipH="false" flipV="false" rot="0">
            <a:off x="1434568" y="5143500"/>
            <a:ext cx="13128760" cy="4073008"/>
          </a:xfrm>
          <a:custGeom>
            <a:avLst/>
            <a:gdLst/>
            <a:ahLst/>
            <a:cxnLst/>
            <a:rect r="r" b="b" t="t" l="l"/>
            <a:pathLst>
              <a:path h="4073008" w="13128760">
                <a:moveTo>
                  <a:pt x="0" y="0"/>
                </a:moveTo>
                <a:lnTo>
                  <a:pt x="13128760" y="0"/>
                </a:lnTo>
                <a:lnTo>
                  <a:pt x="13128760" y="4073008"/>
                </a:lnTo>
                <a:lnTo>
                  <a:pt x="0" y="4073008"/>
                </a:lnTo>
                <a:lnTo>
                  <a:pt x="0" y="0"/>
                </a:lnTo>
                <a:close/>
              </a:path>
            </a:pathLst>
          </a:custGeom>
          <a:blipFill>
            <a:blip r:embed="rId4"/>
            <a:stretch>
              <a:fillRect l="-7774" t="-27237" r="-8450" b="-24956"/>
            </a:stretch>
          </a:blipFill>
        </p:spPr>
      </p:sp>
      <p:sp>
        <p:nvSpPr>
          <p:cNvPr name="TextBox 7" id="7"/>
          <p:cNvSpPr txBox="true"/>
          <p:nvPr/>
        </p:nvSpPr>
        <p:spPr>
          <a:xfrm rot="0">
            <a:off x="1028700" y="799656"/>
            <a:ext cx="9744421" cy="990601"/>
          </a:xfrm>
          <a:prstGeom prst="rect">
            <a:avLst/>
          </a:prstGeom>
        </p:spPr>
        <p:txBody>
          <a:bodyPr anchor="t" rtlCol="false" tIns="0" lIns="0" bIns="0" rIns="0">
            <a:spAutoFit/>
          </a:bodyPr>
          <a:lstStyle/>
          <a:p>
            <a:pPr algn="l">
              <a:lnSpc>
                <a:spcPts val="7200"/>
              </a:lnSpc>
            </a:pPr>
            <a:r>
              <a:rPr lang="en-US" sz="8000" b="true">
                <a:solidFill>
                  <a:srgbClr val="4D818B"/>
                </a:solidFill>
                <a:latin typeface="Montserrat Bold"/>
                <a:ea typeface="Montserrat Bold"/>
                <a:cs typeface="Montserrat Bold"/>
                <a:sym typeface="Montserrat Bold"/>
              </a:rPr>
              <a:t>DAFTAR ATURAN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3ED"/>
        </a:solidFill>
      </p:bgPr>
    </p:bg>
    <p:spTree>
      <p:nvGrpSpPr>
        <p:cNvPr id="1" name=""/>
        <p:cNvGrpSpPr/>
        <p:nvPr/>
      </p:nvGrpSpPr>
      <p:grpSpPr>
        <a:xfrm>
          <a:off x="0" y="0"/>
          <a:ext cx="0" cy="0"/>
          <a:chOff x="0" y="0"/>
          <a:chExt cx="0" cy="0"/>
        </a:xfrm>
      </p:grpSpPr>
      <p:sp>
        <p:nvSpPr>
          <p:cNvPr name="AutoShape 2" id="2"/>
          <p:cNvSpPr/>
          <p:nvPr/>
        </p:nvSpPr>
        <p:spPr>
          <a:xfrm>
            <a:off x="1028700" y="1809307"/>
            <a:ext cx="3656160" cy="0"/>
          </a:xfrm>
          <a:prstGeom prst="line">
            <a:avLst/>
          </a:prstGeom>
          <a:ln cap="flat" w="38100">
            <a:solidFill>
              <a:srgbClr val="74A8B3"/>
            </a:solidFill>
            <a:prstDash val="solid"/>
            <a:headEnd type="none" len="sm" w="sm"/>
            <a:tailEnd type="none" len="sm" w="sm"/>
          </a:ln>
        </p:spPr>
      </p:sp>
      <p:sp>
        <p:nvSpPr>
          <p:cNvPr name="Freeform 3" id="3"/>
          <p:cNvSpPr/>
          <p:nvPr/>
        </p:nvSpPr>
        <p:spPr>
          <a:xfrm flipH="false" flipV="false" rot="0">
            <a:off x="13335904" y="-1308251"/>
            <a:ext cx="5243598" cy="3117557"/>
          </a:xfrm>
          <a:custGeom>
            <a:avLst/>
            <a:gdLst/>
            <a:ahLst/>
            <a:cxnLst/>
            <a:rect r="r" b="b" t="t" l="l"/>
            <a:pathLst>
              <a:path h="3117557" w="5243598">
                <a:moveTo>
                  <a:pt x="0" y="0"/>
                </a:moveTo>
                <a:lnTo>
                  <a:pt x="5243598" y="0"/>
                </a:lnTo>
                <a:lnTo>
                  <a:pt x="5243598" y="3117558"/>
                </a:lnTo>
                <a:lnTo>
                  <a:pt x="0" y="31175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911572" y="9434359"/>
            <a:ext cx="1940272" cy="1153580"/>
          </a:xfrm>
          <a:custGeom>
            <a:avLst/>
            <a:gdLst/>
            <a:ahLst/>
            <a:cxnLst/>
            <a:rect r="r" b="b" t="t" l="l"/>
            <a:pathLst>
              <a:path h="1153580" w="1940272">
                <a:moveTo>
                  <a:pt x="0" y="1153580"/>
                </a:moveTo>
                <a:lnTo>
                  <a:pt x="1940272" y="1153580"/>
                </a:lnTo>
                <a:lnTo>
                  <a:pt x="1940272" y="0"/>
                </a:lnTo>
                <a:lnTo>
                  <a:pt x="0" y="0"/>
                </a:lnTo>
                <a:lnTo>
                  <a:pt x="0" y="115358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28700" y="799656"/>
            <a:ext cx="9744421" cy="990601"/>
          </a:xfrm>
          <a:prstGeom prst="rect">
            <a:avLst/>
          </a:prstGeom>
        </p:spPr>
        <p:txBody>
          <a:bodyPr anchor="t" rtlCol="false" tIns="0" lIns="0" bIns="0" rIns="0">
            <a:spAutoFit/>
          </a:bodyPr>
          <a:lstStyle/>
          <a:p>
            <a:pPr algn="l">
              <a:lnSpc>
                <a:spcPts val="7200"/>
              </a:lnSpc>
            </a:pPr>
            <a:r>
              <a:rPr lang="en-US" sz="8000" b="true">
                <a:solidFill>
                  <a:srgbClr val="4D818B"/>
                </a:solidFill>
                <a:latin typeface="Montserrat Bold"/>
                <a:ea typeface="Montserrat Bold"/>
                <a:cs typeface="Montserrat Bold"/>
                <a:sym typeface="Montserrat Bold"/>
              </a:rPr>
              <a:t>DAFTAR ATURAN</a:t>
            </a:r>
          </a:p>
        </p:txBody>
      </p:sp>
      <p:sp>
        <p:nvSpPr>
          <p:cNvPr name="TextBox 6" id="6"/>
          <p:cNvSpPr txBox="true"/>
          <p:nvPr/>
        </p:nvSpPr>
        <p:spPr>
          <a:xfrm rot="0">
            <a:off x="578375" y="2495551"/>
            <a:ext cx="17131250" cy="3181349"/>
          </a:xfrm>
          <a:prstGeom prst="rect">
            <a:avLst/>
          </a:prstGeom>
        </p:spPr>
        <p:txBody>
          <a:bodyPr anchor="t" rtlCol="false" tIns="0" lIns="0" bIns="0" rIns="0">
            <a:spAutoFit/>
          </a:bodyPr>
          <a:lstStyle/>
          <a:p>
            <a:pPr algn="just">
              <a:lnSpc>
                <a:spcPts val="4200"/>
              </a:lnSpc>
            </a:pPr>
            <a:r>
              <a:rPr lang="en-US" sz="3000">
                <a:solidFill>
                  <a:srgbClr val="4D818B"/>
                </a:solidFill>
                <a:latin typeface="Montserrat"/>
                <a:ea typeface="Montserrat"/>
                <a:cs typeface="Montserrat"/>
                <a:sym typeface="Montserrat"/>
              </a:rPr>
              <a:t>3. Hasil Akhir (Output Rekomendasi)</a:t>
            </a:r>
          </a:p>
          <a:p>
            <a:pPr algn="just" marL="647705" indent="-323852" lvl="1">
              <a:lnSpc>
                <a:spcPts val="4200"/>
              </a:lnSpc>
              <a:buFont typeface="Arial"/>
              <a:buChar char="•"/>
            </a:pPr>
            <a:r>
              <a:rPr lang="en-US" sz="3000">
                <a:solidFill>
                  <a:srgbClr val="4D818B"/>
                </a:solidFill>
                <a:latin typeface="Montserrat"/>
                <a:ea typeface="Montserrat"/>
                <a:cs typeface="Montserrat"/>
                <a:sym typeface="Montserrat"/>
              </a:rPr>
              <a:t>Jika ada produk yang sesuai, sistem akan menampilkan daftar produk yang cocok berdasarkan jenis kulit dan masalah kulit pengguna.</a:t>
            </a:r>
          </a:p>
          <a:p>
            <a:pPr algn="just" marL="647705" indent="-323852" lvl="1">
              <a:lnSpc>
                <a:spcPts val="4200"/>
              </a:lnSpc>
              <a:buFont typeface="Arial"/>
              <a:buChar char="•"/>
            </a:pPr>
            <a:r>
              <a:rPr lang="en-US" sz="3000">
                <a:solidFill>
                  <a:srgbClr val="4D818B"/>
                </a:solidFill>
                <a:latin typeface="Montserrat"/>
                <a:ea typeface="Montserrat"/>
                <a:cs typeface="Montserrat"/>
                <a:sym typeface="Montserrat"/>
              </a:rPr>
              <a:t>Jika tidak ada produk yang sesuai, sistem akan menampilkan pesan: "Tidak ada rekomendasi yang sesuai dengan kriteria yang diberikan."</a:t>
            </a:r>
          </a:p>
          <a:p>
            <a:pPr algn="just">
              <a:lnSpc>
                <a:spcPts val="420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3ED"/>
        </a:solidFill>
      </p:bgPr>
    </p:bg>
    <p:spTree>
      <p:nvGrpSpPr>
        <p:cNvPr id="1" name=""/>
        <p:cNvGrpSpPr/>
        <p:nvPr/>
      </p:nvGrpSpPr>
      <p:grpSpPr>
        <a:xfrm>
          <a:off x="0" y="0"/>
          <a:ext cx="0" cy="0"/>
          <a:chOff x="0" y="0"/>
          <a:chExt cx="0" cy="0"/>
        </a:xfrm>
      </p:grpSpPr>
      <p:sp>
        <p:nvSpPr>
          <p:cNvPr name="AutoShape 2" id="2"/>
          <p:cNvSpPr/>
          <p:nvPr/>
        </p:nvSpPr>
        <p:spPr>
          <a:xfrm>
            <a:off x="1028700" y="2384129"/>
            <a:ext cx="6796487" cy="0"/>
          </a:xfrm>
          <a:prstGeom prst="line">
            <a:avLst/>
          </a:prstGeom>
          <a:ln cap="flat" w="38100">
            <a:solidFill>
              <a:srgbClr val="74A8B3"/>
            </a:solidFill>
            <a:prstDash val="solid"/>
            <a:headEnd type="none" len="sm" w="sm"/>
            <a:tailEnd type="none" len="sm" w="sm"/>
          </a:ln>
        </p:spPr>
      </p:sp>
      <p:sp>
        <p:nvSpPr>
          <p:cNvPr name="TextBox 3" id="3"/>
          <p:cNvSpPr txBox="true"/>
          <p:nvPr/>
        </p:nvSpPr>
        <p:spPr>
          <a:xfrm rot="0">
            <a:off x="1028700" y="1374478"/>
            <a:ext cx="9854978" cy="990601"/>
          </a:xfrm>
          <a:prstGeom prst="rect">
            <a:avLst/>
          </a:prstGeom>
        </p:spPr>
        <p:txBody>
          <a:bodyPr anchor="t" rtlCol="false" tIns="0" lIns="0" bIns="0" rIns="0">
            <a:spAutoFit/>
          </a:bodyPr>
          <a:lstStyle/>
          <a:p>
            <a:pPr algn="l">
              <a:lnSpc>
                <a:spcPts val="7200"/>
              </a:lnSpc>
            </a:pPr>
            <a:r>
              <a:rPr lang="en-US" sz="8000" b="true">
                <a:solidFill>
                  <a:srgbClr val="4D818B"/>
                </a:solidFill>
                <a:latin typeface="Montserrat Bold"/>
                <a:ea typeface="Montserrat Bold"/>
                <a:cs typeface="Montserrat Bold"/>
                <a:sym typeface="Montserrat Bold"/>
              </a:rPr>
              <a:t>MESIN INFERENSI</a:t>
            </a:r>
          </a:p>
        </p:txBody>
      </p:sp>
      <p:sp>
        <p:nvSpPr>
          <p:cNvPr name="TextBox 4" id="4"/>
          <p:cNvSpPr txBox="true"/>
          <p:nvPr/>
        </p:nvSpPr>
        <p:spPr>
          <a:xfrm rot="0">
            <a:off x="1028700" y="2664050"/>
            <a:ext cx="16459592" cy="1982398"/>
          </a:xfrm>
          <a:prstGeom prst="rect">
            <a:avLst/>
          </a:prstGeom>
        </p:spPr>
        <p:txBody>
          <a:bodyPr anchor="t" rtlCol="false" tIns="0" lIns="0" bIns="0" rIns="0">
            <a:spAutoFit/>
          </a:bodyPr>
          <a:lstStyle/>
          <a:p>
            <a:pPr algn="just">
              <a:lnSpc>
                <a:spcPts val="3949"/>
              </a:lnSpc>
            </a:pPr>
            <a:r>
              <a:rPr lang="en-US" sz="2821">
                <a:solidFill>
                  <a:srgbClr val="4D818B"/>
                </a:solidFill>
                <a:latin typeface="Montserrat"/>
                <a:ea typeface="Montserrat"/>
                <a:cs typeface="Montserrat"/>
                <a:sym typeface="Montserrat"/>
              </a:rPr>
              <a:t>    Forward Chaining adalah salah satu metode dalam sistem pakar yang bekerja secara data-driven, yaitu memulai dari fakta atau data awal (gejala kulit pengguna) dan menelusuri aturan yang relevan hingga mencapai kesimpulan (rekomendasi produk skincare).</a:t>
            </a:r>
          </a:p>
        </p:txBody>
      </p:sp>
      <p:sp>
        <p:nvSpPr>
          <p:cNvPr name="TextBox 5" id="5"/>
          <p:cNvSpPr txBox="true"/>
          <p:nvPr/>
        </p:nvSpPr>
        <p:spPr>
          <a:xfrm rot="0">
            <a:off x="1028700" y="4840165"/>
            <a:ext cx="16459592" cy="4991696"/>
          </a:xfrm>
          <a:prstGeom prst="rect">
            <a:avLst/>
          </a:prstGeom>
        </p:spPr>
        <p:txBody>
          <a:bodyPr anchor="t" rtlCol="false" tIns="0" lIns="0" bIns="0" rIns="0">
            <a:spAutoFit/>
          </a:bodyPr>
          <a:lstStyle/>
          <a:p>
            <a:pPr algn="just">
              <a:lnSpc>
                <a:spcPts val="3949"/>
              </a:lnSpc>
            </a:pPr>
            <a:r>
              <a:rPr lang="en-US" sz="2821">
                <a:solidFill>
                  <a:srgbClr val="4D818B"/>
                </a:solidFill>
                <a:latin typeface="Montserrat"/>
                <a:ea typeface="Montserrat"/>
                <a:cs typeface="Montserrat"/>
                <a:sym typeface="Montserrat"/>
              </a:rPr>
              <a:t>Mesin Inferensi Forward Chaining bekerja dengan langkah-langkah berikut:</a:t>
            </a:r>
          </a:p>
          <a:p>
            <a:pPr algn="just" marL="609100" indent="-304550" lvl="1">
              <a:lnSpc>
                <a:spcPts val="3949"/>
              </a:lnSpc>
              <a:buAutoNum type="arabicPeriod" startAt="1"/>
            </a:pPr>
            <a:r>
              <a:rPr lang="en-US" sz="2821">
                <a:solidFill>
                  <a:srgbClr val="4D818B"/>
                </a:solidFill>
                <a:latin typeface="Montserrat"/>
                <a:ea typeface="Montserrat"/>
                <a:cs typeface="Montserrat"/>
                <a:sym typeface="Montserrat"/>
              </a:rPr>
              <a:t>Input Data → Pengguna memasukkan gejala kulit mereka, seperti kulit kering, berjerawat, atau kusam.</a:t>
            </a:r>
          </a:p>
          <a:p>
            <a:pPr algn="just" marL="609100" indent="-304550" lvl="1">
              <a:lnSpc>
                <a:spcPts val="3949"/>
              </a:lnSpc>
              <a:buAutoNum type="arabicPeriod" startAt="1"/>
            </a:pPr>
            <a:r>
              <a:rPr lang="en-US" sz="2821">
                <a:solidFill>
                  <a:srgbClr val="4D818B"/>
                </a:solidFill>
                <a:latin typeface="Montserrat"/>
                <a:ea typeface="Montserrat"/>
                <a:cs typeface="Montserrat"/>
                <a:sym typeface="Montserrat"/>
              </a:rPr>
              <a:t>Pencocokan Aturan → Sistem membandingkan gejala yang diberikan dengan aturan IF-THEN dalam basis pengetahuan.</a:t>
            </a:r>
          </a:p>
          <a:p>
            <a:pPr algn="just" marL="609100" indent="-304550" lvl="1">
              <a:lnSpc>
                <a:spcPts val="3949"/>
              </a:lnSpc>
              <a:buAutoNum type="arabicPeriod" startAt="1"/>
            </a:pPr>
            <a:r>
              <a:rPr lang="en-US" sz="2821">
                <a:solidFill>
                  <a:srgbClr val="4D818B"/>
                </a:solidFill>
                <a:latin typeface="Montserrat"/>
                <a:ea typeface="Montserrat"/>
                <a:cs typeface="Montserrat"/>
                <a:sym typeface="Montserrat"/>
              </a:rPr>
              <a:t>Penelusuran Maju (Forward Chaining) → Sistem memeriksa aturan dari awal hingga menemukan kesimpulan yang sesuai.</a:t>
            </a:r>
          </a:p>
          <a:p>
            <a:pPr algn="just" marL="609100" indent="-304550" lvl="1">
              <a:lnSpc>
                <a:spcPts val="3949"/>
              </a:lnSpc>
              <a:buAutoNum type="arabicPeriod" startAt="1"/>
            </a:pPr>
            <a:r>
              <a:rPr lang="en-US" sz="2821">
                <a:solidFill>
                  <a:srgbClr val="4D818B"/>
                </a:solidFill>
                <a:latin typeface="Montserrat"/>
                <a:ea typeface="Montserrat"/>
                <a:cs typeface="Montserrat"/>
                <a:sym typeface="Montserrat"/>
              </a:rPr>
              <a:t>Output Rekomendasi → Setelah menemukan aturan yang cocok, sistem memberikan rekomendasi produk Skintific yang sesuai dengan kondisi kulit pengguna.</a:t>
            </a:r>
          </a:p>
          <a:p>
            <a:pPr algn="just">
              <a:lnSpc>
                <a:spcPts val="3949"/>
              </a:lnSpc>
            </a:pPr>
          </a:p>
        </p:txBody>
      </p:sp>
      <p:sp>
        <p:nvSpPr>
          <p:cNvPr name="Freeform 6" id="6"/>
          <p:cNvSpPr/>
          <p:nvPr/>
        </p:nvSpPr>
        <p:spPr>
          <a:xfrm flipH="false" flipV="false" rot="0">
            <a:off x="13674091" y="-1004493"/>
            <a:ext cx="5243598" cy="3117557"/>
          </a:xfrm>
          <a:custGeom>
            <a:avLst/>
            <a:gdLst/>
            <a:ahLst/>
            <a:cxnLst/>
            <a:rect r="r" b="b" t="t" l="l"/>
            <a:pathLst>
              <a:path h="3117557" w="5243598">
                <a:moveTo>
                  <a:pt x="0" y="0"/>
                </a:moveTo>
                <a:lnTo>
                  <a:pt x="5243598" y="0"/>
                </a:lnTo>
                <a:lnTo>
                  <a:pt x="5243598" y="3117557"/>
                </a:lnTo>
                <a:lnTo>
                  <a:pt x="0" y="31175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8910208" y="-1959411"/>
            <a:ext cx="3105289" cy="3105289"/>
          </a:xfrm>
          <a:custGeom>
            <a:avLst/>
            <a:gdLst/>
            <a:ahLst/>
            <a:cxnLst/>
            <a:rect r="r" b="b" t="t" l="l"/>
            <a:pathLst>
              <a:path h="3105289" w="3105289">
                <a:moveTo>
                  <a:pt x="0" y="0"/>
                </a:moveTo>
                <a:lnTo>
                  <a:pt x="3105288" y="0"/>
                </a:lnTo>
                <a:lnTo>
                  <a:pt x="3105288" y="3105289"/>
                </a:lnTo>
                <a:lnTo>
                  <a:pt x="0" y="31052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3ED"/>
        </a:solidFill>
      </p:bgPr>
    </p:bg>
    <p:spTree>
      <p:nvGrpSpPr>
        <p:cNvPr id="1" name=""/>
        <p:cNvGrpSpPr/>
        <p:nvPr/>
      </p:nvGrpSpPr>
      <p:grpSpPr>
        <a:xfrm>
          <a:off x="0" y="0"/>
          <a:ext cx="0" cy="0"/>
          <a:chOff x="0" y="0"/>
          <a:chExt cx="0" cy="0"/>
        </a:xfrm>
      </p:grpSpPr>
      <p:sp>
        <p:nvSpPr>
          <p:cNvPr name="AutoShape 2" id="2"/>
          <p:cNvSpPr/>
          <p:nvPr/>
        </p:nvSpPr>
        <p:spPr>
          <a:xfrm flipV="true">
            <a:off x="1028700" y="2266951"/>
            <a:ext cx="8970678" cy="0"/>
          </a:xfrm>
          <a:prstGeom prst="line">
            <a:avLst/>
          </a:prstGeom>
          <a:ln cap="flat" w="38100">
            <a:solidFill>
              <a:srgbClr val="74A8B3"/>
            </a:solidFill>
            <a:prstDash val="solid"/>
            <a:headEnd type="none" len="sm" w="sm"/>
            <a:tailEnd type="none" len="sm" w="sm"/>
          </a:ln>
        </p:spPr>
      </p:sp>
      <p:sp>
        <p:nvSpPr>
          <p:cNvPr name="Freeform 3" id="3"/>
          <p:cNvSpPr/>
          <p:nvPr/>
        </p:nvSpPr>
        <p:spPr>
          <a:xfrm flipH="false" flipV="false" rot="0">
            <a:off x="12894339" y="-412901"/>
            <a:ext cx="5694689" cy="3385751"/>
          </a:xfrm>
          <a:custGeom>
            <a:avLst/>
            <a:gdLst/>
            <a:ahLst/>
            <a:cxnLst/>
            <a:rect r="r" b="b" t="t" l="l"/>
            <a:pathLst>
              <a:path h="3385751" w="5694689">
                <a:moveTo>
                  <a:pt x="0" y="0"/>
                </a:moveTo>
                <a:lnTo>
                  <a:pt x="5694688" y="0"/>
                </a:lnTo>
                <a:lnTo>
                  <a:pt x="5694688" y="3385751"/>
                </a:lnTo>
                <a:lnTo>
                  <a:pt x="0" y="33857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351914" y="8572130"/>
            <a:ext cx="2792043" cy="2792043"/>
          </a:xfrm>
          <a:custGeom>
            <a:avLst/>
            <a:gdLst/>
            <a:ahLst/>
            <a:cxnLst/>
            <a:rect r="r" b="b" t="t" l="l"/>
            <a:pathLst>
              <a:path h="2792043" w="2792043">
                <a:moveTo>
                  <a:pt x="0" y="0"/>
                </a:moveTo>
                <a:lnTo>
                  <a:pt x="2792043" y="0"/>
                </a:lnTo>
                <a:lnTo>
                  <a:pt x="2792043" y="2792043"/>
                </a:lnTo>
                <a:lnTo>
                  <a:pt x="0" y="27920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0">
            <a:off x="-253361" y="9258300"/>
            <a:ext cx="2176444" cy="1293995"/>
          </a:xfrm>
          <a:custGeom>
            <a:avLst/>
            <a:gdLst/>
            <a:ahLst/>
            <a:cxnLst/>
            <a:rect r="r" b="b" t="t" l="l"/>
            <a:pathLst>
              <a:path h="1293995" w="2176444">
                <a:moveTo>
                  <a:pt x="0" y="1293995"/>
                </a:moveTo>
                <a:lnTo>
                  <a:pt x="2176444" y="1293995"/>
                </a:lnTo>
                <a:lnTo>
                  <a:pt x="2176444" y="0"/>
                </a:lnTo>
                <a:lnTo>
                  <a:pt x="0" y="0"/>
                </a:lnTo>
                <a:lnTo>
                  <a:pt x="0" y="129399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2743598" y="1264518"/>
            <a:ext cx="4253908" cy="8862308"/>
          </a:xfrm>
          <a:custGeom>
            <a:avLst/>
            <a:gdLst/>
            <a:ahLst/>
            <a:cxnLst/>
            <a:rect r="r" b="b" t="t" l="l"/>
            <a:pathLst>
              <a:path h="8862308" w="4253908">
                <a:moveTo>
                  <a:pt x="0" y="0"/>
                </a:moveTo>
                <a:lnTo>
                  <a:pt x="4253908" y="0"/>
                </a:lnTo>
                <a:lnTo>
                  <a:pt x="4253908" y="8862308"/>
                </a:lnTo>
                <a:lnTo>
                  <a:pt x="0" y="8862308"/>
                </a:lnTo>
                <a:lnTo>
                  <a:pt x="0" y="0"/>
                </a:lnTo>
                <a:close/>
              </a:path>
            </a:pathLst>
          </a:custGeom>
          <a:blipFill>
            <a:blip r:embed="rId6"/>
            <a:stretch>
              <a:fillRect l="0" t="0" r="0" b="0"/>
            </a:stretch>
          </a:blipFill>
        </p:spPr>
      </p:sp>
      <p:sp>
        <p:nvSpPr>
          <p:cNvPr name="TextBox 7" id="7"/>
          <p:cNvSpPr txBox="true"/>
          <p:nvPr/>
        </p:nvSpPr>
        <p:spPr>
          <a:xfrm rot="0">
            <a:off x="1028700" y="1257300"/>
            <a:ext cx="8970678" cy="990601"/>
          </a:xfrm>
          <a:prstGeom prst="rect">
            <a:avLst/>
          </a:prstGeom>
        </p:spPr>
        <p:txBody>
          <a:bodyPr anchor="t" rtlCol="false" tIns="0" lIns="0" bIns="0" rIns="0">
            <a:spAutoFit/>
          </a:bodyPr>
          <a:lstStyle/>
          <a:p>
            <a:pPr algn="l">
              <a:lnSpc>
                <a:spcPts val="7200"/>
              </a:lnSpc>
            </a:pPr>
            <a:r>
              <a:rPr lang="en-US" sz="8000" b="true">
                <a:solidFill>
                  <a:srgbClr val="4D818B"/>
                </a:solidFill>
                <a:latin typeface="Montserrat Bold"/>
                <a:ea typeface="Montserrat Bold"/>
                <a:cs typeface="Montserrat Bold"/>
                <a:sym typeface="Montserrat Bold"/>
              </a:rPr>
              <a:t>FLOWCHART</a:t>
            </a:r>
          </a:p>
        </p:txBody>
      </p:sp>
      <p:sp>
        <p:nvSpPr>
          <p:cNvPr name="TextBox 8" id="8"/>
          <p:cNvSpPr txBox="true"/>
          <p:nvPr/>
        </p:nvSpPr>
        <p:spPr>
          <a:xfrm rot="0">
            <a:off x="1028700" y="2925225"/>
            <a:ext cx="8970678" cy="5493654"/>
          </a:xfrm>
          <a:prstGeom prst="rect">
            <a:avLst/>
          </a:prstGeom>
        </p:spPr>
        <p:txBody>
          <a:bodyPr anchor="t" rtlCol="false" tIns="0" lIns="0" bIns="0" rIns="0">
            <a:spAutoFit/>
          </a:bodyPr>
          <a:lstStyle/>
          <a:p>
            <a:pPr algn="just" marL="609100" indent="-304550" lvl="1">
              <a:lnSpc>
                <a:spcPts val="3949"/>
              </a:lnSpc>
              <a:buFont typeface="Arial"/>
              <a:buChar char="•"/>
            </a:pPr>
            <a:r>
              <a:rPr lang="en-US" sz="2821">
                <a:solidFill>
                  <a:srgbClr val="4D818B"/>
                </a:solidFill>
                <a:latin typeface="Montserrat"/>
                <a:ea typeface="Montserrat"/>
                <a:cs typeface="Montserrat"/>
                <a:sym typeface="Montserrat"/>
              </a:rPr>
              <a:t>Mulai</a:t>
            </a:r>
          </a:p>
          <a:p>
            <a:pPr algn="just" marL="609100" indent="-304550" lvl="1">
              <a:lnSpc>
                <a:spcPts val="3949"/>
              </a:lnSpc>
              <a:buFont typeface="Arial"/>
              <a:buChar char="•"/>
            </a:pPr>
            <a:r>
              <a:rPr lang="en-US" sz="2821">
                <a:solidFill>
                  <a:srgbClr val="4D818B"/>
                </a:solidFill>
                <a:latin typeface="Montserrat"/>
                <a:ea typeface="Montserrat"/>
                <a:cs typeface="Montserrat"/>
                <a:sym typeface="Montserrat"/>
              </a:rPr>
              <a:t>Masuk ke beranda</a:t>
            </a:r>
          </a:p>
          <a:p>
            <a:pPr algn="just" marL="609100" indent="-304550" lvl="1">
              <a:lnSpc>
                <a:spcPts val="3949"/>
              </a:lnSpc>
              <a:buFont typeface="Arial"/>
              <a:buChar char="•"/>
            </a:pPr>
            <a:r>
              <a:rPr lang="en-US" sz="2821">
                <a:solidFill>
                  <a:srgbClr val="4D818B"/>
                </a:solidFill>
                <a:latin typeface="Montserrat"/>
                <a:ea typeface="Montserrat"/>
                <a:cs typeface="Montserrat"/>
                <a:sym typeface="Montserrat"/>
              </a:rPr>
              <a:t>User Memilih Menu Home</a:t>
            </a:r>
          </a:p>
          <a:p>
            <a:pPr algn="just" marL="609100" indent="-304550" lvl="1">
              <a:lnSpc>
                <a:spcPts val="3949"/>
              </a:lnSpc>
              <a:buFont typeface="Arial"/>
              <a:buChar char="•"/>
            </a:pPr>
            <a:r>
              <a:rPr lang="en-US" sz="2821">
                <a:solidFill>
                  <a:srgbClr val="4D818B"/>
                </a:solidFill>
                <a:latin typeface="Montserrat"/>
                <a:ea typeface="Montserrat"/>
                <a:cs typeface="Montserrat"/>
                <a:sym typeface="Montserrat"/>
              </a:rPr>
              <a:t>User memilih jenis kulit &amp; masalah kulit</a:t>
            </a:r>
          </a:p>
          <a:p>
            <a:pPr algn="just" marL="609100" indent="-304550" lvl="1">
              <a:lnSpc>
                <a:spcPts val="3949"/>
              </a:lnSpc>
              <a:buFont typeface="Arial"/>
              <a:buChar char="•"/>
            </a:pPr>
            <a:r>
              <a:rPr lang="en-US" sz="2821">
                <a:solidFill>
                  <a:srgbClr val="4D818B"/>
                </a:solidFill>
                <a:latin typeface="Montserrat"/>
                <a:ea typeface="Montserrat"/>
                <a:cs typeface="Montserrat"/>
                <a:sym typeface="Montserrat"/>
              </a:rPr>
              <a:t>Proses Forward Chaining</a:t>
            </a:r>
          </a:p>
          <a:p>
            <a:pPr algn="just" marL="609100" indent="-304550" lvl="1">
              <a:lnSpc>
                <a:spcPts val="3949"/>
              </a:lnSpc>
              <a:buFont typeface="Arial"/>
              <a:buChar char="•"/>
            </a:pPr>
            <a:r>
              <a:rPr lang="en-US" sz="2821">
                <a:solidFill>
                  <a:srgbClr val="4D818B"/>
                </a:solidFill>
                <a:latin typeface="Montserrat"/>
                <a:ea typeface="Montserrat"/>
                <a:cs typeface="Montserrat"/>
                <a:sym typeface="Montserrat"/>
              </a:rPr>
              <a:t>Memberikan Rekomendasi</a:t>
            </a:r>
          </a:p>
          <a:p>
            <a:pPr algn="just" marL="609100" indent="-304550" lvl="1">
              <a:lnSpc>
                <a:spcPts val="3949"/>
              </a:lnSpc>
              <a:buFont typeface="Arial"/>
              <a:buChar char="•"/>
            </a:pPr>
            <a:r>
              <a:rPr lang="en-US" sz="2821">
                <a:solidFill>
                  <a:srgbClr val="4D818B"/>
                </a:solidFill>
                <a:latin typeface="Montserrat"/>
                <a:ea typeface="Montserrat"/>
                <a:cs typeface="Montserrat"/>
                <a:sym typeface="Montserrat"/>
              </a:rPr>
              <a:t>Jika “yes” maka memberikan hasil</a:t>
            </a:r>
          </a:p>
          <a:p>
            <a:pPr algn="just" marL="609100" indent="-304550" lvl="1">
              <a:lnSpc>
                <a:spcPts val="3949"/>
              </a:lnSpc>
              <a:buFont typeface="Arial"/>
              <a:buChar char="•"/>
            </a:pPr>
            <a:r>
              <a:rPr lang="en-US" sz="2821">
                <a:solidFill>
                  <a:srgbClr val="4D818B"/>
                </a:solidFill>
                <a:latin typeface="Montserrat"/>
                <a:ea typeface="Montserrat"/>
                <a:cs typeface="Montserrat"/>
                <a:sym typeface="Montserrat"/>
              </a:rPr>
              <a:t>Jika “No” maka menampilkan pesan : tidak ada rekomendasi produk.</a:t>
            </a:r>
          </a:p>
          <a:p>
            <a:pPr algn="just" marL="609100" indent="-304550" lvl="1">
              <a:lnSpc>
                <a:spcPts val="3949"/>
              </a:lnSpc>
              <a:buFont typeface="Arial"/>
              <a:buChar char="•"/>
            </a:pPr>
            <a:r>
              <a:rPr lang="en-US" sz="2821">
                <a:solidFill>
                  <a:srgbClr val="4D818B"/>
                </a:solidFill>
                <a:latin typeface="Montserrat"/>
                <a:ea typeface="Montserrat"/>
                <a:cs typeface="Montserrat"/>
                <a:sym typeface="Montserrat"/>
              </a:rPr>
              <a:t>Selesai</a:t>
            </a:r>
          </a:p>
          <a:p>
            <a:pPr algn="just">
              <a:lnSpc>
                <a:spcPts val="394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3ED"/>
        </a:solidFill>
      </p:bgPr>
    </p:bg>
    <p:spTree>
      <p:nvGrpSpPr>
        <p:cNvPr id="1" name=""/>
        <p:cNvGrpSpPr/>
        <p:nvPr/>
      </p:nvGrpSpPr>
      <p:grpSpPr>
        <a:xfrm>
          <a:off x="0" y="0"/>
          <a:ext cx="0" cy="0"/>
          <a:chOff x="0" y="0"/>
          <a:chExt cx="0" cy="0"/>
        </a:xfrm>
      </p:grpSpPr>
      <p:sp>
        <p:nvSpPr>
          <p:cNvPr name="AutoShape 2" id="2"/>
          <p:cNvSpPr/>
          <p:nvPr/>
        </p:nvSpPr>
        <p:spPr>
          <a:xfrm flipV="true">
            <a:off x="1028700" y="1985990"/>
            <a:ext cx="11639587" cy="32866"/>
          </a:xfrm>
          <a:prstGeom prst="line">
            <a:avLst/>
          </a:prstGeom>
          <a:ln cap="flat" w="38100">
            <a:solidFill>
              <a:srgbClr val="74A8B3"/>
            </a:solidFill>
            <a:prstDash val="solid"/>
            <a:headEnd type="none" len="sm" w="sm"/>
            <a:tailEnd type="none" len="sm" w="sm"/>
          </a:ln>
        </p:spPr>
      </p:sp>
      <p:sp>
        <p:nvSpPr>
          <p:cNvPr name="Freeform 3" id="3"/>
          <p:cNvSpPr/>
          <p:nvPr/>
        </p:nvSpPr>
        <p:spPr>
          <a:xfrm flipH="false" flipV="true" rot="0">
            <a:off x="15750857" y="-1296871"/>
            <a:ext cx="2235138" cy="3315728"/>
          </a:xfrm>
          <a:custGeom>
            <a:avLst/>
            <a:gdLst/>
            <a:ahLst/>
            <a:cxnLst/>
            <a:rect r="r" b="b" t="t" l="l"/>
            <a:pathLst>
              <a:path h="3315728" w="2235138">
                <a:moveTo>
                  <a:pt x="0" y="3315728"/>
                </a:moveTo>
                <a:lnTo>
                  <a:pt x="2235138" y="3315728"/>
                </a:lnTo>
                <a:lnTo>
                  <a:pt x="2235138" y="0"/>
                </a:lnTo>
                <a:lnTo>
                  <a:pt x="0" y="0"/>
                </a:lnTo>
                <a:lnTo>
                  <a:pt x="0" y="3315728"/>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105813" y="8572918"/>
            <a:ext cx="3105289" cy="3105289"/>
          </a:xfrm>
          <a:custGeom>
            <a:avLst/>
            <a:gdLst/>
            <a:ahLst/>
            <a:cxnLst/>
            <a:rect r="r" b="b" t="t" l="l"/>
            <a:pathLst>
              <a:path h="3105289" w="3105289">
                <a:moveTo>
                  <a:pt x="0" y="0"/>
                </a:moveTo>
                <a:lnTo>
                  <a:pt x="3105289" y="0"/>
                </a:lnTo>
                <a:lnTo>
                  <a:pt x="3105289" y="3105288"/>
                </a:lnTo>
                <a:lnTo>
                  <a:pt x="0" y="31052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268977" y="2215959"/>
            <a:ext cx="5884749" cy="6602803"/>
          </a:xfrm>
          <a:custGeom>
            <a:avLst/>
            <a:gdLst/>
            <a:ahLst/>
            <a:cxnLst/>
            <a:rect r="r" b="b" t="t" l="l"/>
            <a:pathLst>
              <a:path h="6602803" w="5884749">
                <a:moveTo>
                  <a:pt x="0" y="0"/>
                </a:moveTo>
                <a:lnTo>
                  <a:pt x="5884749" y="0"/>
                </a:lnTo>
                <a:lnTo>
                  <a:pt x="5884749" y="6602804"/>
                </a:lnTo>
                <a:lnTo>
                  <a:pt x="0" y="6602804"/>
                </a:lnTo>
                <a:lnTo>
                  <a:pt x="0" y="0"/>
                </a:lnTo>
                <a:close/>
              </a:path>
            </a:pathLst>
          </a:custGeom>
          <a:blipFill>
            <a:blip r:embed="rId6"/>
            <a:stretch>
              <a:fillRect l="0" t="0" r="0" b="0"/>
            </a:stretch>
          </a:blipFill>
        </p:spPr>
      </p:sp>
      <p:sp>
        <p:nvSpPr>
          <p:cNvPr name="Freeform 6" id="6"/>
          <p:cNvSpPr/>
          <p:nvPr/>
        </p:nvSpPr>
        <p:spPr>
          <a:xfrm flipH="false" flipV="false" rot="0">
            <a:off x="8436741" y="2215959"/>
            <a:ext cx="5612383" cy="6602803"/>
          </a:xfrm>
          <a:custGeom>
            <a:avLst/>
            <a:gdLst/>
            <a:ahLst/>
            <a:cxnLst/>
            <a:rect r="r" b="b" t="t" l="l"/>
            <a:pathLst>
              <a:path h="6602803" w="5612383">
                <a:moveTo>
                  <a:pt x="0" y="0"/>
                </a:moveTo>
                <a:lnTo>
                  <a:pt x="5612383" y="0"/>
                </a:lnTo>
                <a:lnTo>
                  <a:pt x="5612383" y="6602804"/>
                </a:lnTo>
                <a:lnTo>
                  <a:pt x="0" y="6602804"/>
                </a:lnTo>
                <a:lnTo>
                  <a:pt x="0" y="0"/>
                </a:lnTo>
                <a:close/>
              </a:path>
            </a:pathLst>
          </a:custGeom>
          <a:blipFill>
            <a:blip r:embed="rId7"/>
            <a:stretch>
              <a:fillRect l="0" t="0" r="0" b="0"/>
            </a:stretch>
          </a:blipFill>
        </p:spPr>
      </p:sp>
      <p:sp>
        <p:nvSpPr>
          <p:cNvPr name="TextBox 7" id="7"/>
          <p:cNvSpPr txBox="true"/>
          <p:nvPr/>
        </p:nvSpPr>
        <p:spPr>
          <a:xfrm rot="0">
            <a:off x="1028700" y="1009206"/>
            <a:ext cx="11811833" cy="990667"/>
          </a:xfrm>
          <a:prstGeom prst="rect">
            <a:avLst/>
          </a:prstGeom>
        </p:spPr>
        <p:txBody>
          <a:bodyPr anchor="t" rtlCol="false" tIns="0" lIns="0" bIns="0" rIns="0">
            <a:spAutoFit/>
          </a:bodyPr>
          <a:lstStyle/>
          <a:p>
            <a:pPr algn="l">
              <a:lnSpc>
                <a:spcPts val="7200"/>
              </a:lnSpc>
            </a:pPr>
            <a:r>
              <a:rPr lang="en-US" sz="8000" b="true">
                <a:solidFill>
                  <a:srgbClr val="4D818B"/>
                </a:solidFill>
                <a:latin typeface="Montserrat Bold"/>
                <a:ea typeface="Montserrat Bold"/>
                <a:cs typeface="Montserrat Bold"/>
                <a:sym typeface="Montserrat Bold"/>
              </a:rPr>
              <a:t>HASIL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DAGh9LxscL4</dc:identifier>
  <dcterms:modified xsi:type="dcterms:W3CDTF">2011-08-01T06:04:30Z</dcterms:modified>
  <cp:revision>1</cp:revision>
  <dc:title>Tugas AI (sistem pakar)- Kel. 3</dc:title>
</cp:coreProperties>
</file>