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34991-840C-4203-8169-250FBA544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A7970B-EB12-40CA-8C9E-B585AB280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76B16-CB92-4CAD-9D6B-AC2E5344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5D8-2E1C-4E5D-9CB8-92D2A777FAC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2D0EC-FCE2-47FE-B905-2F759695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B6808-A2C3-40EB-ADBF-0A7A795F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DC1-7041-47CF-BB2B-10EB332A7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44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ED76C-13D8-4A5B-A9C9-611BFDBE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E20EFD-6309-42DE-BD91-D0B1701F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92D287-7797-4C40-8BB8-C9641161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5D8-2E1C-4E5D-9CB8-92D2A777FAC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D6605-4EFD-44E9-A590-034002D8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89BA4-10AC-48A1-A049-90DC31D4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DC1-7041-47CF-BB2B-10EB332A7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95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243BDA-87CD-46AD-AFB3-D21BA33E7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A958D6-9FDE-490E-8466-B5D89CDD0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BB104-969C-44AA-9BED-903CC113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5D8-2E1C-4E5D-9CB8-92D2A777FAC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64C03D-7759-4BD2-807B-544507C7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AE884-646F-4E6E-A95F-C9DD84FE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DC1-7041-47CF-BB2B-10EB332A7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0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CF799-9741-4DCF-9EFA-12914B11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396B2-ABE2-4993-B30B-0B8F8A703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4C0F3-2B27-41FB-82DC-C8C3E1EF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5D8-2E1C-4E5D-9CB8-92D2A777FAC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BAC4A1-5466-4756-9600-602CB65E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AA24E-8690-4641-B6D3-BE2A67A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DC1-7041-47CF-BB2B-10EB332A7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22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52874-6424-4E73-A61B-89CD1E13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1CB5A-EE3C-4ABC-A853-88846FC20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7B433-4829-4EAF-9308-72809D1A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5D8-2E1C-4E5D-9CB8-92D2A777FAC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AEBD-47AE-438B-BEA7-7A5D6B11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4AD25-F4DB-46F7-A493-50FDC024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DC1-7041-47CF-BB2B-10EB332A7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0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B025F-01A0-4130-AC31-8D848502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232FB-D688-4AA9-9125-7818AC96A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A4C7F5-637B-4FCB-AD2D-ED2F1BF1A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9221E1-BB46-4C7C-98BA-F63A9210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5D8-2E1C-4E5D-9CB8-92D2A777FAC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8DD70B-CC1A-4215-91BB-1FC68C2B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D42D4-A637-4A2C-A2E9-0BC1BE6A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DC1-7041-47CF-BB2B-10EB332A7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49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5AD9E-E7AF-4AA7-A312-85233111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5F43C2-FFA0-4E74-889B-35E34C6B4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682EC7-C1D5-4817-A61C-22217256F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A9DF2C-E7AC-45F1-8147-174B339E0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F5CE58-A9F0-4666-8785-B82E8AA84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CC348A-CE59-4495-95BC-E2B451A8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5D8-2E1C-4E5D-9CB8-92D2A777FAC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CBCC5-97C0-4555-B75E-32442FE3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BDF0D1-289D-4925-9727-294445C7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DC1-7041-47CF-BB2B-10EB332A7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43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B6D5B-C510-4181-9EEC-5B6D512E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332E60-21BD-441C-93C3-4294F418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5D8-2E1C-4E5D-9CB8-92D2A777FAC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8FC291-D2C3-4618-8CAA-09F9A618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1DE069-6A7C-4D72-B6DE-2B2CD9A1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DC1-7041-47CF-BB2B-10EB332A7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1664B4-725E-4237-AC58-0EA69D81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5D8-2E1C-4E5D-9CB8-92D2A777FAC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51F4F5-95C0-47A3-842E-D37567CB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8C4B1B-195A-426B-B128-72C63C32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DC1-7041-47CF-BB2B-10EB332A7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1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60497-A379-476E-BF12-6B4FEC73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6E9D8-2274-4532-8A6B-9E27F59AF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A4A0CA-C501-42A0-80D4-EEFA97790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5C3E07-AB72-48F1-A1E9-98B335DC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5D8-2E1C-4E5D-9CB8-92D2A777FAC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72E51C-ED13-48CE-8FED-5E8B24ED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47334-F85F-45AF-A231-E063515F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DC1-7041-47CF-BB2B-10EB332A7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2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F644B-34C4-469F-8129-303309D0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9073CF-6CC8-4C99-ADCC-F574E0B5E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0ADC7B-88F4-4905-8DDB-F244FF292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FD3E0C-6A20-497C-985D-817BBCCE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5D8-2E1C-4E5D-9CB8-92D2A777FAC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E44E1B-1AE9-4236-92CF-5615230F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981DBC-B997-4B42-8D58-079FACFA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DC1-7041-47CF-BB2B-10EB332A7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89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E97AD0-FE99-4C12-88C1-44BC7BFE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12883B-5C6F-4F0E-AD2C-3888F5FFC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0D2D3-9968-4C3A-B6BD-ACBDF43FD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655D8-2E1C-4E5D-9CB8-92D2A777FAC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DCCA3-E409-4B1A-8E66-FDEE1A52B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88AF9-DDC9-465E-B195-1017944B1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B6DC1-7041-47CF-BB2B-10EB332A7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79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B538A10-3CF6-4825-BC93-B6C777721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115746"/>
              </p:ext>
            </p:extLst>
          </p:nvPr>
        </p:nvGraphicFramePr>
        <p:xfrm>
          <a:off x="1034846" y="46032"/>
          <a:ext cx="9687420" cy="6754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9140">
                  <a:extLst>
                    <a:ext uri="{9D8B030D-6E8A-4147-A177-3AD203B41FA5}">
                      <a16:colId xmlns:a16="http://schemas.microsoft.com/office/drawing/2014/main" val="2728689612"/>
                    </a:ext>
                  </a:extLst>
                </a:gridCol>
                <a:gridCol w="3229140">
                  <a:extLst>
                    <a:ext uri="{9D8B030D-6E8A-4147-A177-3AD203B41FA5}">
                      <a16:colId xmlns:a16="http://schemas.microsoft.com/office/drawing/2014/main" val="727918835"/>
                    </a:ext>
                  </a:extLst>
                </a:gridCol>
                <a:gridCol w="3229140">
                  <a:extLst>
                    <a:ext uri="{9D8B030D-6E8A-4147-A177-3AD203B41FA5}">
                      <a16:colId xmlns:a16="http://schemas.microsoft.com/office/drawing/2014/main" val="3808216653"/>
                    </a:ext>
                  </a:extLst>
                </a:gridCol>
              </a:tblGrid>
              <a:tr h="584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용어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연상 이미지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385936"/>
                  </a:ext>
                </a:extLst>
              </a:tr>
              <a:tr h="1389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입력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모델이 살펴볼 데이터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672"/>
                  </a:ext>
                </a:extLst>
              </a:tr>
              <a:tr h="584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입력을 보고 모델이 내놓은 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313736"/>
                  </a:ext>
                </a:extLst>
              </a:tr>
              <a:tr h="1292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모델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작업을 수행하는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딥러닝 프로그램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026498"/>
                  </a:ext>
                </a:extLst>
              </a:tr>
              <a:tr h="1498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학습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출력과 답을 비교하여 모델을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개선하는 것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174785"/>
                  </a:ext>
                </a:extLst>
              </a:tr>
              <a:tr h="1405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손실함수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모델을 학습시키는 척도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895039"/>
                  </a:ext>
                </a:extLst>
              </a:tr>
            </a:tbl>
          </a:graphicData>
        </a:graphic>
      </p:graphicFrame>
      <p:pic>
        <p:nvPicPr>
          <p:cNvPr id="1026" name="Picture 2" descr="바실러스 세레우스(Bacillus cereus)에 대하여 : 네이버 블로그">
            <a:extLst>
              <a:ext uri="{FF2B5EF4-FFF2-40B4-BE49-F238E27FC236}">
                <a16:creationId xmlns:a16="http://schemas.microsoft.com/office/drawing/2014/main" id="{F635BAD3-A6F5-4429-88F9-C5FB7FD82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138" y="749262"/>
            <a:ext cx="1546674" cy="115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87D0469-F62B-4BDF-9202-7AE9461BAA5C}"/>
              </a:ext>
            </a:extLst>
          </p:cNvPr>
          <p:cNvSpPr/>
          <p:nvPr/>
        </p:nvSpPr>
        <p:spPr>
          <a:xfrm>
            <a:off x="7905434" y="2112957"/>
            <a:ext cx="2508309" cy="419450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1. </a:t>
            </a:r>
            <a:r>
              <a:rPr lang="ko-KR" altLang="en-US" sz="1600" dirty="0"/>
              <a:t>바실러스균 검출</a:t>
            </a:r>
            <a:r>
              <a:rPr lang="en-US" altLang="ko-KR" sz="1600" dirty="0"/>
              <a:t>, </a:t>
            </a:r>
            <a:r>
              <a:rPr lang="ko-KR" altLang="en-US" sz="1600" dirty="0"/>
              <a:t>오염</a:t>
            </a:r>
          </a:p>
        </p:txBody>
      </p:sp>
      <p:pic>
        <p:nvPicPr>
          <p:cNvPr id="1028" name="Picture 4" descr="레트로 로봇 아이콘 - 무료 다운로드, PNG 및 벡터">
            <a:extLst>
              <a:ext uri="{FF2B5EF4-FFF2-40B4-BE49-F238E27FC236}">
                <a16:creationId xmlns:a16="http://schemas.microsoft.com/office/drawing/2014/main" id="{A9CBF7E9-9380-436B-97FA-8140A244B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505" y="2603019"/>
            <a:ext cx="1248168" cy="124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아이콘 - 클립아트코리아 :: 통로이미지(주)">
            <a:extLst>
              <a:ext uri="{FF2B5EF4-FFF2-40B4-BE49-F238E27FC236}">
                <a16:creationId xmlns:a16="http://schemas.microsoft.com/office/drawing/2014/main" id="{29FA7764-ABEC-4348-A59C-4D6FC33F2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413" y="3904087"/>
            <a:ext cx="1396352" cy="135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시험지 아이콘 - ico,png,icns,무료 아이콘 다운로드">
            <a:extLst>
              <a:ext uri="{FF2B5EF4-FFF2-40B4-BE49-F238E27FC236}">
                <a16:creationId xmlns:a16="http://schemas.microsoft.com/office/drawing/2014/main" id="{B76B8277-E64C-4E05-908D-42B0F511A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349" y="5404427"/>
            <a:ext cx="1396352" cy="139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38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E8920F-C578-4DD5-9D26-987C2722E150}"/>
              </a:ext>
            </a:extLst>
          </p:cNvPr>
          <p:cNvSpPr txBox="1"/>
          <p:nvPr/>
        </p:nvSpPr>
        <p:spPr>
          <a:xfrm>
            <a:off x="466725" y="247650"/>
            <a:ext cx="11525250" cy="1833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컨볼루션</a:t>
            </a:r>
            <a:r>
              <a:rPr lang="en-US" altLang="ko-KR" dirty="0"/>
              <a:t>: </a:t>
            </a:r>
            <a:r>
              <a:rPr lang="ko-KR" altLang="en-US" dirty="0"/>
              <a:t>딥러닝은 여러 분야에 적용될 수 있음</a:t>
            </a:r>
            <a:r>
              <a:rPr lang="en-US" altLang="ko-KR" dirty="0"/>
              <a:t>(</a:t>
            </a:r>
            <a:r>
              <a:rPr lang="ko-KR" altLang="en-US" dirty="0"/>
              <a:t>영상 처리</a:t>
            </a:r>
            <a:r>
              <a:rPr lang="en-US" altLang="ko-KR" dirty="0"/>
              <a:t>, </a:t>
            </a:r>
            <a:r>
              <a:rPr lang="ko-KR" altLang="en-US" dirty="0"/>
              <a:t>자연어 처리</a:t>
            </a:r>
            <a:r>
              <a:rPr lang="en-US" altLang="ko-KR" dirty="0"/>
              <a:t>, </a:t>
            </a:r>
            <a:r>
              <a:rPr lang="ko-KR" altLang="en-US" dirty="0"/>
              <a:t>음성 인지 등</a:t>
            </a:r>
            <a:r>
              <a:rPr lang="en-US" altLang="ko-KR" dirty="0"/>
              <a:t>). </a:t>
            </a:r>
            <a:r>
              <a:rPr lang="ko-KR" altLang="en-US" dirty="0"/>
              <a:t>그 중에서 </a:t>
            </a:r>
            <a:r>
              <a:rPr lang="ko-KR" altLang="en-US" sz="2000" dirty="0">
                <a:solidFill>
                  <a:srgbClr val="FF0000"/>
                </a:solidFill>
              </a:rPr>
              <a:t>영상 처리</a:t>
            </a:r>
            <a:r>
              <a:rPr lang="ko-KR" altLang="en-US" dirty="0"/>
              <a:t>에 특화된 </a:t>
            </a:r>
            <a:r>
              <a:rPr lang="ko-KR" altLang="en-US" sz="2000" dirty="0">
                <a:solidFill>
                  <a:srgbClr val="FF0000"/>
                </a:solidFill>
              </a:rPr>
              <a:t>딥러닝</a:t>
            </a:r>
            <a:r>
              <a:rPr lang="ko-KR" altLang="en-US" dirty="0"/>
              <a:t> 기법 중 하나가 컨볼루션</a:t>
            </a:r>
            <a:r>
              <a:rPr lang="en-US" altLang="ko-KR" dirty="0"/>
              <a:t>. 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이미지를 지역적으로 순회하며 </a:t>
            </a:r>
            <a:r>
              <a:rPr lang="ko-KR" altLang="en-US" sz="2000" dirty="0">
                <a:solidFill>
                  <a:srgbClr val="FF0000"/>
                </a:solidFill>
              </a:rPr>
              <a:t>이미지의 특징</a:t>
            </a:r>
            <a:r>
              <a:rPr lang="ko-KR" altLang="en-US" dirty="0"/>
              <a:t>을 관찰한다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Picture 2" descr="바실러스 세레우스(Bacillus cereus)에 대하여 : 네이버 블로그">
            <a:extLst>
              <a:ext uri="{FF2B5EF4-FFF2-40B4-BE49-F238E27FC236}">
                <a16:creationId xmlns:a16="http://schemas.microsoft.com/office/drawing/2014/main" id="{983C0935-D3F2-4780-A00A-6260A2033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88" y="2679021"/>
            <a:ext cx="3175888" cy="237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reepik이(가) 제작한 관찰 도구개의 무료 벡터 아이콘 - 2021 | 아이콘, 소셜 미디어">
            <a:extLst>
              <a:ext uri="{FF2B5EF4-FFF2-40B4-BE49-F238E27FC236}">
                <a16:creationId xmlns:a16="http://schemas.microsoft.com/office/drawing/2014/main" id="{C78B58A2-8969-41D3-B032-3C9513048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373" y="2603159"/>
            <a:ext cx="842811" cy="84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1269BB5-9607-47F9-92C8-F1151DEBD74F}"/>
              </a:ext>
            </a:extLst>
          </p:cNvPr>
          <p:cNvSpPr/>
          <p:nvPr/>
        </p:nvSpPr>
        <p:spPr>
          <a:xfrm>
            <a:off x="319788" y="2679021"/>
            <a:ext cx="958040" cy="657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9EC5FB9-7C22-4998-B1B8-7ADBFA12BCC1}"/>
              </a:ext>
            </a:extLst>
          </p:cNvPr>
          <p:cNvCxnSpPr/>
          <p:nvPr/>
        </p:nvCxnSpPr>
        <p:spPr>
          <a:xfrm>
            <a:off x="1264386" y="2663458"/>
            <a:ext cx="343238" cy="3286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CA28936-3577-4EE7-9A81-CA413975F910}"/>
              </a:ext>
            </a:extLst>
          </p:cNvPr>
          <p:cNvCxnSpPr>
            <a:cxnSpLocks/>
          </p:cNvCxnSpPr>
          <p:nvPr/>
        </p:nvCxnSpPr>
        <p:spPr>
          <a:xfrm flipV="1">
            <a:off x="1254040" y="3016117"/>
            <a:ext cx="343238" cy="3350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C225518-1D7A-4FB9-A636-71D2D2395F53}"/>
              </a:ext>
            </a:extLst>
          </p:cNvPr>
          <p:cNvCxnSpPr>
            <a:cxnSpLocks/>
          </p:cNvCxnSpPr>
          <p:nvPr/>
        </p:nvCxnSpPr>
        <p:spPr>
          <a:xfrm>
            <a:off x="296000" y="2671866"/>
            <a:ext cx="1301278" cy="3286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2A0112F-1D2F-4E19-ADCC-41016E07B1AD}"/>
              </a:ext>
            </a:extLst>
          </p:cNvPr>
          <p:cNvCxnSpPr>
            <a:cxnSpLocks/>
          </p:cNvCxnSpPr>
          <p:nvPr/>
        </p:nvCxnSpPr>
        <p:spPr>
          <a:xfrm flipV="1">
            <a:off x="309442" y="3000554"/>
            <a:ext cx="1287836" cy="3442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바실러스 세레우스(Bacillus cereus)에 대하여 : 네이버 블로그">
            <a:extLst>
              <a:ext uri="{FF2B5EF4-FFF2-40B4-BE49-F238E27FC236}">
                <a16:creationId xmlns:a16="http://schemas.microsoft.com/office/drawing/2014/main" id="{3658DA62-48B3-46CF-B811-ABD6E5E3E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508" y="2663458"/>
            <a:ext cx="3175888" cy="237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reepik이(가) 제작한 관찰 도구개의 무료 벡터 아이콘 - 2021 | 아이콘, 소셜 미디어">
            <a:extLst>
              <a:ext uri="{FF2B5EF4-FFF2-40B4-BE49-F238E27FC236}">
                <a16:creationId xmlns:a16="http://schemas.microsoft.com/office/drawing/2014/main" id="{B71842A1-46B8-4F6B-B328-60164ED65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373" y="2587596"/>
            <a:ext cx="842811" cy="84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7C0F17-68A2-4802-A6E3-4563CE461F30}"/>
              </a:ext>
            </a:extLst>
          </p:cNvPr>
          <p:cNvSpPr/>
          <p:nvPr/>
        </p:nvSpPr>
        <p:spPr>
          <a:xfrm>
            <a:off x="5632788" y="2663458"/>
            <a:ext cx="958040" cy="657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AEF2753-FB98-4BB2-A0A9-450A15F13B4E}"/>
              </a:ext>
            </a:extLst>
          </p:cNvPr>
          <p:cNvCxnSpPr/>
          <p:nvPr/>
        </p:nvCxnSpPr>
        <p:spPr>
          <a:xfrm>
            <a:off x="6577386" y="2647895"/>
            <a:ext cx="343238" cy="3286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2A7168A-E5AA-4D38-A3E8-E416EEEE3169}"/>
              </a:ext>
            </a:extLst>
          </p:cNvPr>
          <p:cNvCxnSpPr>
            <a:cxnSpLocks/>
          </p:cNvCxnSpPr>
          <p:nvPr/>
        </p:nvCxnSpPr>
        <p:spPr>
          <a:xfrm flipV="1">
            <a:off x="6567040" y="3000554"/>
            <a:ext cx="343238" cy="3350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7C3B3E-3DA5-4334-A515-D2B205C80E13}"/>
              </a:ext>
            </a:extLst>
          </p:cNvPr>
          <p:cNvCxnSpPr>
            <a:cxnSpLocks/>
          </p:cNvCxnSpPr>
          <p:nvPr/>
        </p:nvCxnSpPr>
        <p:spPr>
          <a:xfrm>
            <a:off x="5609000" y="2656303"/>
            <a:ext cx="1301278" cy="3286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F3660E1-020E-419C-9C65-6D87E4F7F782}"/>
              </a:ext>
            </a:extLst>
          </p:cNvPr>
          <p:cNvCxnSpPr>
            <a:cxnSpLocks/>
          </p:cNvCxnSpPr>
          <p:nvPr/>
        </p:nvCxnSpPr>
        <p:spPr>
          <a:xfrm flipV="1">
            <a:off x="5622442" y="2984991"/>
            <a:ext cx="1287836" cy="3442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FBE5CA27-B917-4C11-8B33-8FE99CC493A0}"/>
              </a:ext>
            </a:extLst>
          </p:cNvPr>
          <p:cNvSpPr/>
          <p:nvPr/>
        </p:nvSpPr>
        <p:spPr>
          <a:xfrm>
            <a:off x="3848100" y="3606165"/>
            <a:ext cx="419100" cy="403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878E5A79-6504-41A9-B52E-A34A1CBA01B0}"/>
              </a:ext>
            </a:extLst>
          </p:cNvPr>
          <p:cNvSpPr/>
          <p:nvPr/>
        </p:nvSpPr>
        <p:spPr>
          <a:xfrm>
            <a:off x="8021704" y="3606165"/>
            <a:ext cx="419100" cy="403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2" descr="바실러스 세레우스(Bacillus cereus)에 대하여 : 네이버 블로그">
            <a:extLst>
              <a:ext uri="{FF2B5EF4-FFF2-40B4-BE49-F238E27FC236}">
                <a16:creationId xmlns:a16="http://schemas.microsoft.com/office/drawing/2014/main" id="{983EB44A-549B-4DB9-B278-03FF1F767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624" y="2663458"/>
            <a:ext cx="3175888" cy="237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Freepik이(가) 제작한 관찰 도구개의 무료 벡터 아이콘 - 2021 | 아이콘, 소셜 미디어">
            <a:extLst>
              <a:ext uri="{FF2B5EF4-FFF2-40B4-BE49-F238E27FC236}">
                <a16:creationId xmlns:a16="http://schemas.microsoft.com/office/drawing/2014/main" id="{BEFE7BD1-776D-4F05-9DF8-417C7BB3E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489" y="3444798"/>
            <a:ext cx="842811" cy="84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2A01DEC1-5AA4-483C-8A2D-768FB413F433}"/>
              </a:ext>
            </a:extLst>
          </p:cNvPr>
          <p:cNvSpPr/>
          <p:nvPr/>
        </p:nvSpPr>
        <p:spPr>
          <a:xfrm>
            <a:off x="9801904" y="3520660"/>
            <a:ext cx="958040" cy="657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5B4056-B49A-4E2E-B24F-8D20865A0ACC}"/>
              </a:ext>
            </a:extLst>
          </p:cNvPr>
          <p:cNvCxnSpPr/>
          <p:nvPr/>
        </p:nvCxnSpPr>
        <p:spPr>
          <a:xfrm>
            <a:off x="10746502" y="3505097"/>
            <a:ext cx="343238" cy="3286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1A9F58E-A3A4-4D22-8756-487BFC208CC2}"/>
              </a:ext>
            </a:extLst>
          </p:cNvPr>
          <p:cNvCxnSpPr>
            <a:cxnSpLocks/>
          </p:cNvCxnSpPr>
          <p:nvPr/>
        </p:nvCxnSpPr>
        <p:spPr>
          <a:xfrm flipV="1">
            <a:off x="10736156" y="3857756"/>
            <a:ext cx="343238" cy="3350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EA943E0-CA05-457A-A8B4-BB882B70B12E}"/>
              </a:ext>
            </a:extLst>
          </p:cNvPr>
          <p:cNvCxnSpPr>
            <a:cxnSpLocks/>
          </p:cNvCxnSpPr>
          <p:nvPr/>
        </p:nvCxnSpPr>
        <p:spPr>
          <a:xfrm>
            <a:off x="9778116" y="3513505"/>
            <a:ext cx="1301278" cy="3286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EC84B37-B6B5-4C1F-B86D-3496AA2D6C29}"/>
              </a:ext>
            </a:extLst>
          </p:cNvPr>
          <p:cNvCxnSpPr>
            <a:cxnSpLocks/>
          </p:cNvCxnSpPr>
          <p:nvPr/>
        </p:nvCxnSpPr>
        <p:spPr>
          <a:xfrm flipV="1">
            <a:off x="9791558" y="3842193"/>
            <a:ext cx="1287836" cy="3442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46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44B54537-72BF-4B87-9B31-F3436F51E910}"/>
              </a:ext>
            </a:extLst>
          </p:cNvPr>
          <p:cNvSpPr txBox="1"/>
          <p:nvPr/>
        </p:nvSpPr>
        <p:spPr>
          <a:xfrm>
            <a:off x="9618071" y="4154228"/>
            <a:ext cx="5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12</a:t>
            </a:r>
          </a:p>
          <a:p>
            <a:r>
              <a:rPr lang="en-US" altLang="ko-KR" sz="1200" dirty="0"/>
              <a:t>59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6C47C-129B-4EC1-B783-B891657E62EE}"/>
              </a:ext>
            </a:extLst>
          </p:cNvPr>
          <p:cNvSpPr txBox="1"/>
          <p:nvPr/>
        </p:nvSpPr>
        <p:spPr>
          <a:xfrm>
            <a:off x="466725" y="247650"/>
            <a:ext cx="11525250" cy="133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이미지를 지역적으로 순회하며 </a:t>
            </a:r>
            <a:r>
              <a:rPr lang="ko-KR" altLang="en-US" sz="2000" dirty="0">
                <a:solidFill>
                  <a:srgbClr val="FF0000"/>
                </a:solidFill>
              </a:rPr>
              <a:t>이미지의 특징</a:t>
            </a:r>
            <a:r>
              <a:rPr lang="ko-KR" altLang="en-US" dirty="0"/>
              <a:t>을 관찰한다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여기서 이미지의 특징이란 숫자의 패턴을 의미한다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pic>
        <p:nvPicPr>
          <p:cNvPr id="5" name="Picture 2" descr="바실러스 세레우스(Bacillus cereus)에 대하여 : 네이버 블로그">
            <a:extLst>
              <a:ext uri="{FF2B5EF4-FFF2-40B4-BE49-F238E27FC236}">
                <a16:creationId xmlns:a16="http://schemas.microsoft.com/office/drawing/2014/main" id="{F4F3800D-EFA1-4C36-8F45-13CA5D704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70" y="1717223"/>
            <a:ext cx="2510876" cy="188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4F173B4-BB59-4BE7-A80E-4BBE5A325BC9}"/>
              </a:ext>
            </a:extLst>
          </p:cNvPr>
          <p:cNvSpPr/>
          <p:nvPr/>
        </p:nvSpPr>
        <p:spPr>
          <a:xfrm>
            <a:off x="3905162" y="2413600"/>
            <a:ext cx="371929" cy="358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5F4EF8-E370-4E8A-BC84-7FF0C360CDA4}"/>
              </a:ext>
            </a:extLst>
          </p:cNvPr>
          <p:cNvSpPr/>
          <p:nvPr/>
        </p:nvSpPr>
        <p:spPr>
          <a:xfrm>
            <a:off x="8599940" y="1717224"/>
            <a:ext cx="2510876" cy="18472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1050403768340345083560834058083560834085…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F44E377-F1D7-4EDA-8576-D29B35839CF0}"/>
              </a:ext>
            </a:extLst>
          </p:cNvPr>
          <p:cNvSpPr/>
          <p:nvPr/>
        </p:nvSpPr>
        <p:spPr>
          <a:xfrm>
            <a:off x="7747996" y="2413600"/>
            <a:ext cx="371929" cy="358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0897AB-58BE-4F80-A4B3-EBDDA7588F75}"/>
              </a:ext>
            </a:extLst>
          </p:cNvPr>
          <p:cNvSpPr/>
          <p:nvPr/>
        </p:nvSpPr>
        <p:spPr>
          <a:xfrm>
            <a:off x="4757105" y="1717224"/>
            <a:ext cx="2510876" cy="18472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435180-6168-47D6-B0E0-4FD45CFD736E}"/>
              </a:ext>
            </a:extLst>
          </p:cNvPr>
          <p:cNvSpPr/>
          <p:nvPr/>
        </p:nvSpPr>
        <p:spPr>
          <a:xfrm>
            <a:off x="4860022" y="1844903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CF3E171-7D7E-4997-8576-A945DF522720}"/>
              </a:ext>
            </a:extLst>
          </p:cNvPr>
          <p:cNvSpPr/>
          <p:nvPr/>
        </p:nvSpPr>
        <p:spPr>
          <a:xfrm>
            <a:off x="4982259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593CA69-D557-4A12-A0D1-6B928831399C}"/>
              </a:ext>
            </a:extLst>
          </p:cNvPr>
          <p:cNvSpPr/>
          <p:nvPr/>
        </p:nvSpPr>
        <p:spPr>
          <a:xfrm>
            <a:off x="5104496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A797605-6225-4005-A4E4-5905A1E8BE6A}"/>
              </a:ext>
            </a:extLst>
          </p:cNvPr>
          <p:cNvSpPr/>
          <p:nvPr/>
        </p:nvSpPr>
        <p:spPr>
          <a:xfrm>
            <a:off x="5226733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B143457-5D96-47A7-BD20-E5372A7A21A2}"/>
              </a:ext>
            </a:extLst>
          </p:cNvPr>
          <p:cNvSpPr/>
          <p:nvPr/>
        </p:nvSpPr>
        <p:spPr>
          <a:xfrm>
            <a:off x="5348970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C6F4462-3E64-48D1-AA47-B5DEF4E080C5}"/>
              </a:ext>
            </a:extLst>
          </p:cNvPr>
          <p:cNvSpPr/>
          <p:nvPr/>
        </p:nvSpPr>
        <p:spPr>
          <a:xfrm>
            <a:off x="5471207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AF4F927-DF2E-4A19-91A2-85D75283C4B2}"/>
              </a:ext>
            </a:extLst>
          </p:cNvPr>
          <p:cNvSpPr/>
          <p:nvPr/>
        </p:nvSpPr>
        <p:spPr>
          <a:xfrm>
            <a:off x="5593444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2A4BDDF-F30C-43E3-A960-75396FF2814D}"/>
              </a:ext>
            </a:extLst>
          </p:cNvPr>
          <p:cNvSpPr/>
          <p:nvPr/>
        </p:nvSpPr>
        <p:spPr>
          <a:xfrm>
            <a:off x="5715681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38E4DB2-E2FB-4629-9744-4786CE7A1CA8}"/>
              </a:ext>
            </a:extLst>
          </p:cNvPr>
          <p:cNvSpPr/>
          <p:nvPr/>
        </p:nvSpPr>
        <p:spPr>
          <a:xfrm>
            <a:off x="5837918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13B4AFC-76DC-475B-AACE-F8FBC7F5446B}"/>
              </a:ext>
            </a:extLst>
          </p:cNvPr>
          <p:cNvSpPr/>
          <p:nvPr/>
        </p:nvSpPr>
        <p:spPr>
          <a:xfrm>
            <a:off x="5960155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F9E628-AA6C-4696-96AC-1D8924362904}"/>
              </a:ext>
            </a:extLst>
          </p:cNvPr>
          <p:cNvSpPr/>
          <p:nvPr/>
        </p:nvSpPr>
        <p:spPr>
          <a:xfrm>
            <a:off x="6082392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0779485-43E9-49E5-9BF7-73BB04AF4650}"/>
              </a:ext>
            </a:extLst>
          </p:cNvPr>
          <p:cNvSpPr/>
          <p:nvPr/>
        </p:nvSpPr>
        <p:spPr>
          <a:xfrm>
            <a:off x="6204629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0E1973A-804F-4ABD-A7D0-9B7BF3AC2346}"/>
              </a:ext>
            </a:extLst>
          </p:cNvPr>
          <p:cNvSpPr/>
          <p:nvPr/>
        </p:nvSpPr>
        <p:spPr>
          <a:xfrm>
            <a:off x="6326866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36A3043-9621-44B3-AAE3-D16BAE67FAE6}"/>
              </a:ext>
            </a:extLst>
          </p:cNvPr>
          <p:cNvSpPr/>
          <p:nvPr/>
        </p:nvSpPr>
        <p:spPr>
          <a:xfrm>
            <a:off x="6449103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706830B-2C3F-4761-840C-C81EA94CA4DE}"/>
              </a:ext>
            </a:extLst>
          </p:cNvPr>
          <p:cNvSpPr/>
          <p:nvPr/>
        </p:nvSpPr>
        <p:spPr>
          <a:xfrm>
            <a:off x="6571340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496A5DA-C236-4AD4-9636-91B895623BAD}"/>
              </a:ext>
            </a:extLst>
          </p:cNvPr>
          <p:cNvSpPr/>
          <p:nvPr/>
        </p:nvSpPr>
        <p:spPr>
          <a:xfrm>
            <a:off x="6693577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F8850B4-7AB1-4ECB-9D7B-36E9881E5904}"/>
              </a:ext>
            </a:extLst>
          </p:cNvPr>
          <p:cNvSpPr/>
          <p:nvPr/>
        </p:nvSpPr>
        <p:spPr>
          <a:xfrm>
            <a:off x="6815814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B72F1E3-7BBA-42D4-80B9-F90645E3FDF4}"/>
              </a:ext>
            </a:extLst>
          </p:cNvPr>
          <p:cNvSpPr/>
          <p:nvPr/>
        </p:nvSpPr>
        <p:spPr>
          <a:xfrm>
            <a:off x="6938051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80D962A-E165-4C87-8F26-715FAFD3BA55}"/>
              </a:ext>
            </a:extLst>
          </p:cNvPr>
          <p:cNvSpPr/>
          <p:nvPr/>
        </p:nvSpPr>
        <p:spPr>
          <a:xfrm>
            <a:off x="7060288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D3CE4C5-F2F0-4941-A683-1FB7EFFB7BEA}"/>
              </a:ext>
            </a:extLst>
          </p:cNvPr>
          <p:cNvSpPr/>
          <p:nvPr/>
        </p:nvSpPr>
        <p:spPr>
          <a:xfrm>
            <a:off x="4860022" y="2075769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84726D5-C762-4E36-A301-9E952C393FA0}"/>
              </a:ext>
            </a:extLst>
          </p:cNvPr>
          <p:cNvSpPr/>
          <p:nvPr/>
        </p:nvSpPr>
        <p:spPr>
          <a:xfrm>
            <a:off x="4982259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A0DEAA7-C5AC-4C9B-B68B-7CB1702A497F}"/>
              </a:ext>
            </a:extLst>
          </p:cNvPr>
          <p:cNvSpPr/>
          <p:nvPr/>
        </p:nvSpPr>
        <p:spPr>
          <a:xfrm>
            <a:off x="5104496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2ADF2B5-3AA4-4D3F-88C1-3313E9AB34FE}"/>
              </a:ext>
            </a:extLst>
          </p:cNvPr>
          <p:cNvSpPr/>
          <p:nvPr/>
        </p:nvSpPr>
        <p:spPr>
          <a:xfrm>
            <a:off x="5226733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E61ABDA-C48F-4178-85C9-453BBA1E8860}"/>
              </a:ext>
            </a:extLst>
          </p:cNvPr>
          <p:cNvSpPr/>
          <p:nvPr/>
        </p:nvSpPr>
        <p:spPr>
          <a:xfrm>
            <a:off x="5348970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1D2A241-D4D4-42FA-A27A-B79F792B935C}"/>
              </a:ext>
            </a:extLst>
          </p:cNvPr>
          <p:cNvSpPr/>
          <p:nvPr/>
        </p:nvSpPr>
        <p:spPr>
          <a:xfrm>
            <a:off x="5471207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0B3E5F4-60A7-46A9-ADD9-1C2FE65C71A7}"/>
              </a:ext>
            </a:extLst>
          </p:cNvPr>
          <p:cNvSpPr/>
          <p:nvPr/>
        </p:nvSpPr>
        <p:spPr>
          <a:xfrm>
            <a:off x="5593444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A308DE8-3B07-434C-85E7-748C294FB6C0}"/>
              </a:ext>
            </a:extLst>
          </p:cNvPr>
          <p:cNvSpPr/>
          <p:nvPr/>
        </p:nvSpPr>
        <p:spPr>
          <a:xfrm>
            <a:off x="5715681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5CDFECC-3B4B-4378-BE94-A5A37D41675C}"/>
              </a:ext>
            </a:extLst>
          </p:cNvPr>
          <p:cNvSpPr/>
          <p:nvPr/>
        </p:nvSpPr>
        <p:spPr>
          <a:xfrm>
            <a:off x="5837918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4965259-01B3-4603-A83A-1A4BAD08895D}"/>
              </a:ext>
            </a:extLst>
          </p:cNvPr>
          <p:cNvSpPr/>
          <p:nvPr/>
        </p:nvSpPr>
        <p:spPr>
          <a:xfrm>
            <a:off x="5960155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67614C7-DD2F-4964-A1FE-0ECBED457C71}"/>
              </a:ext>
            </a:extLst>
          </p:cNvPr>
          <p:cNvSpPr/>
          <p:nvPr/>
        </p:nvSpPr>
        <p:spPr>
          <a:xfrm>
            <a:off x="6082392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2A1C24E-2138-4D57-920D-53260F9AE512}"/>
              </a:ext>
            </a:extLst>
          </p:cNvPr>
          <p:cNvSpPr/>
          <p:nvPr/>
        </p:nvSpPr>
        <p:spPr>
          <a:xfrm>
            <a:off x="6204629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D751395-0CD0-43D3-904E-18EC819FDAA6}"/>
              </a:ext>
            </a:extLst>
          </p:cNvPr>
          <p:cNvSpPr/>
          <p:nvPr/>
        </p:nvSpPr>
        <p:spPr>
          <a:xfrm>
            <a:off x="6326866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463859E-EA10-4FCD-BBF8-91E5F70540A0}"/>
              </a:ext>
            </a:extLst>
          </p:cNvPr>
          <p:cNvSpPr/>
          <p:nvPr/>
        </p:nvSpPr>
        <p:spPr>
          <a:xfrm>
            <a:off x="6449103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CFB5494-FB07-4D92-97E6-A6C865A925F8}"/>
              </a:ext>
            </a:extLst>
          </p:cNvPr>
          <p:cNvSpPr/>
          <p:nvPr/>
        </p:nvSpPr>
        <p:spPr>
          <a:xfrm>
            <a:off x="6571340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8C67516-F172-41C2-BEF8-1F9BFF2397EC}"/>
              </a:ext>
            </a:extLst>
          </p:cNvPr>
          <p:cNvSpPr/>
          <p:nvPr/>
        </p:nvSpPr>
        <p:spPr>
          <a:xfrm>
            <a:off x="6693577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656B157-46E6-4350-931E-404E973AB212}"/>
              </a:ext>
            </a:extLst>
          </p:cNvPr>
          <p:cNvSpPr/>
          <p:nvPr/>
        </p:nvSpPr>
        <p:spPr>
          <a:xfrm>
            <a:off x="6815814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AB27F26-6178-4A16-A6DB-11F0EB984B22}"/>
              </a:ext>
            </a:extLst>
          </p:cNvPr>
          <p:cNvSpPr/>
          <p:nvPr/>
        </p:nvSpPr>
        <p:spPr>
          <a:xfrm>
            <a:off x="6938051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1DECADD-C37E-4218-B785-E3F2343C62BE}"/>
              </a:ext>
            </a:extLst>
          </p:cNvPr>
          <p:cNvSpPr/>
          <p:nvPr/>
        </p:nvSpPr>
        <p:spPr>
          <a:xfrm>
            <a:off x="7060288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4FF0B0-0A82-42A7-A28A-42832BC83B0C}"/>
              </a:ext>
            </a:extLst>
          </p:cNvPr>
          <p:cNvSpPr txBox="1"/>
          <p:nvPr/>
        </p:nvSpPr>
        <p:spPr>
          <a:xfrm>
            <a:off x="5837918" y="2426300"/>
            <a:ext cx="897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…</a:t>
            </a:r>
            <a:endParaRPr lang="ko-KR" altLang="en-US" sz="1600" dirty="0"/>
          </a:p>
        </p:txBody>
      </p:sp>
      <p:pic>
        <p:nvPicPr>
          <p:cNvPr id="53" name="Picture 2" descr="바실러스 세레우스(Bacillus cereus)에 대하여 : 네이버 블로그">
            <a:extLst>
              <a:ext uri="{FF2B5EF4-FFF2-40B4-BE49-F238E27FC236}">
                <a16:creationId xmlns:a16="http://schemas.microsoft.com/office/drawing/2014/main" id="{787ADA2C-D85D-4C61-9A6A-3226E4CD7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70" y="3845777"/>
            <a:ext cx="2510876" cy="188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665EA3EB-5155-4919-AA74-6AEDF2217169}"/>
              </a:ext>
            </a:extLst>
          </p:cNvPr>
          <p:cNvSpPr/>
          <p:nvPr/>
        </p:nvSpPr>
        <p:spPr>
          <a:xfrm>
            <a:off x="3905162" y="4542154"/>
            <a:ext cx="371929" cy="358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83B4178-AAAC-4C09-ACA0-3D41F300C4CC}"/>
              </a:ext>
            </a:extLst>
          </p:cNvPr>
          <p:cNvSpPr/>
          <p:nvPr/>
        </p:nvSpPr>
        <p:spPr>
          <a:xfrm>
            <a:off x="8599940" y="3845778"/>
            <a:ext cx="2510876" cy="18472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2C99E57C-EF0A-429C-9B8D-C3C3A49D64FA}"/>
              </a:ext>
            </a:extLst>
          </p:cNvPr>
          <p:cNvSpPr/>
          <p:nvPr/>
        </p:nvSpPr>
        <p:spPr>
          <a:xfrm>
            <a:off x="7747996" y="4542154"/>
            <a:ext cx="371929" cy="358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AC3E443-8083-401B-8C30-5BF4205BF9C4}"/>
              </a:ext>
            </a:extLst>
          </p:cNvPr>
          <p:cNvSpPr/>
          <p:nvPr/>
        </p:nvSpPr>
        <p:spPr>
          <a:xfrm>
            <a:off x="4757105" y="3845778"/>
            <a:ext cx="2510876" cy="18472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5B275BD-2A4E-49C0-899C-13393B2F6B70}"/>
              </a:ext>
            </a:extLst>
          </p:cNvPr>
          <p:cNvSpPr/>
          <p:nvPr/>
        </p:nvSpPr>
        <p:spPr>
          <a:xfrm>
            <a:off x="5852445" y="4385693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8786AEA-6799-40B6-BE4B-E9FF4A3AD695}"/>
              </a:ext>
            </a:extLst>
          </p:cNvPr>
          <p:cNvSpPr/>
          <p:nvPr/>
        </p:nvSpPr>
        <p:spPr>
          <a:xfrm>
            <a:off x="5969718" y="438506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2FE584F-3C19-42D6-88D6-87E180E9C5BA}"/>
              </a:ext>
            </a:extLst>
          </p:cNvPr>
          <p:cNvSpPr/>
          <p:nvPr/>
        </p:nvSpPr>
        <p:spPr>
          <a:xfrm>
            <a:off x="5959249" y="4273142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D55FE6E-5D98-46C7-8FB0-3181C8F00BC5}"/>
              </a:ext>
            </a:extLst>
          </p:cNvPr>
          <p:cNvSpPr/>
          <p:nvPr/>
        </p:nvSpPr>
        <p:spPr>
          <a:xfrm>
            <a:off x="5850416" y="4280286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D5DD5EB-5217-450A-890F-161E1C69754F}"/>
              </a:ext>
            </a:extLst>
          </p:cNvPr>
          <p:cNvSpPr/>
          <p:nvPr/>
        </p:nvSpPr>
        <p:spPr>
          <a:xfrm>
            <a:off x="1941836" y="4258856"/>
            <a:ext cx="234546" cy="238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0463837-11FB-45B6-8D19-8DE93BBD6D41}"/>
              </a:ext>
            </a:extLst>
          </p:cNvPr>
          <p:cNvSpPr/>
          <p:nvPr/>
        </p:nvSpPr>
        <p:spPr>
          <a:xfrm>
            <a:off x="1598936" y="5325426"/>
            <a:ext cx="234546" cy="238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2964014-0A8F-4756-8714-A15674188734}"/>
              </a:ext>
            </a:extLst>
          </p:cNvPr>
          <p:cNvSpPr/>
          <p:nvPr/>
        </p:nvSpPr>
        <p:spPr>
          <a:xfrm>
            <a:off x="5837918" y="4258856"/>
            <a:ext cx="234546" cy="238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F41B4B3B-A461-438B-B12F-270E8607DA61}"/>
              </a:ext>
            </a:extLst>
          </p:cNvPr>
          <p:cNvSpPr/>
          <p:nvPr/>
        </p:nvSpPr>
        <p:spPr>
          <a:xfrm>
            <a:off x="5569002" y="5385818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C406080B-CB5C-42F2-9D1F-88B22452ABA9}"/>
              </a:ext>
            </a:extLst>
          </p:cNvPr>
          <p:cNvSpPr/>
          <p:nvPr/>
        </p:nvSpPr>
        <p:spPr>
          <a:xfrm>
            <a:off x="5686275" y="5385186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1235CCBE-4A18-4577-849C-1FCE2B9DC59D}"/>
              </a:ext>
            </a:extLst>
          </p:cNvPr>
          <p:cNvSpPr/>
          <p:nvPr/>
        </p:nvSpPr>
        <p:spPr>
          <a:xfrm>
            <a:off x="5675806" y="5273267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6DF106BF-7FB5-4A34-AA1E-83A24DA01DAF}"/>
              </a:ext>
            </a:extLst>
          </p:cNvPr>
          <p:cNvSpPr/>
          <p:nvPr/>
        </p:nvSpPr>
        <p:spPr>
          <a:xfrm>
            <a:off x="5566973" y="528041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66C0349-9BF0-49E6-9581-27D9DB3050A1}"/>
              </a:ext>
            </a:extLst>
          </p:cNvPr>
          <p:cNvSpPr/>
          <p:nvPr/>
        </p:nvSpPr>
        <p:spPr>
          <a:xfrm>
            <a:off x="5554475" y="5258981"/>
            <a:ext cx="234546" cy="238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3A305B8-BA8B-44D5-9D3D-92B99CE18A71}"/>
              </a:ext>
            </a:extLst>
          </p:cNvPr>
          <p:cNvSpPr/>
          <p:nvPr/>
        </p:nvSpPr>
        <p:spPr>
          <a:xfrm>
            <a:off x="9663113" y="4206466"/>
            <a:ext cx="273843" cy="359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CCF7CC9-8FA2-47B7-9685-F03A3901ADD9}"/>
              </a:ext>
            </a:extLst>
          </p:cNvPr>
          <p:cNvSpPr txBox="1"/>
          <p:nvPr/>
        </p:nvSpPr>
        <p:spPr>
          <a:xfrm>
            <a:off x="9281962" y="5101886"/>
            <a:ext cx="5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12</a:t>
            </a:r>
          </a:p>
          <a:p>
            <a:r>
              <a:rPr lang="en-US" altLang="ko-KR" sz="1200" dirty="0"/>
              <a:t>59</a:t>
            </a:r>
            <a:endParaRPr lang="ko-KR" altLang="en-US" sz="12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FDC1712-C87A-47BE-AEE9-7B5495787E0A}"/>
              </a:ext>
            </a:extLst>
          </p:cNvPr>
          <p:cNvSpPr/>
          <p:nvPr/>
        </p:nvSpPr>
        <p:spPr>
          <a:xfrm>
            <a:off x="9327004" y="5154124"/>
            <a:ext cx="273843" cy="359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045CACC-167D-49EF-88A9-4B0AD1A9312D}"/>
              </a:ext>
            </a:extLst>
          </p:cNvPr>
          <p:cNvSpPr/>
          <p:nvPr/>
        </p:nvSpPr>
        <p:spPr>
          <a:xfrm>
            <a:off x="3425146" y="6140741"/>
            <a:ext cx="5735632" cy="48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얼마나 숫자 패턴을 잘 찾는가가 관건</a:t>
            </a:r>
          </a:p>
        </p:txBody>
      </p:sp>
    </p:spTree>
    <p:extLst>
      <p:ext uri="{BB962C8B-B14F-4D97-AF65-F5344CB8AC3E}">
        <p14:creationId xmlns:p14="http://schemas.microsoft.com/office/powerpoint/2010/main" val="168684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101</Words>
  <Application>Microsoft Office PowerPoint</Application>
  <PresentationFormat>와이드스크린</PresentationFormat>
  <Paragraphs>38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대규</dc:creator>
  <cp:lastModifiedBy>최 대규</cp:lastModifiedBy>
  <cp:revision>21</cp:revision>
  <dcterms:created xsi:type="dcterms:W3CDTF">2021-06-14T19:04:52Z</dcterms:created>
  <dcterms:modified xsi:type="dcterms:W3CDTF">2021-06-14T20:14:45Z</dcterms:modified>
</cp:coreProperties>
</file>