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34991-840C-4203-8169-250FBA544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A7970B-EB12-40CA-8C9E-B585AB280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276B16-CB92-4CAD-9D6B-AC2E5344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5D8-2E1C-4E5D-9CB8-92D2A777FAC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2D0EC-FCE2-47FE-B905-2F759695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B6808-A2C3-40EB-ADBF-0A7A795F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DC1-7041-47CF-BB2B-10EB332A7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44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ED76C-13D8-4A5B-A9C9-611BFDBE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E20EFD-6309-42DE-BD91-D0B1701F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92D287-7797-4C40-8BB8-C9641161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5D8-2E1C-4E5D-9CB8-92D2A777FAC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D6605-4EFD-44E9-A590-034002D8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89BA4-10AC-48A1-A049-90DC31D4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DC1-7041-47CF-BB2B-10EB332A7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95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243BDA-87CD-46AD-AFB3-D21BA33E7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A958D6-9FDE-490E-8466-B5D89CDD0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BB104-969C-44AA-9BED-903CC113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5D8-2E1C-4E5D-9CB8-92D2A777FAC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64C03D-7759-4BD2-807B-544507C7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AE884-646F-4E6E-A95F-C9DD84FE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DC1-7041-47CF-BB2B-10EB332A7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0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CF799-9741-4DCF-9EFA-12914B11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396B2-ABE2-4993-B30B-0B8F8A703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4C0F3-2B27-41FB-82DC-C8C3E1EF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5D8-2E1C-4E5D-9CB8-92D2A777FAC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BAC4A1-5466-4756-9600-602CB65E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AA24E-8690-4641-B6D3-BE2A67A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DC1-7041-47CF-BB2B-10EB332A7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22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52874-6424-4E73-A61B-89CD1E13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D1CB5A-EE3C-4ABC-A853-88846FC20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7B433-4829-4EAF-9308-72809D1A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5D8-2E1C-4E5D-9CB8-92D2A777FAC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AEBD-47AE-438B-BEA7-7A5D6B11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4AD25-F4DB-46F7-A493-50FDC024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DC1-7041-47CF-BB2B-10EB332A7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0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B025F-01A0-4130-AC31-8D848502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232FB-D688-4AA9-9125-7818AC96A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A4C7F5-637B-4FCB-AD2D-ED2F1BF1A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9221E1-BB46-4C7C-98BA-F63A9210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5D8-2E1C-4E5D-9CB8-92D2A777FAC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8DD70B-CC1A-4215-91BB-1FC68C2B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D42D4-A637-4A2C-A2E9-0BC1BE6A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DC1-7041-47CF-BB2B-10EB332A7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49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5AD9E-E7AF-4AA7-A312-85233111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5F43C2-FFA0-4E74-889B-35E34C6B4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682EC7-C1D5-4817-A61C-22217256F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A9DF2C-E7AC-45F1-8147-174B339E0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F5CE58-A9F0-4666-8785-B82E8AA84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CC348A-CE59-4495-95BC-E2B451A8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5D8-2E1C-4E5D-9CB8-92D2A777FAC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CBCC5-97C0-4555-B75E-32442FE3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BDF0D1-289D-4925-9727-294445C7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DC1-7041-47CF-BB2B-10EB332A7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43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B6D5B-C510-4181-9EEC-5B6D512E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332E60-21BD-441C-93C3-4294F418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5D8-2E1C-4E5D-9CB8-92D2A777FAC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8FC291-D2C3-4618-8CAA-09F9A618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1DE069-6A7C-4D72-B6DE-2B2CD9A1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DC1-7041-47CF-BB2B-10EB332A7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1664B4-725E-4237-AC58-0EA69D81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5D8-2E1C-4E5D-9CB8-92D2A777FAC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51F4F5-95C0-47A3-842E-D37567CB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8C4B1B-195A-426B-B128-72C63C32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DC1-7041-47CF-BB2B-10EB332A7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1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60497-A379-476E-BF12-6B4FEC73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6E9D8-2274-4532-8A6B-9E27F59AF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A4A0CA-C501-42A0-80D4-EEFA97790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C3E07-AB72-48F1-A1E9-98B335DC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5D8-2E1C-4E5D-9CB8-92D2A777FAC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72E51C-ED13-48CE-8FED-5E8B24ED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47334-F85F-45AF-A231-E063515F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DC1-7041-47CF-BB2B-10EB332A7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2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F644B-34C4-469F-8129-303309D0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9073CF-6CC8-4C99-ADCC-F574E0B5E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0ADC7B-88F4-4905-8DDB-F244FF292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FD3E0C-6A20-497C-985D-817BBCCE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5D8-2E1C-4E5D-9CB8-92D2A777FAC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E44E1B-1AE9-4236-92CF-5615230F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981DBC-B997-4B42-8D58-079FACFA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6DC1-7041-47CF-BB2B-10EB332A7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89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E97AD0-FE99-4C12-88C1-44BC7BFE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12883B-5C6F-4F0E-AD2C-3888F5FFC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0D2D3-9968-4C3A-B6BD-ACBDF43FD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655D8-2E1C-4E5D-9CB8-92D2A777FAC0}" type="datetimeFigureOut">
              <a:rPr lang="ko-KR" altLang="en-US" smtClean="0"/>
              <a:t>2021-06-15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DCCA3-E409-4B1A-8E66-FDEE1A52B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88AF9-DDC9-465E-B195-1017944B1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B6DC1-7041-47CF-BB2B-10EB332A7E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79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B538A10-3CF6-4825-BC93-B6C777721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115746"/>
              </p:ext>
            </p:extLst>
          </p:nvPr>
        </p:nvGraphicFramePr>
        <p:xfrm>
          <a:off x="1034846" y="46032"/>
          <a:ext cx="9687420" cy="6754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9140">
                  <a:extLst>
                    <a:ext uri="{9D8B030D-6E8A-4147-A177-3AD203B41FA5}">
                      <a16:colId xmlns:a16="http://schemas.microsoft.com/office/drawing/2014/main" val="2728689612"/>
                    </a:ext>
                  </a:extLst>
                </a:gridCol>
                <a:gridCol w="3229140">
                  <a:extLst>
                    <a:ext uri="{9D8B030D-6E8A-4147-A177-3AD203B41FA5}">
                      <a16:colId xmlns:a16="http://schemas.microsoft.com/office/drawing/2014/main" val="727918835"/>
                    </a:ext>
                  </a:extLst>
                </a:gridCol>
                <a:gridCol w="3229140">
                  <a:extLst>
                    <a:ext uri="{9D8B030D-6E8A-4147-A177-3AD203B41FA5}">
                      <a16:colId xmlns:a16="http://schemas.microsoft.com/office/drawing/2014/main" val="3808216653"/>
                    </a:ext>
                  </a:extLst>
                </a:gridCol>
              </a:tblGrid>
              <a:tr h="584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용어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연상 이미지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385936"/>
                  </a:ext>
                </a:extLst>
              </a:tr>
              <a:tr h="1389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입력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모델이 살펴볼 데이터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672"/>
                  </a:ext>
                </a:extLst>
              </a:tr>
              <a:tr h="584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입력을 보고 모델이 내놓은 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313736"/>
                  </a:ext>
                </a:extLst>
              </a:tr>
              <a:tr h="1292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모델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작업을 수행하는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딥러닝 프로그램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026498"/>
                  </a:ext>
                </a:extLst>
              </a:tr>
              <a:tr h="1498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학습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출력과 답을 비교하여 모델을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개선하는 것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174785"/>
                  </a:ext>
                </a:extLst>
              </a:tr>
              <a:tr h="1405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손실함수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모델을 학습시키는 척도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895039"/>
                  </a:ext>
                </a:extLst>
              </a:tr>
            </a:tbl>
          </a:graphicData>
        </a:graphic>
      </p:graphicFrame>
      <p:pic>
        <p:nvPicPr>
          <p:cNvPr id="1026" name="Picture 2" descr="바실러스 세레우스(Bacillus cereus)에 대하여 : 네이버 블로그">
            <a:extLst>
              <a:ext uri="{FF2B5EF4-FFF2-40B4-BE49-F238E27FC236}">
                <a16:creationId xmlns:a16="http://schemas.microsoft.com/office/drawing/2014/main" id="{F635BAD3-A6F5-4429-88F9-C5FB7FD82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138" y="749262"/>
            <a:ext cx="1546674" cy="115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87D0469-F62B-4BDF-9202-7AE9461BAA5C}"/>
              </a:ext>
            </a:extLst>
          </p:cNvPr>
          <p:cNvSpPr/>
          <p:nvPr/>
        </p:nvSpPr>
        <p:spPr>
          <a:xfrm>
            <a:off x="7905434" y="2112957"/>
            <a:ext cx="2508309" cy="419450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1. </a:t>
            </a:r>
            <a:r>
              <a:rPr lang="ko-KR" altLang="en-US" sz="1600" dirty="0"/>
              <a:t>오염균 검출</a:t>
            </a:r>
            <a:r>
              <a:rPr lang="en-US" altLang="ko-KR" sz="1600" dirty="0"/>
              <a:t>, </a:t>
            </a:r>
            <a:r>
              <a:rPr lang="ko-KR" altLang="en-US" sz="1600" dirty="0"/>
              <a:t>오염</a:t>
            </a:r>
          </a:p>
        </p:txBody>
      </p:sp>
      <p:pic>
        <p:nvPicPr>
          <p:cNvPr id="1028" name="Picture 4" descr="레트로 로봇 아이콘 - 무료 다운로드, PNG 및 벡터">
            <a:extLst>
              <a:ext uri="{FF2B5EF4-FFF2-40B4-BE49-F238E27FC236}">
                <a16:creationId xmlns:a16="http://schemas.microsoft.com/office/drawing/2014/main" id="{A9CBF7E9-9380-436B-97FA-8140A244B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505" y="2603019"/>
            <a:ext cx="1248168" cy="124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아이콘 - 클립아트코리아 :: 통로이미지(주)">
            <a:extLst>
              <a:ext uri="{FF2B5EF4-FFF2-40B4-BE49-F238E27FC236}">
                <a16:creationId xmlns:a16="http://schemas.microsoft.com/office/drawing/2014/main" id="{29FA7764-ABEC-4348-A59C-4D6FC33F2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413" y="3904087"/>
            <a:ext cx="1396352" cy="135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시험지 아이콘 - ico,png,icns,무료 아이콘 다운로드">
            <a:extLst>
              <a:ext uri="{FF2B5EF4-FFF2-40B4-BE49-F238E27FC236}">
                <a16:creationId xmlns:a16="http://schemas.microsoft.com/office/drawing/2014/main" id="{B76B8277-E64C-4E05-908D-42B0F511A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349" y="5404427"/>
            <a:ext cx="1396352" cy="139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38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E8920F-C578-4DD5-9D26-987C2722E150}"/>
              </a:ext>
            </a:extLst>
          </p:cNvPr>
          <p:cNvSpPr txBox="1"/>
          <p:nvPr/>
        </p:nvSpPr>
        <p:spPr>
          <a:xfrm>
            <a:off x="466725" y="247650"/>
            <a:ext cx="11525250" cy="1833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컨볼루션</a:t>
            </a:r>
            <a:r>
              <a:rPr lang="en-US" altLang="ko-KR" dirty="0"/>
              <a:t>: </a:t>
            </a:r>
            <a:r>
              <a:rPr lang="ko-KR" altLang="en-US" dirty="0"/>
              <a:t>딥러닝은 여러 분야에 적용될 수 있음</a:t>
            </a:r>
            <a:r>
              <a:rPr lang="en-US" altLang="ko-KR" dirty="0"/>
              <a:t>(</a:t>
            </a:r>
            <a:r>
              <a:rPr lang="ko-KR" altLang="en-US" dirty="0"/>
              <a:t>영상 처리</a:t>
            </a:r>
            <a:r>
              <a:rPr lang="en-US" altLang="ko-KR" dirty="0"/>
              <a:t>, </a:t>
            </a:r>
            <a:r>
              <a:rPr lang="ko-KR" altLang="en-US" dirty="0"/>
              <a:t>자연어 처리</a:t>
            </a:r>
            <a:r>
              <a:rPr lang="en-US" altLang="ko-KR" dirty="0"/>
              <a:t>, </a:t>
            </a:r>
            <a:r>
              <a:rPr lang="ko-KR" altLang="en-US" dirty="0"/>
              <a:t>음성 인지 등</a:t>
            </a:r>
            <a:r>
              <a:rPr lang="en-US" altLang="ko-KR" dirty="0"/>
              <a:t>). </a:t>
            </a:r>
            <a:r>
              <a:rPr lang="ko-KR" altLang="en-US" dirty="0"/>
              <a:t>그 중에서 </a:t>
            </a:r>
            <a:r>
              <a:rPr lang="ko-KR" altLang="en-US" sz="2000" dirty="0">
                <a:solidFill>
                  <a:srgbClr val="FF0000"/>
                </a:solidFill>
              </a:rPr>
              <a:t>영상 처리</a:t>
            </a:r>
            <a:r>
              <a:rPr lang="ko-KR" altLang="en-US" dirty="0"/>
              <a:t>에 특화된 </a:t>
            </a:r>
            <a:r>
              <a:rPr lang="ko-KR" altLang="en-US" sz="2000" dirty="0">
                <a:solidFill>
                  <a:srgbClr val="FF0000"/>
                </a:solidFill>
              </a:rPr>
              <a:t>딥러닝</a:t>
            </a:r>
            <a:r>
              <a:rPr lang="ko-KR" altLang="en-US" dirty="0"/>
              <a:t> 기법 중 하나가 컨볼루션</a:t>
            </a:r>
            <a:r>
              <a:rPr lang="en-US" altLang="ko-KR" dirty="0"/>
              <a:t>. 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이미지를 지역적으로 순회하며 </a:t>
            </a:r>
            <a:r>
              <a:rPr lang="ko-KR" altLang="en-US" sz="2000" dirty="0">
                <a:solidFill>
                  <a:srgbClr val="FF0000"/>
                </a:solidFill>
              </a:rPr>
              <a:t>이미지의 특징</a:t>
            </a:r>
            <a:r>
              <a:rPr lang="ko-KR" altLang="en-US" dirty="0"/>
              <a:t>을 관찰한다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Picture 2" descr="바실러스 세레우스(Bacillus cereus)에 대하여 : 네이버 블로그">
            <a:extLst>
              <a:ext uri="{FF2B5EF4-FFF2-40B4-BE49-F238E27FC236}">
                <a16:creationId xmlns:a16="http://schemas.microsoft.com/office/drawing/2014/main" id="{983C0935-D3F2-4780-A00A-6260A2033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88" y="2679021"/>
            <a:ext cx="3175888" cy="237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reepik이(가) 제작한 관찰 도구개의 무료 벡터 아이콘 - 2021 | 아이콘, 소셜 미디어">
            <a:extLst>
              <a:ext uri="{FF2B5EF4-FFF2-40B4-BE49-F238E27FC236}">
                <a16:creationId xmlns:a16="http://schemas.microsoft.com/office/drawing/2014/main" id="{C78B58A2-8969-41D3-B032-3C9513048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373" y="2603159"/>
            <a:ext cx="842811" cy="84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1269BB5-9607-47F9-92C8-F1151DEBD74F}"/>
              </a:ext>
            </a:extLst>
          </p:cNvPr>
          <p:cNvSpPr/>
          <p:nvPr/>
        </p:nvSpPr>
        <p:spPr>
          <a:xfrm>
            <a:off x="319788" y="2679021"/>
            <a:ext cx="958040" cy="657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9EC5FB9-7C22-4998-B1B8-7ADBFA12BCC1}"/>
              </a:ext>
            </a:extLst>
          </p:cNvPr>
          <p:cNvCxnSpPr/>
          <p:nvPr/>
        </p:nvCxnSpPr>
        <p:spPr>
          <a:xfrm>
            <a:off x="1264386" y="2663458"/>
            <a:ext cx="343238" cy="3286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CA28936-3577-4EE7-9A81-CA413975F910}"/>
              </a:ext>
            </a:extLst>
          </p:cNvPr>
          <p:cNvCxnSpPr>
            <a:cxnSpLocks/>
          </p:cNvCxnSpPr>
          <p:nvPr/>
        </p:nvCxnSpPr>
        <p:spPr>
          <a:xfrm flipV="1">
            <a:off x="1254040" y="3016117"/>
            <a:ext cx="343238" cy="3350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C225518-1D7A-4FB9-A636-71D2D2395F53}"/>
              </a:ext>
            </a:extLst>
          </p:cNvPr>
          <p:cNvCxnSpPr>
            <a:cxnSpLocks/>
          </p:cNvCxnSpPr>
          <p:nvPr/>
        </p:nvCxnSpPr>
        <p:spPr>
          <a:xfrm>
            <a:off x="296000" y="2671866"/>
            <a:ext cx="1301278" cy="3286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2A0112F-1D2F-4E19-ADCC-41016E07B1AD}"/>
              </a:ext>
            </a:extLst>
          </p:cNvPr>
          <p:cNvCxnSpPr>
            <a:cxnSpLocks/>
          </p:cNvCxnSpPr>
          <p:nvPr/>
        </p:nvCxnSpPr>
        <p:spPr>
          <a:xfrm flipV="1">
            <a:off x="309442" y="3000554"/>
            <a:ext cx="1287836" cy="3442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바실러스 세레우스(Bacillus cereus)에 대하여 : 네이버 블로그">
            <a:extLst>
              <a:ext uri="{FF2B5EF4-FFF2-40B4-BE49-F238E27FC236}">
                <a16:creationId xmlns:a16="http://schemas.microsoft.com/office/drawing/2014/main" id="{3658DA62-48B3-46CF-B811-ABD6E5E3E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508" y="2663458"/>
            <a:ext cx="3175888" cy="237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reepik이(가) 제작한 관찰 도구개의 무료 벡터 아이콘 - 2021 | 아이콘, 소셜 미디어">
            <a:extLst>
              <a:ext uri="{FF2B5EF4-FFF2-40B4-BE49-F238E27FC236}">
                <a16:creationId xmlns:a16="http://schemas.microsoft.com/office/drawing/2014/main" id="{B71842A1-46B8-4F6B-B328-60164ED65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373" y="2587596"/>
            <a:ext cx="842811" cy="84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7C0F17-68A2-4802-A6E3-4563CE461F30}"/>
              </a:ext>
            </a:extLst>
          </p:cNvPr>
          <p:cNvSpPr/>
          <p:nvPr/>
        </p:nvSpPr>
        <p:spPr>
          <a:xfrm>
            <a:off x="5632788" y="2663458"/>
            <a:ext cx="958040" cy="657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AEF2753-FB98-4BB2-A0A9-450A15F13B4E}"/>
              </a:ext>
            </a:extLst>
          </p:cNvPr>
          <p:cNvCxnSpPr/>
          <p:nvPr/>
        </p:nvCxnSpPr>
        <p:spPr>
          <a:xfrm>
            <a:off x="6577386" y="2647895"/>
            <a:ext cx="343238" cy="3286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2A7168A-E5AA-4D38-A3E8-E416EEEE3169}"/>
              </a:ext>
            </a:extLst>
          </p:cNvPr>
          <p:cNvCxnSpPr>
            <a:cxnSpLocks/>
          </p:cNvCxnSpPr>
          <p:nvPr/>
        </p:nvCxnSpPr>
        <p:spPr>
          <a:xfrm flipV="1">
            <a:off x="6567040" y="3000554"/>
            <a:ext cx="343238" cy="3350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B7C3B3E-3DA5-4334-A515-D2B205C80E13}"/>
              </a:ext>
            </a:extLst>
          </p:cNvPr>
          <p:cNvCxnSpPr>
            <a:cxnSpLocks/>
          </p:cNvCxnSpPr>
          <p:nvPr/>
        </p:nvCxnSpPr>
        <p:spPr>
          <a:xfrm>
            <a:off x="5609000" y="2656303"/>
            <a:ext cx="1301278" cy="3286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F3660E1-020E-419C-9C65-6D87E4F7F782}"/>
              </a:ext>
            </a:extLst>
          </p:cNvPr>
          <p:cNvCxnSpPr>
            <a:cxnSpLocks/>
          </p:cNvCxnSpPr>
          <p:nvPr/>
        </p:nvCxnSpPr>
        <p:spPr>
          <a:xfrm flipV="1">
            <a:off x="5622442" y="2984991"/>
            <a:ext cx="1287836" cy="3442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FBE5CA27-B917-4C11-8B33-8FE99CC493A0}"/>
              </a:ext>
            </a:extLst>
          </p:cNvPr>
          <p:cNvSpPr/>
          <p:nvPr/>
        </p:nvSpPr>
        <p:spPr>
          <a:xfrm>
            <a:off x="3848100" y="3606165"/>
            <a:ext cx="419100" cy="403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878E5A79-6504-41A9-B52E-A34A1CBA01B0}"/>
              </a:ext>
            </a:extLst>
          </p:cNvPr>
          <p:cNvSpPr/>
          <p:nvPr/>
        </p:nvSpPr>
        <p:spPr>
          <a:xfrm>
            <a:off x="8021704" y="3606165"/>
            <a:ext cx="419100" cy="403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2" descr="바실러스 세레우스(Bacillus cereus)에 대하여 : 네이버 블로그">
            <a:extLst>
              <a:ext uri="{FF2B5EF4-FFF2-40B4-BE49-F238E27FC236}">
                <a16:creationId xmlns:a16="http://schemas.microsoft.com/office/drawing/2014/main" id="{983EB44A-549B-4DB9-B278-03FF1F767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624" y="2663458"/>
            <a:ext cx="3175888" cy="237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Freepik이(가) 제작한 관찰 도구개의 무료 벡터 아이콘 - 2021 | 아이콘, 소셜 미디어">
            <a:extLst>
              <a:ext uri="{FF2B5EF4-FFF2-40B4-BE49-F238E27FC236}">
                <a16:creationId xmlns:a16="http://schemas.microsoft.com/office/drawing/2014/main" id="{BEFE7BD1-776D-4F05-9DF8-417C7BB3E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489" y="3444798"/>
            <a:ext cx="842811" cy="84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2A01DEC1-5AA4-483C-8A2D-768FB413F433}"/>
              </a:ext>
            </a:extLst>
          </p:cNvPr>
          <p:cNvSpPr/>
          <p:nvPr/>
        </p:nvSpPr>
        <p:spPr>
          <a:xfrm>
            <a:off x="9801904" y="3520660"/>
            <a:ext cx="958040" cy="657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65B4056-B49A-4E2E-B24F-8D20865A0ACC}"/>
              </a:ext>
            </a:extLst>
          </p:cNvPr>
          <p:cNvCxnSpPr/>
          <p:nvPr/>
        </p:nvCxnSpPr>
        <p:spPr>
          <a:xfrm>
            <a:off x="10746502" y="3505097"/>
            <a:ext cx="343238" cy="3286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1A9F58E-A3A4-4D22-8756-487BFC208CC2}"/>
              </a:ext>
            </a:extLst>
          </p:cNvPr>
          <p:cNvCxnSpPr>
            <a:cxnSpLocks/>
          </p:cNvCxnSpPr>
          <p:nvPr/>
        </p:nvCxnSpPr>
        <p:spPr>
          <a:xfrm flipV="1">
            <a:off x="10736156" y="3857756"/>
            <a:ext cx="343238" cy="3350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EA943E0-CA05-457A-A8B4-BB882B70B12E}"/>
              </a:ext>
            </a:extLst>
          </p:cNvPr>
          <p:cNvCxnSpPr>
            <a:cxnSpLocks/>
          </p:cNvCxnSpPr>
          <p:nvPr/>
        </p:nvCxnSpPr>
        <p:spPr>
          <a:xfrm>
            <a:off x="9778116" y="3513505"/>
            <a:ext cx="1301278" cy="3286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EC84B37-B6B5-4C1F-B86D-3496AA2D6C29}"/>
              </a:ext>
            </a:extLst>
          </p:cNvPr>
          <p:cNvCxnSpPr>
            <a:cxnSpLocks/>
          </p:cNvCxnSpPr>
          <p:nvPr/>
        </p:nvCxnSpPr>
        <p:spPr>
          <a:xfrm flipV="1">
            <a:off x="9791558" y="3842193"/>
            <a:ext cx="1287836" cy="3442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46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44B54537-72BF-4B87-9B31-F3436F51E910}"/>
              </a:ext>
            </a:extLst>
          </p:cNvPr>
          <p:cNvSpPr txBox="1"/>
          <p:nvPr/>
        </p:nvSpPr>
        <p:spPr>
          <a:xfrm>
            <a:off x="9618071" y="4154228"/>
            <a:ext cx="5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12</a:t>
            </a:r>
          </a:p>
          <a:p>
            <a:r>
              <a:rPr lang="en-US" altLang="ko-KR" sz="1200" dirty="0"/>
              <a:t>59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6C47C-129B-4EC1-B783-B891657E62EE}"/>
              </a:ext>
            </a:extLst>
          </p:cNvPr>
          <p:cNvSpPr txBox="1"/>
          <p:nvPr/>
        </p:nvSpPr>
        <p:spPr>
          <a:xfrm>
            <a:off x="466725" y="112240"/>
            <a:ext cx="11525250" cy="133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이미지를 지역적으로 순회하며 </a:t>
            </a:r>
            <a:r>
              <a:rPr lang="ko-KR" altLang="en-US" sz="2000" dirty="0">
                <a:solidFill>
                  <a:srgbClr val="FF0000"/>
                </a:solidFill>
              </a:rPr>
              <a:t>이미지의 특징</a:t>
            </a:r>
            <a:r>
              <a:rPr lang="ko-KR" altLang="en-US" dirty="0"/>
              <a:t>을 관찰한다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여기서 이미지의 특징이란 숫자의 패턴을 의미한다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pic>
        <p:nvPicPr>
          <p:cNvPr id="5" name="Picture 2" descr="바실러스 세레우스(Bacillus cereus)에 대하여 : 네이버 블로그">
            <a:extLst>
              <a:ext uri="{FF2B5EF4-FFF2-40B4-BE49-F238E27FC236}">
                <a16:creationId xmlns:a16="http://schemas.microsoft.com/office/drawing/2014/main" id="{F4F3800D-EFA1-4C36-8F45-13CA5D704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70" y="1717223"/>
            <a:ext cx="2510876" cy="188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4F173B4-BB59-4BE7-A80E-4BBE5A325BC9}"/>
              </a:ext>
            </a:extLst>
          </p:cNvPr>
          <p:cNvSpPr/>
          <p:nvPr/>
        </p:nvSpPr>
        <p:spPr>
          <a:xfrm>
            <a:off x="3905162" y="2413600"/>
            <a:ext cx="371929" cy="35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5F4EF8-E370-4E8A-BC84-7FF0C360CDA4}"/>
              </a:ext>
            </a:extLst>
          </p:cNvPr>
          <p:cNvSpPr/>
          <p:nvPr/>
        </p:nvSpPr>
        <p:spPr>
          <a:xfrm>
            <a:off x="8599940" y="1717224"/>
            <a:ext cx="2510876" cy="18472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1050403768340345083560834058083560834085…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F44E377-F1D7-4EDA-8576-D29B35839CF0}"/>
              </a:ext>
            </a:extLst>
          </p:cNvPr>
          <p:cNvSpPr/>
          <p:nvPr/>
        </p:nvSpPr>
        <p:spPr>
          <a:xfrm>
            <a:off x="7747996" y="2413600"/>
            <a:ext cx="371929" cy="35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0897AB-58BE-4F80-A4B3-EBDDA7588F75}"/>
              </a:ext>
            </a:extLst>
          </p:cNvPr>
          <p:cNvSpPr/>
          <p:nvPr/>
        </p:nvSpPr>
        <p:spPr>
          <a:xfrm>
            <a:off x="4757105" y="1717224"/>
            <a:ext cx="2510876" cy="18472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435180-6168-47D6-B0E0-4FD45CFD736E}"/>
              </a:ext>
            </a:extLst>
          </p:cNvPr>
          <p:cNvSpPr/>
          <p:nvPr/>
        </p:nvSpPr>
        <p:spPr>
          <a:xfrm>
            <a:off x="4860022" y="1844903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CF3E171-7D7E-4997-8576-A945DF522720}"/>
              </a:ext>
            </a:extLst>
          </p:cNvPr>
          <p:cNvSpPr/>
          <p:nvPr/>
        </p:nvSpPr>
        <p:spPr>
          <a:xfrm>
            <a:off x="4982259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593CA69-D557-4A12-A0D1-6B928831399C}"/>
              </a:ext>
            </a:extLst>
          </p:cNvPr>
          <p:cNvSpPr/>
          <p:nvPr/>
        </p:nvSpPr>
        <p:spPr>
          <a:xfrm>
            <a:off x="5104496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A797605-6225-4005-A4E4-5905A1E8BE6A}"/>
              </a:ext>
            </a:extLst>
          </p:cNvPr>
          <p:cNvSpPr/>
          <p:nvPr/>
        </p:nvSpPr>
        <p:spPr>
          <a:xfrm>
            <a:off x="5226733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B143457-5D96-47A7-BD20-E5372A7A21A2}"/>
              </a:ext>
            </a:extLst>
          </p:cNvPr>
          <p:cNvSpPr/>
          <p:nvPr/>
        </p:nvSpPr>
        <p:spPr>
          <a:xfrm>
            <a:off x="5348970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C6F4462-3E64-48D1-AA47-B5DEF4E080C5}"/>
              </a:ext>
            </a:extLst>
          </p:cNvPr>
          <p:cNvSpPr/>
          <p:nvPr/>
        </p:nvSpPr>
        <p:spPr>
          <a:xfrm>
            <a:off x="5471207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AF4F927-DF2E-4A19-91A2-85D75283C4B2}"/>
              </a:ext>
            </a:extLst>
          </p:cNvPr>
          <p:cNvSpPr/>
          <p:nvPr/>
        </p:nvSpPr>
        <p:spPr>
          <a:xfrm>
            <a:off x="5593444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2A4BDDF-F30C-43E3-A960-75396FF2814D}"/>
              </a:ext>
            </a:extLst>
          </p:cNvPr>
          <p:cNvSpPr/>
          <p:nvPr/>
        </p:nvSpPr>
        <p:spPr>
          <a:xfrm>
            <a:off x="5715681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38E4DB2-E2FB-4629-9744-4786CE7A1CA8}"/>
              </a:ext>
            </a:extLst>
          </p:cNvPr>
          <p:cNvSpPr/>
          <p:nvPr/>
        </p:nvSpPr>
        <p:spPr>
          <a:xfrm>
            <a:off x="5837918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13B4AFC-76DC-475B-AACE-F8FBC7F5446B}"/>
              </a:ext>
            </a:extLst>
          </p:cNvPr>
          <p:cNvSpPr/>
          <p:nvPr/>
        </p:nvSpPr>
        <p:spPr>
          <a:xfrm>
            <a:off x="5960155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F9E628-AA6C-4696-96AC-1D8924362904}"/>
              </a:ext>
            </a:extLst>
          </p:cNvPr>
          <p:cNvSpPr/>
          <p:nvPr/>
        </p:nvSpPr>
        <p:spPr>
          <a:xfrm>
            <a:off x="6082392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0779485-43E9-49E5-9BF7-73BB04AF4650}"/>
              </a:ext>
            </a:extLst>
          </p:cNvPr>
          <p:cNvSpPr/>
          <p:nvPr/>
        </p:nvSpPr>
        <p:spPr>
          <a:xfrm>
            <a:off x="6204629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0E1973A-804F-4ABD-A7D0-9B7BF3AC2346}"/>
              </a:ext>
            </a:extLst>
          </p:cNvPr>
          <p:cNvSpPr/>
          <p:nvPr/>
        </p:nvSpPr>
        <p:spPr>
          <a:xfrm>
            <a:off x="6326866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36A3043-9621-44B3-AAE3-D16BAE67FAE6}"/>
              </a:ext>
            </a:extLst>
          </p:cNvPr>
          <p:cNvSpPr/>
          <p:nvPr/>
        </p:nvSpPr>
        <p:spPr>
          <a:xfrm>
            <a:off x="6449103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706830B-2C3F-4761-840C-C81EA94CA4DE}"/>
              </a:ext>
            </a:extLst>
          </p:cNvPr>
          <p:cNvSpPr/>
          <p:nvPr/>
        </p:nvSpPr>
        <p:spPr>
          <a:xfrm>
            <a:off x="6571340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496A5DA-C236-4AD4-9636-91B895623BAD}"/>
              </a:ext>
            </a:extLst>
          </p:cNvPr>
          <p:cNvSpPr/>
          <p:nvPr/>
        </p:nvSpPr>
        <p:spPr>
          <a:xfrm>
            <a:off x="6693577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F8850B4-7AB1-4ECB-9D7B-36E9881E5904}"/>
              </a:ext>
            </a:extLst>
          </p:cNvPr>
          <p:cNvSpPr/>
          <p:nvPr/>
        </p:nvSpPr>
        <p:spPr>
          <a:xfrm>
            <a:off x="6815814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B72F1E3-7BBA-42D4-80B9-F90645E3FDF4}"/>
              </a:ext>
            </a:extLst>
          </p:cNvPr>
          <p:cNvSpPr/>
          <p:nvPr/>
        </p:nvSpPr>
        <p:spPr>
          <a:xfrm>
            <a:off x="6938051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80D962A-E165-4C87-8F26-715FAFD3BA55}"/>
              </a:ext>
            </a:extLst>
          </p:cNvPr>
          <p:cNvSpPr/>
          <p:nvPr/>
        </p:nvSpPr>
        <p:spPr>
          <a:xfrm>
            <a:off x="7060288" y="1843315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D3CE4C5-F2F0-4941-A683-1FB7EFFB7BEA}"/>
              </a:ext>
            </a:extLst>
          </p:cNvPr>
          <p:cNvSpPr/>
          <p:nvPr/>
        </p:nvSpPr>
        <p:spPr>
          <a:xfrm>
            <a:off x="4860022" y="2075769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84726D5-C762-4E36-A301-9E952C393FA0}"/>
              </a:ext>
            </a:extLst>
          </p:cNvPr>
          <p:cNvSpPr/>
          <p:nvPr/>
        </p:nvSpPr>
        <p:spPr>
          <a:xfrm>
            <a:off x="4982259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A0DEAA7-C5AC-4C9B-B68B-7CB1702A497F}"/>
              </a:ext>
            </a:extLst>
          </p:cNvPr>
          <p:cNvSpPr/>
          <p:nvPr/>
        </p:nvSpPr>
        <p:spPr>
          <a:xfrm>
            <a:off x="5104496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2ADF2B5-3AA4-4D3F-88C1-3313E9AB34FE}"/>
              </a:ext>
            </a:extLst>
          </p:cNvPr>
          <p:cNvSpPr/>
          <p:nvPr/>
        </p:nvSpPr>
        <p:spPr>
          <a:xfrm>
            <a:off x="5226733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E61ABDA-C48F-4178-85C9-453BBA1E8860}"/>
              </a:ext>
            </a:extLst>
          </p:cNvPr>
          <p:cNvSpPr/>
          <p:nvPr/>
        </p:nvSpPr>
        <p:spPr>
          <a:xfrm>
            <a:off x="5348970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1D2A241-D4D4-42FA-A27A-B79F792B935C}"/>
              </a:ext>
            </a:extLst>
          </p:cNvPr>
          <p:cNvSpPr/>
          <p:nvPr/>
        </p:nvSpPr>
        <p:spPr>
          <a:xfrm>
            <a:off x="5471207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0B3E5F4-60A7-46A9-ADD9-1C2FE65C71A7}"/>
              </a:ext>
            </a:extLst>
          </p:cNvPr>
          <p:cNvSpPr/>
          <p:nvPr/>
        </p:nvSpPr>
        <p:spPr>
          <a:xfrm>
            <a:off x="5593444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A308DE8-3B07-434C-85E7-748C294FB6C0}"/>
              </a:ext>
            </a:extLst>
          </p:cNvPr>
          <p:cNvSpPr/>
          <p:nvPr/>
        </p:nvSpPr>
        <p:spPr>
          <a:xfrm>
            <a:off x="5715681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5CDFECC-3B4B-4378-BE94-A5A37D41675C}"/>
              </a:ext>
            </a:extLst>
          </p:cNvPr>
          <p:cNvSpPr/>
          <p:nvPr/>
        </p:nvSpPr>
        <p:spPr>
          <a:xfrm>
            <a:off x="5837918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4965259-01B3-4603-A83A-1A4BAD08895D}"/>
              </a:ext>
            </a:extLst>
          </p:cNvPr>
          <p:cNvSpPr/>
          <p:nvPr/>
        </p:nvSpPr>
        <p:spPr>
          <a:xfrm>
            <a:off x="5960155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67614C7-DD2F-4964-A1FE-0ECBED457C71}"/>
              </a:ext>
            </a:extLst>
          </p:cNvPr>
          <p:cNvSpPr/>
          <p:nvPr/>
        </p:nvSpPr>
        <p:spPr>
          <a:xfrm>
            <a:off x="6082392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2A1C24E-2138-4D57-920D-53260F9AE512}"/>
              </a:ext>
            </a:extLst>
          </p:cNvPr>
          <p:cNvSpPr/>
          <p:nvPr/>
        </p:nvSpPr>
        <p:spPr>
          <a:xfrm>
            <a:off x="6204629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D751395-0CD0-43D3-904E-18EC819FDAA6}"/>
              </a:ext>
            </a:extLst>
          </p:cNvPr>
          <p:cNvSpPr/>
          <p:nvPr/>
        </p:nvSpPr>
        <p:spPr>
          <a:xfrm>
            <a:off x="6326866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8463859E-EA10-4FCD-BBF8-91E5F70540A0}"/>
              </a:ext>
            </a:extLst>
          </p:cNvPr>
          <p:cNvSpPr/>
          <p:nvPr/>
        </p:nvSpPr>
        <p:spPr>
          <a:xfrm>
            <a:off x="6449103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CFB5494-FB07-4D92-97E6-A6C865A925F8}"/>
              </a:ext>
            </a:extLst>
          </p:cNvPr>
          <p:cNvSpPr/>
          <p:nvPr/>
        </p:nvSpPr>
        <p:spPr>
          <a:xfrm>
            <a:off x="6571340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8C67516-F172-41C2-BEF8-1F9BFF2397EC}"/>
              </a:ext>
            </a:extLst>
          </p:cNvPr>
          <p:cNvSpPr/>
          <p:nvPr/>
        </p:nvSpPr>
        <p:spPr>
          <a:xfrm>
            <a:off x="6693577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656B157-46E6-4350-931E-404E973AB212}"/>
              </a:ext>
            </a:extLst>
          </p:cNvPr>
          <p:cNvSpPr/>
          <p:nvPr/>
        </p:nvSpPr>
        <p:spPr>
          <a:xfrm>
            <a:off x="6815814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AB27F26-6178-4A16-A6DB-11F0EB984B22}"/>
              </a:ext>
            </a:extLst>
          </p:cNvPr>
          <p:cNvSpPr/>
          <p:nvPr/>
        </p:nvSpPr>
        <p:spPr>
          <a:xfrm>
            <a:off x="6938051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1DECADD-C37E-4218-B785-E3F2343C62BE}"/>
              </a:ext>
            </a:extLst>
          </p:cNvPr>
          <p:cNvSpPr/>
          <p:nvPr/>
        </p:nvSpPr>
        <p:spPr>
          <a:xfrm>
            <a:off x="7060288" y="207418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4FF0B0-0A82-42A7-A28A-42832BC83B0C}"/>
              </a:ext>
            </a:extLst>
          </p:cNvPr>
          <p:cNvSpPr txBox="1"/>
          <p:nvPr/>
        </p:nvSpPr>
        <p:spPr>
          <a:xfrm>
            <a:off x="5837918" y="2426300"/>
            <a:ext cx="897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…</a:t>
            </a:r>
            <a:endParaRPr lang="ko-KR" altLang="en-US" sz="1600" dirty="0"/>
          </a:p>
        </p:txBody>
      </p:sp>
      <p:pic>
        <p:nvPicPr>
          <p:cNvPr id="53" name="Picture 2" descr="바실러스 세레우스(Bacillus cereus)에 대하여 : 네이버 블로그">
            <a:extLst>
              <a:ext uri="{FF2B5EF4-FFF2-40B4-BE49-F238E27FC236}">
                <a16:creationId xmlns:a16="http://schemas.microsoft.com/office/drawing/2014/main" id="{787ADA2C-D85D-4C61-9A6A-3226E4CD7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70" y="3845777"/>
            <a:ext cx="2510876" cy="188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665EA3EB-5155-4919-AA74-6AEDF2217169}"/>
              </a:ext>
            </a:extLst>
          </p:cNvPr>
          <p:cNvSpPr/>
          <p:nvPr/>
        </p:nvSpPr>
        <p:spPr>
          <a:xfrm>
            <a:off x="3905162" y="4542154"/>
            <a:ext cx="371929" cy="35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83B4178-AAAC-4C09-ACA0-3D41F300C4CC}"/>
              </a:ext>
            </a:extLst>
          </p:cNvPr>
          <p:cNvSpPr/>
          <p:nvPr/>
        </p:nvSpPr>
        <p:spPr>
          <a:xfrm>
            <a:off x="8599940" y="3845778"/>
            <a:ext cx="2510876" cy="18472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2C99E57C-EF0A-429C-9B8D-C3C3A49D64FA}"/>
              </a:ext>
            </a:extLst>
          </p:cNvPr>
          <p:cNvSpPr/>
          <p:nvPr/>
        </p:nvSpPr>
        <p:spPr>
          <a:xfrm>
            <a:off x="7747996" y="4542154"/>
            <a:ext cx="371929" cy="35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AC3E443-8083-401B-8C30-5BF4205BF9C4}"/>
              </a:ext>
            </a:extLst>
          </p:cNvPr>
          <p:cNvSpPr/>
          <p:nvPr/>
        </p:nvSpPr>
        <p:spPr>
          <a:xfrm>
            <a:off x="4757105" y="3845778"/>
            <a:ext cx="2510876" cy="18472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5B275BD-2A4E-49C0-899C-13393B2F6B70}"/>
              </a:ext>
            </a:extLst>
          </p:cNvPr>
          <p:cNvSpPr/>
          <p:nvPr/>
        </p:nvSpPr>
        <p:spPr>
          <a:xfrm>
            <a:off x="5852445" y="4385693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8786AEA-6799-40B6-BE4B-E9FF4A3AD695}"/>
              </a:ext>
            </a:extLst>
          </p:cNvPr>
          <p:cNvSpPr/>
          <p:nvPr/>
        </p:nvSpPr>
        <p:spPr>
          <a:xfrm>
            <a:off x="5969718" y="438506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2FE584F-3C19-42D6-88D6-87E180E9C5BA}"/>
              </a:ext>
            </a:extLst>
          </p:cNvPr>
          <p:cNvSpPr/>
          <p:nvPr/>
        </p:nvSpPr>
        <p:spPr>
          <a:xfrm>
            <a:off x="5959249" y="4273142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D55FE6E-5D98-46C7-8FB0-3181C8F00BC5}"/>
              </a:ext>
            </a:extLst>
          </p:cNvPr>
          <p:cNvSpPr/>
          <p:nvPr/>
        </p:nvSpPr>
        <p:spPr>
          <a:xfrm>
            <a:off x="5850416" y="4280286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D5DD5EB-5217-450A-890F-161E1C69754F}"/>
              </a:ext>
            </a:extLst>
          </p:cNvPr>
          <p:cNvSpPr/>
          <p:nvPr/>
        </p:nvSpPr>
        <p:spPr>
          <a:xfrm>
            <a:off x="1941836" y="4258856"/>
            <a:ext cx="234546" cy="238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0463837-11FB-45B6-8D19-8DE93BBD6D41}"/>
              </a:ext>
            </a:extLst>
          </p:cNvPr>
          <p:cNvSpPr/>
          <p:nvPr/>
        </p:nvSpPr>
        <p:spPr>
          <a:xfrm>
            <a:off x="1598936" y="5325426"/>
            <a:ext cx="234546" cy="238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2964014-0A8F-4756-8714-A15674188734}"/>
              </a:ext>
            </a:extLst>
          </p:cNvPr>
          <p:cNvSpPr/>
          <p:nvPr/>
        </p:nvSpPr>
        <p:spPr>
          <a:xfrm>
            <a:off x="5837918" y="4258856"/>
            <a:ext cx="234546" cy="238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F41B4B3B-A461-438B-B12F-270E8607DA61}"/>
              </a:ext>
            </a:extLst>
          </p:cNvPr>
          <p:cNvSpPr/>
          <p:nvPr/>
        </p:nvSpPr>
        <p:spPr>
          <a:xfrm>
            <a:off x="5569002" y="5385818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C406080B-CB5C-42F2-9D1F-88B22452ABA9}"/>
              </a:ext>
            </a:extLst>
          </p:cNvPr>
          <p:cNvSpPr/>
          <p:nvPr/>
        </p:nvSpPr>
        <p:spPr>
          <a:xfrm>
            <a:off x="5686275" y="5385186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1235CCBE-4A18-4577-849C-1FCE2B9DC59D}"/>
              </a:ext>
            </a:extLst>
          </p:cNvPr>
          <p:cNvSpPr/>
          <p:nvPr/>
        </p:nvSpPr>
        <p:spPr>
          <a:xfrm>
            <a:off x="5675806" y="5273267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6DF106BF-7FB5-4A34-AA1E-83A24DA01DAF}"/>
              </a:ext>
            </a:extLst>
          </p:cNvPr>
          <p:cNvSpPr/>
          <p:nvPr/>
        </p:nvSpPr>
        <p:spPr>
          <a:xfrm>
            <a:off x="5566973" y="5280411"/>
            <a:ext cx="10477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66C0349-9BF0-49E6-9581-27D9DB3050A1}"/>
              </a:ext>
            </a:extLst>
          </p:cNvPr>
          <p:cNvSpPr/>
          <p:nvPr/>
        </p:nvSpPr>
        <p:spPr>
          <a:xfrm>
            <a:off x="5554475" y="5258981"/>
            <a:ext cx="234546" cy="238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3A305B8-BA8B-44D5-9D3D-92B99CE18A71}"/>
              </a:ext>
            </a:extLst>
          </p:cNvPr>
          <p:cNvSpPr/>
          <p:nvPr/>
        </p:nvSpPr>
        <p:spPr>
          <a:xfrm>
            <a:off x="9663113" y="4206466"/>
            <a:ext cx="273843" cy="359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CCF7CC9-8FA2-47B7-9685-F03A3901ADD9}"/>
              </a:ext>
            </a:extLst>
          </p:cNvPr>
          <p:cNvSpPr txBox="1"/>
          <p:nvPr/>
        </p:nvSpPr>
        <p:spPr>
          <a:xfrm>
            <a:off x="9281962" y="5101886"/>
            <a:ext cx="50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12</a:t>
            </a:r>
          </a:p>
          <a:p>
            <a:r>
              <a:rPr lang="en-US" altLang="ko-KR" sz="1200" dirty="0"/>
              <a:t>59</a:t>
            </a:r>
            <a:endParaRPr lang="ko-KR" altLang="en-US" sz="12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FDC1712-C87A-47BE-AEE9-7B5495787E0A}"/>
              </a:ext>
            </a:extLst>
          </p:cNvPr>
          <p:cNvSpPr/>
          <p:nvPr/>
        </p:nvSpPr>
        <p:spPr>
          <a:xfrm>
            <a:off x="9327004" y="5154124"/>
            <a:ext cx="273843" cy="359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045CACC-167D-49EF-88A9-4B0AD1A9312D}"/>
              </a:ext>
            </a:extLst>
          </p:cNvPr>
          <p:cNvSpPr/>
          <p:nvPr/>
        </p:nvSpPr>
        <p:spPr>
          <a:xfrm>
            <a:off x="3425146" y="6049175"/>
            <a:ext cx="5735632" cy="48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얼마나 숫자 패턴을 잘 찾는가가 관건</a:t>
            </a:r>
          </a:p>
        </p:txBody>
      </p:sp>
    </p:spTree>
    <p:extLst>
      <p:ext uri="{BB962C8B-B14F-4D97-AF65-F5344CB8AC3E}">
        <p14:creationId xmlns:p14="http://schemas.microsoft.com/office/powerpoint/2010/main" val="168684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B538A10-3CF6-4825-BC93-B6C777721C51}"/>
              </a:ext>
            </a:extLst>
          </p:cNvPr>
          <p:cNvGraphicFramePr>
            <a:graphicFrameLocks noGrp="1"/>
          </p:cNvGraphicFramePr>
          <p:nvPr/>
        </p:nvGraphicFramePr>
        <p:xfrm>
          <a:off x="1034846" y="46032"/>
          <a:ext cx="9687420" cy="6754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9140">
                  <a:extLst>
                    <a:ext uri="{9D8B030D-6E8A-4147-A177-3AD203B41FA5}">
                      <a16:colId xmlns:a16="http://schemas.microsoft.com/office/drawing/2014/main" val="2728689612"/>
                    </a:ext>
                  </a:extLst>
                </a:gridCol>
                <a:gridCol w="3229140">
                  <a:extLst>
                    <a:ext uri="{9D8B030D-6E8A-4147-A177-3AD203B41FA5}">
                      <a16:colId xmlns:a16="http://schemas.microsoft.com/office/drawing/2014/main" val="727918835"/>
                    </a:ext>
                  </a:extLst>
                </a:gridCol>
                <a:gridCol w="3229140">
                  <a:extLst>
                    <a:ext uri="{9D8B030D-6E8A-4147-A177-3AD203B41FA5}">
                      <a16:colId xmlns:a16="http://schemas.microsoft.com/office/drawing/2014/main" val="3808216653"/>
                    </a:ext>
                  </a:extLst>
                </a:gridCol>
              </a:tblGrid>
              <a:tr h="584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용어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연상 이미지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385936"/>
                  </a:ext>
                </a:extLst>
              </a:tr>
              <a:tr h="1389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입력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모델이 살펴볼 데이터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672"/>
                  </a:ext>
                </a:extLst>
              </a:tr>
              <a:tr h="584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출력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입력을 보고 모델이 내놓은 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313736"/>
                  </a:ext>
                </a:extLst>
              </a:tr>
              <a:tr h="1292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모델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작업을 수행하는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딥러닝 프로그램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026498"/>
                  </a:ext>
                </a:extLst>
              </a:tr>
              <a:tr h="1498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학습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출력과 답을 비교하여 모델을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개선하는 것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174785"/>
                  </a:ext>
                </a:extLst>
              </a:tr>
              <a:tr h="1405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손실함수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모델을 학습시키는 척도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895039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87D0469-F62B-4BDF-9202-7AE9461BAA5C}"/>
              </a:ext>
            </a:extLst>
          </p:cNvPr>
          <p:cNvSpPr/>
          <p:nvPr/>
        </p:nvSpPr>
        <p:spPr>
          <a:xfrm>
            <a:off x="7609810" y="2075787"/>
            <a:ext cx="1203990" cy="419450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1. </a:t>
            </a:r>
            <a:r>
              <a:rPr lang="ko-KR" altLang="en-US" sz="1600" dirty="0"/>
              <a:t>정상균 </a:t>
            </a:r>
          </a:p>
        </p:txBody>
      </p:sp>
      <p:pic>
        <p:nvPicPr>
          <p:cNvPr id="1028" name="Picture 4" descr="레트로 로봇 아이콘 - 무료 다운로드, PNG 및 벡터">
            <a:extLst>
              <a:ext uri="{FF2B5EF4-FFF2-40B4-BE49-F238E27FC236}">
                <a16:creationId xmlns:a16="http://schemas.microsoft.com/office/drawing/2014/main" id="{A9CBF7E9-9380-436B-97FA-8140A244B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855" y="2603019"/>
            <a:ext cx="1248168" cy="124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35FEE6C-CB32-4EC8-A5A4-F3E85FC0B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805" y="1150892"/>
            <a:ext cx="266700" cy="276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7241DA-CB3A-475B-99A3-93E85C488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700" y="1161097"/>
            <a:ext cx="304800" cy="219075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CF2A05A-7BF4-4B75-AC7B-B476A40E51CC}"/>
              </a:ext>
            </a:extLst>
          </p:cNvPr>
          <p:cNvSpPr/>
          <p:nvPr/>
        </p:nvSpPr>
        <p:spPr>
          <a:xfrm>
            <a:off x="8886160" y="2075787"/>
            <a:ext cx="1675478" cy="419450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2.</a:t>
            </a:r>
            <a:r>
              <a:rPr lang="ko-KR" altLang="en-US" sz="1600" dirty="0"/>
              <a:t> 오염균 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92D3BB8-CB46-4F41-ACE8-3E035335571D}"/>
              </a:ext>
            </a:extLst>
          </p:cNvPr>
          <p:cNvSpPr/>
          <p:nvPr/>
        </p:nvSpPr>
        <p:spPr>
          <a:xfrm>
            <a:off x="8886160" y="3054300"/>
            <a:ext cx="1675478" cy="419450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컨볼루션 모델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521B197-AA4A-4711-9E3D-FD5BFC10BC23}"/>
              </a:ext>
            </a:extLst>
          </p:cNvPr>
          <p:cNvSpPr/>
          <p:nvPr/>
        </p:nvSpPr>
        <p:spPr>
          <a:xfrm>
            <a:off x="7609810" y="4036384"/>
            <a:ext cx="1396352" cy="349572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1. </a:t>
            </a:r>
            <a:r>
              <a:rPr lang="ko-KR" altLang="en-US" sz="1100" dirty="0"/>
              <a:t>정상균 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F7D46AE-FC4F-4757-8353-B002DA44C3D1}"/>
              </a:ext>
            </a:extLst>
          </p:cNvPr>
          <p:cNvSpPr/>
          <p:nvPr/>
        </p:nvSpPr>
        <p:spPr>
          <a:xfrm>
            <a:off x="7609810" y="4466953"/>
            <a:ext cx="1396352" cy="349572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정답</a:t>
            </a:r>
            <a:r>
              <a:rPr lang="en-US" altLang="ko-KR" sz="1100" dirty="0"/>
              <a:t>: </a:t>
            </a:r>
            <a:r>
              <a:rPr lang="ko-KR" altLang="en-US" sz="1100" dirty="0"/>
              <a:t>정상균 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D3C45D7-9C01-45D6-AAF4-26D5DA5F3E70}"/>
              </a:ext>
            </a:extLst>
          </p:cNvPr>
          <p:cNvSpPr/>
          <p:nvPr/>
        </p:nvSpPr>
        <p:spPr>
          <a:xfrm>
            <a:off x="9089086" y="4032813"/>
            <a:ext cx="1396352" cy="349572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</a:t>
            </a:r>
            <a:r>
              <a:rPr lang="ko-KR" altLang="en-US" sz="1100" dirty="0"/>
              <a:t> 오염균 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DCCF362-0E47-40F4-AA89-835E0201013B}"/>
              </a:ext>
            </a:extLst>
          </p:cNvPr>
          <p:cNvSpPr/>
          <p:nvPr/>
        </p:nvSpPr>
        <p:spPr>
          <a:xfrm>
            <a:off x="9089086" y="4444355"/>
            <a:ext cx="1396352" cy="349572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정답</a:t>
            </a:r>
            <a:r>
              <a:rPr lang="en-US" altLang="ko-KR" sz="1100" dirty="0"/>
              <a:t>: </a:t>
            </a:r>
            <a:r>
              <a:rPr lang="ko-KR" altLang="en-US" sz="1100" dirty="0"/>
              <a:t> 오염균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9B5D441-C6CC-424D-8AB4-69441C38E77D}"/>
              </a:ext>
            </a:extLst>
          </p:cNvPr>
          <p:cNvSpPr/>
          <p:nvPr/>
        </p:nvSpPr>
        <p:spPr>
          <a:xfrm>
            <a:off x="7609810" y="4869658"/>
            <a:ext cx="1396352" cy="349572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맞춤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AF687CD-1ADA-4025-A27B-13B6C260B785}"/>
              </a:ext>
            </a:extLst>
          </p:cNvPr>
          <p:cNvSpPr/>
          <p:nvPr/>
        </p:nvSpPr>
        <p:spPr>
          <a:xfrm>
            <a:off x="9089086" y="4847060"/>
            <a:ext cx="1396352" cy="349572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맞춤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1421B2D-0BD0-413F-BA66-BF0FB7FAEF28}"/>
              </a:ext>
            </a:extLst>
          </p:cNvPr>
          <p:cNvSpPr/>
          <p:nvPr/>
        </p:nvSpPr>
        <p:spPr>
          <a:xfrm>
            <a:off x="7609810" y="5696903"/>
            <a:ext cx="1396352" cy="349572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맞춤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1826502-F2C7-4567-AF67-BB6A1789A1B4}"/>
              </a:ext>
            </a:extLst>
          </p:cNvPr>
          <p:cNvSpPr/>
          <p:nvPr/>
        </p:nvSpPr>
        <p:spPr>
          <a:xfrm>
            <a:off x="9089086" y="5674305"/>
            <a:ext cx="1396352" cy="349572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맞춤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F1F6D2E-EB5B-4FA8-8186-A788ECF3BE5E}"/>
              </a:ext>
            </a:extLst>
          </p:cNvPr>
          <p:cNvSpPr/>
          <p:nvPr/>
        </p:nvSpPr>
        <p:spPr>
          <a:xfrm>
            <a:off x="8402155" y="6174576"/>
            <a:ext cx="1396352" cy="349572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점수</a:t>
            </a:r>
            <a:r>
              <a:rPr lang="en-US" altLang="ko-KR" sz="1100" dirty="0"/>
              <a:t>: 100</a:t>
            </a:r>
            <a:r>
              <a:rPr lang="ko-KR" altLang="en-US" sz="1100" dirty="0"/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399812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3A229B81-FDDE-4598-BA4A-BFDFF6332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193675"/>
              </p:ext>
            </p:extLst>
          </p:nvPr>
        </p:nvGraphicFramePr>
        <p:xfrm>
          <a:off x="1034846" y="46032"/>
          <a:ext cx="9687420" cy="675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529">
                  <a:extLst>
                    <a:ext uri="{9D8B030D-6E8A-4147-A177-3AD203B41FA5}">
                      <a16:colId xmlns:a16="http://schemas.microsoft.com/office/drawing/2014/main" val="2728689612"/>
                    </a:ext>
                  </a:extLst>
                </a:gridCol>
                <a:gridCol w="5254751">
                  <a:extLst>
                    <a:ext uri="{9D8B030D-6E8A-4147-A177-3AD203B41FA5}">
                      <a16:colId xmlns:a16="http://schemas.microsoft.com/office/drawing/2014/main" val="727918835"/>
                    </a:ext>
                  </a:extLst>
                </a:gridCol>
                <a:gridCol w="3229140">
                  <a:extLst>
                    <a:ext uri="{9D8B030D-6E8A-4147-A177-3AD203B41FA5}">
                      <a16:colId xmlns:a16="http://schemas.microsoft.com/office/drawing/2014/main" val="3808216653"/>
                    </a:ext>
                  </a:extLst>
                </a:gridCol>
              </a:tblGrid>
              <a:tr h="584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순서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연상 이미지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385936"/>
                  </a:ext>
                </a:extLst>
              </a:tr>
              <a:tr h="1234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대상 이미지가 들어온다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672"/>
                  </a:ext>
                </a:extLst>
              </a:tr>
              <a:tr h="1234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이미지를 구역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균주 크기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으로 나눈다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313736"/>
                  </a:ext>
                </a:extLst>
              </a:tr>
              <a:tr h="1234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각 구역을 컨볼루션 모델이 정상균이 있는지 오염균이 있는지로 나눈다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026498"/>
                  </a:ext>
                </a:extLst>
              </a:tr>
              <a:tr h="1234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4-1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오염균 구역으로 판단되는 지역이 </a:t>
                      </a:r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개미만인 이미지는 정상 이미지로 판단하되 오차가 있으므로 해당 지역을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사람에게 보여주고 확인하게 한다</a:t>
                      </a:r>
                      <a:r>
                        <a:rPr lang="en-US" altLang="ko-KR" sz="1600" dirty="0"/>
                        <a:t>. 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174785"/>
                  </a:ext>
                </a:extLst>
              </a:tr>
              <a:tr h="1234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4-2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오염균으로 판단되는 지역이 </a:t>
                      </a:r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개이상인 이미지는 오염 이미지로 판단하되 사람이 원하면 검증이 가능하도록 한다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895039"/>
                  </a:ext>
                </a:extLst>
              </a:tr>
            </a:tbl>
          </a:graphicData>
        </a:graphic>
      </p:graphicFrame>
      <p:pic>
        <p:nvPicPr>
          <p:cNvPr id="8" name="Picture 2" descr="바실러스 세레우스(Bacillus cereus)에 대하여 : 네이버 블로그">
            <a:extLst>
              <a:ext uri="{FF2B5EF4-FFF2-40B4-BE49-F238E27FC236}">
                <a16:creationId xmlns:a16="http://schemas.microsoft.com/office/drawing/2014/main" id="{2B2734EE-F020-43F2-A325-62FD59B22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138" y="673062"/>
            <a:ext cx="1546674" cy="115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4DCA09-6791-4DFA-9BF6-EE044E2A97CB}"/>
              </a:ext>
            </a:extLst>
          </p:cNvPr>
          <p:cNvGrpSpPr/>
          <p:nvPr/>
        </p:nvGrpSpPr>
        <p:grpSpPr>
          <a:xfrm>
            <a:off x="8454138" y="1896811"/>
            <a:ext cx="1546674" cy="1158512"/>
            <a:chOff x="8454138" y="1896811"/>
            <a:chExt cx="1546674" cy="1158512"/>
          </a:xfrm>
        </p:grpSpPr>
        <p:pic>
          <p:nvPicPr>
            <p:cNvPr id="9" name="Picture 2" descr="바실러스 세레우스(Bacillus cereus)에 대하여 : 네이버 블로그">
              <a:extLst>
                <a:ext uri="{FF2B5EF4-FFF2-40B4-BE49-F238E27FC236}">
                  <a16:creationId xmlns:a16="http://schemas.microsoft.com/office/drawing/2014/main" id="{BA33A27A-F5D6-4D7D-9738-B1CF46A2E8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4138" y="1896811"/>
              <a:ext cx="1546674" cy="1158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5D5E77F-DA1A-4B38-9E73-5257859C6E23}"/>
                </a:ext>
              </a:extLst>
            </p:cNvPr>
            <p:cNvCxnSpPr/>
            <p:nvPr/>
          </p:nvCxnSpPr>
          <p:spPr>
            <a:xfrm>
              <a:off x="8454138" y="1988344"/>
              <a:ext cx="15466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CE9F794-C632-4414-90A4-8147570A8774}"/>
                </a:ext>
              </a:extLst>
            </p:cNvPr>
            <p:cNvCxnSpPr/>
            <p:nvPr/>
          </p:nvCxnSpPr>
          <p:spPr>
            <a:xfrm>
              <a:off x="8454138" y="2097881"/>
              <a:ext cx="15466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E2B1DCA-591A-4E21-85AA-E60C877CE95F}"/>
                </a:ext>
              </a:extLst>
            </p:cNvPr>
            <p:cNvCxnSpPr/>
            <p:nvPr/>
          </p:nvCxnSpPr>
          <p:spPr>
            <a:xfrm>
              <a:off x="8454138" y="2207418"/>
              <a:ext cx="15466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1627001-ABE9-45B1-9521-2F60F7C47FF4}"/>
                </a:ext>
              </a:extLst>
            </p:cNvPr>
            <p:cNvCxnSpPr/>
            <p:nvPr/>
          </p:nvCxnSpPr>
          <p:spPr>
            <a:xfrm>
              <a:off x="8454138" y="2316955"/>
              <a:ext cx="15466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4CE018E-DF34-4A97-81E5-372AC3DC0BF8}"/>
                </a:ext>
              </a:extLst>
            </p:cNvPr>
            <p:cNvCxnSpPr/>
            <p:nvPr/>
          </p:nvCxnSpPr>
          <p:spPr>
            <a:xfrm>
              <a:off x="8454138" y="2426492"/>
              <a:ext cx="15466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86B49D6-6623-47B8-84A8-575ABF2A8AB0}"/>
                </a:ext>
              </a:extLst>
            </p:cNvPr>
            <p:cNvCxnSpPr/>
            <p:nvPr/>
          </p:nvCxnSpPr>
          <p:spPr>
            <a:xfrm>
              <a:off x="8454138" y="2536029"/>
              <a:ext cx="15466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0E48D19-DB65-474B-9425-523B3D05EF0C}"/>
                </a:ext>
              </a:extLst>
            </p:cNvPr>
            <p:cNvCxnSpPr/>
            <p:nvPr/>
          </p:nvCxnSpPr>
          <p:spPr>
            <a:xfrm>
              <a:off x="8454138" y="2645566"/>
              <a:ext cx="15466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545B742-8A5A-4AEE-90E7-4EC07276155E}"/>
                </a:ext>
              </a:extLst>
            </p:cNvPr>
            <p:cNvCxnSpPr/>
            <p:nvPr/>
          </p:nvCxnSpPr>
          <p:spPr>
            <a:xfrm>
              <a:off x="8454138" y="2755103"/>
              <a:ext cx="15466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B853CA1-29A9-4F4C-A3BE-52EAF355C2C0}"/>
                </a:ext>
              </a:extLst>
            </p:cNvPr>
            <p:cNvCxnSpPr/>
            <p:nvPr/>
          </p:nvCxnSpPr>
          <p:spPr>
            <a:xfrm>
              <a:off x="8454138" y="2864640"/>
              <a:ext cx="15466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8613616-D1E7-41CA-A5D2-E30F9F77D70F}"/>
                </a:ext>
              </a:extLst>
            </p:cNvPr>
            <p:cNvCxnSpPr/>
            <p:nvPr/>
          </p:nvCxnSpPr>
          <p:spPr>
            <a:xfrm>
              <a:off x="8454138" y="2974177"/>
              <a:ext cx="15466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1ACEA73-C1F6-47E3-BB84-3DD7A65EC621}"/>
                </a:ext>
              </a:extLst>
            </p:cNvPr>
            <p:cNvCxnSpPr>
              <a:cxnSpLocks/>
            </p:cNvCxnSpPr>
            <p:nvPr/>
          </p:nvCxnSpPr>
          <p:spPr>
            <a:xfrm>
              <a:off x="8529638" y="1896811"/>
              <a:ext cx="0" cy="115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5C8C42D-AF5E-4D62-9A8E-D9224530DE32}"/>
                </a:ext>
              </a:extLst>
            </p:cNvPr>
            <p:cNvCxnSpPr>
              <a:cxnSpLocks/>
            </p:cNvCxnSpPr>
            <p:nvPr/>
          </p:nvCxnSpPr>
          <p:spPr>
            <a:xfrm>
              <a:off x="8636794" y="1896811"/>
              <a:ext cx="0" cy="115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DE9BB66-4159-4F9A-A89C-961A789C32C7}"/>
                </a:ext>
              </a:extLst>
            </p:cNvPr>
            <p:cNvCxnSpPr>
              <a:cxnSpLocks/>
            </p:cNvCxnSpPr>
            <p:nvPr/>
          </p:nvCxnSpPr>
          <p:spPr>
            <a:xfrm>
              <a:off x="8743950" y="1896811"/>
              <a:ext cx="0" cy="115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717499C-2B10-4235-ACE5-DCB1EE465706}"/>
                </a:ext>
              </a:extLst>
            </p:cNvPr>
            <p:cNvCxnSpPr>
              <a:cxnSpLocks/>
            </p:cNvCxnSpPr>
            <p:nvPr/>
          </p:nvCxnSpPr>
          <p:spPr>
            <a:xfrm>
              <a:off x="8851106" y="1896811"/>
              <a:ext cx="0" cy="115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20FB76E-B6A1-49E3-8215-0397618E1A0B}"/>
                </a:ext>
              </a:extLst>
            </p:cNvPr>
            <p:cNvCxnSpPr>
              <a:cxnSpLocks/>
            </p:cNvCxnSpPr>
            <p:nvPr/>
          </p:nvCxnSpPr>
          <p:spPr>
            <a:xfrm>
              <a:off x="8958262" y="1896811"/>
              <a:ext cx="0" cy="115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E29DBB8-5E1B-4912-B578-BDD7AD39DE6E}"/>
                </a:ext>
              </a:extLst>
            </p:cNvPr>
            <p:cNvCxnSpPr>
              <a:cxnSpLocks/>
            </p:cNvCxnSpPr>
            <p:nvPr/>
          </p:nvCxnSpPr>
          <p:spPr>
            <a:xfrm>
              <a:off x="9065418" y="1896811"/>
              <a:ext cx="0" cy="115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149D793D-8D8D-4F97-AC5D-1048B533684B}"/>
                </a:ext>
              </a:extLst>
            </p:cNvPr>
            <p:cNvCxnSpPr>
              <a:cxnSpLocks/>
            </p:cNvCxnSpPr>
            <p:nvPr/>
          </p:nvCxnSpPr>
          <p:spPr>
            <a:xfrm>
              <a:off x="9172574" y="1896811"/>
              <a:ext cx="0" cy="115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6F3F5A4-D71E-484B-B69F-2423AE801203}"/>
                </a:ext>
              </a:extLst>
            </p:cNvPr>
            <p:cNvCxnSpPr>
              <a:cxnSpLocks/>
            </p:cNvCxnSpPr>
            <p:nvPr/>
          </p:nvCxnSpPr>
          <p:spPr>
            <a:xfrm>
              <a:off x="9279730" y="1896811"/>
              <a:ext cx="0" cy="115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1D19E2A-FE40-481E-A2B6-EE6C873B7F37}"/>
                </a:ext>
              </a:extLst>
            </p:cNvPr>
            <p:cNvCxnSpPr>
              <a:cxnSpLocks/>
            </p:cNvCxnSpPr>
            <p:nvPr/>
          </p:nvCxnSpPr>
          <p:spPr>
            <a:xfrm>
              <a:off x="9386886" y="1896811"/>
              <a:ext cx="0" cy="115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0867CD6-4DF6-4B2D-8BA4-1834E25583EC}"/>
                </a:ext>
              </a:extLst>
            </p:cNvPr>
            <p:cNvCxnSpPr>
              <a:cxnSpLocks/>
            </p:cNvCxnSpPr>
            <p:nvPr/>
          </p:nvCxnSpPr>
          <p:spPr>
            <a:xfrm>
              <a:off x="9494042" y="1896811"/>
              <a:ext cx="0" cy="115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2368634-9E55-4C42-900B-0BE19324B32B}"/>
                </a:ext>
              </a:extLst>
            </p:cNvPr>
            <p:cNvCxnSpPr>
              <a:cxnSpLocks/>
            </p:cNvCxnSpPr>
            <p:nvPr/>
          </p:nvCxnSpPr>
          <p:spPr>
            <a:xfrm>
              <a:off x="9601198" y="1896811"/>
              <a:ext cx="0" cy="115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7F7DB09-919A-47BC-AD6F-195A30889D2D}"/>
                </a:ext>
              </a:extLst>
            </p:cNvPr>
            <p:cNvCxnSpPr>
              <a:cxnSpLocks/>
            </p:cNvCxnSpPr>
            <p:nvPr/>
          </p:nvCxnSpPr>
          <p:spPr>
            <a:xfrm>
              <a:off x="9708354" y="1896811"/>
              <a:ext cx="0" cy="115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2FD2ECC-D391-4BC6-B218-2AC35DEFCAE0}"/>
                </a:ext>
              </a:extLst>
            </p:cNvPr>
            <p:cNvCxnSpPr>
              <a:cxnSpLocks/>
            </p:cNvCxnSpPr>
            <p:nvPr/>
          </p:nvCxnSpPr>
          <p:spPr>
            <a:xfrm>
              <a:off x="9815510" y="1896811"/>
              <a:ext cx="0" cy="115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03AFE1E-F479-44C8-9BE3-F01ADFBD3A0A}"/>
                </a:ext>
              </a:extLst>
            </p:cNvPr>
            <p:cNvCxnSpPr>
              <a:cxnSpLocks/>
            </p:cNvCxnSpPr>
            <p:nvPr/>
          </p:nvCxnSpPr>
          <p:spPr>
            <a:xfrm>
              <a:off x="9922666" y="1896811"/>
              <a:ext cx="0" cy="115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5109FAE-0E66-4B1C-AED7-B7B57BD4648F}"/>
              </a:ext>
            </a:extLst>
          </p:cNvPr>
          <p:cNvGrpSpPr/>
          <p:nvPr/>
        </p:nvGrpSpPr>
        <p:grpSpPr>
          <a:xfrm>
            <a:off x="7625900" y="3120560"/>
            <a:ext cx="1546674" cy="1158512"/>
            <a:chOff x="8454138" y="1896811"/>
            <a:chExt cx="1546674" cy="1158512"/>
          </a:xfrm>
        </p:grpSpPr>
        <p:pic>
          <p:nvPicPr>
            <p:cNvPr id="39" name="Picture 2" descr="바실러스 세레우스(Bacillus cereus)에 대하여 : 네이버 블로그">
              <a:extLst>
                <a:ext uri="{FF2B5EF4-FFF2-40B4-BE49-F238E27FC236}">
                  <a16:creationId xmlns:a16="http://schemas.microsoft.com/office/drawing/2014/main" id="{D3375DDA-D517-45F7-859D-0586285B61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4138" y="1896811"/>
              <a:ext cx="1546674" cy="1158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CD14033-E839-4FD7-9BAC-D08611231B04}"/>
                </a:ext>
              </a:extLst>
            </p:cNvPr>
            <p:cNvCxnSpPr/>
            <p:nvPr/>
          </p:nvCxnSpPr>
          <p:spPr>
            <a:xfrm>
              <a:off x="8454138" y="1988344"/>
              <a:ext cx="15466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9FCDD10-0AAD-4CDE-B4EF-7A1E3F86937F}"/>
                </a:ext>
              </a:extLst>
            </p:cNvPr>
            <p:cNvCxnSpPr/>
            <p:nvPr/>
          </p:nvCxnSpPr>
          <p:spPr>
            <a:xfrm>
              <a:off x="8454138" y="2097881"/>
              <a:ext cx="15466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CCC0507-EFB2-4123-9485-DB2CAC213A4F}"/>
                </a:ext>
              </a:extLst>
            </p:cNvPr>
            <p:cNvCxnSpPr/>
            <p:nvPr/>
          </p:nvCxnSpPr>
          <p:spPr>
            <a:xfrm>
              <a:off x="8454138" y="2207418"/>
              <a:ext cx="15466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65EB3DB-D511-4315-8BBB-3848447CEF8E}"/>
                </a:ext>
              </a:extLst>
            </p:cNvPr>
            <p:cNvCxnSpPr/>
            <p:nvPr/>
          </p:nvCxnSpPr>
          <p:spPr>
            <a:xfrm>
              <a:off x="8454138" y="2316955"/>
              <a:ext cx="15466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F78DF46-AAEC-43BF-A059-C9DB13BD7B55}"/>
                </a:ext>
              </a:extLst>
            </p:cNvPr>
            <p:cNvCxnSpPr/>
            <p:nvPr/>
          </p:nvCxnSpPr>
          <p:spPr>
            <a:xfrm>
              <a:off x="8454138" y="2426492"/>
              <a:ext cx="15466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D702F05-B9F9-4B07-B6A6-13501FFC14ED}"/>
                </a:ext>
              </a:extLst>
            </p:cNvPr>
            <p:cNvCxnSpPr/>
            <p:nvPr/>
          </p:nvCxnSpPr>
          <p:spPr>
            <a:xfrm>
              <a:off x="8454138" y="2536029"/>
              <a:ext cx="15466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002A2452-3E08-4D72-800F-390F4E0F1976}"/>
                </a:ext>
              </a:extLst>
            </p:cNvPr>
            <p:cNvCxnSpPr/>
            <p:nvPr/>
          </p:nvCxnSpPr>
          <p:spPr>
            <a:xfrm>
              <a:off x="8454138" y="2645566"/>
              <a:ext cx="15466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F3D32B2-37E1-4E33-89CC-1B79325237BB}"/>
                </a:ext>
              </a:extLst>
            </p:cNvPr>
            <p:cNvCxnSpPr/>
            <p:nvPr/>
          </p:nvCxnSpPr>
          <p:spPr>
            <a:xfrm>
              <a:off x="8454138" y="2755103"/>
              <a:ext cx="15466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4A8ACB5-1C51-459C-8977-C562571CD241}"/>
                </a:ext>
              </a:extLst>
            </p:cNvPr>
            <p:cNvCxnSpPr/>
            <p:nvPr/>
          </p:nvCxnSpPr>
          <p:spPr>
            <a:xfrm>
              <a:off x="8454138" y="2864640"/>
              <a:ext cx="15466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3A8E3B6-A58B-413A-9137-0D2D5C0FB420}"/>
                </a:ext>
              </a:extLst>
            </p:cNvPr>
            <p:cNvCxnSpPr/>
            <p:nvPr/>
          </p:nvCxnSpPr>
          <p:spPr>
            <a:xfrm>
              <a:off x="8454138" y="2974177"/>
              <a:ext cx="15466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C4892AC5-71B7-433F-B6A6-614307421C27}"/>
                </a:ext>
              </a:extLst>
            </p:cNvPr>
            <p:cNvCxnSpPr>
              <a:cxnSpLocks/>
            </p:cNvCxnSpPr>
            <p:nvPr/>
          </p:nvCxnSpPr>
          <p:spPr>
            <a:xfrm>
              <a:off x="8529638" y="1896811"/>
              <a:ext cx="0" cy="115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0AFD346-BB49-40D9-9D38-BF5D34C6584D}"/>
                </a:ext>
              </a:extLst>
            </p:cNvPr>
            <p:cNvCxnSpPr>
              <a:cxnSpLocks/>
            </p:cNvCxnSpPr>
            <p:nvPr/>
          </p:nvCxnSpPr>
          <p:spPr>
            <a:xfrm>
              <a:off x="8636794" y="1896811"/>
              <a:ext cx="0" cy="115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EFAD7625-B21F-46A3-937E-27E24140BBE9}"/>
                </a:ext>
              </a:extLst>
            </p:cNvPr>
            <p:cNvCxnSpPr>
              <a:cxnSpLocks/>
            </p:cNvCxnSpPr>
            <p:nvPr/>
          </p:nvCxnSpPr>
          <p:spPr>
            <a:xfrm>
              <a:off x="8743950" y="1896811"/>
              <a:ext cx="0" cy="115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2D7E4D6-13B8-4D4D-89AF-9AF191210B6B}"/>
                </a:ext>
              </a:extLst>
            </p:cNvPr>
            <p:cNvCxnSpPr>
              <a:cxnSpLocks/>
            </p:cNvCxnSpPr>
            <p:nvPr/>
          </p:nvCxnSpPr>
          <p:spPr>
            <a:xfrm>
              <a:off x="8851106" y="1896811"/>
              <a:ext cx="0" cy="115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66AAC4B-8611-4238-BF83-84774A86916D}"/>
                </a:ext>
              </a:extLst>
            </p:cNvPr>
            <p:cNvCxnSpPr>
              <a:cxnSpLocks/>
            </p:cNvCxnSpPr>
            <p:nvPr/>
          </p:nvCxnSpPr>
          <p:spPr>
            <a:xfrm>
              <a:off x="8958262" y="1896811"/>
              <a:ext cx="0" cy="115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5D8EA09-0B7B-44BD-83F0-08B75E803F34}"/>
                </a:ext>
              </a:extLst>
            </p:cNvPr>
            <p:cNvCxnSpPr>
              <a:cxnSpLocks/>
            </p:cNvCxnSpPr>
            <p:nvPr/>
          </p:nvCxnSpPr>
          <p:spPr>
            <a:xfrm>
              <a:off x="9065418" y="1896811"/>
              <a:ext cx="0" cy="115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E84781B-F57B-49F0-A128-19A99F409719}"/>
                </a:ext>
              </a:extLst>
            </p:cNvPr>
            <p:cNvCxnSpPr>
              <a:cxnSpLocks/>
            </p:cNvCxnSpPr>
            <p:nvPr/>
          </p:nvCxnSpPr>
          <p:spPr>
            <a:xfrm>
              <a:off x="9172574" y="1896811"/>
              <a:ext cx="0" cy="115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F3DCCD8-3F49-4295-94EA-DA71D1760131}"/>
                </a:ext>
              </a:extLst>
            </p:cNvPr>
            <p:cNvCxnSpPr>
              <a:cxnSpLocks/>
            </p:cNvCxnSpPr>
            <p:nvPr/>
          </p:nvCxnSpPr>
          <p:spPr>
            <a:xfrm>
              <a:off x="9279730" y="1896811"/>
              <a:ext cx="0" cy="115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57E4EAAC-7A2F-44B4-A15E-6707F77A04B0}"/>
                </a:ext>
              </a:extLst>
            </p:cNvPr>
            <p:cNvCxnSpPr>
              <a:cxnSpLocks/>
            </p:cNvCxnSpPr>
            <p:nvPr/>
          </p:nvCxnSpPr>
          <p:spPr>
            <a:xfrm>
              <a:off x="9386886" y="1896811"/>
              <a:ext cx="0" cy="115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86D48858-A248-4F66-A21D-E790F3E1C0DB}"/>
                </a:ext>
              </a:extLst>
            </p:cNvPr>
            <p:cNvCxnSpPr>
              <a:cxnSpLocks/>
            </p:cNvCxnSpPr>
            <p:nvPr/>
          </p:nvCxnSpPr>
          <p:spPr>
            <a:xfrm>
              <a:off x="9494042" y="1896811"/>
              <a:ext cx="0" cy="115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5D15944C-48C0-4D2F-A4C7-365C358E17A8}"/>
                </a:ext>
              </a:extLst>
            </p:cNvPr>
            <p:cNvCxnSpPr>
              <a:cxnSpLocks/>
            </p:cNvCxnSpPr>
            <p:nvPr/>
          </p:nvCxnSpPr>
          <p:spPr>
            <a:xfrm>
              <a:off x="9601198" y="1896811"/>
              <a:ext cx="0" cy="115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8A9B038-D91D-4845-A88F-89409C69FFBD}"/>
                </a:ext>
              </a:extLst>
            </p:cNvPr>
            <p:cNvCxnSpPr>
              <a:cxnSpLocks/>
            </p:cNvCxnSpPr>
            <p:nvPr/>
          </p:nvCxnSpPr>
          <p:spPr>
            <a:xfrm>
              <a:off x="9708354" y="1896811"/>
              <a:ext cx="0" cy="115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E9B3930D-0E32-4F3B-B569-25DF49E755C3}"/>
                </a:ext>
              </a:extLst>
            </p:cNvPr>
            <p:cNvCxnSpPr>
              <a:cxnSpLocks/>
            </p:cNvCxnSpPr>
            <p:nvPr/>
          </p:nvCxnSpPr>
          <p:spPr>
            <a:xfrm>
              <a:off x="9815510" y="1896811"/>
              <a:ext cx="0" cy="115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F61954D6-2F0C-433A-9FF8-585CF8299A97}"/>
                </a:ext>
              </a:extLst>
            </p:cNvPr>
            <p:cNvCxnSpPr>
              <a:cxnSpLocks/>
            </p:cNvCxnSpPr>
            <p:nvPr/>
          </p:nvCxnSpPr>
          <p:spPr>
            <a:xfrm>
              <a:off x="9922666" y="1896811"/>
              <a:ext cx="0" cy="11585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79390FB-1872-414D-AF24-C45636DA3CE4}"/>
              </a:ext>
            </a:extLst>
          </p:cNvPr>
          <p:cNvSpPr/>
          <p:nvPr/>
        </p:nvSpPr>
        <p:spPr>
          <a:xfrm>
            <a:off x="8130024" y="3431167"/>
            <a:ext cx="107155" cy="1095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4" descr="레트로 로봇 아이콘 - 무료 다운로드, PNG 및 벡터">
            <a:extLst>
              <a:ext uri="{FF2B5EF4-FFF2-40B4-BE49-F238E27FC236}">
                <a16:creationId xmlns:a16="http://schemas.microsoft.com/office/drawing/2014/main" id="{3D68A741-4E92-44C3-A767-1F1D26044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151" y="3083714"/>
            <a:ext cx="879226" cy="87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BF0E86B-2B51-4DC0-889F-FFA266123FA4}"/>
              </a:ext>
            </a:extLst>
          </p:cNvPr>
          <p:cNvCxnSpPr>
            <a:cxnSpLocks/>
          </p:cNvCxnSpPr>
          <p:nvPr/>
        </p:nvCxnSpPr>
        <p:spPr>
          <a:xfrm>
            <a:off x="8237179" y="3430569"/>
            <a:ext cx="1340209" cy="99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CFA77F9-1604-4479-BA5C-DB16A1F645D3}"/>
              </a:ext>
            </a:extLst>
          </p:cNvPr>
          <p:cNvCxnSpPr>
            <a:cxnSpLocks/>
            <a:stCxn id="64" idx="2"/>
          </p:cNvCxnSpPr>
          <p:nvPr/>
        </p:nvCxnSpPr>
        <p:spPr>
          <a:xfrm flipV="1">
            <a:off x="8183602" y="3476252"/>
            <a:ext cx="1417596" cy="644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68D5E9F-2DAA-4084-8C75-DC69A62FD419}"/>
              </a:ext>
            </a:extLst>
          </p:cNvPr>
          <p:cNvSpPr/>
          <p:nvPr/>
        </p:nvSpPr>
        <p:spPr>
          <a:xfrm>
            <a:off x="9226151" y="3957891"/>
            <a:ext cx="1396352" cy="349572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2.</a:t>
            </a:r>
            <a:r>
              <a:rPr lang="ko-KR" altLang="en-US" sz="1100" dirty="0"/>
              <a:t> 오염균 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6EDB40AC-072F-4D41-8B68-68D84603E5FF}"/>
              </a:ext>
            </a:extLst>
          </p:cNvPr>
          <p:cNvSpPr/>
          <p:nvPr/>
        </p:nvSpPr>
        <p:spPr>
          <a:xfrm>
            <a:off x="7612800" y="4404493"/>
            <a:ext cx="3009699" cy="349572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다음 지역에서 오염이 의심됩니다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51FE100C-A44E-49B7-A20C-6473E60C6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9504" y="5026027"/>
            <a:ext cx="304800" cy="219075"/>
          </a:xfrm>
          <a:prstGeom prst="rect">
            <a:avLst/>
          </a:prstGeom>
        </p:spPr>
      </p:pic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A351E02D-EC89-4D67-A4C0-B8416B7B6563}"/>
              </a:ext>
            </a:extLst>
          </p:cNvPr>
          <p:cNvSpPr/>
          <p:nvPr/>
        </p:nvSpPr>
        <p:spPr>
          <a:xfrm>
            <a:off x="7612800" y="5988780"/>
            <a:ext cx="3009699" cy="349572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다음 지역에서 오염이 의심됩니다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A3D740C8-DFBB-458D-9CB9-22B04CCD0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9504" y="6438278"/>
            <a:ext cx="304800" cy="219075"/>
          </a:xfrm>
          <a:prstGeom prst="rect">
            <a:avLst/>
          </a:prstGeom>
        </p:spPr>
      </p:pic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141B22C8-24F7-42A9-8618-90015909AC1B}"/>
              </a:ext>
            </a:extLst>
          </p:cNvPr>
          <p:cNvSpPr/>
          <p:nvPr/>
        </p:nvSpPr>
        <p:spPr>
          <a:xfrm>
            <a:off x="7612800" y="5596449"/>
            <a:ext cx="3009699" cy="349572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조회하신 이미지</a:t>
            </a:r>
            <a:r>
              <a:rPr lang="en-US" altLang="ko-KR" sz="1100" dirty="0"/>
              <a:t>: 1.jpg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233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0E60507A-F611-4142-81FD-3546BE83AACC}"/>
              </a:ext>
            </a:extLst>
          </p:cNvPr>
          <p:cNvSpPr/>
          <p:nvPr/>
        </p:nvSpPr>
        <p:spPr>
          <a:xfrm>
            <a:off x="8259779" y="2344235"/>
            <a:ext cx="2419351" cy="1567508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9D6305-6423-4861-8367-ACC26BC8505D}"/>
              </a:ext>
            </a:extLst>
          </p:cNvPr>
          <p:cNvSpPr/>
          <p:nvPr/>
        </p:nvSpPr>
        <p:spPr>
          <a:xfrm>
            <a:off x="2471539" y="2344235"/>
            <a:ext cx="2419351" cy="1567508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FF93B6-7CA3-4EB9-A013-7C27F6AE0C6C}"/>
              </a:ext>
            </a:extLst>
          </p:cNvPr>
          <p:cNvSpPr/>
          <p:nvPr/>
        </p:nvSpPr>
        <p:spPr>
          <a:xfrm>
            <a:off x="466725" y="1924785"/>
            <a:ext cx="10798175" cy="2177315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D4E2149-58F8-4F49-9488-DEA72888EA1F}"/>
              </a:ext>
            </a:extLst>
          </p:cNvPr>
          <p:cNvSpPr/>
          <p:nvPr/>
        </p:nvSpPr>
        <p:spPr>
          <a:xfrm>
            <a:off x="631393" y="1715060"/>
            <a:ext cx="1675478" cy="419450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모델 학습 파트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73B83-31AB-4B25-9984-8F3D56788A8B}"/>
              </a:ext>
            </a:extLst>
          </p:cNvPr>
          <p:cNvSpPr txBox="1"/>
          <p:nvPr/>
        </p:nvSpPr>
        <p:spPr>
          <a:xfrm>
            <a:off x="466725" y="112240"/>
            <a:ext cx="1152525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시스템은 크게 두 부분으로 나눠져 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모델을 학습시키는 부분</a:t>
            </a:r>
            <a:r>
              <a:rPr lang="en-US" altLang="ko-KR" dirty="0"/>
              <a:t>. 2. </a:t>
            </a:r>
            <a:r>
              <a:rPr lang="ko-KR" altLang="en-US" dirty="0"/>
              <a:t>현미경 이미지를 판독하는 부분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C81892-C8A2-4B47-A3E1-C00C5CF3D022}"/>
              </a:ext>
            </a:extLst>
          </p:cNvPr>
          <p:cNvSpPr/>
          <p:nvPr/>
        </p:nvSpPr>
        <p:spPr>
          <a:xfrm>
            <a:off x="466725" y="4474660"/>
            <a:ext cx="10798175" cy="2177315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77BDAE0-B219-496A-96D1-A4C975C213AE}"/>
              </a:ext>
            </a:extLst>
          </p:cNvPr>
          <p:cNvSpPr/>
          <p:nvPr/>
        </p:nvSpPr>
        <p:spPr>
          <a:xfrm>
            <a:off x="631392" y="4264935"/>
            <a:ext cx="1864157" cy="419450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이미지 판독 파트</a:t>
            </a:r>
            <a:endParaRPr lang="ko-KR" altLang="en-US" sz="16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E3451E8-59A7-48D0-9FE7-21D015292C9B}"/>
              </a:ext>
            </a:extLst>
          </p:cNvPr>
          <p:cNvSpPr/>
          <p:nvPr/>
        </p:nvSpPr>
        <p:spPr>
          <a:xfrm>
            <a:off x="2836233" y="2134510"/>
            <a:ext cx="1675478" cy="419450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데이터 전처리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B240F48-C04C-419E-A851-F4DF17C44FD7}"/>
              </a:ext>
            </a:extLst>
          </p:cNvPr>
          <p:cNvSpPr/>
          <p:nvPr/>
        </p:nvSpPr>
        <p:spPr>
          <a:xfrm>
            <a:off x="2950533" y="2661767"/>
            <a:ext cx="1445057" cy="331933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파일 이름 변경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E57DEAD-3335-4A49-8608-E16DFABB1382}"/>
              </a:ext>
            </a:extLst>
          </p:cNvPr>
          <p:cNvSpPr/>
          <p:nvPr/>
        </p:nvSpPr>
        <p:spPr>
          <a:xfrm>
            <a:off x="2950533" y="3081217"/>
            <a:ext cx="1445058" cy="331934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흑백 이미지 변환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D5C90A3-C8C2-4A25-9598-676C73E79CF0}"/>
              </a:ext>
            </a:extLst>
          </p:cNvPr>
          <p:cNvSpPr/>
          <p:nvPr/>
        </p:nvSpPr>
        <p:spPr>
          <a:xfrm>
            <a:off x="2950533" y="3494649"/>
            <a:ext cx="1445058" cy="331934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데이터 증강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69AD32-39CE-4843-B41A-290E75B9281C}"/>
              </a:ext>
            </a:extLst>
          </p:cNvPr>
          <p:cNvSpPr/>
          <p:nvPr/>
        </p:nvSpPr>
        <p:spPr>
          <a:xfrm>
            <a:off x="5378036" y="2344235"/>
            <a:ext cx="2419351" cy="1567508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7862FAF-3093-4F35-BEE1-8F031F4495D7}"/>
              </a:ext>
            </a:extLst>
          </p:cNvPr>
          <p:cNvSpPr/>
          <p:nvPr/>
        </p:nvSpPr>
        <p:spPr>
          <a:xfrm>
            <a:off x="5742730" y="2134510"/>
            <a:ext cx="1675478" cy="419450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모델 학습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A7C67DD-35D0-477E-8D00-B42F4AD6B6AF}"/>
              </a:ext>
            </a:extLst>
          </p:cNvPr>
          <p:cNvSpPr/>
          <p:nvPr/>
        </p:nvSpPr>
        <p:spPr>
          <a:xfrm>
            <a:off x="5830258" y="2826383"/>
            <a:ext cx="1445057" cy="331933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모델 구축 및 학습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C43E734-5DFB-4D90-A7A7-EBAB1F9E7965}"/>
              </a:ext>
            </a:extLst>
          </p:cNvPr>
          <p:cNvSpPr/>
          <p:nvPr/>
        </p:nvSpPr>
        <p:spPr>
          <a:xfrm>
            <a:off x="5830258" y="3245833"/>
            <a:ext cx="1445058" cy="331934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모델 평가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A9D6305-B518-43C1-A75B-D4D5931D6496}"/>
              </a:ext>
            </a:extLst>
          </p:cNvPr>
          <p:cNvSpPr/>
          <p:nvPr/>
        </p:nvSpPr>
        <p:spPr>
          <a:xfrm>
            <a:off x="8631716" y="2134510"/>
            <a:ext cx="1675478" cy="419450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모델 저장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656553F-B551-43A4-BF44-6E1DBE9A199E}"/>
              </a:ext>
            </a:extLst>
          </p:cNvPr>
          <p:cNvSpPr/>
          <p:nvPr/>
        </p:nvSpPr>
        <p:spPr>
          <a:xfrm>
            <a:off x="8746925" y="2826383"/>
            <a:ext cx="1445057" cy="331933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모델 저장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2CFFC7-E2C9-4D27-B487-C85DF0F9DAFF}"/>
              </a:ext>
            </a:extLst>
          </p:cNvPr>
          <p:cNvSpPr/>
          <p:nvPr/>
        </p:nvSpPr>
        <p:spPr>
          <a:xfrm>
            <a:off x="2471539" y="4886405"/>
            <a:ext cx="2419351" cy="1567508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7069C3A-2352-41AA-B161-92E845B98F10}"/>
              </a:ext>
            </a:extLst>
          </p:cNvPr>
          <p:cNvSpPr/>
          <p:nvPr/>
        </p:nvSpPr>
        <p:spPr>
          <a:xfrm>
            <a:off x="2836233" y="4676680"/>
            <a:ext cx="1675478" cy="419450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데이터 전처리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53207D1-696D-494C-8648-515DB09C901B}"/>
              </a:ext>
            </a:extLst>
          </p:cNvPr>
          <p:cNvSpPr/>
          <p:nvPr/>
        </p:nvSpPr>
        <p:spPr>
          <a:xfrm>
            <a:off x="2950533" y="5203937"/>
            <a:ext cx="1445057" cy="331933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파일 이름 변경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F322E62-AA6B-4BF2-B8FB-868CCF56057F}"/>
              </a:ext>
            </a:extLst>
          </p:cNvPr>
          <p:cNvSpPr/>
          <p:nvPr/>
        </p:nvSpPr>
        <p:spPr>
          <a:xfrm>
            <a:off x="2950533" y="5623387"/>
            <a:ext cx="1445058" cy="331934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흑백 이미지 변환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34BFA83-9B82-4F0C-89C1-141277A4A211}"/>
              </a:ext>
            </a:extLst>
          </p:cNvPr>
          <p:cNvSpPr/>
          <p:nvPr/>
        </p:nvSpPr>
        <p:spPr>
          <a:xfrm>
            <a:off x="2892472" y="6036819"/>
            <a:ext cx="1561178" cy="331934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이미지 구역 나누기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590843F-2781-4E37-8935-72F6CD833B4E}"/>
              </a:ext>
            </a:extLst>
          </p:cNvPr>
          <p:cNvSpPr/>
          <p:nvPr/>
        </p:nvSpPr>
        <p:spPr>
          <a:xfrm>
            <a:off x="5378036" y="4886405"/>
            <a:ext cx="2419351" cy="1567508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10213FF-A25A-4F2C-BDED-A93EE0259195}"/>
              </a:ext>
            </a:extLst>
          </p:cNvPr>
          <p:cNvSpPr/>
          <p:nvPr/>
        </p:nvSpPr>
        <p:spPr>
          <a:xfrm>
            <a:off x="5742730" y="4676680"/>
            <a:ext cx="1675478" cy="419450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모델 불러오기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4F23359-34D7-4632-B4FB-877A95697E3B}"/>
              </a:ext>
            </a:extLst>
          </p:cNvPr>
          <p:cNvSpPr/>
          <p:nvPr/>
        </p:nvSpPr>
        <p:spPr>
          <a:xfrm>
            <a:off x="5830258" y="5368553"/>
            <a:ext cx="1445057" cy="331933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모델 불러오기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CE45E74-C473-4832-AF43-8D2FD983686A}"/>
              </a:ext>
            </a:extLst>
          </p:cNvPr>
          <p:cNvSpPr/>
          <p:nvPr/>
        </p:nvSpPr>
        <p:spPr>
          <a:xfrm>
            <a:off x="8255960" y="4874742"/>
            <a:ext cx="2419351" cy="1567508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E2A708-B215-4038-B116-7C5D09AE3496}"/>
              </a:ext>
            </a:extLst>
          </p:cNvPr>
          <p:cNvSpPr/>
          <p:nvPr/>
        </p:nvSpPr>
        <p:spPr>
          <a:xfrm>
            <a:off x="8620654" y="4665017"/>
            <a:ext cx="1675478" cy="419450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이미지 판독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78AF72F-2CDB-461F-ADA3-B3EA51941A15}"/>
              </a:ext>
            </a:extLst>
          </p:cNvPr>
          <p:cNvSpPr/>
          <p:nvPr/>
        </p:nvSpPr>
        <p:spPr>
          <a:xfrm>
            <a:off x="8708182" y="5356890"/>
            <a:ext cx="1445057" cy="331933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구역 별 판독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A7B9C9D-126E-49B3-96C9-B2CECBA4496F}"/>
              </a:ext>
            </a:extLst>
          </p:cNvPr>
          <p:cNvSpPr/>
          <p:nvPr/>
        </p:nvSpPr>
        <p:spPr>
          <a:xfrm>
            <a:off x="8708182" y="5776340"/>
            <a:ext cx="1445058" cy="331934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결과 출력</a:t>
            </a:r>
          </a:p>
        </p:txBody>
      </p:sp>
    </p:spTree>
    <p:extLst>
      <p:ext uri="{BB962C8B-B14F-4D97-AF65-F5344CB8AC3E}">
        <p14:creationId xmlns:p14="http://schemas.microsoft.com/office/powerpoint/2010/main" val="216177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DE64D1-5EB9-47A3-B2AD-1DEE90ECE36E}"/>
              </a:ext>
            </a:extLst>
          </p:cNvPr>
          <p:cNvSpPr txBox="1"/>
          <p:nvPr/>
        </p:nvSpPr>
        <p:spPr>
          <a:xfrm>
            <a:off x="514350" y="257175"/>
            <a:ext cx="116776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연구 요약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목적</a:t>
            </a:r>
            <a:r>
              <a:rPr lang="en-US" altLang="ko-KR" dirty="0"/>
              <a:t>: Jar</a:t>
            </a:r>
            <a:r>
              <a:rPr lang="ko-KR" altLang="en-US" dirty="0"/>
              <a:t>에서 샘플의 오염 여부를 미리 판단할 수 있도록 하는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샘플의 현미경 이미지를 보고 오염 여부를 판단하는 시스템을 만드는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기대효과</a:t>
            </a:r>
            <a:r>
              <a:rPr lang="en-US" altLang="ko-KR" dirty="0"/>
              <a:t>: 1. </a:t>
            </a:r>
            <a:r>
              <a:rPr lang="ko-KR" altLang="en-US" dirty="0"/>
              <a:t>조기에 오염 여부를 판단함으로써 샘플의 폐기에 들어가는 비용을 크게 줄일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     2. </a:t>
            </a:r>
            <a:r>
              <a:rPr lang="ko-KR" altLang="en-US" dirty="0"/>
              <a:t>딥러닝 시스템이 사람의 연구를 보조하여 연구 역량을 소비하는 것을 방지할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연구 수행 과정</a:t>
            </a:r>
            <a:r>
              <a:rPr lang="en-US" altLang="ko-KR" dirty="0"/>
              <a:t>: 1. </a:t>
            </a:r>
            <a:r>
              <a:rPr lang="ko-KR" altLang="en-US" dirty="0"/>
              <a:t>아이디어 실현 가능성 조사</a:t>
            </a:r>
            <a:r>
              <a:rPr lang="en-US" altLang="ko-KR" dirty="0"/>
              <a:t>(</a:t>
            </a:r>
            <a:r>
              <a:rPr lang="ko-KR" altLang="en-US" dirty="0"/>
              <a:t>선행 연구 혹은 적용 사례 조사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                 2. </a:t>
            </a:r>
            <a:r>
              <a:rPr lang="ko-KR" altLang="en-US" dirty="0"/>
              <a:t>연구 환경 분석</a:t>
            </a:r>
            <a:r>
              <a:rPr lang="en-US" altLang="ko-KR" dirty="0"/>
              <a:t>(</a:t>
            </a:r>
            <a:r>
              <a:rPr lang="ko-KR" altLang="en-US" dirty="0"/>
              <a:t>가용 가능한 인프라 조사</a:t>
            </a:r>
            <a:r>
              <a:rPr lang="en-US" altLang="ko-KR" dirty="0"/>
              <a:t>, </a:t>
            </a:r>
            <a:r>
              <a:rPr lang="ko-KR" altLang="en-US" dirty="0"/>
              <a:t>데이터 분석</a:t>
            </a:r>
            <a:r>
              <a:rPr lang="en-US" altLang="ko-KR" dirty="0"/>
              <a:t>, </a:t>
            </a:r>
            <a:r>
              <a:rPr lang="ko-KR" altLang="en-US" dirty="0"/>
              <a:t>외부의 협조 필요성 조사 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 3. </a:t>
            </a:r>
            <a:r>
              <a:rPr lang="ko-KR" altLang="en-US" dirty="0"/>
              <a:t>시스템 프로토 타입 개발</a:t>
            </a:r>
            <a:r>
              <a:rPr lang="en-US" altLang="ko-KR" dirty="0"/>
              <a:t>(</a:t>
            </a:r>
            <a:r>
              <a:rPr lang="ko-KR" altLang="en-US" dirty="0"/>
              <a:t>모델 생성 및 평가에 이르는 전반적인 파이프라인 구축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     3-1. </a:t>
            </a:r>
            <a:r>
              <a:rPr lang="ko-KR" altLang="en-US" dirty="0"/>
              <a:t>데이터 전처리 부분 구현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        3-2. </a:t>
            </a:r>
            <a:r>
              <a:rPr lang="ko-KR" altLang="en-US" dirty="0"/>
              <a:t>모델 학습 및 평가 부분 구현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        3-3. </a:t>
            </a:r>
            <a:r>
              <a:rPr lang="ko-KR" altLang="en-US" dirty="0"/>
              <a:t>이미지를 구역으로 나눠서 판독하는 부분 구현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        3-4. </a:t>
            </a:r>
            <a:r>
              <a:rPr lang="ko-KR" altLang="en-US" dirty="0"/>
              <a:t>결과 출력 부분 구현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             4. </a:t>
            </a:r>
            <a:r>
              <a:rPr lang="ko-KR" altLang="en-US" dirty="0"/>
              <a:t>시스템 최적화</a:t>
            </a:r>
            <a:r>
              <a:rPr lang="en-US" altLang="ko-KR" dirty="0"/>
              <a:t>(</a:t>
            </a:r>
            <a:r>
              <a:rPr lang="ko-KR" altLang="en-US" dirty="0"/>
              <a:t>모델 성능 향상</a:t>
            </a:r>
            <a:r>
              <a:rPr lang="en-US" altLang="ko-KR" dirty="0"/>
              <a:t>, </a:t>
            </a:r>
            <a:r>
              <a:rPr lang="ko-KR" altLang="en-US" dirty="0"/>
              <a:t>시스템 성능 상의 병목 현상 발생 부분 제거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연구 수행 결과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62501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03D218-A33F-48D0-98BF-88CF564DB96F}"/>
              </a:ext>
            </a:extLst>
          </p:cNvPr>
          <p:cNvSpPr txBox="1"/>
          <p:nvPr/>
        </p:nvSpPr>
        <p:spPr>
          <a:xfrm>
            <a:off x="466725" y="112240"/>
            <a:ext cx="115252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한계점 및 추후 연구 과제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6ED22-72E3-481B-97FE-A77BC7E34FFF}"/>
              </a:ext>
            </a:extLst>
          </p:cNvPr>
          <p:cNvSpPr txBox="1"/>
          <p:nvPr/>
        </p:nvSpPr>
        <p:spPr>
          <a:xfrm>
            <a:off x="466725" y="885825"/>
            <a:ext cx="1108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시스템 최적화 문제</a:t>
            </a:r>
            <a:r>
              <a:rPr lang="en-US" altLang="ko-KR" dirty="0"/>
              <a:t>(</a:t>
            </a:r>
            <a:r>
              <a:rPr lang="ko-KR" altLang="en-US" dirty="0"/>
              <a:t>모델 성능 향상</a:t>
            </a:r>
            <a:r>
              <a:rPr lang="en-US" altLang="ko-KR" dirty="0"/>
              <a:t>, </a:t>
            </a:r>
            <a:r>
              <a:rPr lang="ko-KR" altLang="en-US" dirty="0"/>
              <a:t>구역의 크기</a:t>
            </a:r>
            <a:r>
              <a:rPr lang="en-US" altLang="ko-KR" dirty="0"/>
              <a:t> </a:t>
            </a:r>
            <a:r>
              <a:rPr lang="ko-KR" altLang="en-US" dirty="0"/>
              <a:t>및 정상 허용 구역 개수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F963D-F3DC-47E8-B5D3-E2171B8F66C6}"/>
              </a:ext>
            </a:extLst>
          </p:cNvPr>
          <p:cNvSpPr txBox="1"/>
          <p:nvPr/>
        </p:nvSpPr>
        <p:spPr>
          <a:xfrm>
            <a:off x="466725" y="1389784"/>
            <a:ext cx="1108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실제 </a:t>
            </a:r>
            <a:r>
              <a:rPr lang="en-US" altLang="ko-KR" dirty="0"/>
              <a:t>Jar</a:t>
            </a:r>
            <a:r>
              <a:rPr lang="ko-KR" altLang="en-US" dirty="0"/>
              <a:t>에서 획득한 데이터로 시스템을 평가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8D203-17B8-4CF6-9511-A87227290E87}"/>
              </a:ext>
            </a:extLst>
          </p:cNvPr>
          <p:cNvSpPr txBox="1"/>
          <p:nvPr/>
        </p:nvSpPr>
        <p:spPr>
          <a:xfrm>
            <a:off x="466725" y="1893743"/>
            <a:ext cx="11087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현재 시스템의 맹점 보완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3-1. </a:t>
            </a:r>
            <a:r>
              <a:rPr lang="ko-KR" altLang="en-US" dirty="0"/>
              <a:t>구역 나누기에서 균주가 교차점에 존재하는 경우</a:t>
            </a:r>
            <a:endParaRPr lang="en-US" altLang="ko-KR" dirty="0"/>
          </a:p>
          <a:p>
            <a:r>
              <a:rPr lang="en-US" altLang="ko-KR" dirty="0"/>
              <a:t>          (</a:t>
            </a:r>
            <a:r>
              <a:rPr lang="ko-KR" altLang="en-US" dirty="0"/>
              <a:t>그림 </a:t>
            </a:r>
            <a:r>
              <a:rPr lang="en-US" altLang="ko-KR" dirty="0"/>
              <a:t>a)</a:t>
            </a:r>
          </a:p>
          <a:p>
            <a:endParaRPr lang="en-US" altLang="ko-KR" dirty="0"/>
          </a:p>
          <a:p>
            <a:r>
              <a:rPr lang="en-US" altLang="ko-KR" dirty="0"/>
              <a:t>    3-2. </a:t>
            </a:r>
            <a:r>
              <a:rPr lang="ko-KR" altLang="en-US" dirty="0"/>
              <a:t>오염 여부 뿐만 아니라 오염율이 필요한 경우</a:t>
            </a:r>
            <a:endParaRPr lang="en-US" altLang="ko-KR" dirty="0"/>
          </a:p>
          <a:p>
            <a:r>
              <a:rPr lang="en-US" altLang="ko-KR" dirty="0"/>
              <a:t>      </a:t>
            </a:r>
          </a:p>
          <a:p>
            <a:r>
              <a:rPr lang="en-US" altLang="ko-KR" dirty="0"/>
              <a:t>         Object Detection </a:t>
            </a:r>
            <a:r>
              <a:rPr lang="ko-KR" altLang="en-US" dirty="0"/>
              <a:t>기법을 적용하여 해결 </a:t>
            </a:r>
            <a:r>
              <a:rPr lang="en-US" altLang="ko-KR" dirty="0"/>
              <a:t>(</a:t>
            </a:r>
            <a:r>
              <a:rPr lang="ko-KR" altLang="en-US" dirty="0"/>
              <a:t>그림 </a:t>
            </a:r>
            <a:r>
              <a:rPr lang="en-US" altLang="ko-KR" dirty="0"/>
              <a:t>b)</a:t>
            </a:r>
          </a:p>
          <a:p>
            <a:endParaRPr lang="en-US" altLang="ko-KR" dirty="0"/>
          </a:p>
          <a:p>
            <a:r>
              <a:rPr lang="en-US" altLang="ko-KR" dirty="0"/>
              <a:t>         Object Detection </a:t>
            </a:r>
            <a:r>
              <a:rPr lang="ko-KR" altLang="en-US" dirty="0"/>
              <a:t>기법을 적용하여 각 공정마다 출현하는 오염균의 빈도를 알아내어 자주 출몰하는 균을 파악하면 균이 발생하는 근본적인 원인을 파악하는데 전초가 될 것으로 예상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442873-2349-4939-BAAD-97E673539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660" y="1512886"/>
            <a:ext cx="2430780" cy="191611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538D79-74A3-4277-BA56-BE9787A5F330}"/>
              </a:ext>
            </a:extLst>
          </p:cNvPr>
          <p:cNvCxnSpPr>
            <a:cxnSpLocks/>
          </p:cNvCxnSpPr>
          <p:nvPr/>
        </p:nvCxnSpPr>
        <p:spPr>
          <a:xfrm>
            <a:off x="6804660" y="2668906"/>
            <a:ext cx="243078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9844F0-2B1C-4DF5-9B35-B188E7E90193}"/>
              </a:ext>
            </a:extLst>
          </p:cNvPr>
          <p:cNvCxnSpPr>
            <a:cxnSpLocks/>
          </p:cNvCxnSpPr>
          <p:nvPr/>
        </p:nvCxnSpPr>
        <p:spPr>
          <a:xfrm>
            <a:off x="7787916" y="1512886"/>
            <a:ext cx="0" cy="193769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바실러스 세레우스(Bacillus cereus)에 대하여 : 네이버 블로그">
            <a:extLst>
              <a:ext uri="{FF2B5EF4-FFF2-40B4-BE49-F238E27FC236}">
                <a16:creationId xmlns:a16="http://schemas.microsoft.com/office/drawing/2014/main" id="{85DF8D52-3957-4CD9-9C1E-6B0733E3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077" y="1518362"/>
            <a:ext cx="2579617" cy="193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90ED0CF-326C-4809-9D67-5C502610102A}"/>
              </a:ext>
            </a:extLst>
          </p:cNvPr>
          <p:cNvSpPr/>
          <p:nvPr/>
        </p:nvSpPr>
        <p:spPr>
          <a:xfrm>
            <a:off x="889000" y="3867150"/>
            <a:ext cx="355600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9AFCB2-3B12-4B00-B79C-A55F29C26EFB}"/>
              </a:ext>
            </a:extLst>
          </p:cNvPr>
          <p:cNvSpPr/>
          <p:nvPr/>
        </p:nvSpPr>
        <p:spPr>
          <a:xfrm>
            <a:off x="10306050" y="1759116"/>
            <a:ext cx="104775" cy="1839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41B9C6-5E36-44B3-9197-87286D89F252}"/>
              </a:ext>
            </a:extLst>
          </p:cNvPr>
          <p:cNvSpPr/>
          <p:nvPr/>
        </p:nvSpPr>
        <p:spPr>
          <a:xfrm>
            <a:off x="9507602" y="2171380"/>
            <a:ext cx="104775" cy="1839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5DBFE4-A024-4A61-9552-7169DB74D26C}"/>
              </a:ext>
            </a:extLst>
          </p:cNvPr>
          <p:cNvSpPr/>
          <p:nvPr/>
        </p:nvSpPr>
        <p:spPr>
          <a:xfrm>
            <a:off x="10383902" y="1999870"/>
            <a:ext cx="104775" cy="2321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C4BF27-835E-4135-B801-55B78E2B861E}"/>
              </a:ext>
            </a:extLst>
          </p:cNvPr>
          <p:cNvSpPr/>
          <p:nvPr/>
        </p:nvSpPr>
        <p:spPr>
          <a:xfrm>
            <a:off x="10593449" y="1968500"/>
            <a:ext cx="157865" cy="1682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E7A7B5-A316-4FF5-9EF9-50D1A16AA19B}"/>
              </a:ext>
            </a:extLst>
          </p:cNvPr>
          <p:cNvSpPr/>
          <p:nvPr/>
        </p:nvSpPr>
        <p:spPr>
          <a:xfrm>
            <a:off x="10975717" y="1673225"/>
            <a:ext cx="314583" cy="2144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E085A2-595B-4C04-91FC-C26C61B673A3}"/>
              </a:ext>
            </a:extLst>
          </p:cNvPr>
          <p:cNvSpPr/>
          <p:nvPr/>
        </p:nvSpPr>
        <p:spPr>
          <a:xfrm>
            <a:off x="11290300" y="1673225"/>
            <a:ext cx="314583" cy="3490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30723E-2B06-428D-9066-0D0AF06B277C}"/>
              </a:ext>
            </a:extLst>
          </p:cNvPr>
          <p:cNvSpPr/>
          <p:nvPr/>
        </p:nvSpPr>
        <p:spPr>
          <a:xfrm>
            <a:off x="10559792" y="2355364"/>
            <a:ext cx="104775" cy="2144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AB2B2A-B65A-4401-B0B6-24593462C73C}"/>
              </a:ext>
            </a:extLst>
          </p:cNvPr>
          <p:cNvSpPr/>
          <p:nvPr/>
        </p:nvSpPr>
        <p:spPr>
          <a:xfrm>
            <a:off x="10153650" y="2638966"/>
            <a:ext cx="188595" cy="1439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B3B346-0DF4-473E-AD7F-CAB96E7028EE}"/>
              </a:ext>
            </a:extLst>
          </p:cNvPr>
          <p:cNvSpPr/>
          <p:nvPr/>
        </p:nvSpPr>
        <p:spPr>
          <a:xfrm>
            <a:off x="9928034" y="2705136"/>
            <a:ext cx="203391" cy="14395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D8D86A9-5D8E-44B8-8C5C-52B83906C8A9}"/>
              </a:ext>
            </a:extLst>
          </p:cNvPr>
          <p:cNvSpPr/>
          <p:nvPr/>
        </p:nvSpPr>
        <p:spPr>
          <a:xfrm>
            <a:off x="10264774" y="3014707"/>
            <a:ext cx="146051" cy="2809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CD2AE8E-52E7-4319-B111-5783272BEEB0}"/>
              </a:ext>
            </a:extLst>
          </p:cNvPr>
          <p:cNvSpPr/>
          <p:nvPr/>
        </p:nvSpPr>
        <p:spPr>
          <a:xfrm>
            <a:off x="10433050" y="3296677"/>
            <a:ext cx="128652" cy="1539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FACF33E-78E0-415A-B965-12B50A02C224}"/>
              </a:ext>
            </a:extLst>
          </p:cNvPr>
          <p:cNvSpPr/>
          <p:nvPr/>
        </p:nvSpPr>
        <p:spPr>
          <a:xfrm>
            <a:off x="10686988" y="2514998"/>
            <a:ext cx="128652" cy="12396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1223DB6-FA35-4FD4-ADCD-33EDD215B917}"/>
              </a:ext>
            </a:extLst>
          </p:cNvPr>
          <p:cNvSpPr/>
          <p:nvPr/>
        </p:nvSpPr>
        <p:spPr>
          <a:xfrm>
            <a:off x="11249908" y="2653147"/>
            <a:ext cx="128652" cy="12396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0B9C7B5-121D-4F5C-8439-DB133D8065F7}"/>
              </a:ext>
            </a:extLst>
          </p:cNvPr>
          <p:cNvGrpSpPr/>
          <p:nvPr/>
        </p:nvGrpSpPr>
        <p:grpSpPr>
          <a:xfrm>
            <a:off x="466725" y="5088121"/>
            <a:ext cx="11087100" cy="1200329"/>
            <a:chOff x="466725" y="4338746"/>
            <a:chExt cx="11087100" cy="120032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4F09980-DE54-4024-9E4B-6DA5B72C8ECA}"/>
                </a:ext>
              </a:extLst>
            </p:cNvPr>
            <p:cNvSpPr txBox="1"/>
            <p:nvPr/>
          </p:nvSpPr>
          <p:spPr>
            <a:xfrm>
              <a:off x="466725" y="4338746"/>
              <a:ext cx="110871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4. </a:t>
              </a:r>
              <a:r>
                <a:rPr lang="ko-KR" altLang="en-US" dirty="0"/>
                <a:t>모델의 추가 훈련 없이 바실러스균 뿐만 아니라 다른 오염균이 있어도 정상균과 구분할 필요가 있는 경우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           </a:t>
              </a:r>
              <a:endParaRPr lang="ko-KR" altLang="en-US" dirty="0"/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92D381FA-BFD4-47ED-8A24-E0E0D729E16F}"/>
                </a:ext>
              </a:extLst>
            </p:cNvPr>
            <p:cNvSpPr/>
            <p:nvPr/>
          </p:nvSpPr>
          <p:spPr>
            <a:xfrm>
              <a:off x="889000" y="5121756"/>
              <a:ext cx="355600" cy="254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8A42AB-2AA8-4443-9373-F9D336537384}"/>
                </a:ext>
              </a:extLst>
            </p:cNvPr>
            <p:cNvSpPr txBox="1"/>
            <p:nvPr/>
          </p:nvSpPr>
          <p:spPr>
            <a:xfrm>
              <a:off x="1333500" y="5121756"/>
              <a:ext cx="5036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One class classification </a:t>
              </a:r>
              <a:r>
                <a:rPr lang="ko-KR" altLang="en-US" dirty="0"/>
                <a:t>기법을 적용하여 해결</a:t>
              </a:r>
            </a:p>
          </p:txBody>
        </p:sp>
      </p:grp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F27F12D1-1408-4368-9300-07DDC5B981AA}"/>
              </a:ext>
            </a:extLst>
          </p:cNvPr>
          <p:cNvSpPr/>
          <p:nvPr/>
        </p:nvSpPr>
        <p:spPr>
          <a:xfrm>
            <a:off x="889000" y="4450894"/>
            <a:ext cx="355600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54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613</Words>
  <Application>Microsoft Office PowerPoint</Application>
  <PresentationFormat>와이드스크린</PresentationFormat>
  <Paragraphs>143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대규</dc:creator>
  <cp:lastModifiedBy>최 대규</cp:lastModifiedBy>
  <cp:revision>59</cp:revision>
  <dcterms:created xsi:type="dcterms:W3CDTF">2021-06-14T19:04:52Z</dcterms:created>
  <dcterms:modified xsi:type="dcterms:W3CDTF">2021-06-14T22:30:19Z</dcterms:modified>
</cp:coreProperties>
</file>