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75"/>
  </p:notesMasterIdLst>
  <p:handoutMasterIdLst>
    <p:handoutMasterId r:id="rId76"/>
  </p:handoutMasterIdLst>
  <p:sldIdLst>
    <p:sldId id="785" r:id="rId2"/>
    <p:sldId id="786" r:id="rId3"/>
    <p:sldId id="867" r:id="rId4"/>
    <p:sldId id="787" r:id="rId5"/>
    <p:sldId id="788" r:id="rId6"/>
    <p:sldId id="789" r:id="rId7"/>
    <p:sldId id="790" r:id="rId8"/>
    <p:sldId id="864" r:id="rId9"/>
    <p:sldId id="791" r:id="rId10"/>
    <p:sldId id="868" r:id="rId11"/>
    <p:sldId id="792" r:id="rId12"/>
    <p:sldId id="869" r:id="rId13"/>
    <p:sldId id="793" r:id="rId14"/>
    <p:sldId id="794" r:id="rId15"/>
    <p:sldId id="795" r:id="rId16"/>
    <p:sldId id="865" r:id="rId17"/>
    <p:sldId id="796" r:id="rId18"/>
    <p:sldId id="797" r:id="rId19"/>
    <p:sldId id="798" r:id="rId20"/>
    <p:sldId id="799" r:id="rId21"/>
    <p:sldId id="800" r:id="rId22"/>
    <p:sldId id="801" r:id="rId23"/>
    <p:sldId id="866" r:id="rId24"/>
    <p:sldId id="802" r:id="rId25"/>
    <p:sldId id="803" r:id="rId26"/>
    <p:sldId id="804" r:id="rId27"/>
    <p:sldId id="805" r:id="rId28"/>
    <p:sldId id="806" r:id="rId29"/>
    <p:sldId id="807" r:id="rId30"/>
    <p:sldId id="808" r:id="rId31"/>
    <p:sldId id="809" r:id="rId32"/>
    <p:sldId id="810" r:id="rId33"/>
    <p:sldId id="811" r:id="rId34"/>
    <p:sldId id="812" r:id="rId35"/>
    <p:sldId id="813" r:id="rId36"/>
    <p:sldId id="814" r:id="rId37"/>
    <p:sldId id="815" r:id="rId38"/>
    <p:sldId id="816" r:id="rId39"/>
    <p:sldId id="817" r:id="rId40"/>
    <p:sldId id="818" r:id="rId41"/>
    <p:sldId id="819" r:id="rId42"/>
    <p:sldId id="820" r:id="rId43"/>
    <p:sldId id="821" r:id="rId44"/>
    <p:sldId id="822" r:id="rId45"/>
    <p:sldId id="823" r:id="rId46"/>
    <p:sldId id="824" r:id="rId47"/>
    <p:sldId id="825" r:id="rId48"/>
    <p:sldId id="826" r:id="rId49"/>
    <p:sldId id="827" r:id="rId50"/>
    <p:sldId id="828" r:id="rId51"/>
    <p:sldId id="829" r:id="rId52"/>
    <p:sldId id="830" r:id="rId53"/>
    <p:sldId id="831" r:id="rId54"/>
    <p:sldId id="832" r:id="rId55"/>
    <p:sldId id="833" r:id="rId56"/>
    <p:sldId id="834" r:id="rId57"/>
    <p:sldId id="835" r:id="rId58"/>
    <p:sldId id="836" r:id="rId59"/>
    <p:sldId id="837" r:id="rId60"/>
    <p:sldId id="838" r:id="rId61"/>
    <p:sldId id="839" r:id="rId62"/>
    <p:sldId id="840" r:id="rId63"/>
    <p:sldId id="841" r:id="rId64"/>
    <p:sldId id="842" r:id="rId65"/>
    <p:sldId id="843" r:id="rId66"/>
    <p:sldId id="857" r:id="rId67"/>
    <p:sldId id="852" r:id="rId68"/>
    <p:sldId id="858" r:id="rId69"/>
    <p:sldId id="859" r:id="rId70"/>
    <p:sldId id="860" r:id="rId71"/>
    <p:sldId id="861" r:id="rId72"/>
    <p:sldId id="862" r:id="rId73"/>
    <p:sldId id="863" r:id="rId7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CC0000"/>
    <a:srgbClr val="3366FF"/>
    <a:srgbClr val="800000"/>
    <a:srgbClr val="52667A"/>
    <a:srgbClr val="99CC00"/>
    <a:srgbClr val="FF6600"/>
    <a:srgbClr val="CC3300"/>
    <a:srgbClr val="9966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4" autoAdjust="0"/>
    <p:restoredTop sz="95388" autoAdjust="0"/>
  </p:normalViewPr>
  <p:slideViewPr>
    <p:cSldViewPr>
      <p:cViewPr varScale="1">
        <p:scale>
          <a:sx n="107" d="100"/>
          <a:sy n="107" d="100"/>
        </p:scale>
        <p:origin x="1290" y="102"/>
      </p:cViewPr>
      <p:guideLst>
        <p:guide orient="horz" pos="2251"/>
        <p:guide pos="2880"/>
      </p:guideLst>
    </p:cSldViewPr>
  </p:slideViewPr>
  <p:outlineViewPr>
    <p:cViewPr>
      <p:scale>
        <a:sx n="33" d="100"/>
        <a:sy n="33" d="100"/>
      </p:scale>
      <p:origin x="0" y="-258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9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3F95225-A073-4C4C-AC89-373C591ABCC3}" type="datetimeFigureOut">
              <a:rPr lang="zh-CN" altLang="en-US"/>
              <a:pPr>
                <a:defRPr/>
              </a:pPr>
              <a:t>2019/4/15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752E2B2-EE17-43A4-BD3A-2FF91E1478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75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EEEA62-2E8B-45B8-9694-FFCD1031B4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800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6856F1A-90DF-49D3-BC5A-3329F323A0FB}" type="slidenum">
              <a:rPr lang="en-US" altLang="zh-CN"/>
              <a:t>18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10886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18456" y="2132856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094854"/>
            <a:ext cx="7772400" cy="821978"/>
          </a:xfrm>
        </p:spPr>
        <p:txBody>
          <a:bodyPr/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308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18456" y="2132856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094854"/>
            <a:ext cx="7772400" cy="821978"/>
          </a:xfrm>
        </p:spPr>
        <p:txBody>
          <a:bodyPr/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60032" y="3347148"/>
            <a:ext cx="3888432" cy="945948"/>
          </a:xfrm>
        </p:spPr>
        <p:txBody>
          <a:bodyPr/>
          <a:lstStyle>
            <a:lvl1pPr marL="0" indent="0">
              <a:buFont typeface="Wingdings" pitchFamily="2" charset="2"/>
              <a:buNone/>
              <a:defRPr kumimoji="1" lang="zh-CN" altLang="en-US" sz="32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</a:t>
            </a:r>
            <a:r>
              <a:rPr lang="zh-CN" altLang="en-US" dirty="0" smtClean="0"/>
              <a:t>母版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" name="直接连接符 2"/>
          <p:cNvCxnSpPr>
            <a:endCxn id="28675" idx="1"/>
          </p:cNvCxnSpPr>
          <p:nvPr userDrawn="1"/>
        </p:nvCxnSpPr>
        <p:spPr>
          <a:xfrm>
            <a:off x="3851920" y="3820122"/>
            <a:ext cx="1008112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186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>
              <a:defRPr b="0"/>
            </a:lvl1pPr>
            <a:lvl2pPr marL="627063" indent="-344488">
              <a:tabLst>
                <a:tab pos="627063" algn="l"/>
                <a:tab pos="1346200" algn="l"/>
              </a:tabLst>
              <a:defRPr/>
            </a:lvl2pPr>
            <a:lvl3pPr marL="896938" indent="-395288">
              <a:tabLst>
                <a:tab pos="1346200" algn="l"/>
              </a:tabLst>
              <a:defRPr/>
            </a:lvl3pPr>
            <a:lvl4pPr marL="982663" indent="-387350">
              <a:tabLst>
                <a:tab pos="1346200" algn="l"/>
              </a:tabLst>
              <a:defRPr/>
            </a:lvl4pPr>
            <a:lvl5pPr marL="1074738" indent="-398463">
              <a:tabLst>
                <a:tab pos="1346200" algn="l"/>
              </a:tabLs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84168" y="6247044"/>
            <a:ext cx="93610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7020272" y="6247044"/>
            <a:ext cx="108012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00392" y="6245225"/>
            <a:ext cx="724342" cy="476250"/>
          </a:xfrm>
          <a:prstGeom prst="rect">
            <a:avLst/>
          </a:prstGeom>
          <a:ln/>
        </p:spPr>
        <p:txBody>
          <a:bodyPr/>
          <a:lstStyle>
            <a:lvl1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6200830"/>
            <a:ext cx="1802160" cy="495074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5364088" y="6263701"/>
            <a:ext cx="25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微机原理与单片机应用</a:t>
            </a:r>
            <a:endParaRPr lang="zh-CN" altLang="en-US" sz="1800" b="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9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13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763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38600" cy="49339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9339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1672266-2591-4B55-9653-BBE7131711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28048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908050"/>
            <a:ext cx="8229600" cy="6492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00213"/>
            <a:ext cx="4038600" cy="44259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00213"/>
            <a:ext cx="4038600" cy="2136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89388"/>
            <a:ext cx="4038600" cy="2136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7D7754E-3452-4980-8DC0-184F5E342522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308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204" y="188640"/>
            <a:ext cx="8001000" cy="67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760"/>
            <a:ext cx="7958138" cy="471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5039072" y="6247044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7020272" y="6245225"/>
            <a:ext cx="108012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00392" y="6245225"/>
            <a:ext cx="474812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3" r:id="rId1"/>
    <p:sldLayoutId id="2147484668" r:id="rId2"/>
    <p:sldLayoutId id="2147484587" r:id="rId3"/>
    <p:sldLayoutId id="2147484673" r:id="rId4"/>
    <p:sldLayoutId id="2147484671" r:id="rId5"/>
    <p:sldLayoutId id="214748467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 b="1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slide" Target="slide4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1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slide" Target="slide52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   串并行通信和接口技术</a:t>
            </a:r>
            <a:endParaRPr lang="zh-CN" altLang="en-US" dirty="0"/>
          </a:p>
        </p:txBody>
      </p:sp>
      <p:sp>
        <p:nvSpPr>
          <p:cNvPr id="14339" name="矩形 3"/>
          <p:cNvSpPr>
            <a:spLocks noChangeArrowheads="1"/>
          </p:cNvSpPr>
          <p:nvPr/>
        </p:nvSpPr>
        <p:spPr bwMode="auto">
          <a:xfrm>
            <a:off x="5368925" y="5516563"/>
            <a:ext cx="30575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主讲人：荣生辉</a:t>
            </a:r>
            <a:endParaRPr lang="en-US" altLang="zh-CN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4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260648"/>
            <a:ext cx="8001000" cy="1111521"/>
          </a:xfrm>
        </p:spPr>
        <p:txBody>
          <a:bodyPr/>
          <a:lstStyle/>
          <a:p>
            <a:r>
              <a:rPr kumimoji="1" lang="zh-CN" altLang="en-US" sz="2800" dirty="0">
                <a:effectLst/>
              </a:rPr>
              <a:t>例：传送</a:t>
            </a:r>
            <a:r>
              <a:rPr kumimoji="1" lang="en-US" altLang="zh-CN" sz="2800" dirty="0">
                <a:effectLst/>
              </a:rPr>
              <a:t>8</a:t>
            </a:r>
            <a:r>
              <a:rPr kumimoji="1" lang="zh-CN" altLang="en-US" sz="2800" dirty="0">
                <a:effectLst/>
              </a:rPr>
              <a:t>位数据</a:t>
            </a:r>
            <a:r>
              <a:rPr kumimoji="1" lang="en-US" altLang="zh-CN" sz="2800" dirty="0" err="1">
                <a:effectLst/>
              </a:rPr>
              <a:t>45H</a:t>
            </a:r>
            <a:r>
              <a:rPr kumimoji="1" lang="zh-CN" altLang="en-US" sz="2800" dirty="0">
                <a:effectLst/>
              </a:rPr>
              <a:t>（</a:t>
            </a:r>
            <a:r>
              <a:rPr kumimoji="1" lang="en-US" altLang="zh-CN" sz="2800" dirty="0" err="1">
                <a:effectLst/>
              </a:rPr>
              <a:t>0100,0101B</a:t>
            </a:r>
            <a:r>
              <a:rPr kumimoji="1" lang="zh-CN" altLang="en-US" sz="2800" dirty="0">
                <a:effectLst/>
              </a:rPr>
              <a:t>），奇校验，</a:t>
            </a:r>
            <a:r>
              <a:rPr kumimoji="1" lang="en-US" altLang="zh-CN" sz="2800" dirty="0">
                <a:effectLst/>
              </a:rPr>
              <a:t>1</a:t>
            </a:r>
            <a:r>
              <a:rPr kumimoji="1" lang="zh-CN" altLang="en-US" sz="2800" dirty="0">
                <a:effectLst/>
              </a:rPr>
              <a:t>个停止位，则信号线上的波形为</a:t>
            </a:r>
          </a:p>
        </p:txBody>
      </p:sp>
      <p:pic>
        <p:nvPicPr>
          <p:cNvPr id="300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73238"/>
            <a:ext cx="7443787" cy="2513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849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0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8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9854358"/>
              </p:ext>
            </p:extLst>
          </p:nvPr>
        </p:nvGraphicFramePr>
        <p:xfrm>
          <a:off x="1413352" y="2564904"/>
          <a:ext cx="6048672" cy="265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6" name="VISIO" r:id="rId3" imgW="4581525" imgH="2657475" progId="">
                  <p:embed/>
                </p:oleObj>
              </mc:Choice>
              <mc:Fallback>
                <p:oleObj name="VISIO" r:id="rId3" imgW="4581525" imgH="2657475" progId="">
                  <p:embed/>
                  <p:pic>
                    <p:nvPicPr>
                      <p:cNvPr id="52228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rcRect b="56752"/>
                      <a:stretch>
                        <a:fillRect/>
                      </a:stretch>
                    </p:blipFill>
                    <p:spPr>
                      <a:xfrm>
                        <a:off x="1413352" y="2564904"/>
                        <a:ext cx="6048672" cy="26574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7921" y="981052"/>
            <a:ext cx="8291512" cy="521811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>
                <a:solidFill>
                  <a:srgbClr val="FF6699"/>
                </a:solidFill>
                <a:latin typeface="宋体" pitchFamily="2" charset="-122"/>
              </a:rPr>
              <a:t>（</a:t>
            </a:r>
            <a:r>
              <a:rPr lang="en-US" altLang="zh-CN" b="1" dirty="0">
                <a:solidFill>
                  <a:srgbClr val="FF66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6699"/>
                </a:solidFill>
                <a:latin typeface="宋体" pitchFamily="2" charset="-122"/>
              </a:rPr>
              <a:t>）同步通信</a:t>
            </a:r>
            <a:r>
              <a:rPr lang="en-US" altLang="zh-CN" b="1" dirty="0" smtClean="0">
                <a:solidFill>
                  <a:srgbClr val="FF6699"/>
                </a:solidFill>
                <a:latin typeface="宋体" pitchFamily="2" charset="-122"/>
              </a:rPr>
              <a:t>:</a:t>
            </a:r>
            <a:r>
              <a:rPr lang="zh-CN" altLang="en-US" dirty="0">
                <a:latin typeface="宋体" pitchFamily="2" charset="-122"/>
              </a:rPr>
              <a:t>收发双方采用同一个时钟信号定时。以一个固定长度的字符组成的数据块（帧）为传输单位，每个数据块附加</a:t>
            </a:r>
            <a:r>
              <a:rPr lang="en-US" altLang="zh-CN" dirty="0">
                <a:latin typeface="宋体" pitchFamily="2" charset="-122"/>
              </a:rPr>
              <a:t>1</a:t>
            </a:r>
            <a:r>
              <a:rPr lang="zh-CN" altLang="en-US" dirty="0">
                <a:latin typeface="宋体" pitchFamily="2" charset="-122"/>
              </a:rPr>
              <a:t>个或</a:t>
            </a:r>
            <a:r>
              <a:rPr lang="en-US" altLang="zh-CN" dirty="0">
                <a:latin typeface="宋体" pitchFamily="2" charset="-122"/>
              </a:rPr>
              <a:t>2</a:t>
            </a:r>
            <a:r>
              <a:rPr lang="zh-CN" altLang="en-US" dirty="0">
                <a:latin typeface="宋体" pitchFamily="2" charset="-122"/>
              </a:rPr>
              <a:t>个同步字符，最后以校验字符结束。</a:t>
            </a:r>
          </a:p>
          <a:p>
            <a:pPr>
              <a:buFontTx/>
              <a:buNone/>
            </a:pP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1331640" y="4961303"/>
            <a:ext cx="4752975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同步方式所采用的数据格式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(a) </a:t>
            </a:r>
            <a:r>
              <a:rPr kumimoji="1" lang="zh-CN" altLang="en-US" sz="2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单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同步      </a:t>
            </a:r>
            <a:r>
              <a:rPr kumimoji="1" lang="en-US" altLang="zh-CN" sz="2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(b) </a:t>
            </a:r>
            <a:r>
              <a:rPr kumimoji="1" lang="zh-CN" altLang="en-US" sz="2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双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同步</a:t>
            </a:r>
            <a:endParaRPr kumimoji="1" lang="zh-CN" altLang="en-US" sz="2800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428596" y="428580"/>
            <a:ext cx="8229600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6.1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串行接口和串行通信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864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184"/>
            <a:ext cx="8001000" cy="679473"/>
          </a:xfrm>
        </p:spPr>
        <p:txBody>
          <a:bodyPr/>
          <a:lstStyle/>
          <a:p>
            <a:r>
              <a:rPr lang="zh-CN" altLang="en-US" sz="3200" dirty="0">
                <a:latin typeface="Times New Roman" panose="02020603050405020304" pitchFamily="18" charset="0"/>
              </a:rPr>
              <a:t> 同步通信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756" y="1951382"/>
            <a:ext cx="8686800" cy="49339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zh-CN" altLang="en-US" sz="2800" dirty="0"/>
              <a:t>双方对每一位的收发时序完全一致，统一时钟。</a:t>
            </a:r>
          </a:p>
          <a:p>
            <a:pPr>
              <a:lnSpc>
                <a:spcPct val="100000"/>
              </a:lnSpc>
            </a:pPr>
            <a:r>
              <a:rPr kumimoji="1" lang="zh-CN" altLang="en-US" sz="2800" dirty="0">
                <a:solidFill>
                  <a:srgbClr val="000000"/>
                </a:solidFill>
              </a:rPr>
              <a:t>同步通信传输步骤：</a:t>
            </a:r>
          </a:p>
          <a:p>
            <a:pPr lvl="1">
              <a:lnSpc>
                <a:spcPct val="100000"/>
              </a:lnSpc>
            </a:pPr>
            <a:r>
              <a:rPr kumimoji="1" lang="zh-CN" altLang="en-US" sz="2400" b="1" dirty="0">
                <a:effectLst/>
              </a:rPr>
              <a:t>传输开始，接收设备不停检测传输线</a:t>
            </a:r>
            <a:r>
              <a:rPr kumimoji="1" lang="en-US" altLang="zh-CN" sz="2400" b="1" dirty="0">
                <a:effectLst/>
              </a:rPr>
              <a:t>—</a:t>
            </a:r>
            <a:r>
              <a:rPr kumimoji="1" lang="zh-CN" altLang="en-US" sz="2400" b="1" dirty="0">
                <a:effectLst/>
              </a:rPr>
              <a:t>测试同步字符是否到来。</a:t>
            </a:r>
          </a:p>
          <a:p>
            <a:pPr lvl="1">
              <a:lnSpc>
                <a:spcPct val="100000"/>
              </a:lnSpc>
            </a:pPr>
            <a:r>
              <a:rPr kumimoji="1" lang="zh-CN" altLang="en-US" sz="2400" b="1" dirty="0">
                <a:effectLst/>
              </a:rPr>
              <a:t>收到同步字符（约定好的）之后，收方开始接收数据。</a:t>
            </a:r>
          </a:p>
          <a:p>
            <a:pPr lvl="1">
              <a:lnSpc>
                <a:spcPct val="100000"/>
              </a:lnSpc>
            </a:pPr>
            <a:r>
              <a:rPr kumimoji="1" lang="zh-CN" altLang="en-US" sz="2400" b="1" dirty="0">
                <a:effectLst/>
              </a:rPr>
              <a:t>接收 ：</a:t>
            </a:r>
            <a:r>
              <a:rPr kumimoji="1" lang="en-US" altLang="zh-CN" sz="2400" b="1" dirty="0">
                <a:effectLst/>
              </a:rPr>
              <a:t>N</a:t>
            </a:r>
            <a:r>
              <a:rPr kumimoji="1" lang="zh-CN" altLang="en-US" sz="2400" b="1" dirty="0">
                <a:effectLst/>
              </a:rPr>
              <a:t>个字符数据 </a:t>
            </a:r>
            <a:r>
              <a:rPr kumimoji="1" lang="en-US" altLang="zh-CN" sz="2400" b="1" dirty="0">
                <a:effectLst/>
              </a:rPr>
              <a:t>+ </a:t>
            </a:r>
            <a:r>
              <a:rPr kumimoji="1" lang="zh-CN" altLang="en-US" sz="2400" b="1" dirty="0">
                <a:effectLst/>
              </a:rPr>
              <a:t>校验字符。</a:t>
            </a:r>
          </a:p>
          <a:p>
            <a:pPr lvl="1">
              <a:lnSpc>
                <a:spcPct val="100000"/>
              </a:lnSpc>
            </a:pPr>
            <a:r>
              <a:rPr kumimoji="1" lang="zh-CN" altLang="en-US" sz="2400" b="1" dirty="0">
                <a:effectLst/>
              </a:rPr>
              <a:t>处理：组合出</a:t>
            </a:r>
            <a:r>
              <a:rPr kumimoji="1" lang="en-US" altLang="zh-CN" sz="2400" b="1" dirty="0">
                <a:effectLst/>
              </a:rPr>
              <a:t>N</a:t>
            </a:r>
            <a:r>
              <a:rPr kumimoji="1" lang="zh-CN" altLang="en-US" sz="2400" b="1" dirty="0">
                <a:effectLst/>
              </a:rPr>
              <a:t>个数据字节，查奇偶无错，结束一帧数据传输。</a:t>
            </a:r>
          </a:p>
          <a:p>
            <a:pPr lvl="1">
              <a:lnSpc>
                <a:spcPct val="100000"/>
              </a:lnSpc>
            </a:pPr>
            <a:r>
              <a:rPr kumimoji="1" lang="zh-CN" altLang="en-US" sz="2400" b="1" dirty="0">
                <a:effectLst/>
              </a:rPr>
              <a:t>开始检测同步字符，准备接收下一帧数据。</a:t>
            </a:r>
            <a:endParaRPr lang="zh-CN" altLang="en-US" sz="24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28596" y="428580"/>
            <a:ext cx="8229600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6.1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串行接口和串行通信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929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7" y="1241425"/>
            <a:ext cx="8507413" cy="56165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 dirty="0">
                <a:solidFill>
                  <a:srgbClr val="800000"/>
                </a:solidFill>
                <a:latin typeface="宋体" pitchFamily="2" charset="-122"/>
              </a:rPr>
              <a:t>3. </a:t>
            </a:r>
            <a:r>
              <a:rPr lang="zh-CN" altLang="en-US" b="1" dirty="0">
                <a:solidFill>
                  <a:srgbClr val="800000"/>
                </a:solidFill>
                <a:latin typeface="宋体" pitchFamily="2" charset="-122"/>
              </a:rPr>
              <a:t>串行通信的传输率</a:t>
            </a:r>
          </a:p>
          <a:p>
            <a:pPr>
              <a:buFontTx/>
              <a:buNone/>
            </a:pPr>
            <a:r>
              <a:rPr lang="zh-CN" altLang="en-US" b="1" dirty="0">
                <a:latin typeface="宋体" pitchFamily="2" charset="-122"/>
              </a:rPr>
              <a:t>（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）波特率（</a:t>
            </a:r>
            <a:r>
              <a:rPr lang="en-US" altLang="zh-CN" b="1" dirty="0">
                <a:latin typeface="宋体" pitchFamily="2" charset="-122"/>
              </a:rPr>
              <a:t>Baud Rate</a:t>
            </a:r>
            <a:r>
              <a:rPr lang="zh-CN" altLang="en-US" b="1" dirty="0">
                <a:latin typeface="宋体" pitchFamily="2" charset="-122"/>
              </a:rPr>
              <a:t>）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latin typeface="宋体" pitchFamily="2" charset="-122"/>
              </a:rPr>
              <a:t>在</a:t>
            </a:r>
            <a:r>
              <a:rPr lang="zh-CN" altLang="en-US" b="1" dirty="0">
                <a:latin typeface="宋体" pitchFamily="2" charset="-122"/>
              </a:rPr>
              <a:t>串行通信中，传输速率用波特率来表示。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FF6699"/>
                </a:solidFill>
                <a:latin typeface="宋体" pitchFamily="2" charset="-122"/>
              </a:rPr>
              <a:t>波特率：</a:t>
            </a:r>
            <a:r>
              <a:rPr lang="zh-CN" altLang="en-US" b="1" dirty="0">
                <a:latin typeface="宋体" pitchFamily="2" charset="-122"/>
              </a:rPr>
              <a:t>是指单位时间内传送二进制数据的位数，单位为位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秒（</a:t>
            </a:r>
            <a:r>
              <a:rPr lang="en-US" altLang="zh-CN" b="1" dirty="0">
                <a:latin typeface="宋体" pitchFamily="2" charset="-122"/>
              </a:rPr>
              <a:t>bps</a:t>
            </a:r>
            <a:r>
              <a:rPr lang="zh-CN" altLang="en-US" b="1" dirty="0">
                <a:latin typeface="宋体" pitchFamily="2" charset="-122"/>
              </a:rPr>
              <a:t>）。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b="1" dirty="0">
                <a:latin typeface="宋体" pitchFamily="2" charset="-122"/>
              </a:rPr>
              <a:t>每秒钟所传输的字符数（字符速率）和波特率是两种概念。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b="1" dirty="0">
                <a:latin typeface="宋体" pitchFamily="2" charset="-122"/>
              </a:rPr>
              <a:t>过去，串行异步通信的数据传输速率限制在</a:t>
            </a:r>
            <a:r>
              <a:rPr lang="en-US" altLang="zh-CN" b="1" dirty="0">
                <a:latin typeface="宋体" pitchFamily="2" charset="-122"/>
              </a:rPr>
              <a:t>50bps</a:t>
            </a:r>
            <a:r>
              <a:rPr lang="zh-CN" altLang="en-US" b="1" dirty="0">
                <a:latin typeface="宋体" pitchFamily="2" charset="-122"/>
              </a:rPr>
              <a:t>到</a:t>
            </a:r>
            <a:r>
              <a:rPr lang="en-US" altLang="zh-CN" b="1" dirty="0">
                <a:latin typeface="宋体" pitchFamily="2" charset="-122"/>
              </a:rPr>
              <a:t>9600bps</a:t>
            </a:r>
            <a:r>
              <a:rPr lang="zh-CN" altLang="en-US" b="1" dirty="0">
                <a:latin typeface="宋体" pitchFamily="2" charset="-122"/>
              </a:rPr>
              <a:t>之间。现在，可以达到</a:t>
            </a:r>
            <a:r>
              <a:rPr lang="en-US" altLang="zh-CN" b="1" dirty="0">
                <a:latin typeface="宋体" pitchFamily="2" charset="-122"/>
              </a:rPr>
              <a:t>115200 bps</a:t>
            </a:r>
            <a:r>
              <a:rPr lang="zh-CN" altLang="en-US" b="1" dirty="0">
                <a:latin typeface="宋体" pitchFamily="2" charset="-122"/>
              </a:rPr>
              <a:t>或更高。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28596" y="428580"/>
            <a:ext cx="8229600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6.1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串行接口和串行通信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182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357298"/>
            <a:ext cx="8229600" cy="5145088"/>
          </a:xfrm>
        </p:spPr>
        <p:txBody>
          <a:bodyPr/>
          <a:lstStyle/>
          <a:p>
            <a:r>
              <a:rPr lang="zh-CN" altLang="en-US" b="1" dirty="0">
                <a:latin typeface="宋体" pitchFamily="2" charset="-122"/>
              </a:rPr>
              <a:t>（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）发送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接收时钟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b="1" dirty="0">
                <a:latin typeface="宋体" pitchFamily="2" charset="-122"/>
              </a:rPr>
              <a:t>发送端使用，用于决定数据位宽度的时钟称为</a:t>
            </a:r>
            <a:r>
              <a:rPr lang="zh-CN" altLang="en-US" b="1" dirty="0">
                <a:solidFill>
                  <a:srgbClr val="FF6699"/>
                </a:solidFill>
                <a:latin typeface="宋体" pitchFamily="2" charset="-122"/>
              </a:rPr>
              <a:t>发送时钟</a:t>
            </a:r>
            <a:r>
              <a:rPr lang="zh-CN" altLang="en-US" b="1" dirty="0">
                <a:latin typeface="宋体" pitchFamily="2" charset="-122"/>
              </a:rPr>
              <a:t>。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b="1" dirty="0">
                <a:latin typeface="宋体" pitchFamily="2" charset="-122"/>
              </a:rPr>
              <a:t>接收端使用，用于测定每一位输入数据位宽度的时钟称为</a:t>
            </a:r>
            <a:r>
              <a:rPr lang="zh-CN" altLang="en-US" b="1" dirty="0">
                <a:solidFill>
                  <a:srgbClr val="FF6699"/>
                </a:solidFill>
                <a:latin typeface="宋体" pitchFamily="2" charset="-122"/>
              </a:rPr>
              <a:t>接收时钟</a:t>
            </a:r>
            <a:r>
              <a:rPr lang="zh-CN" altLang="en-US" b="1" dirty="0">
                <a:latin typeface="宋体" pitchFamily="2" charset="-122"/>
              </a:rPr>
              <a:t>。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b="1" dirty="0">
                <a:latin typeface="宋体" pitchFamily="2" charset="-122"/>
              </a:rPr>
              <a:t>接收</a:t>
            </a:r>
            <a:r>
              <a:rPr lang="en-US" altLang="zh-CN" b="1" dirty="0">
                <a:latin typeface="宋体" pitchFamily="2" charset="-122"/>
              </a:rPr>
              <a:t>( </a:t>
            </a:r>
            <a:r>
              <a:rPr lang="zh-CN" altLang="en-US" b="1" dirty="0">
                <a:latin typeface="宋体" pitchFamily="2" charset="-122"/>
              </a:rPr>
              <a:t>或发送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时钟频率＝</a:t>
            </a:r>
            <a:r>
              <a:rPr lang="en-US" altLang="zh-CN" b="1" dirty="0">
                <a:latin typeface="宋体" pitchFamily="2" charset="-122"/>
              </a:rPr>
              <a:t>n·</a:t>
            </a:r>
            <a:r>
              <a:rPr lang="zh-CN" altLang="en-US" b="1" dirty="0">
                <a:latin typeface="宋体" pitchFamily="2" charset="-122"/>
              </a:rPr>
              <a:t>波特率</a:t>
            </a:r>
          </a:p>
          <a:p>
            <a:pPr lvl="2">
              <a:buFont typeface="Wingdings" pitchFamily="2" charset="2"/>
              <a:buNone/>
            </a:pPr>
            <a:r>
              <a:rPr lang="zh-CN" altLang="en-US" b="1" dirty="0">
                <a:latin typeface="宋体" pitchFamily="2" charset="-122"/>
              </a:rPr>
              <a:t>（</a:t>
            </a:r>
            <a:r>
              <a:rPr lang="en-US" altLang="zh-CN" b="1" dirty="0">
                <a:latin typeface="宋体" pitchFamily="2" charset="-122"/>
              </a:rPr>
              <a:t>n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16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32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64</a:t>
            </a:r>
            <a:r>
              <a:rPr lang="zh-CN" altLang="en-US" b="1" dirty="0" smtClean="0">
                <a:latin typeface="宋体" pitchFamily="2" charset="-122"/>
              </a:rPr>
              <a:t>）</a:t>
            </a:r>
            <a:endParaRPr lang="en-US" altLang="zh-CN" b="1" dirty="0" smtClean="0">
              <a:latin typeface="宋体" pitchFamily="2" charset="-122"/>
            </a:endParaRPr>
          </a:p>
          <a:p>
            <a:pPr lvl="2">
              <a:buFont typeface="Wingdings" pitchFamily="2" charset="2"/>
              <a:buNone/>
            </a:pPr>
            <a:r>
              <a:rPr lang="en-US" altLang="zh-CN" b="1" dirty="0" smtClean="0">
                <a:latin typeface="宋体" pitchFamily="2" charset="-122"/>
              </a:rPr>
              <a:t>n</a:t>
            </a:r>
            <a:r>
              <a:rPr lang="zh-CN" altLang="en-US" b="1" dirty="0" smtClean="0">
                <a:latin typeface="宋体" pitchFamily="2" charset="-122"/>
              </a:rPr>
              <a:t>为波特率因子，即表征多少个时钟周期传输一位</a:t>
            </a:r>
            <a:endParaRPr lang="zh-CN" altLang="en-US" b="1" dirty="0">
              <a:latin typeface="宋体" pitchFamily="2" charset="-122"/>
            </a:endParaRPr>
          </a:p>
          <a:p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28596" y="428580"/>
            <a:ext cx="8229600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6.1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串行接口和串行通信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823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229600" cy="396044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 smtClean="0">
                <a:latin typeface="宋体" pitchFamily="2" charset="-122"/>
              </a:rPr>
              <a:t>例１、异步传输过程：设每个字符对应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个起始位、</a:t>
            </a:r>
            <a:r>
              <a:rPr lang="en-US" altLang="zh-CN" b="1" dirty="0" smtClean="0">
                <a:latin typeface="宋体" pitchFamily="2" charset="-122"/>
              </a:rPr>
              <a:t>7</a:t>
            </a:r>
            <a:r>
              <a:rPr lang="zh-CN" altLang="en-US" b="1" dirty="0" smtClean="0">
                <a:latin typeface="宋体" pitchFamily="2" charset="-122"/>
              </a:rPr>
              <a:t>个信息位、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个奇偶校验位和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个停止位，如果波特率为</a:t>
            </a:r>
            <a:r>
              <a:rPr lang="en-US" altLang="zh-CN" b="1" dirty="0" smtClean="0">
                <a:latin typeface="宋体" pitchFamily="2" charset="-122"/>
              </a:rPr>
              <a:t>1 200bps</a:t>
            </a:r>
            <a:r>
              <a:rPr lang="zh-CN" altLang="en-US" b="1" dirty="0" smtClean="0">
                <a:latin typeface="宋体" pitchFamily="2" charset="-122"/>
              </a:rPr>
              <a:t>，那么，每秒钟能传输的最大字符数为</a:t>
            </a:r>
            <a:r>
              <a:rPr lang="en-US" altLang="zh-CN" b="1" dirty="0" smtClean="0">
                <a:latin typeface="宋体" pitchFamily="2" charset="-122"/>
              </a:rPr>
              <a:t>1 200/10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120</a:t>
            </a:r>
            <a:r>
              <a:rPr lang="zh-CN" altLang="en-US" b="1" dirty="0" smtClean="0">
                <a:latin typeface="宋体" pitchFamily="2" charset="-122"/>
              </a:rPr>
              <a:t>个。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28596" y="428580"/>
            <a:ext cx="8229600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6.1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串行接口和串行通信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286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285860"/>
            <a:ext cx="8229600" cy="5145088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 smtClean="0">
                <a:latin typeface="宋体" pitchFamily="2" charset="-122"/>
              </a:rPr>
              <a:t>例 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、同步传输：用</a:t>
            </a:r>
            <a:r>
              <a:rPr lang="en-US" altLang="zh-CN" b="1" dirty="0">
                <a:latin typeface="宋体" pitchFamily="2" charset="-122"/>
              </a:rPr>
              <a:t>1 200bps</a:t>
            </a:r>
            <a:r>
              <a:rPr lang="zh-CN" altLang="en-US" b="1" dirty="0">
                <a:latin typeface="宋体" pitchFamily="2" charset="-122"/>
              </a:rPr>
              <a:t>的波特率工作，用</a:t>
            </a:r>
            <a:r>
              <a:rPr lang="en-US" altLang="zh-CN" b="1" dirty="0">
                <a:latin typeface="宋体" pitchFamily="2" charset="-122"/>
              </a:rPr>
              <a:t>4</a:t>
            </a:r>
            <a:r>
              <a:rPr lang="zh-CN" altLang="en-US" b="1" dirty="0">
                <a:latin typeface="宋体" pitchFamily="2" charset="-122"/>
              </a:rPr>
              <a:t>个同步字符作为信息帧头部， </a:t>
            </a:r>
            <a:r>
              <a:rPr lang="en-US" altLang="zh-CN" b="1" dirty="0">
                <a:latin typeface="宋体" pitchFamily="2" charset="-122"/>
              </a:rPr>
              <a:t>7</a:t>
            </a:r>
            <a:r>
              <a:rPr lang="zh-CN" altLang="en-US" b="1" dirty="0">
                <a:latin typeface="宋体" pitchFamily="2" charset="-122"/>
              </a:rPr>
              <a:t>个信息位、但不用奇偶校验，那么，传输</a:t>
            </a:r>
            <a:r>
              <a:rPr lang="en-US" altLang="zh-CN" b="1" dirty="0">
                <a:latin typeface="宋体" pitchFamily="2" charset="-122"/>
              </a:rPr>
              <a:t>100</a:t>
            </a:r>
            <a:r>
              <a:rPr lang="zh-CN" altLang="en-US" b="1" dirty="0">
                <a:latin typeface="宋体" pitchFamily="2" charset="-122"/>
              </a:rPr>
              <a:t>个字符所用的时间为</a:t>
            </a:r>
            <a:r>
              <a:rPr lang="en-US" altLang="zh-CN" b="1" dirty="0">
                <a:latin typeface="宋体" pitchFamily="2" charset="-122"/>
              </a:rPr>
              <a:t>7(100+4)/1 200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0.606 7s</a:t>
            </a:r>
            <a:r>
              <a:rPr lang="zh-CN" altLang="en-US" b="1" dirty="0">
                <a:latin typeface="宋体" pitchFamily="2" charset="-122"/>
              </a:rPr>
              <a:t>，这就是说，每秒钟能传输的字符数可达到</a:t>
            </a:r>
            <a:r>
              <a:rPr lang="en-US" altLang="zh-CN" b="1" dirty="0">
                <a:latin typeface="宋体" pitchFamily="2" charset="-122"/>
              </a:rPr>
              <a:t>100/0.606 7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165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zh-CN" altLang="en-US" b="1" dirty="0" smtClean="0">
                <a:latin typeface="宋体" pitchFamily="2" charset="-122"/>
              </a:rPr>
              <a:t>。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buFontTx/>
              <a:buNone/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可见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>
                <a:solidFill>
                  <a:srgbClr val="FF6699"/>
                </a:solidFill>
                <a:latin typeface="宋体" pitchFamily="2" charset="-122"/>
              </a:rPr>
              <a:t>在同样的传输率下，同步传输时实际字符传输率要比异步传输时高。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28596" y="428580"/>
            <a:ext cx="8229600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6.1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串行接口和串行通信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276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7140"/>
            <a:ext cx="8001000" cy="679473"/>
          </a:xfrm>
        </p:spPr>
        <p:txBody>
          <a:bodyPr/>
          <a:lstStyle/>
          <a:p>
            <a:r>
              <a:rPr lang="en-US" altLang="zh-CN" sz="2800" b="1" dirty="0" smtClean="0">
                <a:solidFill>
                  <a:srgbClr val="800000"/>
                </a:solidFill>
                <a:latin typeface="Times New Roman" pitchFamily="18" charset="0"/>
              </a:rPr>
              <a:t/>
            </a:r>
            <a:br>
              <a:rPr lang="en-US" altLang="zh-CN" sz="2800" b="1" dirty="0" smtClean="0">
                <a:solidFill>
                  <a:srgbClr val="800000"/>
                </a:solidFill>
                <a:latin typeface="Times New Roman" pitchFamily="18" charset="0"/>
              </a:rPr>
            </a:br>
            <a:r>
              <a:rPr lang="en-US" altLang="zh-CN" sz="2800" b="1" dirty="0" smtClean="0">
                <a:solidFill>
                  <a:srgbClr val="800000"/>
                </a:solidFill>
                <a:latin typeface="Times New Roman" pitchFamily="18" charset="0"/>
              </a:rPr>
              <a:t/>
            </a:r>
            <a:br>
              <a:rPr lang="en-US" altLang="zh-CN" sz="2800" b="1" dirty="0" smtClean="0">
                <a:solidFill>
                  <a:srgbClr val="800000"/>
                </a:solidFill>
                <a:latin typeface="Times New Roman" pitchFamily="18" charset="0"/>
              </a:rPr>
            </a:br>
            <a:r>
              <a:rPr lang="en-US" altLang="zh-CN" sz="2800" b="1" dirty="0" smtClean="0">
                <a:solidFill>
                  <a:srgbClr val="800000"/>
                </a:solidFill>
                <a:latin typeface="Times New Roman" pitchFamily="18" charset="0"/>
              </a:rPr>
              <a:t>6.1</a:t>
            </a:r>
            <a:r>
              <a:rPr lang="zh-CN" altLang="en-US" sz="2800" b="1" dirty="0">
                <a:solidFill>
                  <a:srgbClr val="800000"/>
                </a:solidFill>
                <a:latin typeface="Times New Roman" pitchFamily="18" charset="0"/>
              </a:rPr>
              <a:t>串行接口和串行</a:t>
            </a:r>
            <a:r>
              <a:rPr lang="zh-CN" altLang="en-US" sz="2800" b="1" dirty="0" smtClean="0">
                <a:solidFill>
                  <a:srgbClr val="800000"/>
                </a:solidFill>
                <a:latin typeface="Times New Roman" pitchFamily="18" charset="0"/>
              </a:rPr>
              <a:t>通信</a:t>
            </a:r>
            <a:r>
              <a:rPr lang="en-US" altLang="zh-CN" sz="2800" b="1" dirty="0" smtClean="0">
                <a:solidFill>
                  <a:srgbClr val="800000"/>
                </a:solidFill>
                <a:latin typeface="Times New Roman" pitchFamily="18" charset="0"/>
              </a:rPr>
              <a:t>---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6.1.2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串行接口</a:t>
            </a:r>
            <a:endParaRPr lang="zh-CN" altLang="en-US" sz="2800" b="1" dirty="0">
              <a:solidFill>
                <a:srgbClr val="800000"/>
              </a:solidFill>
              <a:latin typeface="Times New Roman" pitchFamily="18" charset="0"/>
            </a:endParaRPr>
          </a:p>
        </p:txBody>
      </p:sp>
      <p:pic>
        <p:nvPicPr>
          <p:cNvPr id="45060" name="Picture 4" descr="wx111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395536" y="1428413"/>
            <a:ext cx="6985000" cy="4756150"/>
          </a:xfrm>
          <a:noFill/>
        </p:spPr>
      </p:pic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2771800" y="6278647"/>
            <a:ext cx="338455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可编程串行接口的典型结构</a:t>
            </a:r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4770561" y="1181197"/>
            <a:ext cx="4284662" cy="431800"/>
          </a:xfrm>
          <a:prstGeom prst="wedgeRoundRectCallout">
            <a:avLst>
              <a:gd name="adj1" fmla="val -58042"/>
              <a:gd name="adj2" fmla="val 76838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传输过程中当前传输状态或某种错误</a:t>
            </a:r>
          </a:p>
        </p:txBody>
      </p:sp>
      <p:sp>
        <p:nvSpPr>
          <p:cNvPr id="45063" name="AutoShape 7"/>
          <p:cNvSpPr>
            <a:spLocks noChangeArrowheads="1"/>
          </p:cNvSpPr>
          <p:nvPr/>
        </p:nvSpPr>
        <p:spPr bwMode="auto">
          <a:xfrm>
            <a:off x="4788024" y="1772816"/>
            <a:ext cx="4249737" cy="647700"/>
          </a:xfrm>
          <a:prstGeom prst="wedgeRoundRectCallout">
            <a:avLst>
              <a:gd name="adj1" fmla="val -57956"/>
              <a:gd name="adj2" fmla="val 1550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用来存放</a:t>
            </a:r>
            <a:r>
              <a:rPr lang="en-US" altLang="zh-CN" sz="1800" dirty="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CPU</a:t>
            </a:r>
            <a:r>
              <a:rPr lang="zh-CN" altLang="en-US" sz="1800" dirty="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送给此接口的各种控制信息，决定接口的工作方式。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6300788" y="4500570"/>
            <a:ext cx="2843212" cy="1466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1</a:t>
            </a:r>
            <a:r>
              <a:rPr lang="zh-CN" altLang="en-US" sz="1800" dirty="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、每个寄存器的作用？</a:t>
            </a:r>
          </a:p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2</a:t>
            </a:r>
            <a:r>
              <a:rPr lang="zh-CN" altLang="en-US" sz="1800" dirty="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、工作过程？</a:t>
            </a:r>
          </a:p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3</a:t>
            </a:r>
            <a:r>
              <a:rPr lang="zh-CN" altLang="en-US" sz="1800" dirty="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、哪些寄存器是只读？哪     些是只写？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796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 animBg="1"/>
      <p:bldP spid="45063" grpId="0" animBg="1"/>
      <p:bldP spid="450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229600" cy="649288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800000"/>
                </a:solidFill>
                <a:latin typeface="Times New Roman" pitchFamily="18" charset="0"/>
              </a:rPr>
              <a:t>6.2</a:t>
            </a:r>
            <a:r>
              <a:rPr lang="zh-CN" altLang="en-US" sz="3200" b="1" dirty="0">
                <a:solidFill>
                  <a:srgbClr val="800000"/>
                </a:solidFill>
                <a:latin typeface="Times New Roman" pitchFamily="18" charset="0"/>
              </a:rPr>
              <a:t>可编程串行</a:t>
            </a:r>
            <a:r>
              <a:rPr lang="zh-CN" altLang="en-US" sz="3200" b="1" dirty="0" smtClean="0">
                <a:solidFill>
                  <a:srgbClr val="800000"/>
                </a:solidFill>
                <a:latin typeface="Times New Roman" pitchFamily="18" charset="0"/>
              </a:rPr>
              <a:t>通信接口 </a:t>
            </a:r>
            <a:r>
              <a:rPr lang="en-US" altLang="zh-CN" sz="3200" b="1" dirty="0" smtClean="0">
                <a:solidFill>
                  <a:srgbClr val="800000"/>
                </a:solidFill>
                <a:latin typeface="Times New Roman" pitchFamily="18" charset="0"/>
              </a:rPr>
              <a:t>8251A</a:t>
            </a:r>
            <a:endParaRPr lang="en-US" altLang="zh-CN" sz="3200" b="1" dirty="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786" y="1428736"/>
            <a:ext cx="8229600" cy="44259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 dirty="0">
                <a:latin typeface="宋体" pitchFamily="2" charset="-122"/>
              </a:rPr>
              <a:t>6.2.1 8251A</a:t>
            </a:r>
            <a:r>
              <a:rPr lang="zh-CN" altLang="en-US" b="1" dirty="0">
                <a:latin typeface="宋体" pitchFamily="2" charset="-122"/>
              </a:rPr>
              <a:t>的基本性能 </a:t>
            </a:r>
          </a:p>
          <a:p>
            <a:pPr>
              <a:buFontTx/>
              <a:buNone/>
            </a:pPr>
            <a:r>
              <a:rPr lang="en-US" altLang="zh-CN" b="1" dirty="0">
                <a:latin typeface="宋体" pitchFamily="2" charset="-122"/>
              </a:rPr>
              <a:t>6.2.2 8251A</a:t>
            </a:r>
            <a:r>
              <a:rPr lang="zh-CN" altLang="en-US" b="1" dirty="0">
                <a:latin typeface="宋体" pitchFamily="2" charset="-122"/>
              </a:rPr>
              <a:t>的基本工作原理 </a:t>
            </a:r>
          </a:p>
          <a:p>
            <a:pPr>
              <a:buFontTx/>
              <a:buNone/>
            </a:pPr>
            <a:r>
              <a:rPr lang="en-US" altLang="zh-CN" b="1" dirty="0">
                <a:latin typeface="宋体" pitchFamily="2" charset="-122"/>
              </a:rPr>
              <a:t>6.2.3 8251A</a:t>
            </a:r>
            <a:r>
              <a:rPr lang="zh-CN" altLang="en-US" b="1" dirty="0">
                <a:latin typeface="宋体" pitchFamily="2" charset="-122"/>
              </a:rPr>
              <a:t>的对外信号 </a:t>
            </a:r>
          </a:p>
          <a:p>
            <a:pPr>
              <a:buFontTx/>
              <a:buNone/>
            </a:pPr>
            <a:r>
              <a:rPr lang="en-US" altLang="zh-CN" b="1" dirty="0">
                <a:latin typeface="宋体" pitchFamily="2" charset="-122"/>
              </a:rPr>
              <a:t>6.2.4 8251A</a:t>
            </a:r>
            <a:r>
              <a:rPr lang="zh-CN" altLang="en-US" b="1" dirty="0">
                <a:latin typeface="宋体" pitchFamily="2" charset="-122"/>
              </a:rPr>
              <a:t>的编程 </a:t>
            </a:r>
          </a:p>
          <a:p>
            <a:pPr>
              <a:buFontTx/>
              <a:buNone/>
            </a:pPr>
            <a:r>
              <a:rPr lang="en-US" altLang="zh-CN" b="1" dirty="0">
                <a:latin typeface="宋体" pitchFamily="2" charset="-122"/>
              </a:rPr>
              <a:t>6.2.5 8251A</a:t>
            </a:r>
            <a:r>
              <a:rPr lang="zh-CN" altLang="en-US" b="1" dirty="0">
                <a:latin typeface="宋体" pitchFamily="2" charset="-122"/>
              </a:rPr>
              <a:t>编程举例 </a:t>
            </a:r>
          </a:p>
          <a:p>
            <a:pPr>
              <a:buFontTx/>
              <a:buNone/>
            </a:pPr>
            <a:r>
              <a:rPr lang="en-US" altLang="zh-CN" b="1" dirty="0">
                <a:latin typeface="宋体" pitchFamily="2" charset="-122"/>
              </a:rPr>
              <a:t>6.2.6 8251A</a:t>
            </a:r>
            <a:r>
              <a:rPr lang="zh-CN" altLang="en-US" b="1" dirty="0">
                <a:latin typeface="宋体" pitchFamily="2" charset="-122"/>
              </a:rPr>
              <a:t>的使用实例</a:t>
            </a:r>
            <a:r>
              <a:rPr lang="zh-CN" altLang="en-US" sz="3200" b="1" dirty="0"/>
              <a:t> </a:t>
            </a:r>
          </a:p>
          <a:p>
            <a:endParaRPr lang="en-US" altLang="zh-CN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597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298"/>
            <a:ext cx="8686800" cy="5145088"/>
          </a:xfrm>
        </p:spPr>
        <p:txBody>
          <a:bodyPr/>
          <a:lstStyle/>
          <a:p>
            <a:pPr>
              <a:lnSpc>
                <a:spcPct val="100000"/>
              </a:lnSpc>
              <a:buFontTx/>
              <a:buNone/>
            </a:pPr>
            <a:r>
              <a:rPr lang="zh-CN" altLang="en-US" sz="2800" b="1" dirty="0" smtClean="0">
                <a:latin typeface="宋体" pitchFamily="2" charset="-122"/>
              </a:rPr>
              <a:t>①</a:t>
            </a:r>
            <a:r>
              <a:rPr lang="zh-CN" altLang="en-US" sz="2800" b="1" dirty="0">
                <a:solidFill>
                  <a:srgbClr val="FF6699"/>
                </a:solidFill>
                <a:latin typeface="宋体" pitchFamily="2" charset="-122"/>
              </a:rPr>
              <a:t>可以工作在同步或异步</a:t>
            </a:r>
            <a:r>
              <a:rPr lang="zh-CN" altLang="en-US" sz="2800" b="1" dirty="0" smtClean="0">
                <a:solidFill>
                  <a:srgbClr val="FF6699"/>
                </a:solidFill>
                <a:latin typeface="宋体" pitchFamily="2" charset="-122"/>
              </a:rPr>
              <a:t>方式</a:t>
            </a:r>
            <a:r>
              <a:rPr lang="zh-CN" altLang="en-US" sz="2800" b="1" dirty="0" smtClean="0">
                <a:latin typeface="宋体" pitchFamily="2" charset="-122"/>
              </a:rPr>
              <a:t> </a:t>
            </a:r>
            <a:endParaRPr lang="zh-CN" altLang="en-US" sz="2800" b="1" dirty="0">
              <a:latin typeface="宋体" pitchFamily="2" charset="-122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zh-CN" altLang="en-US" sz="2800" b="1" dirty="0" smtClean="0">
                <a:latin typeface="宋体" pitchFamily="2" charset="-122"/>
              </a:rPr>
              <a:t>②</a:t>
            </a:r>
            <a:r>
              <a:rPr lang="zh-CN" altLang="en-US" sz="2800" b="1" dirty="0" smtClean="0">
                <a:solidFill>
                  <a:srgbClr val="FF6699"/>
                </a:solidFill>
                <a:latin typeface="宋体" pitchFamily="2" charset="-122"/>
              </a:rPr>
              <a:t>同步方式下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latin typeface="宋体" pitchFamily="2" charset="-122"/>
              </a:rPr>
              <a:t>用</a:t>
            </a:r>
            <a:r>
              <a:rPr lang="en-US" altLang="zh-CN" sz="2800" b="1" dirty="0" smtClean="0">
                <a:latin typeface="宋体" pitchFamily="2" charset="-122"/>
              </a:rPr>
              <a:t>5</a:t>
            </a:r>
            <a:r>
              <a:rPr lang="zh-CN" altLang="en-US" sz="2800" b="1" dirty="0" smtClean="0">
                <a:latin typeface="宋体" pitchFamily="2" charset="-122"/>
              </a:rPr>
              <a:t>、</a:t>
            </a:r>
            <a:r>
              <a:rPr lang="en-US" altLang="zh-CN" sz="2800" b="1" dirty="0" smtClean="0">
                <a:latin typeface="宋体" pitchFamily="2" charset="-122"/>
              </a:rPr>
              <a:t>6</a:t>
            </a:r>
            <a:r>
              <a:rPr lang="zh-CN" altLang="en-US" sz="2800" b="1" dirty="0" smtClean="0">
                <a:latin typeface="宋体" pitchFamily="2" charset="-122"/>
              </a:rPr>
              <a:t>、</a:t>
            </a:r>
            <a:r>
              <a:rPr lang="en-US" altLang="zh-CN" sz="2800" b="1" dirty="0" smtClean="0">
                <a:latin typeface="宋体" pitchFamily="2" charset="-122"/>
              </a:rPr>
              <a:t>7</a:t>
            </a:r>
            <a:r>
              <a:rPr lang="zh-CN" altLang="en-US" sz="2800" b="1" dirty="0" smtClean="0">
                <a:latin typeface="宋体" pitchFamily="2" charset="-122"/>
              </a:rPr>
              <a:t>或</a:t>
            </a:r>
            <a:r>
              <a:rPr lang="en-US" altLang="zh-CN" sz="2800" b="1" dirty="0" smtClean="0">
                <a:latin typeface="宋体" pitchFamily="2" charset="-122"/>
              </a:rPr>
              <a:t>8</a:t>
            </a:r>
            <a:r>
              <a:rPr lang="zh-CN" altLang="en-US" sz="2800" b="1" dirty="0" smtClean="0">
                <a:latin typeface="宋体" pitchFamily="2" charset="-122"/>
              </a:rPr>
              <a:t>位代表字符；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latin typeface="宋体" pitchFamily="2" charset="-122"/>
              </a:rPr>
              <a:t>自动检测</a:t>
            </a:r>
            <a:r>
              <a:rPr lang="zh-CN" altLang="en-US" sz="2800" b="1" dirty="0">
                <a:latin typeface="宋体" pitchFamily="2" charset="-122"/>
              </a:rPr>
              <a:t>同步字符；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zh-CN" altLang="en-US" sz="2800" b="1" dirty="0">
                <a:latin typeface="宋体" pitchFamily="2" charset="-122"/>
              </a:rPr>
              <a:t>允许奇偶校验。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zh-CN" altLang="en-US" sz="2800" b="1" dirty="0" smtClean="0">
                <a:latin typeface="宋体" pitchFamily="2" charset="-122"/>
              </a:rPr>
              <a:t>③</a:t>
            </a:r>
            <a:r>
              <a:rPr lang="zh-CN" altLang="en-US" sz="2800" b="1" dirty="0" smtClean="0">
                <a:solidFill>
                  <a:srgbClr val="FF6699"/>
                </a:solidFill>
                <a:latin typeface="宋体" pitchFamily="2" charset="-122"/>
              </a:rPr>
              <a:t>异步</a:t>
            </a:r>
            <a:r>
              <a:rPr lang="zh-CN" altLang="en-US" sz="2800" b="1" dirty="0">
                <a:solidFill>
                  <a:srgbClr val="FF6699"/>
                </a:solidFill>
                <a:latin typeface="宋体" pitchFamily="2" charset="-122"/>
              </a:rPr>
              <a:t>方式下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latin typeface="宋体" pitchFamily="2" charset="-122"/>
              </a:rPr>
              <a:t>用</a:t>
            </a:r>
            <a:r>
              <a:rPr lang="en-US" altLang="zh-CN" sz="2800" b="1" dirty="0">
                <a:latin typeface="宋体" pitchFamily="2" charset="-122"/>
              </a:rPr>
              <a:t>5</a:t>
            </a:r>
            <a:r>
              <a:rPr lang="zh-CN" altLang="en-US" sz="2800" b="1" dirty="0">
                <a:latin typeface="宋体" pitchFamily="2" charset="-122"/>
              </a:rPr>
              <a:t>、</a:t>
            </a:r>
            <a:r>
              <a:rPr lang="en-US" altLang="zh-CN" sz="2800" b="1" dirty="0">
                <a:latin typeface="宋体" pitchFamily="2" charset="-122"/>
              </a:rPr>
              <a:t>6</a:t>
            </a:r>
            <a:r>
              <a:rPr lang="zh-CN" altLang="en-US" sz="2800" b="1" dirty="0">
                <a:latin typeface="宋体" pitchFamily="2" charset="-122"/>
              </a:rPr>
              <a:t>、</a:t>
            </a:r>
            <a:r>
              <a:rPr lang="en-US" altLang="zh-CN" sz="2800" b="1" dirty="0">
                <a:latin typeface="宋体" pitchFamily="2" charset="-122"/>
              </a:rPr>
              <a:t>7</a:t>
            </a:r>
            <a:r>
              <a:rPr lang="zh-CN" altLang="en-US" sz="2800" b="1" dirty="0">
                <a:latin typeface="宋体" pitchFamily="2" charset="-122"/>
              </a:rPr>
              <a:t>或</a:t>
            </a:r>
            <a:r>
              <a:rPr lang="en-US" altLang="zh-CN" sz="2800" b="1" dirty="0">
                <a:latin typeface="宋体" pitchFamily="2" charset="-122"/>
              </a:rPr>
              <a:t>8</a:t>
            </a:r>
            <a:r>
              <a:rPr lang="zh-CN" altLang="en-US" sz="2800" b="1" dirty="0">
                <a:latin typeface="宋体" pitchFamily="2" charset="-122"/>
              </a:rPr>
              <a:t>位代表字符，用</a:t>
            </a:r>
            <a:r>
              <a:rPr lang="en-US" altLang="zh-CN" sz="2800" b="1" dirty="0">
                <a:latin typeface="宋体" pitchFamily="2" charset="-122"/>
              </a:rPr>
              <a:t>1</a:t>
            </a:r>
            <a:r>
              <a:rPr lang="zh-CN" altLang="en-US" sz="2800" b="1" dirty="0">
                <a:latin typeface="宋体" pitchFamily="2" charset="-122"/>
              </a:rPr>
              <a:t>位作为奇偶校验；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zh-CN" sz="2800" b="1" dirty="0" smtClean="0">
                <a:latin typeface="宋体" pitchFamily="2" charset="-122"/>
              </a:rPr>
              <a:t>1</a:t>
            </a:r>
            <a:r>
              <a:rPr lang="zh-CN" altLang="en-US" sz="2800" b="1" dirty="0">
                <a:latin typeface="宋体" pitchFamily="2" charset="-122"/>
              </a:rPr>
              <a:t>个启动位；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zh-CN" sz="2800" b="1" dirty="0" smtClean="0">
                <a:latin typeface="宋体" pitchFamily="2" charset="-122"/>
              </a:rPr>
              <a:t>1</a:t>
            </a:r>
            <a:r>
              <a:rPr lang="zh-CN" altLang="en-US" sz="2800" b="1" dirty="0">
                <a:latin typeface="宋体" pitchFamily="2" charset="-122"/>
              </a:rPr>
              <a:t>个、</a:t>
            </a:r>
            <a:r>
              <a:rPr lang="en-US" altLang="zh-CN" sz="2800" b="1" dirty="0">
                <a:latin typeface="宋体" pitchFamily="2" charset="-122"/>
              </a:rPr>
              <a:t>1.5</a:t>
            </a:r>
            <a:r>
              <a:rPr lang="zh-CN" altLang="en-US" sz="2800" b="1" dirty="0">
                <a:latin typeface="宋体" pitchFamily="2" charset="-122"/>
              </a:rPr>
              <a:t>个或</a:t>
            </a:r>
            <a:r>
              <a:rPr lang="en-US" altLang="zh-CN" sz="2800" b="1" dirty="0">
                <a:latin typeface="宋体" pitchFamily="2" charset="-122"/>
              </a:rPr>
              <a:t>2</a:t>
            </a:r>
            <a:r>
              <a:rPr lang="zh-CN" altLang="en-US" sz="2800" b="1" dirty="0">
                <a:latin typeface="宋体" pitchFamily="2" charset="-122"/>
              </a:rPr>
              <a:t>个停止位。</a:t>
            </a:r>
          </a:p>
        </p:txBody>
      </p:sp>
      <p:sp>
        <p:nvSpPr>
          <p:cNvPr id="14" name="矩形 13"/>
          <p:cNvSpPr/>
          <p:nvPr/>
        </p:nvSpPr>
        <p:spPr>
          <a:xfrm>
            <a:off x="465278" y="260648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600" dirty="0">
                <a:solidFill>
                  <a:srgbClr val="800000"/>
                </a:solidFill>
                <a:latin typeface="宋体" pitchFamily="2" charset="-122"/>
              </a:rPr>
              <a:t>6.2.1 </a:t>
            </a:r>
            <a:r>
              <a:rPr lang="en-US" altLang="zh-CN" sz="3600" dirty="0" smtClean="0">
                <a:solidFill>
                  <a:srgbClr val="800000"/>
                </a:solidFill>
                <a:latin typeface="宋体" pitchFamily="2" charset="-122"/>
              </a:rPr>
              <a:t> 8251A</a:t>
            </a:r>
            <a:r>
              <a:rPr lang="zh-CN" altLang="en-US" sz="3600" dirty="0">
                <a:solidFill>
                  <a:srgbClr val="800000"/>
                </a:solidFill>
                <a:latin typeface="宋体" pitchFamily="2" charset="-122"/>
              </a:rPr>
              <a:t>的基本性能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696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332656"/>
            <a:ext cx="8229600" cy="587503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800000"/>
                </a:solidFill>
                <a:latin typeface="Times New Roman" pitchFamily="18" charset="0"/>
              </a:rPr>
              <a:t>本章要点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229600" cy="4476973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 dirty="0" smtClean="0">
                <a:latin typeface="宋体" pitchFamily="2" charset="-122"/>
              </a:rPr>
              <a:t>串行接口和串行通信</a:t>
            </a:r>
            <a:endParaRPr lang="zh-CN" altLang="en-US" sz="2400" b="1" dirty="0">
              <a:latin typeface="宋体" pitchFamily="2" charset="-122"/>
            </a:endParaRP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b="1" dirty="0">
                <a:latin typeface="宋体" pitchFamily="2" charset="-122"/>
              </a:rPr>
              <a:t>8251A</a:t>
            </a:r>
            <a:r>
              <a:rPr lang="zh-CN" altLang="en-US" sz="2400" b="1" dirty="0">
                <a:latin typeface="宋体" pitchFamily="2" charset="-122"/>
              </a:rPr>
              <a:t>的编程结构和功能结构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b="1" dirty="0">
                <a:latin typeface="宋体" pitchFamily="2" charset="-122"/>
              </a:rPr>
              <a:t>8251A</a:t>
            </a:r>
            <a:r>
              <a:rPr lang="zh-CN" altLang="en-US" sz="2400" b="1" dirty="0">
                <a:latin typeface="宋体" pitchFamily="2" charset="-122"/>
              </a:rPr>
              <a:t>和</a:t>
            </a:r>
            <a:r>
              <a:rPr lang="en-US" altLang="zh-CN" sz="2400" b="1" dirty="0">
                <a:latin typeface="宋体" pitchFamily="2" charset="-122"/>
              </a:rPr>
              <a:t>CPU</a:t>
            </a:r>
            <a:r>
              <a:rPr lang="zh-CN" altLang="en-US" sz="2400" b="1" dirty="0">
                <a:latin typeface="宋体" pitchFamily="2" charset="-122"/>
              </a:rPr>
              <a:t>的信号连接以及和外设的信号连接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b="1" dirty="0">
                <a:latin typeface="宋体" pitchFamily="2" charset="-122"/>
              </a:rPr>
              <a:t>8251A</a:t>
            </a:r>
            <a:r>
              <a:rPr lang="zh-CN" altLang="en-US" sz="2400" b="1" dirty="0">
                <a:latin typeface="宋体" pitchFamily="2" charset="-122"/>
              </a:rPr>
              <a:t>的模式寄存器、控制寄存器和状态寄存器的格式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b="1" dirty="0">
                <a:latin typeface="宋体" pitchFamily="2" charset="-122"/>
              </a:rPr>
              <a:t>8251A</a:t>
            </a:r>
            <a:r>
              <a:rPr lang="zh-CN" altLang="en-US" sz="2400" b="1" dirty="0">
                <a:latin typeface="宋体" pitchFamily="2" charset="-122"/>
              </a:rPr>
              <a:t>的初始化流程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C0066"/>
                </a:solidFill>
                <a:latin typeface="宋体" pitchFamily="2" charset="-122"/>
              </a:rPr>
              <a:t>8251A</a:t>
            </a:r>
            <a:r>
              <a:rPr lang="zh-CN" altLang="en-US" sz="2400" b="1" dirty="0">
                <a:solidFill>
                  <a:srgbClr val="CC0066"/>
                </a:solidFill>
                <a:latin typeface="宋体" pitchFamily="2" charset="-122"/>
              </a:rPr>
              <a:t>的使用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b="1" dirty="0">
                <a:latin typeface="宋体" pitchFamily="2" charset="-122"/>
              </a:rPr>
              <a:t>8255A</a:t>
            </a:r>
            <a:r>
              <a:rPr lang="zh-CN" altLang="en-US" sz="2400" b="1" dirty="0">
                <a:latin typeface="宋体" pitchFamily="2" charset="-122"/>
              </a:rPr>
              <a:t>和</a:t>
            </a:r>
            <a:r>
              <a:rPr lang="en-US" altLang="zh-CN" sz="2400" b="1" dirty="0">
                <a:latin typeface="宋体" pitchFamily="2" charset="-122"/>
              </a:rPr>
              <a:t>CPU</a:t>
            </a:r>
            <a:r>
              <a:rPr lang="zh-CN" altLang="en-US" sz="2400" b="1" dirty="0">
                <a:latin typeface="宋体" pitchFamily="2" charset="-122"/>
              </a:rPr>
              <a:t>的信号连接以及和外设的信号连接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b="1" dirty="0">
                <a:latin typeface="宋体" pitchFamily="2" charset="-122"/>
              </a:rPr>
              <a:t>8255A</a:t>
            </a:r>
            <a:r>
              <a:rPr lang="zh-CN" altLang="en-US" sz="2400" b="1" dirty="0">
                <a:latin typeface="宋体" pitchFamily="2" charset="-122"/>
              </a:rPr>
              <a:t>的三种工作方式和设置方法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b="1" dirty="0">
                <a:latin typeface="宋体" pitchFamily="2" charset="-122"/>
              </a:rPr>
              <a:t>8255A</a:t>
            </a:r>
            <a:r>
              <a:rPr lang="zh-CN" altLang="en-US" sz="2400" b="1" dirty="0">
                <a:latin typeface="宋体" pitchFamily="2" charset="-122"/>
              </a:rPr>
              <a:t>的端口</a:t>
            </a:r>
            <a:r>
              <a:rPr lang="en-US" altLang="zh-CN" sz="2400" b="1" dirty="0">
                <a:latin typeface="宋体" pitchFamily="2" charset="-122"/>
              </a:rPr>
              <a:t>C</a:t>
            </a:r>
            <a:r>
              <a:rPr lang="zh-CN" altLang="en-US" sz="2400" b="1" dirty="0">
                <a:latin typeface="宋体" pitchFamily="2" charset="-122"/>
              </a:rPr>
              <a:t>置</a:t>
            </a:r>
            <a:r>
              <a:rPr lang="en-US" altLang="zh-CN" sz="2400" b="1" dirty="0">
                <a:latin typeface="宋体" pitchFamily="2" charset="-122"/>
              </a:rPr>
              <a:t>0/</a:t>
            </a:r>
            <a:r>
              <a:rPr lang="zh-CN" altLang="en-US" sz="2400" b="1" dirty="0">
                <a:latin typeface="宋体" pitchFamily="2" charset="-122"/>
              </a:rPr>
              <a:t>置</a:t>
            </a:r>
            <a:r>
              <a:rPr lang="en-US" altLang="zh-CN" sz="2400" b="1" dirty="0">
                <a:latin typeface="宋体" pitchFamily="2" charset="-122"/>
              </a:rPr>
              <a:t>1 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C0066"/>
                </a:solidFill>
                <a:latin typeface="宋体" pitchFamily="2" charset="-122"/>
              </a:rPr>
              <a:t>8255A</a:t>
            </a:r>
            <a:r>
              <a:rPr lang="zh-CN" altLang="en-US" sz="2400" b="1" dirty="0">
                <a:solidFill>
                  <a:srgbClr val="CC0066"/>
                </a:solidFill>
                <a:latin typeface="宋体" pitchFamily="2" charset="-122"/>
              </a:rPr>
              <a:t>的使用</a:t>
            </a:r>
          </a:p>
          <a:p>
            <a:pPr>
              <a:lnSpc>
                <a:spcPct val="90000"/>
              </a:lnSpc>
            </a:pPr>
            <a:endParaRPr lang="en-US" altLang="zh-CN" sz="2400" b="1" dirty="0">
              <a:solidFill>
                <a:srgbClr val="CC0066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279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142984"/>
            <a:ext cx="8229600" cy="50736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 dirty="0" smtClean="0">
                <a:solidFill>
                  <a:srgbClr val="800000"/>
                </a:solidFill>
                <a:latin typeface="宋体" pitchFamily="2" charset="-122"/>
              </a:rPr>
              <a:t>1</a:t>
            </a:r>
            <a:r>
              <a:rPr lang="en-US" altLang="zh-CN" b="1" dirty="0">
                <a:solidFill>
                  <a:srgbClr val="800000"/>
                </a:solidFill>
                <a:latin typeface="宋体" pitchFamily="2" charset="-122"/>
              </a:rPr>
              <a:t>. 8251A</a:t>
            </a:r>
            <a:r>
              <a:rPr lang="zh-CN" altLang="en-US" b="1" dirty="0">
                <a:solidFill>
                  <a:srgbClr val="800000"/>
                </a:solidFill>
                <a:latin typeface="宋体" pitchFamily="2" charset="-122"/>
              </a:rPr>
              <a:t>的编程</a:t>
            </a:r>
            <a:r>
              <a:rPr lang="zh-CN" altLang="en-US" b="1" dirty="0" smtClean="0">
                <a:solidFill>
                  <a:srgbClr val="800000"/>
                </a:solidFill>
                <a:latin typeface="宋体" pitchFamily="2" charset="-122"/>
              </a:rPr>
              <a:t>结构</a:t>
            </a:r>
            <a:endParaRPr lang="zh-CN" altLang="en-US" dirty="0"/>
          </a:p>
          <a:p>
            <a:pPr>
              <a:buFontTx/>
              <a:buNone/>
            </a:pPr>
            <a:endParaRPr lang="en-US" altLang="zh-CN" b="1" dirty="0">
              <a:solidFill>
                <a:srgbClr val="800000"/>
              </a:solidFill>
              <a:latin typeface="宋体" pitchFamily="2" charset="-122"/>
            </a:endParaRPr>
          </a:p>
        </p:txBody>
      </p:sp>
      <p:pic>
        <p:nvPicPr>
          <p:cNvPr id="60434" name="Picture 18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1989138"/>
            <a:ext cx="65024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35" name="Rectangle 19"/>
          <p:cNvSpPr>
            <a:spLocks noChangeArrowheads="1"/>
          </p:cNvSpPr>
          <p:nvPr/>
        </p:nvSpPr>
        <p:spPr bwMode="auto">
          <a:xfrm>
            <a:off x="5016500" y="3670300"/>
            <a:ext cx="990600" cy="4191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6" name="AutoShape 20"/>
          <p:cNvSpPr>
            <a:spLocks noChangeArrowheads="1"/>
          </p:cNvSpPr>
          <p:nvPr/>
        </p:nvSpPr>
        <p:spPr bwMode="auto">
          <a:xfrm>
            <a:off x="3779838" y="4149725"/>
            <a:ext cx="4902200" cy="2120900"/>
          </a:xfrm>
          <a:prstGeom prst="wedgeRoundRectCallout">
            <a:avLst>
              <a:gd name="adj1" fmla="val -29176"/>
              <a:gd name="adj2" fmla="val -67292"/>
              <a:gd name="adj3" fmla="val 16667"/>
            </a:avLst>
          </a:prstGeom>
          <a:solidFill>
            <a:srgbClr val="0000FF"/>
          </a:solidFill>
          <a:ln w="9525" algn="ctr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buFont typeface="Wingdings" pitchFamily="2" charset="2"/>
              <a:buChar char="n"/>
            </a:pPr>
            <a:r>
              <a:rPr lang="zh-CN" altLang="en-US" sz="2400" dirty="0">
                <a:ea typeface="宋体" pitchFamily="2" charset="-122"/>
              </a:rPr>
              <a:t>数据输入缓冲寄存器和数据输出缓冲寄存器使用同一个端口地址，实际上为两个端口，一个为输入端口，一个为输出端口，所以，不会混淆起来 </a:t>
            </a:r>
          </a:p>
        </p:txBody>
      </p:sp>
      <p:sp>
        <p:nvSpPr>
          <p:cNvPr id="60437" name="AutoShape 21"/>
          <p:cNvSpPr>
            <a:spLocks noChangeArrowheads="1"/>
          </p:cNvSpPr>
          <p:nvPr/>
        </p:nvSpPr>
        <p:spPr bwMode="auto">
          <a:xfrm>
            <a:off x="4214778" y="1142984"/>
            <a:ext cx="4929222" cy="1357322"/>
          </a:xfrm>
          <a:prstGeom prst="wedgeRoundRectCallout">
            <a:avLst>
              <a:gd name="adj1" fmla="val -16551"/>
              <a:gd name="adj2" fmla="val 96565"/>
              <a:gd name="adj3" fmla="val 16667"/>
            </a:avLst>
          </a:prstGeom>
          <a:solidFill>
            <a:srgbClr val="0000FF"/>
          </a:solidFill>
          <a:ln w="9525" algn="ctr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buFont typeface="Wingdings" pitchFamily="2" charset="2"/>
              <a:buChar char="n"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接收移位寄存器将到达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RxD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端的串行数据接收之后进行移位，变为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8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位并行数据，传送到数据输入缓冲寄存器，然后通过数据总线传送到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CPU </a:t>
            </a:r>
          </a:p>
        </p:txBody>
      </p:sp>
      <p:sp>
        <p:nvSpPr>
          <p:cNvPr id="60438" name="AutoShape 22"/>
          <p:cNvSpPr>
            <a:spLocks noChangeArrowheads="1"/>
          </p:cNvSpPr>
          <p:nvPr/>
        </p:nvSpPr>
        <p:spPr bwMode="auto">
          <a:xfrm>
            <a:off x="0" y="4508500"/>
            <a:ext cx="5956300" cy="2082800"/>
          </a:xfrm>
          <a:prstGeom prst="wedgeRoundRectCallout">
            <a:avLst>
              <a:gd name="adj1" fmla="val 57356"/>
              <a:gd name="adj2" fmla="val -59986"/>
              <a:gd name="adj3" fmla="val 16667"/>
            </a:avLst>
          </a:prstGeom>
          <a:solidFill>
            <a:srgbClr val="0000FF"/>
          </a:solidFill>
          <a:ln w="9525" algn="ctr">
            <a:noFill/>
            <a:miter lim="800000"/>
          </a:ln>
          <a:effectLst/>
        </p:spPr>
        <p:txBody>
          <a:bodyPr lIns="0" rIns="0"/>
          <a:lstStyle/>
          <a:p>
            <a:pPr marL="342900" indent="-342900" algn="l">
              <a:buFont typeface="Wingdings" pitchFamily="2" charset="2"/>
              <a:buChar char="n"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输出数据过程中，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CPU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通过数据总线将数据送到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8251A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数据输出缓冲寄存器，再传输到发送移位寄存器。移位寄存器用移位的办法将并行数据变为串行数据，然后，从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TxD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端送出 </a:t>
            </a:r>
          </a:p>
        </p:txBody>
      </p:sp>
      <p:sp>
        <p:nvSpPr>
          <p:cNvPr id="60439" name="AutoShape 23"/>
          <p:cNvSpPr>
            <a:spLocks noChangeArrowheads="1"/>
          </p:cNvSpPr>
          <p:nvPr/>
        </p:nvSpPr>
        <p:spPr bwMode="auto">
          <a:xfrm>
            <a:off x="0" y="2349500"/>
            <a:ext cx="4067175" cy="1460500"/>
          </a:xfrm>
          <a:prstGeom prst="wedgeRoundRectCallout">
            <a:avLst>
              <a:gd name="adj1" fmla="val 57144"/>
              <a:gd name="adj2" fmla="val -6412"/>
              <a:gd name="adj3" fmla="val 16667"/>
            </a:avLst>
          </a:prstGeom>
          <a:solidFill>
            <a:srgbClr val="0000FF"/>
          </a:solidFill>
          <a:ln w="9525" algn="ctr">
            <a:noFill/>
            <a:miter lim="800000"/>
          </a:ln>
          <a:effectLst/>
        </p:spPr>
        <p:txBody>
          <a:bodyPr lIns="0" rIns="0"/>
          <a:lstStyle/>
          <a:p>
            <a:pPr marL="342900" indent="-342900" algn="l">
              <a:buFont typeface="Wingdings" pitchFamily="2" charset="2"/>
              <a:buChar char="n"/>
            </a:pPr>
            <a:r>
              <a:rPr lang="zh-CN" altLang="en-US" sz="2400">
                <a:ea typeface="宋体" pitchFamily="2" charset="-122"/>
              </a:rPr>
              <a:t>控制寄存器用来控制</a:t>
            </a:r>
            <a:r>
              <a:rPr lang="en-US" altLang="zh-CN" sz="2400">
                <a:ea typeface="宋体" pitchFamily="2" charset="-122"/>
              </a:rPr>
              <a:t>8251A</a:t>
            </a:r>
            <a:r>
              <a:rPr lang="zh-CN" altLang="en-US" sz="2400">
                <a:ea typeface="宋体" pitchFamily="2" charset="-122"/>
              </a:rPr>
              <a:t>的工作，它的内容是由程序设置的</a:t>
            </a:r>
            <a:r>
              <a:rPr lang="zh-CN" altLang="en-US" sz="3200">
                <a:ea typeface="宋体" pitchFamily="2" charset="-122"/>
              </a:rPr>
              <a:t> </a:t>
            </a:r>
          </a:p>
        </p:txBody>
      </p:sp>
      <p:sp>
        <p:nvSpPr>
          <p:cNvPr id="60440" name="AutoShape 24"/>
          <p:cNvSpPr>
            <a:spLocks noChangeArrowheads="1"/>
          </p:cNvSpPr>
          <p:nvPr/>
        </p:nvSpPr>
        <p:spPr bwMode="auto">
          <a:xfrm>
            <a:off x="323850" y="3933825"/>
            <a:ext cx="3529013" cy="1655763"/>
          </a:xfrm>
          <a:prstGeom prst="wedgeRoundRectCallout">
            <a:avLst>
              <a:gd name="adj1" fmla="val 61921"/>
              <a:gd name="adj2" fmla="val 18935"/>
              <a:gd name="adj3" fmla="val 16667"/>
            </a:avLst>
          </a:prstGeom>
          <a:solidFill>
            <a:srgbClr val="0000FF"/>
          </a:solidFill>
          <a:ln w="9525" algn="ctr">
            <a:noFill/>
            <a:miter lim="800000"/>
          </a:ln>
          <a:effectLst/>
        </p:spPr>
        <p:txBody>
          <a:bodyPr lIns="0" rIns="0"/>
          <a:lstStyle/>
          <a:p>
            <a:pPr marL="342900" indent="-342900" algn="l">
              <a:buFont typeface="Wingdings" pitchFamily="2" charset="2"/>
              <a:buChar char="n"/>
            </a:pPr>
            <a:r>
              <a:rPr lang="zh-CN" altLang="en-US" sz="2400">
                <a:latin typeface="宋体" pitchFamily="2" charset="-122"/>
                <a:ea typeface="宋体" pitchFamily="2" charset="-122"/>
              </a:rPr>
              <a:t>状态寄存器则在</a:t>
            </a:r>
            <a:r>
              <a:rPr lang="en-US" altLang="zh-CN" sz="2400">
                <a:latin typeface="宋体" pitchFamily="2" charset="-122"/>
                <a:ea typeface="宋体" pitchFamily="2" charset="-122"/>
              </a:rPr>
              <a:t>8251A</a:t>
            </a:r>
            <a:r>
              <a:rPr lang="zh-CN" altLang="en-US" sz="2400">
                <a:latin typeface="宋体" pitchFamily="2" charset="-122"/>
                <a:ea typeface="宋体" pitchFamily="2" charset="-122"/>
              </a:rPr>
              <a:t>的工作过程中为执行程序提供一定的状态信息</a:t>
            </a:r>
            <a:r>
              <a:rPr lang="zh-CN" altLang="en-US" sz="3200">
                <a:ea typeface="宋体" pitchFamily="2" charset="-122"/>
              </a:rPr>
              <a:t> </a:t>
            </a:r>
          </a:p>
        </p:txBody>
      </p:sp>
      <p:sp>
        <p:nvSpPr>
          <p:cNvPr id="60441" name="AutoShape 25"/>
          <p:cNvSpPr>
            <a:spLocks noChangeArrowheads="1"/>
          </p:cNvSpPr>
          <p:nvPr/>
        </p:nvSpPr>
        <p:spPr bwMode="auto">
          <a:xfrm>
            <a:off x="571472" y="857232"/>
            <a:ext cx="4887910" cy="1143008"/>
          </a:xfrm>
          <a:prstGeom prst="wedgeRoundRectCallout">
            <a:avLst>
              <a:gd name="adj1" fmla="val 25454"/>
              <a:gd name="adj2" fmla="val 71375"/>
              <a:gd name="adj3" fmla="val 16667"/>
            </a:avLst>
          </a:prstGeom>
          <a:solidFill>
            <a:srgbClr val="0000FF"/>
          </a:solidFill>
          <a:ln w="9525" algn="ctr">
            <a:noFill/>
            <a:miter lim="800000"/>
          </a:ln>
          <a:effectLst/>
        </p:spPr>
        <p:txBody>
          <a:bodyPr lIns="0" rIns="0"/>
          <a:lstStyle/>
          <a:p>
            <a:pPr marL="342900" indent="-342900" algn="l">
              <a:buFont typeface="Wingdings" pitchFamily="2" charset="2"/>
              <a:buChar char="n"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模式寄存器的内容决定了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8251A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到底工作在同步模式还是工作在异步模式，还决定了所接收和发送的字符的格式 </a:t>
            </a:r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6011863" y="3213100"/>
            <a:ext cx="13350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60443" name="Freeform 27"/>
          <p:cNvSpPr/>
          <p:nvPr/>
        </p:nvSpPr>
        <p:spPr bwMode="auto">
          <a:xfrm>
            <a:off x="4572000" y="3284538"/>
            <a:ext cx="695325" cy="334962"/>
          </a:xfrm>
          <a:custGeom>
            <a:avLst/>
            <a:gdLst/>
            <a:ahLst/>
            <a:cxnLst>
              <a:cxn ang="0">
                <a:pos x="438" y="0"/>
              </a:cxn>
              <a:cxn ang="0">
                <a:pos x="438" y="92"/>
              </a:cxn>
              <a:cxn ang="0">
                <a:pos x="0" y="92"/>
              </a:cxn>
              <a:cxn ang="0">
                <a:pos x="0" y="211"/>
              </a:cxn>
            </a:cxnLst>
            <a:rect l="0" t="0" r="r" b="b"/>
            <a:pathLst>
              <a:path w="438" h="211">
                <a:moveTo>
                  <a:pt x="438" y="0"/>
                </a:moveTo>
                <a:lnTo>
                  <a:pt x="438" y="92"/>
                </a:lnTo>
                <a:lnTo>
                  <a:pt x="0" y="92"/>
                </a:lnTo>
                <a:lnTo>
                  <a:pt x="0" y="211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60444" name="Freeform 28"/>
          <p:cNvSpPr/>
          <p:nvPr/>
        </p:nvSpPr>
        <p:spPr bwMode="auto">
          <a:xfrm>
            <a:off x="4572000" y="3860800"/>
            <a:ext cx="711200" cy="363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1"/>
              </a:cxn>
              <a:cxn ang="0">
                <a:pos x="448" y="101"/>
              </a:cxn>
              <a:cxn ang="0">
                <a:pos x="439" y="229"/>
              </a:cxn>
            </a:cxnLst>
            <a:rect l="0" t="0" r="r" b="b"/>
            <a:pathLst>
              <a:path w="448" h="229">
                <a:moveTo>
                  <a:pt x="0" y="0"/>
                </a:moveTo>
                <a:lnTo>
                  <a:pt x="0" y="101"/>
                </a:lnTo>
                <a:lnTo>
                  <a:pt x="448" y="101"/>
                </a:lnTo>
                <a:lnTo>
                  <a:pt x="439" y="229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60445" name="Line 29"/>
          <p:cNvSpPr>
            <a:spLocks noChangeShapeType="1"/>
          </p:cNvSpPr>
          <p:nvPr/>
        </p:nvSpPr>
        <p:spPr bwMode="auto">
          <a:xfrm>
            <a:off x="6156325" y="4292600"/>
            <a:ext cx="8699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50147" y="310200"/>
            <a:ext cx="53431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6.2.2 </a:t>
            </a:r>
            <a:r>
              <a:rPr lang="en-US" altLang="zh-CN" sz="3200" dirty="0">
                <a:solidFill>
                  <a:srgbClr val="800000"/>
                </a:solidFill>
                <a:latin typeface="宋体" pitchFamily="2" charset="-122"/>
              </a:rPr>
              <a:t>8251A</a:t>
            </a:r>
            <a:r>
              <a:rPr lang="zh-CN" altLang="en-US" sz="3200" dirty="0">
                <a:solidFill>
                  <a:srgbClr val="800000"/>
                </a:solidFill>
                <a:latin typeface="宋体" pitchFamily="2" charset="-122"/>
              </a:rPr>
              <a:t>的基本工作原理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287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0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0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6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60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60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6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5" dur="1000" fill="hold"/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7" dur="1000" fill="hold"/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60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60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60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6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60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6" grpId="0" animBg="1"/>
      <p:bldP spid="60436" grpId="1" animBg="1"/>
      <p:bldP spid="60437" grpId="0" animBg="1"/>
      <p:bldP spid="60437" grpId="1" animBg="1"/>
      <p:bldP spid="60438" grpId="0" animBg="1"/>
      <p:bldP spid="60438" grpId="1" animBg="1"/>
      <p:bldP spid="60439" grpId="0" animBg="1"/>
      <p:bldP spid="60439" grpId="1" animBg="1"/>
      <p:bldP spid="60440" grpId="0" animBg="1"/>
      <p:bldP spid="60440" grpId="1" animBg="1"/>
      <p:bldP spid="60441" grpId="0" animBg="1"/>
      <p:bldP spid="60441" grpId="1" animBg="1"/>
      <p:bldP spid="60442" grpId="0" animBg="1"/>
      <p:bldP spid="60442" grpId="1" animBg="1"/>
      <p:bldP spid="60442" grpId="2" animBg="1"/>
      <p:bldP spid="60443" grpId="0" animBg="1"/>
      <p:bldP spid="60443" grpId="1" animBg="1"/>
      <p:bldP spid="60443" grpId="2" animBg="1"/>
      <p:bldP spid="60444" grpId="0" animBg="1"/>
      <p:bldP spid="60444" grpId="1" animBg="1"/>
      <p:bldP spid="60444" grpId="2" animBg="1"/>
      <p:bldP spid="60445" grpId="0" animBg="1"/>
      <p:bldP spid="60445" grpId="1" animBg="1"/>
      <p:bldP spid="60445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4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738981451"/>
              </p:ext>
            </p:extLst>
          </p:nvPr>
        </p:nvGraphicFramePr>
        <p:xfrm>
          <a:off x="0" y="836712"/>
          <a:ext cx="8967772" cy="505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0" name="VISIO" r:id="rId3" imgW="6562725" imgH="3590925" progId="">
                  <p:embed/>
                </p:oleObj>
              </mc:Choice>
              <mc:Fallback>
                <p:oleObj name="VISIO" r:id="rId3" imgW="6562725" imgH="3590925" progId="">
                  <p:embed/>
                  <p:pic>
                    <p:nvPicPr>
                      <p:cNvPr id="61444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836712"/>
                        <a:ext cx="8967772" cy="50592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1857356" y="5857892"/>
            <a:ext cx="424815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8251A</a:t>
            </a: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的内部工作原理图与引脚图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内部工作原理图； </a:t>
            </a:r>
            <a:r>
              <a:rPr kumimoji="1"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(b) </a:t>
            </a:r>
            <a:r>
              <a:rPr kumimoji="1"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引脚图 </a:t>
            </a:r>
          </a:p>
        </p:txBody>
      </p:sp>
      <p:sp>
        <p:nvSpPr>
          <p:cNvPr id="18" name="矩形 17"/>
          <p:cNvSpPr/>
          <p:nvPr/>
        </p:nvSpPr>
        <p:spPr>
          <a:xfrm>
            <a:off x="179512" y="65782"/>
            <a:ext cx="7197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6.2.2 </a:t>
            </a:r>
            <a:r>
              <a:rPr lang="en-US" altLang="zh-CN" sz="3200" dirty="0">
                <a:solidFill>
                  <a:srgbClr val="800000"/>
                </a:solidFill>
                <a:latin typeface="宋体" pitchFamily="2" charset="-122"/>
              </a:rPr>
              <a:t>8251A</a:t>
            </a:r>
            <a:r>
              <a:rPr lang="zh-CN" altLang="en-US" sz="3200" dirty="0">
                <a:solidFill>
                  <a:srgbClr val="800000"/>
                </a:solidFill>
                <a:latin typeface="宋体" pitchFamily="2" charset="-122"/>
              </a:rPr>
              <a:t>的基本工作</a:t>
            </a:r>
            <a:r>
              <a:rPr lang="zh-CN" altLang="en-US" sz="3200" dirty="0" smtClean="0">
                <a:solidFill>
                  <a:srgbClr val="800000"/>
                </a:solidFill>
                <a:latin typeface="宋体" pitchFamily="2" charset="-122"/>
              </a:rPr>
              <a:t>原理</a:t>
            </a:r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-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</a:rPr>
              <a:t>功能结构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zh-CN" altLang="en-US" sz="3200" dirty="0">
              <a:solidFill>
                <a:srgbClr val="800000"/>
              </a:solidFill>
              <a:latin typeface="宋体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334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71546"/>
            <a:ext cx="8229600" cy="5786454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400" b="1" dirty="0">
                <a:latin typeface="宋体" pitchFamily="2" charset="-122"/>
              </a:rPr>
              <a:t>各个模块的功能：</a:t>
            </a:r>
          </a:p>
          <a:p>
            <a:pPr>
              <a:buFontTx/>
              <a:buNone/>
            </a:pPr>
            <a:r>
              <a:rPr lang="zh-CN" altLang="en-US" sz="2400" b="1" dirty="0">
                <a:latin typeface="宋体" pitchFamily="2" charset="-122"/>
              </a:rPr>
              <a:t>（</a:t>
            </a:r>
            <a:r>
              <a:rPr lang="en-US" altLang="zh-CN" sz="2400" b="1" dirty="0">
                <a:latin typeface="宋体" pitchFamily="2" charset="-122"/>
              </a:rPr>
              <a:t>1</a:t>
            </a:r>
            <a:r>
              <a:rPr lang="zh-CN" altLang="en-US" sz="2400" b="1" dirty="0" smtClean="0">
                <a:latin typeface="宋体" pitchFamily="2" charset="-122"/>
              </a:rPr>
              <a:t>）接收</a:t>
            </a:r>
            <a:r>
              <a:rPr lang="zh-CN" altLang="en-US" sz="2400" b="1" dirty="0">
                <a:latin typeface="宋体" pitchFamily="2" charset="-122"/>
              </a:rPr>
              <a:t>缓冲器	</a:t>
            </a:r>
          </a:p>
          <a:p>
            <a:pPr>
              <a:buFontTx/>
              <a:buNone/>
            </a:pPr>
            <a:r>
              <a:rPr lang="zh-CN" altLang="en-US" sz="2400" b="1" dirty="0">
                <a:solidFill>
                  <a:srgbClr val="FF5050"/>
                </a:solidFill>
                <a:latin typeface="宋体" pitchFamily="2" charset="-122"/>
              </a:rPr>
              <a:t>（</a:t>
            </a:r>
            <a:r>
              <a:rPr lang="en-US" altLang="zh-CN" sz="2400" b="1" dirty="0">
                <a:solidFill>
                  <a:srgbClr val="FF5050"/>
                </a:solidFill>
                <a:latin typeface="宋体" pitchFamily="2" charset="-122"/>
              </a:rPr>
              <a:t>2</a:t>
            </a:r>
            <a:r>
              <a:rPr lang="zh-CN" altLang="en-US" sz="2400" b="1" dirty="0" smtClean="0">
                <a:solidFill>
                  <a:srgbClr val="FF5050"/>
                </a:solidFill>
                <a:latin typeface="宋体" pitchFamily="2" charset="-122"/>
              </a:rPr>
              <a:t>）接收控制电路</a:t>
            </a:r>
            <a:endParaRPr lang="en-US" altLang="zh-CN" sz="2400" b="1" dirty="0" smtClean="0">
              <a:solidFill>
                <a:srgbClr val="FF5050"/>
              </a:solidFill>
              <a:latin typeface="宋体" pitchFamily="2" charset="-122"/>
            </a:endParaRPr>
          </a:p>
          <a:p>
            <a:pPr>
              <a:buFontTx/>
              <a:buNone/>
            </a:pPr>
            <a:r>
              <a:rPr lang="en-US" altLang="zh-CN" sz="2400" b="1" dirty="0">
                <a:solidFill>
                  <a:srgbClr val="FF5050"/>
                </a:solidFill>
                <a:latin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rgbClr val="FF5050"/>
                </a:solidFill>
                <a:latin typeface="宋体" pitchFamily="2" charset="-122"/>
              </a:rPr>
              <a:t>功能</a:t>
            </a:r>
            <a:endParaRPr lang="en-US" altLang="zh-CN" sz="2400" b="1" dirty="0">
              <a:solidFill>
                <a:srgbClr val="FF5050"/>
              </a:solidFill>
              <a:latin typeface="宋体" pitchFamily="2" charset="-122"/>
            </a:endParaRP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宋体" pitchFamily="2" charset="-122"/>
              </a:rPr>
              <a:t>在异步方式下，复位后寻找启动位；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宋体" pitchFamily="2" charset="-122"/>
              </a:rPr>
              <a:t>消除假启动干扰；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宋体" pitchFamily="2" charset="-122"/>
              </a:rPr>
              <a:t>对接收到的信息进行奇偶校验；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宋体" pitchFamily="2" charset="-122"/>
              </a:rPr>
              <a:t>检测停止位</a:t>
            </a:r>
            <a:r>
              <a:rPr lang="zh-CN" altLang="en-US" sz="2400" b="1" dirty="0" smtClean="0">
                <a:latin typeface="宋体" pitchFamily="2" charset="-122"/>
              </a:rPr>
              <a:t>。</a:t>
            </a:r>
            <a:endParaRPr lang="zh-CN" altLang="en-US" sz="2400" b="1" dirty="0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1560" y="332656"/>
            <a:ext cx="71978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6.2.2 </a:t>
            </a:r>
            <a:r>
              <a:rPr lang="en-US" altLang="zh-CN" sz="3200" dirty="0">
                <a:solidFill>
                  <a:srgbClr val="800000"/>
                </a:solidFill>
                <a:latin typeface="宋体" pitchFamily="2" charset="-122"/>
              </a:rPr>
              <a:t>8251A</a:t>
            </a:r>
            <a:r>
              <a:rPr lang="zh-CN" altLang="en-US" sz="3200" dirty="0">
                <a:solidFill>
                  <a:srgbClr val="800000"/>
                </a:solidFill>
                <a:latin typeface="宋体" pitchFamily="2" charset="-122"/>
              </a:rPr>
              <a:t>的基本工作</a:t>
            </a:r>
            <a:r>
              <a:rPr lang="zh-CN" altLang="en-US" sz="3200" dirty="0" smtClean="0">
                <a:solidFill>
                  <a:srgbClr val="800000"/>
                </a:solidFill>
                <a:latin typeface="宋体" pitchFamily="2" charset="-122"/>
              </a:rPr>
              <a:t>原理</a:t>
            </a:r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-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</a:rPr>
              <a:t>功能结构</a:t>
            </a:r>
            <a:endParaRPr lang="zh-CN" altLang="en-US" sz="3200" dirty="0">
              <a:solidFill>
                <a:srgbClr val="800000"/>
              </a:solidFill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741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71546"/>
            <a:ext cx="8229600" cy="5786454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400" b="1" dirty="0">
                <a:latin typeface="宋体" pitchFamily="2" charset="-122"/>
              </a:rPr>
              <a:t>各个模块的功能：</a:t>
            </a:r>
          </a:p>
          <a:p>
            <a:pPr>
              <a:buFontTx/>
              <a:buNone/>
            </a:pPr>
            <a:r>
              <a:rPr lang="zh-CN" altLang="en-US" sz="2400" b="1" dirty="0" smtClean="0">
                <a:latin typeface="宋体" pitchFamily="2" charset="-122"/>
              </a:rPr>
              <a:t>（</a:t>
            </a:r>
            <a:r>
              <a:rPr lang="en-US" altLang="zh-CN" sz="2400" b="1" dirty="0">
                <a:latin typeface="宋体" pitchFamily="2" charset="-122"/>
              </a:rPr>
              <a:t>3</a:t>
            </a:r>
            <a:r>
              <a:rPr lang="zh-CN" altLang="en-US" sz="2400" b="1" dirty="0">
                <a:latin typeface="宋体" pitchFamily="2" charset="-122"/>
              </a:rPr>
              <a:t>）发送缓冲器	</a:t>
            </a:r>
          </a:p>
          <a:p>
            <a:pPr>
              <a:buFontTx/>
              <a:buNone/>
            </a:pPr>
            <a:r>
              <a:rPr lang="zh-CN" altLang="en-US" sz="2400" b="1" dirty="0">
                <a:latin typeface="宋体" pitchFamily="2" charset="-122"/>
              </a:rPr>
              <a:t>（</a:t>
            </a:r>
            <a:r>
              <a:rPr lang="en-US" altLang="zh-CN" sz="2400" b="1" dirty="0">
                <a:latin typeface="宋体" pitchFamily="2" charset="-122"/>
              </a:rPr>
              <a:t>4</a:t>
            </a:r>
            <a:r>
              <a:rPr lang="zh-CN" altLang="en-US" sz="2400" b="1" dirty="0">
                <a:latin typeface="宋体" pitchFamily="2" charset="-122"/>
              </a:rPr>
              <a:t>）发送</a:t>
            </a:r>
            <a:r>
              <a:rPr lang="zh-CN" altLang="en-US" sz="2400" b="1" dirty="0" smtClean="0">
                <a:latin typeface="宋体" pitchFamily="2" charset="-122"/>
              </a:rPr>
              <a:t>控制电路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buFontTx/>
              <a:buNone/>
            </a:pPr>
            <a:r>
              <a:rPr lang="zh-CN" altLang="en-US" sz="2400" b="1" dirty="0" smtClean="0">
                <a:solidFill>
                  <a:srgbClr val="CC0066"/>
                </a:solidFill>
                <a:latin typeface="宋体" pitchFamily="2" charset="-122"/>
              </a:rPr>
              <a:t>功能</a:t>
            </a:r>
            <a:endParaRPr lang="zh-CN" altLang="en-US" sz="2400" b="1" dirty="0">
              <a:solidFill>
                <a:srgbClr val="CC0066"/>
              </a:solidFill>
              <a:latin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b="1" dirty="0">
                <a:latin typeface="宋体" pitchFamily="2" charset="-122"/>
              </a:rPr>
              <a:t>在异步方式下，为数据加上</a:t>
            </a:r>
            <a:r>
              <a:rPr lang="zh-CN" altLang="en-US" sz="2400" b="1" dirty="0">
                <a:solidFill>
                  <a:srgbClr val="CC0066"/>
                </a:solidFill>
                <a:latin typeface="宋体" pitchFamily="2" charset="-122"/>
              </a:rPr>
              <a:t>起始位、校验位和停止位</a:t>
            </a:r>
            <a:r>
              <a:rPr lang="zh-CN" altLang="en-US" sz="2400" b="1" dirty="0">
                <a:latin typeface="宋体" pitchFamily="2" charset="-122"/>
              </a:rPr>
              <a:t>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400" b="1" dirty="0">
                <a:latin typeface="宋体" pitchFamily="2" charset="-122"/>
              </a:rPr>
              <a:t>在同步方式下，插入</a:t>
            </a:r>
            <a:r>
              <a:rPr lang="zh-CN" altLang="en-US" sz="2400" b="1" dirty="0">
                <a:solidFill>
                  <a:srgbClr val="CC0066"/>
                </a:solidFill>
                <a:latin typeface="宋体" pitchFamily="2" charset="-122"/>
              </a:rPr>
              <a:t>同步字符</a:t>
            </a:r>
            <a:r>
              <a:rPr lang="zh-CN" altLang="en-US" sz="2400" b="1" dirty="0">
                <a:latin typeface="宋体" pitchFamily="2" charset="-122"/>
              </a:rPr>
              <a:t>和</a:t>
            </a:r>
            <a:r>
              <a:rPr lang="zh-CN" altLang="en-US" sz="2400" b="1" dirty="0">
                <a:solidFill>
                  <a:srgbClr val="CC0066"/>
                </a:solidFill>
                <a:latin typeface="宋体" pitchFamily="2" charset="-122"/>
              </a:rPr>
              <a:t>校验位</a:t>
            </a:r>
          </a:p>
        </p:txBody>
      </p:sp>
      <p:sp>
        <p:nvSpPr>
          <p:cNvPr id="14" name="矩形 13"/>
          <p:cNvSpPr/>
          <p:nvPr/>
        </p:nvSpPr>
        <p:spPr>
          <a:xfrm>
            <a:off x="611560" y="332656"/>
            <a:ext cx="71978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6.2.2 </a:t>
            </a:r>
            <a:r>
              <a:rPr lang="en-US" altLang="zh-CN" sz="3200" dirty="0">
                <a:solidFill>
                  <a:srgbClr val="800000"/>
                </a:solidFill>
                <a:latin typeface="宋体" pitchFamily="2" charset="-122"/>
              </a:rPr>
              <a:t>8251A</a:t>
            </a:r>
            <a:r>
              <a:rPr lang="zh-CN" altLang="en-US" sz="3200" dirty="0">
                <a:solidFill>
                  <a:srgbClr val="800000"/>
                </a:solidFill>
                <a:latin typeface="宋体" pitchFamily="2" charset="-122"/>
              </a:rPr>
              <a:t>的基本工作</a:t>
            </a:r>
            <a:r>
              <a:rPr lang="zh-CN" altLang="en-US" sz="3200" dirty="0" smtClean="0">
                <a:solidFill>
                  <a:srgbClr val="800000"/>
                </a:solidFill>
                <a:latin typeface="宋体" pitchFamily="2" charset="-122"/>
              </a:rPr>
              <a:t>原理</a:t>
            </a:r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-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</a:rPr>
              <a:t>功能结构</a:t>
            </a:r>
            <a:endParaRPr lang="zh-CN" altLang="en-US" sz="3200" dirty="0">
              <a:solidFill>
                <a:srgbClr val="800000"/>
              </a:solidFill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404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4422"/>
            <a:ext cx="8229600" cy="5360988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b="1" dirty="0">
                <a:latin typeface="宋体" pitchFamily="2" charset="-122"/>
              </a:rPr>
              <a:t>（</a:t>
            </a:r>
            <a:r>
              <a:rPr lang="en-US" altLang="zh-CN" b="1" dirty="0">
                <a:latin typeface="宋体" pitchFamily="2" charset="-122"/>
              </a:rPr>
              <a:t>5</a:t>
            </a:r>
            <a:r>
              <a:rPr lang="zh-CN" altLang="en-US" b="1" dirty="0">
                <a:latin typeface="宋体" pitchFamily="2" charset="-122"/>
              </a:rPr>
              <a:t>）数据总线缓冲器</a:t>
            </a:r>
          </a:p>
          <a:p>
            <a:pPr algn="just">
              <a:lnSpc>
                <a:spcPct val="100000"/>
              </a:lnSpc>
              <a:buFontTx/>
              <a:buNone/>
            </a:pPr>
            <a:r>
              <a:rPr lang="zh-CN" altLang="en-US" b="1" dirty="0">
                <a:latin typeface="宋体" pitchFamily="2" charset="-122"/>
              </a:rPr>
              <a:t>（</a:t>
            </a:r>
            <a:r>
              <a:rPr lang="en-US" altLang="zh-CN" b="1" dirty="0">
                <a:latin typeface="宋体" pitchFamily="2" charset="-122"/>
              </a:rPr>
              <a:t>6</a:t>
            </a:r>
            <a:r>
              <a:rPr lang="zh-CN" altLang="en-US" b="1" dirty="0">
                <a:latin typeface="宋体" pitchFamily="2" charset="-122"/>
              </a:rPr>
              <a:t>）读写控制逻辑电路</a:t>
            </a:r>
          </a:p>
          <a:p>
            <a:pPr algn="just">
              <a:lnSpc>
                <a:spcPct val="100000"/>
              </a:lnSpc>
              <a:buFontTx/>
              <a:buNone/>
            </a:pPr>
            <a:r>
              <a:rPr lang="zh-CN" altLang="en-US" b="1" dirty="0">
                <a:solidFill>
                  <a:schemeClr val="hlink"/>
                </a:solidFill>
                <a:latin typeface="宋体" pitchFamily="2" charset="-122"/>
              </a:rPr>
              <a:t>功能：</a:t>
            </a:r>
          </a:p>
          <a:p>
            <a:pPr algn="just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b="1" dirty="0">
                <a:latin typeface="宋体" pitchFamily="2" charset="-122"/>
              </a:rPr>
              <a:t>接收</a:t>
            </a:r>
            <a:r>
              <a:rPr lang="en-US" altLang="zh-CN" b="1" dirty="0">
                <a:latin typeface="宋体" pitchFamily="2" charset="-122"/>
              </a:rPr>
              <a:t>WR</a:t>
            </a:r>
            <a:r>
              <a:rPr lang="zh-CN" altLang="en-US" b="1" dirty="0">
                <a:latin typeface="宋体" pitchFamily="2" charset="-122"/>
              </a:rPr>
              <a:t>＃，写入数据和控制字。</a:t>
            </a:r>
          </a:p>
          <a:p>
            <a:pPr algn="just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b="1" dirty="0">
                <a:latin typeface="宋体" pitchFamily="2" charset="-122"/>
              </a:rPr>
              <a:t>接收</a:t>
            </a:r>
            <a:r>
              <a:rPr lang="en-US" altLang="zh-CN" b="1" dirty="0">
                <a:latin typeface="宋体" pitchFamily="2" charset="-122"/>
              </a:rPr>
              <a:t>RD</a:t>
            </a:r>
            <a:r>
              <a:rPr lang="zh-CN" altLang="en-US" b="1" dirty="0">
                <a:latin typeface="宋体" pitchFamily="2" charset="-122"/>
              </a:rPr>
              <a:t>＃，读取数据或状态字。</a:t>
            </a:r>
          </a:p>
          <a:p>
            <a:pPr algn="just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b="1" dirty="0">
                <a:latin typeface="宋体" pitchFamily="2" charset="-122"/>
              </a:rPr>
              <a:t>接收</a:t>
            </a:r>
            <a:r>
              <a:rPr lang="en-US" altLang="zh-CN" b="1" dirty="0">
                <a:latin typeface="宋体" pitchFamily="2" charset="-122"/>
              </a:rPr>
              <a:t>C/D</a:t>
            </a:r>
            <a:r>
              <a:rPr lang="zh-CN" altLang="en-US" b="1" dirty="0">
                <a:latin typeface="宋体" pitchFamily="2" charset="-122"/>
              </a:rPr>
              <a:t>＃（控制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数据信号）。</a:t>
            </a:r>
          </a:p>
          <a:p>
            <a:pPr algn="just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b="1" dirty="0">
                <a:latin typeface="宋体" pitchFamily="2" charset="-122"/>
              </a:rPr>
              <a:t>接收</a:t>
            </a:r>
            <a:r>
              <a:rPr lang="en-US" altLang="zh-CN" b="1" dirty="0">
                <a:latin typeface="宋体" pitchFamily="2" charset="-122"/>
              </a:rPr>
              <a:t>CLK</a:t>
            </a:r>
            <a:r>
              <a:rPr lang="zh-CN" altLang="en-US" b="1" dirty="0">
                <a:latin typeface="宋体" pitchFamily="2" charset="-122"/>
              </a:rPr>
              <a:t>，完成内部定时。</a:t>
            </a:r>
          </a:p>
          <a:p>
            <a:pPr algn="just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b="1" dirty="0">
                <a:latin typeface="宋体" pitchFamily="2" charset="-122"/>
              </a:rPr>
              <a:t>接收</a:t>
            </a:r>
            <a:r>
              <a:rPr lang="en-US" altLang="zh-CN" b="1" dirty="0">
                <a:latin typeface="宋体" pitchFamily="2" charset="-122"/>
              </a:rPr>
              <a:t>RESET</a:t>
            </a:r>
            <a:r>
              <a:rPr lang="zh-CN" altLang="en-US" b="1" dirty="0">
                <a:latin typeface="宋体" pitchFamily="2" charset="-122"/>
              </a:rPr>
              <a:t>。</a:t>
            </a:r>
          </a:p>
          <a:p>
            <a:pPr algn="just">
              <a:lnSpc>
                <a:spcPct val="10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7</a:t>
            </a:r>
            <a:r>
              <a:rPr lang="zh-CN" altLang="en-US" b="1" dirty="0"/>
              <a:t>）调制解调</a:t>
            </a:r>
            <a:r>
              <a:rPr lang="zh-CN" altLang="en-US" b="1" dirty="0" smtClean="0"/>
              <a:t>控制电路</a:t>
            </a:r>
            <a:endParaRPr lang="en-US" altLang="zh-CN" b="1" dirty="0">
              <a:solidFill>
                <a:srgbClr val="CC0066"/>
              </a:solidFill>
            </a:endParaRPr>
          </a:p>
          <a:p>
            <a:pPr algn="just">
              <a:buClr>
                <a:schemeClr val="tx1"/>
              </a:buClr>
              <a:buFont typeface="Wingdings" pitchFamily="2" charset="2"/>
              <a:buNone/>
            </a:pPr>
            <a:endParaRPr lang="en-US" altLang="zh-CN" b="1" dirty="0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7544" y="260648"/>
            <a:ext cx="71978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6.2.2 </a:t>
            </a:r>
            <a:r>
              <a:rPr lang="en-US" altLang="zh-CN" sz="3200" dirty="0">
                <a:solidFill>
                  <a:srgbClr val="800000"/>
                </a:solidFill>
                <a:latin typeface="宋体" pitchFamily="2" charset="-122"/>
              </a:rPr>
              <a:t>8251A</a:t>
            </a:r>
            <a:r>
              <a:rPr lang="zh-CN" altLang="en-US" sz="3200" dirty="0">
                <a:solidFill>
                  <a:srgbClr val="800000"/>
                </a:solidFill>
                <a:latin typeface="宋体" pitchFamily="2" charset="-122"/>
              </a:rPr>
              <a:t>的基本工作</a:t>
            </a:r>
            <a:r>
              <a:rPr lang="zh-CN" altLang="en-US" sz="3200" dirty="0" smtClean="0">
                <a:solidFill>
                  <a:srgbClr val="800000"/>
                </a:solidFill>
                <a:latin typeface="宋体" pitchFamily="2" charset="-122"/>
              </a:rPr>
              <a:t>原理</a:t>
            </a:r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-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</a:rPr>
              <a:t>功能结构</a:t>
            </a:r>
            <a:endParaRPr lang="zh-CN" altLang="en-US" sz="3200" dirty="0">
              <a:solidFill>
                <a:srgbClr val="800000"/>
              </a:solidFill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243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781" y="1174751"/>
            <a:ext cx="7215238" cy="15113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 smtClean="0">
                <a:solidFill>
                  <a:srgbClr val="800000"/>
                </a:solidFill>
                <a:latin typeface="Times New Roman" pitchFamily="18" charset="0"/>
              </a:rPr>
              <a:t>（</a:t>
            </a:r>
            <a:r>
              <a:rPr lang="en-US" altLang="zh-CN" b="1" dirty="0">
                <a:solidFill>
                  <a:srgbClr val="800000"/>
                </a:solidFill>
                <a:latin typeface="Times New Roman" pitchFamily="18" charset="0"/>
              </a:rPr>
              <a:t>1</a:t>
            </a:r>
            <a:r>
              <a:rPr lang="zh-CN" altLang="en-US" b="1" dirty="0">
                <a:solidFill>
                  <a:srgbClr val="800000"/>
                </a:solidFill>
                <a:latin typeface="Times New Roman" pitchFamily="18" charset="0"/>
              </a:rPr>
              <a:t>）异步方式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800000"/>
                </a:solidFill>
                <a:latin typeface="Times New Roman" pitchFamily="18" charset="0"/>
              </a:rPr>
              <a:t>A.</a:t>
            </a:r>
            <a:r>
              <a:rPr lang="zh-CN" altLang="en-US" b="1" dirty="0">
                <a:solidFill>
                  <a:srgbClr val="800000"/>
                </a:solidFill>
                <a:latin typeface="Times New Roman" pitchFamily="18" charset="0"/>
              </a:rPr>
              <a:t>发送：</a:t>
            </a:r>
            <a:endParaRPr lang="zh-CN" altLang="en-US" b="1" dirty="0"/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693340" y="3703967"/>
            <a:ext cx="7777163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CC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①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TXEN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=1 (transmitter  enable)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CTS#=0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clear to send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）有效时，便开始发送。</a:t>
            </a:r>
            <a:endParaRPr lang="zh-CN" altLang="en-US" sz="2400" b="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5555" name="Text Box 19"/>
          <p:cNvSpPr txBox="1">
            <a:spLocks noChangeArrowheads="1"/>
          </p:cNvSpPr>
          <p:nvPr/>
        </p:nvSpPr>
        <p:spPr bwMode="auto">
          <a:xfrm>
            <a:off x="4932760" y="3363284"/>
            <a:ext cx="122555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2975372" y="1729746"/>
            <a:ext cx="1266825" cy="1465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黑体" pitchFamily="2" charset="-122"/>
              </a:rPr>
              <a:t>8251</a:t>
            </a: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5509022" y="1729746"/>
            <a:ext cx="1266825" cy="1465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solidFill>
                  <a:schemeClr val="tx1"/>
                </a:solidFill>
                <a:latin typeface="黑体" pitchFamily="2" charset="-122"/>
              </a:rPr>
              <a:t>外设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2975372" y="1910721"/>
            <a:ext cx="95091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5546" name="Line 10"/>
          <p:cNvSpPr>
            <a:spLocks noChangeShapeType="1"/>
          </p:cNvSpPr>
          <p:nvPr/>
        </p:nvSpPr>
        <p:spPr bwMode="auto">
          <a:xfrm flipH="1">
            <a:off x="4137422" y="2094871"/>
            <a:ext cx="1374775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3419872" y="1780546"/>
            <a:ext cx="11620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CTS#</a:t>
            </a:r>
          </a:p>
        </p:txBody>
      </p:sp>
      <p:sp>
        <p:nvSpPr>
          <p:cNvPr id="65550" name="Line 14"/>
          <p:cNvSpPr>
            <a:spLocks noChangeShapeType="1"/>
          </p:cNvSpPr>
          <p:nvPr/>
        </p:nvSpPr>
        <p:spPr bwMode="auto">
          <a:xfrm>
            <a:off x="4242197" y="2828296"/>
            <a:ext cx="12668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3635772" y="2571121"/>
            <a:ext cx="11620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TXD</a:t>
            </a:r>
          </a:p>
        </p:txBody>
      </p:sp>
      <p:sp>
        <p:nvSpPr>
          <p:cNvPr id="65554" name="Rectangle 18"/>
          <p:cNvSpPr>
            <a:spLocks noChangeArrowheads="1"/>
          </p:cNvSpPr>
          <p:nvPr/>
        </p:nvSpPr>
        <p:spPr bwMode="auto">
          <a:xfrm>
            <a:off x="3078560" y="2737809"/>
            <a:ext cx="528637" cy="2746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6" name="AutoShape 20"/>
          <p:cNvSpPr>
            <a:spLocks noChangeArrowheads="1"/>
          </p:cNvSpPr>
          <p:nvPr/>
        </p:nvSpPr>
        <p:spPr bwMode="auto">
          <a:xfrm>
            <a:off x="3607197" y="3195009"/>
            <a:ext cx="3486150" cy="458787"/>
          </a:xfrm>
          <a:prstGeom prst="wedgeRoundRectCallout">
            <a:avLst>
              <a:gd name="adj1" fmla="val -54477"/>
              <a:gd name="adj2" fmla="val -9537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数据输出缓冲器</a:t>
            </a:r>
          </a:p>
        </p:txBody>
      </p:sp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693340" y="4602492"/>
            <a:ext cx="7848600" cy="198515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CC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②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在发送时，发送器为每个字符加上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个起始位，并按照编程要求加上奇偶校验位以及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个、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1.5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个或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个停止位。数据及起始位、校验位、停止位总是在发送时钟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TXC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的下降沿时从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8251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发出。</a:t>
            </a:r>
          </a:p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1800" b="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674274" y="3188519"/>
            <a:ext cx="201612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3300"/>
                </a:solidFill>
                <a:latin typeface="Arial" charset="0"/>
                <a:ea typeface="宋体" pitchFamily="2" charset="-122"/>
              </a:rPr>
              <a:t>从信号上看</a:t>
            </a:r>
          </a:p>
        </p:txBody>
      </p:sp>
      <p:sp>
        <p:nvSpPr>
          <p:cNvPr id="27" name="矩形 26"/>
          <p:cNvSpPr/>
          <p:nvPr/>
        </p:nvSpPr>
        <p:spPr>
          <a:xfrm>
            <a:off x="538318" y="318495"/>
            <a:ext cx="78581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6.2.2 </a:t>
            </a:r>
            <a:r>
              <a:rPr lang="en-US" altLang="zh-CN" sz="3200" dirty="0">
                <a:solidFill>
                  <a:srgbClr val="800000"/>
                </a:solidFill>
                <a:latin typeface="宋体" pitchFamily="2" charset="-122"/>
              </a:rPr>
              <a:t>8251A</a:t>
            </a:r>
            <a:r>
              <a:rPr lang="zh-CN" altLang="en-US" sz="3200" dirty="0">
                <a:solidFill>
                  <a:srgbClr val="800000"/>
                </a:solidFill>
                <a:latin typeface="宋体" pitchFamily="2" charset="-122"/>
              </a:rPr>
              <a:t>的基本工作</a:t>
            </a:r>
            <a:r>
              <a:rPr lang="zh-CN" altLang="en-US" sz="3200" dirty="0" smtClean="0">
                <a:solidFill>
                  <a:srgbClr val="800000"/>
                </a:solidFill>
                <a:latin typeface="宋体" pitchFamily="2" charset="-122"/>
              </a:rPr>
              <a:t>原理</a:t>
            </a:r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--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发送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和接收</a:t>
            </a:r>
            <a:endParaRPr lang="zh-CN" altLang="en-US" sz="2400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185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2" grpId="0"/>
      <p:bldP spid="65546" grpId="0" animBg="1"/>
      <p:bldP spid="65550" grpId="0" animBg="1"/>
      <p:bldP spid="6555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969963" y="2230438"/>
            <a:ext cx="3070225" cy="2622550"/>
          </a:xfrm>
          <a:prstGeom prst="rect">
            <a:avLst/>
          </a:prstGeom>
          <a:solidFill>
            <a:srgbClr val="006600"/>
          </a:solidFill>
          <a:ln w="9525" cap="rnd">
            <a:solidFill>
              <a:srgbClr val="FFFF00"/>
            </a:solidFill>
            <a:prstDash val="sysDot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1619250" y="1579563"/>
            <a:ext cx="1763713" cy="485775"/>
          </a:xfrm>
          <a:prstGeom prst="rect">
            <a:avLst/>
          </a:prstGeom>
          <a:solidFill>
            <a:srgbClr val="006600"/>
          </a:solidFill>
          <a:ln w="28575">
            <a:solidFill>
              <a:schemeClr val="hlink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itchFamily="2" charset="-122"/>
              </a:rPr>
              <a:t>CPU</a:t>
            </a: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1152525" y="2471738"/>
            <a:ext cx="2698750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宋体" pitchFamily="2" charset="-122"/>
              </a:rPr>
              <a:t>发送缓冲寄存器</a:t>
            </a:r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1150938" y="3363913"/>
            <a:ext cx="2698750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宋体" pitchFamily="2" charset="-122"/>
              </a:rPr>
              <a:t>发送移位寄存器</a:t>
            </a:r>
          </a:p>
        </p:txBody>
      </p:sp>
      <p:sp>
        <p:nvSpPr>
          <p:cNvPr id="79881" name="AutoShape 9"/>
          <p:cNvSpPr>
            <a:spLocks noChangeArrowheads="1"/>
          </p:cNvSpPr>
          <p:nvPr/>
        </p:nvSpPr>
        <p:spPr bwMode="auto">
          <a:xfrm>
            <a:off x="2347913" y="2949575"/>
            <a:ext cx="306387" cy="390525"/>
          </a:xfrm>
          <a:prstGeom prst="downArrow">
            <a:avLst>
              <a:gd name="adj1" fmla="val 50000"/>
              <a:gd name="adj2" fmla="val 31865"/>
            </a:avLst>
          </a:prstGeom>
          <a:solidFill>
            <a:srgbClr val="00FFFF"/>
          </a:solidFill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1444625" y="4191000"/>
            <a:ext cx="2170113" cy="485775"/>
          </a:xfrm>
          <a:prstGeom prst="rect">
            <a:avLst/>
          </a:prstGeom>
          <a:solidFill>
            <a:srgbClr val="006600"/>
          </a:solidFill>
          <a:ln w="28575">
            <a:solidFill>
              <a:srgbClr val="FFFF0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宋体" pitchFamily="2" charset="-122"/>
              </a:rPr>
              <a:t>发送控制电路</a:t>
            </a:r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2055813" y="4816475"/>
            <a:ext cx="9588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hlink"/>
                </a:solidFill>
                <a:ea typeface="宋体" pitchFamily="2" charset="-122"/>
              </a:rPr>
              <a:t>8251</a:t>
            </a:r>
          </a:p>
        </p:txBody>
      </p:sp>
      <p:grpSp>
        <p:nvGrpSpPr>
          <p:cNvPr id="79887" name="Group 15"/>
          <p:cNvGrpSpPr/>
          <p:nvPr/>
        </p:nvGrpSpPr>
        <p:grpSpPr bwMode="auto">
          <a:xfrm>
            <a:off x="5913438" y="3517900"/>
            <a:ext cx="2732087" cy="279400"/>
            <a:chOff x="84" y="2345"/>
            <a:chExt cx="4137" cy="427"/>
          </a:xfrm>
        </p:grpSpPr>
        <p:grpSp>
          <p:nvGrpSpPr>
            <p:cNvPr id="79888" name="Group 16"/>
            <p:cNvGrpSpPr/>
            <p:nvPr/>
          </p:nvGrpSpPr>
          <p:grpSpPr bwMode="auto">
            <a:xfrm>
              <a:off x="84" y="2346"/>
              <a:ext cx="1351" cy="426"/>
              <a:chOff x="760" y="3278"/>
              <a:chExt cx="1351" cy="426"/>
            </a:xfrm>
          </p:grpSpPr>
          <p:sp>
            <p:nvSpPr>
              <p:cNvPr id="79889" name="Rectangle 17"/>
              <p:cNvSpPr>
                <a:spLocks noChangeArrowheads="1"/>
              </p:cNvSpPr>
              <p:nvPr/>
            </p:nvSpPr>
            <p:spPr bwMode="auto">
              <a:xfrm>
                <a:off x="1344" y="3278"/>
                <a:ext cx="384" cy="426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000">
                    <a:solidFill>
                      <a:srgbClr val="0000FF"/>
                    </a:solidFill>
                    <a:latin typeface="宋体" pitchFamily="2" charset="-122"/>
                    <a:ea typeface="宋体" pitchFamily="2" charset="-122"/>
                  </a:rPr>
                  <a:t>0/1</a:t>
                </a:r>
              </a:p>
            </p:txBody>
          </p:sp>
          <p:sp>
            <p:nvSpPr>
              <p:cNvPr id="79890" name="Rectangle 18"/>
              <p:cNvSpPr>
                <a:spLocks noChangeArrowheads="1"/>
              </p:cNvSpPr>
              <p:nvPr/>
            </p:nvSpPr>
            <p:spPr bwMode="auto">
              <a:xfrm>
                <a:off x="1727" y="3278"/>
                <a:ext cx="384" cy="426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000" dirty="0">
                    <a:solidFill>
                      <a:srgbClr val="0000FF"/>
                    </a:solidFill>
                    <a:latin typeface="宋体" pitchFamily="2" charset="-122"/>
                    <a:ea typeface="宋体" pitchFamily="2" charset="-122"/>
                  </a:rPr>
                  <a:t>0/1</a:t>
                </a:r>
              </a:p>
            </p:txBody>
          </p:sp>
          <p:sp>
            <p:nvSpPr>
              <p:cNvPr id="79891" name="Freeform 19"/>
              <p:cNvSpPr/>
              <p:nvPr/>
            </p:nvSpPr>
            <p:spPr bwMode="auto">
              <a:xfrm>
                <a:off x="760" y="3278"/>
                <a:ext cx="590" cy="4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6" y="0"/>
                  </a:cxn>
                  <a:cxn ang="0">
                    <a:pos x="206" y="425"/>
                  </a:cxn>
                  <a:cxn ang="0">
                    <a:pos x="590" y="425"/>
                  </a:cxn>
                </a:cxnLst>
                <a:rect l="0" t="0" r="r" b="b"/>
                <a:pathLst>
                  <a:path w="590" h="425">
                    <a:moveTo>
                      <a:pt x="0" y="0"/>
                    </a:moveTo>
                    <a:lnTo>
                      <a:pt x="206" y="0"/>
                    </a:lnTo>
                    <a:lnTo>
                      <a:pt x="206" y="425"/>
                    </a:lnTo>
                    <a:lnTo>
                      <a:pt x="590" y="425"/>
                    </a:lnTo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79892" name="Group 20"/>
            <p:cNvGrpSpPr/>
            <p:nvPr/>
          </p:nvGrpSpPr>
          <p:grpSpPr bwMode="auto">
            <a:xfrm>
              <a:off x="2424" y="2346"/>
              <a:ext cx="1797" cy="426"/>
              <a:chOff x="2358" y="3278"/>
              <a:chExt cx="1797" cy="426"/>
            </a:xfrm>
          </p:grpSpPr>
          <p:sp>
            <p:nvSpPr>
              <p:cNvPr id="79893" name="Rectangle 21"/>
              <p:cNvSpPr>
                <a:spLocks noChangeArrowheads="1"/>
              </p:cNvSpPr>
              <p:nvPr/>
            </p:nvSpPr>
            <p:spPr bwMode="auto">
              <a:xfrm>
                <a:off x="2743" y="3278"/>
                <a:ext cx="384" cy="426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000">
                    <a:solidFill>
                      <a:srgbClr val="0000FF"/>
                    </a:solidFill>
                    <a:latin typeface="宋体" pitchFamily="2" charset="-122"/>
                    <a:ea typeface="宋体" pitchFamily="2" charset="-122"/>
                  </a:rPr>
                  <a:t>0/1</a:t>
                </a:r>
              </a:p>
            </p:txBody>
          </p:sp>
          <p:sp>
            <p:nvSpPr>
              <p:cNvPr id="79894" name="Line 22"/>
              <p:cNvSpPr>
                <a:spLocks noChangeShapeType="1"/>
              </p:cNvSpPr>
              <p:nvPr/>
            </p:nvSpPr>
            <p:spPr bwMode="auto">
              <a:xfrm>
                <a:off x="3127" y="3278"/>
                <a:ext cx="102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9895" name="Rectangle 23"/>
              <p:cNvSpPr>
                <a:spLocks noChangeArrowheads="1"/>
              </p:cNvSpPr>
              <p:nvPr/>
            </p:nvSpPr>
            <p:spPr bwMode="auto">
              <a:xfrm>
                <a:off x="2358" y="3278"/>
                <a:ext cx="384" cy="426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000">
                    <a:solidFill>
                      <a:srgbClr val="0000FF"/>
                    </a:solidFill>
                    <a:latin typeface="宋体" pitchFamily="2" charset="-122"/>
                    <a:ea typeface="宋体" pitchFamily="2" charset="-122"/>
                  </a:rPr>
                  <a:t>0/1</a:t>
                </a:r>
              </a:p>
            </p:txBody>
          </p:sp>
        </p:grpSp>
        <p:sp>
          <p:nvSpPr>
            <p:cNvPr id="79896" name="Line 24"/>
            <p:cNvSpPr>
              <a:spLocks noChangeShapeType="1"/>
            </p:cNvSpPr>
            <p:nvPr/>
          </p:nvSpPr>
          <p:spPr bwMode="auto">
            <a:xfrm>
              <a:off x="1441" y="2345"/>
              <a:ext cx="9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97" name="Line 25"/>
            <p:cNvSpPr>
              <a:spLocks noChangeShapeType="1"/>
            </p:cNvSpPr>
            <p:nvPr/>
          </p:nvSpPr>
          <p:spPr bwMode="auto">
            <a:xfrm>
              <a:off x="1440" y="2770"/>
              <a:ext cx="9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9900" name="Text Box 28"/>
          <p:cNvSpPr txBox="1">
            <a:spLocks noChangeArrowheads="1"/>
          </p:cNvSpPr>
          <p:nvPr/>
        </p:nvSpPr>
        <p:spPr bwMode="auto">
          <a:xfrm>
            <a:off x="4572000" y="4365625"/>
            <a:ext cx="3506788" cy="3968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chemeClr val="bg1"/>
                </a:solidFill>
                <a:ea typeface="宋体" pitchFamily="2" charset="-122"/>
              </a:rPr>
              <a:t>加入起始位、校验位、停止位</a:t>
            </a:r>
          </a:p>
        </p:txBody>
      </p:sp>
      <p:grpSp>
        <p:nvGrpSpPr>
          <p:cNvPr id="79910" name="Group 38"/>
          <p:cNvGrpSpPr/>
          <p:nvPr/>
        </p:nvGrpSpPr>
        <p:grpSpPr bwMode="auto">
          <a:xfrm>
            <a:off x="2500313" y="2568575"/>
            <a:ext cx="4225925" cy="1768475"/>
            <a:chOff x="1575" y="1618"/>
            <a:chExt cx="2662" cy="1114"/>
          </a:xfrm>
        </p:grpSpPr>
        <p:sp>
          <p:nvSpPr>
            <p:cNvPr id="79883" name="Line 11"/>
            <p:cNvSpPr>
              <a:spLocks noChangeShapeType="1"/>
            </p:cNvSpPr>
            <p:nvPr/>
          </p:nvSpPr>
          <p:spPr bwMode="auto">
            <a:xfrm flipV="1">
              <a:off x="1575" y="2424"/>
              <a:ext cx="0" cy="2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85" name="Line 13"/>
            <p:cNvSpPr>
              <a:spLocks noChangeShapeType="1"/>
            </p:cNvSpPr>
            <p:nvPr/>
          </p:nvSpPr>
          <p:spPr bwMode="auto">
            <a:xfrm rot="5400000" flipV="1">
              <a:off x="2733" y="1974"/>
              <a:ext cx="0" cy="58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86" name="Text Box 14"/>
            <p:cNvSpPr txBox="1">
              <a:spLocks noChangeArrowheads="1"/>
            </p:cNvSpPr>
            <p:nvPr/>
          </p:nvSpPr>
          <p:spPr bwMode="auto">
            <a:xfrm>
              <a:off x="2990" y="2134"/>
              <a:ext cx="49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hlink"/>
                  </a:solidFill>
                  <a:ea typeface="宋体" pitchFamily="2" charset="-122"/>
                </a:rPr>
                <a:t>TxD</a:t>
              </a:r>
            </a:p>
          </p:txBody>
        </p:sp>
        <p:sp>
          <p:nvSpPr>
            <p:cNvPr id="79901" name="Line 29"/>
            <p:cNvSpPr>
              <a:spLocks noChangeShapeType="1"/>
            </p:cNvSpPr>
            <p:nvPr/>
          </p:nvSpPr>
          <p:spPr bwMode="auto">
            <a:xfrm flipH="1" flipV="1">
              <a:off x="1646" y="2441"/>
              <a:ext cx="1234" cy="2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02" name="Text Box 30"/>
            <p:cNvSpPr txBox="1">
              <a:spLocks noChangeArrowheads="1"/>
            </p:cNvSpPr>
            <p:nvPr/>
          </p:nvSpPr>
          <p:spPr bwMode="auto">
            <a:xfrm>
              <a:off x="3477" y="1618"/>
              <a:ext cx="760" cy="25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 dirty="0">
                  <a:solidFill>
                    <a:schemeClr val="bg1"/>
                  </a:solidFill>
                  <a:ea typeface="宋体" pitchFamily="2" charset="-122"/>
                </a:rPr>
                <a:t>串行数据</a:t>
              </a:r>
            </a:p>
          </p:txBody>
        </p:sp>
        <p:sp>
          <p:nvSpPr>
            <p:cNvPr id="79903" name="Line 31"/>
            <p:cNvSpPr>
              <a:spLocks noChangeShapeType="1"/>
            </p:cNvSpPr>
            <p:nvPr/>
          </p:nvSpPr>
          <p:spPr bwMode="auto">
            <a:xfrm flipH="1">
              <a:off x="2812" y="1812"/>
              <a:ext cx="630" cy="34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9911" name="Group 39"/>
          <p:cNvGrpSpPr/>
          <p:nvPr/>
        </p:nvGrpSpPr>
        <p:grpSpPr bwMode="auto">
          <a:xfrm>
            <a:off x="2347913" y="1520825"/>
            <a:ext cx="4360862" cy="982663"/>
            <a:chOff x="1479" y="958"/>
            <a:chExt cx="2747" cy="619"/>
          </a:xfrm>
        </p:grpSpPr>
        <p:grpSp>
          <p:nvGrpSpPr>
            <p:cNvPr id="79909" name="Group 37"/>
            <p:cNvGrpSpPr/>
            <p:nvPr/>
          </p:nvGrpSpPr>
          <p:grpSpPr bwMode="auto">
            <a:xfrm>
              <a:off x="1479" y="958"/>
              <a:ext cx="2747" cy="584"/>
              <a:chOff x="1479" y="958"/>
              <a:chExt cx="2747" cy="584"/>
            </a:xfrm>
          </p:grpSpPr>
          <p:sp>
            <p:nvSpPr>
              <p:cNvPr id="79879" name="AutoShape 7"/>
              <p:cNvSpPr>
                <a:spLocks noChangeArrowheads="1"/>
              </p:cNvSpPr>
              <p:nvPr/>
            </p:nvSpPr>
            <p:spPr bwMode="auto">
              <a:xfrm>
                <a:off x="1479" y="1296"/>
                <a:ext cx="193" cy="246"/>
              </a:xfrm>
              <a:prstGeom prst="downArrow">
                <a:avLst>
                  <a:gd name="adj1" fmla="val 50000"/>
                  <a:gd name="adj2" fmla="val 31865"/>
                </a:avLst>
              </a:prstGeom>
              <a:solidFill>
                <a:srgbClr val="00FFFF"/>
              </a:solidFill>
              <a:ln w="9525">
                <a:solidFill>
                  <a:srgbClr val="FF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98" name="Text Box 26"/>
              <p:cNvSpPr txBox="1">
                <a:spLocks noChangeArrowheads="1"/>
              </p:cNvSpPr>
              <p:nvPr/>
            </p:nvSpPr>
            <p:spPr bwMode="auto">
              <a:xfrm>
                <a:off x="3466" y="958"/>
                <a:ext cx="760" cy="25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b="1" dirty="0">
                    <a:solidFill>
                      <a:schemeClr val="bg1"/>
                    </a:solidFill>
                    <a:ea typeface="宋体" pitchFamily="2" charset="-122"/>
                  </a:rPr>
                  <a:t>并行数据</a:t>
                </a:r>
              </a:p>
            </p:txBody>
          </p:sp>
          <p:sp>
            <p:nvSpPr>
              <p:cNvPr id="79899" name="Line 27"/>
              <p:cNvSpPr>
                <a:spLocks noChangeShapeType="1"/>
              </p:cNvSpPr>
              <p:nvPr/>
            </p:nvSpPr>
            <p:spPr bwMode="auto">
              <a:xfrm flipH="1">
                <a:off x="1663" y="1078"/>
                <a:ext cx="1771" cy="31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9904" name="AutoShape 32"/>
            <p:cNvSpPr>
              <a:spLocks noChangeArrowheads="1"/>
            </p:cNvSpPr>
            <p:nvPr/>
          </p:nvSpPr>
          <p:spPr bwMode="auto">
            <a:xfrm>
              <a:off x="3765" y="1234"/>
              <a:ext cx="165" cy="343"/>
            </a:xfrm>
            <a:prstGeom prst="downArrow">
              <a:avLst>
                <a:gd name="adj1" fmla="val 50000"/>
                <a:gd name="adj2" fmla="val 51970"/>
              </a:avLst>
            </a:prstGeom>
            <a:noFill/>
            <a:ln w="38100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 b="0">
                <a:solidFill>
                  <a:srgbClr val="FF3300"/>
                </a:solidFill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79905" name="Rectangle 33"/>
          <p:cNvSpPr>
            <a:spLocks noChangeArrowheads="1"/>
          </p:cNvSpPr>
          <p:nvPr/>
        </p:nvSpPr>
        <p:spPr bwMode="auto">
          <a:xfrm>
            <a:off x="1038225" y="5541963"/>
            <a:ext cx="6480175" cy="558800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342900" indent="-342900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双缓冲寄存器结构，保证数据的连续发送</a:t>
            </a:r>
          </a:p>
          <a:p>
            <a:pPr marL="342900" indent="-342900">
              <a:spcBef>
                <a:spcPct val="10000"/>
              </a:spcBef>
              <a:buClrTx/>
              <a:buSzTx/>
              <a:buFontTx/>
              <a:buNone/>
            </a:pPr>
            <a:endParaRPr lang="en-US" altLang="zh-CN" sz="2400" dirty="0">
              <a:latin typeface="Arial" charset="0"/>
              <a:ea typeface="宋体" pitchFamily="2" charset="-122"/>
            </a:endParaRPr>
          </a:p>
        </p:txBody>
      </p:sp>
      <p:sp>
        <p:nvSpPr>
          <p:cNvPr id="79907" name="AutoShape 35"/>
          <p:cNvSpPr>
            <a:spLocks noChangeArrowheads="1"/>
          </p:cNvSpPr>
          <p:nvPr/>
        </p:nvSpPr>
        <p:spPr bwMode="auto">
          <a:xfrm>
            <a:off x="2786063" y="0"/>
            <a:ext cx="5472112" cy="1363663"/>
          </a:xfrm>
          <a:prstGeom prst="wedgeRoundRectCallout">
            <a:avLst>
              <a:gd name="adj1" fmla="val -53046"/>
              <a:gd name="adj2" fmla="val 62574"/>
              <a:gd name="adj3" fmla="val 16667"/>
            </a:avLst>
          </a:prstGeom>
          <a:solidFill>
            <a:srgbClr val="0000FF"/>
          </a:solidFill>
          <a:ln w="9525" algn="ctr">
            <a:noFill/>
            <a:miter lim="800000"/>
          </a:ln>
          <a:effectLst/>
        </p:spPr>
        <p:txBody>
          <a:bodyPr lIns="0" rIns="0"/>
          <a:lstStyle/>
          <a:p>
            <a:pPr marL="342900" indent="-342900" algn="l"/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     </a:t>
            </a:r>
            <a:r>
              <a:rPr lang="zh-CN" altLang="en-US" dirty="0">
                <a:solidFill>
                  <a:srgbClr val="FFFF00"/>
                </a:solidFill>
                <a:ea typeface="宋体" pitchFamily="2" charset="-122"/>
              </a:rPr>
              <a:t>当程序置允许发送位</a:t>
            </a:r>
            <a:r>
              <a:rPr lang="en-US" altLang="zh-CN" dirty="0" err="1">
                <a:solidFill>
                  <a:srgbClr val="FFFF00"/>
                </a:solidFill>
                <a:ea typeface="宋体" pitchFamily="2" charset="-122"/>
              </a:rPr>
              <a:t>TxEN</a:t>
            </a:r>
            <a:r>
              <a:rPr lang="zh-CN" altLang="en-US" dirty="0">
                <a:solidFill>
                  <a:srgbClr val="FFFF00"/>
                </a:solidFill>
                <a:ea typeface="宋体" pitchFamily="2" charset="-122"/>
              </a:rPr>
              <a:t>为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1</a:t>
            </a:r>
            <a:r>
              <a:rPr lang="zh-CN" altLang="en-US" dirty="0">
                <a:solidFill>
                  <a:srgbClr val="FFFF00"/>
                </a:solidFill>
                <a:ea typeface="宋体" pitchFamily="2" charset="-122"/>
              </a:rPr>
              <a:t>，并且由外设发来的对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CPU</a:t>
            </a:r>
            <a:r>
              <a:rPr lang="zh-CN" altLang="en-US" dirty="0">
                <a:solidFill>
                  <a:srgbClr val="FFFF00"/>
                </a:solidFill>
                <a:ea typeface="宋体" pitchFamily="2" charset="-122"/>
              </a:rPr>
              <a:t>请求发送信号的响应信号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CTS #(clear to send)</a:t>
            </a:r>
            <a:r>
              <a:rPr lang="zh-CN" altLang="en-US" dirty="0">
                <a:solidFill>
                  <a:srgbClr val="FFFF00"/>
                </a:solidFill>
                <a:ea typeface="宋体" pitchFamily="2" charset="-122"/>
              </a:rPr>
              <a:t>有效后，便开始发送过程 </a:t>
            </a:r>
          </a:p>
        </p:txBody>
      </p:sp>
      <p:sp>
        <p:nvSpPr>
          <p:cNvPr id="79908" name="Text Box 36"/>
          <p:cNvSpPr txBox="1">
            <a:spLocks noChangeArrowheads="1"/>
          </p:cNvSpPr>
          <p:nvPr/>
        </p:nvSpPr>
        <p:spPr bwMode="auto">
          <a:xfrm>
            <a:off x="395288" y="981075"/>
            <a:ext cx="19446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3300"/>
                </a:solidFill>
                <a:latin typeface="Arial" charset="0"/>
                <a:ea typeface="宋体" pitchFamily="2" charset="-122"/>
              </a:rPr>
              <a:t>从功能上看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713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1" grpId="0" animBg="1"/>
      <p:bldP spid="7990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071546"/>
            <a:ext cx="8229600" cy="514508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/>
              <a:t>B.</a:t>
            </a:r>
            <a:r>
              <a:rPr lang="zh-CN" altLang="en-US" dirty="0"/>
              <a:t>接收，分两步。①确定起始位②采样装配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166898" y="1597312"/>
            <a:ext cx="8229600" cy="457200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kumimoji="1" lang="zh-CN" altLang="en-US" sz="2400" b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异步通信字符格式</a:t>
            </a:r>
          </a:p>
        </p:txBody>
      </p:sp>
      <p:grpSp>
        <p:nvGrpSpPr>
          <p:cNvPr id="66594" name="Group 34"/>
          <p:cNvGrpSpPr/>
          <p:nvPr/>
        </p:nvGrpSpPr>
        <p:grpSpPr bwMode="auto">
          <a:xfrm>
            <a:off x="3200400" y="3067050"/>
            <a:ext cx="3124200" cy="779463"/>
            <a:chOff x="2016" y="1776"/>
            <a:chExt cx="1968" cy="491"/>
          </a:xfrm>
        </p:grpSpPr>
        <p:sp>
          <p:nvSpPr>
            <p:cNvPr id="66595" name="Line 35"/>
            <p:cNvSpPr>
              <a:spLocks noChangeShapeType="1"/>
            </p:cNvSpPr>
            <p:nvPr/>
          </p:nvSpPr>
          <p:spPr bwMode="auto">
            <a:xfrm>
              <a:off x="2016" y="1824"/>
              <a:ext cx="0" cy="336"/>
            </a:xfrm>
            <a:prstGeom prst="line">
              <a:avLst/>
            </a:prstGeom>
            <a:noFill/>
            <a:ln w="57150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6" name="Line 36"/>
            <p:cNvSpPr>
              <a:spLocks noChangeShapeType="1"/>
            </p:cNvSpPr>
            <p:nvPr/>
          </p:nvSpPr>
          <p:spPr bwMode="auto">
            <a:xfrm>
              <a:off x="3984" y="1872"/>
              <a:ext cx="0" cy="336"/>
            </a:xfrm>
            <a:prstGeom prst="line">
              <a:avLst/>
            </a:prstGeom>
            <a:noFill/>
            <a:ln w="57150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7" name="Line 37"/>
            <p:cNvSpPr>
              <a:spLocks noChangeShapeType="1"/>
            </p:cNvSpPr>
            <p:nvPr/>
          </p:nvSpPr>
          <p:spPr bwMode="auto">
            <a:xfrm>
              <a:off x="3456" y="2064"/>
              <a:ext cx="528" cy="0"/>
            </a:xfrm>
            <a:prstGeom prst="line">
              <a:avLst/>
            </a:prstGeom>
            <a:noFill/>
            <a:ln w="57150">
              <a:noFill/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8" name="Line 38"/>
            <p:cNvSpPr>
              <a:spLocks noChangeShapeType="1"/>
            </p:cNvSpPr>
            <p:nvPr/>
          </p:nvSpPr>
          <p:spPr bwMode="auto">
            <a:xfrm flipH="1">
              <a:off x="2016" y="2064"/>
              <a:ext cx="336" cy="0"/>
            </a:xfrm>
            <a:prstGeom prst="line">
              <a:avLst/>
            </a:prstGeom>
            <a:noFill/>
            <a:ln w="57150">
              <a:noFill/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9" name="Text Box 39"/>
            <p:cNvSpPr txBox="1">
              <a:spLocks noChangeArrowheads="1"/>
            </p:cNvSpPr>
            <p:nvPr/>
          </p:nvSpPr>
          <p:spPr bwMode="auto">
            <a:xfrm>
              <a:off x="2400" y="1776"/>
              <a:ext cx="1200" cy="491"/>
            </a:xfrm>
            <a:prstGeom prst="rect">
              <a:avLst/>
            </a:prstGeom>
            <a:noFill/>
            <a:ln w="571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数据长度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  <a:r>
                <a:rPr kumimoji="1" lang="zh-CN" altLang="en-US" sz="1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、</a:t>
              </a:r>
              <a:r>
                <a:rPr kumimoji="1" lang="en-US" altLang="zh-CN" sz="1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  <a:r>
                <a:rPr kumimoji="1" lang="zh-CN" altLang="en-US" sz="1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、</a:t>
              </a:r>
              <a:r>
                <a:rPr kumimoji="1" lang="en-US" altLang="zh-CN" sz="1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7</a:t>
              </a:r>
              <a:r>
                <a:rPr kumimoji="1" lang="zh-CN" altLang="en-US" sz="1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、</a:t>
              </a:r>
              <a:r>
                <a:rPr kumimoji="1" lang="en-US" altLang="zh-CN" sz="1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8</a:t>
              </a:r>
            </a:p>
          </p:txBody>
        </p:sp>
      </p:grpSp>
      <p:sp>
        <p:nvSpPr>
          <p:cNvPr id="66604" name="AutoShape 44"/>
          <p:cNvSpPr>
            <a:spLocks noChangeArrowheads="1"/>
          </p:cNvSpPr>
          <p:nvPr/>
        </p:nvSpPr>
        <p:spPr bwMode="auto">
          <a:xfrm>
            <a:off x="468313" y="4005263"/>
            <a:ext cx="2808287" cy="1944687"/>
          </a:xfrm>
          <a:prstGeom prst="wedgeRectCallout">
            <a:avLst>
              <a:gd name="adj1" fmla="val 28972"/>
              <a:gd name="adj2" fmla="val -129264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检测到起始位的前沿时钟，接收控制电路中的计算器开始计数（计算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R</a:t>
            </a:r>
            <a:r>
              <a:rPr lang="en-US" altLang="zh-CN" sz="2400" baseline="-250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X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C</a:t>
            </a: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的数目）</a:t>
            </a:r>
          </a:p>
        </p:txBody>
      </p:sp>
      <p:sp>
        <p:nvSpPr>
          <p:cNvPr id="66605" name="AutoShape 45"/>
          <p:cNvSpPr>
            <a:spLocks noChangeArrowheads="1"/>
          </p:cNvSpPr>
          <p:nvPr/>
        </p:nvSpPr>
        <p:spPr bwMode="auto">
          <a:xfrm>
            <a:off x="3348038" y="4005263"/>
            <a:ext cx="2952750" cy="1944687"/>
          </a:xfrm>
          <a:prstGeom prst="wedgeRectCallout">
            <a:avLst>
              <a:gd name="adj1" fmla="val -65699"/>
              <a:gd name="adj2" fmla="val -126407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当计数到半个数位传输时间时，再次检测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R</a:t>
            </a:r>
            <a:r>
              <a:rPr lang="en-US" altLang="zh-CN" sz="2400" baseline="-250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X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D</a:t>
            </a: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，</a:t>
            </a:r>
            <a:r>
              <a:rPr lang="zh-CN" altLang="en-US" sz="240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如仍为低电平，</a:t>
            </a: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则确定测试到起始位</a:t>
            </a:r>
          </a:p>
        </p:txBody>
      </p:sp>
      <p:grpSp>
        <p:nvGrpSpPr>
          <p:cNvPr id="66607" name="Group 47"/>
          <p:cNvGrpSpPr/>
          <p:nvPr/>
        </p:nvGrpSpPr>
        <p:grpSpPr bwMode="auto">
          <a:xfrm>
            <a:off x="755650" y="1989138"/>
            <a:ext cx="7473950" cy="1670050"/>
            <a:chOff x="476" y="1253"/>
            <a:chExt cx="4708" cy="1052"/>
          </a:xfrm>
        </p:grpSpPr>
        <p:sp>
          <p:nvSpPr>
            <p:cNvPr id="66566" name="Line 6"/>
            <p:cNvSpPr>
              <a:spLocks noChangeShapeType="1"/>
            </p:cNvSpPr>
            <p:nvPr/>
          </p:nvSpPr>
          <p:spPr bwMode="auto">
            <a:xfrm>
              <a:off x="1429" y="1344"/>
              <a:ext cx="251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67" name="Line 7"/>
            <p:cNvSpPr>
              <a:spLocks noChangeShapeType="1"/>
            </p:cNvSpPr>
            <p:nvPr/>
          </p:nvSpPr>
          <p:spPr bwMode="auto">
            <a:xfrm>
              <a:off x="1680" y="1344"/>
              <a:ext cx="0" cy="240"/>
            </a:xfrm>
            <a:prstGeom prst="line">
              <a:avLst/>
            </a:prstGeom>
            <a:noFill/>
            <a:ln w="57150">
              <a:solidFill>
                <a:srgbClr val="99FF33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68" name="Line 8"/>
            <p:cNvSpPr>
              <a:spLocks noChangeShapeType="1"/>
            </p:cNvSpPr>
            <p:nvPr/>
          </p:nvSpPr>
          <p:spPr bwMode="auto">
            <a:xfrm>
              <a:off x="1680" y="1584"/>
              <a:ext cx="288" cy="0"/>
            </a:xfrm>
            <a:prstGeom prst="line">
              <a:avLst/>
            </a:prstGeom>
            <a:noFill/>
            <a:ln w="57150">
              <a:solidFill>
                <a:srgbClr val="99FF33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69" name="Line 9"/>
            <p:cNvSpPr>
              <a:spLocks noChangeShapeType="1"/>
            </p:cNvSpPr>
            <p:nvPr/>
          </p:nvSpPr>
          <p:spPr bwMode="auto">
            <a:xfrm flipV="1">
              <a:off x="1968" y="1344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0" name="Line 10"/>
            <p:cNvSpPr>
              <a:spLocks noChangeShapeType="1"/>
            </p:cNvSpPr>
            <p:nvPr/>
          </p:nvSpPr>
          <p:spPr bwMode="auto">
            <a:xfrm>
              <a:off x="1968" y="1344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1" name="Line 11"/>
            <p:cNvSpPr>
              <a:spLocks noChangeShapeType="1"/>
            </p:cNvSpPr>
            <p:nvPr/>
          </p:nvSpPr>
          <p:spPr bwMode="auto">
            <a:xfrm>
              <a:off x="2256" y="1344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2" name="Line 12"/>
            <p:cNvSpPr>
              <a:spLocks noChangeShapeType="1"/>
            </p:cNvSpPr>
            <p:nvPr/>
          </p:nvSpPr>
          <p:spPr bwMode="auto">
            <a:xfrm>
              <a:off x="2256" y="1584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3" name="Line 13"/>
            <p:cNvSpPr>
              <a:spLocks noChangeShapeType="1"/>
            </p:cNvSpPr>
            <p:nvPr/>
          </p:nvSpPr>
          <p:spPr bwMode="auto">
            <a:xfrm flipV="1">
              <a:off x="3120" y="1344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4" name="Line 14"/>
            <p:cNvSpPr>
              <a:spLocks noChangeShapeType="1"/>
            </p:cNvSpPr>
            <p:nvPr/>
          </p:nvSpPr>
          <p:spPr bwMode="auto">
            <a:xfrm>
              <a:off x="3408" y="1344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5" name="Line 15"/>
            <p:cNvSpPr>
              <a:spLocks noChangeShapeType="1"/>
            </p:cNvSpPr>
            <p:nvPr/>
          </p:nvSpPr>
          <p:spPr bwMode="auto">
            <a:xfrm>
              <a:off x="3408" y="1584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6" name="Line 16"/>
            <p:cNvSpPr>
              <a:spLocks noChangeShapeType="1"/>
            </p:cNvSpPr>
            <p:nvPr/>
          </p:nvSpPr>
          <p:spPr bwMode="auto">
            <a:xfrm flipV="1">
              <a:off x="3696" y="1344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7" name="Line 17"/>
            <p:cNvSpPr>
              <a:spLocks noChangeShapeType="1"/>
            </p:cNvSpPr>
            <p:nvPr/>
          </p:nvSpPr>
          <p:spPr bwMode="auto">
            <a:xfrm>
              <a:off x="2544" y="1584"/>
              <a:ext cx="288" cy="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8" name="Line 18"/>
            <p:cNvSpPr>
              <a:spLocks noChangeShapeType="1"/>
            </p:cNvSpPr>
            <p:nvPr/>
          </p:nvSpPr>
          <p:spPr bwMode="auto">
            <a:xfrm flipV="1">
              <a:off x="2832" y="1344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9" name="Line 19"/>
            <p:cNvSpPr>
              <a:spLocks noChangeShapeType="1"/>
            </p:cNvSpPr>
            <p:nvPr/>
          </p:nvSpPr>
          <p:spPr bwMode="auto">
            <a:xfrm flipV="1">
              <a:off x="2832" y="1344"/>
              <a:ext cx="288" cy="0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0" name="Line 20"/>
            <p:cNvSpPr>
              <a:spLocks noChangeShapeType="1"/>
            </p:cNvSpPr>
            <p:nvPr/>
          </p:nvSpPr>
          <p:spPr bwMode="auto">
            <a:xfrm flipV="1">
              <a:off x="3696" y="1344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1" name="Line 21"/>
            <p:cNvSpPr>
              <a:spLocks noChangeShapeType="1"/>
            </p:cNvSpPr>
            <p:nvPr/>
          </p:nvSpPr>
          <p:spPr bwMode="auto">
            <a:xfrm>
              <a:off x="3984" y="1344"/>
              <a:ext cx="0" cy="240"/>
            </a:xfrm>
            <a:prstGeom prst="line">
              <a:avLst/>
            </a:prstGeom>
            <a:noFill/>
            <a:ln w="57150">
              <a:solidFill>
                <a:srgbClr val="FFCC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2" name="Line 22"/>
            <p:cNvSpPr>
              <a:spLocks noChangeShapeType="1"/>
            </p:cNvSpPr>
            <p:nvPr/>
          </p:nvSpPr>
          <p:spPr bwMode="auto">
            <a:xfrm>
              <a:off x="3984" y="1584"/>
              <a:ext cx="288" cy="0"/>
            </a:xfrm>
            <a:prstGeom prst="line">
              <a:avLst/>
            </a:prstGeom>
            <a:noFill/>
            <a:ln w="57150">
              <a:solidFill>
                <a:srgbClr val="FFCC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3" name="Line 23"/>
            <p:cNvSpPr>
              <a:spLocks noChangeShapeType="1"/>
            </p:cNvSpPr>
            <p:nvPr/>
          </p:nvSpPr>
          <p:spPr bwMode="auto">
            <a:xfrm flipV="1">
              <a:off x="4272" y="1344"/>
              <a:ext cx="0" cy="240"/>
            </a:xfrm>
            <a:prstGeom prst="line">
              <a:avLst/>
            </a:prstGeom>
            <a:noFill/>
            <a:ln w="57150">
              <a:solidFill>
                <a:srgbClr val="FFCC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4" name="Line 24"/>
            <p:cNvSpPr>
              <a:spLocks noChangeShapeType="1"/>
            </p:cNvSpPr>
            <p:nvPr/>
          </p:nvSpPr>
          <p:spPr bwMode="auto">
            <a:xfrm>
              <a:off x="1392" y="1296"/>
              <a:ext cx="0" cy="9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5" name="Line 25"/>
            <p:cNvSpPr>
              <a:spLocks noChangeShapeType="1"/>
            </p:cNvSpPr>
            <p:nvPr/>
          </p:nvSpPr>
          <p:spPr bwMode="auto">
            <a:xfrm>
              <a:off x="1066" y="1344"/>
              <a:ext cx="370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6" name="Line 26"/>
            <p:cNvSpPr>
              <a:spLocks noChangeShapeType="1"/>
            </p:cNvSpPr>
            <p:nvPr/>
          </p:nvSpPr>
          <p:spPr bwMode="auto">
            <a:xfrm>
              <a:off x="2544" y="1536"/>
              <a:ext cx="0" cy="96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7" name="Line 27"/>
            <p:cNvSpPr>
              <a:spLocks noChangeShapeType="1"/>
            </p:cNvSpPr>
            <p:nvPr/>
          </p:nvSpPr>
          <p:spPr bwMode="auto">
            <a:xfrm>
              <a:off x="3120" y="1296"/>
              <a:ext cx="0" cy="96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8" name="Text Box 28"/>
            <p:cNvSpPr txBox="1">
              <a:spLocks noChangeArrowheads="1"/>
            </p:cNvSpPr>
            <p:nvPr/>
          </p:nvSpPr>
          <p:spPr bwMode="auto">
            <a:xfrm>
              <a:off x="1920" y="1680"/>
              <a:ext cx="2112" cy="231"/>
            </a:xfrm>
            <a:prstGeom prst="rect">
              <a:avLst/>
            </a:prstGeom>
            <a:noFill/>
            <a:ln w="571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D0   D1   D2    D3   D4   D5   D6</a:t>
              </a:r>
            </a:p>
          </p:txBody>
        </p:sp>
        <p:sp>
          <p:nvSpPr>
            <p:cNvPr id="66589" name="Text Box 29"/>
            <p:cNvSpPr txBox="1">
              <a:spLocks noChangeArrowheads="1"/>
            </p:cNvSpPr>
            <p:nvPr/>
          </p:nvSpPr>
          <p:spPr bwMode="auto">
            <a:xfrm>
              <a:off x="3984" y="1680"/>
              <a:ext cx="288" cy="577"/>
            </a:xfrm>
            <a:prstGeom prst="rect">
              <a:avLst/>
            </a:prstGeom>
            <a:noFill/>
            <a:ln w="571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校验位</a:t>
              </a:r>
            </a:p>
          </p:txBody>
        </p:sp>
        <p:sp>
          <p:nvSpPr>
            <p:cNvPr id="66590" name="Text Box 30"/>
            <p:cNvSpPr txBox="1">
              <a:spLocks noChangeArrowheads="1"/>
            </p:cNvSpPr>
            <p:nvPr/>
          </p:nvSpPr>
          <p:spPr bwMode="auto">
            <a:xfrm>
              <a:off x="1728" y="1680"/>
              <a:ext cx="240" cy="577"/>
            </a:xfrm>
            <a:prstGeom prst="rect">
              <a:avLst/>
            </a:prstGeom>
            <a:noFill/>
            <a:ln w="571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起始位</a:t>
              </a:r>
            </a:p>
          </p:txBody>
        </p:sp>
        <p:sp>
          <p:nvSpPr>
            <p:cNvPr id="66591" name="Line 31"/>
            <p:cNvSpPr>
              <a:spLocks noChangeShapeType="1"/>
            </p:cNvSpPr>
            <p:nvPr/>
          </p:nvSpPr>
          <p:spPr bwMode="auto">
            <a:xfrm>
              <a:off x="4272" y="1344"/>
              <a:ext cx="912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2" name="Line 32"/>
            <p:cNvSpPr>
              <a:spLocks noChangeShapeType="1"/>
            </p:cNvSpPr>
            <p:nvPr/>
          </p:nvSpPr>
          <p:spPr bwMode="auto">
            <a:xfrm>
              <a:off x="4560" y="1296"/>
              <a:ext cx="0" cy="96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3" name="Text Box 33"/>
            <p:cNvSpPr txBox="1">
              <a:spLocks noChangeArrowheads="1"/>
            </p:cNvSpPr>
            <p:nvPr/>
          </p:nvSpPr>
          <p:spPr bwMode="auto">
            <a:xfrm>
              <a:off x="4320" y="1679"/>
              <a:ext cx="240" cy="577"/>
            </a:xfrm>
            <a:prstGeom prst="rect">
              <a:avLst/>
            </a:prstGeom>
            <a:noFill/>
            <a:ln w="571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停止位</a:t>
              </a:r>
            </a:p>
          </p:txBody>
        </p:sp>
        <p:sp>
          <p:nvSpPr>
            <p:cNvPr id="66600" name="Text Box 40"/>
            <p:cNvSpPr txBox="1">
              <a:spLocks noChangeArrowheads="1"/>
            </p:cNvSpPr>
            <p:nvPr/>
          </p:nvSpPr>
          <p:spPr bwMode="auto">
            <a:xfrm>
              <a:off x="1248" y="1728"/>
              <a:ext cx="240" cy="577"/>
            </a:xfrm>
            <a:prstGeom prst="rect">
              <a:avLst/>
            </a:prstGeom>
            <a:noFill/>
            <a:ln w="571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空闲位</a:t>
              </a:r>
            </a:p>
          </p:txBody>
        </p:sp>
        <p:sp>
          <p:nvSpPr>
            <p:cNvPr id="66601" name="Line 41"/>
            <p:cNvSpPr>
              <a:spLocks noChangeShapeType="1"/>
            </p:cNvSpPr>
            <p:nvPr/>
          </p:nvSpPr>
          <p:spPr bwMode="auto">
            <a:xfrm>
              <a:off x="4848" y="1296"/>
              <a:ext cx="0" cy="96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02" name="Text Box 42"/>
            <p:cNvSpPr txBox="1">
              <a:spLocks noChangeArrowheads="1"/>
            </p:cNvSpPr>
            <p:nvPr/>
          </p:nvSpPr>
          <p:spPr bwMode="auto">
            <a:xfrm>
              <a:off x="4896" y="1680"/>
              <a:ext cx="240" cy="577"/>
            </a:xfrm>
            <a:prstGeom prst="rect">
              <a:avLst/>
            </a:prstGeom>
            <a:noFill/>
            <a:ln w="571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空闲位</a:t>
              </a:r>
            </a:p>
          </p:txBody>
        </p:sp>
        <p:sp>
          <p:nvSpPr>
            <p:cNvPr id="66603" name="Line 43"/>
            <p:cNvSpPr>
              <a:spLocks noChangeShapeType="1"/>
            </p:cNvSpPr>
            <p:nvPr/>
          </p:nvSpPr>
          <p:spPr bwMode="auto">
            <a:xfrm>
              <a:off x="1429" y="1298"/>
              <a:ext cx="0" cy="96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06" name="Text Box 46"/>
            <p:cNvSpPr txBox="1">
              <a:spLocks noChangeArrowheads="1"/>
            </p:cNvSpPr>
            <p:nvPr/>
          </p:nvSpPr>
          <p:spPr bwMode="auto">
            <a:xfrm>
              <a:off x="476" y="1253"/>
              <a:ext cx="68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CC0066"/>
                  </a:solidFill>
                  <a:latin typeface="Arial" charset="0"/>
                  <a:ea typeface="宋体" pitchFamily="2" charset="-122"/>
                </a:rPr>
                <a:t>RXD</a:t>
              </a:r>
            </a:p>
          </p:txBody>
        </p:sp>
      </p:grpSp>
      <p:sp>
        <p:nvSpPr>
          <p:cNvPr id="66608" name="AutoShape 48"/>
          <p:cNvSpPr>
            <a:spLocks noChangeArrowheads="1"/>
          </p:cNvSpPr>
          <p:nvPr/>
        </p:nvSpPr>
        <p:spPr bwMode="auto">
          <a:xfrm>
            <a:off x="6443663" y="4005263"/>
            <a:ext cx="2449512" cy="1944687"/>
          </a:xfrm>
          <a:prstGeom prst="wedgeRectCallout">
            <a:avLst>
              <a:gd name="adj1" fmla="val -84801"/>
              <a:gd name="adj2" fmla="val -127796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对</a:t>
            </a:r>
            <a:r>
              <a:rPr lang="en-US" altLang="zh-CN" sz="18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R</a:t>
            </a:r>
            <a:r>
              <a:rPr lang="en-US" altLang="zh-CN" sz="1800" baseline="-250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X</a:t>
            </a:r>
            <a:r>
              <a:rPr lang="en-US" altLang="zh-CN" sz="18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D</a:t>
            </a:r>
            <a:r>
              <a:rPr lang="zh-CN" altLang="en-US" sz="18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采样一次，接收一个数据位，然后串变并，同时进行校验，去停止位，将并行数据放入数据输入寄存器，同时发出</a:t>
            </a:r>
            <a:r>
              <a:rPr lang="en-US" altLang="zh-CN" sz="18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R</a:t>
            </a:r>
            <a:r>
              <a:rPr lang="en-US" altLang="zh-CN" sz="1800" baseline="-250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X</a:t>
            </a:r>
            <a:r>
              <a:rPr lang="en-US" altLang="zh-CN" sz="18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RDY</a:t>
            </a:r>
            <a:r>
              <a:rPr lang="zh-CN" altLang="en-US" sz="18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信号给</a:t>
            </a:r>
            <a:r>
              <a:rPr lang="en-US" altLang="zh-CN" sz="1800">
                <a:solidFill>
                  <a:srgbClr val="CC0066"/>
                </a:solidFill>
                <a:latin typeface="Arial" charset="0"/>
                <a:ea typeface="宋体" pitchFamily="2" charset="-122"/>
              </a:rPr>
              <a:t>CPU.</a:t>
            </a:r>
          </a:p>
        </p:txBody>
      </p:sp>
      <p:sp>
        <p:nvSpPr>
          <p:cNvPr id="59" name="矩形 58"/>
          <p:cNvSpPr/>
          <p:nvPr/>
        </p:nvSpPr>
        <p:spPr>
          <a:xfrm>
            <a:off x="538318" y="318495"/>
            <a:ext cx="78581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6.2.2 </a:t>
            </a:r>
            <a:r>
              <a:rPr lang="en-US" altLang="zh-CN" sz="3200" dirty="0">
                <a:solidFill>
                  <a:srgbClr val="800000"/>
                </a:solidFill>
                <a:latin typeface="宋体" pitchFamily="2" charset="-122"/>
              </a:rPr>
              <a:t>8251A</a:t>
            </a:r>
            <a:r>
              <a:rPr lang="zh-CN" altLang="en-US" sz="3200" dirty="0">
                <a:solidFill>
                  <a:srgbClr val="800000"/>
                </a:solidFill>
                <a:latin typeface="宋体" pitchFamily="2" charset="-122"/>
              </a:rPr>
              <a:t>的基本工作</a:t>
            </a:r>
            <a:r>
              <a:rPr lang="zh-CN" altLang="en-US" sz="3200" dirty="0" smtClean="0">
                <a:solidFill>
                  <a:srgbClr val="800000"/>
                </a:solidFill>
                <a:latin typeface="宋体" pitchFamily="2" charset="-122"/>
              </a:rPr>
              <a:t>原理</a:t>
            </a:r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--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发送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和接收</a:t>
            </a:r>
            <a:endParaRPr lang="zh-CN" altLang="en-US" sz="2400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784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04" grpId="0" animBg="1"/>
      <p:bldP spid="66605" grpId="0" animBg="1"/>
      <p:bldP spid="6660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ChangeArrowheads="1"/>
          </p:cNvSpPr>
          <p:nvPr/>
        </p:nvSpPr>
        <p:spPr bwMode="auto">
          <a:xfrm flipV="1">
            <a:off x="981075" y="2133600"/>
            <a:ext cx="3111500" cy="2684463"/>
          </a:xfrm>
          <a:prstGeom prst="rect">
            <a:avLst/>
          </a:prstGeom>
          <a:solidFill>
            <a:srgbClr val="006600"/>
          </a:solidFill>
          <a:ln w="9525" cap="rnd">
            <a:solidFill>
              <a:schemeClr val="bg1"/>
            </a:solidFill>
            <a:prstDash val="sysDot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1655763" y="1482725"/>
            <a:ext cx="1763712" cy="485775"/>
          </a:xfrm>
          <a:prstGeom prst="rect">
            <a:avLst/>
          </a:prstGeom>
          <a:solidFill>
            <a:srgbClr val="006600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itchFamily="2" charset="-122"/>
              </a:rPr>
              <a:t>CPU</a:t>
            </a:r>
          </a:p>
        </p:txBody>
      </p:sp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1189038" y="2374900"/>
            <a:ext cx="2698750" cy="485775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宋体" pitchFamily="2" charset="-122"/>
              </a:rPr>
              <a:t>接收缓冲寄存器</a:t>
            </a:r>
          </a:p>
        </p:txBody>
      </p:sp>
      <p:sp>
        <p:nvSpPr>
          <p:cNvPr id="80911" name="Text Box 15"/>
          <p:cNvSpPr txBox="1">
            <a:spLocks noChangeArrowheads="1"/>
          </p:cNvSpPr>
          <p:nvPr/>
        </p:nvSpPr>
        <p:spPr bwMode="auto">
          <a:xfrm>
            <a:off x="1187450" y="3267075"/>
            <a:ext cx="2698750" cy="485775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宋体" pitchFamily="2" charset="-122"/>
              </a:rPr>
              <a:t>接收移位寄存器</a:t>
            </a:r>
          </a:p>
        </p:txBody>
      </p:sp>
      <p:grpSp>
        <p:nvGrpSpPr>
          <p:cNvPr id="80935" name="Group 39"/>
          <p:cNvGrpSpPr/>
          <p:nvPr/>
        </p:nvGrpSpPr>
        <p:grpSpPr bwMode="auto">
          <a:xfrm>
            <a:off x="2384425" y="1511300"/>
            <a:ext cx="4327525" cy="973138"/>
            <a:chOff x="1502" y="952"/>
            <a:chExt cx="2726" cy="613"/>
          </a:xfrm>
        </p:grpSpPr>
        <p:sp>
          <p:nvSpPr>
            <p:cNvPr id="80901" name="Text Box 5"/>
            <p:cNvSpPr txBox="1">
              <a:spLocks noChangeArrowheads="1"/>
            </p:cNvSpPr>
            <p:nvPr/>
          </p:nvSpPr>
          <p:spPr bwMode="auto">
            <a:xfrm>
              <a:off x="3466" y="952"/>
              <a:ext cx="762" cy="25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0000FF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 dirty="0">
                  <a:solidFill>
                    <a:schemeClr val="bg1"/>
                  </a:solidFill>
                  <a:ea typeface="宋体" pitchFamily="2" charset="-122"/>
                </a:rPr>
                <a:t>并行数据</a:t>
              </a:r>
            </a:p>
          </p:txBody>
        </p:sp>
        <p:sp>
          <p:nvSpPr>
            <p:cNvPr id="80902" name="Line 6"/>
            <p:cNvSpPr>
              <a:spLocks noChangeShapeType="1"/>
            </p:cNvSpPr>
            <p:nvPr/>
          </p:nvSpPr>
          <p:spPr bwMode="auto">
            <a:xfrm flipH="1">
              <a:off x="1741" y="1078"/>
              <a:ext cx="1715" cy="26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07" name="AutoShape 11"/>
            <p:cNvSpPr>
              <a:spLocks noChangeArrowheads="1"/>
            </p:cNvSpPr>
            <p:nvPr/>
          </p:nvSpPr>
          <p:spPr bwMode="auto">
            <a:xfrm flipV="1">
              <a:off x="3771" y="1222"/>
              <a:ext cx="165" cy="343"/>
            </a:xfrm>
            <a:prstGeom prst="downArrow">
              <a:avLst>
                <a:gd name="adj1" fmla="val 50000"/>
                <a:gd name="adj2" fmla="val 51970"/>
              </a:avLst>
            </a:prstGeom>
            <a:noFill/>
            <a:ln w="38100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0" name="AutoShape 14"/>
            <p:cNvSpPr>
              <a:spLocks noChangeArrowheads="1"/>
            </p:cNvSpPr>
            <p:nvPr/>
          </p:nvSpPr>
          <p:spPr bwMode="auto">
            <a:xfrm flipV="1">
              <a:off x="1502" y="1249"/>
              <a:ext cx="193" cy="246"/>
            </a:xfrm>
            <a:prstGeom prst="downArrow">
              <a:avLst>
                <a:gd name="adj1" fmla="val 50000"/>
                <a:gd name="adj2" fmla="val 31865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0912" name="AutoShape 16"/>
          <p:cNvSpPr>
            <a:spLocks noChangeArrowheads="1"/>
          </p:cNvSpPr>
          <p:nvPr/>
        </p:nvSpPr>
        <p:spPr bwMode="auto">
          <a:xfrm flipV="1">
            <a:off x="2384425" y="2874963"/>
            <a:ext cx="306388" cy="390525"/>
          </a:xfrm>
          <a:prstGeom prst="downArrow">
            <a:avLst>
              <a:gd name="adj1" fmla="val 50000"/>
              <a:gd name="adj2" fmla="val 31865"/>
            </a:avLst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3" name="Text Box 17"/>
          <p:cNvSpPr txBox="1">
            <a:spLocks noChangeArrowheads="1"/>
          </p:cNvSpPr>
          <p:nvPr/>
        </p:nvSpPr>
        <p:spPr bwMode="auto">
          <a:xfrm>
            <a:off x="1497013" y="4094163"/>
            <a:ext cx="2097087" cy="4857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宋体" pitchFamily="2" charset="-122"/>
              </a:rPr>
              <a:t>接收控制电路</a:t>
            </a:r>
          </a:p>
        </p:txBody>
      </p:sp>
      <p:sp>
        <p:nvSpPr>
          <p:cNvPr id="80914" name="Line 18"/>
          <p:cNvSpPr>
            <a:spLocks noChangeShapeType="1"/>
          </p:cNvSpPr>
          <p:nvPr/>
        </p:nvSpPr>
        <p:spPr bwMode="auto">
          <a:xfrm flipV="1">
            <a:off x="2536825" y="3722688"/>
            <a:ext cx="0" cy="347662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0915" name="Text Box 19"/>
          <p:cNvSpPr txBox="1">
            <a:spLocks noChangeArrowheads="1"/>
          </p:cNvSpPr>
          <p:nvPr/>
        </p:nvSpPr>
        <p:spPr bwMode="auto">
          <a:xfrm>
            <a:off x="2119313" y="4765675"/>
            <a:ext cx="9588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hlink"/>
                </a:solidFill>
                <a:ea typeface="宋体" pitchFamily="2" charset="-122"/>
              </a:rPr>
              <a:t>8251</a:t>
            </a:r>
          </a:p>
        </p:txBody>
      </p:sp>
      <p:grpSp>
        <p:nvGrpSpPr>
          <p:cNvPr id="80933" name="Group 37"/>
          <p:cNvGrpSpPr/>
          <p:nvPr/>
        </p:nvGrpSpPr>
        <p:grpSpPr bwMode="auto">
          <a:xfrm>
            <a:off x="2613025" y="2559050"/>
            <a:ext cx="5691188" cy="2468563"/>
            <a:chOff x="1646" y="1612"/>
            <a:chExt cx="3585" cy="1555"/>
          </a:xfrm>
        </p:grpSpPr>
        <p:sp>
          <p:nvSpPr>
            <p:cNvPr id="80903" name="Text Box 7"/>
            <p:cNvSpPr txBox="1">
              <a:spLocks noChangeArrowheads="1"/>
            </p:cNvSpPr>
            <p:nvPr/>
          </p:nvSpPr>
          <p:spPr bwMode="auto">
            <a:xfrm>
              <a:off x="3075" y="2721"/>
              <a:ext cx="2156" cy="44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0000FF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 dirty="0">
                  <a:solidFill>
                    <a:schemeClr val="bg1"/>
                  </a:solidFill>
                  <a:ea typeface="宋体" pitchFamily="2" charset="-122"/>
                </a:rPr>
                <a:t>检测接收错误，删除起始位</a:t>
              </a:r>
              <a:r>
                <a:rPr kumimoji="1" lang="zh-CN" altLang="en-US" b="1" dirty="0" smtClean="0">
                  <a:solidFill>
                    <a:schemeClr val="bg1"/>
                  </a:solidFill>
                  <a:ea typeface="宋体" pitchFamily="2" charset="-122"/>
                </a:rPr>
                <a:t>、校验位</a:t>
              </a:r>
              <a:r>
                <a:rPr kumimoji="1" lang="zh-CN" altLang="en-US" b="1" dirty="0">
                  <a:solidFill>
                    <a:schemeClr val="bg1"/>
                  </a:solidFill>
                  <a:ea typeface="宋体" pitchFamily="2" charset="-122"/>
                </a:rPr>
                <a:t>、停止位</a:t>
              </a:r>
            </a:p>
          </p:txBody>
        </p:sp>
        <p:grpSp>
          <p:nvGrpSpPr>
            <p:cNvPr id="80932" name="Group 36"/>
            <p:cNvGrpSpPr/>
            <p:nvPr/>
          </p:nvGrpSpPr>
          <p:grpSpPr bwMode="auto">
            <a:xfrm>
              <a:off x="1646" y="1612"/>
              <a:ext cx="2591" cy="1175"/>
              <a:chOff x="1646" y="1612"/>
              <a:chExt cx="2591" cy="1175"/>
            </a:xfrm>
          </p:grpSpPr>
          <p:sp>
            <p:nvSpPr>
              <p:cNvPr id="80904" name="Line 8"/>
              <p:cNvSpPr>
                <a:spLocks noChangeShapeType="1"/>
              </p:cNvSpPr>
              <p:nvPr/>
            </p:nvSpPr>
            <p:spPr bwMode="auto">
              <a:xfrm flipH="1" flipV="1">
                <a:off x="1646" y="2435"/>
                <a:ext cx="1365" cy="3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80931" name="Group 35"/>
              <p:cNvGrpSpPr/>
              <p:nvPr/>
            </p:nvGrpSpPr>
            <p:grpSpPr bwMode="auto">
              <a:xfrm>
                <a:off x="2475" y="1612"/>
                <a:ext cx="1762" cy="749"/>
                <a:chOff x="2475" y="1612"/>
                <a:chExt cx="1762" cy="749"/>
              </a:xfrm>
            </p:grpSpPr>
            <p:sp>
              <p:nvSpPr>
                <p:cNvPr id="8090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471" y="1612"/>
                  <a:ext cx="766" cy="256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rgbClr val="0000FF"/>
                  </a:solidFill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zh-CN" altLang="en-US" b="1" dirty="0">
                      <a:solidFill>
                        <a:schemeClr val="bg1"/>
                      </a:solidFill>
                      <a:ea typeface="宋体" pitchFamily="2" charset="-122"/>
                    </a:rPr>
                    <a:t>串行数据</a:t>
                  </a:r>
                </a:p>
              </p:txBody>
            </p:sp>
            <p:sp>
              <p:nvSpPr>
                <p:cNvPr id="80906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2812" y="1801"/>
                  <a:ext cx="635" cy="348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miter lim="800000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0916" name="Line 20"/>
                <p:cNvSpPr>
                  <a:spLocks noChangeShapeType="1"/>
                </p:cNvSpPr>
                <p:nvPr/>
              </p:nvSpPr>
              <p:spPr bwMode="auto">
                <a:xfrm rot="-5400000" flipH="1" flipV="1">
                  <a:off x="2770" y="1913"/>
                  <a:ext cx="0" cy="589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miter lim="800000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09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109" y="2073"/>
                  <a:ext cx="51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>
                      <a:solidFill>
                        <a:schemeClr val="hlink"/>
                      </a:solidFill>
                      <a:ea typeface="宋体" pitchFamily="2" charset="-122"/>
                    </a:rPr>
                    <a:t>RxD</a:t>
                  </a:r>
                </a:p>
              </p:txBody>
            </p:sp>
          </p:grpSp>
        </p:grpSp>
      </p:grpSp>
      <p:grpSp>
        <p:nvGrpSpPr>
          <p:cNvPr id="80918" name="Group 22"/>
          <p:cNvGrpSpPr/>
          <p:nvPr/>
        </p:nvGrpSpPr>
        <p:grpSpPr bwMode="auto">
          <a:xfrm>
            <a:off x="5807075" y="3506788"/>
            <a:ext cx="892175" cy="279400"/>
            <a:chOff x="760" y="3278"/>
            <a:chExt cx="1351" cy="426"/>
          </a:xfrm>
        </p:grpSpPr>
        <p:sp>
          <p:nvSpPr>
            <p:cNvPr id="80919" name="Rectangle 23"/>
            <p:cNvSpPr>
              <a:spLocks noChangeArrowheads="1"/>
            </p:cNvSpPr>
            <p:nvPr/>
          </p:nvSpPr>
          <p:spPr bwMode="auto">
            <a:xfrm>
              <a:off x="1344" y="3278"/>
              <a:ext cx="384" cy="4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000">
                  <a:latin typeface="宋体" pitchFamily="2" charset="-122"/>
                  <a:ea typeface="宋体" pitchFamily="2" charset="-122"/>
                </a:rPr>
                <a:t>0/1</a:t>
              </a:r>
            </a:p>
          </p:txBody>
        </p:sp>
        <p:sp>
          <p:nvSpPr>
            <p:cNvPr id="80920" name="Rectangle 24"/>
            <p:cNvSpPr>
              <a:spLocks noChangeArrowheads="1"/>
            </p:cNvSpPr>
            <p:nvPr/>
          </p:nvSpPr>
          <p:spPr bwMode="auto">
            <a:xfrm>
              <a:off x="1727" y="3278"/>
              <a:ext cx="384" cy="4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000" dirty="0">
                  <a:latin typeface="宋体" pitchFamily="2" charset="-122"/>
                  <a:ea typeface="宋体" pitchFamily="2" charset="-122"/>
                </a:rPr>
                <a:t>0/1</a:t>
              </a:r>
            </a:p>
          </p:txBody>
        </p:sp>
        <p:sp>
          <p:nvSpPr>
            <p:cNvPr id="80921" name="Freeform 25"/>
            <p:cNvSpPr/>
            <p:nvPr/>
          </p:nvSpPr>
          <p:spPr bwMode="auto">
            <a:xfrm>
              <a:off x="760" y="3278"/>
              <a:ext cx="590" cy="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6" y="0"/>
                </a:cxn>
                <a:cxn ang="0">
                  <a:pos x="206" y="425"/>
                </a:cxn>
                <a:cxn ang="0">
                  <a:pos x="590" y="425"/>
                </a:cxn>
              </a:cxnLst>
              <a:rect l="0" t="0" r="r" b="b"/>
              <a:pathLst>
                <a:path w="590" h="425">
                  <a:moveTo>
                    <a:pt x="0" y="0"/>
                  </a:moveTo>
                  <a:lnTo>
                    <a:pt x="206" y="0"/>
                  </a:lnTo>
                  <a:lnTo>
                    <a:pt x="206" y="425"/>
                  </a:lnTo>
                  <a:lnTo>
                    <a:pt x="590" y="425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0922" name="Group 26"/>
          <p:cNvGrpSpPr/>
          <p:nvPr/>
        </p:nvGrpSpPr>
        <p:grpSpPr bwMode="auto">
          <a:xfrm>
            <a:off x="7351713" y="3506788"/>
            <a:ext cx="1187450" cy="279400"/>
            <a:chOff x="2358" y="3278"/>
            <a:chExt cx="1797" cy="426"/>
          </a:xfrm>
        </p:grpSpPr>
        <p:sp>
          <p:nvSpPr>
            <p:cNvPr id="80923" name="Rectangle 27"/>
            <p:cNvSpPr>
              <a:spLocks noChangeArrowheads="1"/>
            </p:cNvSpPr>
            <p:nvPr/>
          </p:nvSpPr>
          <p:spPr bwMode="auto">
            <a:xfrm>
              <a:off x="2743" y="3278"/>
              <a:ext cx="384" cy="4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000">
                  <a:latin typeface="宋体" pitchFamily="2" charset="-122"/>
                  <a:ea typeface="宋体" pitchFamily="2" charset="-122"/>
                </a:rPr>
                <a:t>0/1</a:t>
              </a:r>
            </a:p>
          </p:txBody>
        </p:sp>
        <p:sp>
          <p:nvSpPr>
            <p:cNvPr id="80924" name="Line 28"/>
            <p:cNvSpPr>
              <a:spLocks noChangeShapeType="1"/>
            </p:cNvSpPr>
            <p:nvPr/>
          </p:nvSpPr>
          <p:spPr bwMode="auto">
            <a:xfrm>
              <a:off x="3127" y="3278"/>
              <a:ext cx="10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25" name="Rectangle 29"/>
            <p:cNvSpPr>
              <a:spLocks noChangeArrowheads="1"/>
            </p:cNvSpPr>
            <p:nvPr/>
          </p:nvSpPr>
          <p:spPr bwMode="auto">
            <a:xfrm>
              <a:off x="2358" y="3278"/>
              <a:ext cx="384" cy="4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000" dirty="0">
                  <a:latin typeface="宋体" pitchFamily="2" charset="-122"/>
                  <a:ea typeface="宋体" pitchFamily="2" charset="-122"/>
                </a:rPr>
                <a:t>0/1</a:t>
              </a:r>
            </a:p>
          </p:txBody>
        </p:sp>
      </p:grpSp>
      <p:sp>
        <p:nvSpPr>
          <p:cNvPr id="80926" name="Line 30"/>
          <p:cNvSpPr>
            <a:spLocks noChangeShapeType="1"/>
          </p:cNvSpPr>
          <p:nvPr/>
        </p:nvSpPr>
        <p:spPr bwMode="auto">
          <a:xfrm>
            <a:off x="6704013" y="3506788"/>
            <a:ext cx="652462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0927" name="Line 31"/>
          <p:cNvSpPr>
            <a:spLocks noChangeShapeType="1"/>
          </p:cNvSpPr>
          <p:nvPr/>
        </p:nvSpPr>
        <p:spPr bwMode="auto">
          <a:xfrm>
            <a:off x="6702425" y="3784600"/>
            <a:ext cx="65246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0928" name="Rectangle 32"/>
          <p:cNvSpPr>
            <a:spLocks noChangeArrowheads="1"/>
          </p:cNvSpPr>
          <p:nvPr/>
        </p:nvSpPr>
        <p:spPr bwMode="auto">
          <a:xfrm>
            <a:off x="1197369" y="5459413"/>
            <a:ext cx="6137275" cy="466725"/>
          </a:xfrm>
          <a:prstGeom prst="rect">
            <a:avLst/>
          </a:prstGeom>
          <a:solidFill>
            <a:srgbClr val="006600"/>
          </a:solidFill>
          <a:ln w="9525">
            <a:solidFill>
              <a:srgbClr val="0000FF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双缓冲寄存器结构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保证数据的连续接收</a:t>
            </a:r>
          </a:p>
        </p:txBody>
      </p:sp>
      <p:sp>
        <p:nvSpPr>
          <p:cNvPr id="80930" name="Text Box 34"/>
          <p:cNvSpPr txBox="1">
            <a:spLocks noChangeArrowheads="1"/>
          </p:cNvSpPr>
          <p:nvPr/>
        </p:nvSpPr>
        <p:spPr bwMode="auto">
          <a:xfrm>
            <a:off x="1634454" y="1007269"/>
            <a:ext cx="27368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3300"/>
                </a:solidFill>
                <a:latin typeface="Arial" charset="0"/>
                <a:ea typeface="宋体" pitchFamily="2" charset="-122"/>
              </a:rPr>
              <a:t>从功能上看</a:t>
            </a:r>
          </a:p>
        </p:txBody>
      </p:sp>
      <p:sp>
        <p:nvSpPr>
          <p:cNvPr id="49" name="矩形 48"/>
          <p:cNvSpPr/>
          <p:nvPr/>
        </p:nvSpPr>
        <p:spPr>
          <a:xfrm>
            <a:off x="538318" y="318495"/>
            <a:ext cx="78581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6.2.2 </a:t>
            </a:r>
            <a:r>
              <a:rPr lang="en-US" altLang="zh-CN" sz="3200" dirty="0">
                <a:solidFill>
                  <a:srgbClr val="800000"/>
                </a:solidFill>
                <a:latin typeface="宋体" pitchFamily="2" charset="-122"/>
              </a:rPr>
              <a:t>8251A</a:t>
            </a:r>
            <a:r>
              <a:rPr lang="zh-CN" altLang="en-US" sz="3200" dirty="0">
                <a:solidFill>
                  <a:srgbClr val="800000"/>
                </a:solidFill>
                <a:latin typeface="宋体" pitchFamily="2" charset="-122"/>
              </a:rPr>
              <a:t>的基本工作</a:t>
            </a:r>
            <a:r>
              <a:rPr lang="zh-CN" altLang="en-US" sz="3200" dirty="0" smtClean="0">
                <a:solidFill>
                  <a:srgbClr val="800000"/>
                </a:solidFill>
                <a:latin typeface="宋体" pitchFamily="2" charset="-122"/>
              </a:rPr>
              <a:t>原理</a:t>
            </a:r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--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发送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和接收</a:t>
            </a:r>
            <a:endParaRPr lang="zh-CN" altLang="en-US" sz="2400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151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3208" y="1052736"/>
            <a:ext cx="8229600" cy="5145088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）同步</a:t>
            </a:r>
          </a:p>
          <a:p>
            <a:pPr>
              <a:buFontTx/>
              <a:buNone/>
            </a:pPr>
            <a:r>
              <a:rPr lang="en-US" altLang="zh-CN" dirty="0"/>
              <a:t>A.</a:t>
            </a:r>
            <a:r>
              <a:rPr lang="zh-CN" altLang="en-US" dirty="0"/>
              <a:t>发送： </a:t>
            </a:r>
            <a:r>
              <a:rPr lang="zh-CN" altLang="en-US" b="1" dirty="0">
                <a:solidFill>
                  <a:srgbClr val="CC0066"/>
                </a:solidFill>
              </a:rPr>
              <a:t>①</a:t>
            </a:r>
            <a:r>
              <a:rPr lang="zh-CN" altLang="en-US" b="1" dirty="0"/>
              <a:t>当程序预置控制寄存器</a:t>
            </a:r>
            <a:r>
              <a:rPr lang="en-US" altLang="zh-CN" b="1" dirty="0"/>
              <a:t>TXEN</a:t>
            </a:r>
            <a:r>
              <a:rPr lang="zh-CN" altLang="en-US" b="1" dirty="0"/>
              <a:t>位</a:t>
            </a:r>
            <a:r>
              <a:rPr lang="en-US" altLang="zh-CN" b="1" dirty="0"/>
              <a:t>=1 (transmitter  enable)</a:t>
            </a:r>
            <a:r>
              <a:rPr lang="zh-CN" altLang="en-US" b="1" dirty="0"/>
              <a:t>和外设向</a:t>
            </a:r>
            <a:r>
              <a:rPr lang="en-US" altLang="zh-CN" b="1" dirty="0"/>
              <a:t>8251</a:t>
            </a:r>
            <a:r>
              <a:rPr lang="zh-CN" altLang="en-US" b="1" dirty="0"/>
              <a:t>发送</a:t>
            </a:r>
            <a:r>
              <a:rPr lang="zh-CN" altLang="en-US" b="1" dirty="0">
                <a:solidFill>
                  <a:srgbClr val="0000FF"/>
                </a:solidFill>
              </a:rPr>
              <a:t>清除请求发送</a:t>
            </a:r>
            <a:r>
              <a:rPr lang="en-US" altLang="zh-CN" b="1" dirty="0">
                <a:solidFill>
                  <a:srgbClr val="0000FF"/>
                </a:solidFill>
              </a:rPr>
              <a:t>CTS#</a:t>
            </a:r>
            <a:r>
              <a:rPr lang="zh-CN" altLang="en-US" b="1" dirty="0"/>
              <a:t>（</a:t>
            </a:r>
            <a:r>
              <a:rPr lang="en-US" altLang="zh-CN" b="1" dirty="0"/>
              <a:t>clear to send</a:t>
            </a:r>
            <a:r>
              <a:rPr lang="zh-CN" altLang="en-US" b="1" dirty="0"/>
              <a:t>，它是</a:t>
            </a:r>
            <a:r>
              <a:rPr lang="zh-CN" altLang="en-US" b="1" dirty="0">
                <a:solidFill>
                  <a:srgbClr val="0000FF"/>
                </a:solidFill>
              </a:rPr>
              <a:t>请求发送信号</a:t>
            </a:r>
            <a:r>
              <a:rPr lang="en-US" altLang="zh-CN" b="1" dirty="0">
                <a:solidFill>
                  <a:srgbClr val="0000FF"/>
                </a:solidFill>
              </a:rPr>
              <a:t>RTS#</a:t>
            </a:r>
            <a:r>
              <a:rPr lang="zh-CN" altLang="en-US" b="1" dirty="0"/>
              <a:t>的应答信号）有效时，便开始发送。</a:t>
            </a:r>
          </a:p>
          <a:p>
            <a:pPr>
              <a:buFontTx/>
              <a:buNone/>
            </a:pPr>
            <a:r>
              <a:rPr lang="zh-CN" altLang="en-US" b="1" dirty="0">
                <a:solidFill>
                  <a:srgbClr val="CC0066"/>
                </a:solidFill>
              </a:rPr>
              <a:t>②</a:t>
            </a:r>
            <a:r>
              <a:rPr lang="zh-CN" altLang="en-US" b="1" dirty="0"/>
              <a:t>在发送时，发送器按照编程要求加上</a:t>
            </a:r>
            <a:r>
              <a:rPr lang="en-US" altLang="zh-CN" b="1" dirty="0"/>
              <a:t>1</a:t>
            </a:r>
            <a:r>
              <a:rPr lang="zh-CN" altLang="en-US" b="1" dirty="0"/>
              <a:t>个或</a:t>
            </a:r>
            <a:r>
              <a:rPr lang="en-US" altLang="zh-CN" b="1" dirty="0"/>
              <a:t>2</a:t>
            </a:r>
            <a:r>
              <a:rPr lang="zh-CN" altLang="en-US" b="1" dirty="0"/>
              <a:t>个同步字符，数据根据要求决定是否加上奇偶校验位。</a:t>
            </a:r>
          </a:p>
          <a:p>
            <a:pPr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</a:rPr>
              <a:t>注意：在发送数据时，如果</a:t>
            </a:r>
            <a:r>
              <a:rPr lang="en-US" altLang="zh-CN" b="1" dirty="0">
                <a:solidFill>
                  <a:srgbClr val="0000FF"/>
                </a:solidFill>
              </a:rPr>
              <a:t>CPU</a:t>
            </a:r>
            <a:r>
              <a:rPr lang="zh-CN" altLang="en-US" b="1" dirty="0">
                <a:solidFill>
                  <a:srgbClr val="0000FF"/>
                </a:solidFill>
              </a:rPr>
              <a:t>来不及把新的数据给</a:t>
            </a:r>
            <a:r>
              <a:rPr lang="en-US" altLang="zh-CN" b="1" dirty="0">
                <a:solidFill>
                  <a:srgbClr val="0000FF"/>
                </a:solidFill>
              </a:rPr>
              <a:t>8251</a:t>
            </a:r>
            <a:r>
              <a:rPr lang="zh-CN" altLang="en-US" b="1" dirty="0">
                <a:solidFill>
                  <a:srgbClr val="0000FF"/>
                </a:solidFill>
              </a:rPr>
              <a:t>， </a:t>
            </a:r>
            <a:r>
              <a:rPr lang="en-US" altLang="zh-CN" b="1" dirty="0">
                <a:solidFill>
                  <a:srgbClr val="0000FF"/>
                </a:solidFill>
              </a:rPr>
              <a:t>8251</a:t>
            </a:r>
            <a:r>
              <a:rPr lang="zh-CN" altLang="en-US" b="1" dirty="0">
                <a:solidFill>
                  <a:srgbClr val="0000FF"/>
                </a:solidFill>
              </a:rPr>
              <a:t>的发送器会自动插入同步字符，满足数据之间不允许有空隙。</a:t>
            </a:r>
          </a:p>
        </p:txBody>
      </p:sp>
      <p:sp>
        <p:nvSpPr>
          <p:cNvPr id="15" name="矩形 14"/>
          <p:cNvSpPr/>
          <p:nvPr/>
        </p:nvSpPr>
        <p:spPr>
          <a:xfrm>
            <a:off x="538318" y="318495"/>
            <a:ext cx="78581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6.2.2 </a:t>
            </a:r>
            <a:r>
              <a:rPr lang="en-US" altLang="zh-CN" sz="3200" dirty="0">
                <a:solidFill>
                  <a:srgbClr val="800000"/>
                </a:solidFill>
                <a:latin typeface="宋体" pitchFamily="2" charset="-122"/>
              </a:rPr>
              <a:t>8251A</a:t>
            </a:r>
            <a:r>
              <a:rPr lang="zh-CN" altLang="en-US" sz="3200" dirty="0">
                <a:solidFill>
                  <a:srgbClr val="800000"/>
                </a:solidFill>
                <a:latin typeface="宋体" pitchFamily="2" charset="-122"/>
              </a:rPr>
              <a:t>的基本工作</a:t>
            </a:r>
            <a:r>
              <a:rPr lang="zh-CN" altLang="en-US" sz="3200" dirty="0" smtClean="0">
                <a:solidFill>
                  <a:srgbClr val="800000"/>
                </a:solidFill>
                <a:latin typeface="宋体" pitchFamily="2" charset="-122"/>
              </a:rPr>
              <a:t>原理</a:t>
            </a:r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--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发送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和接收</a:t>
            </a:r>
            <a:endParaRPr lang="zh-CN" altLang="en-US" sz="2400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125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28596" y="428604"/>
            <a:ext cx="8229600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6.1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串行接口和串行通信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1560" y="1292207"/>
            <a:ext cx="4870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2800" dirty="0" smtClean="0">
                <a:solidFill>
                  <a:srgbClr val="800000"/>
                </a:solidFill>
                <a:latin typeface="Times New Roman" pitchFamily="18" charset="0"/>
              </a:rPr>
              <a:t>6.1.1</a:t>
            </a:r>
            <a:r>
              <a:rPr lang="zh-CN" altLang="en-US" sz="2800" dirty="0" smtClean="0">
                <a:solidFill>
                  <a:srgbClr val="800000"/>
                </a:solidFill>
                <a:latin typeface="Times New Roman" pitchFamily="18" charset="0"/>
              </a:rPr>
              <a:t>串行</a:t>
            </a:r>
            <a:r>
              <a:rPr lang="zh-CN" altLang="en-US" sz="2800" dirty="0">
                <a:solidFill>
                  <a:srgbClr val="800000"/>
                </a:solidFill>
                <a:latin typeface="Times New Roman" pitchFamily="18" charset="0"/>
              </a:rPr>
              <a:t>通信涉及的几个问题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28596" y="1857364"/>
            <a:ext cx="8301070" cy="12858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串行通信：数据是一位一位进行传输的，在传输过程中，每一位数据占据一个固定的时间长度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+mn-ea"/>
              <a:cs typeface="+mn-cs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EA1-2227-43D9-8A29-535451C0EA80}" type="slidenum">
              <a:rPr lang="en-US" altLang="zh-CN" smtClean="0"/>
              <a:t>3</a:t>
            </a:fld>
            <a:endParaRPr lang="en-US" altLang="zh-CN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645024"/>
            <a:ext cx="6524170" cy="2143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193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142984"/>
            <a:ext cx="8362950" cy="50419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/>
              <a:t>B.</a:t>
            </a:r>
            <a:r>
              <a:rPr lang="zh-CN" altLang="en-US" b="1" dirty="0"/>
              <a:t>接收，分两步：</a:t>
            </a:r>
            <a:r>
              <a:rPr lang="zh-CN" altLang="en-US" b="1" dirty="0">
                <a:solidFill>
                  <a:srgbClr val="CC0066"/>
                </a:solidFill>
              </a:rPr>
              <a:t>①检测同步字符</a:t>
            </a:r>
            <a:r>
              <a:rPr lang="zh-CN" altLang="en-US" b="1" dirty="0"/>
              <a:t>，监测</a:t>
            </a:r>
            <a:r>
              <a:rPr lang="en-US" altLang="zh-CN" b="1" dirty="0"/>
              <a:t>R</a:t>
            </a:r>
            <a:r>
              <a:rPr lang="en-US" altLang="zh-CN" b="1" baseline="-25000" dirty="0"/>
              <a:t>X</a:t>
            </a:r>
            <a:r>
              <a:rPr lang="en-US" altLang="zh-CN" b="1" dirty="0"/>
              <a:t>D</a:t>
            </a:r>
            <a:r>
              <a:rPr lang="zh-CN" altLang="en-US" b="1" dirty="0"/>
              <a:t>，来一个数据位，就接下来把它送入移位寄存器移位，然后与同步字符寄存器的内容相比，</a:t>
            </a:r>
            <a:r>
              <a:rPr lang="zh-CN" altLang="en-US" b="1" dirty="0">
                <a:solidFill>
                  <a:srgbClr val="CC0066"/>
                </a:solidFill>
              </a:rPr>
              <a:t>不等接收下一个，重复上述工作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0000FF"/>
                </a:solidFill>
              </a:rPr>
              <a:t>相等，说明找到同步字符，</a:t>
            </a:r>
            <a:r>
              <a:rPr lang="en-US" altLang="zh-CN" b="1" dirty="0">
                <a:solidFill>
                  <a:srgbClr val="0000FF"/>
                </a:solidFill>
              </a:rPr>
              <a:t>SYNDET</a:t>
            </a:r>
            <a:r>
              <a:rPr lang="zh-CN" altLang="en-US" b="1" dirty="0">
                <a:solidFill>
                  <a:srgbClr val="0000FF"/>
                </a:solidFill>
              </a:rPr>
              <a:t>引脚（输出）升高电平</a:t>
            </a:r>
            <a:r>
              <a:rPr lang="zh-CN" altLang="en-US" b="1" dirty="0"/>
              <a:t>，表示同步已经实现。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>
                <a:solidFill>
                  <a:srgbClr val="CC0066"/>
                </a:solidFill>
              </a:rPr>
              <a:t>②接收数据位</a:t>
            </a:r>
            <a:r>
              <a:rPr lang="zh-CN" altLang="en-US" b="1" dirty="0"/>
              <a:t>，然后移位放入输入缓冲寄存器，并在</a:t>
            </a:r>
            <a:r>
              <a:rPr lang="en-US" altLang="zh-CN" b="1" dirty="0"/>
              <a:t>R</a:t>
            </a:r>
            <a:r>
              <a:rPr lang="en-US" altLang="zh-CN" b="1" baseline="-25000" dirty="0"/>
              <a:t>X</a:t>
            </a:r>
            <a:r>
              <a:rPr lang="en-US" altLang="zh-CN" b="1" dirty="0"/>
              <a:t>RDY</a:t>
            </a:r>
            <a:r>
              <a:rPr lang="zh-CN" altLang="en-US" b="1" dirty="0"/>
              <a:t>引脚上发一个信号，表示收到一个字符。这种方法称为</a:t>
            </a:r>
            <a:r>
              <a:rPr lang="zh-CN" altLang="en-US" b="1" dirty="0">
                <a:solidFill>
                  <a:srgbClr val="0000FF"/>
                </a:solidFill>
              </a:rPr>
              <a:t>内同步。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</a:rPr>
              <a:t>外同步：</a:t>
            </a:r>
            <a:r>
              <a:rPr lang="zh-CN" altLang="en-US" b="1" dirty="0">
                <a:solidFill>
                  <a:srgbClr val="CC0066"/>
                </a:solidFill>
              </a:rPr>
              <a:t>①</a:t>
            </a:r>
            <a:r>
              <a:rPr lang="zh-CN" altLang="en-US" b="1" dirty="0"/>
              <a:t>同步输入端 </a:t>
            </a:r>
            <a:r>
              <a:rPr lang="en-US" altLang="zh-CN" b="1" dirty="0"/>
              <a:t>SYNDET</a:t>
            </a:r>
            <a:r>
              <a:rPr lang="zh-CN" altLang="en-US" b="1" dirty="0"/>
              <a:t>为高电平，维持一个进入接受时钟周期，表示同步已经实现。</a:t>
            </a:r>
            <a:r>
              <a:rPr lang="zh-CN" altLang="en-US" b="1" dirty="0">
                <a:solidFill>
                  <a:srgbClr val="CC0066"/>
                </a:solidFill>
              </a:rPr>
              <a:t>②</a:t>
            </a:r>
            <a:r>
              <a:rPr lang="zh-CN" altLang="en-US" b="1" dirty="0"/>
              <a:t>与上面第二步一样。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b="1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538318" y="318495"/>
            <a:ext cx="78581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6.2.2 </a:t>
            </a:r>
            <a:r>
              <a:rPr lang="en-US" altLang="zh-CN" sz="3200" dirty="0">
                <a:solidFill>
                  <a:srgbClr val="800000"/>
                </a:solidFill>
                <a:latin typeface="宋体" pitchFamily="2" charset="-122"/>
              </a:rPr>
              <a:t>8251A</a:t>
            </a:r>
            <a:r>
              <a:rPr lang="zh-CN" altLang="en-US" sz="3200" dirty="0">
                <a:solidFill>
                  <a:srgbClr val="800000"/>
                </a:solidFill>
                <a:latin typeface="宋体" pitchFamily="2" charset="-122"/>
              </a:rPr>
              <a:t>的基本工作</a:t>
            </a:r>
            <a:r>
              <a:rPr lang="zh-CN" altLang="en-US" sz="3200" dirty="0" smtClean="0">
                <a:solidFill>
                  <a:srgbClr val="800000"/>
                </a:solidFill>
                <a:latin typeface="宋体" pitchFamily="2" charset="-122"/>
              </a:rPr>
              <a:t>原理</a:t>
            </a:r>
            <a:r>
              <a:rPr lang="en-US" altLang="zh-CN" sz="3200" dirty="0" smtClean="0">
                <a:solidFill>
                  <a:srgbClr val="800000"/>
                </a:solidFill>
                <a:latin typeface="宋体" pitchFamily="2" charset="-122"/>
              </a:rPr>
              <a:t>--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发送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和接收</a:t>
            </a:r>
            <a:endParaRPr lang="zh-CN" altLang="en-US" sz="2400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388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69912" y="260648"/>
            <a:ext cx="8229600" cy="649288"/>
          </a:xfrm>
        </p:spPr>
        <p:txBody>
          <a:bodyPr/>
          <a:lstStyle/>
          <a:p>
            <a:pPr algn="l"/>
            <a:r>
              <a:rPr lang="en-US" altLang="zh-CN" sz="3200" b="1" dirty="0"/>
              <a:t>6.2.3  8251A</a:t>
            </a:r>
            <a:r>
              <a:rPr lang="zh-CN" altLang="en-US" sz="3200" b="1" dirty="0"/>
              <a:t>的对外信号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12" y="1142984"/>
            <a:ext cx="8574088" cy="46482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zh-CN" altLang="en-US" b="1" dirty="0">
                <a:latin typeface="宋体" pitchFamily="2" charset="-122"/>
              </a:rPr>
              <a:t>分</a:t>
            </a:r>
            <a:r>
              <a:rPr lang="en-US" altLang="zh-CN" b="1" dirty="0">
                <a:latin typeface="宋体" pitchFamily="2" charset="-122"/>
              </a:rPr>
              <a:t>8251A</a:t>
            </a:r>
            <a:r>
              <a:rPr lang="zh-CN" altLang="en-US" b="1" dirty="0">
                <a:latin typeface="宋体" pitchFamily="2" charset="-122"/>
              </a:rPr>
              <a:t>与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和与外部设备之间</a:t>
            </a:r>
            <a:r>
              <a:rPr lang="zh-CN" altLang="en-US" b="1" dirty="0">
                <a:solidFill>
                  <a:srgbClr val="CC0066"/>
                </a:solidFill>
                <a:latin typeface="宋体" pitchFamily="2" charset="-122"/>
              </a:rPr>
              <a:t>两类</a:t>
            </a:r>
            <a:r>
              <a:rPr lang="zh-CN" altLang="en-US" b="1" dirty="0">
                <a:latin typeface="宋体" pitchFamily="2" charset="-122"/>
              </a:rPr>
              <a:t>连接信号。</a:t>
            </a:r>
            <a:r>
              <a:rPr lang="zh-CN" altLang="en-US" dirty="0"/>
              <a:t> </a:t>
            </a:r>
          </a:p>
          <a:p>
            <a:pPr marL="609600" indent="-609600">
              <a:buFontTx/>
              <a:buNone/>
            </a:pPr>
            <a:r>
              <a:rPr lang="en-US" altLang="zh-CN" b="1" dirty="0"/>
              <a:t>1. 8251A</a:t>
            </a:r>
            <a:r>
              <a:rPr lang="zh-CN" altLang="en-US" b="1" dirty="0"/>
              <a:t>和</a:t>
            </a:r>
            <a:r>
              <a:rPr lang="en-US" altLang="zh-CN" b="1" dirty="0"/>
              <a:t>CPU</a:t>
            </a:r>
            <a:r>
              <a:rPr lang="zh-CN" altLang="en-US" b="1" dirty="0"/>
              <a:t>之间的连接信号</a:t>
            </a:r>
          </a:p>
          <a:p>
            <a:pPr marL="609600" indent="-609600">
              <a:buFontTx/>
              <a:buNone/>
            </a:pPr>
            <a:endParaRPr lang="en-US" altLang="zh-CN" dirty="0"/>
          </a:p>
        </p:txBody>
      </p:sp>
      <p:pic>
        <p:nvPicPr>
          <p:cNvPr id="81924" name="Picture 4" descr="7-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2308564"/>
            <a:ext cx="6624736" cy="4543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0325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1875" y="676968"/>
            <a:ext cx="8229600" cy="649288"/>
          </a:xfrm>
        </p:spPr>
        <p:txBody>
          <a:bodyPr/>
          <a:lstStyle/>
          <a:p>
            <a:pPr algn="l"/>
            <a:r>
              <a:rPr lang="zh-CN" altLang="en-US" sz="2800" b="1" dirty="0"/>
              <a:t>连接信号可以分为四类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6071" y="1462786"/>
            <a:ext cx="5184775" cy="4786312"/>
          </a:xfrm>
        </p:spPr>
        <p:txBody>
          <a:bodyPr/>
          <a:lstStyle/>
          <a:p>
            <a:pPr marL="990600" lvl="1" indent="-533400"/>
            <a:r>
              <a:rPr lang="zh-CN" altLang="en-US" b="1" dirty="0">
                <a:solidFill>
                  <a:srgbClr val="FF3300"/>
                </a:solidFill>
              </a:rPr>
              <a:t>片选信号</a:t>
            </a:r>
            <a:r>
              <a:rPr lang="zh-CN" altLang="en-US" b="1" dirty="0"/>
              <a:t>    </a:t>
            </a:r>
          </a:p>
          <a:p>
            <a:pPr marL="609600" indent="-609600">
              <a:buFontTx/>
              <a:buNone/>
            </a:pPr>
            <a:r>
              <a:rPr lang="zh-CN" altLang="en-US" b="1" dirty="0"/>
              <a:t>      </a:t>
            </a:r>
            <a:r>
              <a:rPr lang="en-US" altLang="zh-CN" b="1" dirty="0"/>
              <a:t>CS#</a:t>
            </a:r>
            <a:r>
              <a:rPr lang="zh-CN" altLang="en-US" b="1" dirty="0"/>
              <a:t>片选信号，它由</a:t>
            </a:r>
            <a:r>
              <a:rPr lang="en-US" altLang="zh-CN" b="1" dirty="0"/>
              <a:t>CPU</a:t>
            </a:r>
            <a:r>
              <a:rPr lang="zh-CN" altLang="en-US" b="1" dirty="0"/>
              <a:t>的地址信号通过译码后得到。</a:t>
            </a:r>
          </a:p>
          <a:p>
            <a:pPr marL="990600" lvl="1" indent="-533400"/>
            <a:r>
              <a:rPr lang="zh-CN" altLang="en-US" b="1" dirty="0">
                <a:solidFill>
                  <a:srgbClr val="FF3300"/>
                </a:solidFill>
              </a:rPr>
              <a:t>数据信号</a:t>
            </a:r>
          </a:p>
          <a:p>
            <a:pPr marL="609600" indent="-609600">
              <a:buFontTx/>
              <a:buNone/>
            </a:pPr>
            <a:r>
              <a:rPr lang="zh-CN" altLang="en-US" b="1" dirty="0"/>
              <a:t>      </a:t>
            </a:r>
            <a:r>
              <a:rPr lang="en-US" altLang="zh-CN" b="1" dirty="0"/>
              <a:t>D</a:t>
            </a:r>
            <a:r>
              <a:rPr lang="en-US" altLang="zh-CN" b="1" baseline="-25000" dirty="0"/>
              <a:t>0</a:t>
            </a:r>
            <a:r>
              <a:rPr lang="en-US" altLang="zh-CN" b="1" dirty="0"/>
              <a:t>-D</a:t>
            </a:r>
            <a:r>
              <a:rPr lang="en-US" altLang="zh-CN" b="1" baseline="-25000" dirty="0"/>
              <a:t>7</a:t>
            </a:r>
            <a:r>
              <a:rPr lang="zh-CN" altLang="en-US" b="1" dirty="0"/>
              <a:t>：</a:t>
            </a:r>
            <a:r>
              <a:rPr lang="en-US" altLang="zh-CN" b="1" dirty="0"/>
              <a:t>8</a:t>
            </a:r>
            <a:r>
              <a:rPr lang="zh-CN" altLang="en-US" b="1" dirty="0"/>
              <a:t>位，三态，双向数据线，与系统的数据总线相连。传输</a:t>
            </a:r>
            <a:r>
              <a:rPr lang="en-US" altLang="zh-CN" b="1" dirty="0"/>
              <a:t>CPU</a:t>
            </a:r>
            <a:r>
              <a:rPr lang="zh-CN" altLang="en-US" b="1" dirty="0"/>
              <a:t>对</a:t>
            </a:r>
            <a:r>
              <a:rPr lang="en-US" altLang="zh-CN" b="1" dirty="0"/>
              <a:t>8251A</a:t>
            </a:r>
            <a:r>
              <a:rPr lang="zh-CN" altLang="en-US" b="1" dirty="0"/>
              <a:t>的编程命令字和</a:t>
            </a:r>
            <a:r>
              <a:rPr lang="en-US" altLang="zh-CN" b="1" dirty="0"/>
              <a:t>8251A</a:t>
            </a:r>
            <a:r>
              <a:rPr lang="zh-CN" altLang="en-US" b="1" dirty="0"/>
              <a:t>送往</a:t>
            </a:r>
            <a:r>
              <a:rPr lang="en-US" altLang="zh-CN" b="1" dirty="0"/>
              <a:t>CPU</a:t>
            </a:r>
            <a:r>
              <a:rPr lang="zh-CN" altLang="en-US" b="1" dirty="0"/>
              <a:t>的状态信息及数据。</a:t>
            </a:r>
          </a:p>
        </p:txBody>
      </p:sp>
      <p:pic>
        <p:nvPicPr>
          <p:cNvPr id="82948" name="Picture 4" descr="7-21"/>
          <p:cNvPicPr>
            <a:picLocks noChangeAspect="1" noChangeArrowheads="1"/>
          </p:cNvPicPr>
          <p:nvPr/>
        </p:nvPicPr>
        <p:blipFill>
          <a:blip r:embed="rId2"/>
          <a:srcRect l="7846" r="36887"/>
          <a:stretch>
            <a:fillRect/>
          </a:stretch>
        </p:blipFill>
        <p:spPr bwMode="auto">
          <a:xfrm>
            <a:off x="5805488" y="1292225"/>
            <a:ext cx="3052762" cy="481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9" name="Line 5"/>
          <p:cNvSpPr>
            <a:spLocks noChangeShapeType="1"/>
          </p:cNvSpPr>
          <p:nvPr/>
        </p:nvSpPr>
        <p:spPr bwMode="auto">
          <a:xfrm>
            <a:off x="7707313" y="2960688"/>
            <a:ext cx="406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>
            <a:off x="6488113" y="2278063"/>
            <a:ext cx="165417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179512" y="23697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9pPr>
          </a:lstStyle>
          <a:p>
            <a:r>
              <a:rPr lang="en-US" altLang="zh-CN" sz="3200" kern="0" dirty="0" smtClean="0"/>
              <a:t>6.2.3  8251A</a:t>
            </a:r>
            <a:r>
              <a:rPr lang="zh-CN" altLang="en-US" sz="3200" kern="0" dirty="0" smtClean="0"/>
              <a:t>的对外信号</a:t>
            </a:r>
            <a:endParaRPr lang="zh-CN" altLang="en-US" sz="3200" kern="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2266-2591-4B55-9653-BBE713171191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4826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 animBg="1"/>
      <p:bldP spid="82949" grpId="1" animBg="1"/>
      <p:bldP spid="82949" grpId="2" animBg="1"/>
      <p:bldP spid="82950" grpId="0" animBg="1"/>
      <p:bldP spid="82950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-97631" y="1326256"/>
            <a:ext cx="5888831" cy="4640262"/>
          </a:xfrm>
        </p:spPr>
        <p:txBody>
          <a:bodyPr/>
          <a:lstStyle/>
          <a:p>
            <a:pPr marL="990600" lvl="1" indent="-533400"/>
            <a:r>
              <a:rPr lang="zh-CN" altLang="en-US" sz="2400" b="1" dirty="0">
                <a:solidFill>
                  <a:srgbClr val="FF3300"/>
                </a:solidFill>
              </a:rPr>
              <a:t>读</a:t>
            </a:r>
            <a:r>
              <a:rPr lang="en-US" altLang="zh-CN" sz="2400" b="1" dirty="0">
                <a:solidFill>
                  <a:srgbClr val="FF3300"/>
                </a:solidFill>
              </a:rPr>
              <a:t>/</a:t>
            </a:r>
            <a:r>
              <a:rPr lang="zh-CN" altLang="en-US" sz="2400" b="1" dirty="0">
                <a:solidFill>
                  <a:srgbClr val="FF3300"/>
                </a:solidFill>
              </a:rPr>
              <a:t>写控制信号</a:t>
            </a:r>
          </a:p>
          <a:p>
            <a:pPr marL="609600" indent="-609600">
              <a:buFontTx/>
              <a:buNone/>
            </a:pPr>
            <a:r>
              <a:rPr lang="zh-CN" altLang="en-US" sz="2400" b="1" dirty="0"/>
              <a:t>       </a:t>
            </a:r>
            <a:r>
              <a:rPr lang="en-US" altLang="zh-CN" sz="2400" b="1" dirty="0"/>
              <a:t>RD#</a:t>
            </a:r>
            <a:r>
              <a:rPr lang="zh-CN" altLang="en-US" sz="2400" b="1" dirty="0"/>
              <a:t>：读信号，低电平时， 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当前正在</a:t>
            </a:r>
            <a:r>
              <a:rPr lang="zh-CN" altLang="en-US" sz="2400" b="1" dirty="0">
                <a:solidFill>
                  <a:srgbClr val="FF3300"/>
                </a:solidFill>
              </a:rPr>
              <a:t>从</a:t>
            </a:r>
            <a:r>
              <a:rPr lang="en-US" altLang="zh-CN" sz="2400" b="1" dirty="0"/>
              <a:t>8251A</a:t>
            </a:r>
            <a:r>
              <a:rPr lang="zh-CN" altLang="en-US" sz="2400" b="1" dirty="0"/>
              <a:t>读取</a:t>
            </a:r>
            <a:r>
              <a:rPr lang="zh-CN" altLang="en-US" sz="2400" b="1" dirty="0">
                <a:solidFill>
                  <a:srgbClr val="FF3300"/>
                </a:solidFill>
              </a:rPr>
              <a:t>数据或者状态信息。</a:t>
            </a:r>
          </a:p>
          <a:p>
            <a:pPr marL="609600" indent="-609600">
              <a:buFontTx/>
              <a:buNone/>
            </a:pPr>
            <a:r>
              <a:rPr lang="zh-CN" altLang="en-US" sz="2400" b="1" dirty="0"/>
              <a:t>       </a:t>
            </a:r>
            <a:r>
              <a:rPr lang="en-US" altLang="zh-CN" sz="2400" b="1" dirty="0"/>
              <a:t>WR#</a:t>
            </a:r>
            <a:r>
              <a:rPr lang="zh-CN" altLang="en-US" sz="2400" b="1" dirty="0"/>
              <a:t>：写信号，低电平时， 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当前正在</a:t>
            </a:r>
            <a:r>
              <a:rPr lang="zh-CN" altLang="en-US" sz="2400" b="1" dirty="0">
                <a:solidFill>
                  <a:srgbClr val="FF3300"/>
                </a:solidFill>
              </a:rPr>
              <a:t>往</a:t>
            </a:r>
            <a:r>
              <a:rPr lang="en-US" altLang="zh-CN" sz="2400" b="1" dirty="0"/>
              <a:t>8251A</a:t>
            </a:r>
            <a:r>
              <a:rPr lang="zh-CN" altLang="en-US" sz="2400" b="1" dirty="0"/>
              <a:t>写入</a:t>
            </a:r>
            <a:r>
              <a:rPr lang="zh-CN" altLang="en-US" sz="2400" b="1" dirty="0">
                <a:solidFill>
                  <a:srgbClr val="FF3300"/>
                </a:solidFill>
              </a:rPr>
              <a:t>数据或者控制信息。</a:t>
            </a:r>
          </a:p>
          <a:p>
            <a:pPr marL="609600" indent="-609600">
              <a:buFontTx/>
              <a:buNone/>
            </a:pPr>
            <a:r>
              <a:rPr lang="zh-CN" altLang="en-US" sz="2400" b="1" dirty="0"/>
              <a:t>        </a:t>
            </a:r>
            <a:r>
              <a:rPr lang="en-US" altLang="zh-CN" sz="2400" b="1" dirty="0"/>
              <a:t>C/D# </a:t>
            </a:r>
            <a:r>
              <a:rPr lang="zh-CN" altLang="en-US" sz="2400" b="1" dirty="0"/>
              <a:t>：控制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数据信号，用来</a:t>
            </a:r>
            <a:r>
              <a:rPr lang="zh-CN" altLang="en-US" sz="2400" b="1" dirty="0">
                <a:solidFill>
                  <a:srgbClr val="FF3300"/>
                </a:solidFill>
              </a:rPr>
              <a:t>区分当前读</a:t>
            </a:r>
            <a:r>
              <a:rPr lang="en-US" altLang="zh-CN" sz="2400" b="1" dirty="0">
                <a:solidFill>
                  <a:srgbClr val="FF3300"/>
                </a:solidFill>
              </a:rPr>
              <a:t>/</a:t>
            </a:r>
            <a:r>
              <a:rPr lang="zh-CN" altLang="en-US" sz="2400" b="1" dirty="0">
                <a:solidFill>
                  <a:srgbClr val="FF3300"/>
                </a:solidFill>
              </a:rPr>
              <a:t>写的是数据还是控制信息或状态信息。</a:t>
            </a:r>
            <a:r>
              <a:rPr lang="zh-CN" altLang="en-US" sz="2400" b="1" dirty="0"/>
              <a:t>该信号也可看作是</a:t>
            </a:r>
            <a:r>
              <a:rPr lang="en-US" altLang="zh-CN" sz="2400" b="1" dirty="0"/>
              <a:t>8251A</a:t>
            </a:r>
            <a:r>
              <a:rPr lang="zh-CN" altLang="en-US" sz="2400" b="1" dirty="0">
                <a:solidFill>
                  <a:srgbClr val="FF3300"/>
                </a:solidFill>
              </a:rPr>
              <a:t>数据口</a:t>
            </a:r>
            <a:r>
              <a:rPr lang="en-US" altLang="zh-CN" sz="2400" b="1" dirty="0">
                <a:solidFill>
                  <a:srgbClr val="FF3300"/>
                </a:solidFill>
              </a:rPr>
              <a:t>/</a:t>
            </a:r>
            <a:r>
              <a:rPr lang="zh-CN" altLang="en-US" sz="2400" b="1" dirty="0">
                <a:solidFill>
                  <a:srgbClr val="FF3300"/>
                </a:solidFill>
              </a:rPr>
              <a:t>控制口的选择信</a:t>
            </a:r>
            <a:r>
              <a:rPr lang="zh-CN" altLang="en-US" sz="2400" dirty="0">
                <a:solidFill>
                  <a:srgbClr val="FF3300"/>
                </a:solidFill>
              </a:rPr>
              <a:t>号</a:t>
            </a:r>
            <a:r>
              <a:rPr lang="zh-CN" altLang="en-US" sz="2400" dirty="0"/>
              <a:t>。</a:t>
            </a:r>
          </a:p>
          <a:p>
            <a:pPr marL="609600" indent="-609600">
              <a:buFontTx/>
              <a:buNone/>
            </a:pPr>
            <a:endParaRPr lang="en-US" altLang="zh-CN" sz="2400" dirty="0"/>
          </a:p>
        </p:txBody>
      </p:sp>
      <p:pic>
        <p:nvPicPr>
          <p:cNvPr id="83972" name="Picture 4" descr="7-21"/>
          <p:cNvPicPr>
            <a:picLocks noChangeAspect="1" noChangeArrowheads="1"/>
          </p:cNvPicPr>
          <p:nvPr/>
        </p:nvPicPr>
        <p:blipFill>
          <a:blip r:embed="rId2"/>
          <a:srcRect l="7846" r="36887"/>
          <a:stretch>
            <a:fillRect/>
          </a:stretch>
        </p:blipFill>
        <p:spPr bwMode="auto">
          <a:xfrm>
            <a:off x="5761038" y="1262063"/>
            <a:ext cx="3121025" cy="49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3" name="Line 5"/>
          <p:cNvSpPr>
            <a:spLocks noChangeShapeType="1"/>
          </p:cNvSpPr>
          <p:nvPr/>
        </p:nvSpPr>
        <p:spPr bwMode="auto">
          <a:xfrm>
            <a:off x="6400800" y="3976688"/>
            <a:ext cx="18716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6415088" y="4281488"/>
            <a:ext cx="18002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83975" name="Freeform 7"/>
          <p:cNvSpPr/>
          <p:nvPr/>
        </p:nvSpPr>
        <p:spPr bwMode="auto">
          <a:xfrm>
            <a:off x="6677025" y="3208338"/>
            <a:ext cx="1538288" cy="492125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0" y="301"/>
              </a:cxn>
              <a:cxn ang="0">
                <a:pos x="969" y="310"/>
              </a:cxn>
            </a:cxnLst>
            <a:rect l="0" t="0" r="r" b="b"/>
            <a:pathLst>
              <a:path w="969" h="310">
                <a:moveTo>
                  <a:pt x="9" y="0"/>
                </a:moveTo>
                <a:lnTo>
                  <a:pt x="0" y="301"/>
                </a:lnTo>
                <a:lnTo>
                  <a:pt x="969" y="31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681875" y="676968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9pPr>
          </a:lstStyle>
          <a:p>
            <a:r>
              <a:rPr lang="zh-CN" altLang="en-US" kern="0" dirty="0" smtClean="0"/>
              <a:t>连接信号可以分为四类</a:t>
            </a:r>
            <a:endParaRPr lang="zh-CN" altLang="en-US" kern="0" dirty="0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179512" y="23697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9pPr>
          </a:lstStyle>
          <a:p>
            <a:r>
              <a:rPr lang="en-US" altLang="zh-CN" sz="3200" kern="0" dirty="0" smtClean="0"/>
              <a:t>6.2.3  8251A</a:t>
            </a:r>
            <a:r>
              <a:rPr lang="zh-CN" altLang="en-US" sz="3200" kern="0" dirty="0" smtClean="0"/>
              <a:t>的对外信号</a:t>
            </a:r>
            <a:endParaRPr lang="zh-CN" altLang="en-US" sz="3200" kern="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7466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animBg="1"/>
      <p:bldP spid="83973" grpId="1" animBg="1"/>
      <p:bldP spid="83973" grpId="2" animBg="1"/>
      <p:bldP spid="83974" grpId="0" animBg="1"/>
      <p:bldP spid="83974" grpId="1" animBg="1"/>
      <p:bldP spid="83974" grpId="2" animBg="1"/>
      <p:bldP spid="83975" grpId="0" animBg="1"/>
      <p:bldP spid="83975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495425"/>
            <a:ext cx="5294313" cy="50403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rgbClr val="FF3300"/>
                </a:solidFill>
              </a:rPr>
              <a:t>收发联络信号</a:t>
            </a:r>
            <a:r>
              <a:rPr lang="zh-CN" altLang="en-US" b="1" dirty="0"/>
              <a:t>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b="1" dirty="0"/>
              <a:t>    </a:t>
            </a:r>
            <a:r>
              <a:rPr lang="en-US" altLang="zh-CN" b="1" dirty="0"/>
              <a:t>• </a:t>
            </a:r>
            <a:r>
              <a:rPr lang="en-US" altLang="zh-CN" b="1" dirty="0" err="1"/>
              <a:t>TxRDY</a:t>
            </a:r>
            <a:r>
              <a:rPr lang="zh-CN" altLang="en-US" b="1" dirty="0"/>
              <a:t>：发送器准备好信号，用来通知</a:t>
            </a:r>
            <a:r>
              <a:rPr lang="en-US" altLang="zh-CN" b="1" dirty="0"/>
              <a:t>CPU</a:t>
            </a:r>
            <a:r>
              <a:rPr lang="zh-CN" altLang="en-US" b="1" dirty="0"/>
              <a:t>，</a:t>
            </a:r>
            <a:r>
              <a:rPr lang="en-US" altLang="zh-CN" b="1" dirty="0"/>
              <a:t>8251A</a:t>
            </a:r>
            <a:r>
              <a:rPr lang="zh-CN" altLang="en-US" b="1" dirty="0"/>
              <a:t>已准备好发送一个字符。</a:t>
            </a:r>
          </a:p>
          <a:p>
            <a:pPr>
              <a:buFontTx/>
              <a:buNone/>
            </a:pPr>
            <a:r>
              <a:rPr lang="zh-CN" altLang="en-US" b="1" dirty="0"/>
              <a:t>    </a:t>
            </a:r>
            <a:r>
              <a:rPr lang="en-US" altLang="zh-CN" b="1" dirty="0"/>
              <a:t>• </a:t>
            </a:r>
            <a:r>
              <a:rPr lang="en-US" altLang="zh-CN" b="1" dirty="0" err="1"/>
              <a:t>TxE</a:t>
            </a:r>
            <a:r>
              <a:rPr lang="zh-CN" altLang="en-US" b="1" dirty="0"/>
              <a:t>：发送器空信号，</a:t>
            </a:r>
            <a:r>
              <a:rPr lang="en-US" altLang="zh-CN" b="1" dirty="0" err="1"/>
              <a:t>TxE</a:t>
            </a:r>
            <a:r>
              <a:rPr lang="zh-CN" altLang="en-US" b="1" dirty="0"/>
              <a:t>为高电平时有效，用来表示此时</a:t>
            </a:r>
            <a:r>
              <a:rPr lang="en-US" altLang="zh-CN" b="1" dirty="0"/>
              <a:t>8251A</a:t>
            </a:r>
            <a:r>
              <a:rPr lang="zh-CN" altLang="en-US" b="1" dirty="0"/>
              <a:t>发送器中</a:t>
            </a:r>
            <a:r>
              <a:rPr lang="zh-CN" altLang="en-US" b="1" dirty="0">
                <a:solidFill>
                  <a:srgbClr val="FF3300"/>
                </a:solidFill>
              </a:rPr>
              <a:t>并行到串行转换器空，说明一个发送动作已完成。</a:t>
            </a:r>
            <a:r>
              <a:rPr lang="zh-CN" altLang="en-US" b="1" dirty="0">
                <a:solidFill>
                  <a:srgbClr val="0000FF"/>
                </a:solidFill>
              </a:rPr>
              <a:t>同步方式时，</a:t>
            </a:r>
            <a:r>
              <a:rPr lang="en-US" altLang="zh-CN" b="1" dirty="0">
                <a:solidFill>
                  <a:srgbClr val="0000FF"/>
                </a:solidFill>
              </a:rPr>
              <a:t>CPU</a:t>
            </a:r>
            <a:r>
              <a:rPr lang="zh-CN" altLang="en-US" b="1" dirty="0">
                <a:solidFill>
                  <a:srgbClr val="0000FF"/>
                </a:solidFill>
              </a:rPr>
              <a:t>来不及向</a:t>
            </a:r>
            <a:r>
              <a:rPr lang="en-US" altLang="zh-CN" b="1" dirty="0">
                <a:solidFill>
                  <a:srgbClr val="0000FF"/>
                </a:solidFill>
              </a:rPr>
              <a:t>8251</a:t>
            </a:r>
            <a:r>
              <a:rPr lang="zh-CN" altLang="en-US" b="1" dirty="0">
                <a:solidFill>
                  <a:srgbClr val="0000FF"/>
                </a:solidFill>
              </a:rPr>
              <a:t>发送数据时</a:t>
            </a:r>
            <a:r>
              <a:rPr lang="zh-CN" altLang="en-US" b="1" dirty="0">
                <a:solidFill>
                  <a:srgbClr val="FF3300"/>
                </a:solidFill>
              </a:rPr>
              <a:t>，</a:t>
            </a:r>
            <a:r>
              <a:rPr lang="zh-CN" altLang="en-US" b="1" dirty="0"/>
              <a:t>发送器根据</a:t>
            </a:r>
            <a:r>
              <a:rPr lang="en-US" altLang="zh-CN" b="1" dirty="0" err="1"/>
              <a:t>TxE</a:t>
            </a:r>
            <a:r>
              <a:rPr lang="en-US" altLang="zh-CN" b="1" dirty="0"/>
              <a:t>=1</a:t>
            </a:r>
            <a:r>
              <a:rPr lang="zh-CN" altLang="en-US" b="1" dirty="0"/>
              <a:t>，填充同步字符。</a:t>
            </a:r>
            <a:endParaRPr lang="zh-CN" altLang="en-US" dirty="0"/>
          </a:p>
          <a:p>
            <a:pPr>
              <a:lnSpc>
                <a:spcPct val="80000"/>
              </a:lnSpc>
              <a:buFontTx/>
              <a:buNone/>
            </a:pPr>
            <a:endParaRPr lang="zh-CN" altLang="en-US" b="1" dirty="0">
              <a:solidFill>
                <a:srgbClr val="FF33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dirty="0"/>
              <a:t>  </a:t>
            </a:r>
          </a:p>
        </p:txBody>
      </p:sp>
      <p:pic>
        <p:nvPicPr>
          <p:cNvPr id="84996" name="Picture 4" descr="7-21"/>
          <p:cNvPicPr>
            <a:picLocks noChangeAspect="1" noChangeArrowheads="1"/>
          </p:cNvPicPr>
          <p:nvPr/>
        </p:nvPicPr>
        <p:blipFill>
          <a:blip r:embed="rId2"/>
          <a:srcRect l="7846" r="36887"/>
          <a:stretch>
            <a:fillRect/>
          </a:stretch>
        </p:blipFill>
        <p:spPr bwMode="auto">
          <a:xfrm>
            <a:off x="5732463" y="1495425"/>
            <a:ext cx="31130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7" name="Line 5"/>
          <p:cNvSpPr>
            <a:spLocks noChangeShapeType="1"/>
          </p:cNvSpPr>
          <p:nvPr/>
        </p:nvSpPr>
        <p:spPr bwMode="auto">
          <a:xfrm flipH="1">
            <a:off x="7475538" y="4543425"/>
            <a:ext cx="711200" cy="142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 flipH="1" flipV="1">
            <a:off x="7518400" y="4803775"/>
            <a:ext cx="668338" cy="142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681875" y="676968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9pPr>
          </a:lstStyle>
          <a:p>
            <a:r>
              <a:rPr lang="zh-CN" altLang="en-US" kern="0" dirty="0" smtClean="0"/>
              <a:t>连接信号可以分为四类</a:t>
            </a:r>
            <a:endParaRPr lang="zh-CN" altLang="en-US" kern="0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179512" y="23697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9pPr>
          </a:lstStyle>
          <a:p>
            <a:r>
              <a:rPr lang="en-US" altLang="zh-CN" sz="3200" kern="0" dirty="0" smtClean="0"/>
              <a:t>6.2.3  8251A</a:t>
            </a:r>
            <a:r>
              <a:rPr lang="zh-CN" altLang="en-US" sz="3200" kern="0" dirty="0" smtClean="0"/>
              <a:t>的对外信号</a:t>
            </a:r>
            <a:endParaRPr lang="zh-CN" altLang="en-US" sz="3200" kern="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4528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nimBg="1"/>
      <p:bldP spid="84997" grpId="1" animBg="1"/>
      <p:bldP spid="84997" grpId="2" animBg="1"/>
      <p:bldP spid="84998" grpId="0" animBg="1"/>
      <p:bldP spid="84998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9" name="Picture 3" descr="7-2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 l="7846" r="36887"/>
          <a:stretch>
            <a:fillRect/>
          </a:stretch>
        </p:blipFill>
        <p:spPr>
          <a:xfrm>
            <a:off x="5632450" y="1450975"/>
            <a:ext cx="3181350" cy="4591050"/>
          </a:xfrm>
          <a:noFill/>
        </p:spPr>
      </p:pic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642910" y="1285860"/>
            <a:ext cx="4895850" cy="44481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lIns="0" rIns="0">
            <a:spAutoFit/>
          </a:bodyPr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• </a:t>
            </a:r>
            <a:r>
              <a:rPr lang="en-US" altLang="zh-CN" sz="28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RxRDY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：接收器准备好信号，用来</a:t>
            </a:r>
            <a:r>
              <a:rPr lang="zh-CN" altLang="en-US" sz="28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表示当前</a:t>
            </a:r>
            <a:r>
              <a:rPr lang="en-US" altLang="zh-CN" sz="28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8251A</a:t>
            </a:r>
            <a:r>
              <a:rPr lang="zh-CN" altLang="en-US" sz="28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已经从外部设备接收到一个字符，等待</a:t>
            </a:r>
            <a:r>
              <a:rPr lang="en-US" altLang="zh-CN" sz="28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lang="zh-CN" altLang="en-US" sz="28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来取走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。因此，</a:t>
            </a:r>
            <a:r>
              <a:rPr lang="zh-CN" altLang="en-US" sz="2800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在中断方式时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RXRDY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可用来作为</a:t>
            </a:r>
            <a:r>
              <a:rPr lang="zh-CN" altLang="en-US" sz="2800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中断请求信号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zh-CN" altLang="en-US" sz="2800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在查询方式时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RXRDY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可用来作为</a:t>
            </a:r>
            <a:r>
              <a:rPr lang="zh-CN" altLang="en-US" sz="2800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查询信号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marL="342900" indent="-342900" algn="l">
              <a:buFont typeface="Wingdings" pitchFamily="2" charset="2"/>
              <a:buChar char="n"/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• SYNDET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：同步检测信号，</a:t>
            </a:r>
            <a:r>
              <a:rPr lang="zh-CN" altLang="en-US" sz="2800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只用于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同步方式</a:t>
            </a:r>
          </a:p>
        </p:txBody>
      </p:sp>
      <p:sp>
        <p:nvSpPr>
          <p:cNvPr id="86021" name="Line 5"/>
          <p:cNvSpPr>
            <a:spLocks noChangeShapeType="1"/>
          </p:cNvSpPr>
          <p:nvPr/>
        </p:nvSpPr>
        <p:spPr bwMode="auto">
          <a:xfrm flipH="1">
            <a:off x="7489825" y="5037138"/>
            <a:ext cx="652463" cy="14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86022" name="Line 6"/>
          <p:cNvSpPr>
            <a:spLocks noChangeShapeType="1"/>
          </p:cNvSpPr>
          <p:nvPr/>
        </p:nvSpPr>
        <p:spPr bwMode="auto">
          <a:xfrm>
            <a:off x="7504113" y="5254625"/>
            <a:ext cx="6238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67544" y="229286"/>
            <a:ext cx="8229600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6.2.3  8251A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的对外信号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2420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nimBg="1"/>
      <p:bldP spid="86021" grpId="1" animBg="1"/>
      <p:bldP spid="86021" grpId="2" animBg="1"/>
      <p:bldP spid="86022" grpId="0" animBg="1"/>
      <p:bldP spid="86022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39239" y="1022775"/>
            <a:ext cx="8229600" cy="649288"/>
          </a:xfrm>
        </p:spPr>
        <p:txBody>
          <a:bodyPr/>
          <a:lstStyle/>
          <a:p>
            <a:r>
              <a:rPr lang="en-US" altLang="zh-CN" sz="2800" b="1" dirty="0"/>
              <a:t>2</a:t>
            </a:r>
            <a:r>
              <a:rPr lang="zh-CN" altLang="en-US" sz="2800" b="1" dirty="0"/>
              <a:t>．</a:t>
            </a:r>
            <a:r>
              <a:rPr lang="en-US" altLang="zh-CN" sz="2800" b="1" dirty="0"/>
              <a:t>8251A</a:t>
            </a:r>
            <a:r>
              <a:rPr lang="zh-CN" altLang="en-US" sz="2800" b="1" dirty="0"/>
              <a:t>与外部设备之间的连接信号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596" y="1785926"/>
            <a:ext cx="4540250" cy="483711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>
                <a:latin typeface="宋体" pitchFamily="2" charset="-122"/>
              </a:rPr>
              <a:t>分为两类：</a:t>
            </a:r>
          </a:p>
          <a:p>
            <a:r>
              <a:rPr lang="en-US" altLang="zh-CN" b="1" u="sng" dirty="0">
                <a:latin typeface="宋体" pitchFamily="2" charset="-122"/>
              </a:rPr>
              <a:t>(1) </a:t>
            </a:r>
            <a:r>
              <a:rPr lang="zh-CN" altLang="en-US" b="1" u="sng" dirty="0">
                <a:latin typeface="宋体" pitchFamily="2" charset="-122"/>
              </a:rPr>
              <a:t>收发联络信号 </a:t>
            </a:r>
            <a:endParaRPr lang="zh-CN" altLang="en-US" b="1" dirty="0">
              <a:latin typeface="宋体" pitchFamily="2" charset="-122"/>
            </a:endParaRPr>
          </a:p>
          <a:p>
            <a:pPr>
              <a:buFontTx/>
              <a:buNone/>
            </a:pPr>
            <a:r>
              <a:rPr lang="zh-CN" altLang="en-US" b="1" dirty="0">
                <a:latin typeface="宋体" pitchFamily="2" charset="-122"/>
              </a:rPr>
              <a:t>  </a:t>
            </a:r>
            <a:r>
              <a:rPr lang="en-US" altLang="zh-CN" b="1" dirty="0">
                <a:latin typeface="宋体" pitchFamily="2" charset="-122"/>
              </a:rPr>
              <a:t>DTR# </a:t>
            </a:r>
            <a:r>
              <a:rPr lang="zh-CN" altLang="en-US" b="1" dirty="0">
                <a:latin typeface="宋体" pitchFamily="2" charset="-122"/>
              </a:rPr>
              <a:t>：数据终端准备好信号，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通知外部设备，</a:t>
            </a:r>
            <a:r>
              <a:rPr lang="en-US" altLang="zh-CN" b="1" dirty="0">
                <a:solidFill>
                  <a:srgbClr val="FF3300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当前已经准备就绪</a:t>
            </a:r>
            <a:r>
              <a:rPr lang="zh-CN" altLang="en-US" b="1" dirty="0">
                <a:latin typeface="宋体" pitchFamily="2" charset="-122"/>
              </a:rPr>
              <a:t>。    </a:t>
            </a:r>
          </a:p>
          <a:p>
            <a:pPr>
              <a:buFontTx/>
              <a:buNone/>
            </a:pPr>
            <a:r>
              <a:rPr lang="zh-CN" altLang="en-US" b="1" dirty="0">
                <a:latin typeface="宋体" pitchFamily="2" charset="-122"/>
              </a:rPr>
              <a:t>  </a:t>
            </a:r>
            <a:r>
              <a:rPr lang="en-US" altLang="zh-CN" b="1" dirty="0">
                <a:latin typeface="宋体" pitchFamily="2" charset="-122"/>
              </a:rPr>
              <a:t>DSR#</a:t>
            </a:r>
            <a:r>
              <a:rPr lang="zh-CN" altLang="en-US" b="1" dirty="0">
                <a:latin typeface="宋体" pitchFamily="2" charset="-122"/>
              </a:rPr>
              <a:t>：数据设备准备好信号，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表示当前外设已经准备好。</a:t>
            </a:r>
          </a:p>
          <a:p>
            <a:pPr>
              <a:buFontTx/>
              <a:buNone/>
            </a:pPr>
            <a:r>
              <a:rPr lang="zh-CN" altLang="en-US" b="1" dirty="0">
                <a:latin typeface="宋体" pitchFamily="2" charset="-122"/>
              </a:rPr>
              <a:t>           </a:t>
            </a:r>
          </a:p>
          <a:p>
            <a:pPr>
              <a:buFontTx/>
              <a:buNone/>
            </a:pPr>
            <a:endParaRPr lang="en-US" altLang="zh-CN" b="1" dirty="0">
              <a:latin typeface="宋体" pitchFamily="2" charset="-122"/>
            </a:endParaRPr>
          </a:p>
        </p:txBody>
      </p:sp>
      <p:pic>
        <p:nvPicPr>
          <p:cNvPr id="87044" name="Picture 4" descr="7-21"/>
          <p:cNvPicPr>
            <a:picLocks noChangeAspect="1" noChangeArrowheads="1"/>
          </p:cNvPicPr>
          <p:nvPr/>
        </p:nvPicPr>
        <p:blipFill>
          <a:blip r:embed="rId2"/>
          <a:srcRect l="52588" t="4031" r="5312" b="5542"/>
          <a:stretch>
            <a:fillRect/>
          </a:stretch>
        </p:blipFill>
        <p:spPr bwMode="auto">
          <a:xfrm>
            <a:off x="5286380" y="1714488"/>
            <a:ext cx="3324225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5" name="Line 5"/>
          <p:cNvSpPr>
            <a:spLocks noChangeShapeType="1"/>
          </p:cNvSpPr>
          <p:nvPr/>
        </p:nvSpPr>
        <p:spPr bwMode="auto">
          <a:xfrm>
            <a:off x="6215074" y="2571744"/>
            <a:ext cx="914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87046" name="Line 6"/>
          <p:cNvSpPr>
            <a:spLocks noChangeShapeType="1"/>
          </p:cNvSpPr>
          <p:nvPr/>
        </p:nvSpPr>
        <p:spPr bwMode="auto">
          <a:xfrm flipH="1" flipV="1">
            <a:off x="6215074" y="2928934"/>
            <a:ext cx="900112" cy="14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239239" y="279382"/>
            <a:ext cx="8229600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6.2.3  8251A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的对外信号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754E-3452-4980-8DC0-184F5E342522}" type="slidenum">
              <a:rPr lang="en-US" altLang="zh-CN" smtClean="0"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60773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  <p:bldP spid="87045" grpId="1" animBg="1"/>
      <p:bldP spid="87045" grpId="2" animBg="1"/>
      <p:bldP spid="87046" grpId="0" animBg="1"/>
      <p:bldP spid="87046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1142984"/>
            <a:ext cx="8229600" cy="649288"/>
          </a:xfrm>
        </p:spPr>
        <p:txBody>
          <a:bodyPr/>
          <a:lstStyle/>
          <a:p>
            <a:r>
              <a:rPr lang="en-US" altLang="zh-CN" sz="2800" b="1" dirty="0"/>
              <a:t>2</a:t>
            </a:r>
            <a:r>
              <a:rPr lang="zh-CN" altLang="en-US" sz="2800" b="1" dirty="0"/>
              <a:t>．</a:t>
            </a:r>
            <a:r>
              <a:rPr lang="en-US" altLang="zh-CN" sz="2800" b="1" dirty="0"/>
              <a:t>8251A</a:t>
            </a:r>
            <a:r>
              <a:rPr lang="zh-CN" altLang="en-US" sz="2800" b="1" dirty="0"/>
              <a:t>与外部设备之间的连接信号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857364"/>
            <a:ext cx="4968875" cy="518477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latin typeface="宋体" pitchFamily="2" charset="-122"/>
              </a:rPr>
              <a:t>  RTS#</a:t>
            </a:r>
            <a:r>
              <a:rPr lang="zh-CN" altLang="en-US" sz="2400" b="1" dirty="0">
                <a:latin typeface="宋体" pitchFamily="2" charset="-122"/>
              </a:rPr>
              <a:t>：请求发送信号，</a:t>
            </a: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表示</a:t>
            </a:r>
            <a:r>
              <a:rPr lang="en-US" altLang="zh-CN" sz="2400" b="1" dirty="0">
                <a:solidFill>
                  <a:srgbClr val="FF3300"/>
                </a:solidFill>
                <a:latin typeface="宋体" pitchFamily="2" charset="-122"/>
              </a:rPr>
              <a:t>CPU</a:t>
            </a: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已经准备好发送。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latin typeface="宋体" pitchFamily="2" charset="-122"/>
              </a:rPr>
              <a:t>  </a:t>
            </a:r>
            <a:r>
              <a:rPr lang="en-US" altLang="zh-CN" sz="2400" b="1" dirty="0">
                <a:latin typeface="宋体" pitchFamily="2" charset="-122"/>
              </a:rPr>
              <a:t>CTS# </a:t>
            </a:r>
            <a:r>
              <a:rPr lang="zh-CN" altLang="en-US" sz="2400" b="1" dirty="0">
                <a:latin typeface="宋体" pitchFamily="2" charset="-122"/>
              </a:rPr>
              <a:t>：允许发送信号，是对</a:t>
            </a:r>
            <a:r>
              <a:rPr lang="en-US" altLang="zh-CN" sz="2400" b="1" dirty="0">
                <a:latin typeface="宋体" pitchFamily="2" charset="-122"/>
              </a:rPr>
              <a:t>RTS#</a:t>
            </a:r>
            <a:r>
              <a:rPr lang="zh-CN" altLang="en-US" sz="2400" b="1" dirty="0">
                <a:latin typeface="宋体" pitchFamily="2" charset="-122"/>
              </a:rPr>
              <a:t>的响应信号，</a:t>
            </a: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由外设送往</a:t>
            </a:r>
            <a:r>
              <a:rPr lang="en-US" altLang="zh-CN" sz="2400" b="1" dirty="0">
                <a:solidFill>
                  <a:srgbClr val="FF3300"/>
                </a:solidFill>
                <a:latin typeface="宋体" pitchFamily="2" charset="-122"/>
              </a:rPr>
              <a:t>8251A</a:t>
            </a: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注意：</a:t>
            </a:r>
            <a:r>
              <a:rPr lang="en-US" altLang="zh-CN" sz="2400" b="1" dirty="0">
                <a:solidFill>
                  <a:srgbClr val="FF3300"/>
                </a:solidFill>
                <a:latin typeface="宋体" pitchFamily="2" charset="-122"/>
              </a:rPr>
              <a:t>CPU</a:t>
            </a: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通过软件对控制寄存器的</a:t>
            </a:r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DTR</a:t>
            </a:r>
            <a:r>
              <a:rPr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和</a:t>
            </a:r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RTS</a:t>
            </a:r>
            <a:r>
              <a:rPr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置</a:t>
            </a:r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1</a:t>
            </a: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，可以使</a:t>
            </a:r>
            <a:r>
              <a:rPr lang="en-US" altLang="zh-CN" sz="2400" b="1" dirty="0">
                <a:solidFill>
                  <a:srgbClr val="FF3300"/>
                </a:solidFill>
                <a:latin typeface="宋体" pitchFamily="2" charset="-122"/>
              </a:rPr>
              <a:t>8251</a:t>
            </a: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的</a:t>
            </a:r>
            <a:r>
              <a:rPr lang="en-US" altLang="zh-CN" sz="2400" b="1" dirty="0">
                <a:solidFill>
                  <a:srgbClr val="FF3300"/>
                </a:solidFill>
                <a:latin typeface="宋体" pitchFamily="2" charset="-122"/>
              </a:rPr>
              <a:t>DTR#</a:t>
            </a: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和</a:t>
            </a:r>
            <a:r>
              <a:rPr lang="en-US" altLang="zh-CN" sz="2400" b="1" dirty="0">
                <a:solidFill>
                  <a:srgbClr val="FF3300"/>
                </a:solidFill>
                <a:latin typeface="宋体" pitchFamily="2" charset="-122"/>
              </a:rPr>
              <a:t>RTS#</a:t>
            </a: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输出有效电平，</a:t>
            </a:r>
            <a:r>
              <a:rPr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是控制信息</a:t>
            </a: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。</a:t>
            </a:r>
            <a:r>
              <a:rPr lang="en-US" altLang="zh-CN" sz="2400" b="1" dirty="0">
                <a:solidFill>
                  <a:srgbClr val="FF3300"/>
                </a:solidFill>
                <a:latin typeface="宋体" pitchFamily="2" charset="-122"/>
              </a:rPr>
              <a:t>DSR#</a:t>
            </a: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和</a:t>
            </a:r>
            <a:r>
              <a:rPr lang="en-US" altLang="zh-CN" sz="2400" b="1" dirty="0">
                <a:solidFill>
                  <a:srgbClr val="FF3300"/>
                </a:solidFill>
                <a:latin typeface="宋体" pitchFamily="2" charset="-122"/>
              </a:rPr>
              <a:t>CTS#</a:t>
            </a: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是外设通过</a:t>
            </a:r>
            <a:r>
              <a:rPr lang="en-US" altLang="zh-CN" sz="2400" b="1" dirty="0">
                <a:solidFill>
                  <a:srgbClr val="FF3300"/>
                </a:solidFill>
                <a:latin typeface="宋体" pitchFamily="2" charset="-122"/>
              </a:rPr>
              <a:t>8251</a:t>
            </a: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传给</a:t>
            </a:r>
            <a:r>
              <a:rPr lang="en-US" altLang="zh-CN" sz="2400" b="1" dirty="0">
                <a:solidFill>
                  <a:srgbClr val="FF3300"/>
                </a:solidFill>
                <a:latin typeface="宋体" pitchFamily="2" charset="-122"/>
              </a:rPr>
              <a:t>CPU</a:t>
            </a: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的</a:t>
            </a:r>
            <a:r>
              <a:rPr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状态信息</a:t>
            </a:r>
            <a:r>
              <a:rPr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问：</a:t>
            </a:r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、你是否感觉到这</a:t>
            </a:r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4</a:t>
            </a:r>
            <a:r>
              <a:rPr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个联络信号好像只与发送有关，而与接收无关？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、在具体的应用中，我们可以赋予某个信号特定的物理意义吗？</a:t>
            </a:r>
          </a:p>
        </p:txBody>
      </p:sp>
      <p:pic>
        <p:nvPicPr>
          <p:cNvPr id="88068" name="Picture 4" descr="7-21"/>
          <p:cNvPicPr>
            <a:picLocks noChangeAspect="1" noChangeArrowheads="1"/>
          </p:cNvPicPr>
          <p:nvPr/>
        </p:nvPicPr>
        <p:blipFill>
          <a:blip r:embed="rId2"/>
          <a:srcRect l="52588" t="4031" r="5312" b="5542"/>
          <a:stretch>
            <a:fillRect/>
          </a:stretch>
        </p:blipFill>
        <p:spPr bwMode="auto">
          <a:xfrm>
            <a:off x="5357818" y="1643050"/>
            <a:ext cx="3452812" cy="482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69" name="Line 5"/>
          <p:cNvSpPr>
            <a:spLocks noChangeShapeType="1"/>
          </p:cNvSpPr>
          <p:nvPr/>
        </p:nvSpPr>
        <p:spPr bwMode="auto">
          <a:xfrm>
            <a:off x="6357950" y="3214686"/>
            <a:ext cx="9445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 flipH="1">
            <a:off x="6357950" y="3714752"/>
            <a:ext cx="973138" cy="142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67544" y="229286"/>
            <a:ext cx="8229600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6.2.3  8251A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的对外信号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102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  <p:bldP spid="88069" grpId="1" animBg="1"/>
      <p:bldP spid="88069" grpId="2" animBg="1"/>
      <p:bldP spid="88070" grpId="0" animBg="1"/>
      <p:bldP spid="88070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29600" cy="5145088"/>
          </a:xfrm>
        </p:spPr>
        <p:txBody>
          <a:bodyPr/>
          <a:lstStyle/>
          <a:p>
            <a:r>
              <a:rPr lang="zh-CN" altLang="en-US" b="1" dirty="0"/>
              <a:t>实际使用时，</a:t>
            </a:r>
            <a:r>
              <a:rPr lang="zh-CN" altLang="en-US" b="1" dirty="0">
                <a:solidFill>
                  <a:srgbClr val="0000FF"/>
                </a:solidFill>
              </a:rPr>
              <a:t>①当外设不需要联络信号时</a:t>
            </a:r>
            <a:r>
              <a:rPr lang="zh-CN" altLang="en-US" b="1" dirty="0"/>
              <a:t>，这</a:t>
            </a:r>
            <a:r>
              <a:rPr lang="en-US" altLang="zh-CN" b="1" dirty="0"/>
              <a:t>4</a:t>
            </a:r>
            <a:r>
              <a:rPr lang="zh-CN" altLang="en-US" b="1" dirty="0"/>
              <a:t>个信号中通常只有</a:t>
            </a:r>
            <a:r>
              <a:rPr lang="en-US" altLang="zh-CN" b="1" dirty="0">
                <a:solidFill>
                  <a:srgbClr val="0000FF"/>
                </a:solidFill>
              </a:rPr>
              <a:t>CTS#</a:t>
            </a:r>
            <a:r>
              <a:rPr lang="zh-CN" altLang="en-US" b="1" dirty="0">
                <a:solidFill>
                  <a:srgbClr val="0000FF"/>
                </a:solidFill>
              </a:rPr>
              <a:t>必须为低电平</a:t>
            </a:r>
            <a:r>
              <a:rPr lang="zh-CN" altLang="en-US" b="1" dirty="0"/>
              <a:t>（</a:t>
            </a:r>
            <a:r>
              <a:rPr lang="en-US" altLang="zh-CN" b="1" dirty="0"/>
              <a:t>CTS#=0</a:t>
            </a:r>
            <a:r>
              <a:rPr lang="zh-CN" altLang="en-US" b="1" dirty="0"/>
              <a:t>时，</a:t>
            </a:r>
            <a:r>
              <a:rPr lang="en-US" altLang="zh-CN" b="1" dirty="0"/>
              <a:t>TXRDY=1</a:t>
            </a:r>
            <a:r>
              <a:rPr lang="zh-CN" altLang="en-US" b="1" dirty="0"/>
              <a:t>），其它</a:t>
            </a:r>
            <a:r>
              <a:rPr lang="en-US" altLang="zh-CN" b="1" dirty="0"/>
              <a:t>3</a:t>
            </a:r>
            <a:r>
              <a:rPr lang="zh-CN" altLang="en-US" b="1" dirty="0"/>
              <a:t>个信号可以悬空。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②这</a:t>
            </a:r>
            <a:r>
              <a:rPr lang="en-US" altLang="zh-CN" b="1" dirty="0">
                <a:solidFill>
                  <a:srgbClr val="0000FF"/>
                </a:solidFill>
              </a:rPr>
              <a:t>4</a:t>
            </a:r>
            <a:r>
              <a:rPr lang="zh-CN" altLang="en-US" b="1" dirty="0">
                <a:solidFill>
                  <a:srgbClr val="0000FF"/>
                </a:solidFill>
              </a:rPr>
              <a:t>个信号还可以被赋予不同的物理意义</a:t>
            </a:r>
            <a:r>
              <a:rPr lang="zh-CN" altLang="en-US" b="1" dirty="0" smtClean="0">
                <a:solidFill>
                  <a:srgbClr val="0000FF"/>
                </a:solidFill>
              </a:rPr>
              <a:t>。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zh-CN" altLang="en-US" b="1" dirty="0" smtClean="0"/>
              <a:t>例如：系统</a:t>
            </a:r>
            <a:r>
              <a:rPr lang="zh-CN" altLang="en-US" b="1" dirty="0"/>
              <a:t>通过</a:t>
            </a:r>
            <a:r>
              <a:rPr lang="en-US" altLang="zh-CN" b="1" dirty="0"/>
              <a:t>8251A</a:t>
            </a:r>
            <a:r>
              <a:rPr lang="zh-CN" altLang="en-US" b="1" dirty="0"/>
              <a:t>和一个串行打印机相连，那么，</a:t>
            </a:r>
            <a:r>
              <a:rPr lang="en-US" altLang="zh-CN" b="1" dirty="0"/>
              <a:t>/DTR</a:t>
            </a:r>
            <a:r>
              <a:rPr lang="zh-CN" altLang="en-US" b="1" dirty="0"/>
              <a:t>为有效电平可能表示</a:t>
            </a:r>
            <a:r>
              <a:rPr lang="en-US" altLang="zh-CN" b="1" dirty="0"/>
              <a:t>CPU</a:t>
            </a:r>
            <a:r>
              <a:rPr lang="zh-CN" altLang="en-US" b="1" dirty="0"/>
              <a:t>往打印机发送一个选通信 号，而</a:t>
            </a:r>
            <a:r>
              <a:rPr lang="en-US" altLang="zh-CN" b="1" dirty="0"/>
              <a:t>/DSR</a:t>
            </a:r>
            <a:r>
              <a:rPr lang="zh-CN" altLang="en-US" b="1" dirty="0"/>
              <a:t>的含义可能代表打印机有空，通知</a:t>
            </a:r>
            <a:r>
              <a:rPr lang="en-US" altLang="zh-CN" b="1" dirty="0"/>
              <a:t>CPU</a:t>
            </a:r>
            <a:r>
              <a:rPr lang="zh-CN" altLang="en-US" b="1" dirty="0"/>
              <a:t>可以发送要打印的数据。对另一个外设来说，这两个信号的物理意义又和那个外设的物理动作有关。</a:t>
            </a:r>
            <a:r>
              <a:rPr lang="zh-CN" altLang="en-US" dirty="0"/>
              <a:t> </a:t>
            </a:r>
          </a:p>
          <a:p>
            <a:endParaRPr lang="en-US" altLang="zh-CN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67544" y="229286"/>
            <a:ext cx="8229600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6.2.3  8251A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的对外信号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329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000108"/>
            <a:ext cx="8229600" cy="649288"/>
          </a:xfrm>
        </p:spPr>
        <p:txBody>
          <a:bodyPr/>
          <a:lstStyle/>
          <a:p>
            <a:pPr algn="l"/>
            <a:r>
              <a:rPr lang="en-US" altLang="zh-CN" sz="2400" b="1" dirty="0"/>
              <a:t>2</a:t>
            </a:r>
            <a:r>
              <a:rPr lang="zh-CN" altLang="en-US" sz="2400" b="1" dirty="0"/>
              <a:t>．</a:t>
            </a:r>
            <a:r>
              <a:rPr lang="en-US" altLang="zh-CN" sz="2400" b="1" dirty="0"/>
              <a:t>8251A</a:t>
            </a:r>
            <a:r>
              <a:rPr lang="zh-CN" altLang="en-US" sz="2400" b="1" dirty="0"/>
              <a:t>与外部设备之间的连接信号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5410944" cy="4425950"/>
          </a:xfrm>
        </p:spPr>
        <p:txBody>
          <a:bodyPr/>
          <a:lstStyle/>
          <a:p>
            <a:pPr marL="609600" indent="-609600"/>
            <a:r>
              <a:rPr lang="zh-CN" altLang="en-US" b="1" dirty="0">
                <a:latin typeface="宋体" pitchFamily="2" charset="-122"/>
              </a:rPr>
              <a:t>数据信号</a:t>
            </a:r>
          </a:p>
          <a:p>
            <a:pPr marL="609600" indent="-609600">
              <a:buFontTx/>
              <a:buNone/>
            </a:pPr>
            <a:r>
              <a:rPr lang="zh-CN" altLang="en-US" b="1" dirty="0">
                <a:latin typeface="宋体" pitchFamily="2" charset="-122"/>
              </a:rPr>
              <a:t>     </a:t>
            </a:r>
            <a:r>
              <a:rPr lang="en-US" altLang="zh-CN" b="1" dirty="0">
                <a:latin typeface="宋体" pitchFamily="2" charset="-122"/>
              </a:rPr>
              <a:t>• </a:t>
            </a:r>
            <a:r>
              <a:rPr lang="en-US" altLang="zh-CN" b="1" dirty="0" err="1">
                <a:latin typeface="宋体" pitchFamily="2" charset="-122"/>
              </a:rPr>
              <a:t>TxD</a:t>
            </a:r>
            <a:r>
              <a:rPr lang="zh-CN" altLang="en-US" b="1" dirty="0">
                <a:latin typeface="宋体" pitchFamily="2" charset="-122"/>
              </a:rPr>
              <a:t>：发送器数据输出信号。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当</a:t>
            </a:r>
            <a:r>
              <a:rPr lang="en-US" altLang="zh-CN" b="1" dirty="0">
                <a:solidFill>
                  <a:srgbClr val="FF3300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送往</a:t>
            </a:r>
            <a:r>
              <a:rPr lang="en-US" altLang="zh-CN" b="1" dirty="0">
                <a:solidFill>
                  <a:srgbClr val="FF3300"/>
                </a:solidFill>
                <a:latin typeface="宋体" pitchFamily="2" charset="-122"/>
              </a:rPr>
              <a:t>8251A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的并行数据被转变为串行数据后，</a:t>
            </a:r>
            <a:r>
              <a:rPr lang="zh-CN" altLang="en-US" b="1" dirty="0">
                <a:latin typeface="宋体" pitchFamily="2" charset="-122"/>
              </a:rPr>
              <a:t>通过</a:t>
            </a:r>
            <a:r>
              <a:rPr lang="en-US" altLang="zh-CN" b="1" dirty="0" err="1">
                <a:latin typeface="宋体" pitchFamily="2" charset="-122"/>
              </a:rPr>
              <a:t>TxD</a:t>
            </a:r>
            <a:r>
              <a:rPr lang="zh-CN" altLang="en-US" b="1" dirty="0">
                <a:latin typeface="宋体" pitchFamily="2" charset="-122"/>
              </a:rPr>
              <a:t>送往外设。    </a:t>
            </a:r>
          </a:p>
          <a:p>
            <a:pPr marL="609600" indent="-609600">
              <a:buFontTx/>
              <a:buNone/>
            </a:pPr>
            <a:r>
              <a:rPr lang="zh-CN" altLang="en-US" b="1" dirty="0">
                <a:latin typeface="宋体" pitchFamily="2" charset="-122"/>
              </a:rPr>
              <a:t>     </a:t>
            </a:r>
            <a:r>
              <a:rPr lang="en-US" altLang="zh-CN" b="1" dirty="0">
                <a:latin typeface="宋体" pitchFamily="2" charset="-122"/>
              </a:rPr>
              <a:t>• </a:t>
            </a:r>
            <a:r>
              <a:rPr lang="en-US" altLang="zh-CN" b="1" dirty="0" err="1">
                <a:latin typeface="宋体" pitchFamily="2" charset="-122"/>
              </a:rPr>
              <a:t>RxD</a:t>
            </a:r>
            <a:r>
              <a:rPr lang="zh-CN" altLang="en-US" b="1" dirty="0">
                <a:latin typeface="宋体" pitchFamily="2" charset="-122"/>
              </a:rPr>
              <a:t>：接收器数据输入信号。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用来接收外设送来的串行数据，数据进入</a:t>
            </a:r>
            <a:r>
              <a:rPr lang="en-US" altLang="zh-CN" b="1" dirty="0">
                <a:solidFill>
                  <a:srgbClr val="FF3300"/>
                </a:solidFill>
                <a:latin typeface="宋体" pitchFamily="2" charset="-122"/>
              </a:rPr>
              <a:t>8251A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后被转变为并行方式。</a:t>
            </a:r>
            <a:r>
              <a:rPr lang="zh-CN" altLang="en-US" b="1" dirty="0">
                <a:latin typeface="宋体" pitchFamily="2" charset="-122"/>
              </a:rPr>
              <a:t> </a:t>
            </a:r>
          </a:p>
          <a:p>
            <a:pPr marL="609600" indent="-609600">
              <a:buFontTx/>
              <a:buNone/>
            </a:pPr>
            <a:endParaRPr lang="en-US" altLang="zh-CN" b="1" dirty="0">
              <a:latin typeface="宋体" pitchFamily="2" charset="-122"/>
            </a:endParaRPr>
          </a:p>
        </p:txBody>
      </p:sp>
      <p:pic>
        <p:nvPicPr>
          <p:cNvPr id="89092" name="Picture 4" descr="7-21"/>
          <p:cNvPicPr>
            <a:picLocks noChangeAspect="1" noChangeArrowheads="1"/>
          </p:cNvPicPr>
          <p:nvPr/>
        </p:nvPicPr>
        <p:blipFill>
          <a:blip r:embed="rId2"/>
          <a:srcRect l="52588" t="4031" r="5312" b="5542"/>
          <a:stretch>
            <a:fillRect/>
          </a:stretch>
        </p:blipFill>
        <p:spPr bwMode="auto">
          <a:xfrm>
            <a:off x="5786446" y="1428736"/>
            <a:ext cx="2990850" cy="494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093" name="Line 5"/>
          <p:cNvSpPr>
            <a:spLocks noChangeShapeType="1"/>
          </p:cNvSpPr>
          <p:nvPr/>
        </p:nvSpPr>
        <p:spPr bwMode="auto">
          <a:xfrm>
            <a:off x="6643702" y="3929066"/>
            <a:ext cx="8699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sm" len="lg"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89094" name="Line 6"/>
          <p:cNvSpPr>
            <a:spLocks noChangeShapeType="1"/>
          </p:cNvSpPr>
          <p:nvPr/>
        </p:nvSpPr>
        <p:spPr bwMode="auto">
          <a:xfrm flipH="1">
            <a:off x="6643702" y="4429132"/>
            <a:ext cx="8413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sm" len="lg"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67544" y="229286"/>
            <a:ext cx="8229600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6.2.3  8251A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的对外信号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57335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animBg="1"/>
      <p:bldP spid="89093" grpId="1" animBg="1"/>
      <p:bldP spid="89093" grpId="2" animBg="1"/>
      <p:bldP spid="89094" grpId="0" animBg="1"/>
      <p:bldP spid="8909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716" y="4009816"/>
            <a:ext cx="7586690" cy="2144716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kumimoji="1" lang="en-US" altLang="zh-CN" b="1" dirty="0" smtClean="0"/>
              <a:t>1</a:t>
            </a:r>
            <a:r>
              <a:rPr kumimoji="1" lang="zh-CN" altLang="en-US" b="1" dirty="0"/>
              <a:t>、串行通信中的数据传送模式</a:t>
            </a:r>
            <a:endParaRPr lang="zh-CN" altLang="en-US" dirty="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、同步方式和异步方式 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宋体" pitchFamily="2" charset="-122"/>
              </a:rPr>
              <a:t>3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dirty="0" smtClean="0">
                <a:latin typeface="宋体" pitchFamily="2" charset="-122"/>
              </a:rPr>
              <a:t>传输率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28596" y="428604"/>
            <a:ext cx="8229600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6.1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串行接口和串行通信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1560" y="1292207"/>
            <a:ext cx="4870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2800" dirty="0" smtClean="0">
                <a:solidFill>
                  <a:srgbClr val="800000"/>
                </a:solidFill>
                <a:latin typeface="Times New Roman" pitchFamily="18" charset="0"/>
              </a:rPr>
              <a:t>6.1.1</a:t>
            </a:r>
            <a:r>
              <a:rPr lang="zh-CN" altLang="en-US" sz="2800" dirty="0" smtClean="0">
                <a:solidFill>
                  <a:srgbClr val="800000"/>
                </a:solidFill>
                <a:latin typeface="Times New Roman" pitchFamily="18" charset="0"/>
              </a:rPr>
              <a:t>串行</a:t>
            </a:r>
            <a:r>
              <a:rPr lang="zh-CN" altLang="en-US" sz="2800" dirty="0">
                <a:solidFill>
                  <a:srgbClr val="800000"/>
                </a:solidFill>
                <a:latin typeface="Times New Roman" pitchFamily="18" charset="0"/>
              </a:rPr>
              <a:t>通信涉及的几个问题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28596" y="1857364"/>
            <a:ext cx="8301070" cy="12858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串行通信：数据是一位一位进行传输的，在传输过程中，每一位数据占据一个固定的时间长度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6716" y="3253366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/>
                </a:solidFill>
              </a:rPr>
              <a:t>问题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EA1-2227-43D9-8A29-535451C0EA80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49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  <p:bldP spid="17" grpId="0"/>
      <p:bldP spid="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4281"/>
            <a:ext cx="8229600" cy="433388"/>
          </a:xfrm>
        </p:spPr>
        <p:txBody>
          <a:bodyPr/>
          <a:lstStyle/>
          <a:p>
            <a:pPr algn="l"/>
            <a:r>
              <a:rPr lang="en-US" altLang="zh-CN" sz="4000" b="1" dirty="0"/>
              <a:t/>
            </a:r>
            <a:br>
              <a:rPr lang="en-US" altLang="zh-CN" sz="4000" b="1" dirty="0"/>
            </a:br>
            <a:r>
              <a:rPr lang="en-US" altLang="zh-CN" sz="2800" b="1" dirty="0">
                <a:latin typeface="宋体" pitchFamily="2" charset="-122"/>
              </a:rPr>
              <a:t>3. </a:t>
            </a:r>
            <a:r>
              <a:rPr lang="zh-CN" altLang="en-US" sz="2800" b="1" dirty="0">
                <a:latin typeface="宋体" pitchFamily="2" charset="-122"/>
              </a:rPr>
              <a:t>时钟、电源和地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4746625" cy="4425950"/>
          </a:xfrm>
        </p:spPr>
        <p:txBody>
          <a:bodyPr/>
          <a:lstStyle/>
          <a:p>
            <a:r>
              <a:rPr lang="en-US" altLang="zh-CN" b="1" dirty="0"/>
              <a:t> CLK</a:t>
            </a:r>
            <a:r>
              <a:rPr lang="zh-CN" altLang="en-US" b="1" dirty="0"/>
              <a:t>：时钟输入，用来产生</a:t>
            </a:r>
            <a:r>
              <a:rPr lang="en-US" altLang="zh-CN" b="1" dirty="0"/>
              <a:t>8251A</a:t>
            </a:r>
            <a:r>
              <a:rPr lang="zh-CN" altLang="en-US" b="1" dirty="0"/>
              <a:t>器件的内部时序。</a:t>
            </a:r>
          </a:p>
          <a:p>
            <a:pPr>
              <a:buFontTx/>
              <a:buNone/>
            </a:pPr>
            <a:r>
              <a:rPr lang="zh-CN" altLang="en-US" b="1" dirty="0"/>
              <a:t>   同步方式下，</a:t>
            </a:r>
            <a:r>
              <a:rPr lang="zh-CN" altLang="en-US" b="1" dirty="0">
                <a:solidFill>
                  <a:srgbClr val="0000FF"/>
                </a:solidFill>
              </a:rPr>
              <a:t>大于接收数据或发送数据的波特率的</a:t>
            </a:r>
            <a:r>
              <a:rPr lang="en-US" altLang="zh-CN" b="1" dirty="0">
                <a:solidFill>
                  <a:srgbClr val="0000FF"/>
                </a:solidFill>
              </a:rPr>
              <a:t>30</a:t>
            </a:r>
            <a:r>
              <a:rPr lang="zh-CN" altLang="en-US" b="1" dirty="0">
                <a:solidFill>
                  <a:srgbClr val="0000FF"/>
                </a:solidFill>
              </a:rPr>
              <a:t>倍</a:t>
            </a:r>
          </a:p>
          <a:p>
            <a:pPr>
              <a:buFontTx/>
              <a:buNone/>
            </a:pPr>
            <a:r>
              <a:rPr lang="zh-CN" altLang="en-US" b="1" dirty="0"/>
              <a:t>   异步方式下</a:t>
            </a:r>
            <a:r>
              <a:rPr lang="zh-CN" altLang="en-US" b="1" dirty="0">
                <a:solidFill>
                  <a:srgbClr val="0000FF"/>
                </a:solidFill>
              </a:rPr>
              <a:t>，则要大于数据波特率的</a:t>
            </a:r>
            <a:r>
              <a:rPr lang="en-US" altLang="zh-CN" b="1" dirty="0">
                <a:solidFill>
                  <a:srgbClr val="0000FF"/>
                </a:solidFill>
              </a:rPr>
              <a:t>4.5</a:t>
            </a:r>
            <a:r>
              <a:rPr lang="zh-CN" altLang="en-US" b="1" dirty="0">
                <a:solidFill>
                  <a:srgbClr val="0000FF"/>
                </a:solidFill>
              </a:rPr>
              <a:t>倍。</a:t>
            </a:r>
          </a:p>
        </p:txBody>
      </p:sp>
      <p:pic>
        <p:nvPicPr>
          <p:cNvPr id="90116" name="Picture 4" descr="7-21"/>
          <p:cNvPicPr>
            <a:picLocks noChangeAspect="1" noChangeArrowheads="1"/>
          </p:cNvPicPr>
          <p:nvPr/>
        </p:nvPicPr>
        <p:blipFill>
          <a:blip r:embed="rId2"/>
          <a:srcRect l="7846" r="36887"/>
          <a:stretch>
            <a:fillRect/>
          </a:stretch>
        </p:blipFill>
        <p:spPr bwMode="auto">
          <a:xfrm>
            <a:off x="5675313" y="1450975"/>
            <a:ext cx="318135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17" name="Freeform 5"/>
          <p:cNvSpPr/>
          <p:nvPr/>
        </p:nvSpPr>
        <p:spPr bwMode="auto">
          <a:xfrm>
            <a:off x="7632700" y="1462088"/>
            <a:ext cx="509588" cy="584200"/>
          </a:xfrm>
          <a:custGeom>
            <a:avLst/>
            <a:gdLst/>
            <a:ahLst/>
            <a:cxnLst>
              <a:cxn ang="0">
                <a:pos x="29" y="48"/>
              </a:cxn>
              <a:cxn ang="0">
                <a:pos x="29" y="194"/>
              </a:cxn>
              <a:cxn ang="0">
                <a:pos x="29" y="222"/>
              </a:cxn>
              <a:cxn ang="0">
                <a:pos x="29" y="359"/>
              </a:cxn>
              <a:cxn ang="0">
                <a:pos x="321" y="368"/>
              </a:cxn>
            </a:cxnLst>
            <a:rect l="0" t="0" r="r" b="b"/>
            <a:pathLst>
              <a:path w="321" h="368">
                <a:moveTo>
                  <a:pt x="29" y="48"/>
                </a:moveTo>
                <a:cubicBezTo>
                  <a:pt x="0" y="130"/>
                  <a:pt x="42" y="0"/>
                  <a:pt x="29" y="194"/>
                </a:cubicBezTo>
                <a:cubicBezTo>
                  <a:pt x="28" y="203"/>
                  <a:pt x="29" y="195"/>
                  <a:pt x="29" y="222"/>
                </a:cubicBezTo>
                <a:lnTo>
                  <a:pt x="29" y="359"/>
                </a:lnTo>
                <a:lnTo>
                  <a:pt x="321" y="36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467544" y="229286"/>
            <a:ext cx="8229600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6.2.3  8251A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的对外信号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82952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1279514"/>
            <a:ext cx="8229600" cy="649288"/>
          </a:xfrm>
        </p:spPr>
        <p:txBody>
          <a:bodyPr/>
          <a:lstStyle/>
          <a:p>
            <a:pPr algn="l"/>
            <a:r>
              <a:rPr lang="en-US" altLang="zh-CN" sz="2800" b="1" dirty="0"/>
              <a:t>3. </a:t>
            </a:r>
            <a:r>
              <a:rPr lang="zh-CN" altLang="en-US" sz="2800" b="1" dirty="0"/>
              <a:t>时钟、电源和地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928802"/>
            <a:ext cx="5053013" cy="4425950"/>
          </a:xfrm>
        </p:spPr>
        <p:txBody>
          <a:bodyPr/>
          <a:lstStyle/>
          <a:p>
            <a:r>
              <a:rPr lang="en-US" altLang="zh-CN" b="1" dirty="0" err="1"/>
              <a:t>TxC</a:t>
            </a:r>
            <a:r>
              <a:rPr lang="zh-CN" altLang="en-US" b="1" dirty="0"/>
              <a:t>：发送器时钟输入，用来控制发送字符的速度。</a:t>
            </a:r>
          </a:p>
          <a:p>
            <a:pPr>
              <a:buFontTx/>
              <a:buNone/>
            </a:pPr>
            <a:r>
              <a:rPr lang="zh-CN" altLang="en-US" b="1" dirty="0"/>
              <a:t>   同步方式下，</a:t>
            </a:r>
            <a:r>
              <a:rPr lang="en-US" altLang="zh-CN" b="1" dirty="0" err="1">
                <a:solidFill>
                  <a:srgbClr val="FF3300"/>
                </a:solidFill>
              </a:rPr>
              <a:t>TxC</a:t>
            </a:r>
            <a:r>
              <a:rPr lang="zh-CN" altLang="en-US" b="1" dirty="0">
                <a:solidFill>
                  <a:srgbClr val="FF3300"/>
                </a:solidFill>
              </a:rPr>
              <a:t>的频率等于</a:t>
            </a:r>
            <a:r>
              <a:rPr lang="zh-CN" altLang="en-US" b="1" dirty="0">
                <a:solidFill>
                  <a:srgbClr val="0000FF"/>
                </a:solidFill>
              </a:rPr>
              <a:t>字符传输的波特率</a:t>
            </a:r>
            <a:r>
              <a:rPr lang="zh-CN" altLang="en-US" b="1" dirty="0"/>
              <a:t>，</a:t>
            </a:r>
          </a:p>
          <a:p>
            <a:pPr>
              <a:buFontTx/>
              <a:buNone/>
            </a:pPr>
            <a:r>
              <a:rPr lang="zh-CN" altLang="en-US" b="1" dirty="0"/>
              <a:t>   异步方式下，</a:t>
            </a:r>
            <a:r>
              <a:rPr lang="en-US" altLang="zh-CN" b="1" dirty="0" err="1"/>
              <a:t>TxC</a:t>
            </a:r>
            <a:r>
              <a:rPr lang="zh-CN" altLang="en-US" b="1" dirty="0"/>
              <a:t>的频率可</a:t>
            </a:r>
            <a:r>
              <a:rPr lang="zh-CN" altLang="en-US" b="1" dirty="0">
                <a:solidFill>
                  <a:srgbClr val="FF3300"/>
                </a:solidFill>
              </a:rPr>
              <a:t>以为</a:t>
            </a:r>
            <a:r>
              <a:rPr lang="zh-CN" altLang="en-US" b="1" dirty="0">
                <a:solidFill>
                  <a:srgbClr val="0000FF"/>
                </a:solidFill>
              </a:rPr>
              <a:t>字符传输波特率的</a:t>
            </a:r>
            <a:r>
              <a:rPr lang="en-US" altLang="zh-CN" b="1" dirty="0">
                <a:solidFill>
                  <a:srgbClr val="0000FF"/>
                </a:solidFill>
              </a:rPr>
              <a:t>1 </a:t>
            </a:r>
            <a:r>
              <a:rPr lang="zh-CN" altLang="en-US" b="1" dirty="0">
                <a:solidFill>
                  <a:srgbClr val="0000FF"/>
                </a:solidFill>
              </a:rPr>
              <a:t>倍、</a:t>
            </a:r>
            <a:r>
              <a:rPr lang="en-US" altLang="zh-CN" b="1" dirty="0">
                <a:solidFill>
                  <a:srgbClr val="0000FF"/>
                </a:solidFill>
              </a:rPr>
              <a:t>16</a:t>
            </a:r>
            <a:r>
              <a:rPr lang="zh-CN" altLang="en-US" b="1" dirty="0">
                <a:solidFill>
                  <a:srgbClr val="0000FF"/>
                </a:solidFill>
              </a:rPr>
              <a:t>倍或者</a:t>
            </a:r>
            <a:r>
              <a:rPr lang="en-US" altLang="zh-CN" b="1" dirty="0">
                <a:solidFill>
                  <a:srgbClr val="0000FF"/>
                </a:solidFill>
              </a:rPr>
              <a:t>64</a:t>
            </a:r>
            <a:r>
              <a:rPr lang="zh-CN" altLang="en-US" b="1" dirty="0">
                <a:solidFill>
                  <a:srgbClr val="0000FF"/>
                </a:solidFill>
              </a:rPr>
              <a:t>倍。</a:t>
            </a:r>
          </a:p>
          <a:p>
            <a:pPr>
              <a:buFontTx/>
              <a:buNone/>
            </a:pPr>
            <a:endParaRPr lang="zh-CN" altLang="en-US" b="1" dirty="0">
              <a:solidFill>
                <a:srgbClr val="0000FF"/>
              </a:solidFill>
            </a:endParaRPr>
          </a:p>
          <a:p>
            <a:endParaRPr lang="en-US" altLang="zh-CN" sz="2400" b="1" dirty="0">
              <a:solidFill>
                <a:srgbClr val="FF3300"/>
              </a:solidFill>
            </a:endParaRPr>
          </a:p>
        </p:txBody>
      </p:sp>
      <p:pic>
        <p:nvPicPr>
          <p:cNvPr id="91140" name="Picture 4" descr="7-21"/>
          <p:cNvPicPr>
            <a:picLocks noChangeAspect="1" noChangeArrowheads="1"/>
          </p:cNvPicPr>
          <p:nvPr/>
        </p:nvPicPr>
        <p:blipFill>
          <a:blip r:embed="rId2"/>
          <a:srcRect l="52588" t="4031" r="5312" b="5542"/>
          <a:stretch>
            <a:fillRect/>
          </a:stretch>
        </p:blipFill>
        <p:spPr bwMode="auto">
          <a:xfrm>
            <a:off x="5907088" y="1509713"/>
            <a:ext cx="2990850" cy="494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1" name="Line 5"/>
          <p:cNvSpPr>
            <a:spLocks noChangeShapeType="1"/>
          </p:cNvSpPr>
          <p:nvPr/>
        </p:nvSpPr>
        <p:spPr bwMode="auto">
          <a:xfrm flipH="1">
            <a:off x="6748463" y="5457825"/>
            <a:ext cx="885825" cy="142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sm" len="lg"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467544" y="229286"/>
            <a:ext cx="8229600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6.2.3  8251A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的对外信号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2909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572653" y="1076541"/>
            <a:ext cx="8229600" cy="649288"/>
          </a:xfrm>
        </p:spPr>
        <p:txBody>
          <a:bodyPr/>
          <a:lstStyle/>
          <a:p>
            <a:pPr algn="l"/>
            <a:r>
              <a:rPr lang="en-US" altLang="zh-CN" sz="2800" b="1" dirty="0">
                <a:latin typeface="宋体" pitchFamily="2" charset="-122"/>
              </a:rPr>
              <a:t>3. </a:t>
            </a:r>
            <a:r>
              <a:rPr lang="zh-CN" altLang="en-US" sz="2800" b="1" dirty="0">
                <a:latin typeface="宋体" pitchFamily="2" charset="-122"/>
              </a:rPr>
              <a:t>时钟、电源和地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5122863" cy="44259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 dirty="0"/>
              <a:t> </a:t>
            </a:r>
            <a:r>
              <a:rPr lang="en-US" altLang="zh-CN" b="1" dirty="0" err="1"/>
              <a:t>RxC</a:t>
            </a:r>
            <a:r>
              <a:rPr lang="en-US" altLang="zh-CN" b="1" dirty="0"/>
              <a:t>:</a:t>
            </a:r>
            <a:r>
              <a:rPr lang="zh-CN" altLang="en-US" b="1" dirty="0"/>
              <a:t>接收器时钟输入，用来</a:t>
            </a:r>
          </a:p>
          <a:p>
            <a:pPr>
              <a:buFontTx/>
              <a:buNone/>
            </a:pPr>
            <a:r>
              <a:rPr lang="zh-CN" altLang="en-US" b="1" dirty="0"/>
              <a:t>         控制接收字符的速度，</a:t>
            </a:r>
          </a:p>
          <a:p>
            <a:pPr>
              <a:buFontTx/>
              <a:buNone/>
            </a:pPr>
            <a:r>
              <a:rPr lang="zh-CN" altLang="en-US" b="1" dirty="0"/>
              <a:t>         和</a:t>
            </a:r>
            <a:r>
              <a:rPr lang="en-US" altLang="zh-CN" b="1" dirty="0" err="1"/>
              <a:t>TxC</a:t>
            </a:r>
            <a:r>
              <a:rPr lang="zh-CN" altLang="en-US" b="1" dirty="0"/>
              <a:t>一样。</a:t>
            </a:r>
          </a:p>
          <a:p>
            <a:pPr>
              <a:buFontTx/>
              <a:buNone/>
            </a:pPr>
            <a:r>
              <a:rPr lang="zh-CN" altLang="en-US" b="1" dirty="0">
                <a:solidFill>
                  <a:srgbClr val="FF3300"/>
                </a:solidFill>
              </a:rPr>
              <a:t>    实际使用时，</a:t>
            </a:r>
            <a:r>
              <a:rPr lang="en-US" altLang="zh-CN" b="1" dirty="0" err="1">
                <a:solidFill>
                  <a:srgbClr val="FF3300"/>
                </a:solidFill>
              </a:rPr>
              <a:t>RxC</a:t>
            </a:r>
            <a:r>
              <a:rPr lang="zh-CN" altLang="en-US" b="1" dirty="0">
                <a:solidFill>
                  <a:srgbClr val="FF3300"/>
                </a:solidFill>
              </a:rPr>
              <a:t>和</a:t>
            </a:r>
            <a:r>
              <a:rPr lang="en-US" altLang="zh-CN" b="1" dirty="0" err="1">
                <a:solidFill>
                  <a:srgbClr val="FF3300"/>
                </a:solidFill>
              </a:rPr>
              <a:t>TxC</a:t>
            </a:r>
            <a:r>
              <a:rPr lang="zh-CN" altLang="en-US" b="1" dirty="0">
                <a:solidFill>
                  <a:srgbClr val="FF3300"/>
                </a:solidFill>
              </a:rPr>
              <a:t>往往连在一起，由同一个外部时钟来提供，</a:t>
            </a:r>
          </a:p>
          <a:p>
            <a:pPr>
              <a:buFontTx/>
              <a:buNone/>
            </a:pPr>
            <a:r>
              <a:rPr lang="en-US" altLang="zh-CN" b="1" dirty="0"/>
              <a:t>VCC</a:t>
            </a:r>
            <a:r>
              <a:rPr lang="zh-CN" altLang="en-US" b="1" dirty="0"/>
              <a:t>：电源输入</a:t>
            </a:r>
          </a:p>
          <a:p>
            <a:pPr>
              <a:buFontTx/>
              <a:buNone/>
            </a:pPr>
            <a:r>
              <a:rPr lang="zh-CN" altLang="en-US" b="1" dirty="0"/>
              <a:t> </a:t>
            </a:r>
            <a:r>
              <a:rPr lang="en-US" altLang="zh-CN" b="1" dirty="0"/>
              <a:t>GND</a:t>
            </a:r>
            <a:r>
              <a:rPr lang="zh-CN" altLang="en-US" b="1" dirty="0"/>
              <a:t>：地</a:t>
            </a:r>
          </a:p>
          <a:p>
            <a:pPr>
              <a:buFontTx/>
              <a:buNone/>
            </a:pPr>
            <a:endParaRPr lang="en-US" altLang="zh-CN" b="1" dirty="0"/>
          </a:p>
        </p:txBody>
      </p:sp>
      <p:pic>
        <p:nvPicPr>
          <p:cNvPr id="92164" name="Picture 4" descr="7-21"/>
          <p:cNvPicPr>
            <a:picLocks noChangeAspect="1" noChangeArrowheads="1"/>
          </p:cNvPicPr>
          <p:nvPr/>
        </p:nvPicPr>
        <p:blipFill>
          <a:blip r:embed="rId2"/>
          <a:srcRect l="52588" t="4031" r="5312" b="5542"/>
          <a:stretch>
            <a:fillRect/>
          </a:stretch>
        </p:blipFill>
        <p:spPr bwMode="auto">
          <a:xfrm>
            <a:off x="5786446" y="1571612"/>
            <a:ext cx="2990850" cy="494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5" name="Line 5"/>
          <p:cNvSpPr>
            <a:spLocks noChangeShapeType="1"/>
          </p:cNvSpPr>
          <p:nvPr/>
        </p:nvSpPr>
        <p:spPr bwMode="auto">
          <a:xfrm flipH="1">
            <a:off x="6643702" y="5929330"/>
            <a:ext cx="871537" cy="14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 lIns="0" rIns="0"/>
          <a:lstStyle/>
          <a:p>
            <a:endParaRPr lang="zh-CN" altLang="en-US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467544" y="229286"/>
            <a:ext cx="8229600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6.2.3  8251A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的对外信号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37051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260648"/>
            <a:ext cx="8229600" cy="649288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6.2.4 8251A</a:t>
            </a:r>
            <a:r>
              <a:rPr lang="zh-CN" altLang="en-US" sz="36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的编程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124744"/>
            <a:ext cx="8229600" cy="437595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 dirty="0">
                <a:solidFill>
                  <a:srgbClr val="800000"/>
                </a:solidFill>
                <a:latin typeface="Times New Roman" pitchFamily="18" charset="0"/>
              </a:rPr>
              <a:t>1</a:t>
            </a:r>
            <a:r>
              <a:rPr lang="zh-CN" altLang="en-US" b="1" dirty="0">
                <a:solidFill>
                  <a:srgbClr val="800000"/>
                </a:solidFill>
                <a:latin typeface="Times New Roman" pitchFamily="18" charset="0"/>
              </a:rPr>
              <a:t>、</a:t>
            </a:r>
            <a:r>
              <a:rPr lang="en-US" altLang="zh-CN" b="1" dirty="0">
                <a:solidFill>
                  <a:srgbClr val="800000"/>
                </a:solidFill>
                <a:latin typeface="Times New Roman" pitchFamily="18" charset="0"/>
              </a:rPr>
              <a:t>8251A</a:t>
            </a:r>
            <a:r>
              <a:rPr lang="zh-CN" altLang="en-US" b="1" dirty="0">
                <a:solidFill>
                  <a:srgbClr val="800000"/>
                </a:solidFill>
                <a:latin typeface="Times New Roman" pitchFamily="18" charset="0"/>
              </a:rPr>
              <a:t>的初始化</a:t>
            </a:r>
          </a:p>
          <a:p>
            <a:pPr>
              <a:buFontTx/>
              <a:buNone/>
            </a:pPr>
            <a:r>
              <a:rPr lang="en-US" altLang="zh-CN" b="1" dirty="0">
                <a:solidFill>
                  <a:srgbClr val="FF5050"/>
                </a:solidFill>
                <a:latin typeface="宋体" pitchFamily="2" charset="-122"/>
              </a:rPr>
              <a:t>8251A</a:t>
            </a:r>
            <a:r>
              <a:rPr lang="zh-CN" altLang="en-US" b="1" dirty="0">
                <a:solidFill>
                  <a:srgbClr val="FF5050"/>
                </a:solidFill>
                <a:latin typeface="宋体" pitchFamily="2" charset="-122"/>
              </a:rPr>
              <a:t>初始化的约定</a:t>
            </a:r>
            <a:r>
              <a:rPr lang="zh-CN" altLang="en-US" b="1" dirty="0">
                <a:latin typeface="宋体" pitchFamily="2" charset="-122"/>
              </a:rPr>
              <a:t> ：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b="1" dirty="0">
                <a:latin typeface="宋体" pitchFamily="2" charset="-122"/>
              </a:rPr>
              <a:t>复位后，用奇地址写入的值送模式寄存器。 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b="1" dirty="0">
                <a:latin typeface="宋体" pitchFamily="2" charset="-122"/>
              </a:rPr>
              <a:t>若为同步模式，接着往奇地址端口输出的字节为同步字符。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b="1" dirty="0">
                <a:latin typeface="宋体" pitchFamily="2" charset="-122"/>
              </a:rPr>
              <a:t>此后，除复位命令，</a:t>
            </a:r>
            <a:r>
              <a:rPr lang="zh-CN" altLang="en-US" b="1" dirty="0">
                <a:solidFill>
                  <a:srgbClr val="FF5050"/>
                </a:solidFill>
                <a:latin typeface="宋体" pitchFamily="2" charset="-122"/>
              </a:rPr>
              <a:t>往奇地址写入的值将送到控制寄存器，往偶地址端口写入的值送到数据输出寄存器。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14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6" name="Picture 4" descr="wx119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67544" y="806414"/>
            <a:ext cx="4824412" cy="5884136"/>
          </a:xfrm>
          <a:noFill/>
        </p:spPr>
      </p:pic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084168" y="3068960"/>
            <a:ext cx="2088232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8251A</a:t>
            </a:r>
            <a:r>
              <a:rPr kumimoji="1" lang="zh-CN" altLang="en-US" sz="2400" b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的初始化流程图</a:t>
            </a:r>
            <a:r>
              <a:rPr kumimoji="1" lang="zh-CN" altLang="en-US" sz="2400" b="0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57126"/>
            <a:ext cx="8229600" cy="649288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6.2.4 8251A</a:t>
            </a:r>
            <a:r>
              <a:rPr lang="zh-CN" altLang="en-US" sz="36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的编程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987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071546"/>
            <a:ext cx="8229600" cy="514508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 dirty="0">
                <a:solidFill>
                  <a:srgbClr val="800000"/>
                </a:solidFill>
                <a:latin typeface="Times New Roman" pitchFamily="18" charset="0"/>
              </a:rPr>
              <a:t>2. </a:t>
            </a:r>
            <a:r>
              <a:rPr lang="zh-CN" altLang="en-US" b="1" dirty="0">
                <a:solidFill>
                  <a:srgbClr val="800000"/>
                </a:solidFill>
                <a:latin typeface="Times New Roman" pitchFamily="18" charset="0"/>
              </a:rPr>
              <a:t>模式寄存器的格式</a:t>
            </a:r>
          </a:p>
        </p:txBody>
      </p:sp>
      <p:pic>
        <p:nvPicPr>
          <p:cNvPr id="75780" name="Picture 4" descr="wx120"/>
          <p:cNvPicPr>
            <a:picLocks noChangeAspect="1" noChangeArrowheads="1"/>
          </p:cNvPicPr>
          <p:nvPr/>
        </p:nvPicPr>
        <p:blipFill>
          <a:blip r:embed="rId2"/>
          <a:srcRect b="50752"/>
          <a:stretch>
            <a:fillRect/>
          </a:stretch>
        </p:blipFill>
        <p:spPr bwMode="auto">
          <a:xfrm>
            <a:off x="760234" y="1609742"/>
            <a:ext cx="8064500" cy="4248150"/>
          </a:xfrm>
          <a:prstGeom prst="rect">
            <a:avLst/>
          </a:prstGeom>
          <a:noFill/>
        </p:spPr>
      </p:pic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2051720" y="5702505"/>
            <a:ext cx="5885846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8251A</a:t>
            </a: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模式寄存器的</a:t>
            </a:r>
            <a:r>
              <a:rPr lang="zh-CN" altLang="en-US" sz="2400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格式</a:t>
            </a:r>
            <a:r>
              <a:rPr lang="en-US" altLang="zh-CN" sz="2400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(a</a:t>
            </a:r>
            <a:r>
              <a:rPr lang="en-US" altLang="zh-CN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异步模式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79362"/>
            <a:ext cx="8229600" cy="649288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6.2.4 8251A</a:t>
            </a:r>
            <a:r>
              <a:rPr lang="zh-CN" altLang="en-US" sz="36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的编程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848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4" name="Picture 4" descr="wx120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 t="49982"/>
          <a:stretch>
            <a:fillRect/>
          </a:stretch>
        </p:blipFill>
        <p:spPr>
          <a:xfrm>
            <a:off x="697904" y="837928"/>
            <a:ext cx="8135937" cy="4752975"/>
          </a:xfrm>
          <a:noFill/>
        </p:spPr>
      </p:pic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2195736" y="5578363"/>
            <a:ext cx="580404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图为</a:t>
            </a:r>
            <a:r>
              <a:rPr lang="en-US" altLang="zh-CN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8251A</a:t>
            </a: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模式寄存器的</a:t>
            </a:r>
            <a:r>
              <a:rPr lang="zh-CN" altLang="en-US" sz="2400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格式</a:t>
            </a:r>
            <a:r>
              <a:rPr lang="en-US" altLang="zh-CN" sz="2400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b) </a:t>
            </a: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同步模式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67544" y="188640"/>
            <a:ext cx="8229600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6.2.4 8251A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的编程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50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214422"/>
            <a:ext cx="8229600" cy="521811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 dirty="0">
                <a:solidFill>
                  <a:srgbClr val="800000"/>
                </a:solidFill>
                <a:latin typeface="Times New Roman" pitchFamily="18" charset="0"/>
              </a:rPr>
              <a:t>3</a:t>
            </a:r>
            <a:r>
              <a:rPr lang="zh-CN" altLang="en-US" b="1" dirty="0">
                <a:solidFill>
                  <a:srgbClr val="800000"/>
                </a:solidFill>
                <a:latin typeface="Times New Roman" pitchFamily="18" charset="0"/>
              </a:rPr>
              <a:t>、控制寄存器的格式</a:t>
            </a:r>
          </a:p>
        </p:txBody>
      </p:sp>
      <p:pic>
        <p:nvPicPr>
          <p:cNvPr id="77828" name="Picture 4" descr="wx1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5728" y="1795325"/>
            <a:ext cx="7535336" cy="3761744"/>
          </a:xfrm>
          <a:prstGeom prst="rect">
            <a:avLst/>
          </a:prstGeom>
          <a:noFill/>
        </p:spPr>
      </p:pic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28596" y="275419"/>
            <a:ext cx="8229600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6.2.4 8251A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的编程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983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48</a:t>
            </a:fld>
            <a:endParaRPr lang="en-US" altLang="zh-CN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227" y="627074"/>
            <a:ext cx="8229600" cy="521811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 dirty="0"/>
              <a:t>4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rgbClr val="800000"/>
                </a:solidFill>
                <a:latin typeface="Times New Roman" pitchFamily="18" charset="0"/>
              </a:rPr>
              <a:t>状态寄存器的</a:t>
            </a:r>
            <a:r>
              <a:rPr lang="zh-CN" altLang="en-US" b="1" dirty="0" smtClean="0">
                <a:solidFill>
                  <a:srgbClr val="800000"/>
                </a:solidFill>
                <a:latin typeface="Times New Roman" pitchFamily="18" charset="0"/>
              </a:rPr>
              <a:t>格式</a:t>
            </a:r>
            <a:endParaRPr lang="en-US" altLang="zh-CN" b="1" dirty="0">
              <a:solidFill>
                <a:srgbClr val="FF5050"/>
              </a:solidFill>
              <a:latin typeface="Times New Roman" pitchFamily="18" charset="0"/>
            </a:endParaRPr>
          </a:p>
        </p:txBody>
      </p:sp>
      <p:pic>
        <p:nvPicPr>
          <p:cNvPr id="78852" name="Picture 4" descr="wx1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947" y="1301750"/>
            <a:ext cx="8064500" cy="4543425"/>
          </a:xfrm>
          <a:prstGeom prst="rect">
            <a:avLst/>
          </a:prstGeom>
          <a:noFill/>
        </p:spPr>
      </p:pic>
      <p:sp>
        <p:nvSpPr>
          <p:cNvPr id="78853" name="AutoShape 5"/>
          <p:cNvSpPr>
            <a:spLocks noChangeArrowheads="1"/>
          </p:cNvSpPr>
          <p:nvPr/>
        </p:nvSpPr>
        <p:spPr bwMode="auto">
          <a:xfrm>
            <a:off x="1007327" y="1373188"/>
            <a:ext cx="3671888" cy="1728788"/>
          </a:xfrm>
          <a:prstGeom prst="wedgeRoundRectCallout">
            <a:avLst>
              <a:gd name="adj1" fmla="val 67380"/>
              <a:gd name="adj2" fmla="val 1473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状态位</a:t>
            </a:r>
            <a:r>
              <a:rPr lang="en-US" altLang="zh-CN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TXRDY=1</a:t>
            </a: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表示发送缓冲器已空。而引脚</a:t>
            </a:r>
            <a:r>
              <a:rPr lang="en-US" altLang="zh-CN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TXRDY=1</a:t>
            </a:r>
            <a:r>
              <a:rPr lang="zh-CN" altLang="en-US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表示发送缓冲器空</a:t>
            </a:r>
            <a:r>
              <a:rPr lang="en-US" altLang="zh-CN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·CTS·TXEN=1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15570" y="0"/>
            <a:ext cx="8229600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6.2.4 8251A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的编程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59569" y="5864512"/>
            <a:ext cx="8424862" cy="822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3300"/>
                </a:solidFill>
                <a:latin typeface="Arial" charset="0"/>
                <a:ea typeface="宋体" pitchFamily="2" charset="-122"/>
              </a:rPr>
              <a:t>帧错误：</a:t>
            </a:r>
            <a:r>
              <a:rPr lang="en-US" altLang="zh-CN" sz="2400" dirty="0">
                <a:solidFill>
                  <a:srgbClr val="FF3300"/>
                </a:solidFill>
                <a:latin typeface="Arial" charset="0"/>
                <a:ea typeface="宋体" pitchFamily="2" charset="-122"/>
              </a:rPr>
              <a:t>FE(Frame Error)</a:t>
            </a:r>
            <a:r>
              <a:rPr lang="zh-CN" altLang="en-US" sz="2400" dirty="0">
                <a:solidFill>
                  <a:srgbClr val="FF3300"/>
                </a:solidFill>
                <a:latin typeface="Arial" charset="0"/>
                <a:ea typeface="宋体" pitchFamily="2" charset="-122"/>
              </a:rPr>
              <a:t>；溢出错误：</a:t>
            </a:r>
            <a:r>
              <a:rPr lang="en-US" altLang="zh-CN" sz="2400" dirty="0">
                <a:solidFill>
                  <a:srgbClr val="FF3300"/>
                </a:solidFill>
                <a:latin typeface="Arial" charset="0"/>
                <a:ea typeface="宋体" pitchFamily="2" charset="-122"/>
              </a:rPr>
              <a:t>OE(Overflow Error);</a:t>
            </a:r>
            <a:r>
              <a:rPr lang="zh-CN" altLang="en-US" sz="2400" dirty="0">
                <a:solidFill>
                  <a:srgbClr val="FF3300"/>
                </a:solidFill>
                <a:latin typeface="Arial" charset="0"/>
                <a:ea typeface="宋体" pitchFamily="2" charset="-122"/>
              </a:rPr>
              <a:t>奇偶错误：</a:t>
            </a:r>
            <a:r>
              <a:rPr lang="en-US" altLang="zh-CN" sz="2400" dirty="0">
                <a:solidFill>
                  <a:srgbClr val="FF3300"/>
                </a:solidFill>
                <a:latin typeface="Arial" charset="0"/>
                <a:ea typeface="宋体" pitchFamily="2" charset="-122"/>
              </a:rPr>
              <a:t>PE(Parity Error)</a:t>
            </a:r>
          </a:p>
        </p:txBody>
      </p:sp>
    </p:spTree>
    <p:extLst>
      <p:ext uri="{BB962C8B-B14F-4D97-AF65-F5344CB8AC3E}">
        <p14:creationId xmlns:p14="http://schemas.microsoft.com/office/powerpoint/2010/main" val="61259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3" grpId="0" animBg="1"/>
      <p:bldP spid="78853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229600" cy="649288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800000"/>
                </a:solidFill>
                <a:latin typeface="Times New Roman" pitchFamily="18" charset="0"/>
              </a:rPr>
              <a:t>6.3.5 8251A</a:t>
            </a:r>
            <a:r>
              <a:rPr lang="zh-CN" altLang="en-US" sz="3200" b="1" dirty="0">
                <a:solidFill>
                  <a:srgbClr val="800000"/>
                </a:solidFill>
                <a:latin typeface="Times New Roman" pitchFamily="18" charset="0"/>
              </a:rPr>
              <a:t>编程举例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7290" y="1500174"/>
            <a:ext cx="6923087" cy="442595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3200" b="1" dirty="0">
                <a:latin typeface="宋体" pitchFamily="2" charset="-122"/>
              </a:rPr>
              <a:t>异步模式下的初始化程序举例 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3200" b="1" dirty="0">
                <a:latin typeface="宋体" pitchFamily="2" charset="-122"/>
              </a:rPr>
              <a:t>同步模式下的初始化程序举例 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3200" b="1" dirty="0">
                <a:latin typeface="宋体" pitchFamily="2" charset="-122"/>
              </a:rPr>
              <a:t>利用状态字进行编程的举例 </a:t>
            </a:r>
          </a:p>
          <a:p>
            <a:pPr>
              <a:buFont typeface="Wingdings" pitchFamily="2" charset="2"/>
              <a:buChar char="l"/>
            </a:pPr>
            <a:endParaRPr lang="en-US" altLang="zh-CN" sz="32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49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447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663" y="1111246"/>
            <a:ext cx="8229600" cy="5145088"/>
          </a:xfrm>
        </p:spPr>
        <p:txBody>
          <a:bodyPr/>
          <a:lstStyle/>
          <a:p>
            <a:pPr>
              <a:buFontTx/>
              <a:buNone/>
            </a:pPr>
            <a:r>
              <a:rPr kumimoji="1" lang="en-US" altLang="zh-CN" b="1" dirty="0"/>
              <a:t>1</a:t>
            </a:r>
            <a:r>
              <a:rPr kumimoji="1" lang="zh-CN" altLang="en-US" b="1" dirty="0"/>
              <a:t>、数据传送模式分：</a:t>
            </a:r>
            <a:r>
              <a:rPr kumimoji="1" lang="zh-CN" altLang="en-US" b="1" dirty="0">
                <a:solidFill>
                  <a:srgbClr val="CC0066"/>
                </a:solidFill>
              </a:rPr>
              <a:t>单工、半双工、全双工</a:t>
            </a:r>
          </a:p>
          <a:p>
            <a:pPr>
              <a:buFontTx/>
              <a:buNone/>
            </a:pPr>
            <a:r>
              <a:rPr kumimoji="1" lang="zh-CN" altLang="en-US" b="1" dirty="0"/>
              <a:t>① 单工</a:t>
            </a:r>
            <a:r>
              <a:rPr kumimoji="1" lang="en-US" altLang="zh-CN" b="1" dirty="0"/>
              <a:t>(Simplex)</a:t>
            </a:r>
            <a:r>
              <a:rPr kumimoji="1" lang="zh-CN" altLang="en-US" b="1" dirty="0"/>
              <a:t>通信模式。仅能进行一个方向的数据传送。如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作为发送器，</a:t>
            </a:r>
            <a:r>
              <a:rPr kumimoji="1" lang="en-US" altLang="zh-CN" b="1" dirty="0"/>
              <a:t>B</a:t>
            </a:r>
            <a:r>
              <a:rPr kumimoji="1" lang="zh-CN" altLang="en-US" b="1" dirty="0"/>
              <a:t>能作为接收器。</a:t>
            </a:r>
          </a:p>
        </p:txBody>
      </p:sp>
      <p:grpSp>
        <p:nvGrpSpPr>
          <p:cNvPr id="2" name="Group 72"/>
          <p:cNvGrpSpPr/>
          <p:nvPr/>
        </p:nvGrpSpPr>
        <p:grpSpPr bwMode="auto">
          <a:xfrm>
            <a:off x="1428728" y="2928934"/>
            <a:ext cx="5638800" cy="1006475"/>
            <a:chOff x="521" y="1797"/>
            <a:chExt cx="3552" cy="634"/>
          </a:xfrm>
        </p:grpSpPr>
        <p:grpSp>
          <p:nvGrpSpPr>
            <p:cNvPr id="3" name="Group 61"/>
            <p:cNvGrpSpPr/>
            <p:nvPr/>
          </p:nvGrpSpPr>
          <p:grpSpPr bwMode="auto">
            <a:xfrm>
              <a:off x="521" y="1797"/>
              <a:ext cx="3552" cy="634"/>
              <a:chOff x="336" y="710"/>
              <a:chExt cx="3552" cy="634"/>
            </a:xfrm>
          </p:grpSpPr>
          <p:sp>
            <p:nvSpPr>
              <p:cNvPr id="47166" name="Text Box 62"/>
              <p:cNvSpPr txBox="1">
                <a:spLocks noChangeArrowheads="1"/>
              </p:cNvSpPr>
              <p:nvPr/>
            </p:nvSpPr>
            <p:spPr bwMode="auto">
              <a:xfrm>
                <a:off x="336" y="710"/>
                <a:ext cx="288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1" lang="zh-CN" altLang="zh-CN" sz="24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7167" name="Rectangle 63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576" cy="28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bg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68" name="Text Box 64"/>
              <p:cNvSpPr txBox="1">
                <a:spLocks noChangeArrowheads="1"/>
              </p:cNvSpPr>
              <p:nvPr/>
            </p:nvSpPr>
            <p:spPr bwMode="auto">
              <a:xfrm>
                <a:off x="831" y="1070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1800" b="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发送</a:t>
                </a:r>
              </a:p>
            </p:txBody>
          </p:sp>
          <p:sp>
            <p:nvSpPr>
              <p:cNvPr id="47169" name="Rectangle 65"/>
              <p:cNvSpPr>
                <a:spLocks noChangeArrowheads="1"/>
              </p:cNvSpPr>
              <p:nvPr/>
            </p:nvSpPr>
            <p:spPr bwMode="auto">
              <a:xfrm>
                <a:off x="3306" y="1025"/>
                <a:ext cx="576" cy="288"/>
              </a:xfrm>
              <a:prstGeom prst="rect">
                <a:avLst/>
              </a:prstGeom>
              <a:solidFill>
                <a:srgbClr val="CCCC00"/>
              </a:solidFill>
              <a:ln w="9525">
                <a:solidFill>
                  <a:schemeClr val="bg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70" name="Text Box 66"/>
              <p:cNvSpPr txBox="1">
                <a:spLocks noChangeArrowheads="1"/>
              </p:cNvSpPr>
              <p:nvPr/>
            </p:nvSpPr>
            <p:spPr bwMode="auto">
              <a:xfrm>
                <a:off x="3408" y="1056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1800" b="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接收</a:t>
                </a:r>
              </a:p>
            </p:txBody>
          </p:sp>
          <p:sp>
            <p:nvSpPr>
              <p:cNvPr id="47171" name="Line 67"/>
              <p:cNvSpPr>
                <a:spLocks noChangeShapeType="1"/>
              </p:cNvSpPr>
              <p:nvPr/>
            </p:nvSpPr>
            <p:spPr bwMode="auto">
              <a:xfrm>
                <a:off x="1296" y="120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72" name="Text Box 68"/>
              <p:cNvSpPr txBox="1">
                <a:spLocks noChangeArrowheads="1"/>
              </p:cNvSpPr>
              <p:nvPr/>
            </p:nvSpPr>
            <p:spPr bwMode="auto">
              <a:xfrm>
                <a:off x="1344" y="921"/>
                <a:ext cx="576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TXD</a:t>
                </a:r>
              </a:p>
            </p:txBody>
          </p:sp>
          <p:sp>
            <p:nvSpPr>
              <p:cNvPr id="47173" name="Text Box 69"/>
              <p:cNvSpPr txBox="1">
                <a:spLocks noChangeArrowheads="1"/>
              </p:cNvSpPr>
              <p:nvPr/>
            </p:nvSpPr>
            <p:spPr bwMode="auto">
              <a:xfrm>
                <a:off x="2688" y="921"/>
                <a:ext cx="576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RXD</a:t>
                </a:r>
              </a:p>
            </p:txBody>
          </p:sp>
        </p:grpSp>
        <p:sp>
          <p:nvSpPr>
            <p:cNvPr id="47174" name="Line 70"/>
            <p:cNvSpPr>
              <a:spLocks noChangeShapeType="1"/>
            </p:cNvSpPr>
            <p:nvPr/>
          </p:nvSpPr>
          <p:spPr bwMode="auto">
            <a:xfrm>
              <a:off x="1519" y="2251"/>
              <a:ext cx="195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75" name="Text Box 71"/>
          <p:cNvSpPr txBox="1">
            <a:spLocks noChangeArrowheads="1"/>
          </p:cNvSpPr>
          <p:nvPr/>
        </p:nvSpPr>
        <p:spPr bwMode="auto">
          <a:xfrm>
            <a:off x="1116013" y="4221163"/>
            <a:ext cx="3600450" cy="18018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</a:pPr>
            <a:r>
              <a:rPr kumimoji="1" lang="zh-CN" altLang="en-US" sz="2800">
                <a:solidFill>
                  <a:srgbClr val="CC0066"/>
                </a:solidFill>
                <a:latin typeface="Times New Roman" pitchFamily="18" charset="0"/>
                <a:ea typeface="宋体" pitchFamily="2" charset="-122"/>
              </a:rPr>
              <a:t>特点：</a:t>
            </a:r>
          </a:p>
          <a:p>
            <a:pPr algn="l">
              <a:spcBef>
                <a:spcPct val="50000"/>
              </a:spcBef>
              <a:buClrTx/>
              <a:buSzTx/>
              <a:buFont typeface="Wingdings" pitchFamily="2" charset="2"/>
              <a:buChar char="Ø"/>
            </a:pPr>
            <a:r>
              <a:rPr kumimoji="1" lang="zh-CN" altLang="en-US" sz="2800">
                <a:solidFill>
                  <a:srgbClr val="CC0066"/>
                </a:solidFill>
                <a:latin typeface="Times New Roman" pitchFamily="18" charset="0"/>
                <a:ea typeface="宋体" pitchFamily="2" charset="-122"/>
              </a:rPr>
              <a:t>单线通信</a:t>
            </a:r>
          </a:p>
          <a:p>
            <a:pPr algn="l">
              <a:spcBef>
                <a:spcPct val="50000"/>
              </a:spcBef>
              <a:buClrTx/>
              <a:buSzTx/>
              <a:buFont typeface="Wingdings" pitchFamily="2" charset="2"/>
              <a:buChar char="Ø"/>
            </a:pPr>
            <a:r>
              <a:rPr kumimoji="1" lang="zh-CN" altLang="en-US" sz="2800">
                <a:solidFill>
                  <a:srgbClr val="CC0066"/>
                </a:solidFill>
                <a:latin typeface="Times New Roman" pitchFamily="18" charset="0"/>
                <a:ea typeface="宋体" pitchFamily="2" charset="-122"/>
              </a:rPr>
              <a:t>单向数据流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428596" y="428604"/>
            <a:ext cx="8229600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6.1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串行接口和串行通信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232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7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785786" y="1428736"/>
            <a:ext cx="8229600" cy="649288"/>
          </a:xfrm>
        </p:spPr>
        <p:txBody>
          <a:bodyPr/>
          <a:lstStyle/>
          <a:p>
            <a:r>
              <a:rPr lang="zh-CN" altLang="en-US" sz="4000" dirty="0" smtClean="0"/>
              <a:t>地址说明</a:t>
            </a:r>
            <a:endParaRPr lang="zh-CN" altLang="en-US" sz="4000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421" y="2064183"/>
            <a:ext cx="8229600" cy="442595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>
                <a:latin typeface="宋体" pitchFamily="2" charset="-122"/>
              </a:rPr>
              <a:t>关于</a:t>
            </a:r>
            <a:r>
              <a:rPr lang="en-US" altLang="zh-CN" b="1" dirty="0">
                <a:solidFill>
                  <a:srgbClr val="FF3300"/>
                </a:solidFill>
                <a:latin typeface="宋体" pitchFamily="2" charset="-122"/>
              </a:rPr>
              <a:t>8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位接口芯片和</a:t>
            </a:r>
            <a:r>
              <a:rPr lang="en-US" altLang="zh-CN" b="1" dirty="0">
                <a:solidFill>
                  <a:srgbClr val="FF3300"/>
                </a:solidFill>
                <a:latin typeface="宋体" pitchFamily="2" charset="-122"/>
              </a:rPr>
              <a:t>16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位数据总线</a:t>
            </a:r>
            <a:r>
              <a:rPr lang="zh-CN" altLang="en-US" b="1" dirty="0">
                <a:latin typeface="宋体" pitchFamily="2" charset="-122"/>
              </a:rPr>
              <a:t>的连接问题</a:t>
            </a:r>
          </a:p>
          <a:p>
            <a:pPr>
              <a:buFontTx/>
              <a:buNone/>
            </a:pPr>
            <a:r>
              <a:rPr lang="zh-CN" altLang="en-US" b="1" dirty="0">
                <a:latin typeface="宋体" pitchFamily="2" charset="-122"/>
              </a:rPr>
              <a:t>      </a:t>
            </a:r>
            <a:r>
              <a:rPr lang="en-US" altLang="zh-CN" b="1" dirty="0">
                <a:latin typeface="宋体" pitchFamily="2" charset="-122"/>
              </a:rPr>
              <a:t>8086CPU</a:t>
            </a:r>
            <a:r>
              <a:rPr lang="zh-CN" altLang="en-US" b="1" dirty="0">
                <a:latin typeface="宋体" pitchFamily="2" charset="-122"/>
              </a:rPr>
              <a:t>有一个必须遵守的约定，即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低</a:t>
            </a:r>
            <a:r>
              <a:rPr lang="en-US" altLang="zh-CN" b="1" dirty="0">
                <a:solidFill>
                  <a:srgbClr val="FF3300"/>
                </a:solidFill>
                <a:latin typeface="宋体" pitchFamily="2" charset="-122"/>
              </a:rPr>
              <a:t>8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位</a:t>
            </a:r>
            <a:r>
              <a:rPr lang="zh-CN" altLang="en-US" b="1" dirty="0">
                <a:latin typeface="宋体" pitchFamily="2" charset="-122"/>
              </a:rPr>
              <a:t>数据线总是与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偶地址</a:t>
            </a:r>
            <a:r>
              <a:rPr lang="zh-CN" altLang="en-US" b="1" dirty="0">
                <a:latin typeface="宋体" pitchFamily="2" charset="-122"/>
              </a:rPr>
              <a:t>存储单元或端口关联，而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高</a:t>
            </a:r>
            <a:r>
              <a:rPr lang="en-US" altLang="zh-CN" b="1" dirty="0">
                <a:solidFill>
                  <a:srgbClr val="FF3300"/>
                </a:solidFill>
                <a:latin typeface="宋体" pitchFamily="2" charset="-122"/>
              </a:rPr>
              <a:t>8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位</a:t>
            </a:r>
            <a:r>
              <a:rPr lang="zh-CN" altLang="en-US" b="1" dirty="0">
                <a:latin typeface="宋体" pitchFamily="2" charset="-122"/>
              </a:rPr>
              <a:t>数据线总是与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奇地址</a:t>
            </a:r>
            <a:r>
              <a:rPr lang="zh-CN" altLang="en-US" b="1" dirty="0">
                <a:latin typeface="宋体" pitchFamily="2" charset="-122"/>
              </a:rPr>
              <a:t>存储单元或端口关联，为满足这一要求，连接时在硬件上将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总线的</a:t>
            </a:r>
            <a:r>
              <a:rPr lang="en-US" altLang="zh-CN" b="1" dirty="0">
                <a:solidFill>
                  <a:srgbClr val="FF3300"/>
                </a:solidFill>
                <a:latin typeface="宋体" pitchFamily="2" charset="-122"/>
              </a:rPr>
              <a:t>A</a:t>
            </a:r>
            <a:r>
              <a:rPr lang="en-US" altLang="zh-CN" b="1" baseline="-25000" dirty="0">
                <a:solidFill>
                  <a:srgbClr val="FF3300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与</a:t>
            </a:r>
            <a:r>
              <a:rPr lang="en-US" altLang="zh-CN" b="1" dirty="0">
                <a:latin typeface="宋体" pitchFamily="2" charset="-122"/>
              </a:rPr>
              <a:t>8251A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>
                <a:latin typeface="宋体" pitchFamily="2" charset="-122"/>
              </a:rPr>
              <a:t>C/D#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引脚</a:t>
            </a:r>
            <a:r>
              <a:rPr lang="zh-CN" altLang="en-US" b="1" dirty="0">
                <a:latin typeface="宋体" pitchFamily="2" charset="-122"/>
              </a:rPr>
              <a:t>相连接，而在软件设计时用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连续的偶地址代替端口的奇偶地址</a:t>
            </a:r>
            <a:r>
              <a:rPr lang="zh-CN" altLang="en-US" b="1" dirty="0">
                <a:latin typeface="宋体" pitchFamily="2" charset="-122"/>
              </a:rPr>
              <a:t>，就解决了</a:t>
            </a:r>
            <a:r>
              <a:rPr lang="en-US" altLang="zh-CN" b="1" dirty="0">
                <a:latin typeface="宋体" pitchFamily="2" charset="-122"/>
              </a:rPr>
              <a:t>8</a:t>
            </a:r>
            <a:r>
              <a:rPr lang="zh-CN" altLang="en-US" b="1" dirty="0">
                <a:latin typeface="宋体" pitchFamily="2" charset="-122"/>
              </a:rPr>
              <a:t>位接口芯片与</a:t>
            </a:r>
            <a:r>
              <a:rPr lang="en-US" altLang="zh-CN" b="1" dirty="0">
                <a:latin typeface="宋体" pitchFamily="2" charset="-122"/>
              </a:rPr>
              <a:t>16</a:t>
            </a:r>
            <a:r>
              <a:rPr lang="zh-CN" altLang="en-US" b="1" dirty="0">
                <a:latin typeface="宋体" pitchFamily="2" charset="-122"/>
              </a:rPr>
              <a:t>位数据总线的连接．</a:t>
            </a:r>
          </a:p>
          <a:p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539552" y="260648"/>
            <a:ext cx="8229600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6.3.5 8251A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编程举例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004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85728"/>
            <a:ext cx="8229600" cy="649288"/>
          </a:xfrm>
        </p:spPr>
        <p:txBody>
          <a:bodyPr/>
          <a:lstStyle/>
          <a:p>
            <a:r>
              <a:rPr lang="en-US" altLang="zh-CN" sz="3600" b="1" dirty="0"/>
              <a:t>6.3.5  8251A</a:t>
            </a:r>
            <a:r>
              <a:rPr lang="zh-CN" altLang="en-US" sz="3600" b="1" dirty="0"/>
              <a:t>应用举例</a:t>
            </a:r>
            <a:r>
              <a:rPr lang="zh-CN" altLang="en-US" dirty="0"/>
              <a:t> 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．异步模式下的初始化程序举例</a:t>
            </a:r>
          </a:p>
          <a:p>
            <a:pPr>
              <a:buFontTx/>
              <a:buNone/>
            </a:pPr>
            <a:r>
              <a:rPr lang="zh-CN" altLang="en-US" b="1" dirty="0"/>
              <a:t>   设</a:t>
            </a:r>
            <a:r>
              <a:rPr lang="en-US" altLang="zh-CN" b="1" dirty="0"/>
              <a:t>8251A</a:t>
            </a:r>
            <a:r>
              <a:rPr lang="zh-CN" altLang="en-US" b="1" dirty="0"/>
              <a:t>工作在异步模式，波特率系数</a:t>
            </a:r>
            <a:r>
              <a:rPr lang="en-US" altLang="zh-CN" b="1" dirty="0"/>
              <a:t>(</a:t>
            </a:r>
            <a:r>
              <a:rPr lang="zh-CN" altLang="en-US" b="1" dirty="0"/>
              <a:t>因子</a:t>
            </a:r>
            <a:r>
              <a:rPr lang="en-US" altLang="zh-CN" b="1" dirty="0"/>
              <a:t>)</a:t>
            </a:r>
            <a:r>
              <a:rPr lang="zh-CN" altLang="en-US" b="1" dirty="0"/>
              <a:t>为</a:t>
            </a:r>
            <a:r>
              <a:rPr lang="en-US" altLang="zh-CN" b="1" dirty="0"/>
              <a:t>16</a:t>
            </a:r>
            <a:r>
              <a:rPr lang="zh-CN" altLang="en-US" b="1" dirty="0"/>
              <a:t>，</a:t>
            </a:r>
            <a:r>
              <a:rPr lang="en-US" altLang="zh-CN" b="1" dirty="0"/>
              <a:t>7</a:t>
            </a:r>
            <a:r>
              <a:rPr lang="zh-CN" altLang="en-US" b="1" dirty="0"/>
              <a:t>个数据位</a:t>
            </a:r>
            <a:r>
              <a:rPr lang="en-US" altLang="zh-CN" b="1" dirty="0"/>
              <a:t>/</a:t>
            </a:r>
            <a:r>
              <a:rPr lang="zh-CN" altLang="en-US" b="1" dirty="0"/>
              <a:t>字符，偶校验，</a:t>
            </a:r>
            <a:r>
              <a:rPr lang="en-US" altLang="zh-CN" b="1" dirty="0"/>
              <a:t>2</a:t>
            </a:r>
            <a:r>
              <a:rPr lang="zh-CN" altLang="en-US" b="1" dirty="0"/>
              <a:t>个停止位，发送、接收允许，设端口地址为</a:t>
            </a:r>
            <a:r>
              <a:rPr lang="en-US" altLang="zh-CN" b="1" u="sng" dirty="0">
                <a:solidFill>
                  <a:srgbClr val="FF3300"/>
                </a:solidFill>
              </a:rPr>
              <a:t>0042</a:t>
            </a:r>
            <a:r>
              <a:rPr lang="en-US" altLang="zh-CN" b="1" dirty="0"/>
              <a:t>H</a:t>
            </a:r>
            <a:r>
              <a:rPr lang="zh-CN" altLang="en-US" b="1" dirty="0"/>
              <a:t>。完成初始化程序。</a:t>
            </a:r>
          </a:p>
          <a:p>
            <a:pPr>
              <a:buFontTx/>
              <a:buNone/>
            </a:pPr>
            <a:r>
              <a:rPr lang="zh-CN" altLang="en-US" b="1" i="1" dirty="0"/>
              <a:t>   </a:t>
            </a:r>
            <a:r>
              <a:rPr lang="zh-CN" altLang="en-US" b="1" dirty="0"/>
              <a:t>分析：根据题目要求，可以</a:t>
            </a:r>
            <a:r>
              <a:rPr lang="zh-CN" altLang="en-US" b="1" dirty="0">
                <a:hlinkClick r:id="rId2" action="ppaction://hlinksldjump"/>
              </a:rPr>
              <a:t>确定模式字</a:t>
            </a:r>
            <a:r>
              <a:rPr lang="zh-CN" altLang="en-US" b="1" dirty="0"/>
              <a:t>为：</a:t>
            </a:r>
            <a:r>
              <a:rPr lang="en-US" altLang="zh-CN" b="1" dirty="0"/>
              <a:t>11111010B   </a:t>
            </a:r>
            <a:r>
              <a:rPr lang="zh-CN" altLang="en-US" b="1" dirty="0"/>
              <a:t>即</a:t>
            </a:r>
            <a:r>
              <a:rPr lang="en-US" altLang="zh-CN" b="1" dirty="0"/>
              <a:t>FAH</a:t>
            </a:r>
          </a:p>
          <a:p>
            <a:r>
              <a:rPr lang="zh-CN" altLang="en-US" b="1" dirty="0"/>
              <a:t>而</a:t>
            </a:r>
            <a:r>
              <a:rPr lang="zh-CN" altLang="en-US" b="1" dirty="0">
                <a:hlinkClick r:id="rId3" action="ppaction://hlinksldjump"/>
              </a:rPr>
              <a:t>控制字</a:t>
            </a:r>
            <a:r>
              <a:rPr lang="zh-CN" altLang="en-US" b="1" dirty="0"/>
              <a:t>为：</a:t>
            </a:r>
            <a:r>
              <a:rPr lang="en-US" altLang="zh-CN" b="1" dirty="0"/>
              <a:t>00110111B   </a:t>
            </a:r>
            <a:r>
              <a:rPr lang="zh-CN" altLang="en-US" b="1" dirty="0"/>
              <a:t>即</a:t>
            </a:r>
            <a:r>
              <a:rPr lang="en-US" altLang="zh-CN" b="1" dirty="0"/>
              <a:t>37H</a:t>
            </a:r>
            <a:r>
              <a:rPr lang="en-US" altLang="zh-CN" dirty="0"/>
              <a:t> </a:t>
            </a:r>
          </a:p>
          <a:p>
            <a:pPr>
              <a:buFontTx/>
              <a:buNone/>
            </a:pPr>
            <a:endParaRPr lang="en-US" altLang="zh-CN" dirty="0"/>
          </a:p>
        </p:txBody>
      </p:sp>
      <p:sp>
        <p:nvSpPr>
          <p:cNvPr id="105476" name="AutoShape 4"/>
          <p:cNvSpPr>
            <a:spLocks noChangeArrowheads="1"/>
          </p:cNvSpPr>
          <p:nvPr/>
        </p:nvSpPr>
        <p:spPr bwMode="auto">
          <a:xfrm>
            <a:off x="5002324" y="644656"/>
            <a:ext cx="3586162" cy="2209800"/>
          </a:xfrm>
          <a:prstGeom prst="cloudCallout">
            <a:avLst>
              <a:gd name="adj1" fmla="val -22819"/>
              <a:gd name="adj2" fmla="val 76722"/>
            </a:avLst>
          </a:prstGeom>
          <a:solidFill>
            <a:srgbClr val="0000FF"/>
          </a:solidFill>
          <a:ln w="25400">
            <a:solidFill>
              <a:schemeClr val="bg1"/>
            </a:solidFill>
            <a:round/>
          </a:ln>
          <a:effectLst/>
        </p:spPr>
        <p:txBody>
          <a:bodyPr lIns="0" rIns="0"/>
          <a:lstStyle/>
          <a:p>
            <a:pPr marL="342900" indent="-342900"/>
            <a:r>
              <a:rPr lang="zh-CN" altLang="en-US" sz="2400">
                <a:solidFill>
                  <a:srgbClr val="FF3300"/>
                </a:solidFill>
              </a:rPr>
              <a:t>对于</a:t>
            </a:r>
            <a:r>
              <a:rPr lang="en-US" altLang="zh-CN" sz="2400">
                <a:solidFill>
                  <a:srgbClr val="FF3300"/>
                </a:solidFill>
              </a:rPr>
              <a:t>CPU</a:t>
            </a:r>
            <a:r>
              <a:rPr lang="zh-CN" altLang="en-US" sz="2400">
                <a:solidFill>
                  <a:srgbClr val="FF3300"/>
                </a:solidFill>
              </a:rPr>
              <a:t>来说是偶地址，对于接口是奇地址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1542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 descr="7-22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28596" y="2428868"/>
            <a:ext cx="8007350" cy="3463925"/>
          </a:xfrm>
          <a:noFill/>
        </p:spPr>
      </p:pic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500034" y="1071546"/>
            <a:ext cx="7143750" cy="116363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0" rIns="0">
            <a:spAutoFit/>
          </a:bodyPr>
          <a:lstStyle/>
          <a:p>
            <a:pPr marL="342900" indent="-342900" algn="l">
              <a:buFont typeface="Wingdings" pitchFamily="2" charset="2"/>
              <a:buChar char="n"/>
            </a:pPr>
            <a:r>
              <a:rPr lang="zh-CN" altLang="en-US" sz="3200" dirty="0">
                <a:solidFill>
                  <a:schemeClr val="tx1"/>
                </a:solidFill>
                <a:ea typeface="宋体" pitchFamily="2" charset="-122"/>
              </a:rPr>
              <a:t>波特率因子为</a:t>
            </a: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16</a:t>
            </a:r>
            <a:r>
              <a:rPr lang="zh-CN" altLang="en-US" sz="3200" dirty="0">
                <a:solidFill>
                  <a:schemeClr val="tx1"/>
                </a:solidFill>
                <a:ea typeface="宋体" pitchFamily="2" charset="-122"/>
              </a:rPr>
              <a:t>，</a:t>
            </a: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7</a:t>
            </a:r>
            <a:r>
              <a:rPr lang="zh-CN" altLang="en-US" sz="3200" dirty="0">
                <a:solidFill>
                  <a:schemeClr val="tx1"/>
                </a:solidFill>
                <a:ea typeface="宋体" pitchFamily="2" charset="-122"/>
              </a:rPr>
              <a:t>个数据位</a:t>
            </a: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/</a:t>
            </a:r>
            <a:r>
              <a:rPr lang="zh-CN" altLang="en-US" sz="3200" dirty="0">
                <a:solidFill>
                  <a:schemeClr val="tx1"/>
                </a:solidFill>
                <a:ea typeface="宋体" pitchFamily="2" charset="-122"/>
              </a:rPr>
              <a:t>字符，</a:t>
            </a:r>
          </a:p>
          <a:p>
            <a:pPr marL="342900" indent="-342900" algn="l"/>
            <a:r>
              <a:rPr lang="zh-CN" altLang="en-US" sz="3200" dirty="0">
                <a:solidFill>
                  <a:schemeClr val="tx1"/>
                </a:solidFill>
                <a:ea typeface="宋体" pitchFamily="2" charset="-122"/>
              </a:rPr>
              <a:t>   偶校验，</a:t>
            </a: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2</a:t>
            </a:r>
            <a:r>
              <a:rPr lang="zh-CN" altLang="en-US" sz="3200" dirty="0">
                <a:solidFill>
                  <a:schemeClr val="tx1"/>
                </a:solidFill>
                <a:ea typeface="宋体" pitchFamily="2" charset="-122"/>
              </a:rPr>
              <a:t>个停止位，发送、接收允许</a:t>
            </a:r>
          </a:p>
        </p:txBody>
      </p:sp>
      <p:grpSp>
        <p:nvGrpSpPr>
          <p:cNvPr id="106500" name="Group 4"/>
          <p:cNvGrpSpPr/>
          <p:nvPr/>
        </p:nvGrpSpPr>
        <p:grpSpPr bwMode="auto">
          <a:xfrm>
            <a:off x="4500563" y="2565400"/>
            <a:ext cx="801687" cy="180975"/>
            <a:chOff x="2928" y="1734"/>
            <a:chExt cx="505" cy="114"/>
          </a:xfrm>
        </p:grpSpPr>
        <p:pic>
          <p:nvPicPr>
            <p:cNvPr id="106501" name="Picture 5" descr="未命名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97" y="1734"/>
              <a:ext cx="136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6502" name="Picture 6" descr="未命名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28" y="1734"/>
              <a:ext cx="136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6503" name="Picture 7" descr="未命名1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2565400"/>
            <a:ext cx="2333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04" name="Picture 8" descr="未命名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4300" y="2565400"/>
            <a:ext cx="2159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05" name="Picture 9" descr="未命名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7313" y="2565400"/>
            <a:ext cx="3952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06" name="Picture 10" descr="未命名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8175" y="2565400"/>
            <a:ext cx="395288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07" name="Picture 11" descr="未命名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913" y="2565400"/>
            <a:ext cx="3952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08" name="Picture 12" descr="未命名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650" y="2565400"/>
            <a:ext cx="395288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79679" y="228574"/>
            <a:ext cx="8229600" cy="649288"/>
          </a:xfrm>
        </p:spPr>
        <p:txBody>
          <a:bodyPr/>
          <a:lstStyle/>
          <a:p>
            <a:r>
              <a:rPr lang="en-US" altLang="zh-CN" sz="3600" b="1" dirty="0"/>
              <a:t>6.3.5  8251A</a:t>
            </a:r>
            <a:r>
              <a:rPr lang="zh-CN" altLang="en-US" sz="3600" b="1" dirty="0"/>
              <a:t>应用举例</a:t>
            </a:r>
            <a:r>
              <a:rPr lang="zh-CN" altLang="en-US" dirty="0"/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1590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" descr="7－2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14338" y="2054225"/>
            <a:ext cx="8507412" cy="3865563"/>
          </a:xfrm>
          <a:noFill/>
        </p:spPr>
      </p:pic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642910" y="1357298"/>
            <a:ext cx="4959350" cy="57943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lIns="0" rIns="0">
            <a:spAutoFit/>
          </a:bodyPr>
          <a:lstStyle/>
          <a:p>
            <a:pPr marL="342900" indent="-342900" algn="l"/>
            <a:r>
              <a:rPr lang="zh-CN" altLang="en-US" sz="3200" dirty="0">
                <a:solidFill>
                  <a:schemeClr val="tx1"/>
                </a:solidFill>
                <a:ea typeface="宋体" pitchFamily="2" charset="-122"/>
              </a:rPr>
              <a:t>发送、接收允许</a:t>
            </a:r>
          </a:p>
        </p:txBody>
      </p:sp>
      <p:pic>
        <p:nvPicPr>
          <p:cNvPr id="107524" name="Picture 4" descr="未命名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86450" y="2589213"/>
            <a:ext cx="5397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5" name="Picture 5" descr="未命名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9088" y="2590800"/>
            <a:ext cx="53975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6" name="Picture 6" descr="未命名2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2603500"/>
            <a:ext cx="53975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7" name="Picture 7" descr="未命名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6575" y="2592388"/>
            <a:ext cx="5397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8" name="Picture 8" descr="未命名2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800" y="2590800"/>
            <a:ext cx="53975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9" name="Picture 9" descr="未命名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3975" y="2593975"/>
            <a:ext cx="53975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30" name="Picture 10" descr="未命名2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2200" y="2592388"/>
            <a:ext cx="5397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31" name="Picture 11" descr="未命名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2013" y="2592388"/>
            <a:ext cx="5397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389" y="256913"/>
            <a:ext cx="8229600" cy="649288"/>
          </a:xfrm>
        </p:spPr>
        <p:txBody>
          <a:bodyPr/>
          <a:lstStyle/>
          <a:p>
            <a:r>
              <a:rPr lang="en-US" altLang="zh-CN" sz="3600" b="1" dirty="0"/>
              <a:t>6.3.5  8251A</a:t>
            </a:r>
            <a:r>
              <a:rPr lang="zh-CN" altLang="en-US" sz="3600" b="1" dirty="0"/>
              <a:t>应用举例</a:t>
            </a:r>
            <a:r>
              <a:rPr lang="zh-CN" altLang="en-US" dirty="0"/>
              <a:t>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2087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0034" y="1285860"/>
            <a:ext cx="7932738" cy="5218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/>
              <a:t>初始化程序如下：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/>
              <a:t>       </a:t>
            </a:r>
            <a:r>
              <a:rPr lang="en-US" altLang="zh-CN" b="1" dirty="0"/>
              <a:t>MOV    AL</a:t>
            </a:r>
            <a:r>
              <a:rPr lang="zh-CN" altLang="en-US" b="1" dirty="0"/>
              <a:t>， </a:t>
            </a:r>
            <a:r>
              <a:rPr lang="en-US" altLang="zh-CN" b="1" dirty="0"/>
              <a:t>0FAH       </a:t>
            </a:r>
            <a:r>
              <a:rPr lang="zh-CN" altLang="en-US" b="1" dirty="0"/>
              <a:t>；送模式字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/>
              <a:t>       </a:t>
            </a:r>
            <a:r>
              <a:rPr lang="en-US" altLang="zh-CN" b="1" dirty="0"/>
              <a:t>OUT    42H</a:t>
            </a:r>
            <a:r>
              <a:rPr lang="zh-CN" altLang="en-US" b="1" dirty="0"/>
              <a:t>， </a:t>
            </a:r>
            <a:r>
              <a:rPr lang="en-US" altLang="zh-CN" b="1" dirty="0"/>
              <a:t>AL          </a:t>
            </a:r>
            <a:r>
              <a:rPr lang="zh-CN" altLang="en-US" b="1" dirty="0"/>
              <a:t>；异步方式，</a:t>
            </a:r>
            <a:r>
              <a:rPr lang="en-US" altLang="zh-CN" b="1" dirty="0"/>
              <a:t>7</a:t>
            </a:r>
            <a:r>
              <a:rPr lang="zh-CN" altLang="en-US" b="1" dirty="0"/>
              <a:t>位</a:t>
            </a:r>
            <a:r>
              <a:rPr lang="en-US" altLang="zh-CN" b="1" dirty="0"/>
              <a:t>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/>
              <a:t>                                               </a:t>
            </a:r>
            <a:r>
              <a:rPr lang="zh-CN" altLang="en-US" b="1" dirty="0"/>
              <a:t>字符，偶校验，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/>
              <a:t>                                               </a:t>
            </a:r>
            <a:r>
              <a:rPr lang="en-US" altLang="zh-CN" b="1" dirty="0"/>
              <a:t>2</a:t>
            </a:r>
            <a:r>
              <a:rPr lang="zh-CN" altLang="en-US" b="1" dirty="0"/>
              <a:t>个停止位    </a:t>
            </a:r>
          </a:p>
          <a:p>
            <a:pPr>
              <a:lnSpc>
                <a:spcPct val="90000"/>
              </a:lnSpc>
            </a:pPr>
            <a:r>
              <a:rPr lang="zh-CN" altLang="en-US" b="1" dirty="0"/>
              <a:t>  </a:t>
            </a:r>
            <a:r>
              <a:rPr lang="en-US" altLang="zh-CN" b="1" dirty="0"/>
              <a:t>MOV     AL</a:t>
            </a:r>
            <a:r>
              <a:rPr lang="zh-CN" altLang="en-US" b="1" dirty="0"/>
              <a:t>， </a:t>
            </a:r>
            <a:r>
              <a:rPr lang="en-US" altLang="zh-CN" b="1" dirty="0"/>
              <a:t>37H        </a:t>
            </a:r>
            <a:r>
              <a:rPr lang="zh-CN" altLang="en-US" b="1" dirty="0"/>
              <a:t>；设置控制字，使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/>
              <a:t>                                               发送、接收允许，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/>
              <a:t>                                               清出错标志，使    </a:t>
            </a:r>
          </a:p>
          <a:p>
            <a:pPr>
              <a:lnSpc>
                <a:spcPct val="90000"/>
              </a:lnSpc>
            </a:pPr>
            <a:r>
              <a:rPr lang="zh-CN" altLang="en-US" b="1" dirty="0"/>
              <a:t>  </a:t>
            </a:r>
            <a:r>
              <a:rPr lang="en-US" altLang="zh-CN" b="1" dirty="0"/>
              <a:t>OUT     42H</a:t>
            </a:r>
            <a:r>
              <a:rPr lang="zh-CN" altLang="en-US" b="1" dirty="0"/>
              <a:t>，  </a:t>
            </a:r>
            <a:r>
              <a:rPr lang="en-US" altLang="zh-CN" b="1" dirty="0"/>
              <a:t>AL          </a:t>
            </a:r>
            <a:r>
              <a:rPr lang="zh-CN" altLang="en-US" b="1" dirty="0"/>
              <a:t>；  有效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b="1" dirty="0"/>
          </a:p>
        </p:txBody>
      </p:sp>
      <p:graphicFrame>
        <p:nvGraphicFramePr>
          <p:cNvPr id="10854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757988" y="4584700"/>
          <a:ext cx="5238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6" name="公式" r:id="rId3" imgW="7620000" imgH="5181600" progId="Equation.3">
                  <p:embed/>
                </p:oleObj>
              </mc:Choice>
              <mc:Fallback>
                <p:oleObj name="公式" r:id="rId3" imgW="7620000" imgH="5181600" progId="Equation.3">
                  <p:embed/>
                  <p:pic>
                    <p:nvPicPr>
                      <p:cNvPr id="108548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57988" y="4584700"/>
                        <a:ext cx="523875" cy="3746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8551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426325" y="4576763"/>
          <a:ext cx="5905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7" name="公式" r:id="rId5" imgW="8229600" imgH="4876800" progId="Equation.3">
                  <p:embed/>
                </p:oleObj>
              </mc:Choice>
              <mc:Fallback>
                <p:oleObj name="公式" r:id="rId5" imgW="8229600" imgH="4876800" progId="Equation.3">
                  <p:embed/>
                  <p:pic>
                    <p:nvPicPr>
                      <p:cNvPr id="108551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26325" y="4576763"/>
                        <a:ext cx="590550" cy="349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85728"/>
            <a:ext cx="8229600" cy="649288"/>
          </a:xfrm>
        </p:spPr>
        <p:txBody>
          <a:bodyPr/>
          <a:lstStyle/>
          <a:p>
            <a:r>
              <a:rPr lang="en-US" altLang="zh-CN" sz="3600" b="1" dirty="0"/>
              <a:t>6.3.5  8251A</a:t>
            </a:r>
            <a:r>
              <a:rPr lang="zh-CN" altLang="en-US" sz="3600" b="1" dirty="0"/>
              <a:t>应用举例</a:t>
            </a:r>
            <a:r>
              <a:rPr lang="zh-CN" altLang="en-US" dirty="0"/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754E-3452-4980-8DC0-184F5E342522}" type="slidenum">
              <a:rPr lang="en-US" altLang="zh-CN" smtClean="0"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2553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1357298"/>
            <a:ext cx="8229600" cy="649288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．同步模式下初始化程序举例 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2071678"/>
            <a:ext cx="8229600" cy="44259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dirty="0"/>
              <a:t>   </a:t>
            </a:r>
            <a:r>
              <a:rPr lang="zh-CN" altLang="en-US" b="1" dirty="0"/>
              <a:t>设端口地址为</a:t>
            </a:r>
            <a:r>
              <a:rPr lang="en-US" altLang="zh-CN" b="1" dirty="0"/>
              <a:t>42H</a:t>
            </a:r>
            <a:r>
              <a:rPr lang="zh-CN" altLang="en-US" b="1" dirty="0"/>
              <a:t>，采用内同步方式，</a:t>
            </a:r>
            <a:r>
              <a:rPr lang="en-US" altLang="zh-CN" b="1" dirty="0"/>
              <a:t>2</a:t>
            </a:r>
            <a:r>
              <a:rPr lang="zh-CN" altLang="en-US" b="1" dirty="0"/>
              <a:t>个同步字符（设同步字符为</a:t>
            </a:r>
            <a:r>
              <a:rPr lang="en-US" altLang="zh-CN" b="1" dirty="0"/>
              <a:t>16H</a:t>
            </a:r>
            <a:r>
              <a:rPr lang="zh-CN" altLang="en-US" b="1" dirty="0"/>
              <a:t>），偶校验，</a:t>
            </a:r>
            <a:r>
              <a:rPr lang="en-US" altLang="zh-CN" b="1" dirty="0"/>
              <a:t>7</a:t>
            </a:r>
            <a:r>
              <a:rPr lang="zh-CN" altLang="en-US" b="1" dirty="0"/>
              <a:t>位数据位</a:t>
            </a:r>
            <a:r>
              <a:rPr lang="en-US" altLang="zh-CN" b="1" dirty="0"/>
              <a:t>/</a:t>
            </a:r>
            <a:r>
              <a:rPr lang="zh-CN" altLang="en-US" b="1" dirty="0"/>
              <a:t>字符 </a:t>
            </a:r>
          </a:p>
          <a:p>
            <a:pPr>
              <a:buFontTx/>
              <a:buNone/>
            </a:pPr>
            <a:r>
              <a:rPr lang="zh-CN" altLang="en-US" b="1" dirty="0"/>
              <a:t>   根据要求，确定</a:t>
            </a:r>
            <a:r>
              <a:rPr lang="zh-CN" altLang="en-US" b="1" dirty="0">
                <a:hlinkClick r:id="rId2" action="ppaction://hlinksldjump"/>
              </a:rPr>
              <a:t>模式字</a:t>
            </a:r>
            <a:r>
              <a:rPr lang="zh-CN" altLang="en-US" b="1" dirty="0"/>
              <a:t>为：</a:t>
            </a:r>
            <a:r>
              <a:rPr lang="en-US" altLang="zh-CN" b="1" dirty="0"/>
              <a:t>00111000B </a:t>
            </a:r>
            <a:r>
              <a:rPr lang="zh-CN" altLang="en-US" b="1" dirty="0"/>
              <a:t>即</a:t>
            </a:r>
            <a:r>
              <a:rPr lang="en-US" altLang="zh-CN" b="1" dirty="0"/>
              <a:t>38H</a:t>
            </a:r>
          </a:p>
          <a:p>
            <a:pPr>
              <a:buFontTx/>
              <a:buNone/>
            </a:pPr>
            <a:r>
              <a:rPr lang="en-US" altLang="zh-CN" b="1" dirty="0"/>
              <a:t>   </a:t>
            </a:r>
            <a:r>
              <a:rPr lang="zh-CN" altLang="en-US" b="1" dirty="0">
                <a:hlinkClick r:id="rId3" action="ppaction://hlinksldjump"/>
              </a:rPr>
              <a:t>控制字</a:t>
            </a:r>
            <a:r>
              <a:rPr lang="zh-CN" altLang="en-US" b="1" dirty="0"/>
              <a:t>为：</a:t>
            </a:r>
            <a:r>
              <a:rPr lang="en-US" altLang="zh-CN" b="1" dirty="0"/>
              <a:t>10010111B  </a:t>
            </a:r>
            <a:r>
              <a:rPr lang="zh-CN" altLang="en-US" b="1" dirty="0"/>
              <a:t>即</a:t>
            </a:r>
            <a:r>
              <a:rPr lang="en-US" altLang="zh-CN" b="1" dirty="0"/>
              <a:t>97H</a:t>
            </a:r>
            <a:r>
              <a:rPr lang="zh-CN" altLang="en-US" b="1" dirty="0"/>
              <a:t>。它使</a:t>
            </a:r>
            <a:r>
              <a:rPr lang="en-US" altLang="zh-CN" b="1" dirty="0"/>
              <a:t>8251A</a:t>
            </a:r>
            <a:r>
              <a:rPr lang="zh-CN" altLang="en-US" b="1" dirty="0"/>
              <a:t>对同步字符进行检索；同时使状态寄存器中的</a:t>
            </a:r>
            <a:r>
              <a:rPr lang="en-US" altLang="zh-CN" b="1" dirty="0"/>
              <a:t>3</a:t>
            </a:r>
            <a:r>
              <a:rPr lang="zh-CN" altLang="en-US" b="1" dirty="0"/>
              <a:t>个出错标志复位；此外，使</a:t>
            </a:r>
            <a:r>
              <a:rPr lang="en-US" altLang="zh-CN" b="1" dirty="0"/>
              <a:t>8251A</a:t>
            </a:r>
            <a:r>
              <a:rPr lang="zh-CN" altLang="en-US" b="1" dirty="0"/>
              <a:t>的发送器启动，接收器也启动；控制字还通知</a:t>
            </a:r>
            <a:r>
              <a:rPr lang="en-US" altLang="zh-CN" b="1" dirty="0"/>
              <a:t>8251A</a:t>
            </a:r>
            <a:r>
              <a:rPr lang="zh-CN" altLang="en-US" b="1" dirty="0"/>
              <a:t>，</a:t>
            </a:r>
            <a:r>
              <a:rPr lang="en-US" altLang="zh-CN" b="1" dirty="0"/>
              <a:t>CPU</a:t>
            </a:r>
            <a:r>
              <a:rPr lang="zh-CN" altLang="en-US" b="1" dirty="0"/>
              <a:t>当前已经准备好进行数据传输。</a:t>
            </a:r>
            <a:r>
              <a:rPr lang="zh-CN" altLang="en-US" sz="2400" dirty="0"/>
              <a:t> </a:t>
            </a:r>
          </a:p>
          <a:p>
            <a:pPr>
              <a:buFontTx/>
              <a:buNone/>
            </a:pPr>
            <a:endParaRPr lang="en-US" altLang="zh-CN" sz="2400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533389" y="256913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800000"/>
                </a:solidFill>
                <a:latin typeface="Batang" pitchFamily="18" charset="-127"/>
                <a:ea typeface="宋体" pitchFamily="2" charset="-122"/>
              </a:defRPr>
            </a:lvl9pPr>
          </a:lstStyle>
          <a:p>
            <a:r>
              <a:rPr lang="en-US" altLang="zh-CN" sz="3600" kern="0" smtClean="0"/>
              <a:t>6.3.5  8251A</a:t>
            </a:r>
            <a:r>
              <a:rPr lang="zh-CN" altLang="en-US" sz="3600" kern="0" smtClean="0"/>
              <a:t>应用举例</a:t>
            </a:r>
            <a:r>
              <a:rPr lang="zh-CN" altLang="en-US" kern="0" smtClean="0"/>
              <a:t> </a:t>
            </a:r>
            <a:endParaRPr lang="zh-CN" altLang="en-US" kern="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8345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 descr="7-22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71472" y="2571744"/>
            <a:ext cx="8007350" cy="4022725"/>
          </a:xfrm>
          <a:noFill/>
        </p:spPr>
      </p:pic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500034" y="1285860"/>
            <a:ext cx="7537450" cy="116363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0" rIns="0">
            <a:spAutoFit/>
          </a:bodyPr>
          <a:lstStyle/>
          <a:p>
            <a:pPr marL="342900" indent="-342900" algn="l">
              <a:buFont typeface="Wingdings" pitchFamily="2" charset="2"/>
              <a:buChar char="n"/>
            </a:pPr>
            <a:r>
              <a:rPr lang="zh-CN" altLang="en-US" sz="3200" dirty="0">
                <a:solidFill>
                  <a:schemeClr val="tx1"/>
                </a:solidFill>
                <a:ea typeface="宋体" pitchFamily="2" charset="-122"/>
              </a:rPr>
              <a:t>采用内同步方式，</a:t>
            </a: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2</a:t>
            </a:r>
            <a:r>
              <a:rPr lang="zh-CN" altLang="en-US" sz="3200" dirty="0">
                <a:solidFill>
                  <a:schemeClr val="tx1"/>
                </a:solidFill>
                <a:ea typeface="宋体" pitchFamily="2" charset="-122"/>
              </a:rPr>
              <a:t>个同步字符（同步字</a:t>
            </a:r>
          </a:p>
          <a:p>
            <a:pPr marL="342900" indent="-342900" algn="l">
              <a:buFont typeface="Wingdings" pitchFamily="2" charset="2"/>
              <a:buChar char="n"/>
            </a:pPr>
            <a:r>
              <a:rPr lang="zh-CN" altLang="en-US" sz="3200" dirty="0">
                <a:solidFill>
                  <a:schemeClr val="tx1"/>
                </a:solidFill>
                <a:ea typeface="宋体" pitchFamily="2" charset="-122"/>
              </a:rPr>
              <a:t>符为</a:t>
            </a: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16H</a:t>
            </a:r>
            <a:r>
              <a:rPr lang="zh-CN" altLang="en-US" sz="3200" dirty="0">
                <a:solidFill>
                  <a:schemeClr val="tx1"/>
                </a:solidFill>
                <a:ea typeface="宋体" pitchFamily="2" charset="-122"/>
              </a:rPr>
              <a:t>），偶校验，</a:t>
            </a: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7</a:t>
            </a:r>
            <a:r>
              <a:rPr lang="zh-CN" altLang="en-US" sz="3200" dirty="0">
                <a:solidFill>
                  <a:schemeClr val="tx1"/>
                </a:solidFill>
                <a:ea typeface="宋体" pitchFamily="2" charset="-122"/>
              </a:rPr>
              <a:t>位数据位</a:t>
            </a: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/</a:t>
            </a:r>
            <a:r>
              <a:rPr lang="zh-CN" altLang="en-US" sz="3200" dirty="0">
                <a:solidFill>
                  <a:schemeClr val="tx1"/>
                </a:solidFill>
                <a:ea typeface="宋体" pitchFamily="2" charset="-122"/>
              </a:rPr>
              <a:t>字符</a:t>
            </a:r>
          </a:p>
        </p:txBody>
      </p:sp>
      <p:pic>
        <p:nvPicPr>
          <p:cNvPr id="110596" name="Picture 4" descr="未命名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1375" y="2757488"/>
            <a:ext cx="2333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7" name="Picture 5" descr="未命名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70500" y="2752725"/>
            <a:ext cx="2159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8" name="Picture 6" descr="未命名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57475" y="2743200"/>
            <a:ext cx="395288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9" name="Picture 7" descr="未命名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4538" y="2743200"/>
            <a:ext cx="3952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601" name="Picture 9" descr="未命名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2754313"/>
            <a:ext cx="2159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602" name="Picture 10" descr="未命名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2088" y="2755900"/>
            <a:ext cx="2159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603" name="Picture 11" descr="未命名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16063" y="2741613"/>
            <a:ext cx="2159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604" name="Picture 12" descr="未命名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4713" y="2743200"/>
            <a:ext cx="2159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389" y="256913"/>
            <a:ext cx="8229600" cy="649288"/>
          </a:xfrm>
        </p:spPr>
        <p:txBody>
          <a:bodyPr/>
          <a:lstStyle/>
          <a:p>
            <a:r>
              <a:rPr lang="en-US" altLang="zh-CN" sz="3600" b="1" dirty="0"/>
              <a:t>6.3.5  8251A</a:t>
            </a:r>
            <a:r>
              <a:rPr lang="zh-CN" altLang="en-US" sz="3600" b="1" dirty="0"/>
              <a:t>应用举例</a:t>
            </a:r>
            <a:r>
              <a:rPr lang="zh-CN" altLang="en-US" dirty="0"/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3410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 descr="7－2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57158" y="2571744"/>
            <a:ext cx="8507412" cy="3865563"/>
          </a:xfrm>
          <a:noFill/>
        </p:spPr>
      </p:pic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357158" y="1357298"/>
            <a:ext cx="7935913" cy="137318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lIns="0" rIns="0">
            <a:spAutoFit/>
          </a:bodyPr>
          <a:lstStyle/>
          <a:p>
            <a:pPr marL="342900" indent="-342900"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对同步字符进行检索；使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个出错标志复位；使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8251A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的发送器启动，接收器也启动；数据终端准备好。</a:t>
            </a:r>
          </a:p>
        </p:txBody>
      </p:sp>
      <p:pic>
        <p:nvPicPr>
          <p:cNvPr id="111620" name="Picture 4" descr="未命名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86450" y="2881313"/>
            <a:ext cx="5397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21" name="Picture 5" descr="未命名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9088" y="2882900"/>
            <a:ext cx="53975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22" name="Picture 6" descr="未命名2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2895600"/>
            <a:ext cx="53975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23" name="Picture 7" descr="未命名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6575" y="2884488"/>
            <a:ext cx="5397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24" name="Picture 8" descr="未命名2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16138" y="2882900"/>
            <a:ext cx="53975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25" name="Picture 9" descr="未命名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3975" y="2886075"/>
            <a:ext cx="53975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26" name="Picture 10" descr="未命名2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6488" y="2884488"/>
            <a:ext cx="5397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27" name="Picture 11" descr="未命名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8963" y="2884488"/>
            <a:ext cx="5397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57158" y="285728"/>
            <a:ext cx="8229600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6.3.5  8251A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应用举例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29624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357298"/>
            <a:ext cx="8229600" cy="521811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b="1" dirty="0"/>
              <a:t>具体程序段如下：    </a:t>
            </a:r>
          </a:p>
          <a:p>
            <a:pPr>
              <a:lnSpc>
                <a:spcPct val="80000"/>
              </a:lnSpc>
            </a:pPr>
            <a:r>
              <a:rPr lang="zh-CN" altLang="en-US" b="1" dirty="0"/>
              <a:t>  </a:t>
            </a:r>
            <a:r>
              <a:rPr lang="en-US" altLang="zh-CN" b="1" dirty="0"/>
              <a:t>MOV    AL</a:t>
            </a:r>
            <a:r>
              <a:rPr lang="zh-CN" altLang="en-US" b="1" dirty="0"/>
              <a:t>，</a:t>
            </a:r>
            <a:r>
              <a:rPr lang="en-US" altLang="zh-CN" b="1" dirty="0"/>
              <a:t>38H    </a:t>
            </a:r>
            <a:r>
              <a:rPr lang="zh-CN" altLang="en-US" b="1" dirty="0"/>
              <a:t>；设置模式字，同步模式，   </a:t>
            </a:r>
          </a:p>
          <a:p>
            <a:pPr>
              <a:lnSpc>
                <a:spcPct val="80000"/>
              </a:lnSpc>
            </a:pPr>
            <a:r>
              <a:rPr lang="zh-CN" altLang="en-US" b="1" dirty="0"/>
              <a:t>                                       用</a:t>
            </a:r>
            <a:r>
              <a:rPr lang="en-US" altLang="zh-CN" b="1" dirty="0"/>
              <a:t>2</a:t>
            </a:r>
            <a:r>
              <a:rPr lang="zh-CN" altLang="en-US" b="1" dirty="0"/>
              <a:t>个同步字符，</a:t>
            </a:r>
          </a:p>
          <a:p>
            <a:pPr>
              <a:lnSpc>
                <a:spcPct val="80000"/>
              </a:lnSpc>
            </a:pPr>
            <a:r>
              <a:rPr lang="zh-CN" altLang="en-US" b="1" dirty="0"/>
              <a:t>  </a:t>
            </a:r>
            <a:r>
              <a:rPr lang="en-US" altLang="zh-CN" b="1" dirty="0"/>
              <a:t>OUT    42H</a:t>
            </a:r>
            <a:r>
              <a:rPr lang="zh-CN" altLang="en-US" b="1" dirty="0"/>
              <a:t>，</a:t>
            </a:r>
            <a:r>
              <a:rPr lang="en-US" altLang="zh-CN" b="1" dirty="0"/>
              <a:t>AL      </a:t>
            </a:r>
            <a:r>
              <a:rPr lang="zh-CN" altLang="en-US" b="1" dirty="0"/>
              <a:t>； </a:t>
            </a:r>
            <a:r>
              <a:rPr lang="en-US" altLang="zh-CN" b="1" dirty="0"/>
              <a:t>7</a:t>
            </a:r>
            <a:r>
              <a:rPr lang="zh-CN" altLang="en-US" b="1" dirty="0"/>
              <a:t>个数据位，偶校验</a:t>
            </a:r>
          </a:p>
          <a:p>
            <a:pPr>
              <a:lnSpc>
                <a:spcPct val="80000"/>
              </a:lnSpc>
            </a:pPr>
            <a:r>
              <a:rPr lang="zh-CN" altLang="en-US" b="1" dirty="0"/>
              <a:t>  </a:t>
            </a:r>
            <a:r>
              <a:rPr lang="en-US" altLang="zh-CN" b="1" dirty="0"/>
              <a:t>MOV   AL</a:t>
            </a:r>
            <a:r>
              <a:rPr lang="zh-CN" altLang="en-US" b="1" dirty="0"/>
              <a:t>，</a:t>
            </a:r>
            <a:r>
              <a:rPr lang="en-US" altLang="zh-CN" b="1" dirty="0"/>
              <a:t>16H    </a:t>
            </a:r>
          </a:p>
          <a:p>
            <a:pPr>
              <a:lnSpc>
                <a:spcPct val="80000"/>
              </a:lnSpc>
            </a:pPr>
            <a:r>
              <a:rPr lang="en-US" altLang="zh-CN" b="1" dirty="0"/>
              <a:t>  OUT    42H</a:t>
            </a:r>
            <a:r>
              <a:rPr lang="zh-CN" altLang="en-US" b="1" dirty="0"/>
              <a:t>，</a:t>
            </a:r>
            <a:r>
              <a:rPr lang="en-US" altLang="zh-CN" b="1" dirty="0"/>
              <a:t>AL      </a:t>
            </a:r>
            <a:r>
              <a:rPr lang="zh-CN" altLang="en-US" b="1" dirty="0"/>
              <a:t>；送同步字符</a:t>
            </a:r>
            <a:r>
              <a:rPr lang="en-US" altLang="zh-CN" b="1" dirty="0"/>
              <a:t>16H</a:t>
            </a:r>
          </a:p>
          <a:p>
            <a:pPr>
              <a:lnSpc>
                <a:spcPct val="80000"/>
              </a:lnSpc>
            </a:pPr>
            <a:r>
              <a:rPr lang="en-US" altLang="zh-CN" b="1" dirty="0"/>
              <a:t>  OUT    42H</a:t>
            </a:r>
            <a:r>
              <a:rPr lang="zh-CN" altLang="en-US" b="1" dirty="0"/>
              <a:t>，</a:t>
            </a:r>
            <a:r>
              <a:rPr lang="en-US" altLang="zh-CN" b="1" dirty="0"/>
              <a:t>AL       </a:t>
            </a:r>
          </a:p>
          <a:p>
            <a:pPr>
              <a:lnSpc>
                <a:spcPct val="80000"/>
              </a:lnSpc>
            </a:pPr>
            <a:r>
              <a:rPr lang="en-US" altLang="zh-CN" b="1" dirty="0"/>
              <a:t>  MOV   AL</a:t>
            </a:r>
            <a:r>
              <a:rPr lang="zh-CN" altLang="en-US" b="1" dirty="0"/>
              <a:t>， </a:t>
            </a:r>
            <a:r>
              <a:rPr lang="en-US" altLang="zh-CN" b="1" dirty="0"/>
              <a:t>97H     </a:t>
            </a:r>
            <a:r>
              <a:rPr lang="zh-CN" altLang="en-US" b="1" dirty="0"/>
              <a:t>；设置控制字，使发送器和   </a:t>
            </a:r>
          </a:p>
          <a:p>
            <a:pPr>
              <a:lnSpc>
                <a:spcPct val="80000"/>
              </a:lnSpc>
            </a:pPr>
            <a:r>
              <a:rPr lang="zh-CN" altLang="en-US" b="1" dirty="0"/>
              <a:t>                                       接收器启动</a:t>
            </a:r>
          </a:p>
          <a:p>
            <a:pPr>
              <a:lnSpc>
                <a:spcPct val="80000"/>
              </a:lnSpc>
            </a:pPr>
            <a:r>
              <a:rPr lang="zh-CN" altLang="en-US" b="1" dirty="0"/>
              <a:t>  </a:t>
            </a:r>
            <a:r>
              <a:rPr lang="en-US" altLang="zh-CN" b="1" dirty="0"/>
              <a:t>OUT    42H</a:t>
            </a:r>
            <a:r>
              <a:rPr lang="zh-CN" altLang="en-US" b="1" dirty="0"/>
              <a:t>，</a:t>
            </a:r>
            <a:r>
              <a:rPr lang="en-US" altLang="zh-CN" b="1" dirty="0"/>
              <a:t>AL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b="1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357158" y="285728"/>
            <a:ext cx="8229600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6.3.5  8251A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应用举例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9439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1500174"/>
            <a:ext cx="8229600" cy="649288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．利用状态字进行编程的举例 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786" y="2432050"/>
            <a:ext cx="8229600" cy="4425950"/>
          </a:xfrm>
        </p:spPr>
        <p:txBody>
          <a:bodyPr/>
          <a:lstStyle/>
          <a:p>
            <a:r>
              <a:rPr lang="zh-CN" altLang="en-US" b="1" dirty="0"/>
              <a:t>先对</a:t>
            </a:r>
            <a:r>
              <a:rPr lang="en-US" altLang="zh-CN" b="1" dirty="0"/>
              <a:t>8251A</a:t>
            </a:r>
            <a:r>
              <a:rPr lang="zh-CN" altLang="en-US" b="1" dirty="0"/>
              <a:t>进行初始化，然后对状态字进行测试，以便输入字符。本程序段用来输入</a:t>
            </a:r>
            <a:r>
              <a:rPr lang="en-US" altLang="zh-CN" b="1" dirty="0"/>
              <a:t>80</a:t>
            </a:r>
            <a:r>
              <a:rPr lang="zh-CN" altLang="en-US" b="1" dirty="0"/>
              <a:t>个字符。</a:t>
            </a:r>
          </a:p>
          <a:p>
            <a:r>
              <a:rPr lang="zh-CN" altLang="en-US" b="1" dirty="0"/>
              <a:t>分析：</a:t>
            </a:r>
            <a:r>
              <a:rPr lang="en-US" altLang="zh-CN" b="1" dirty="0"/>
              <a:t>8251A</a:t>
            </a:r>
            <a:r>
              <a:rPr lang="zh-CN" altLang="en-US" b="1" dirty="0"/>
              <a:t>的控制和状态端口地址为</a:t>
            </a:r>
            <a:r>
              <a:rPr lang="en-US" altLang="zh-CN" b="1" dirty="0"/>
              <a:t>42H</a:t>
            </a:r>
            <a:r>
              <a:rPr lang="zh-CN" altLang="en-US" b="1" dirty="0"/>
              <a:t>，数据输入和输出端口地址为</a:t>
            </a:r>
            <a:r>
              <a:rPr lang="en-US" altLang="zh-CN" b="1" dirty="0"/>
              <a:t>40H</a:t>
            </a:r>
            <a:r>
              <a:rPr lang="zh-CN" altLang="en-US" b="1" dirty="0"/>
              <a:t>。字符输入后，放在</a:t>
            </a:r>
            <a:r>
              <a:rPr lang="en-US" altLang="zh-CN" b="1" dirty="0"/>
              <a:t>BUFFER</a:t>
            </a:r>
            <a:r>
              <a:rPr lang="zh-CN" altLang="en-US" b="1" dirty="0"/>
              <a:t>标号所指的内存缓冲区中。</a:t>
            </a:r>
          </a:p>
          <a:p>
            <a:r>
              <a:rPr lang="zh-CN" altLang="en-US" b="1" dirty="0"/>
              <a:t>具体的程序段如下：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57158" y="285728"/>
            <a:ext cx="8229600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6.3.5  8251A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应用举例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59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9306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48" y="1142984"/>
            <a:ext cx="8229600" cy="5500726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b="1" dirty="0"/>
              <a:t>②</a:t>
            </a:r>
            <a:r>
              <a:rPr kumimoji="1" lang="zh-CN" altLang="en-US" b="1" dirty="0"/>
              <a:t>半双工</a:t>
            </a:r>
            <a:r>
              <a:rPr lang="zh-CN" altLang="en-US" b="1" dirty="0">
                <a:latin typeface="宋体" pitchFamily="2" charset="-122"/>
              </a:rPr>
              <a:t>（</a:t>
            </a:r>
            <a:r>
              <a:rPr lang="en-US" altLang="zh-CN" b="1" dirty="0">
                <a:latin typeface="宋体" pitchFamily="2" charset="-122"/>
              </a:rPr>
              <a:t>Half Duplex</a:t>
            </a:r>
            <a:r>
              <a:rPr lang="zh-CN" altLang="en-US" b="1" dirty="0">
                <a:latin typeface="宋体" pitchFamily="2" charset="-122"/>
              </a:rPr>
              <a:t>）</a:t>
            </a:r>
            <a:endParaRPr kumimoji="1" lang="zh-CN" altLang="en-US" b="1" dirty="0"/>
          </a:p>
          <a:p>
            <a:pPr>
              <a:buFontTx/>
              <a:buNone/>
            </a:pPr>
            <a:r>
              <a:rPr lang="zh-CN" altLang="en-US" b="1" dirty="0">
                <a:latin typeface="宋体" pitchFamily="2" charset="-122"/>
              </a:rPr>
              <a:t>      若使用同一根传输线既作接收又作发送，虽然数据可以在两个方向上传送，但通信双方不能同时收发数据，这样的传送方式就是半双工制。</a:t>
            </a:r>
          </a:p>
        </p:txBody>
      </p:sp>
      <p:sp>
        <p:nvSpPr>
          <p:cNvPr id="48160" name="Text Box 32"/>
          <p:cNvSpPr txBox="1">
            <a:spLocks noChangeArrowheads="1"/>
          </p:cNvSpPr>
          <p:nvPr/>
        </p:nvSpPr>
        <p:spPr bwMode="auto">
          <a:xfrm>
            <a:off x="847704" y="5214942"/>
            <a:ext cx="5834062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</a:pP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特点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：单线通信、分时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双向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数据流</a:t>
            </a:r>
            <a:endParaRPr kumimoji="1"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500166" y="2857496"/>
            <a:ext cx="5715000" cy="1997075"/>
            <a:chOff x="1500166" y="2857496"/>
            <a:chExt cx="5715000" cy="1997075"/>
          </a:xfrm>
        </p:grpSpPr>
        <p:sp>
          <p:nvSpPr>
            <p:cNvPr id="48163" name="Line 35"/>
            <p:cNvSpPr>
              <a:spLocks noChangeShapeType="1"/>
            </p:cNvSpPr>
            <p:nvPr/>
          </p:nvSpPr>
          <p:spPr bwMode="auto">
            <a:xfrm>
              <a:off x="4714876" y="4071942"/>
              <a:ext cx="10810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1500166" y="2857496"/>
              <a:ext cx="5715000" cy="1997075"/>
              <a:chOff x="1500166" y="2857496"/>
              <a:chExt cx="5715000" cy="1997075"/>
            </a:xfrm>
          </p:grpSpPr>
          <p:grpSp>
            <p:nvGrpSpPr>
              <p:cNvPr id="2" name="Group 37"/>
              <p:cNvGrpSpPr/>
              <p:nvPr/>
            </p:nvGrpSpPr>
            <p:grpSpPr bwMode="auto">
              <a:xfrm>
                <a:off x="1500166" y="2857496"/>
                <a:ext cx="5715000" cy="1997075"/>
                <a:chOff x="472" y="1614"/>
                <a:chExt cx="3600" cy="1258"/>
              </a:xfrm>
            </p:grpSpPr>
            <p:grpSp>
              <p:nvGrpSpPr>
                <p:cNvPr id="3" name="Group 4"/>
                <p:cNvGrpSpPr/>
                <p:nvPr/>
              </p:nvGrpSpPr>
              <p:grpSpPr bwMode="auto">
                <a:xfrm>
                  <a:off x="472" y="1614"/>
                  <a:ext cx="3600" cy="1258"/>
                  <a:chOff x="336" y="1478"/>
                  <a:chExt cx="3600" cy="1258"/>
                </a:xfrm>
              </p:grpSpPr>
              <p:sp>
                <p:nvSpPr>
                  <p:cNvPr id="48133" name="Text 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" y="1478"/>
                    <a:ext cx="3360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endParaRPr kumimoji="1" lang="zh-CN" altLang="zh-CN" b="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48134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1872"/>
                    <a:ext cx="624" cy="86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35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1872"/>
                    <a:ext cx="288" cy="432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bg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3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2304"/>
                    <a:ext cx="288" cy="432"/>
                  </a:xfrm>
                  <a:prstGeom prst="rect">
                    <a:avLst/>
                  </a:prstGeom>
                  <a:solidFill>
                    <a:srgbClr val="CCCC00"/>
                  </a:solidFill>
                  <a:ln w="9525">
                    <a:solidFill>
                      <a:schemeClr val="bg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37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8" y="1900"/>
                    <a:ext cx="240" cy="404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zh-CN" alt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rPr>
                      <a:t>发送</a:t>
                    </a:r>
                  </a:p>
                </p:txBody>
              </p:sp>
              <p:sp>
                <p:nvSpPr>
                  <p:cNvPr id="48138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8" y="2332"/>
                    <a:ext cx="240" cy="40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zh-CN" altLang="en-US" sz="1800" b="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rPr>
                      <a:t>接收</a:t>
                    </a:r>
                  </a:p>
                </p:txBody>
              </p:sp>
              <p:sp>
                <p:nvSpPr>
                  <p:cNvPr id="48139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1008" y="2064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4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2016"/>
                    <a:ext cx="96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41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008" y="2496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42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2448"/>
                    <a:ext cx="96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43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2256"/>
                    <a:ext cx="96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44" name="Line 1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04" y="2112"/>
                    <a:ext cx="144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45" name="Line 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04" y="2352"/>
                    <a:ext cx="144" cy="96"/>
                  </a:xfrm>
                  <a:prstGeom prst="lin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prstDash val="sysDot"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4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1872"/>
                    <a:ext cx="624" cy="86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47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1872"/>
                    <a:ext cx="288" cy="432"/>
                  </a:xfrm>
                  <a:prstGeom prst="rect">
                    <a:avLst/>
                  </a:prstGeom>
                  <a:solidFill>
                    <a:srgbClr val="CCCC00"/>
                  </a:solidFill>
                  <a:ln w="9525">
                    <a:solidFill>
                      <a:schemeClr val="bg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48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304"/>
                    <a:ext cx="288" cy="432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bg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49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96" y="2304"/>
                    <a:ext cx="240" cy="40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zh-CN" altLang="en-US" sz="1800" b="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rPr>
                      <a:t>发送</a:t>
                    </a:r>
                  </a:p>
                </p:txBody>
              </p:sp>
              <p:sp>
                <p:nvSpPr>
                  <p:cNvPr id="48150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96" y="1872"/>
                    <a:ext cx="240" cy="40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zh-CN" altLang="en-US" sz="1800" b="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rPr>
                      <a:t>接收</a:t>
                    </a:r>
                  </a:p>
                </p:txBody>
              </p:sp>
              <p:sp>
                <p:nvSpPr>
                  <p:cNvPr id="48151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2064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52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3456" y="2016"/>
                    <a:ext cx="96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5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2496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54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3456" y="2448"/>
                    <a:ext cx="96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55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2256"/>
                    <a:ext cx="96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56" name="Line 2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408" y="2304"/>
                    <a:ext cx="144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57" name="Line 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08" y="2160"/>
                    <a:ext cx="144" cy="96"/>
                  </a:xfrm>
                  <a:prstGeom prst="line">
                    <a:avLst/>
                  </a:prstGeom>
                  <a:noFill/>
                  <a:ln w="38100" cap="rnd">
                    <a:solidFill>
                      <a:schemeClr val="tx1"/>
                    </a:solidFill>
                    <a:prstDash val="sysDot"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58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304"/>
                    <a:ext cx="196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59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68" y="2016"/>
                    <a:ext cx="912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1800" b="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rPr>
                      <a:t>TXD / RXD</a:t>
                    </a:r>
                  </a:p>
                </p:txBody>
              </p:sp>
            </p:grpSp>
            <p:sp>
              <p:nvSpPr>
                <p:cNvPr id="48162" name="Line 34"/>
                <p:cNvSpPr>
                  <a:spLocks noChangeShapeType="1"/>
                </p:cNvSpPr>
                <p:nvPr/>
              </p:nvSpPr>
              <p:spPr bwMode="auto">
                <a:xfrm>
                  <a:off x="1519" y="2432"/>
                  <a:ext cx="1951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8164" name="Line 36"/>
              <p:cNvSpPr>
                <a:spLocks noChangeShapeType="1"/>
              </p:cNvSpPr>
              <p:nvPr/>
            </p:nvSpPr>
            <p:spPr bwMode="auto">
              <a:xfrm flipH="1">
                <a:off x="3428992" y="4071942"/>
                <a:ext cx="79216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5" name="Rectangle 2"/>
          <p:cNvSpPr txBox="1">
            <a:spLocks noChangeArrowheads="1"/>
          </p:cNvSpPr>
          <p:nvPr/>
        </p:nvSpPr>
        <p:spPr bwMode="auto">
          <a:xfrm>
            <a:off x="428596" y="285728"/>
            <a:ext cx="8229600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6.1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串行接口和串行通信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981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6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357158" y="1357298"/>
            <a:ext cx="3919537" cy="4752975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lIns="0" rIns="0"/>
          <a:lstStyle/>
          <a:p>
            <a:pPr marL="342900" indent="-342900" algn="l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     MOV    AL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0FAH  </a:t>
            </a:r>
          </a:p>
          <a:p>
            <a:pPr marL="342900" indent="-342900" algn="l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     OUT    42H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AL</a:t>
            </a:r>
            <a:endParaRPr kumimoji="1" lang="en-US" altLang="zh-CN" sz="2400" dirty="0">
              <a:ea typeface="宋体" pitchFamily="2" charset="-122"/>
            </a:endParaRPr>
          </a:p>
          <a:p>
            <a:pPr marL="342900" indent="-342900"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     MOV    AL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35H</a:t>
            </a:r>
            <a:endParaRPr kumimoji="1" lang="en-US" altLang="zh-CN" sz="2400" dirty="0">
              <a:ea typeface="宋体" pitchFamily="2" charset="-122"/>
            </a:endParaRPr>
          </a:p>
          <a:p>
            <a:pPr marL="342900" indent="-342900"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     OUT    42H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AL</a:t>
            </a:r>
          </a:p>
          <a:p>
            <a:pPr marL="342900" indent="-342900"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     MOV    DI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0</a:t>
            </a:r>
            <a:endParaRPr kumimoji="1" lang="en-US" altLang="zh-CN" sz="2400" dirty="0">
              <a:ea typeface="宋体" pitchFamily="2" charset="-122"/>
            </a:endParaRPr>
          </a:p>
          <a:p>
            <a:pPr marL="342900" indent="-342900"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     MOV    CX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80</a:t>
            </a:r>
          </a:p>
          <a:p>
            <a:pPr marL="342900" indent="-342900"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B</a:t>
            </a:r>
            <a:r>
              <a:rPr kumimoji="1" lang="zh-CN" altLang="en-US" sz="2400" dirty="0">
                <a:ea typeface="宋体" pitchFamily="2" charset="-122"/>
              </a:rPr>
              <a:t>：</a:t>
            </a:r>
            <a:r>
              <a:rPr kumimoji="1" lang="en-US" altLang="zh-CN" sz="2400" dirty="0">
                <a:ea typeface="宋体" pitchFamily="2" charset="-122"/>
              </a:rPr>
              <a:t>IN      AL</a:t>
            </a:r>
            <a:r>
              <a:rPr kumimoji="1" lang="zh-CN" altLang="en-US" sz="2400" dirty="0">
                <a:ea typeface="宋体" pitchFamily="2" charset="-122"/>
              </a:rPr>
              <a:t>，</a:t>
            </a:r>
            <a:r>
              <a:rPr kumimoji="1" lang="en-US" altLang="zh-CN" sz="2400" dirty="0">
                <a:ea typeface="宋体" pitchFamily="2" charset="-122"/>
              </a:rPr>
              <a:t>42H</a:t>
            </a:r>
          </a:p>
          <a:p>
            <a:pPr marL="342900" indent="-342900" algn="l"/>
            <a:r>
              <a:rPr kumimoji="1" lang="en-US" altLang="zh-CN" sz="2400" dirty="0">
                <a:ea typeface="宋体" pitchFamily="2" charset="-122"/>
              </a:rPr>
              <a:t>     TEST   AL</a:t>
            </a:r>
            <a:r>
              <a:rPr kumimoji="1" lang="zh-CN" altLang="en-US" sz="2400" dirty="0">
                <a:ea typeface="宋体" pitchFamily="2" charset="-122"/>
              </a:rPr>
              <a:t>，</a:t>
            </a:r>
            <a:r>
              <a:rPr kumimoji="1" lang="en-US" altLang="zh-CN" sz="2400" dirty="0">
                <a:ea typeface="宋体" pitchFamily="2" charset="-122"/>
              </a:rPr>
              <a:t>02H</a:t>
            </a:r>
          </a:p>
          <a:p>
            <a:pPr marL="342900" indent="-342900" algn="l"/>
            <a:r>
              <a:rPr kumimoji="1" lang="en-US" altLang="zh-CN" sz="2400" dirty="0">
                <a:ea typeface="宋体" pitchFamily="2" charset="-122"/>
              </a:rPr>
              <a:t>     JZ        B    </a:t>
            </a:r>
          </a:p>
          <a:p>
            <a:pPr marL="342900" indent="-342900" algn="l"/>
            <a:r>
              <a:rPr kumimoji="1" lang="en-US" altLang="zh-CN" sz="2400" dirty="0">
                <a:ea typeface="宋体" pitchFamily="2" charset="-122"/>
              </a:rPr>
              <a:t>     IN     AL</a:t>
            </a:r>
            <a:r>
              <a:rPr kumimoji="1" lang="zh-CN" altLang="en-US" sz="2400" dirty="0">
                <a:ea typeface="宋体" pitchFamily="2" charset="-122"/>
              </a:rPr>
              <a:t>，</a:t>
            </a:r>
            <a:r>
              <a:rPr kumimoji="1" lang="en-US" altLang="zh-CN" sz="2400" dirty="0">
                <a:ea typeface="宋体" pitchFamily="2" charset="-122"/>
              </a:rPr>
              <a:t>40H</a:t>
            </a:r>
          </a:p>
          <a:p>
            <a:pPr marL="342900" indent="-342900" algn="l"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 algn="l"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114691" name="Group 3"/>
          <p:cNvGrpSpPr/>
          <p:nvPr/>
        </p:nvGrpSpPr>
        <p:grpSpPr bwMode="auto">
          <a:xfrm>
            <a:off x="2311370" y="1623998"/>
            <a:ext cx="6197600" cy="1089025"/>
            <a:chOff x="1555" y="803"/>
            <a:chExt cx="3904" cy="686"/>
          </a:xfrm>
        </p:grpSpPr>
        <p:sp>
          <p:nvSpPr>
            <p:cNvPr id="114692" name="AutoShape 4"/>
            <p:cNvSpPr>
              <a:spLocks noChangeArrowheads="1"/>
            </p:cNvSpPr>
            <p:nvPr/>
          </p:nvSpPr>
          <p:spPr bwMode="auto">
            <a:xfrm>
              <a:off x="1555" y="803"/>
              <a:ext cx="3904" cy="686"/>
            </a:xfrm>
            <a:prstGeom prst="wedgeRectCallout">
              <a:avLst>
                <a:gd name="adj1" fmla="val -47157"/>
                <a:gd name="adj2" fmla="val 143440"/>
              </a:avLst>
            </a:prstGeom>
            <a:solidFill>
              <a:schemeClr val="folHlink"/>
            </a:solidFill>
            <a:ln w="9525" algn="ctr">
              <a:noFill/>
              <a:miter lim="800000"/>
            </a:ln>
            <a:effectLst/>
          </p:spPr>
          <p:txBody>
            <a:bodyPr lIns="0" rIns="0"/>
            <a:lstStyle/>
            <a:p>
              <a:pPr marL="342900" indent="-342900">
                <a:buFont typeface="Wingdings" pitchFamily="2" charset="2"/>
                <a:buChar char="n"/>
              </a:pPr>
              <a:endParaRPr lang="zh-CN" altLang="zh-CN" sz="3200">
                <a:ea typeface="宋体" pitchFamily="2" charset="-122"/>
              </a:endParaRPr>
            </a:p>
          </p:txBody>
        </p:sp>
        <p:pic>
          <p:nvPicPr>
            <p:cNvPr id="114693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05" y="849"/>
              <a:ext cx="3777" cy="538"/>
            </a:xfrm>
            <a:prstGeom prst="rect">
              <a:avLst/>
            </a:prstGeom>
            <a:noFill/>
          </p:spPr>
        </p:pic>
      </p:grp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4522758" y="1357298"/>
            <a:ext cx="4411662" cy="4781550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FF3300"/>
            </a:solidFill>
            <a:miter lim="800000"/>
          </a:ln>
          <a:effectLst/>
        </p:spPr>
        <p:txBody>
          <a:bodyPr wrap="none" lIns="0" rIns="0"/>
          <a:lstStyle/>
          <a:p>
            <a:pPr marL="342900" indent="-342900" algn="l"/>
            <a:r>
              <a:rPr kumimoji="1" lang="en-US" altLang="zh-CN" sz="2400" dirty="0">
                <a:ea typeface="宋体" pitchFamily="2" charset="-122"/>
              </a:rPr>
              <a:t>  MOV  DX</a:t>
            </a:r>
            <a:r>
              <a:rPr kumimoji="1" lang="zh-CN" altLang="en-US" sz="2400" dirty="0">
                <a:ea typeface="宋体" pitchFamily="2" charset="-122"/>
              </a:rPr>
              <a:t>，</a:t>
            </a:r>
            <a:r>
              <a:rPr kumimoji="1" lang="en-US" altLang="zh-CN" sz="2400" dirty="0">
                <a:ea typeface="宋体" pitchFamily="2" charset="-122"/>
              </a:rPr>
              <a:t>OFFSET  BUFFER</a:t>
            </a:r>
          </a:p>
          <a:p>
            <a:pPr marL="342900" indent="-342900" algn="l"/>
            <a:r>
              <a:rPr kumimoji="1" lang="en-US" altLang="zh-CN" sz="2400" dirty="0">
                <a:ea typeface="宋体" pitchFamily="2" charset="-122"/>
              </a:rPr>
              <a:t>  MOV  [DX+DI]</a:t>
            </a:r>
            <a:r>
              <a:rPr kumimoji="1" lang="zh-CN" altLang="en-US" sz="2400" dirty="0">
                <a:ea typeface="宋体" pitchFamily="2" charset="-122"/>
              </a:rPr>
              <a:t>，</a:t>
            </a:r>
            <a:r>
              <a:rPr kumimoji="1" lang="en-US" altLang="zh-CN" sz="2400" dirty="0">
                <a:ea typeface="宋体" pitchFamily="2" charset="-122"/>
              </a:rPr>
              <a:t>AL</a:t>
            </a:r>
          </a:p>
          <a:p>
            <a:pPr marL="342900" indent="-342900" algn="l"/>
            <a:r>
              <a:rPr kumimoji="1" lang="en-US" altLang="zh-CN" sz="2400" dirty="0">
                <a:ea typeface="宋体" pitchFamily="2" charset="-122"/>
              </a:rPr>
              <a:t>  INC    DI</a:t>
            </a:r>
          </a:p>
          <a:p>
            <a:pPr marL="342900" indent="-342900" algn="l"/>
            <a:r>
              <a:rPr kumimoji="1" lang="en-US" altLang="zh-CN" sz="2400" dirty="0">
                <a:ea typeface="宋体" pitchFamily="2" charset="-122"/>
              </a:rPr>
              <a:t>  IN     AL</a:t>
            </a:r>
            <a:r>
              <a:rPr kumimoji="1" lang="zh-CN" altLang="en-US" sz="2400" dirty="0">
                <a:ea typeface="宋体" pitchFamily="2" charset="-122"/>
              </a:rPr>
              <a:t>，</a:t>
            </a:r>
            <a:r>
              <a:rPr kumimoji="1" lang="en-US" altLang="zh-CN" sz="2400" dirty="0">
                <a:ea typeface="宋体" pitchFamily="2" charset="-122"/>
              </a:rPr>
              <a:t>42H</a:t>
            </a:r>
          </a:p>
          <a:p>
            <a:pPr marL="342900" indent="-342900" algn="l"/>
            <a:r>
              <a:rPr kumimoji="1" lang="en-US" altLang="zh-CN" sz="2400" dirty="0">
                <a:ea typeface="宋体" pitchFamily="2" charset="-122"/>
              </a:rPr>
              <a:t>  TEST  AL</a:t>
            </a:r>
            <a:r>
              <a:rPr kumimoji="1" lang="zh-CN" altLang="en-US" sz="2400" dirty="0">
                <a:ea typeface="宋体" pitchFamily="2" charset="-122"/>
              </a:rPr>
              <a:t>，</a:t>
            </a:r>
            <a:r>
              <a:rPr kumimoji="1" lang="en-US" altLang="zh-CN" sz="2400" dirty="0">
                <a:ea typeface="宋体" pitchFamily="2" charset="-122"/>
              </a:rPr>
              <a:t>38H </a:t>
            </a:r>
          </a:p>
          <a:p>
            <a:pPr marL="342900" indent="-342900" algn="l"/>
            <a:r>
              <a:rPr kumimoji="1" lang="en-US" altLang="zh-CN" sz="2400" dirty="0">
                <a:ea typeface="宋体" pitchFamily="2" charset="-122"/>
              </a:rPr>
              <a:t>  JNZ     E</a:t>
            </a:r>
          </a:p>
          <a:p>
            <a:pPr marL="342900" indent="-342900" algn="l"/>
            <a:r>
              <a:rPr kumimoji="1" lang="en-US" altLang="zh-CN" sz="2400" dirty="0">
                <a:ea typeface="宋体" pitchFamily="2" charset="-122"/>
              </a:rPr>
              <a:t>  LOOP   B</a:t>
            </a:r>
          </a:p>
          <a:p>
            <a:pPr marL="342900" indent="-342900" algn="l"/>
            <a:r>
              <a:rPr kumimoji="1" lang="en-US" altLang="zh-CN" sz="2400" dirty="0">
                <a:ea typeface="宋体" pitchFamily="2" charset="-122"/>
              </a:rPr>
              <a:t>  JMP    EXIT</a:t>
            </a:r>
          </a:p>
          <a:p>
            <a:pPr marL="342900" indent="-342900" algn="l"/>
            <a:r>
              <a:rPr kumimoji="1" lang="en-US" altLang="zh-CN" sz="2400" dirty="0">
                <a:ea typeface="宋体" pitchFamily="2" charset="-122"/>
              </a:rPr>
              <a:t>E</a:t>
            </a:r>
            <a:r>
              <a:rPr kumimoji="1" lang="zh-CN" altLang="en-US" sz="2400" dirty="0">
                <a:ea typeface="宋体" pitchFamily="2" charset="-122"/>
              </a:rPr>
              <a:t>： </a:t>
            </a:r>
            <a:r>
              <a:rPr kumimoji="1" lang="en-US" altLang="zh-CN" sz="2400" dirty="0">
                <a:ea typeface="宋体" pitchFamily="2" charset="-122"/>
              </a:rPr>
              <a:t>CALL  ERR-OUT   	</a:t>
            </a:r>
          </a:p>
          <a:p>
            <a:pPr marL="342900" indent="-342900" algn="l"/>
            <a:r>
              <a:rPr kumimoji="1" lang="en-US" altLang="zh-CN" sz="2400" dirty="0">
                <a:ea typeface="宋体" pitchFamily="2" charset="-122"/>
              </a:rPr>
              <a:t>EXIT</a:t>
            </a:r>
            <a:r>
              <a:rPr kumimoji="1" lang="zh-CN" altLang="en-US" sz="2400" dirty="0">
                <a:ea typeface="宋体" pitchFamily="2" charset="-122"/>
              </a:rPr>
              <a:t>：</a:t>
            </a:r>
            <a:r>
              <a:rPr kumimoji="1" lang="en-US" altLang="zh-CN" sz="2400" dirty="0">
                <a:latin typeface="Arial"/>
                <a:ea typeface="宋体" pitchFamily="2" charset="-122"/>
              </a:rPr>
              <a:t>……</a:t>
            </a:r>
            <a:endParaRPr kumimoji="1" lang="en-US" altLang="zh-CN" sz="2400" dirty="0">
              <a:ea typeface="宋体" pitchFamily="2" charset="-122"/>
            </a:endParaRPr>
          </a:p>
          <a:p>
            <a:pPr marL="342900" indent="-342900" algn="l"/>
            <a:endParaRPr kumimoji="1" lang="en-US" altLang="zh-CN" sz="2400" dirty="0">
              <a:ea typeface="宋体" pitchFamily="2" charset="-122"/>
            </a:endParaRPr>
          </a:p>
        </p:txBody>
      </p:sp>
      <p:grpSp>
        <p:nvGrpSpPr>
          <p:cNvPr id="114695" name="Group 7"/>
          <p:cNvGrpSpPr/>
          <p:nvPr/>
        </p:nvGrpSpPr>
        <p:grpSpPr bwMode="auto">
          <a:xfrm>
            <a:off x="1485870" y="5102210"/>
            <a:ext cx="6197600" cy="1089025"/>
            <a:chOff x="854" y="2904"/>
            <a:chExt cx="3904" cy="686"/>
          </a:xfrm>
        </p:grpSpPr>
        <p:sp>
          <p:nvSpPr>
            <p:cNvPr id="114696" name="AutoShape 8"/>
            <p:cNvSpPr>
              <a:spLocks noChangeArrowheads="1"/>
            </p:cNvSpPr>
            <p:nvPr/>
          </p:nvSpPr>
          <p:spPr bwMode="auto">
            <a:xfrm>
              <a:off x="854" y="2904"/>
              <a:ext cx="3904" cy="686"/>
            </a:xfrm>
            <a:prstGeom prst="wedgeRectCallout">
              <a:avLst>
                <a:gd name="adj1" fmla="val 31301"/>
                <a:gd name="adj2" fmla="val -231051"/>
              </a:avLst>
            </a:prstGeom>
            <a:solidFill>
              <a:schemeClr val="folHlink"/>
            </a:solidFill>
            <a:ln w="9525" algn="ctr">
              <a:noFill/>
              <a:miter lim="800000"/>
            </a:ln>
            <a:effectLst/>
          </p:spPr>
          <p:txBody>
            <a:bodyPr lIns="0" rIns="0"/>
            <a:lstStyle/>
            <a:p>
              <a:pPr marL="342900" indent="-342900">
                <a:buFont typeface="Wingdings" pitchFamily="2" charset="2"/>
                <a:buChar char="n"/>
              </a:pPr>
              <a:endParaRPr lang="zh-CN" altLang="zh-CN" sz="3200">
                <a:ea typeface="宋体" pitchFamily="2" charset="-122"/>
              </a:endParaRPr>
            </a:p>
          </p:txBody>
        </p:sp>
        <p:pic>
          <p:nvPicPr>
            <p:cNvPr id="114697" name="Picture 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04" y="2950"/>
              <a:ext cx="3777" cy="538"/>
            </a:xfrm>
            <a:prstGeom prst="rect">
              <a:avLst/>
            </a:prstGeom>
            <a:noFill/>
          </p:spPr>
        </p:pic>
      </p:grp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69870" y="177786"/>
            <a:ext cx="8229600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6.3.5  8251A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应用举例</a:t>
            </a:r>
            <a:r>
              <a:rPr kumimoji="0" lang="zh-CN" alt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988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4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4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4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4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4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4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4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4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4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4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4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4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4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4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4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4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4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4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4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4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4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4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46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46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46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46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46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46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46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46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4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46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46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4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146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146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146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146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146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146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686800" cy="504031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串行接口标准</a:t>
            </a:r>
            <a:r>
              <a:rPr lang="zh-CN" altLang="en-US" b="1" dirty="0">
                <a:latin typeface="宋体" pitchFamily="2" charset="-122"/>
              </a:rPr>
              <a:t>  指的是计算机或终端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数据终端设备</a:t>
            </a:r>
            <a:r>
              <a:rPr lang="en-US" altLang="zh-CN" b="1" dirty="0">
                <a:latin typeface="宋体" pitchFamily="2" charset="-122"/>
              </a:rPr>
              <a:t>DTE</a:t>
            </a:r>
            <a:r>
              <a:rPr lang="zh-CN" altLang="en-US" b="1" dirty="0">
                <a:latin typeface="宋体" pitchFamily="2" charset="-122"/>
              </a:rPr>
              <a:t>（</a:t>
            </a:r>
            <a:r>
              <a:rPr lang="en-US" altLang="zh-CN" b="1" dirty="0"/>
              <a:t>Data Terminal Equipment)</a:t>
            </a:r>
            <a:r>
              <a:rPr lang="en-US" altLang="zh-CN" dirty="0"/>
              <a:t> 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的串行接口电路与调制解调器</a:t>
            </a:r>
            <a:r>
              <a:rPr lang="en-US" altLang="zh-CN" b="1" dirty="0">
                <a:latin typeface="宋体" pitchFamily="2" charset="-122"/>
              </a:rPr>
              <a:t>MODEM</a:t>
            </a:r>
            <a:r>
              <a:rPr lang="zh-CN" altLang="en-US" b="1" dirty="0">
                <a:latin typeface="宋体" pitchFamily="2" charset="-122"/>
              </a:rPr>
              <a:t>等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数据通信设备</a:t>
            </a:r>
            <a:r>
              <a:rPr lang="en-US" altLang="zh-CN" b="1" dirty="0">
                <a:latin typeface="宋体" pitchFamily="2" charset="-122"/>
              </a:rPr>
              <a:t>DCE</a:t>
            </a:r>
            <a:r>
              <a:rPr lang="zh-CN" altLang="en-US" b="1" dirty="0"/>
              <a:t>（</a:t>
            </a:r>
            <a:r>
              <a:rPr lang="en-US" altLang="zh-CN" b="1" dirty="0"/>
              <a:t>Data Communication Equipment)</a:t>
            </a:r>
            <a:r>
              <a:rPr lang="en-US" altLang="zh-CN" dirty="0"/>
              <a:t> 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之间的连接标准。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宋体" pitchFamily="2" charset="-122"/>
              </a:rPr>
              <a:t>RS-232C</a:t>
            </a:r>
            <a:r>
              <a:rPr lang="zh-CN" altLang="en-US" b="1" dirty="0">
                <a:solidFill>
                  <a:srgbClr val="FF3300"/>
                </a:solidFill>
                <a:latin typeface="宋体" pitchFamily="2" charset="-122"/>
              </a:rPr>
              <a:t>标准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>
                <a:latin typeface="宋体" pitchFamily="2" charset="-122"/>
              </a:rPr>
              <a:t>  </a:t>
            </a:r>
            <a:r>
              <a:rPr lang="en-US" altLang="zh-CN" b="1" dirty="0">
                <a:latin typeface="宋体" pitchFamily="2" charset="-122"/>
              </a:rPr>
              <a:t>RS-323C</a:t>
            </a:r>
            <a:r>
              <a:rPr lang="zh-CN" altLang="en-US" b="1" dirty="0">
                <a:latin typeface="宋体" pitchFamily="2" charset="-122"/>
              </a:rPr>
              <a:t>标准是美国</a:t>
            </a:r>
            <a:r>
              <a:rPr lang="en-US" altLang="zh-CN" b="1" dirty="0">
                <a:latin typeface="宋体" pitchFamily="2" charset="-122"/>
              </a:rPr>
              <a:t>EIA(</a:t>
            </a:r>
            <a:r>
              <a:rPr lang="zh-CN" altLang="en-US" b="1" dirty="0">
                <a:latin typeface="宋体" pitchFamily="2" charset="-122"/>
              </a:rPr>
              <a:t>电子工业联合会）与</a:t>
            </a:r>
            <a:r>
              <a:rPr lang="en-US" altLang="zh-CN" b="1" dirty="0">
                <a:latin typeface="宋体" pitchFamily="2" charset="-122"/>
              </a:rPr>
              <a:t>BELL</a:t>
            </a:r>
            <a:r>
              <a:rPr lang="zh-CN" altLang="en-US" b="1" dirty="0">
                <a:latin typeface="宋体" pitchFamily="2" charset="-122"/>
              </a:rPr>
              <a:t>等公司一起开发的</a:t>
            </a:r>
            <a:r>
              <a:rPr lang="en-US" altLang="zh-CN" b="1" dirty="0">
                <a:latin typeface="宋体" pitchFamily="2" charset="-122"/>
              </a:rPr>
              <a:t>1969</a:t>
            </a:r>
            <a:r>
              <a:rPr lang="zh-CN" altLang="en-US" b="1" dirty="0">
                <a:latin typeface="宋体" pitchFamily="2" charset="-122"/>
              </a:rPr>
              <a:t>年公布的通信协议。 </a:t>
            </a:r>
            <a:br>
              <a:rPr lang="zh-CN" altLang="en-US" b="1" dirty="0">
                <a:latin typeface="宋体" pitchFamily="2" charset="-122"/>
              </a:rPr>
            </a:br>
            <a:r>
              <a:rPr lang="en-US" altLang="zh-CN" b="1" dirty="0">
                <a:latin typeface="宋体" pitchFamily="2" charset="-122"/>
              </a:rPr>
              <a:t>RS-232C</a:t>
            </a:r>
            <a:r>
              <a:rPr lang="zh-CN" altLang="en-US" b="1" dirty="0">
                <a:latin typeface="宋体" pitchFamily="2" charset="-122"/>
              </a:rPr>
              <a:t>是这样一种标准接口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0000FF"/>
                </a:solidFill>
              </a:rPr>
              <a:t>并未考虑计算机系统的应用要求</a:t>
            </a:r>
            <a:r>
              <a:rPr lang="zh-CN" altLang="en-US" b="1" dirty="0"/>
              <a:t>。但目前它又广泛地被借来</a:t>
            </a:r>
            <a:r>
              <a:rPr lang="zh-CN" altLang="en-US" b="1" dirty="0">
                <a:solidFill>
                  <a:srgbClr val="0000FF"/>
                </a:solidFill>
              </a:rPr>
              <a:t>用于计算机（更准确的说，是计算机接口）与终端或外设之间的近端连接标准。</a:t>
            </a:r>
            <a:r>
              <a:rPr lang="zh-CN" altLang="en-US" b="1" dirty="0"/>
              <a:t>显然，这个标准的有些规定及和计算机系统是不一致的，甚至是相矛盾的。</a:t>
            </a:r>
            <a:r>
              <a:rPr lang="zh-CN" altLang="en-US" dirty="0"/>
              <a:t> 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539552" y="404664"/>
            <a:ext cx="1255713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补充：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256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14508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solidFill>
                  <a:srgbClr val="0000FF"/>
                </a:solidFill>
              </a:rPr>
              <a:t>          </a:t>
            </a:r>
            <a:r>
              <a:rPr lang="zh-CN" altLang="en-US" b="1">
                <a:solidFill>
                  <a:srgbClr val="0000FF"/>
                </a:solidFill>
              </a:rPr>
              <a:t>微型计算机之间的串行通信是按照</a:t>
            </a:r>
            <a:r>
              <a:rPr lang="en-US" altLang="zh-CN" b="1">
                <a:solidFill>
                  <a:srgbClr val="0000FF"/>
                </a:solidFill>
              </a:rPr>
              <a:t>RS-232C</a:t>
            </a:r>
            <a:r>
              <a:rPr lang="zh-CN" altLang="en-US" b="1">
                <a:solidFill>
                  <a:srgbClr val="0000FF"/>
                </a:solidFill>
              </a:rPr>
              <a:t>标准设计的接口电路实现的</a:t>
            </a:r>
            <a:r>
              <a:rPr lang="zh-CN" altLang="en-US" b="1"/>
              <a:t>。使用一根电话线进行通信，使</a:t>
            </a:r>
            <a:r>
              <a:rPr lang="zh-CN" altLang="en-US" b="1">
                <a:solidFill>
                  <a:srgbClr val="FF3300"/>
                </a:solidFill>
              </a:rPr>
              <a:t>计算机和</a:t>
            </a:r>
            <a:r>
              <a:rPr lang="en-US" altLang="zh-CN" b="1">
                <a:solidFill>
                  <a:srgbClr val="FF3300"/>
                </a:solidFill>
              </a:rPr>
              <a:t>MODEM</a:t>
            </a:r>
            <a:r>
              <a:rPr lang="zh-CN" altLang="en-US" b="1">
                <a:solidFill>
                  <a:srgbClr val="FF3300"/>
                </a:solidFill>
              </a:rPr>
              <a:t>之间连接</a:t>
            </a:r>
            <a:r>
              <a:rPr lang="zh-CN" altLang="en-US" b="1"/>
              <a:t>。其连接及通信原理如下图所示</a:t>
            </a:r>
          </a:p>
        </p:txBody>
      </p:sp>
      <p:pic>
        <p:nvPicPr>
          <p:cNvPr id="9626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2997200"/>
            <a:ext cx="8281987" cy="2592388"/>
          </a:xfrm>
          <a:prstGeom prst="rect">
            <a:avLst/>
          </a:prstGeom>
          <a:noFill/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323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142984"/>
            <a:ext cx="8229600" cy="5145088"/>
          </a:xfrm>
        </p:spPr>
        <p:txBody>
          <a:bodyPr/>
          <a:lstStyle/>
          <a:p>
            <a:r>
              <a:rPr lang="en-US" altLang="zh-CN" b="1" dirty="0"/>
              <a:t>RS-232C</a:t>
            </a:r>
            <a:r>
              <a:rPr lang="zh-CN" altLang="en-US" b="1" dirty="0"/>
              <a:t>是一种标准接口，</a:t>
            </a:r>
            <a:r>
              <a:rPr lang="en-US" altLang="zh-CN" b="1" dirty="0"/>
              <a:t>D</a:t>
            </a:r>
            <a:r>
              <a:rPr lang="zh-CN" altLang="en-US" b="1" dirty="0"/>
              <a:t>型插座，采用</a:t>
            </a:r>
            <a:r>
              <a:rPr lang="en-US" altLang="zh-CN" b="1" dirty="0"/>
              <a:t>25</a:t>
            </a:r>
            <a:r>
              <a:rPr lang="zh-CN" altLang="en-US" b="1" dirty="0"/>
              <a:t>芯引脚或</a:t>
            </a:r>
            <a:r>
              <a:rPr lang="en-US" altLang="zh-CN" b="1" dirty="0"/>
              <a:t>9</a:t>
            </a:r>
            <a:r>
              <a:rPr lang="zh-CN" altLang="en-US" b="1" dirty="0"/>
              <a:t>芯引脚的连接器，如下图 ：</a:t>
            </a:r>
          </a:p>
        </p:txBody>
      </p:sp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8064" y="2889101"/>
            <a:ext cx="2897187" cy="3600450"/>
          </a:xfrm>
          <a:prstGeom prst="rect">
            <a:avLst/>
          </a:prstGeom>
          <a:noFill/>
        </p:spPr>
      </p:pic>
      <p:pic>
        <p:nvPicPr>
          <p:cNvPr id="9728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7675" y="2708919"/>
            <a:ext cx="3568700" cy="3960813"/>
          </a:xfrm>
          <a:prstGeom prst="rect">
            <a:avLst/>
          </a:prstGeom>
          <a:noFill/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631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>
                <a:solidFill>
                  <a:srgbClr val="0000FF"/>
                </a:solidFill>
              </a:rPr>
              <a:t>（</a:t>
            </a:r>
            <a:r>
              <a:rPr lang="en-US" altLang="zh-CN" sz="3200" dirty="0">
                <a:solidFill>
                  <a:srgbClr val="0000FF"/>
                </a:solidFill>
              </a:rPr>
              <a:t>1</a:t>
            </a:r>
            <a:r>
              <a:rPr lang="zh-CN" altLang="en-US" sz="3200" dirty="0" smtClean="0">
                <a:solidFill>
                  <a:srgbClr val="0000FF"/>
                </a:solidFill>
              </a:rPr>
              <a:t>）发送</a:t>
            </a:r>
            <a:r>
              <a:rPr lang="zh-CN" altLang="en-US" sz="3200" dirty="0">
                <a:solidFill>
                  <a:srgbClr val="0000FF"/>
                </a:solidFill>
              </a:rPr>
              <a:t>引脚信号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204" y="1196752"/>
            <a:ext cx="8229600" cy="43084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 dirty="0"/>
              <a:t>DSR#</a:t>
            </a:r>
            <a:r>
              <a:rPr lang="zh-CN" altLang="en-US" b="1" dirty="0"/>
              <a:t>（第</a:t>
            </a:r>
            <a:r>
              <a:rPr lang="en-US" altLang="zh-CN" b="1" dirty="0"/>
              <a:t>6</a:t>
            </a:r>
            <a:r>
              <a:rPr lang="zh-CN" altLang="en-US" b="1" dirty="0"/>
              <a:t>脚）：数据装置就绪</a:t>
            </a:r>
            <a:r>
              <a:rPr lang="en-US" altLang="zh-CN" b="1" dirty="0"/>
              <a:t>(</a:t>
            </a:r>
            <a:r>
              <a:rPr lang="zh-CN" altLang="en-US" b="1" dirty="0">
                <a:solidFill>
                  <a:srgbClr val="FF3300"/>
                </a:solidFill>
              </a:rPr>
              <a:t>即</a:t>
            </a:r>
            <a:r>
              <a:rPr lang="en-US" altLang="zh-CN" b="1" dirty="0">
                <a:solidFill>
                  <a:srgbClr val="FF3300"/>
                </a:solidFill>
              </a:rPr>
              <a:t>MODEM</a:t>
            </a:r>
            <a:r>
              <a:rPr lang="zh-CN" altLang="en-US" b="1" dirty="0">
                <a:solidFill>
                  <a:srgbClr val="FF3300"/>
                </a:solidFill>
              </a:rPr>
              <a:t>准备好</a:t>
            </a:r>
            <a:r>
              <a:rPr lang="en-US" altLang="zh-CN" b="1" dirty="0"/>
              <a:t>)</a:t>
            </a:r>
            <a:r>
              <a:rPr lang="zh-CN" altLang="en-US" b="1" dirty="0"/>
              <a:t>，输入。表示调制解调器可以使用，该</a:t>
            </a:r>
            <a:r>
              <a:rPr lang="zh-CN" altLang="en-US" b="1" dirty="0">
                <a:solidFill>
                  <a:srgbClr val="0000FF"/>
                </a:solidFill>
              </a:rPr>
              <a:t>信号有时直接接到电源上，这样当设备连通时即有效</a:t>
            </a:r>
            <a:r>
              <a:rPr lang="zh-CN" altLang="en-US" b="1" dirty="0"/>
              <a:t>。</a:t>
            </a:r>
            <a:endParaRPr lang="zh-CN" altLang="en-US" dirty="0"/>
          </a:p>
          <a:p>
            <a:pPr>
              <a:buFontTx/>
              <a:buNone/>
            </a:pPr>
            <a:r>
              <a:rPr lang="en-US" altLang="zh-CN" b="1" dirty="0"/>
              <a:t>RTS#</a:t>
            </a:r>
            <a:r>
              <a:rPr lang="zh-CN" altLang="en-US" b="1" dirty="0"/>
              <a:t>（第</a:t>
            </a:r>
            <a:r>
              <a:rPr lang="en-US" altLang="zh-CN" b="1" dirty="0"/>
              <a:t>4</a:t>
            </a:r>
            <a:r>
              <a:rPr lang="zh-CN" altLang="en-US" b="1" dirty="0"/>
              <a:t>脚）：请求发送，输出。计算机通过此引脚通知</a:t>
            </a:r>
            <a:r>
              <a:rPr lang="en-US" altLang="zh-CN" b="1" dirty="0"/>
              <a:t>MODEM</a:t>
            </a:r>
            <a:r>
              <a:rPr lang="zh-CN" altLang="en-US" b="1" dirty="0"/>
              <a:t>，要求发送数据。</a:t>
            </a:r>
          </a:p>
          <a:p>
            <a:pPr>
              <a:buFontTx/>
              <a:buNone/>
            </a:pPr>
            <a:r>
              <a:rPr lang="en-US" altLang="zh-CN" b="1" dirty="0"/>
              <a:t>CTS#</a:t>
            </a:r>
            <a:r>
              <a:rPr lang="zh-CN" altLang="en-US" b="1" dirty="0"/>
              <a:t>（第</a:t>
            </a:r>
            <a:r>
              <a:rPr lang="en-US" altLang="zh-CN" b="1" dirty="0"/>
              <a:t>5</a:t>
            </a:r>
            <a:r>
              <a:rPr lang="zh-CN" altLang="en-US" b="1" dirty="0"/>
              <a:t>脚）：允许发送，输入。发出作为对</a:t>
            </a:r>
            <a:r>
              <a:rPr lang="en-US" altLang="zh-CN" b="1" dirty="0"/>
              <a:t>RTS#</a:t>
            </a:r>
            <a:r>
              <a:rPr lang="zh-CN" altLang="en-US" b="1" dirty="0"/>
              <a:t>的回答，计算机才可以进行发送数据。</a:t>
            </a:r>
          </a:p>
          <a:p>
            <a:pPr>
              <a:buFontTx/>
              <a:buNone/>
            </a:pPr>
            <a:endParaRPr lang="en-US" altLang="zh-CN" dirty="0"/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499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/>
              <a:t>（</a:t>
            </a:r>
            <a:r>
              <a:rPr lang="en-US" altLang="zh-CN" sz="3200" dirty="0"/>
              <a:t>2</a:t>
            </a:r>
            <a:r>
              <a:rPr lang="zh-CN" altLang="en-US" sz="3200" dirty="0" smtClean="0"/>
              <a:t>）接收</a:t>
            </a:r>
            <a:r>
              <a:rPr lang="zh-CN" altLang="en-US" sz="3200" dirty="0"/>
              <a:t>引脚信号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latin typeface="宋体" pitchFamily="2" charset="-122"/>
              </a:rPr>
              <a:t> CD</a:t>
            </a:r>
            <a:r>
              <a:rPr lang="zh-CN" altLang="en-US" b="1" dirty="0">
                <a:latin typeface="宋体" pitchFamily="2" charset="-122"/>
              </a:rPr>
              <a:t>（第</a:t>
            </a:r>
            <a:r>
              <a:rPr lang="en-US" altLang="zh-CN" b="1" dirty="0">
                <a:latin typeface="宋体" pitchFamily="2" charset="-122"/>
              </a:rPr>
              <a:t>8</a:t>
            </a:r>
            <a:r>
              <a:rPr lang="zh-CN" altLang="en-US" b="1" dirty="0">
                <a:latin typeface="宋体" pitchFamily="2" charset="-122"/>
              </a:rPr>
              <a:t>脚）：载波检测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接收线信号测定器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，输入。</a:t>
            </a:r>
            <a:r>
              <a:rPr lang="zh-CN" altLang="en-US" b="1" dirty="0">
                <a:solidFill>
                  <a:srgbClr val="0000FF"/>
                </a:solidFill>
                <a:latin typeface="宋体" pitchFamily="2" charset="-122"/>
              </a:rPr>
              <a:t>表示</a:t>
            </a:r>
            <a:r>
              <a:rPr lang="en-US" altLang="zh-CN" b="1" dirty="0">
                <a:solidFill>
                  <a:srgbClr val="0000FF"/>
                </a:solidFill>
                <a:latin typeface="宋体" pitchFamily="2" charset="-122"/>
              </a:rPr>
              <a:t>MODEM</a:t>
            </a:r>
            <a:r>
              <a:rPr lang="zh-CN" altLang="en-US" b="1" dirty="0">
                <a:solidFill>
                  <a:srgbClr val="0000FF"/>
                </a:solidFill>
                <a:latin typeface="宋体" pitchFamily="2" charset="-122"/>
              </a:rPr>
              <a:t>已与电话线路连接好。</a:t>
            </a:r>
          </a:p>
          <a:p>
            <a:pPr>
              <a:buFontTx/>
              <a:buNone/>
            </a:pPr>
            <a:r>
              <a:rPr lang="en-US" altLang="zh-CN" b="1" dirty="0">
                <a:latin typeface="宋体" pitchFamily="2" charset="-122"/>
              </a:rPr>
              <a:t>• RI</a:t>
            </a:r>
            <a:r>
              <a:rPr lang="zh-CN" altLang="en-US" b="1" dirty="0">
                <a:latin typeface="宋体" pitchFamily="2" charset="-122"/>
              </a:rPr>
              <a:t>（第</a:t>
            </a:r>
            <a:r>
              <a:rPr lang="en-US" altLang="zh-CN" b="1" dirty="0">
                <a:latin typeface="宋体" pitchFamily="2" charset="-122"/>
              </a:rPr>
              <a:t>22</a:t>
            </a:r>
            <a:r>
              <a:rPr lang="zh-CN" altLang="en-US" b="1" dirty="0">
                <a:latin typeface="宋体" pitchFamily="2" charset="-122"/>
              </a:rPr>
              <a:t>脚）：振铃指示，输入。</a:t>
            </a:r>
            <a:r>
              <a:rPr lang="en-US" altLang="zh-CN" b="1" dirty="0">
                <a:latin typeface="宋体" pitchFamily="2" charset="-122"/>
              </a:rPr>
              <a:t>MODEM</a:t>
            </a:r>
            <a:r>
              <a:rPr lang="zh-CN" altLang="en-US" b="1" dirty="0">
                <a:latin typeface="宋体" pitchFamily="2" charset="-122"/>
              </a:rPr>
              <a:t>若接到交换台送来的振铃呼叫信号，</a:t>
            </a:r>
            <a:r>
              <a:rPr lang="zh-CN" altLang="en-US" b="1" dirty="0">
                <a:solidFill>
                  <a:srgbClr val="0000FF"/>
                </a:solidFill>
                <a:latin typeface="宋体" pitchFamily="2" charset="-122"/>
              </a:rPr>
              <a:t>就发出该信号来通知计算机或终端。</a:t>
            </a:r>
          </a:p>
          <a:p>
            <a:pPr>
              <a:buFontTx/>
              <a:buNone/>
            </a:pPr>
            <a:r>
              <a:rPr lang="en-US" altLang="zh-CN" b="1" dirty="0">
                <a:latin typeface="宋体" pitchFamily="2" charset="-122"/>
              </a:rPr>
              <a:t>• DTR#</a:t>
            </a:r>
            <a:r>
              <a:rPr lang="zh-CN" altLang="en-US" b="1" dirty="0">
                <a:latin typeface="宋体" pitchFamily="2" charset="-122"/>
              </a:rPr>
              <a:t>（第</a:t>
            </a:r>
            <a:r>
              <a:rPr lang="en-US" altLang="zh-CN" b="1" dirty="0">
                <a:latin typeface="宋体" pitchFamily="2" charset="-122"/>
              </a:rPr>
              <a:t>20</a:t>
            </a:r>
            <a:r>
              <a:rPr lang="zh-CN" altLang="en-US" b="1" dirty="0">
                <a:latin typeface="宋体" pitchFamily="2" charset="-122"/>
              </a:rPr>
              <a:t>脚）：数据终端就绪，输出。</a:t>
            </a:r>
            <a:r>
              <a:rPr lang="zh-CN" altLang="en-US" b="1" dirty="0">
                <a:solidFill>
                  <a:srgbClr val="0000FF"/>
                </a:solidFill>
                <a:latin typeface="宋体" pitchFamily="2" charset="-122"/>
              </a:rPr>
              <a:t>计算机收到</a:t>
            </a:r>
            <a:r>
              <a:rPr lang="en-US" altLang="zh-CN" b="1" dirty="0">
                <a:solidFill>
                  <a:srgbClr val="0000FF"/>
                </a:solidFill>
                <a:latin typeface="宋体" pitchFamily="2" charset="-122"/>
              </a:rPr>
              <a:t>RI</a:t>
            </a:r>
            <a:r>
              <a:rPr lang="zh-CN" altLang="en-US" b="1" dirty="0">
                <a:solidFill>
                  <a:srgbClr val="0000FF"/>
                </a:solidFill>
                <a:latin typeface="宋体" pitchFamily="2" charset="-122"/>
              </a:rPr>
              <a:t>信号以后，就发出信号到</a:t>
            </a:r>
            <a:r>
              <a:rPr lang="en-US" altLang="zh-CN" b="1" dirty="0">
                <a:solidFill>
                  <a:srgbClr val="0000FF"/>
                </a:solidFill>
                <a:latin typeface="宋体" pitchFamily="2" charset="-122"/>
              </a:rPr>
              <a:t>MODEM</a:t>
            </a:r>
            <a:r>
              <a:rPr lang="zh-CN" altLang="en-US" b="1" dirty="0">
                <a:solidFill>
                  <a:srgbClr val="0000FF"/>
                </a:solidFill>
                <a:latin typeface="宋体" pitchFamily="2" charset="-122"/>
              </a:rPr>
              <a:t>作为回答，以控制它的转换设备，建立通信链路。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861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8.3 </a:t>
            </a:r>
            <a:r>
              <a:rPr lang="zh-CN" altLang="en-US"/>
              <a:t>串行总线标准</a:t>
            </a:r>
            <a:r>
              <a:rPr lang="en-US" altLang="zh-CN" b="1">
                <a:latin typeface="Arial"/>
              </a:rPr>
              <a:t>—</a:t>
            </a:r>
            <a:r>
              <a:rPr lang="en-US" altLang="zh-CN"/>
              <a:t>RS-232C</a:t>
            </a:r>
          </a:p>
        </p:txBody>
      </p:sp>
      <p:pic>
        <p:nvPicPr>
          <p:cNvPr id="1617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592" y="2492896"/>
            <a:ext cx="6938962" cy="299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1564481" y="1425450"/>
            <a:ext cx="5895975" cy="57943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/>
              <a:t>DTE</a:t>
            </a:r>
            <a:r>
              <a:rPr lang="zh-CN" altLang="en-US" sz="3200" b="1" dirty="0"/>
              <a:t>与 </a:t>
            </a:r>
            <a:r>
              <a:rPr lang="en-US" altLang="zh-CN" sz="3200" b="1" dirty="0"/>
              <a:t>DCE</a:t>
            </a:r>
            <a:r>
              <a:rPr lang="zh-CN" altLang="en-US" sz="3200" b="1" dirty="0"/>
              <a:t>之间的接口标准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45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/>
            </a:r>
            <a:br>
              <a:rPr lang="en-US" altLang="zh-CN"/>
            </a:br>
            <a:r>
              <a:rPr lang="zh-CN" altLang="en-US"/>
              <a:t>电气信号特性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RS-232C</a:t>
            </a:r>
            <a:r>
              <a:rPr lang="zh-CN" altLang="en-US"/>
              <a:t>采用负逻辑电平。规定：　</a:t>
            </a:r>
          </a:p>
          <a:p>
            <a:r>
              <a:rPr lang="en-US" altLang="zh-CN"/>
              <a:t>(1) MARK</a:t>
            </a:r>
            <a:r>
              <a:rPr lang="en-US" altLang="zh-CN">
                <a:latin typeface="Arial"/>
              </a:rPr>
              <a:t>“</a:t>
            </a:r>
            <a:r>
              <a:rPr lang="zh-CN" altLang="en-US"/>
              <a:t>传号</a:t>
            </a:r>
            <a:r>
              <a:rPr lang="zh-CN" altLang="en-US">
                <a:latin typeface="Arial"/>
              </a:rPr>
              <a:t>”</a:t>
            </a:r>
            <a:r>
              <a:rPr lang="en-US" altLang="zh-CN"/>
              <a:t>(</a:t>
            </a:r>
            <a:r>
              <a:rPr lang="zh-CN" altLang="en-US"/>
              <a:t>逻辑</a:t>
            </a:r>
            <a:r>
              <a:rPr lang="en-US" altLang="zh-CN"/>
              <a:t>1) 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   </a:t>
            </a:r>
            <a:r>
              <a:rPr lang="zh-CN" altLang="en-US"/>
              <a:t>为</a:t>
            </a:r>
            <a:r>
              <a:rPr lang="en-US" altLang="zh-CN"/>
              <a:t>-3 V~-15 V </a:t>
            </a:r>
          </a:p>
          <a:p>
            <a:r>
              <a:rPr lang="en-US" altLang="zh-CN"/>
              <a:t>(2) SPACK</a:t>
            </a:r>
            <a:r>
              <a:rPr lang="en-US" altLang="zh-CN">
                <a:latin typeface="Arial"/>
              </a:rPr>
              <a:t>“</a:t>
            </a:r>
            <a:r>
              <a:rPr lang="zh-CN" altLang="en-US"/>
              <a:t>空号</a:t>
            </a:r>
            <a:r>
              <a:rPr lang="zh-CN" altLang="en-US">
                <a:latin typeface="Arial"/>
              </a:rPr>
              <a:t>”</a:t>
            </a:r>
            <a:r>
              <a:rPr lang="en-US" altLang="zh-CN"/>
              <a:t>(</a:t>
            </a:r>
            <a:r>
              <a:rPr lang="zh-CN" altLang="en-US"/>
              <a:t>逻辑</a:t>
            </a:r>
            <a:r>
              <a:rPr lang="en-US" altLang="zh-CN"/>
              <a:t>0) </a:t>
            </a:r>
            <a:r>
              <a:rPr lang="zh-CN" altLang="en-US"/>
              <a:t>规定为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</a:t>
            </a:r>
            <a:r>
              <a:rPr lang="en-US" altLang="zh-CN"/>
              <a:t>+3 V~+15 V</a:t>
            </a:r>
            <a:r>
              <a:rPr lang="zh-CN" altLang="en-US"/>
              <a:t>；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597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6632"/>
            <a:ext cx="7793037" cy="839787"/>
          </a:xfrm>
        </p:spPr>
        <p:txBody>
          <a:bodyPr/>
          <a:lstStyle/>
          <a:p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en-US" altLang="zh-CN" sz="4000" dirty="0"/>
              <a:t>1. </a:t>
            </a:r>
            <a:r>
              <a:rPr lang="zh-CN" altLang="en-US" sz="4000" dirty="0"/>
              <a:t>接口特性</a:t>
            </a:r>
          </a:p>
        </p:txBody>
      </p:sp>
      <p:pic>
        <p:nvPicPr>
          <p:cNvPr id="163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59" y="1268760"/>
            <a:ext cx="7930051" cy="38164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2915816" y="5085184"/>
            <a:ext cx="45720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en-US" altLang="zh-CN" dirty="0"/>
          </a:p>
          <a:p>
            <a:r>
              <a:rPr lang="en-US" altLang="zh-CN" b="1" dirty="0"/>
              <a:t>BD-25</a:t>
            </a:r>
            <a:r>
              <a:rPr lang="zh-CN" altLang="en-US" b="1" dirty="0"/>
              <a:t>连接器机械图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973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7793037" cy="650577"/>
          </a:xfrm>
        </p:spPr>
        <p:txBody>
          <a:bodyPr/>
          <a:lstStyle/>
          <a:p>
            <a:r>
              <a:rPr lang="en-US" altLang="zh-CN" dirty="0"/>
              <a:t>RS-232C</a:t>
            </a:r>
            <a:r>
              <a:rPr lang="zh-CN" altLang="en-US" dirty="0"/>
              <a:t>连接器引脚功能定义</a:t>
            </a:r>
          </a:p>
        </p:txBody>
      </p:sp>
      <p:pic>
        <p:nvPicPr>
          <p:cNvPr id="1648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344" y="1052736"/>
            <a:ext cx="7421562" cy="52720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69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309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214422"/>
            <a:ext cx="8229600" cy="5145088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b="1" dirty="0"/>
              <a:t>③</a:t>
            </a:r>
            <a:r>
              <a:rPr kumimoji="1" lang="zh-CN" altLang="en-US" b="1" dirty="0">
                <a:latin typeface="宋体" pitchFamily="2" charset="-122"/>
              </a:rPr>
              <a:t>全双工</a:t>
            </a:r>
            <a:r>
              <a:rPr lang="zh-CN" altLang="en-US" b="1" dirty="0">
                <a:latin typeface="宋体" pitchFamily="2" charset="-122"/>
              </a:rPr>
              <a:t>（</a:t>
            </a:r>
            <a:r>
              <a:rPr lang="en-US" altLang="zh-CN" b="1" dirty="0">
                <a:latin typeface="宋体" pitchFamily="2" charset="-122"/>
              </a:rPr>
              <a:t>Full Duplex</a:t>
            </a:r>
            <a:r>
              <a:rPr lang="zh-CN" altLang="en-US" b="1" dirty="0">
                <a:latin typeface="宋体" pitchFamily="2" charset="-122"/>
              </a:rPr>
              <a:t>）</a:t>
            </a:r>
            <a:endParaRPr kumimoji="1" lang="zh-CN" altLang="en-US" b="1" dirty="0">
              <a:latin typeface="宋体" pitchFamily="2" charset="-122"/>
            </a:endParaRPr>
          </a:p>
          <a:p>
            <a:pPr algn="just">
              <a:buFontTx/>
              <a:buNone/>
            </a:pPr>
            <a:r>
              <a:rPr lang="zh-CN" altLang="en-US" b="1" dirty="0">
                <a:latin typeface="宋体" pitchFamily="2" charset="-122"/>
              </a:rPr>
              <a:t>      当数据的发送和接收分流，分别由两根不同的传输线传送时，通信双方都能在同一时刻进行发送和接收操作，这样的传送方式就是全双工制。</a:t>
            </a:r>
          </a:p>
          <a:p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1258888" y="2708275"/>
            <a:ext cx="42672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172" name="Text Box 20"/>
          <p:cNvSpPr txBox="1">
            <a:spLocks noChangeArrowheads="1"/>
          </p:cNvSpPr>
          <p:nvPr/>
        </p:nvSpPr>
        <p:spPr bwMode="auto">
          <a:xfrm>
            <a:off x="900113" y="4292600"/>
            <a:ext cx="7129462" cy="18018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</a:pP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特点：</a:t>
            </a:r>
          </a:p>
          <a:p>
            <a:pPr algn="l">
              <a:spcBef>
                <a:spcPct val="50000"/>
              </a:spcBef>
              <a:buClrTx/>
              <a:buSzTx/>
              <a:buFont typeface="Wingdings" pitchFamily="2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双线通信</a:t>
            </a:r>
          </a:p>
          <a:p>
            <a:pPr algn="l">
              <a:spcBef>
                <a:spcPct val="50000"/>
              </a:spcBef>
              <a:buClrTx/>
              <a:buSzTx/>
              <a:buFont typeface="Wingdings" pitchFamily="2" charset="2"/>
              <a:buChar char="Ø"/>
            </a:pP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各线单向，双向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数据流</a:t>
            </a:r>
            <a:endParaRPr kumimoji="1"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874044" y="3384579"/>
            <a:ext cx="5181600" cy="998538"/>
            <a:chOff x="1868488" y="3175000"/>
            <a:chExt cx="5181600" cy="998538"/>
          </a:xfrm>
        </p:grpSpPr>
        <p:sp>
          <p:nvSpPr>
            <p:cNvPr id="49158" name="Rectangle 6"/>
            <p:cNvSpPr>
              <a:spLocks noChangeArrowheads="1"/>
            </p:cNvSpPr>
            <p:nvPr/>
          </p:nvSpPr>
          <p:spPr bwMode="auto">
            <a:xfrm>
              <a:off x="1868488" y="3352800"/>
              <a:ext cx="1066800" cy="631825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bg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59" name="Rectangle 7"/>
            <p:cNvSpPr>
              <a:spLocks noChangeArrowheads="1"/>
            </p:cNvSpPr>
            <p:nvPr/>
          </p:nvSpPr>
          <p:spPr bwMode="auto">
            <a:xfrm>
              <a:off x="1868488" y="3352800"/>
              <a:ext cx="1066800" cy="31591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bg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2" name="Rectangle 10"/>
            <p:cNvSpPr>
              <a:spLocks noChangeArrowheads="1"/>
            </p:cNvSpPr>
            <p:nvPr/>
          </p:nvSpPr>
          <p:spPr bwMode="auto">
            <a:xfrm>
              <a:off x="5983288" y="3352800"/>
              <a:ext cx="1066800" cy="631825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bg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3" name="Rectangle 11"/>
            <p:cNvSpPr>
              <a:spLocks noChangeArrowheads="1"/>
            </p:cNvSpPr>
            <p:nvPr/>
          </p:nvSpPr>
          <p:spPr bwMode="auto">
            <a:xfrm>
              <a:off x="5983288" y="3352800"/>
              <a:ext cx="1066800" cy="315913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bg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4" name="Text Box 12"/>
            <p:cNvSpPr txBox="1">
              <a:spLocks noChangeArrowheads="1"/>
            </p:cNvSpPr>
            <p:nvPr/>
          </p:nvSpPr>
          <p:spPr bwMode="auto">
            <a:xfrm>
              <a:off x="5983288" y="3668713"/>
              <a:ext cx="990600" cy="3667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发送</a:t>
              </a:r>
            </a:p>
          </p:txBody>
        </p:sp>
        <p:sp>
          <p:nvSpPr>
            <p:cNvPr id="49165" name="Text Box 13"/>
            <p:cNvSpPr txBox="1">
              <a:spLocks noChangeArrowheads="1"/>
            </p:cNvSpPr>
            <p:nvPr/>
          </p:nvSpPr>
          <p:spPr bwMode="auto">
            <a:xfrm>
              <a:off x="5983288" y="3352800"/>
              <a:ext cx="990600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接收</a:t>
              </a:r>
            </a:p>
          </p:txBody>
        </p:sp>
        <p:sp>
          <p:nvSpPr>
            <p:cNvPr id="49166" name="Line 14"/>
            <p:cNvSpPr>
              <a:spLocks noChangeShapeType="1"/>
            </p:cNvSpPr>
            <p:nvPr/>
          </p:nvSpPr>
          <p:spPr bwMode="auto">
            <a:xfrm>
              <a:off x="2935288" y="3543300"/>
              <a:ext cx="304800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7" name="Line 15"/>
            <p:cNvSpPr>
              <a:spLocks noChangeShapeType="1"/>
            </p:cNvSpPr>
            <p:nvPr/>
          </p:nvSpPr>
          <p:spPr bwMode="auto">
            <a:xfrm flipH="1">
              <a:off x="2935288" y="3795713"/>
              <a:ext cx="304800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" name="Group 24"/>
            <p:cNvGrpSpPr/>
            <p:nvPr/>
          </p:nvGrpSpPr>
          <p:grpSpPr bwMode="auto">
            <a:xfrm>
              <a:off x="1868488" y="3175000"/>
              <a:ext cx="4114800" cy="998538"/>
              <a:chOff x="1177" y="2000"/>
              <a:chExt cx="2592" cy="629"/>
            </a:xfrm>
          </p:grpSpPr>
          <p:sp>
            <p:nvSpPr>
              <p:cNvPr id="49173" name="Line 21"/>
              <p:cNvSpPr>
                <a:spLocks noChangeShapeType="1"/>
              </p:cNvSpPr>
              <p:nvPr/>
            </p:nvSpPr>
            <p:spPr bwMode="auto">
              <a:xfrm>
                <a:off x="1882" y="2205"/>
                <a:ext cx="186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0" name="Text Box 8"/>
              <p:cNvSpPr txBox="1">
                <a:spLocks noChangeArrowheads="1"/>
              </p:cNvSpPr>
              <p:nvPr/>
            </p:nvSpPr>
            <p:spPr bwMode="auto">
              <a:xfrm>
                <a:off x="1177" y="2120"/>
                <a:ext cx="624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1800" b="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发送</a:t>
                </a:r>
              </a:p>
            </p:txBody>
          </p:sp>
          <p:sp>
            <p:nvSpPr>
              <p:cNvPr id="49161" name="Text Box 9"/>
              <p:cNvSpPr txBox="1">
                <a:spLocks noChangeArrowheads="1"/>
              </p:cNvSpPr>
              <p:nvPr/>
            </p:nvSpPr>
            <p:spPr bwMode="auto">
              <a:xfrm>
                <a:off x="1177" y="2303"/>
                <a:ext cx="624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b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接收</a:t>
                </a:r>
              </a:p>
            </p:txBody>
          </p:sp>
          <p:sp>
            <p:nvSpPr>
              <p:cNvPr id="49168" name="Text Box 16"/>
              <p:cNvSpPr txBox="1">
                <a:spLocks noChangeArrowheads="1"/>
              </p:cNvSpPr>
              <p:nvPr/>
            </p:nvSpPr>
            <p:spPr bwMode="auto">
              <a:xfrm>
                <a:off x="1849" y="2040"/>
                <a:ext cx="528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TXD</a:t>
                </a:r>
              </a:p>
            </p:txBody>
          </p:sp>
          <p:sp>
            <p:nvSpPr>
              <p:cNvPr id="49169" name="Text Box 17"/>
              <p:cNvSpPr txBox="1">
                <a:spLocks noChangeArrowheads="1"/>
              </p:cNvSpPr>
              <p:nvPr/>
            </p:nvSpPr>
            <p:spPr bwMode="auto">
              <a:xfrm>
                <a:off x="3241" y="2398"/>
                <a:ext cx="528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TXD</a:t>
                </a:r>
              </a:p>
            </p:txBody>
          </p:sp>
          <p:sp>
            <p:nvSpPr>
              <p:cNvPr id="49170" name="Text Box 18"/>
              <p:cNvSpPr txBox="1">
                <a:spLocks noChangeArrowheads="1"/>
              </p:cNvSpPr>
              <p:nvPr/>
            </p:nvSpPr>
            <p:spPr bwMode="auto">
              <a:xfrm>
                <a:off x="3241" y="2000"/>
                <a:ext cx="528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RXD</a:t>
                </a:r>
              </a:p>
            </p:txBody>
          </p:sp>
          <p:sp>
            <p:nvSpPr>
              <p:cNvPr id="49171" name="Text Box 19"/>
              <p:cNvSpPr txBox="1">
                <a:spLocks noChangeArrowheads="1"/>
              </p:cNvSpPr>
              <p:nvPr/>
            </p:nvSpPr>
            <p:spPr bwMode="auto">
              <a:xfrm>
                <a:off x="1897" y="2398"/>
                <a:ext cx="528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RXD</a:t>
                </a:r>
              </a:p>
            </p:txBody>
          </p:sp>
          <p:sp>
            <p:nvSpPr>
              <p:cNvPr id="49174" name="Line 22"/>
              <p:cNvSpPr>
                <a:spLocks noChangeShapeType="1"/>
              </p:cNvSpPr>
              <p:nvPr/>
            </p:nvSpPr>
            <p:spPr bwMode="auto">
              <a:xfrm flipH="1">
                <a:off x="1882" y="2387"/>
                <a:ext cx="186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428596" y="428580"/>
            <a:ext cx="8229600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6.1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串行接口和串行通信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203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29614" y="260648"/>
            <a:ext cx="7793037" cy="623887"/>
          </a:xfrm>
        </p:spPr>
        <p:txBody>
          <a:bodyPr/>
          <a:lstStyle/>
          <a:p>
            <a:r>
              <a:rPr lang="en-US" altLang="zh-CN" sz="3200" dirty="0"/>
              <a:t>RS-232C</a:t>
            </a:r>
            <a:r>
              <a:rPr lang="zh-CN" altLang="en-US" sz="3200" dirty="0"/>
              <a:t>连接器引脚功能定义</a:t>
            </a:r>
            <a:r>
              <a:rPr lang="en-US" altLang="zh-CN" sz="3200" dirty="0"/>
              <a:t>-</a:t>
            </a:r>
            <a:r>
              <a:rPr lang="zh-CN" altLang="en-US" sz="3200" dirty="0"/>
              <a:t>续表</a:t>
            </a:r>
          </a:p>
        </p:txBody>
      </p:sp>
      <p:pic>
        <p:nvPicPr>
          <p:cNvPr id="1658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614" y="1124744"/>
            <a:ext cx="8285163" cy="4224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328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RS-232C</a:t>
            </a:r>
            <a:r>
              <a:rPr lang="zh-CN" altLang="en-US" dirty="0"/>
              <a:t>常用引脚</a:t>
            </a:r>
          </a:p>
        </p:txBody>
      </p:sp>
      <p:pic>
        <p:nvPicPr>
          <p:cNvPr id="166925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1680" y="1412776"/>
            <a:ext cx="5427663" cy="4560888"/>
          </a:xfrm>
          <a:prstGeom prst="rect">
            <a:avLst/>
          </a:prstGeom>
          <a:noFill/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00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电气</a:t>
            </a:r>
            <a:r>
              <a:rPr lang="zh-CN" altLang="en-US" dirty="0"/>
              <a:t>信号特性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RS-232C</a:t>
            </a:r>
            <a:r>
              <a:rPr lang="zh-CN" altLang="en-US"/>
              <a:t>采用负逻辑电平。规定：　</a:t>
            </a:r>
          </a:p>
          <a:p>
            <a:r>
              <a:rPr lang="en-US" altLang="zh-CN"/>
              <a:t>(1) MARK</a:t>
            </a:r>
            <a:r>
              <a:rPr lang="en-US" altLang="zh-CN">
                <a:latin typeface="Arial"/>
              </a:rPr>
              <a:t>“</a:t>
            </a:r>
            <a:r>
              <a:rPr lang="zh-CN" altLang="en-US"/>
              <a:t>传号</a:t>
            </a:r>
            <a:r>
              <a:rPr lang="zh-CN" altLang="en-US">
                <a:latin typeface="Arial"/>
              </a:rPr>
              <a:t>”</a:t>
            </a:r>
            <a:r>
              <a:rPr lang="en-US" altLang="zh-CN"/>
              <a:t>(</a:t>
            </a:r>
            <a:r>
              <a:rPr lang="zh-CN" altLang="en-US"/>
              <a:t>逻辑</a:t>
            </a:r>
            <a:r>
              <a:rPr lang="en-US" altLang="zh-CN"/>
              <a:t>1) 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   </a:t>
            </a:r>
            <a:r>
              <a:rPr lang="zh-CN" altLang="en-US"/>
              <a:t>为</a:t>
            </a:r>
            <a:r>
              <a:rPr lang="en-US" altLang="zh-CN"/>
              <a:t>-3 V~-15 V </a:t>
            </a:r>
          </a:p>
          <a:p>
            <a:r>
              <a:rPr lang="en-US" altLang="zh-CN"/>
              <a:t>(2) SPACK</a:t>
            </a:r>
            <a:r>
              <a:rPr lang="en-US" altLang="zh-CN">
                <a:latin typeface="Arial"/>
              </a:rPr>
              <a:t>“</a:t>
            </a:r>
            <a:r>
              <a:rPr lang="zh-CN" altLang="en-US"/>
              <a:t>空号</a:t>
            </a:r>
            <a:r>
              <a:rPr lang="zh-CN" altLang="en-US">
                <a:latin typeface="Arial"/>
              </a:rPr>
              <a:t>”</a:t>
            </a:r>
            <a:r>
              <a:rPr lang="en-US" altLang="zh-CN"/>
              <a:t>(</a:t>
            </a:r>
            <a:r>
              <a:rPr lang="zh-CN" altLang="en-US"/>
              <a:t>逻辑</a:t>
            </a:r>
            <a:r>
              <a:rPr lang="en-US" altLang="zh-CN"/>
              <a:t>0) </a:t>
            </a:r>
            <a:r>
              <a:rPr lang="zh-CN" altLang="en-US"/>
              <a:t>规定为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</a:t>
            </a:r>
            <a:r>
              <a:rPr lang="en-US" altLang="zh-CN"/>
              <a:t>+3 V~+15 V</a:t>
            </a:r>
            <a:r>
              <a:rPr lang="zh-CN" altLang="en-US"/>
              <a:t>；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277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51764" y="188640"/>
            <a:ext cx="8001000" cy="679473"/>
          </a:xfrm>
        </p:spPr>
        <p:txBody>
          <a:bodyPr/>
          <a:lstStyle/>
          <a:p>
            <a:r>
              <a:rPr lang="en-US" altLang="zh-CN" dirty="0" smtClean="0"/>
              <a:t>RS-232C</a:t>
            </a:r>
            <a:r>
              <a:rPr lang="zh-CN" altLang="en-US" dirty="0" smtClean="0"/>
              <a:t>总线</a:t>
            </a:r>
            <a:r>
              <a:rPr lang="zh-CN" altLang="en-US" dirty="0"/>
              <a:t>接收器和发送器的连接方法</a:t>
            </a:r>
          </a:p>
        </p:txBody>
      </p:sp>
      <p:pic>
        <p:nvPicPr>
          <p:cNvPr id="1689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764" y="1484784"/>
            <a:ext cx="4081213" cy="2592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689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8024" y="1700808"/>
            <a:ext cx="3411538" cy="1989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73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915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09752" y="1130606"/>
            <a:ext cx="7958138" cy="471700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b="1" dirty="0">
                <a:solidFill>
                  <a:srgbClr val="800000"/>
                </a:solidFill>
                <a:latin typeface="Times New Roman" pitchFamily="18" charset="0"/>
              </a:rPr>
              <a:t>2. </a:t>
            </a:r>
            <a:r>
              <a:rPr lang="zh-CN" altLang="en-US" sz="2400" b="1" dirty="0">
                <a:solidFill>
                  <a:srgbClr val="800000"/>
                </a:solidFill>
                <a:latin typeface="Times New Roman" pitchFamily="18" charset="0"/>
              </a:rPr>
              <a:t>同步方式和异步方式</a:t>
            </a:r>
          </a:p>
          <a:p>
            <a:pPr algn="just">
              <a:buFontTx/>
              <a:buNone/>
            </a:pPr>
            <a:r>
              <a:rPr lang="zh-CN" altLang="en-US" sz="2400" b="1" dirty="0">
                <a:solidFill>
                  <a:srgbClr val="FF6699"/>
                </a:solidFill>
                <a:latin typeface="宋体" pitchFamily="2" charset="-122"/>
              </a:rPr>
              <a:t>（</a:t>
            </a:r>
            <a:r>
              <a:rPr lang="en-US" altLang="zh-CN" sz="2400" b="1" dirty="0">
                <a:solidFill>
                  <a:srgbClr val="FF6699"/>
                </a:solidFill>
                <a:latin typeface="宋体" pitchFamily="2" charset="-122"/>
              </a:rPr>
              <a:t>1</a:t>
            </a:r>
            <a:r>
              <a:rPr lang="zh-CN" altLang="en-US" sz="2400" b="1" dirty="0">
                <a:solidFill>
                  <a:srgbClr val="FF6699"/>
                </a:solidFill>
                <a:latin typeface="宋体" pitchFamily="2" charset="-122"/>
              </a:rPr>
              <a:t>）异步通信</a:t>
            </a:r>
            <a:r>
              <a:rPr lang="zh-CN" altLang="en-US" sz="2400" b="1" dirty="0">
                <a:latin typeface="宋体" pitchFamily="2" charset="-122"/>
              </a:rPr>
              <a:t>：两个字符之间的传输间隔是任意的，每个字符的前后都要用一些数位来作为分隔位。</a:t>
            </a:r>
          </a:p>
        </p:txBody>
      </p:sp>
      <p:grpSp>
        <p:nvGrpSpPr>
          <p:cNvPr id="2" name="Group 14"/>
          <p:cNvGrpSpPr/>
          <p:nvPr/>
        </p:nvGrpSpPr>
        <p:grpSpPr bwMode="auto">
          <a:xfrm>
            <a:off x="947890" y="3284984"/>
            <a:ext cx="7281862" cy="2408238"/>
            <a:chOff x="28" y="1742"/>
            <a:chExt cx="4587" cy="1517"/>
          </a:xfrm>
        </p:grpSpPr>
        <p:sp>
          <p:nvSpPr>
            <p:cNvPr id="50191" name="Rectangle 15"/>
            <p:cNvSpPr>
              <a:spLocks noChangeArrowheads="1"/>
            </p:cNvSpPr>
            <p:nvPr/>
          </p:nvSpPr>
          <p:spPr bwMode="auto">
            <a:xfrm>
              <a:off x="286" y="2009"/>
              <a:ext cx="675" cy="204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起始位</a:t>
              </a:r>
            </a:p>
          </p:txBody>
        </p:sp>
        <p:sp>
          <p:nvSpPr>
            <p:cNvPr id="50192" name="Rectangle 16"/>
            <p:cNvSpPr>
              <a:spLocks noChangeArrowheads="1"/>
            </p:cNvSpPr>
            <p:nvPr/>
          </p:nvSpPr>
          <p:spPr bwMode="auto">
            <a:xfrm>
              <a:off x="2610" y="2009"/>
              <a:ext cx="674" cy="204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校验位</a:t>
              </a:r>
            </a:p>
          </p:txBody>
        </p:sp>
        <p:sp>
          <p:nvSpPr>
            <p:cNvPr id="50193" name="Rectangle 17"/>
            <p:cNvSpPr>
              <a:spLocks noChangeArrowheads="1"/>
            </p:cNvSpPr>
            <p:nvPr/>
          </p:nvSpPr>
          <p:spPr bwMode="auto">
            <a:xfrm>
              <a:off x="3200" y="2009"/>
              <a:ext cx="674" cy="204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停止位</a:t>
              </a:r>
            </a:p>
          </p:txBody>
        </p:sp>
        <p:sp>
          <p:nvSpPr>
            <p:cNvPr id="50194" name="Rectangle 18"/>
            <p:cNvSpPr>
              <a:spLocks noChangeArrowheads="1"/>
            </p:cNvSpPr>
            <p:nvPr/>
          </p:nvSpPr>
          <p:spPr bwMode="auto">
            <a:xfrm>
              <a:off x="3941" y="2009"/>
              <a:ext cx="674" cy="204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空闲位</a:t>
              </a:r>
            </a:p>
          </p:txBody>
        </p:sp>
        <p:sp>
          <p:nvSpPr>
            <p:cNvPr id="50195" name="Rectangle 19"/>
            <p:cNvSpPr>
              <a:spLocks noChangeArrowheads="1"/>
            </p:cNvSpPr>
            <p:nvPr/>
          </p:nvSpPr>
          <p:spPr bwMode="auto">
            <a:xfrm>
              <a:off x="1431" y="2009"/>
              <a:ext cx="675" cy="204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数据位</a:t>
              </a:r>
            </a:p>
          </p:txBody>
        </p:sp>
        <p:grpSp>
          <p:nvGrpSpPr>
            <p:cNvPr id="3" name="Group 20"/>
            <p:cNvGrpSpPr/>
            <p:nvPr/>
          </p:nvGrpSpPr>
          <p:grpSpPr bwMode="auto">
            <a:xfrm>
              <a:off x="320" y="2231"/>
              <a:ext cx="317" cy="76"/>
              <a:chOff x="0" y="0"/>
              <a:chExt cx="19998" cy="20000"/>
            </a:xfrm>
          </p:grpSpPr>
          <p:grpSp>
            <p:nvGrpSpPr>
              <p:cNvPr id="4" name="Group 21"/>
              <p:cNvGrpSpPr/>
              <p:nvPr/>
            </p:nvGrpSpPr>
            <p:grpSpPr bwMode="auto">
              <a:xfrm>
                <a:off x="0" y="377"/>
                <a:ext cx="10039" cy="19623"/>
                <a:chOff x="0" y="0"/>
                <a:chExt cx="19998" cy="20000"/>
              </a:xfrm>
            </p:grpSpPr>
            <p:sp>
              <p:nvSpPr>
                <p:cNvPr id="50198" name="Arc 22"/>
                <p:cNvSpPr/>
                <p:nvPr/>
              </p:nvSpPr>
              <p:spPr bwMode="auto">
                <a:xfrm flipH="1">
                  <a:off x="0" y="7118"/>
                  <a:ext cx="16580" cy="1288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199" name="Arc 23"/>
                <p:cNvSpPr/>
                <p:nvPr/>
              </p:nvSpPr>
              <p:spPr bwMode="auto">
                <a:xfrm flipH="1">
                  <a:off x="16421" y="0"/>
                  <a:ext cx="3577" cy="768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24"/>
              <p:cNvGrpSpPr/>
              <p:nvPr/>
            </p:nvGrpSpPr>
            <p:grpSpPr bwMode="auto">
              <a:xfrm>
                <a:off x="9959" y="0"/>
                <a:ext cx="10039" cy="19623"/>
                <a:chOff x="0" y="0"/>
                <a:chExt cx="20000" cy="20000"/>
              </a:xfrm>
            </p:grpSpPr>
            <p:sp>
              <p:nvSpPr>
                <p:cNvPr id="50201" name="Arc 25"/>
                <p:cNvSpPr/>
                <p:nvPr/>
              </p:nvSpPr>
              <p:spPr bwMode="auto">
                <a:xfrm>
                  <a:off x="3419" y="7118"/>
                  <a:ext cx="16581" cy="1288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02" name="Arc 26"/>
                <p:cNvSpPr/>
                <p:nvPr/>
              </p:nvSpPr>
              <p:spPr bwMode="auto">
                <a:xfrm>
                  <a:off x="0" y="0"/>
                  <a:ext cx="3578" cy="768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" name="Group 27"/>
            <p:cNvGrpSpPr/>
            <p:nvPr/>
          </p:nvGrpSpPr>
          <p:grpSpPr bwMode="auto">
            <a:xfrm>
              <a:off x="2863" y="2238"/>
              <a:ext cx="288" cy="90"/>
              <a:chOff x="0" y="0"/>
              <a:chExt cx="19998" cy="20000"/>
            </a:xfrm>
          </p:grpSpPr>
          <p:grpSp>
            <p:nvGrpSpPr>
              <p:cNvPr id="7" name="Group 28"/>
              <p:cNvGrpSpPr/>
              <p:nvPr/>
            </p:nvGrpSpPr>
            <p:grpSpPr bwMode="auto">
              <a:xfrm>
                <a:off x="0" y="377"/>
                <a:ext cx="10039" cy="19623"/>
                <a:chOff x="0" y="0"/>
                <a:chExt cx="19998" cy="20000"/>
              </a:xfrm>
            </p:grpSpPr>
            <p:sp>
              <p:nvSpPr>
                <p:cNvPr id="50205" name="Arc 29"/>
                <p:cNvSpPr/>
                <p:nvPr/>
              </p:nvSpPr>
              <p:spPr bwMode="auto">
                <a:xfrm flipH="1">
                  <a:off x="0" y="7118"/>
                  <a:ext cx="16580" cy="1288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06" name="Arc 30"/>
                <p:cNvSpPr/>
                <p:nvPr/>
              </p:nvSpPr>
              <p:spPr bwMode="auto">
                <a:xfrm flipH="1">
                  <a:off x="16421" y="0"/>
                  <a:ext cx="3577" cy="768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31"/>
              <p:cNvGrpSpPr/>
              <p:nvPr/>
            </p:nvGrpSpPr>
            <p:grpSpPr bwMode="auto">
              <a:xfrm>
                <a:off x="9959" y="0"/>
                <a:ext cx="10039" cy="19623"/>
                <a:chOff x="0" y="0"/>
                <a:chExt cx="20000" cy="20000"/>
              </a:xfrm>
            </p:grpSpPr>
            <p:sp>
              <p:nvSpPr>
                <p:cNvPr id="50208" name="Arc 32"/>
                <p:cNvSpPr/>
                <p:nvPr/>
              </p:nvSpPr>
              <p:spPr bwMode="auto">
                <a:xfrm>
                  <a:off x="3419" y="7118"/>
                  <a:ext cx="16581" cy="1288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09" name="Arc 33"/>
                <p:cNvSpPr/>
                <p:nvPr/>
              </p:nvSpPr>
              <p:spPr bwMode="auto">
                <a:xfrm>
                  <a:off x="0" y="0"/>
                  <a:ext cx="3578" cy="768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Group 34"/>
            <p:cNvGrpSpPr/>
            <p:nvPr/>
          </p:nvGrpSpPr>
          <p:grpSpPr bwMode="auto">
            <a:xfrm>
              <a:off x="3200" y="2250"/>
              <a:ext cx="557" cy="39"/>
              <a:chOff x="0" y="0"/>
              <a:chExt cx="19999" cy="20000"/>
            </a:xfrm>
          </p:grpSpPr>
          <p:grpSp>
            <p:nvGrpSpPr>
              <p:cNvPr id="10" name="Group 35"/>
              <p:cNvGrpSpPr/>
              <p:nvPr/>
            </p:nvGrpSpPr>
            <p:grpSpPr bwMode="auto">
              <a:xfrm>
                <a:off x="0" y="455"/>
                <a:ext cx="10041" cy="19545"/>
                <a:chOff x="0" y="1"/>
                <a:chExt cx="20000" cy="19999"/>
              </a:xfrm>
            </p:grpSpPr>
            <p:sp>
              <p:nvSpPr>
                <p:cNvPr id="50212" name="Arc 36"/>
                <p:cNvSpPr/>
                <p:nvPr/>
              </p:nvSpPr>
              <p:spPr bwMode="auto">
                <a:xfrm flipH="1">
                  <a:off x="0" y="7104"/>
                  <a:ext cx="16622" cy="128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13" name="Arc 37"/>
                <p:cNvSpPr/>
                <p:nvPr/>
              </p:nvSpPr>
              <p:spPr bwMode="auto">
                <a:xfrm flipH="1">
                  <a:off x="16395" y="1"/>
                  <a:ext cx="3605" cy="756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38"/>
              <p:cNvGrpSpPr/>
              <p:nvPr/>
            </p:nvGrpSpPr>
            <p:grpSpPr bwMode="auto">
              <a:xfrm>
                <a:off x="9958" y="0"/>
                <a:ext cx="10041" cy="19545"/>
                <a:chOff x="0" y="1"/>
                <a:chExt cx="20000" cy="19999"/>
              </a:xfrm>
            </p:grpSpPr>
            <p:sp>
              <p:nvSpPr>
                <p:cNvPr id="50215" name="Arc 39"/>
                <p:cNvSpPr/>
                <p:nvPr/>
              </p:nvSpPr>
              <p:spPr bwMode="auto">
                <a:xfrm>
                  <a:off x="3378" y="7146"/>
                  <a:ext cx="16622" cy="1285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16" name="Arc 40"/>
                <p:cNvSpPr/>
                <p:nvPr/>
              </p:nvSpPr>
              <p:spPr bwMode="auto">
                <a:xfrm>
                  <a:off x="0" y="1"/>
                  <a:ext cx="3625" cy="756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2" name="Group 41"/>
            <p:cNvGrpSpPr/>
            <p:nvPr/>
          </p:nvGrpSpPr>
          <p:grpSpPr bwMode="auto">
            <a:xfrm>
              <a:off x="657" y="2193"/>
              <a:ext cx="2115" cy="122"/>
              <a:chOff x="0" y="-1"/>
              <a:chExt cx="20000" cy="20001"/>
            </a:xfrm>
          </p:grpSpPr>
          <p:sp>
            <p:nvSpPr>
              <p:cNvPr id="50218" name="Arc 42"/>
              <p:cNvSpPr/>
              <p:nvPr/>
            </p:nvSpPr>
            <p:spPr bwMode="auto">
              <a:xfrm flipH="1">
                <a:off x="0" y="11470"/>
                <a:ext cx="9405" cy="853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19" name="Arc 43"/>
              <p:cNvSpPr/>
              <p:nvPr/>
            </p:nvSpPr>
            <p:spPr bwMode="auto">
              <a:xfrm>
                <a:off x="10668" y="11470"/>
                <a:ext cx="9332" cy="825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" name="Group 44"/>
              <p:cNvGrpSpPr/>
              <p:nvPr/>
            </p:nvGrpSpPr>
            <p:grpSpPr bwMode="auto">
              <a:xfrm>
                <a:off x="9533" y="-1"/>
                <a:ext cx="1304" cy="9515"/>
                <a:chOff x="0" y="0"/>
                <a:chExt cx="19999" cy="20000"/>
              </a:xfrm>
            </p:grpSpPr>
            <p:sp>
              <p:nvSpPr>
                <p:cNvPr id="50221" name="Arc 45"/>
                <p:cNvSpPr/>
                <p:nvPr/>
              </p:nvSpPr>
              <p:spPr bwMode="auto">
                <a:xfrm flipH="1">
                  <a:off x="0" y="586"/>
                  <a:ext cx="10107" cy="1941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22" name="Arc 46"/>
                <p:cNvSpPr/>
                <p:nvPr/>
              </p:nvSpPr>
              <p:spPr bwMode="auto">
                <a:xfrm>
                  <a:off x="9938" y="0"/>
                  <a:ext cx="10061" cy="1941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" name="Group 47"/>
            <p:cNvGrpSpPr/>
            <p:nvPr/>
          </p:nvGrpSpPr>
          <p:grpSpPr bwMode="auto">
            <a:xfrm>
              <a:off x="565" y="2807"/>
              <a:ext cx="674" cy="409"/>
              <a:chOff x="565" y="2865"/>
              <a:chExt cx="674" cy="409"/>
            </a:xfrm>
          </p:grpSpPr>
          <p:sp>
            <p:nvSpPr>
              <p:cNvPr id="50224" name="Rectangle 48"/>
              <p:cNvSpPr>
                <a:spLocks noChangeArrowheads="1"/>
              </p:cNvSpPr>
              <p:nvPr/>
            </p:nvSpPr>
            <p:spPr bwMode="auto">
              <a:xfrm>
                <a:off x="565" y="3070"/>
                <a:ext cx="674" cy="204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  <a:effectLst/>
            </p:spPr>
            <p:txBody>
              <a:bodyPr lIns="12700" tIns="12700" rIns="12700" bIns="12700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rPr>
                  <a:t>低位</a:t>
                </a:r>
              </a:p>
            </p:txBody>
          </p:sp>
          <p:sp>
            <p:nvSpPr>
              <p:cNvPr id="50225" name="Line 49"/>
              <p:cNvSpPr>
                <a:spLocks noChangeShapeType="1"/>
              </p:cNvSpPr>
              <p:nvPr/>
            </p:nvSpPr>
            <p:spPr bwMode="auto">
              <a:xfrm flipV="1">
                <a:off x="830" y="2865"/>
                <a:ext cx="1" cy="20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50"/>
            <p:cNvGrpSpPr/>
            <p:nvPr/>
          </p:nvGrpSpPr>
          <p:grpSpPr bwMode="auto">
            <a:xfrm>
              <a:off x="2244" y="2850"/>
              <a:ext cx="675" cy="409"/>
              <a:chOff x="2370" y="2646"/>
              <a:chExt cx="675" cy="409"/>
            </a:xfrm>
          </p:grpSpPr>
          <p:sp>
            <p:nvSpPr>
              <p:cNvPr id="50227" name="Rectangle 51"/>
              <p:cNvSpPr>
                <a:spLocks noChangeArrowheads="1"/>
              </p:cNvSpPr>
              <p:nvPr/>
            </p:nvSpPr>
            <p:spPr bwMode="auto">
              <a:xfrm>
                <a:off x="2370" y="2851"/>
                <a:ext cx="675" cy="204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  <a:effectLst/>
            </p:spPr>
            <p:txBody>
              <a:bodyPr lIns="12700" tIns="12700" rIns="12700" bIns="12700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rPr>
                  <a:t>高位</a:t>
                </a:r>
              </a:p>
            </p:txBody>
          </p:sp>
          <p:sp>
            <p:nvSpPr>
              <p:cNvPr id="50228" name="Line 52"/>
              <p:cNvSpPr>
                <a:spLocks noChangeShapeType="1"/>
              </p:cNvSpPr>
              <p:nvPr/>
            </p:nvSpPr>
            <p:spPr bwMode="auto">
              <a:xfrm flipV="1">
                <a:off x="2710" y="2646"/>
                <a:ext cx="1" cy="20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53"/>
            <p:cNvGrpSpPr/>
            <p:nvPr/>
          </p:nvGrpSpPr>
          <p:grpSpPr bwMode="auto">
            <a:xfrm>
              <a:off x="286" y="1753"/>
              <a:ext cx="3504" cy="587"/>
              <a:chOff x="0" y="0"/>
              <a:chExt cx="21294" cy="20000"/>
            </a:xfrm>
          </p:grpSpPr>
          <p:sp>
            <p:nvSpPr>
              <p:cNvPr id="50230" name="Line 54"/>
              <p:cNvSpPr>
                <a:spLocks noChangeShapeType="1"/>
              </p:cNvSpPr>
              <p:nvPr/>
            </p:nvSpPr>
            <p:spPr bwMode="auto">
              <a:xfrm>
                <a:off x="0" y="0"/>
                <a:ext cx="7" cy="20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31" name="Line 55"/>
              <p:cNvSpPr>
                <a:spLocks noChangeShapeType="1"/>
              </p:cNvSpPr>
              <p:nvPr/>
            </p:nvSpPr>
            <p:spPr bwMode="auto">
              <a:xfrm>
                <a:off x="21287" y="0"/>
                <a:ext cx="7" cy="20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0232" name="Line 56"/>
            <p:cNvSpPr>
              <a:spLocks noChangeShapeType="1"/>
            </p:cNvSpPr>
            <p:nvPr/>
          </p:nvSpPr>
          <p:spPr bwMode="auto">
            <a:xfrm>
              <a:off x="329" y="1848"/>
              <a:ext cx="342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3" name="Rectangle 57"/>
            <p:cNvSpPr>
              <a:spLocks noChangeArrowheads="1"/>
            </p:cNvSpPr>
            <p:nvPr/>
          </p:nvSpPr>
          <p:spPr bwMode="auto">
            <a:xfrm>
              <a:off x="1617" y="1742"/>
              <a:ext cx="675" cy="204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folHlink"/>
                  </a:solidFill>
                  <a:latin typeface="宋体" pitchFamily="2" charset="-122"/>
                  <a:ea typeface="宋体" pitchFamily="2" charset="-122"/>
                </a:rPr>
                <a:t>字符</a:t>
              </a:r>
            </a:p>
          </p:txBody>
        </p:sp>
        <p:grpSp>
          <p:nvGrpSpPr>
            <p:cNvPr id="17" name="Group 58"/>
            <p:cNvGrpSpPr/>
            <p:nvPr/>
          </p:nvGrpSpPr>
          <p:grpSpPr bwMode="auto">
            <a:xfrm>
              <a:off x="3957" y="2250"/>
              <a:ext cx="557" cy="39"/>
              <a:chOff x="0" y="0"/>
              <a:chExt cx="19999" cy="20000"/>
            </a:xfrm>
          </p:grpSpPr>
          <p:grpSp>
            <p:nvGrpSpPr>
              <p:cNvPr id="18" name="Group 59"/>
              <p:cNvGrpSpPr/>
              <p:nvPr/>
            </p:nvGrpSpPr>
            <p:grpSpPr bwMode="auto">
              <a:xfrm>
                <a:off x="0" y="455"/>
                <a:ext cx="10041" cy="19545"/>
                <a:chOff x="0" y="1"/>
                <a:chExt cx="20000" cy="19999"/>
              </a:xfrm>
            </p:grpSpPr>
            <p:sp>
              <p:nvSpPr>
                <p:cNvPr id="50236" name="Arc 60"/>
                <p:cNvSpPr/>
                <p:nvPr/>
              </p:nvSpPr>
              <p:spPr bwMode="auto">
                <a:xfrm flipH="1">
                  <a:off x="0" y="7104"/>
                  <a:ext cx="16622" cy="128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37" name="Arc 61"/>
                <p:cNvSpPr/>
                <p:nvPr/>
              </p:nvSpPr>
              <p:spPr bwMode="auto">
                <a:xfrm flipH="1">
                  <a:off x="16375" y="1"/>
                  <a:ext cx="3625" cy="752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62"/>
              <p:cNvGrpSpPr/>
              <p:nvPr/>
            </p:nvGrpSpPr>
            <p:grpSpPr bwMode="auto">
              <a:xfrm>
                <a:off x="9958" y="0"/>
                <a:ext cx="10041" cy="19545"/>
                <a:chOff x="0" y="1"/>
                <a:chExt cx="20000" cy="19999"/>
              </a:xfrm>
            </p:grpSpPr>
            <p:sp>
              <p:nvSpPr>
                <p:cNvPr id="50239" name="Arc 63"/>
                <p:cNvSpPr/>
                <p:nvPr/>
              </p:nvSpPr>
              <p:spPr bwMode="auto">
                <a:xfrm>
                  <a:off x="3378" y="7104"/>
                  <a:ext cx="16622" cy="128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40" name="Arc 64"/>
                <p:cNvSpPr/>
                <p:nvPr/>
              </p:nvSpPr>
              <p:spPr bwMode="auto">
                <a:xfrm>
                  <a:off x="0" y="1"/>
                  <a:ext cx="3625" cy="756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" name="Group 65"/>
            <p:cNvGrpSpPr/>
            <p:nvPr/>
          </p:nvGrpSpPr>
          <p:grpSpPr bwMode="auto">
            <a:xfrm>
              <a:off x="84" y="2345"/>
              <a:ext cx="4137" cy="427"/>
              <a:chOff x="84" y="2345"/>
              <a:chExt cx="4137" cy="427"/>
            </a:xfrm>
          </p:grpSpPr>
          <p:grpSp>
            <p:nvGrpSpPr>
              <p:cNvPr id="21" name="Group 66"/>
              <p:cNvGrpSpPr/>
              <p:nvPr/>
            </p:nvGrpSpPr>
            <p:grpSpPr bwMode="auto">
              <a:xfrm>
                <a:off x="84" y="2346"/>
                <a:ext cx="1351" cy="426"/>
                <a:chOff x="760" y="3278"/>
                <a:chExt cx="1351" cy="426"/>
              </a:xfrm>
            </p:grpSpPr>
            <p:sp>
              <p:nvSpPr>
                <p:cNvPr id="50243" name="Rectangle 67"/>
                <p:cNvSpPr>
                  <a:spLocks noChangeArrowheads="1"/>
                </p:cNvSpPr>
                <p:nvPr/>
              </p:nvSpPr>
              <p:spPr bwMode="auto">
                <a:xfrm>
                  <a:off x="1344" y="3278"/>
                  <a:ext cx="384" cy="42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宋体" pitchFamily="2" charset="-122"/>
                      <a:ea typeface="宋体" pitchFamily="2" charset="-122"/>
                    </a:rPr>
                    <a:t>0/1</a:t>
                  </a:r>
                </a:p>
              </p:txBody>
            </p:sp>
            <p:sp>
              <p:nvSpPr>
                <p:cNvPr id="50244" name="Rectangle 68"/>
                <p:cNvSpPr>
                  <a:spLocks noChangeArrowheads="1"/>
                </p:cNvSpPr>
                <p:nvPr/>
              </p:nvSpPr>
              <p:spPr bwMode="auto">
                <a:xfrm>
                  <a:off x="1727" y="3278"/>
                  <a:ext cx="384" cy="42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dirty="0">
                      <a:solidFill>
                        <a:schemeClr val="tx1"/>
                      </a:solidFill>
                      <a:latin typeface="宋体" pitchFamily="2" charset="-122"/>
                      <a:ea typeface="宋体" pitchFamily="2" charset="-122"/>
                    </a:rPr>
                    <a:t>0/1</a:t>
                  </a:r>
                </a:p>
              </p:txBody>
            </p:sp>
            <p:sp>
              <p:nvSpPr>
                <p:cNvPr id="50245" name="Freeform 69"/>
                <p:cNvSpPr/>
                <p:nvPr/>
              </p:nvSpPr>
              <p:spPr bwMode="auto">
                <a:xfrm>
                  <a:off x="760" y="3278"/>
                  <a:ext cx="590" cy="4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6" y="0"/>
                    </a:cxn>
                    <a:cxn ang="0">
                      <a:pos x="206" y="425"/>
                    </a:cxn>
                    <a:cxn ang="0">
                      <a:pos x="590" y="425"/>
                    </a:cxn>
                  </a:cxnLst>
                  <a:rect l="0" t="0" r="r" b="b"/>
                  <a:pathLst>
                    <a:path w="590" h="425">
                      <a:moveTo>
                        <a:pt x="0" y="0"/>
                      </a:moveTo>
                      <a:lnTo>
                        <a:pt x="206" y="0"/>
                      </a:lnTo>
                      <a:lnTo>
                        <a:pt x="206" y="425"/>
                      </a:lnTo>
                      <a:lnTo>
                        <a:pt x="590" y="425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Group 70"/>
              <p:cNvGrpSpPr/>
              <p:nvPr/>
            </p:nvGrpSpPr>
            <p:grpSpPr bwMode="auto">
              <a:xfrm>
                <a:off x="2424" y="2346"/>
                <a:ext cx="1797" cy="426"/>
                <a:chOff x="2358" y="3278"/>
                <a:chExt cx="1797" cy="426"/>
              </a:xfrm>
            </p:grpSpPr>
            <p:sp>
              <p:nvSpPr>
                <p:cNvPr id="50247" name="Rectangle 71"/>
                <p:cNvSpPr>
                  <a:spLocks noChangeArrowheads="1"/>
                </p:cNvSpPr>
                <p:nvPr/>
              </p:nvSpPr>
              <p:spPr bwMode="auto">
                <a:xfrm>
                  <a:off x="2743" y="3278"/>
                  <a:ext cx="384" cy="42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宋体" pitchFamily="2" charset="-122"/>
                      <a:ea typeface="宋体" pitchFamily="2" charset="-122"/>
                    </a:rPr>
                    <a:t>0/1</a:t>
                  </a:r>
                </a:p>
              </p:txBody>
            </p:sp>
            <p:sp>
              <p:nvSpPr>
                <p:cNvPr id="50248" name="Line 72"/>
                <p:cNvSpPr>
                  <a:spLocks noChangeShapeType="1"/>
                </p:cNvSpPr>
                <p:nvPr/>
              </p:nvSpPr>
              <p:spPr bwMode="auto">
                <a:xfrm>
                  <a:off x="3127" y="3278"/>
                  <a:ext cx="102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0249" name="Rectangle 73"/>
                <p:cNvSpPr>
                  <a:spLocks noChangeArrowheads="1"/>
                </p:cNvSpPr>
                <p:nvPr/>
              </p:nvSpPr>
              <p:spPr bwMode="auto">
                <a:xfrm>
                  <a:off x="2358" y="3278"/>
                  <a:ext cx="384" cy="42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宋体" pitchFamily="2" charset="-122"/>
                      <a:ea typeface="宋体" pitchFamily="2" charset="-122"/>
                    </a:rPr>
                    <a:t>0/1</a:t>
                  </a:r>
                </a:p>
              </p:txBody>
            </p:sp>
          </p:grpSp>
          <p:sp>
            <p:nvSpPr>
              <p:cNvPr id="50250" name="Line 74"/>
              <p:cNvSpPr>
                <a:spLocks noChangeShapeType="1"/>
              </p:cNvSpPr>
              <p:nvPr/>
            </p:nvSpPr>
            <p:spPr bwMode="auto">
              <a:xfrm>
                <a:off x="1441" y="2345"/>
                <a:ext cx="9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51" name="Line 75"/>
              <p:cNvSpPr>
                <a:spLocks noChangeShapeType="1"/>
              </p:cNvSpPr>
              <p:nvPr/>
            </p:nvSpPr>
            <p:spPr bwMode="auto">
              <a:xfrm>
                <a:off x="1440" y="2770"/>
                <a:ext cx="9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0252" name="Text Box 76"/>
            <p:cNvSpPr txBox="1">
              <a:spLocks noChangeArrowheads="1"/>
            </p:cNvSpPr>
            <p:nvPr/>
          </p:nvSpPr>
          <p:spPr bwMode="auto">
            <a:xfrm>
              <a:off x="3273" y="2406"/>
              <a:ext cx="21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1</a:t>
              </a:r>
            </a:p>
          </p:txBody>
        </p:sp>
        <p:sp>
          <p:nvSpPr>
            <p:cNvPr id="50253" name="Text Box 77"/>
            <p:cNvSpPr txBox="1">
              <a:spLocks noChangeArrowheads="1"/>
            </p:cNvSpPr>
            <p:nvPr/>
          </p:nvSpPr>
          <p:spPr bwMode="auto">
            <a:xfrm>
              <a:off x="354" y="2406"/>
              <a:ext cx="21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0</a:t>
              </a:r>
            </a:p>
          </p:txBody>
        </p:sp>
        <p:sp>
          <p:nvSpPr>
            <p:cNvPr id="50254" name="Text Box 78"/>
            <p:cNvSpPr txBox="1">
              <a:spLocks noChangeArrowheads="1"/>
            </p:cNvSpPr>
            <p:nvPr/>
          </p:nvSpPr>
          <p:spPr bwMode="auto">
            <a:xfrm>
              <a:off x="28" y="2406"/>
              <a:ext cx="21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1</a:t>
              </a:r>
            </a:p>
          </p:txBody>
        </p:sp>
        <p:sp>
          <p:nvSpPr>
            <p:cNvPr id="50255" name="Text Box 79"/>
            <p:cNvSpPr txBox="1">
              <a:spLocks noChangeArrowheads="1"/>
            </p:cNvSpPr>
            <p:nvPr/>
          </p:nvSpPr>
          <p:spPr bwMode="auto">
            <a:xfrm>
              <a:off x="3534" y="2406"/>
              <a:ext cx="21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1</a:t>
              </a:r>
            </a:p>
          </p:txBody>
        </p:sp>
        <p:sp>
          <p:nvSpPr>
            <p:cNvPr id="50256" name="Text Box 80"/>
            <p:cNvSpPr txBox="1">
              <a:spLocks noChangeArrowheads="1"/>
            </p:cNvSpPr>
            <p:nvPr/>
          </p:nvSpPr>
          <p:spPr bwMode="auto">
            <a:xfrm>
              <a:off x="3850" y="2406"/>
              <a:ext cx="21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1</a:t>
              </a:r>
            </a:p>
          </p:txBody>
        </p:sp>
        <p:sp>
          <p:nvSpPr>
            <p:cNvPr id="50257" name="Text Box 81"/>
            <p:cNvSpPr txBox="1">
              <a:spLocks noChangeArrowheads="1"/>
            </p:cNvSpPr>
            <p:nvPr/>
          </p:nvSpPr>
          <p:spPr bwMode="auto">
            <a:xfrm>
              <a:off x="1751" y="2315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dirty="0">
                  <a:solidFill>
                    <a:schemeClr val="tx1"/>
                  </a:solidFill>
                  <a:latin typeface="Times New Roman"/>
                  <a:ea typeface="宋体" pitchFamily="2" charset="-122"/>
                </a:rPr>
                <a:t>…</a:t>
              </a:r>
              <a:endParaRPr kumimoji="1" lang="en-US" altLang="zh-CN" sz="320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87" name="Rectangle 2"/>
          <p:cNvSpPr txBox="1">
            <a:spLocks noChangeArrowheads="1"/>
          </p:cNvSpPr>
          <p:nvPr/>
        </p:nvSpPr>
        <p:spPr bwMode="auto">
          <a:xfrm>
            <a:off x="428596" y="428580"/>
            <a:ext cx="8229600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6.1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串行接口和串行通信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750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417933" y="4169157"/>
            <a:ext cx="7767637" cy="1096963"/>
          </a:xfrm>
          <a:prstGeom prst="rect">
            <a:avLst/>
          </a:prstGeom>
          <a:solidFill>
            <a:schemeClr val="bg1"/>
          </a:solidFill>
          <a:ln w="76200" cmpd="tri">
            <a:solidFill>
              <a:srgbClr val="006600"/>
            </a:solidFill>
            <a:miter lim="800000"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buClrTx/>
              <a:buSzTx/>
              <a:buFontTx/>
              <a:buBlip>
                <a:blip r:embed="rId2"/>
              </a:buBlip>
            </a:pPr>
            <a:r>
              <a:rPr lang="zh-CN" altLang="en-US" sz="2800" b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起始位</a:t>
            </a:r>
            <a:r>
              <a:rPr lang="en-US" altLang="zh-CN" sz="2800" b="0">
                <a:solidFill>
                  <a:schemeClr val="tx1"/>
                </a:solidFill>
                <a:latin typeface="Arial"/>
                <a:ea typeface="宋体" pitchFamily="2" charset="-122"/>
              </a:rPr>
              <a:t>——</a:t>
            </a:r>
            <a:r>
              <a:rPr lang="zh-CN" altLang="en-US" sz="28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每个字符开始传送的标志，起始位采用逻辑</a:t>
            </a:r>
            <a:r>
              <a:rPr lang="en-US" altLang="zh-CN" sz="28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sz="28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电平</a:t>
            </a:r>
          </a:p>
        </p:txBody>
      </p:sp>
      <p:grpSp>
        <p:nvGrpSpPr>
          <p:cNvPr id="2" name="Group 14"/>
          <p:cNvGrpSpPr/>
          <p:nvPr/>
        </p:nvGrpSpPr>
        <p:grpSpPr bwMode="auto">
          <a:xfrm>
            <a:off x="417667" y="1289060"/>
            <a:ext cx="7281862" cy="2408238"/>
            <a:chOff x="28" y="1742"/>
            <a:chExt cx="4587" cy="1517"/>
          </a:xfrm>
        </p:grpSpPr>
        <p:sp>
          <p:nvSpPr>
            <p:cNvPr id="50191" name="Rectangle 15"/>
            <p:cNvSpPr>
              <a:spLocks noChangeArrowheads="1"/>
            </p:cNvSpPr>
            <p:nvPr/>
          </p:nvSpPr>
          <p:spPr bwMode="auto">
            <a:xfrm>
              <a:off x="286" y="2009"/>
              <a:ext cx="675" cy="204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起始位</a:t>
              </a:r>
            </a:p>
          </p:txBody>
        </p:sp>
        <p:sp>
          <p:nvSpPr>
            <p:cNvPr id="50192" name="Rectangle 16"/>
            <p:cNvSpPr>
              <a:spLocks noChangeArrowheads="1"/>
            </p:cNvSpPr>
            <p:nvPr/>
          </p:nvSpPr>
          <p:spPr bwMode="auto">
            <a:xfrm>
              <a:off x="2610" y="2009"/>
              <a:ext cx="674" cy="204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校验位</a:t>
              </a:r>
            </a:p>
          </p:txBody>
        </p:sp>
        <p:sp>
          <p:nvSpPr>
            <p:cNvPr id="50193" name="Rectangle 17"/>
            <p:cNvSpPr>
              <a:spLocks noChangeArrowheads="1"/>
            </p:cNvSpPr>
            <p:nvPr/>
          </p:nvSpPr>
          <p:spPr bwMode="auto">
            <a:xfrm>
              <a:off x="3200" y="2009"/>
              <a:ext cx="674" cy="204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停止位</a:t>
              </a:r>
            </a:p>
          </p:txBody>
        </p:sp>
        <p:sp>
          <p:nvSpPr>
            <p:cNvPr id="50194" name="Rectangle 18"/>
            <p:cNvSpPr>
              <a:spLocks noChangeArrowheads="1"/>
            </p:cNvSpPr>
            <p:nvPr/>
          </p:nvSpPr>
          <p:spPr bwMode="auto">
            <a:xfrm>
              <a:off x="3941" y="2009"/>
              <a:ext cx="674" cy="204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空闲位</a:t>
              </a:r>
            </a:p>
          </p:txBody>
        </p:sp>
        <p:sp>
          <p:nvSpPr>
            <p:cNvPr id="50195" name="Rectangle 19"/>
            <p:cNvSpPr>
              <a:spLocks noChangeArrowheads="1"/>
            </p:cNvSpPr>
            <p:nvPr/>
          </p:nvSpPr>
          <p:spPr bwMode="auto">
            <a:xfrm>
              <a:off x="1431" y="2009"/>
              <a:ext cx="675" cy="204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数据位</a:t>
              </a:r>
            </a:p>
          </p:txBody>
        </p:sp>
        <p:grpSp>
          <p:nvGrpSpPr>
            <p:cNvPr id="3" name="Group 20"/>
            <p:cNvGrpSpPr/>
            <p:nvPr/>
          </p:nvGrpSpPr>
          <p:grpSpPr bwMode="auto">
            <a:xfrm>
              <a:off x="320" y="2231"/>
              <a:ext cx="317" cy="76"/>
              <a:chOff x="0" y="0"/>
              <a:chExt cx="19998" cy="20000"/>
            </a:xfrm>
          </p:grpSpPr>
          <p:grpSp>
            <p:nvGrpSpPr>
              <p:cNvPr id="4" name="Group 21"/>
              <p:cNvGrpSpPr/>
              <p:nvPr/>
            </p:nvGrpSpPr>
            <p:grpSpPr bwMode="auto">
              <a:xfrm>
                <a:off x="0" y="377"/>
                <a:ext cx="10039" cy="19623"/>
                <a:chOff x="0" y="0"/>
                <a:chExt cx="19998" cy="20000"/>
              </a:xfrm>
            </p:grpSpPr>
            <p:sp>
              <p:nvSpPr>
                <p:cNvPr id="50198" name="Arc 22"/>
                <p:cNvSpPr/>
                <p:nvPr/>
              </p:nvSpPr>
              <p:spPr bwMode="auto">
                <a:xfrm flipH="1">
                  <a:off x="0" y="7118"/>
                  <a:ext cx="16580" cy="1288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199" name="Arc 23"/>
                <p:cNvSpPr/>
                <p:nvPr/>
              </p:nvSpPr>
              <p:spPr bwMode="auto">
                <a:xfrm flipH="1">
                  <a:off x="16421" y="0"/>
                  <a:ext cx="3577" cy="768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24"/>
              <p:cNvGrpSpPr/>
              <p:nvPr/>
            </p:nvGrpSpPr>
            <p:grpSpPr bwMode="auto">
              <a:xfrm>
                <a:off x="9959" y="0"/>
                <a:ext cx="10039" cy="19623"/>
                <a:chOff x="0" y="0"/>
                <a:chExt cx="20000" cy="20000"/>
              </a:xfrm>
            </p:grpSpPr>
            <p:sp>
              <p:nvSpPr>
                <p:cNvPr id="50201" name="Arc 25"/>
                <p:cNvSpPr/>
                <p:nvPr/>
              </p:nvSpPr>
              <p:spPr bwMode="auto">
                <a:xfrm>
                  <a:off x="3419" y="7118"/>
                  <a:ext cx="16581" cy="1288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02" name="Arc 26"/>
                <p:cNvSpPr/>
                <p:nvPr/>
              </p:nvSpPr>
              <p:spPr bwMode="auto">
                <a:xfrm>
                  <a:off x="0" y="0"/>
                  <a:ext cx="3578" cy="768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" name="Group 27"/>
            <p:cNvGrpSpPr/>
            <p:nvPr/>
          </p:nvGrpSpPr>
          <p:grpSpPr bwMode="auto">
            <a:xfrm>
              <a:off x="2863" y="2238"/>
              <a:ext cx="288" cy="90"/>
              <a:chOff x="0" y="0"/>
              <a:chExt cx="19998" cy="20000"/>
            </a:xfrm>
          </p:grpSpPr>
          <p:grpSp>
            <p:nvGrpSpPr>
              <p:cNvPr id="7" name="Group 28"/>
              <p:cNvGrpSpPr/>
              <p:nvPr/>
            </p:nvGrpSpPr>
            <p:grpSpPr bwMode="auto">
              <a:xfrm>
                <a:off x="0" y="377"/>
                <a:ext cx="10039" cy="19623"/>
                <a:chOff x="0" y="0"/>
                <a:chExt cx="19998" cy="20000"/>
              </a:xfrm>
            </p:grpSpPr>
            <p:sp>
              <p:nvSpPr>
                <p:cNvPr id="50205" name="Arc 29"/>
                <p:cNvSpPr/>
                <p:nvPr/>
              </p:nvSpPr>
              <p:spPr bwMode="auto">
                <a:xfrm flipH="1">
                  <a:off x="0" y="7118"/>
                  <a:ext cx="16580" cy="1288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06" name="Arc 30"/>
                <p:cNvSpPr/>
                <p:nvPr/>
              </p:nvSpPr>
              <p:spPr bwMode="auto">
                <a:xfrm flipH="1">
                  <a:off x="16421" y="0"/>
                  <a:ext cx="3577" cy="768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31"/>
              <p:cNvGrpSpPr/>
              <p:nvPr/>
            </p:nvGrpSpPr>
            <p:grpSpPr bwMode="auto">
              <a:xfrm>
                <a:off x="9959" y="0"/>
                <a:ext cx="10039" cy="19623"/>
                <a:chOff x="0" y="0"/>
                <a:chExt cx="20000" cy="20000"/>
              </a:xfrm>
            </p:grpSpPr>
            <p:sp>
              <p:nvSpPr>
                <p:cNvPr id="50208" name="Arc 32"/>
                <p:cNvSpPr/>
                <p:nvPr/>
              </p:nvSpPr>
              <p:spPr bwMode="auto">
                <a:xfrm>
                  <a:off x="3419" y="7118"/>
                  <a:ext cx="16581" cy="1288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09" name="Arc 33"/>
                <p:cNvSpPr/>
                <p:nvPr/>
              </p:nvSpPr>
              <p:spPr bwMode="auto">
                <a:xfrm>
                  <a:off x="0" y="0"/>
                  <a:ext cx="3578" cy="768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Group 34"/>
            <p:cNvGrpSpPr/>
            <p:nvPr/>
          </p:nvGrpSpPr>
          <p:grpSpPr bwMode="auto">
            <a:xfrm>
              <a:off x="3200" y="2250"/>
              <a:ext cx="557" cy="39"/>
              <a:chOff x="0" y="0"/>
              <a:chExt cx="19999" cy="20000"/>
            </a:xfrm>
          </p:grpSpPr>
          <p:grpSp>
            <p:nvGrpSpPr>
              <p:cNvPr id="10" name="Group 35"/>
              <p:cNvGrpSpPr/>
              <p:nvPr/>
            </p:nvGrpSpPr>
            <p:grpSpPr bwMode="auto">
              <a:xfrm>
                <a:off x="0" y="455"/>
                <a:ext cx="10041" cy="19545"/>
                <a:chOff x="0" y="1"/>
                <a:chExt cx="20000" cy="19999"/>
              </a:xfrm>
            </p:grpSpPr>
            <p:sp>
              <p:nvSpPr>
                <p:cNvPr id="50212" name="Arc 36"/>
                <p:cNvSpPr/>
                <p:nvPr/>
              </p:nvSpPr>
              <p:spPr bwMode="auto">
                <a:xfrm flipH="1">
                  <a:off x="0" y="7104"/>
                  <a:ext cx="16622" cy="128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13" name="Arc 37"/>
                <p:cNvSpPr/>
                <p:nvPr/>
              </p:nvSpPr>
              <p:spPr bwMode="auto">
                <a:xfrm flipH="1">
                  <a:off x="16395" y="1"/>
                  <a:ext cx="3605" cy="756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38"/>
              <p:cNvGrpSpPr/>
              <p:nvPr/>
            </p:nvGrpSpPr>
            <p:grpSpPr bwMode="auto">
              <a:xfrm>
                <a:off x="9958" y="0"/>
                <a:ext cx="10041" cy="19545"/>
                <a:chOff x="0" y="1"/>
                <a:chExt cx="20000" cy="19999"/>
              </a:xfrm>
            </p:grpSpPr>
            <p:sp>
              <p:nvSpPr>
                <p:cNvPr id="50215" name="Arc 39"/>
                <p:cNvSpPr/>
                <p:nvPr/>
              </p:nvSpPr>
              <p:spPr bwMode="auto">
                <a:xfrm>
                  <a:off x="3378" y="7146"/>
                  <a:ext cx="16622" cy="1285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16" name="Arc 40"/>
                <p:cNvSpPr/>
                <p:nvPr/>
              </p:nvSpPr>
              <p:spPr bwMode="auto">
                <a:xfrm>
                  <a:off x="0" y="1"/>
                  <a:ext cx="3625" cy="756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2" name="Group 41"/>
            <p:cNvGrpSpPr/>
            <p:nvPr/>
          </p:nvGrpSpPr>
          <p:grpSpPr bwMode="auto">
            <a:xfrm>
              <a:off x="657" y="2193"/>
              <a:ext cx="2115" cy="122"/>
              <a:chOff x="0" y="-1"/>
              <a:chExt cx="20000" cy="20001"/>
            </a:xfrm>
          </p:grpSpPr>
          <p:sp>
            <p:nvSpPr>
              <p:cNvPr id="50218" name="Arc 42"/>
              <p:cNvSpPr/>
              <p:nvPr/>
            </p:nvSpPr>
            <p:spPr bwMode="auto">
              <a:xfrm flipH="1">
                <a:off x="0" y="11470"/>
                <a:ext cx="9405" cy="853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19" name="Arc 43"/>
              <p:cNvSpPr/>
              <p:nvPr/>
            </p:nvSpPr>
            <p:spPr bwMode="auto">
              <a:xfrm>
                <a:off x="10668" y="11470"/>
                <a:ext cx="9332" cy="825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" name="Group 44"/>
              <p:cNvGrpSpPr/>
              <p:nvPr/>
            </p:nvGrpSpPr>
            <p:grpSpPr bwMode="auto">
              <a:xfrm>
                <a:off x="9533" y="-1"/>
                <a:ext cx="1304" cy="9515"/>
                <a:chOff x="0" y="0"/>
                <a:chExt cx="19999" cy="20000"/>
              </a:xfrm>
            </p:grpSpPr>
            <p:sp>
              <p:nvSpPr>
                <p:cNvPr id="50221" name="Arc 45"/>
                <p:cNvSpPr/>
                <p:nvPr/>
              </p:nvSpPr>
              <p:spPr bwMode="auto">
                <a:xfrm flipH="1">
                  <a:off x="0" y="586"/>
                  <a:ext cx="10107" cy="1941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22" name="Arc 46"/>
                <p:cNvSpPr/>
                <p:nvPr/>
              </p:nvSpPr>
              <p:spPr bwMode="auto">
                <a:xfrm>
                  <a:off x="9938" y="0"/>
                  <a:ext cx="10061" cy="1941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" name="Group 47"/>
            <p:cNvGrpSpPr/>
            <p:nvPr/>
          </p:nvGrpSpPr>
          <p:grpSpPr bwMode="auto">
            <a:xfrm>
              <a:off x="565" y="2807"/>
              <a:ext cx="674" cy="409"/>
              <a:chOff x="565" y="2865"/>
              <a:chExt cx="674" cy="409"/>
            </a:xfrm>
          </p:grpSpPr>
          <p:sp>
            <p:nvSpPr>
              <p:cNvPr id="50224" name="Rectangle 48"/>
              <p:cNvSpPr>
                <a:spLocks noChangeArrowheads="1"/>
              </p:cNvSpPr>
              <p:nvPr/>
            </p:nvSpPr>
            <p:spPr bwMode="auto">
              <a:xfrm>
                <a:off x="565" y="3070"/>
                <a:ext cx="674" cy="204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  <a:effectLst/>
            </p:spPr>
            <p:txBody>
              <a:bodyPr lIns="12700" tIns="12700" rIns="12700" bIns="12700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rPr>
                  <a:t>低位</a:t>
                </a:r>
              </a:p>
            </p:txBody>
          </p:sp>
          <p:sp>
            <p:nvSpPr>
              <p:cNvPr id="50225" name="Line 49"/>
              <p:cNvSpPr>
                <a:spLocks noChangeShapeType="1"/>
              </p:cNvSpPr>
              <p:nvPr/>
            </p:nvSpPr>
            <p:spPr bwMode="auto">
              <a:xfrm flipV="1">
                <a:off x="830" y="2865"/>
                <a:ext cx="1" cy="20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50"/>
            <p:cNvGrpSpPr/>
            <p:nvPr/>
          </p:nvGrpSpPr>
          <p:grpSpPr bwMode="auto">
            <a:xfrm>
              <a:off x="2244" y="2850"/>
              <a:ext cx="675" cy="409"/>
              <a:chOff x="2370" y="2646"/>
              <a:chExt cx="675" cy="409"/>
            </a:xfrm>
          </p:grpSpPr>
          <p:sp>
            <p:nvSpPr>
              <p:cNvPr id="50227" name="Rectangle 51"/>
              <p:cNvSpPr>
                <a:spLocks noChangeArrowheads="1"/>
              </p:cNvSpPr>
              <p:nvPr/>
            </p:nvSpPr>
            <p:spPr bwMode="auto">
              <a:xfrm>
                <a:off x="2370" y="2851"/>
                <a:ext cx="675" cy="204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  <a:effectLst/>
            </p:spPr>
            <p:txBody>
              <a:bodyPr lIns="12700" tIns="12700" rIns="12700" bIns="12700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rPr>
                  <a:t>高位</a:t>
                </a:r>
              </a:p>
            </p:txBody>
          </p:sp>
          <p:sp>
            <p:nvSpPr>
              <p:cNvPr id="50228" name="Line 52"/>
              <p:cNvSpPr>
                <a:spLocks noChangeShapeType="1"/>
              </p:cNvSpPr>
              <p:nvPr/>
            </p:nvSpPr>
            <p:spPr bwMode="auto">
              <a:xfrm flipV="1">
                <a:off x="2710" y="2646"/>
                <a:ext cx="1" cy="20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53"/>
            <p:cNvGrpSpPr/>
            <p:nvPr/>
          </p:nvGrpSpPr>
          <p:grpSpPr bwMode="auto">
            <a:xfrm>
              <a:off x="286" y="1753"/>
              <a:ext cx="3504" cy="587"/>
              <a:chOff x="0" y="0"/>
              <a:chExt cx="21294" cy="20000"/>
            </a:xfrm>
          </p:grpSpPr>
          <p:sp>
            <p:nvSpPr>
              <p:cNvPr id="50230" name="Line 54"/>
              <p:cNvSpPr>
                <a:spLocks noChangeShapeType="1"/>
              </p:cNvSpPr>
              <p:nvPr/>
            </p:nvSpPr>
            <p:spPr bwMode="auto">
              <a:xfrm>
                <a:off x="0" y="0"/>
                <a:ext cx="7" cy="20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31" name="Line 55"/>
              <p:cNvSpPr>
                <a:spLocks noChangeShapeType="1"/>
              </p:cNvSpPr>
              <p:nvPr/>
            </p:nvSpPr>
            <p:spPr bwMode="auto">
              <a:xfrm>
                <a:off x="21287" y="0"/>
                <a:ext cx="7" cy="20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0232" name="Line 56"/>
            <p:cNvSpPr>
              <a:spLocks noChangeShapeType="1"/>
            </p:cNvSpPr>
            <p:nvPr/>
          </p:nvSpPr>
          <p:spPr bwMode="auto">
            <a:xfrm>
              <a:off x="329" y="1848"/>
              <a:ext cx="342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3" name="Rectangle 57"/>
            <p:cNvSpPr>
              <a:spLocks noChangeArrowheads="1"/>
            </p:cNvSpPr>
            <p:nvPr/>
          </p:nvSpPr>
          <p:spPr bwMode="auto">
            <a:xfrm>
              <a:off x="1617" y="1742"/>
              <a:ext cx="675" cy="204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folHlink"/>
                  </a:solidFill>
                  <a:latin typeface="宋体" pitchFamily="2" charset="-122"/>
                  <a:ea typeface="宋体" pitchFamily="2" charset="-122"/>
                </a:rPr>
                <a:t>字符</a:t>
              </a:r>
            </a:p>
          </p:txBody>
        </p:sp>
        <p:grpSp>
          <p:nvGrpSpPr>
            <p:cNvPr id="17" name="Group 58"/>
            <p:cNvGrpSpPr/>
            <p:nvPr/>
          </p:nvGrpSpPr>
          <p:grpSpPr bwMode="auto">
            <a:xfrm>
              <a:off x="3957" y="2250"/>
              <a:ext cx="557" cy="39"/>
              <a:chOff x="0" y="0"/>
              <a:chExt cx="19999" cy="20000"/>
            </a:xfrm>
          </p:grpSpPr>
          <p:grpSp>
            <p:nvGrpSpPr>
              <p:cNvPr id="18" name="Group 59"/>
              <p:cNvGrpSpPr/>
              <p:nvPr/>
            </p:nvGrpSpPr>
            <p:grpSpPr bwMode="auto">
              <a:xfrm>
                <a:off x="0" y="455"/>
                <a:ext cx="10041" cy="19545"/>
                <a:chOff x="0" y="1"/>
                <a:chExt cx="20000" cy="19999"/>
              </a:xfrm>
            </p:grpSpPr>
            <p:sp>
              <p:nvSpPr>
                <p:cNvPr id="50236" name="Arc 60"/>
                <p:cNvSpPr/>
                <p:nvPr/>
              </p:nvSpPr>
              <p:spPr bwMode="auto">
                <a:xfrm flipH="1">
                  <a:off x="0" y="7104"/>
                  <a:ext cx="16622" cy="128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37" name="Arc 61"/>
                <p:cNvSpPr/>
                <p:nvPr/>
              </p:nvSpPr>
              <p:spPr bwMode="auto">
                <a:xfrm flipH="1">
                  <a:off x="16375" y="1"/>
                  <a:ext cx="3625" cy="752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62"/>
              <p:cNvGrpSpPr/>
              <p:nvPr/>
            </p:nvGrpSpPr>
            <p:grpSpPr bwMode="auto">
              <a:xfrm>
                <a:off x="9958" y="0"/>
                <a:ext cx="10041" cy="19545"/>
                <a:chOff x="0" y="1"/>
                <a:chExt cx="20000" cy="19999"/>
              </a:xfrm>
            </p:grpSpPr>
            <p:sp>
              <p:nvSpPr>
                <p:cNvPr id="50239" name="Arc 63"/>
                <p:cNvSpPr/>
                <p:nvPr/>
              </p:nvSpPr>
              <p:spPr bwMode="auto">
                <a:xfrm>
                  <a:off x="3378" y="7104"/>
                  <a:ext cx="16622" cy="128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40" name="Arc 64"/>
                <p:cNvSpPr/>
                <p:nvPr/>
              </p:nvSpPr>
              <p:spPr bwMode="auto">
                <a:xfrm>
                  <a:off x="0" y="1"/>
                  <a:ext cx="3625" cy="756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" name="Group 65"/>
            <p:cNvGrpSpPr/>
            <p:nvPr/>
          </p:nvGrpSpPr>
          <p:grpSpPr bwMode="auto">
            <a:xfrm>
              <a:off x="84" y="2345"/>
              <a:ext cx="4137" cy="427"/>
              <a:chOff x="84" y="2345"/>
              <a:chExt cx="4137" cy="427"/>
            </a:xfrm>
          </p:grpSpPr>
          <p:grpSp>
            <p:nvGrpSpPr>
              <p:cNvPr id="21" name="Group 66"/>
              <p:cNvGrpSpPr/>
              <p:nvPr/>
            </p:nvGrpSpPr>
            <p:grpSpPr bwMode="auto">
              <a:xfrm>
                <a:off x="84" y="2346"/>
                <a:ext cx="1351" cy="426"/>
                <a:chOff x="760" y="3278"/>
                <a:chExt cx="1351" cy="426"/>
              </a:xfrm>
            </p:grpSpPr>
            <p:sp>
              <p:nvSpPr>
                <p:cNvPr id="50243" name="Rectangle 67"/>
                <p:cNvSpPr>
                  <a:spLocks noChangeArrowheads="1"/>
                </p:cNvSpPr>
                <p:nvPr/>
              </p:nvSpPr>
              <p:spPr bwMode="auto">
                <a:xfrm>
                  <a:off x="1344" y="3278"/>
                  <a:ext cx="384" cy="42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宋体" pitchFamily="2" charset="-122"/>
                      <a:ea typeface="宋体" pitchFamily="2" charset="-122"/>
                    </a:rPr>
                    <a:t>0/1</a:t>
                  </a:r>
                </a:p>
              </p:txBody>
            </p:sp>
            <p:sp>
              <p:nvSpPr>
                <p:cNvPr id="50244" name="Rectangle 68"/>
                <p:cNvSpPr>
                  <a:spLocks noChangeArrowheads="1"/>
                </p:cNvSpPr>
                <p:nvPr/>
              </p:nvSpPr>
              <p:spPr bwMode="auto">
                <a:xfrm>
                  <a:off x="1727" y="3278"/>
                  <a:ext cx="384" cy="42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dirty="0">
                      <a:solidFill>
                        <a:schemeClr val="tx1"/>
                      </a:solidFill>
                      <a:latin typeface="宋体" pitchFamily="2" charset="-122"/>
                      <a:ea typeface="宋体" pitchFamily="2" charset="-122"/>
                    </a:rPr>
                    <a:t>0/1</a:t>
                  </a:r>
                </a:p>
              </p:txBody>
            </p:sp>
            <p:sp>
              <p:nvSpPr>
                <p:cNvPr id="50245" name="Freeform 69"/>
                <p:cNvSpPr/>
                <p:nvPr/>
              </p:nvSpPr>
              <p:spPr bwMode="auto">
                <a:xfrm>
                  <a:off x="760" y="3278"/>
                  <a:ext cx="590" cy="4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6" y="0"/>
                    </a:cxn>
                    <a:cxn ang="0">
                      <a:pos x="206" y="425"/>
                    </a:cxn>
                    <a:cxn ang="0">
                      <a:pos x="590" y="425"/>
                    </a:cxn>
                  </a:cxnLst>
                  <a:rect l="0" t="0" r="r" b="b"/>
                  <a:pathLst>
                    <a:path w="590" h="425">
                      <a:moveTo>
                        <a:pt x="0" y="0"/>
                      </a:moveTo>
                      <a:lnTo>
                        <a:pt x="206" y="0"/>
                      </a:lnTo>
                      <a:lnTo>
                        <a:pt x="206" y="425"/>
                      </a:lnTo>
                      <a:lnTo>
                        <a:pt x="590" y="425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Group 70"/>
              <p:cNvGrpSpPr/>
              <p:nvPr/>
            </p:nvGrpSpPr>
            <p:grpSpPr bwMode="auto">
              <a:xfrm>
                <a:off x="2424" y="2346"/>
                <a:ext cx="1797" cy="426"/>
                <a:chOff x="2358" y="3278"/>
                <a:chExt cx="1797" cy="426"/>
              </a:xfrm>
            </p:grpSpPr>
            <p:sp>
              <p:nvSpPr>
                <p:cNvPr id="50247" name="Rectangle 71"/>
                <p:cNvSpPr>
                  <a:spLocks noChangeArrowheads="1"/>
                </p:cNvSpPr>
                <p:nvPr/>
              </p:nvSpPr>
              <p:spPr bwMode="auto">
                <a:xfrm>
                  <a:off x="2743" y="3278"/>
                  <a:ext cx="384" cy="42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宋体" pitchFamily="2" charset="-122"/>
                      <a:ea typeface="宋体" pitchFamily="2" charset="-122"/>
                    </a:rPr>
                    <a:t>0/1</a:t>
                  </a:r>
                </a:p>
              </p:txBody>
            </p:sp>
            <p:sp>
              <p:nvSpPr>
                <p:cNvPr id="50248" name="Line 72"/>
                <p:cNvSpPr>
                  <a:spLocks noChangeShapeType="1"/>
                </p:cNvSpPr>
                <p:nvPr/>
              </p:nvSpPr>
              <p:spPr bwMode="auto">
                <a:xfrm>
                  <a:off x="3127" y="3278"/>
                  <a:ext cx="102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0249" name="Rectangle 73"/>
                <p:cNvSpPr>
                  <a:spLocks noChangeArrowheads="1"/>
                </p:cNvSpPr>
                <p:nvPr/>
              </p:nvSpPr>
              <p:spPr bwMode="auto">
                <a:xfrm>
                  <a:off x="2358" y="3278"/>
                  <a:ext cx="384" cy="42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宋体" pitchFamily="2" charset="-122"/>
                      <a:ea typeface="宋体" pitchFamily="2" charset="-122"/>
                    </a:rPr>
                    <a:t>0/1</a:t>
                  </a:r>
                </a:p>
              </p:txBody>
            </p:sp>
          </p:grpSp>
          <p:sp>
            <p:nvSpPr>
              <p:cNvPr id="50250" name="Line 74"/>
              <p:cNvSpPr>
                <a:spLocks noChangeShapeType="1"/>
              </p:cNvSpPr>
              <p:nvPr/>
            </p:nvSpPr>
            <p:spPr bwMode="auto">
              <a:xfrm>
                <a:off x="1441" y="2345"/>
                <a:ext cx="9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51" name="Line 75"/>
              <p:cNvSpPr>
                <a:spLocks noChangeShapeType="1"/>
              </p:cNvSpPr>
              <p:nvPr/>
            </p:nvSpPr>
            <p:spPr bwMode="auto">
              <a:xfrm>
                <a:off x="1440" y="2770"/>
                <a:ext cx="9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0252" name="Text Box 76"/>
            <p:cNvSpPr txBox="1">
              <a:spLocks noChangeArrowheads="1"/>
            </p:cNvSpPr>
            <p:nvPr/>
          </p:nvSpPr>
          <p:spPr bwMode="auto">
            <a:xfrm>
              <a:off x="3273" y="2406"/>
              <a:ext cx="21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1</a:t>
              </a:r>
            </a:p>
          </p:txBody>
        </p:sp>
        <p:sp>
          <p:nvSpPr>
            <p:cNvPr id="50253" name="Text Box 77"/>
            <p:cNvSpPr txBox="1">
              <a:spLocks noChangeArrowheads="1"/>
            </p:cNvSpPr>
            <p:nvPr/>
          </p:nvSpPr>
          <p:spPr bwMode="auto">
            <a:xfrm>
              <a:off x="354" y="2406"/>
              <a:ext cx="21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0</a:t>
              </a:r>
            </a:p>
          </p:txBody>
        </p:sp>
        <p:sp>
          <p:nvSpPr>
            <p:cNvPr id="50254" name="Text Box 78"/>
            <p:cNvSpPr txBox="1">
              <a:spLocks noChangeArrowheads="1"/>
            </p:cNvSpPr>
            <p:nvPr/>
          </p:nvSpPr>
          <p:spPr bwMode="auto">
            <a:xfrm>
              <a:off x="28" y="2406"/>
              <a:ext cx="21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1</a:t>
              </a:r>
            </a:p>
          </p:txBody>
        </p:sp>
        <p:sp>
          <p:nvSpPr>
            <p:cNvPr id="50255" name="Text Box 79"/>
            <p:cNvSpPr txBox="1">
              <a:spLocks noChangeArrowheads="1"/>
            </p:cNvSpPr>
            <p:nvPr/>
          </p:nvSpPr>
          <p:spPr bwMode="auto">
            <a:xfrm>
              <a:off x="3534" y="2406"/>
              <a:ext cx="21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1</a:t>
              </a:r>
            </a:p>
          </p:txBody>
        </p:sp>
        <p:sp>
          <p:nvSpPr>
            <p:cNvPr id="50256" name="Text Box 80"/>
            <p:cNvSpPr txBox="1">
              <a:spLocks noChangeArrowheads="1"/>
            </p:cNvSpPr>
            <p:nvPr/>
          </p:nvSpPr>
          <p:spPr bwMode="auto">
            <a:xfrm>
              <a:off x="3850" y="2406"/>
              <a:ext cx="21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1</a:t>
              </a:r>
            </a:p>
          </p:txBody>
        </p:sp>
        <p:sp>
          <p:nvSpPr>
            <p:cNvPr id="50257" name="Text Box 81"/>
            <p:cNvSpPr txBox="1">
              <a:spLocks noChangeArrowheads="1"/>
            </p:cNvSpPr>
            <p:nvPr/>
          </p:nvSpPr>
          <p:spPr bwMode="auto">
            <a:xfrm>
              <a:off x="1751" y="2315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dirty="0">
                  <a:solidFill>
                    <a:schemeClr val="tx1"/>
                  </a:solidFill>
                  <a:latin typeface="Times New Roman"/>
                  <a:ea typeface="宋体" pitchFamily="2" charset="-122"/>
                </a:rPr>
                <a:t>…</a:t>
              </a:r>
              <a:endParaRPr kumimoji="1" lang="en-US" altLang="zh-CN" sz="320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50258" name="Rectangle 82"/>
          <p:cNvSpPr>
            <a:spLocks noChangeArrowheads="1"/>
          </p:cNvSpPr>
          <p:nvPr/>
        </p:nvSpPr>
        <p:spPr bwMode="auto">
          <a:xfrm>
            <a:off x="506833" y="4256470"/>
            <a:ext cx="7767637" cy="1096962"/>
          </a:xfrm>
          <a:prstGeom prst="rect">
            <a:avLst/>
          </a:prstGeom>
          <a:solidFill>
            <a:schemeClr val="bg1"/>
          </a:solidFill>
          <a:ln w="76200" cmpd="tri">
            <a:solidFill>
              <a:srgbClr val="006600"/>
            </a:solidFill>
            <a:miter lim="800000"/>
          </a:ln>
          <a:effectLst/>
        </p:spPr>
        <p:txBody>
          <a:bodyPr/>
          <a:lstStyle/>
          <a:p>
            <a:pPr marL="342900" indent="-342900" algn="just"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r>
              <a:rPr kumimoji="1" lang="zh-CN" altLang="en-US"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数据位</a:t>
            </a:r>
            <a:r>
              <a:rPr kumimoji="1" lang="en-US" altLang="zh-CN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——</a:t>
            </a:r>
            <a:r>
              <a:rPr kumimoji="1" lang="zh-CN" altLang="en-US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数据位紧跟着起始位传送。由</a:t>
            </a:r>
            <a:r>
              <a:rPr kumimoji="1" lang="en-US" altLang="zh-CN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5</a:t>
            </a:r>
            <a:r>
              <a:rPr kumimoji="1" lang="zh-CN" altLang="en-US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～</a:t>
            </a:r>
            <a:r>
              <a:rPr kumimoji="1" lang="en-US" altLang="zh-CN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8</a:t>
            </a:r>
            <a:r>
              <a:rPr kumimoji="1" lang="zh-CN" altLang="en-US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个二进制位组成，低位先传送</a:t>
            </a:r>
          </a:p>
        </p:txBody>
      </p:sp>
      <p:sp>
        <p:nvSpPr>
          <p:cNvPr id="50259" name="Rectangle 83"/>
          <p:cNvSpPr>
            <a:spLocks noChangeArrowheads="1"/>
          </p:cNvSpPr>
          <p:nvPr/>
        </p:nvSpPr>
        <p:spPr bwMode="auto">
          <a:xfrm>
            <a:off x="589383" y="4343782"/>
            <a:ext cx="7767637" cy="1096963"/>
          </a:xfrm>
          <a:prstGeom prst="rect">
            <a:avLst/>
          </a:prstGeom>
          <a:solidFill>
            <a:schemeClr val="bg1"/>
          </a:solidFill>
          <a:ln w="76200" cmpd="tri">
            <a:solidFill>
              <a:srgbClr val="006600"/>
            </a:solidFill>
            <a:miter lim="800000"/>
          </a:ln>
          <a:effectLst/>
        </p:spPr>
        <p:txBody>
          <a:bodyPr/>
          <a:lstStyle/>
          <a:p>
            <a:pPr marL="342900" indent="-342900" algn="just"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r>
              <a:rPr kumimoji="1" lang="zh-CN" altLang="en-US"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校验位</a:t>
            </a:r>
            <a:r>
              <a:rPr kumimoji="1" lang="en-US" altLang="zh-CN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——</a:t>
            </a:r>
            <a:r>
              <a:rPr kumimoji="1" lang="zh-CN" altLang="en-US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用于校验是否传送正确；可选择奇检验、偶校验或不传送校验位</a:t>
            </a:r>
          </a:p>
        </p:txBody>
      </p:sp>
      <p:sp>
        <p:nvSpPr>
          <p:cNvPr id="50260" name="Rectangle 84"/>
          <p:cNvSpPr>
            <a:spLocks noChangeArrowheads="1"/>
          </p:cNvSpPr>
          <p:nvPr/>
        </p:nvSpPr>
        <p:spPr bwMode="auto">
          <a:xfrm>
            <a:off x="675108" y="4431095"/>
            <a:ext cx="7767637" cy="1096962"/>
          </a:xfrm>
          <a:prstGeom prst="rect">
            <a:avLst/>
          </a:prstGeom>
          <a:solidFill>
            <a:schemeClr val="bg1"/>
          </a:solidFill>
          <a:ln w="76200" cmpd="tri">
            <a:solidFill>
              <a:srgbClr val="006600"/>
            </a:solidFill>
            <a:miter lim="800000"/>
          </a:ln>
          <a:effectLst/>
        </p:spPr>
        <p:txBody>
          <a:bodyPr/>
          <a:lstStyle/>
          <a:p>
            <a:pPr marL="342900" indent="-342900" algn="just"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r>
              <a:rPr kumimoji="1" lang="zh-CN" altLang="en-US"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停止位</a:t>
            </a:r>
            <a:r>
              <a:rPr kumimoji="1" lang="en-US" altLang="zh-CN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——</a:t>
            </a:r>
            <a:r>
              <a:rPr kumimoji="1" lang="zh-CN" altLang="en-US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表示该字符传送结束。停止位采用逻辑</a:t>
            </a:r>
            <a:r>
              <a:rPr kumimoji="1" lang="en-US" altLang="zh-CN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电平，可选择</a:t>
            </a:r>
            <a:r>
              <a:rPr kumimoji="1" lang="en-US" altLang="zh-CN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1.5</a:t>
            </a:r>
            <a:r>
              <a:rPr kumimoji="1" lang="zh-CN" altLang="en-US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或</a:t>
            </a:r>
            <a:r>
              <a:rPr kumimoji="1" lang="en-US" altLang="zh-CN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zh-CN" altLang="en-US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位</a:t>
            </a:r>
          </a:p>
        </p:txBody>
      </p:sp>
      <p:sp>
        <p:nvSpPr>
          <p:cNvPr id="50261" name="Rectangle 85"/>
          <p:cNvSpPr>
            <a:spLocks noChangeArrowheads="1"/>
          </p:cNvSpPr>
          <p:nvPr/>
        </p:nvSpPr>
        <p:spPr bwMode="auto">
          <a:xfrm>
            <a:off x="762420" y="4518407"/>
            <a:ext cx="7767638" cy="1096963"/>
          </a:xfrm>
          <a:prstGeom prst="rect">
            <a:avLst/>
          </a:prstGeom>
          <a:solidFill>
            <a:schemeClr val="bg1"/>
          </a:solidFill>
          <a:ln w="76200" cmpd="tri">
            <a:solidFill>
              <a:srgbClr val="006600"/>
            </a:solidFill>
            <a:miter lim="800000"/>
          </a:ln>
          <a:effectLst/>
        </p:spPr>
        <p:txBody>
          <a:bodyPr/>
          <a:lstStyle/>
          <a:p>
            <a:pPr marL="342900" indent="-342900" algn="just"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r>
              <a:rPr kumimoji="1" lang="zh-CN" altLang="en-US" sz="32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空闲位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——</a:t>
            </a:r>
            <a:r>
              <a:rPr kumimoji="1" lang="zh-CN" altLang="en-US" sz="3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传送字符之间的逻辑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z="3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电平，表示没有进行传送</a:t>
            </a:r>
          </a:p>
        </p:txBody>
      </p:sp>
      <p:sp>
        <p:nvSpPr>
          <p:cNvPr id="87" name="Rectangle 2"/>
          <p:cNvSpPr txBox="1">
            <a:spLocks noChangeArrowheads="1"/>
          </p:cNvSpPr>
          <p:nvPr/>
        </p:nvSpPr>
        <p:spPr bwMode="auto">
          <a:xfrm>
            <a:off x="428596" y="428580"/>
            <a:ext cx="8229600" cy="506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6.1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串行接口和串行通信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/>
            </a:r>
            <a:b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45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0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0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7" grpId="0" animBg="1" autoUpdateAnimBg="0"/>
      <p:bldP spid="50258" grpId="0" animBg="1" autoUpdateAnimBg="0"/>
      <p:bldP spid="50259" grpId="0" animBg="1" autoUpdateAnimBg="0"/>
      <p:bldP spid="50260" grpId="0" animBg="1" autoUpdateAnimBg="0"/>
      <p:bldP spid="50261" grpId="0" animBg="1" autoUpdateAnimBg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Batang"/>
        <a:ea typeface="宋体"/>
        <a:cs typeface=""/>
      </a:majorFont>
      <a:minorFont>
        <a:latin typeface="Batang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60703</TotalTime>
  <Words>4444</Words>
  <Application>Microsoft Office PowerPoint</Application>
  <PresentationFormat>全屏显示(4:3)</PresentationFormat>
  <Paragraphs>531</Paragraphs>
  <Slides>73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73</vt:i4>
      </vt:variant>
    </vt:vector>
  </HeadingPairs>
  <TitlesOfParts>
    <vt:vector size="84" baseType="lpstr">
      <vt:lpstr>Batang</vt:lpstr>
      <vt:lpstr>黑体</vt:lpstr>
      <vt:lpstr>华文行楷</vt:lpstr>
      <vt:lpstr>华文楷体</vt:lpstr>
      <vt:lpstr>宋体</vt:lpstr>
      <vt:lpstr>Arial</vt:lpstr>
      <vt:lpstr>Times New Roman</vt:lpstr>
      <vt:lpstr>Wingdings</vt:lpstr>
      <vt:lpstr>Profile</vt:lpstr>
      <vt:lpstr>VISIO</vt:lpstr>
      <vt:lpstr>公式</vt:lpstr>
      <vt:lpstr>第6章   串并行通信和接口技术</vt:lpstr>
      <vt:lpstr>本章要点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例：传送8位数据45H（0100,0101B），奇校验，1个停止位，则信号线上的波形为</vt:lpstr>
      <vt:lpstr>PowerPoint 演示文稿</vt:lpstr>
      <vt:lpstr> 同步通信</vt:lpstr>
      <vt:lpstr>PowerPoint 演示文稿</vt:lpstr>
      <vt:lpstr>PowerPoint 演示文稿</vt:lpstr>
      <vt:lpstr>PowerPoint 演示文稿</vt:lpstr>
      <vt:lpstr>PowerPoint 演示文稿</vt:lpstr>
      <vt:lpstr>  6.1串行接口和串行通信---6.1.2串行接口</vt:lpstr>
      <vt:lpstr>6.2可编程串行通信接口 8251A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6.2.3  8251A的对外信号</vt:lpstr>
      <vt:lpstr>连接信号可以分为四类</vt:lpstr>
      <vt:lpstr>PowerPoint 演示文稿</vt:lpstr>
      <vt:lpstr>PowerPoint 演示文稿</vt:lpstr>
      <vt:lpstr>PowerPoint 演示文稿</vt:lpstr>
      <vt:lpstr>2．8251A与外部设备之间的连接信号</vt:lpstr>
      <vt:lpstr>2．8251A与外部设备之间的连接信号</vt:lpstr>
      <vt:lpstr>PowerPoint 演示文稿</vt:lpstr>
      <vt:lpstr>2．8251A与外部设备之间的连接信号</vt:lpstr>
      <vt:lpstr> 3. 时钟、电源和地</vt:lpstr>
      <vt:lpstr>3. 时钟、电源和地</vt:lpstr>
      <vt:lpstr>3. 时钟、电源和地</vt:lpstr>
      <vt:lpstr>6.2.4 8251A的编程</vt:lpstr>
      <vt:lpstr>6.2.4 8251A的编程</vt:lpstr>
      <vt:lpstr>6.2.4 8251A的编程</vt:lpstr>
      <vt:lpstr>PowerPoint 演示文稿</vt:lpstr>
      <vt:lpstr>PowerPoint 演示文稿</vt:lpstr>
      <vt:lpstr>PowerPoint 演示文稿</vt:lpstr>
      <vt:lpstr>6.3.5 8251A编程举例</vt:lpstr>
      <vt:lpstr>地址说明</vt:lpstr>
      <vt:lpstr>6.3.5  8251A应用举例 </vt:lpstr>
      <vt:lpstr>6.3.5  8251A应用举例 </vt:lpstr>
      <vt:lpstr>6.3.5  8251A应用举例 </vt:lpstr>
      <vt:lpstr>6.3.5  8251A应用举例 </vt:lpstr>
      <vt:lpstr>2．同步模式下初始化程序举例 </vt:lpstr>
      <vt:lpstr>6.3.5  8251A应用举例 </vt:lpstr>
      <vt:lpstr>PowerPoint 演示文稿</vt:lpstr>
      <vt:lpstr>PowerPoint 演示文稿</vt:lpstr>
      <vt:lpstr>3．利用状态字进行编程的举例 </vt:lpstr>
      <vt:lpstr>PowerPoint 演示文稿</vt:lpstr>
      <vt:lpstr>PowerPoint 演示文稿</vt:lpstr>
      <vt:lpstr>PowerPoint 演示文稿</vt:lpstr>
      <vt:lpstr>PowerPoint 演示文稿</vt:lpstr>
      <vt:lpstr>（1）发送引脚信号</vt:lpstr>
      <vt:lpstr>（2）接收引脚信号</vt:lpstr>
      <vt:lpstr>8.3 串行总线标准—RS-232C</vt:lpstr>
      <vt:lpstr> 电气信号特性</vt:lpstr>
      <vt:lpstr> 1. 接口特性</vt:lpstr>
      <vt:lpstr>RS-232C连接器引脚功能定义</vt:lpstr>
      <vt:lpstr>RS-232C连接器引脚功能定义-续表</vt:lpstr>
      <vt:lpstr> RS-232C常用引脚</vt:lpstr>
      <vt:lpstr>电气信号特性</vt:lpstr>
      <vt:lpstr>RS-232C总线接收器和发送器的连接方法</vt:lpstr>
    </vt:vector>
  </TitlesOfParts>
  <Company>MC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 16位和32位微处理器</dc:title>
  <dc:creator>MC SYSTEM</dc:creator>
  <cp:lastModifiedBy>荣 生辉</cp:lastModifiedBy>
  <cp:revision>1370</cp:revision>
  <dcterms:created xsi:type="dcterms:W3CDTF">2005-09-14T13:58:57Z</dcterms:created>
  <dcterms:modified xsi:type="dcterms:W3CDTF">2019-04-15T01:48:32Z</dcterms:modified>
</cp:coreProperties>
</file>