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66"/>
  </p:notesMasterIdLst>
  <p:handoutMasterIdLst>
    <p:handoutMasterId r:id="rId167"/>
  </p:handoutMasterIdLst>
  <p:sldIdLst>
    <p:sldId id="256" r:id="rId2"/>
    <p:sldId id="402" r:id="rId3"/>
    <p:sldId id="630" r:id="rId4"/>
    <p:sldId id="558" r:id="rId5"/>
    <p:sldId id="560" r:id="rId6"/>
    <p:sldId id="561" r:id="rId7"/>
    <p:sldId id="562" r:id="rId8"/>
    <p:sldId id="563" r:id="rId9"/>
    <p:sldId id="565" r:id="rId10"/>
    <p:sldId id="564" r:id="rId11"/>
    <p:sldId id="566" r:id="rId12"/>
    <p:sldId id="567" r:id="rId13"/>
    <p:sldId id="568" r:id="rId14"/>
    <p:sldId id="569" r:id="rId15"/>
    <p:sldId id="570" r:id="rId16"/>
    <p:sldId id="571" r:id="rId17"/>
    <p:sldId id="572" r:id="rId18"/>
    <p:sldId id="574" r:id="rId19"/>
    <p:sldId id="575" r:id="rId20"/>
    <p:sldId id="576" r:id="rId21"/>
    <p:sldId id="577" r:id="rId22"/>
    <p:sldId id="578" r:id="rId23"/>
    <p:sldId id="579" r:id="rId24"/>
    <p:sldId id="580" r:id="rId25"/>
    <p:sldId id="581" r:id="rId26"/>
    <p:sldId id="582" r:id="rId27"/>
    <p:sldId id="583" r:id="rId28"/>
    <p:sldId id="584" r:id="rId29"/>
    <p:sldId id="585" r:id="rId30"/>
    <p:sldId id="586" r:id="rId31"/>
    <p:sldId id="587" r:id="rId32"/>
    <p:sldId id="588" r:id="rId33"/>
    <p:sldId id="589" r:id="rId34"/>
    <p:sldId id="590" r:id="rId35"/>
    <p:sldId id="591" r:id="rId36"/>
    <p:sldId id="606" r:id="rId37"/>
    <p:sldId id="592" r:id="rId38"/>
    <p:sldId id="438" r:id="rId39"/>
    <p:sldId id="593" r:id="rId40"/>
    <p:sldId id="608" r:id="rId41"/>
    <p:sldId id="609" r:id="rId42"/>
    <p:sldId id="607" r:id="rId43"/>
    <p:sldId id="610" r:id="rId44"/>
    <p:sldId id="611" r:id="rId45"/>
    <p:sldId id="594" r:id="rId46"/>
    <p:sldId id="595" r:id="rId47"/>
    <p:sldId id="596" r:id="rId48"/>
    <p:sldId id="597" r:id="rId49"/>
    <p:sldId id="631" r:id="rId50"/>
    <p:sldId id="598" r:id="rId51"/>
    <p:sldId id="599" r:id="rId52"/>
    <p:sldId id="600" r:id="rId53"/>
    <p:sldId id="601" r:id="rId54"/>
    <p:sldId id="605" r:id="rId55"/>
    <p:sldId id="602" r:id="rId56"/>
    <p:sldId id="603" r:id="rId57"/>
    <p:sldId id="604" r:id="rId58"/>
    <p:sldId id="612" r:id="rId59"/>
    <p:sldId id="613" r:id="rId60"/>
    <p:sldId id="614" r:id="rId61"/>
    <p:sldId id="615" r:id="rId62"/>
    <p:sldId id="616" r:id="rId63"/>
    <p:sldId id="617" r:id="rId64"/>
    <p:sldId id="618" r:id="rId65"/>
    <p:sldId id="619" r:id="rId66"/>
    <p:sldId id="620" r:id="rId67"/>
    <p:sldId id="621" r:id="rId68"/>
    <p:sldId id="623" r:id="rId69"/>
    <p:sldId id="622" r:id="rId70"/>
    <p:sldId id="624" r:id="rId71"/>
    <p:sldId id="625" r:id="rId72"/>
    <p:sldId id="626" r:id="rId73"/>
    <p:sldId id="627" r:id="rId74"/>
    <p:sldId id="628" r:id="rId75"/>
    <p:sldId id="629" r:id="rId76"/>
    <p:sldId id="632" r:id="rId77"/>
    <p:sldId id="635" r:id="rId78"/>
    <p:sldId id="636" r:id="rId79"/>
    <p:sldId id="637" r:id="rId80"/>
    <p:sldId id="638" r:id="rId81"/>
    <p:sldId id="639" r:id="rId82"/>
    <p:sldId id="476" r:id="rId83"/>
    <p:sldId id="640" r:id="rId84"/>
    <p:sldId id="641" r:id="rId85"/>
    <p:sldId id="642" r:id="rId86"/>
    <p:sldId id="643" r:id="rId87"/>
    <p:sldId id="644" r:id="rId88"/>
    <p:sldId id="645" r:id="rId89"/>
    <p:sldId id="646" r:id="rId90"/>
    <p:sldId id="647" r:id="rId91"/>
    <p:sldId id="648" r:id="rId92"/>
    <p:sldId id="486" r:id="rId93"/>
    <p:sldId id="649" r:id="rId94"/>
    <p:sldId id="650" r:id="rId95"/>
    <p:sldId id="651" r:id="rId96"/>
    <p:sldId id="652" r:id="rId97"/>
    <p:sldId id="653" r:id="rId98"/>
    <p:sldId id="654" r:id="rId99"/>
    <p:sldId id="655" r:id="rId100"/>
    <p:sldId id="656" r:id="rId101"/>
    <p:sldId id="657" r:id="rId102"/>
    <p:sldId id="658" r:id="rId103"/>
    <p:sldId id="659" r:id="rId104"/>
    <p:sldId id="499" r:id="rId105"/>
    <p:sldId id="633" r:id="rId106"/>
    <p:sldId id="660" r:id="rId107"/>
    <p:sldId id="661" r:id="rId108"/>
    <p:sldId id="662" r:id="rId109"/>
    <p:sldId id="504" r:id="rId110"/>
    <p:sldId id="663" r:id="rId111"/>
    <p:sldId id="664" r:id="rId112"/>
    <p:sldId id="665" r:id="rId113"/>
    <p:sldId id="666" r:id="rId114"/>
    <p:sldId id="667" r:id="rId115"/>
    <p:sldId id="668" r:id="rId116"/>
    <p:sldId id="669" r:id="rId117"/>
    <p:sldId id="670" r:id="rId118"/>
    <p:sldId id="671" r:id="rId119"/>
    <p:sldId id="672" r:id="rId120"/>
    <p:sldId id="517" r:id="rId121"/>
    <p:sldId id="634" r:id="rId122"/>
    <p:sldId id="673" r:id="rId123"/>
    <p:sldId id="674" r:id="rId124"/>
    <p:sldId id="675" r:id="rId125"/>
    <p:sldId id="676" r:id="rId126"/>
    <p:sldId id="677" r:id="rId127"/>
    <p:sldId id="678" r:id="rId128"/>
    <p:sldId id="679" r:id="rId129"/>
    <p:sldId id="680" r:id="rId130"/>
    <p:sldId id="681" r:id="rId131"/>
    <p:sldId id="682" r:id="rId132"/>
    <p:sldId id="683" r:id="rId133"/>
    <p:sldId id="684" r:id="rId134"/>
    <p:sldId id="685" r:id="rId135"/>
    <p:sldId id="686" r:id="rId136"/>
    <p:sldId id="687" r:id="rId137"/>
    <p:sldId id="688" r:id="rId138"/>
    <p:sldId id="689" r:id="rId139"/>
    <p:sldId id="690" r:id="rId140"/>
    <p:sldId id="691" r:id="rId141"/>
    <p:sldId id="536" r:id="rId142"/>
    <p:sldId id="692" r:id="rId143"/>
    <p:sldId id="693" r:id="rId144"/>
    <p:sldId id="694" r:id="rId145"/>
    <p:sldId id="695" r:id="rId146"/>
    <p:sldId id="696" r:id="rId147"/>
    <p:sldId id="697" r:id="rId148"/>
    <p:sldId id="698" r:id="rId149"/>
    <p:sldId id="699" r:id="rId150"/>
    <p:sldId id="700" r:id="rId151"/>
    <p:sldId id="701" r:id="rId152"/>
    <p:sldId id="702" r:id="rId153"/>
    <p:sldId id="703" r:id="rId154"/>
    <p:sldId id="704" r:id="rId155"/>
    <p:sldId id="705" r:id="rId156"/>
    <p:sldId id="706" r:id="rId157"/>
    <p:sldId id="552" r:id="rId158"/>
    <p:sldId id="553" r:id="rId159"/>
    <p:sldId id="707" r:id="rId160"/>
    <p:sldId id="708" r:id="rId161"/>
    <p:sldId id="710" r:id="rId162"/>
    <p:sldId id="713" r:id="rId163"/>
    <p:sldId id="714" r:id="rId164"/>
    <p:sldId id="715" r:id="rId16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CC0000"/>
    <a:srgbClr val="3366FF"/>
    <a:srgbClr val="800000"/>
    <a:srgbClr val="52667A"/>
    <a:srgbClr val="99CC00"/>
    <a:srgbClr val="FF6600"/>
    <a:srgbClr val="CC3300"/>
    <a:srgbClr val="9966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 autoAdjust="0"/>
    <p:restoredTop sz="96416" autoAdjust="0"/>
  </p:normalViewPr>
  <p:slideViewPr>
    <p:cSldViewPr>
      <p:cViewPr varScale="1">
        <p:scale>
          <a:sx n="108" d="100"/>
          <a:sy n="108" d="100"/>
        </p:scale>
        <p:origin x="1260" y="102"/>
      </p:cViewPr>
      <p:guideLst>
        <p:guide orient="horz" pos="2251"/>
        <p:guide pos="2880"/>
      </p:guideLst>
    </p:cSldViewPr>
  </p:slideViewPr>
  <p:outlineViewPr>
    <p:cViewPr>
      <p:scale>
        <a:sx n="33" d="100"/>
        <a:sy n="33" d="100"/>
      </p:scale>
      <p:origin x="0" y="-258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9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3F95225-A073-4C4C-AC89-373C591ABCC3}" type="datetimeFigureOut">
              <a:rPr lang="zh-CN" altLang="en-US"/>
              <a:pPr>
                <a:defRPr/>
              </a:pPr>
              <a:t>2019/3/28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752E2B2-EE17-43A4-BD3A-2FF91E1478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5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EEEA62-2E8B-45B8-9694-FFCD1031B4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00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5955673-8E0C-4F07-A8D3-B60A9F052975}" type="slidenum">
              <a:rPr kumimoji="0" lang="zh-CN" altLang="en-US" sz="1200"/>
              <a:pPr/>
              <a:t>38</a:t>
            </a:fld>
            <a:endParaRPr kumimoji="0" lang="en-US" altLang="zh-CN" sz="1200"/>
          </a:p>
        </p:txBody>
      </p:sp>
      <p:sp>
        <p:nvSpPr>
          <p:cNvPr id="892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2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19548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13B214B-D112-449E-B4FE-ECF712E32B14}" type="slidenum">
              <a:rPr kumimoji="0" lang="zh-CN" altLang="en-US" sz="1200"/>
              <a:pPr/>
              <a:t>82</a:t>
            </a:fld>
            <a:endParaRPr kumimoji="0" lang="en-US" altLang="zh-CN" sz="1200"/>
          </a:p>
        </p:txBody>
      </p:sp>
      <p:sp>
        <p:nvSpPr>
          <p:cNvPr id="930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62917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91F6A27-11B3-4287-9593-C0BDDE2AFDA6}" type="slidenum">
              <a:rPr kumimoji="0" lang="zh-CN" altLang="en-US" sz="1200"/>
              <a:pPr/>
              <a:t>92</a:t>
            </a:fld>
            <a:endParaRPr kumimoji="0" lang="en-US" altLang="zh-CN" sz="1200"/>
          </a:p>
        </p:txBody>
      </p:sp>
      <p:sp>
        <p:nvSpPr>
          <p:cNvPr id="941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20734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A8D2B37-407A-4A49-9D72-68511783A0A5}" type="slidenum">
              <a:rPr kumimoji="0" lang="zh-CN" altLang="en-US" sz="1200"/>
              <a:pPr/>
              <a:t>104</a:t>
            </a:fld>
            <a:endParaRPr kumimoji="0" lang="en-US" altLang="zh-CN" sz="1200"/>
          </a:p>
        </p:txBody>
      </p:sp>
      <p:sp>
        <p:nvSpPr>
          <p:cNvPr id="954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0113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127F350-8A9A-430E-BB51-945662E4474D}" type="slidenum">
              <a:rPr kumimoji="0" lang="zh-CN" altLang="en-US" sz="1200"/>
              <a:pPr/>
              <a:t>109</a:t>
            </a:fld>
            <a:endParaRPr kumimoji="0" lang="en-US" altLang="zh-CN" sz="1200"/>
          </a:p>
        </p:txBody>
      </p:sp>
      <p:sp>
        <p:nvSpPr>
          <p:cNvPr id="959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72854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B3F92F5-144D-42EA-883D-B7D9036DF17A}" type="slidenum">
              <a:rPr kumimoji="0" lang="zh-CN" altLang="en-US" sz="1200"/>
              <a:pPr/>
              <a:t>120</a:t>
            </a:fld>
            <a:endParaRPr kumimoji="0" lang="en-US" altLang="zh-CN" sz="1200"/>
          </a:p>
        </p:txBody>
      </p:sp>
      <p:sp>
        <p:nvSpPr>
          <p:cNvPr id="971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1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64047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26978E4-48E6-4EB8-A0EA-18A803474F47}" type="slidenum">
              <a:rPr kumimoji="0" lang="zh-CN" altLang="en-US" sz="1200"/>
              <a:pPr/>
              <a:t>141</a:t>
            </a:fld>
            <a:endParaRPr kumimoji="0" lang="en-US" altLang="zh-CN" sz="1200"/>
          </a:p>
        </p:txBody>
      </p:sp>
      <p:sp>
        <p:nvSpPr>
          <p:cNvPr id="990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0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10271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68E1994-6CCB-4ED1-9524-8324B414C2D8}" type="slidenum">
              <a:rPr kumimoji="0" lang="zh-CN" altLang="en-US" sz="1200"/>
              <a:pPr/>
              <a:t>157</a:t>
            </a:fld>
            <a:endParaRPr kumimoji="0" lang="en-US" altLang="zh-CN" sz="1200"/>
          </a:p>
        </p:txBody>
      </p:sp>
      <p:sp>
        <p:nvSpPr>
          <p:cNvPr id="1006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6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41531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BEB217C-DBC2-4B42-B253-F0B06D92FFAD}" type="slidenum">
              <a:rPr kumimoji="0" lang="zh-CN" altLang="en-US" sz="1200"/>
              <a:pPr/>
              <a:t>158</a:t>
            </a:fld>
            <a:endParaRPr kumimoji="0" lang="en-US" altLang="zh-CN" sz="1200"/>
          </a:p>
        </p:txBody>
      </p:sp>
      <p:sp>
        <p:nvSpPr>
          <p:cNvPr id="1007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7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0332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308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60032" y="3347148"/>
            <a:ext cx="3888432" cy="945948"/>
          </a:xfrm>
        </p:spPr>
        <p:txBody>
          <a:bodyPr/>
          <a:lstStyle>
            <a:lvl1pPr marL="0" indent="0">
              <a:buFont typeface="Wingdings" pitchFamily="2" charset="2"/>
              <a:buNone/>
              <a:defRPr kumimoji="1" lang="zh-CN" altLang="en-US" sz="32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</a:t>
            </a:r>
            <a:r>
              <a:rPr lang="zh-CN" altLang="en-US" dirty="0" smtClean="0"/>
              <a:t>母版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/>
          <p:cNvCxnSpPr>
            <a:endCxn id="28675" idx="1"/>
          </p:cNvCxnSpPr>
          <p:nvPr userDrawn="1"/>
        </p:nvCxnSpPr>
        <p:spPr>
          <a:xfrm>
            <a:off x="3851920" y="3820122"/>
            <a:ext cx="1008112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186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>
              <a:defRPr b="0"/>
            </a:lvl1pPr>
            <a:lvl2pPr marL="627063" indent="-344488">
              <a:tabLst>
                <a:tab pos="627063" algn="l"/>
                <a:tab pos="1346200" algn="l"/>
              </a:tabLst>
              <a:defRPr/>
            </a:lvl2pPr>
            <a:lvl3pPr marL="896938" indent="-395288">
              <a:tabLst>
                <a:tab pos="1346200" algn="l"/>
              </a:tabLst>
              <a:defRPr/>
            </a:lvl3pPr>
            <a:lvl4pPr marL="982663" indent="-387350">
              <a:tabLst>
                <a:tab pos="1346200" algn="l"/>
              </a:tabLst>
              <a:defRPr/>
            </a:lvl4pPr>
            <a:lvl5pPr marL="1074738" indent="-398463">
              <a:tabLst>
                <a:tab pos="1346200" algn="l"/>
              </a:tabLs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84168" y="6247044"/>
            <a:ext cx="93610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020272" y="6247044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00392" y="6245225"/>
            <a:ext cx="724342" cy="476250"/>
          </a:xfrm>
          <a:prstGeom prst="rect">
            <a:avLst/>
          </a:prstGeom>
          <a:ln/>
        </p:spPr>
        <p:txBody>
          <a:bodyPr/>
          <a:lstStyle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6200830"/>
            <a:ext cx="1802160" cy="495074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5364088" y="6263701"/>
            <a:ext cx="25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微机原理与单片机应用</a:t>
            </a:r>
            <a:endParaRPr lang="zh-CN" altLang="en-US" sz="1800" b="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3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75729"/>
            <a:ext cx="7197725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172400" y="6309320"/>
            <a:ext cx="926207" cy="457200"/>
          </a:xfrm>
        </p:spPr>
        <p:txBody>
          <a:bodyPr/>
          <a:lstStyle>
            <a:lvl1pPr>
              <a:defRPr/>
            </a:lvl1pPr>
          </a:lstStyle>
          <a:p>
            <a:fld id="{2688F5E3-16E3-4F98-A84F-74B7215F6A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9954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31800" y="179388"/>
            <a:ext cx="8637588" cy="61547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496300" y="6496050"/>
            <a:ext cx="638175" cy="457200"/>
          </a:xfrm>
        </p:spPr>
        <p:txBody>
          <a:bodyPr/>
          <a:lstStyle>
            <a:lvl1pPr>
              <a:defRPr/>
            </a:lvl1pPr>
          </a:lstStyle>
          <a:p>
            <a:fld id="{B7B4AD40-F839-4380-A03B-BB091C12DD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177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204" y="188640"/>
            <a:ext cx="8001000" cy="67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760"/>
            <a:ext cx="7958138" cy="471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5039072" y="6247044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7020272" y="6245225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00392" y="6245225"/>
            <a:ext cx="474812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8" r:id="rId2"/>
    <p:sldLayoutId id="2147484587" r:id="rId3"/>
    <p:sldLayoutId id="2147484665" r:id="rId4"/>
    <p:sldLayoutId id="214748466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  </a:t>
            </a:r>
            <a:r>
              <a:rPr lang="en-US" altLang="zh-CN" dirty="0" smtClean="0"/>
              <a:t>8086</a:t>
            </a:r>
            <a:r>
              <a:rPr lang="zh-CN" altLang="en-US" dirty="0" smtClean="0"/>
              <a:t>的指令系统</a:t>
            </a:r>
            <a:endParaRPr lang="zh-CN" altLang="en-US" dirty="0"/>
          </a:p>
        </p:txBody>
      </p:sp>
      <p:sp>
        <p:nvSpPr>
          <p:cNvPr id="14339" name="矩形 3"/>
          <p:cNvSpPr>
            <a:spLocks noChangeArrowheads="1"/>
          </p:cNvSpPr>
          <p:nvPr/>
        </p:nvSpPr>
        <p:spPr bwMode="auto">
          <a:xfrm>
            <a:off x="5368925" y="5516563"/>
            <a:ext cx="30575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主讲人：荣生辉</a:t>
            </a:r>
            <a:endParaRPr lang="en-US" altLang="zh-CN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）通用传送指令</a:t>
            </a:r>
            <a:r>
              <a:rPr kumimoji="1" lang="en-US" altLang="zh-CN" b="1" dirty="0" err="1" smtClean="0">
                <a:solidFill>
                  <a:srgbClr val="800000"/>
                </a:solidFill>
                <a:cs typeface="+mj-cs"/>
              </a:rPr>
              <a:t>MOV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     上段</a:t>
            </a:r>
            <a:r>
              <a:rPr lang="zh-CN" altLang="en-US" dirty="0">
                <a:latin typeface="宋体" panose="02010600030101010101" pitchFamily="2" charset="-122"/>
              </a:rPr>
              <a:t>程序在代码段中的存放</a:t>
            </a:r>
            <a:r>
              <a:rPr lang="zh-CN" altLang="en-US" dirty="0" smtClean="0">
                <a:latin typeface="宋体" panose="02010600030101010101" pitchFamily="2" charset="-122"/>
              </a:rPr>
              <a:t>形式，設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CS=</a:t>
            </a:r>
            <a:r>
              <a:rPr lang="en-US" altLang="zh-CN" b="1" dirty="0" err="1">
                <a:solidFill>
                  <a:srgbClr val="C00000"/>
                </a:solidFill>
                <a:latin typeface="宋体" panose="02010600030101010101" pitchFamily="2" charset="-122"/>
              </a:rPr>
              <a:t>109EH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宋体" panose="02010600030101010101" pitchFamily="2" charset="-122"/>
              </a:rPr>
              <a:t>IP=</a:t>
            </a:r>
            <a:r>
              <a:rPr lang="en-US" altLang="zh-CN" dirty="0" err="1">
                <a:solidFill>
                  <a:srgbClr val="C00000"/>
                </a:solidFill>
                <a:latin typeface="宋体" panose="02010600030101010101" pitchFamily="2" charset="-122"/>
              </a:rPr>
              <a:t>0100H</a:t>
            </a:r>
            <a:r>
              <a:rPr lang="zh-CN" altLang="en-US" dirty="0">
                <a:latin typeface="宋体" panose="02010600030101010101" pitchFamily="2" charset="-122"/>
              </a:rPr>
              <a:t>，则各条指令在代码段中的存放地址</a:t>
            </a:r>
            <a:r>
              <a:rPr lang="zh-CN" altLang="en-US" dirty="0" smtClean="0">
                <a:latin typeface="宋体" panose="02010600030101010101" pitchFamily="2" charset="-122"/>
              </a:rPr>
              <a:t>如下：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    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CS :  IP  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机器指令    汇编指令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109E：0100</a:t>
            </a:r>
            <a:r>
              <a:rPr lang="en-US" altLang="zh-CN" dirty="0">
                <a:latin typeface="宋体" panose="02010600030101010101" pitchFamily="2" charset="-122"/>
              </a:rPr>
              <a:t>  </a:t>
            </a:r>
            <a:r>
              <a:rPr lang="en-US" altLang="zh-CN" dirty="0" err="1">
                <a:latin typeface="宋体" panose="02010600030101010101" pitchFamily="2" charset="-122"/>
              </a:rPr>
              <a:t>B80010</a:t>
            </a:r>
            <a:r>
              <a:rPr lang="en-US" altLang="zh-CN" dirty="0">
                <a:latin typeface="宋体" panose="02010600030101010101" pitchFamily="2" charset="-122"/>
              </a:rPr>
              <a:t>   </a:t>
            </a:r>
            <a:r>
              <a:rPr lang="en-US" altLang="zh-CN" dirty="0" err="1">
                <a:latin typeface="宋体" panose="02010600030101010101" pitchFamily="2" charset="-122"/>
              </a:rPr>
              <a:t>MOV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</a:rPr>
              <a:t>DI，1000H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109E：0103</a:t>
            </a:r>
            <a:r>
              <a:rPr lang="en-US" altLang="zh-CN" dirty="0">
                <a:latin typeface="宋体" panose="02010600030101010101" pitchFamily="2" charset="-122"/>
              </a:rPr>
              <a:t>     .     </a:t>
            </a:r>
            <a:r>
              <a:rPr lang="en-US" altLang="zh-CN" dirty="0" err="1">
                <a:latin typeface="宋体" panose="02010600030101010101" pitchFamily="2" charset="-122"/>
              </a:rPr>
              <a:t>MOV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</a:rPr>
              <a:t>CX，64H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109E：0105</a:t>
            </a:r>
            <a:r>
              <a:rPr lang="en-US" altLang="zh-CN" dirty="0">
                <a:latin typeface="宋体" panose="02010600030101010101" pitchFamily="2" charset="-122"/>
              </a:rPr>
              <a:t>     .     </a:t>
            </a:r>
            <a:r>
              <a:rPr lang="en-US" altLang="zh-CN" dirty="0" err="1">
                <a:latin typeface="宋体" panose="02010600030101010101" pitchFamily="2" charset="-122"/>
              </a:rPr>
              <a:t>MOV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</a:rPr>
              <a:t>AL，2AH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109E：0107</a:t>
            </a:r>
            <a:r>
              <a:rPr lang="en-US" altLang="zh-CN" dirty="0">
                <a:latin typeface="宋体" panose="02010600030101010101" pitchFamily="2" charset="-122"/>
              </a:rPr>
              <a:t>     .     </a:t>
            </a:r>
            <a:r>
              <a:rPr lang="en-US" altLang="zh-CN" dirty="0" err="1">
                <a:latin typeface="宋体" panose="02010600030101010101" pitchFamily="2" charset="-122"/>
              </a:rPr>
              <a:t>MOV</a:t>
            </a:r>
            <a:r>
              <a:rPr lang="en-US" altLang="zh-CN" dirty="0">
                <a:latin typeface="宋体" panose="02010600030101010101" pitchFamily="2" charset="-122"/>
              </a:rPr>
              <a:t> [DI]，AL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109E：0109</a:t>
            </a:r>
            <a:r>
              <a:rPr lang="en-US" altLang="zh-CN" dirty="0">
                <a:latin typeface="宋体" panose="02010600030101010101" pitchFamily="2" charset="-122"/>
              </a:rPr>
              <a:t>           </a:t>
            </a:r>
            <a:r>
              <a:rPr lang="en-US" altLang="zh-CN" dirty="0" err="1">
                <a:latin typeface="宋体" panose="02010600030101010101" pitchFamily="2" charset="-122"/>
              </a:rPr>
              <a:t>INC</a:t>
            </a:r>
            <a:r>
              <a:rPr lang="en-US" altLang="zh-CN" dirty="0">
                <a:latin typeface="宋体" panose="02010600030101010101" pitchFamily="2" charset="-122"/>
              </a:rPr>
              <a:t> DI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109E：010A</a:t>
            </a:r>
            <a:r>
              <a:rPr lang="en-US" altLang="zh-CN" dirty="0">
                <a:latin typeface="宋体" panose="02010600030101010101" pitchFamily="2" charset="-122"/>
              </a:rPr>
              <a:t>           DEC CX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109E：010B</a:t>
            </a:r>
            <a:r>
              <a:rPr lang="en-US" altLang="zh-CN" dirty="0">
                <a:latin typeface="宋体" panose="02010600030101010101" pitchFamily="2" charset="-122"/>
              </a:rPr>
              <a:t>           </a:t>
            </a:r>
            <a:r>
              <a:rPr lang="en-US" altLang="zh-CN" dirty="0" err="1">
                <a:latin typeface="宋体" panose="02010600030101010101" pitchFamily="2" charset="-122"/>
              </a:rPr>
              <a:t>JNZ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</a:rPr>
              <a:t>0107H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109E：010D</a:t>
            </a:r>
            <a:r>
              <a:rPr lang="en-US" altLang="zh-CN" dirty="0">
                <a:latin typeface="宋体" panose="02010600030101010101" pitchFamily="2" charset="-122"/>
              </a:rPr>
              <a:t>           </a:t>
            </a:r>
            <a:r>
              <a:rPr lang="en-US" altLang="zh-CN" dirty="0" err="1">
                <a:latin typeface="宋体" panose="02010600030101010101" pitchFamily="2" charset="-122"/>
              </a:rPr>
              <a:t>HLT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166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）循环移位指令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zh-CN" altLang="en-US" dirty="0"/>
              <a:t>不带进位位的循环移位</a:t>
            </a: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100</a:t>
            </a:fld>
            <a:endParaRPr lang="en-US" altLang="zh-CN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495550" y="4419600"/>
            <a:ext cx="3581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3332163" y="4681538"/>
            <a:ext cx="2058987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6091238" y="4676775"/>
            <a:ext cx="985837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1581150" y="4695825"/>
            <a:ext cx="914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7086600" y="4419600"/>
            <a:ext cx="685800" cy="54451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CF</a:t>
            </a: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1581150" y="4724400"/>
            <a:ext cx="0" cy="685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1609725" y="5429250"/>
            <a:ext cx="4876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6505575" y="4676775"/>
            <a:ext cx="0" cy="7588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3352800" y="2514600"/>
            <a:ext cx="3581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1676400" y="2514600"/>
            <a:ext cx="685800" cy="54451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CF</a:t>
            </a: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7786688" y="2743200"/>
            <a:ext cx="14287" cy="762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2924175" y="3505200"/>
            <a:ext cx="4876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2924175" y="2819400"/>
            <a:ext cx="0" cy="685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H="1">
            <a:off x="4114800" y="2770188"/>
            <a:ext cx="1903413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6934200" y="2743200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 flipH="1">
            <a:off x="2362200" y="2786063"/>
            <a:ext cx="97948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64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0" grpId="0" animBg="1"/>
      <p:bldP spid="2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）循环移位指令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zh-CN" altLang="en-US" dirty="0" smtClean="0"/>
              <a:t>带</a:t>
            </a:r>
            <a:r>
              <a:rPr lang="zh-CN" altLang="en-US" dirty="0"/>
              <a:t>进位位的循环移位</a:t>
            </a: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101</a:t>
            </a:fld>
            <a:endParaRPr lang="en-US" altLang="zh-CN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905000" y="4267200"/>
            <a:ext cx="3581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2741613" y="4529138"/>
            <a:ext cx="2058987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5500688" y="4524375"/>
            <a:ext cx="8350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066800" y="4543425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6386513" y="4267200"/>
            <a:ext cx="685800" cy="54451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CF</a:t>
            </a:r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>
            <a:off x="1066800" y="4543425"/>
            <a:ext cx="0" cy="7239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V="1">
            <a:off x="1081088" y="5272088"/>
            <a:ext cx="6753225" cy="190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7848600" y="4524375"/>
            <a:ext cx="0" cy="7588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3352800" y="2514600"/>
            <a:ext cx="3581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1795463" y="2514600"/>
            <a:ext cx="685800" cy="54451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CF</a:t>
            </a:r>
          </a:p>
        </p:txBody>
      </p:sp>
      <p:sp>
        <p:nvSpPr>
          <p:cNvPr id="38" name="Line 14"/>
          <p:cNvSpPr>
            <a:spLocks noChangeShapeType="1"/>
          </p:cNvSpPr>
          <p:nvPr/>
        </p:nvSpPr>
        <p:spPr bwMode="auto">
          <a:xfrm>
            <a:off x="7786688" y="2743200"/>
            <a:ext cx="14287" cy="762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>
            <a:off x="1023938" y="3505200"/>
            <a:ext cx="678021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>
            <a:off x="1033463" y="2790825"/>
            <a:ext cx="0" cy="685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H="1">
            <a:off x="4114800" y="2770188"/>
            <a:ext cx="1903413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18"/>
          <p:cNvSpPr>
            <a:spLocks noChangeShapeType="1"/>
          </p:cNvSpPr>
          <p:nvPr/>
        </p:nvSpPr>
        <p:spPr bwMode="auto">
          <a:xfrm flipH="1">
            <a:off x="6934200" y="2743200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19"/>
          <p:cNvSpPr>
            <a:spLocks noChangeShapeType="1"/>
          </p:cNvSpPr>
          <p:nvPr/>
        </p:nvSpPr>
        <p:spPr bwMode="auto">
          <a:xfrm flipH="1">
            <a:off x="2503488" y="2786063"/>
            <a:ext cx="8350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1023938" y="2790825"/>
            <a:ext cx="7588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7089775" y="4524375"/>
            <a:ext cx="7588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9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animBg="1"/>
      <p:bldP spid="36" grpId="0" animBg="1"/>
      <p:bldP spid="37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）循环移位指令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zh-CN" altLang="en-US" dirty="0" smtClean="0"/>
              <a:t>循环移位指令应用</a:t>
            </a: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5000"/>
              </a:lnSpc>
            </a:pPr>
            <a:r>
              <a:rPr lang="zh-CN" altLang="en-US" dirty="0"/>
              <a:t>用于对某些位状态的测试；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dirty="0"/>
              <a:t>高位部分和低位部分的交换；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dirty="0"/>
              <a:t>与非循环移位指令一起组成32位或更长字长数的移位。</a:t>
            </a:r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906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）循环移位指令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zh-CN" altLang="en-US" dirty="0" smtClean="0"/>
              <a:t>循环移位指令应用</a:t>
            </a:r>
            <a:endParaRPr lang="en-US" altLang="zh-CN" dirty="0" smtClean="0"/>
          </a:p>
          <a:p>
            <a:pPr lvl="1"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宋体" panose="02010600030101010101" pitchFamily="2" charset="-122"/>
            </a:endParaRPr>
          </a:p>
          <a:p>
            <a:pPr lvl="1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将</a:t>
            </a:r>
            <a:r>
              <a:rPr lang="zh-CN" altLang="en-US" dirty="0">
                <a:latin typeface="宋体" panose="02010600030101010101" pitchFamily="2" charset="-122"/>
              </a:rPr>
              <a:t>1000</a:t>
            </a:r>
            <a:r>
              <a:rPr lang="en-US" altLang="zh-CN" dirty="0">
                <a:latin typeface="宋体" panose="02010600030101010101" pitchFamily="2" charset="-122"/>
              </a:rPr>
              <a:t>H</a:t>
            </a:r>
            <a:r>
              <a:rPr lang="zh-CN" altLang="en-US" dirty="0">
                <a:latin typeface="宋体" panose="02010600030101010101" pitchFamily="2" charset="-122"/>
              </a:rPr>
              <a:t>开始存放的</a:t>
            </a:r>
            <a:r>
              <a:rPr lang="en-US" altLang="zh-CN" dirty="0">
                <a:latin typeface="宋体" panose="02010600030101010101" pitchFamily="2" charset="-122"/>
              </a:rPr>
              <a:t>4</a:t>
            </a:r>
            <a:r>
              <a:rPr lang="zh-CN" altLang="en-US" dirty="0" smtClean="0">
                <a:latin typeface="宋体" panose="02010600030101010101" pitchFamily="2" charset="-122"/>
              </a:rPr>
              <a:t>个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压缩</a:t>
            </a:r>
            <a:r>
              <a:rPr lang="en-US" altLang="zh-CN" dirty="0">
                <a:latin typeface="宋体" panose="02010600030101010101" pitchFamily="2" charset="-122"/>
              </a:rPr>
              <a:t>BCD</a:t>
            </a:r>
            <a:r>
              <a:rPr lang="zh-CN" altLang="en-US" dirty="0">
                <a:latin typeface="宋体" panose="02010600030101010101" pitchFamily="2" charset="-122"/>
              </a:rPr>
              <a:t>码转换为</a:t>
            </a:r>
            <a:r>
              <a:rPr lang="en-US" altLang="zh-CN" dirty="0" smtClean="0">
                <a:latin typeface="宋体" panose="02010600030101010101" pitchFamily="2" charset="-122"/>
              </a:rPr>
              <a:t>ASCII</a:t>
            </a:r>
          </a:p>
          <a:p>
            <a:pPr lvl="1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码</a:t>
            </a:r>
            <a:r>
              <a:rPr lang="zh-CN" altLang="en-US" dirty="0">
                <a:latin typeface="宋体" panose="02010600030101010101" pitchFamily="2" charset="-122"/>
              </a:rPr>
              <a:t>存放在3000</a:t>
            </a:r>
            <a:r>
              <a:rPr lang="en-US" altLang="zh-CN" dirty="0">
                <a:latin typeface="宋体" panose="02010600030101010101" pitchFamily="2" charset="-122"/>
              </a:rPr>
              <a:t>H</a:t>
            </a:r>
            <a:r>
              <a:rPr lang="zh-CN" altLang="en-US" dirty="0">
                <a:latin typeface="宋体" panose="02010600030101010101" pitchFamily="2" charset="-122"/>
              </a:rPr>
              <a:t>开始</a:t>
            </a:r>
            <a:r>
              <a:rPr lang="zh-CN" altLang="en-US" dirty="0" smtClean="0">
                <a:latin typeface="宋体" panose="02010600030101010101" pitchFamily="2" charset="-122"/>
              </a:rPr>
              <a:t>的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单元</a:t>
            </a:r>
            <a:r>
              <a:rPr lang="zh-CN" altLang="en-US" dirty="0">
                <a:latin typeface="宋体" panose="02010600030101010101" pitchFamily="2" charset="-122"/>
              </a:rPr>
              <a:t>中去。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103</a:t>
            </a:fld>
            <a:endParaRPr lang="en-US" altLang="zh-CN" dirty="0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6458496" y="2168400"/>
            <a:ext cx="1371600" cy="27432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auto">
          <a:xfrm>
            <a:off x="6458496" y="1482600"/>
            <a:ext cx="0" cy="838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7830096" y="1482600"/>
            <a:ext cx="0" cy="838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6458496" y="2244600"/>
            <a:ext cx="0" cy="3352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>
            <a:off x="7830096" y="2168400"/>
            <a:ext cx="0" cy="3429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>
            <a:off x="6458496" y="2168400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6458496" y="2549400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11"/>
          <p:cNvSpPr>
            <a:spLocks noChangeShapeType="1"/>
          </p:cNvSpPr>
          <p:nvPr/>
        </p:nvSpPr>
        <p:spPr bwMode="auto">
          <a:xfrm>
            <a:off x="6458496" y="2930400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6458496" y="3311400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>
            <a:off x="6458496" y="3692400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Freeform 14"/>
          <p:cNvSpPr>
            <a:spLocks/>
          </p:cNvSpPr>
          <p:nvPr/>
        </p:nvSpPr>
        <p:spPr bwMode="auto">
          <a:xfrm>
            <a:off x="6444208" y="1363537"/>
            <a:ext cx="1357313" cy="315913"/>
          </a:xfrm>
          <a:custGeom>
            <a:avLst/>
            <a:gdLst>
              <a:gd name="T0" fmla="*/ 0 w 855"/>
              <a:gd name="T1" fmla="*/ 2147483647 h 200"/>
              <a:gd name="T2" fmla="*/ 2147483647 w 855"/>
              <a:gd name="T3" fmla="*/ 2147483647 h 200"/>
              <a:gd name="T4" fmla="*/ 2147483647 w 855"/>
              <a:gd name="T5" fmla="*/ 2147483647 h 200"/>
              <a:gd name="T6" fmla="*/ 2147483647 w 855"/>
              <a:gd name="T7" fmla="*/ 0 h 200"/>
              <a:gd name="T8" fmla="*/ 2147483647 w 855"/>
              <a:gd name="T9" fmla="*/ 2147483647 h 200"/>
              <a:gd name="T10" fmla="*/ 2147483647 w 855"/>
              <a:gd name="T11" fmla="*/ 2147483647 h 200"/>
              <a:gd name="T12" fmla="*/ 2147483647 w 855"/>
              <a:gd name="T13" fmla="*/ 2147483647 h 200"/>
              <a:gd name="T14" fmla="*/ 2147483647 w 855"/>
              <a:gd name="T15" fmla="*/ 2147483647 h 200"/>
              <a:gd name="T16" fmla="*/ 2147483647 w 855"/>
              <a:gd name="T17" fmla="*/ 2147483647 h 200"/>
              <a:gd name="T18" fmla="*/ 2147483647 w 855"/>
              <a:gd name="T19" fmla="*/ 2147483647 h 200"/>
              <a:gd name="T20" fmla="*/ 2147483647 w 855"/>
              <a:gd name="T21" fmla="*/ 2147483647 h 200"/>
              <a:gd name="T22" fmla="*/ 2147483647 w 855"/>
              <a:gd name="T23" fmla="*/ 2147483647 h 200"/>
              <a:gd name="T24" fmla="*/ 2147483647 w 855"/>
              <a:gd name="T25" fmla="*/ 2147483647 h 200"/>
              <a:gd name="T26" fmla="*/ 2147483647 w 855"/>
              <a:gd name="T27" fmla="*/ 2147483647 h 2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55"/>
              <a:gd name="T43" fmla="*/ 0 h 200"/>
              <a:gd name="T44" fmla="*/ 855 w 855"/>
              <a:gd name="T45" fmla="*/ 200 h 2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55" h="200">
                <a:moveTo>
                  <a:pt x="0" y="90"/>
                </a:moveTo>
                <a:cubicBezTo>
                  <a:pt x="6" y="81"/>
                  <a:pt x="13" y="73"/>
                  <a:pt x="18" y="63"/>
                </a:cubicBezTo>
                <a:cubicBezTo>
                  <a:pt x="22" y="55"/>
                  <a:pt x="19" y="42"/>
                  <a:pt x="27" y="36"/>
                </a:cubicBezTo>
                <a:cubicBezTo>
                  <a:pt x="65" y="9"/>
                  <a:pt x="148" y="5"/>
                  <a:pt x="189" y="0"/>
                </a:cubicBezTo>
                <a:cubicBezTo>
                  <a:pt x="247" y="6"/>
                  <a:pt x="289" y="9"/>
                  <a:pt x="342" y="27"/>
                </a:cubicBezTo>
                <a:cubicBezTo>
                  <a:pt x="375" y="77"/>
                  <a:pt x="341" y="37"/>
                  <a:pt x="387" y="63"/>
                </a:cubicBezTo>
                <a:cubicBezTo>
                  <a:pt x="406" y="74"/>
                  <a:pt x="441" y="99"/>
                  <a:pt x="441" y="99"/>
                </a:cubicBezTo>
                <a:cubicBezTo>
                  <a:pt x="447" y="108"/>
                  <a:pt x="451" y="119"/>
                  <a:pt x="459" y="126"/>
                </a:cubicBezTo>
                <a:cubicBezTo>
                  <a:pt x="466" y="132"/>
                  <a:pt x="479" y="128"/>
                  <a:pt x="486" y="135"/>
                </a:cubicBezTo>
                <a:cubicBezTo>
                  <a:pt x="493" y="142"/>
                  <a:pt x="487" y="156"/>
                  <a:pt x="495" y="162"/>
                </a:cubicBezTo>
                <a:cubicBezTo>
                  <a:pt x="519" y="179"/>
                  <a:pt x="551" y="182"/>
                  <a:pt x="576" y="198"/>
                </a:cubicBezTo>
                <a:cubicBezTo>
                  <a:pt x="630" y="195"/>
                  <a:pt x="685" y="200"/>
                  <a:pt x="738" y="189"/>
                </a:cubicBezTo>
                <a:cubicBezTo>
                  <a:pt x="759" y="185"/>
                  <a:pt x="771" y="160"/>
                  <a:pt x="792" y="153"/>
                </a:cubicBezTo>
                <a:cubicBezTo>
                  <a:pt x="852" y="133"/>
                  <a:pt x="838" y="152"/>
                  <a:pt x="855" y="117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" name="Freeform 15"/>
          <p:cNvSpPr>
            <a:spLocks/>
          </p:cNvSpPr>
          <p:nvPr/>
        </p:nvSpPr>
        <p:spPr bwMode="auto">
          <a:xfrm>
            <a:off x="6458496" y="5433887"/>
            <a:ext cx="1357312" cy="315913"/>
          </a:xfrm>
          <a:custGeom>
            <a:avLst/>
            <a:gdLst>
              <a:gd name="T0" fmla="*/ 0 w 855"/>
              <a:gd name="T1" fmla="*/ 2147483647 h 200"/>
              <a:gd name="T2" fmla="*/ 2147483647 w 855"/>
              <a:gd name="T3" fmla="*/ 2147483647 h 200"/>
              <a:gd name="T4" fmla="*/ 2147483647 w 855"/>
              <a:gd name="T5" fmla="*/ 2147483647 h 200"/>
              <a:gd name="T6" fmla="*/ 2147483647 w 855"/>
              <a:gd name="T7" fmla="*/ 0 h 200"/>
              <a:gd name="T8" fmla="*/ 2147483647 w 855"/>
              <a:gd name="T9" fmla="*/ 2147483647 h 200"/>
              <a:gd name="T10" fmla="*/ 2147483647 w 855"/>
              <a:gd name="T11" fmla="*/ 2147483647 h 200"/>
              <a:gd name="T12" fmla="*/ 2147483647 w 855"/>
              <a:gd name="T13" fmla="*/ 2147483647 h 200"/>
              <a:gd name="T14" fmla="*/ 2147483647 w 855"/>
              <a:gd name="T15" fmla="*/ 2147483647 h 200"/>
              <a:gd name="T16" fmla="*/ 2147483647 w 855"/>
              <a:gd name="T17" fmla="*/ 2147483647 h 200"/>
              <a:gd name="T18" fmla="*/ 2147483647 w 855"/>
              <a:gd name="T19" fmla="*/ 2147483647 h 200"/>
              <a:gd name="T20" fmla="*/ 2147483647 w 855"/>
              <a:gd name="T21" fmla="*/ 2147483647 h 200"/>
              <a:gd name="T22" fmla="*/ 2147483647 w 855"/>
              <a:gd name="T23" fmla="*/ 2147483647 h 200"/>
              <a:gd name="T24" fmla="*/ 2147483647 w 855"/>
              <a:gd name="T25" fmla="*/ 2147483647 h 200"/>
              <a:gd name="T26" fmla="*/ 2147483647 w 855"/>
              <a:gd name="T27" fmla="*/ 2147483647 h 2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55"/>
              <a:gd name="T43" fmla="*/ 0 h 200"/>
              <a:gd name="T44" fmla="*/ 855 w 855"/>
              <a:gd name="T45" fmla="*/ 200 h 2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55" h="200">
                <a:moveTo>
                  <a:pt x="0" y="90"/>
                </a:moveTo>
                <a:cubicBezTo>
                  <a:pt x="6" y="81"/>
                  <a:pt x="13" y="73"/>
                  <a:pt x="18" y="63"/>
                </a:cubicBezTo>
                <a:cubicBezTo>
                  <a:pt x="22" y="55"/>
                  <a:pt x="19" y="42"/>
                  <a:pt x="27" y="36"/>
                </a:cubicBezTo>
                <a:cubicBezTo>
                  <a:pt x="65" y="9"/>
                  <a:pt x="148" y="5"/>
                  <a:pt x="189" y="0"/>
                </a:cubicBezTo>
                <a:cubicBezTo>
                  <a:pt x="247" y="6"/>
                  <a:pt x="289" y="9"/>
                  <a:pt x="342" y="27"/>
                </a:cubicBezTo>
                <a:cubicBezTo>
                  <a:pt x="375" y="77"/>
                  <a:pt x="341" y="37"/>
                  <a:pt x="387" y="63"/>
                </a:cubicBezTo>
                <a:cubicBezTo>
                  <a:pt x="406" y="74"/>
                  <a:pt x="441" y="99"/>
                  <a:pt x="441" y="99"/>
                </a:cubicBezTo>
                <a:cubicBezTo>
                  <a:pt x="447" y="108"/>
                  <a:pt x="451" y="119"/>
                  <a:pt x="459" y="126"/>
                </a:cubicBezTo>
                <a:cubicBezTo>
                  <a:pt x="466" y="132"/>
                  <a:pt x="479" y="128"/>
                  <a:pt x="486" y="135"/>
                </a:cubicBezTo>
                <a:cubicBezTo>
                  <a:pt x="493" y="142"/>
                  <a:pt x="487" y="156"/>
                  <a:pt x="495" y="162"/>
                </a:cubicBezTo>
                <a:cubicBezTo>
                  <a:pt x="519" y="179"/>
                  <a:pt x="551" y="182"/>
                  <a:pt x="576" y="198"/>
                </a:cubicBezTo>
                <a:cubicBezTo>
                  <a:pt x="630" y="195"/>
                  <a:pt x="685" y="200"/>
                  <a:pt x="738" y="189"/>
                </a:cubicBezTo>
                <a:cubicBezTo>
                  <a:pt x="759" y="185"/>
                  <a:pt x="771" y="160"/>
                  <a:pt x="792" y="153"/>
                </a:cubicBezTo>
                <a:cubicBezTo>
                  <a:pt x="852" y="133"/>
                  <a:pt x="838" y="152"/>
                  <a:pt x="855" y="117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6839496" y="1635000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2800" b="1">
                <a:cs typeface="Times New Roman" panose="02020603050405020304" pitchFamily="18" charset="0"/>
              </a:rPr>
              <a:t>┇</a:t>
            </a:r>
            <a:endParaRPr lang="zh-CN" altLang="en-US" sz="2800"/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6839496" y="3692400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2800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839496" y="2092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12</a:t>
            </a:r>
            <a:r>
              <a:rPr lang="en-US" altLang="zh-CN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6839496" y="2520825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34</a:t>
            </a:r>
            <a:r>
              <a:rPr lang="en-US" altLang="zh-CN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6853783" y="2916112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56</a:t>
            </a:r>
            <a:r>
              <a:rPr lang="en-US" altLang="zh-CN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6839496" y="3278062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78</a:t>
            </a:r>
            <a:r>
              <a:rPr lang="en-US" altLang="zh-CN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>
            <a:off x="6458496" y="4225800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23"/>
          <p:cNvSpPr>
            <a:spLocks noChangeShapeType="1"/>
          </p:cNvSpPr>
          <p:nvPr/>
        </p:nvSpPr>
        <p:spPr bwMode="auto">
          <a:xfrm>
            <a:off x="6458496" y="4606800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6839496" y="5002087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2800" b="1">
                <a:cs typeface="Times New Roman" panose="02020603050405020304" pitchFamily="18" charset="0"/>
              </a:rPr>
              <a:t>┇</a:t>
            </a:r>
            <a:endParaRPr lang="zh-CN" altLang="en-US" sz="2800"/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5405983" y="2139825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1000</a:t>
            </a:r>
            <a:r>
              <a:rPr lang="en-US" altLang="zh-CN" b="1"/>
              <a:t>H</a:t>
            </a:r>
          </a:p>
        </p:txBody>
      </p:sp>
      <p:sp>
        <p:nvSpPr>
          <p:cNvPr id="52" name="Text Box 26"/>
          <p:cNvSpPr txBox="1">
            <a:spLocks noChangeArrowheads="1"/>
          </p:cNvSpPr>
          <p:nvPr/>
        </p:nvSpPr>
        <p:spPr bwMode="auto">
          <a:xfrm>
            <a:off x="5391696" y="41496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3000</a:t>
            </a:r>
            <a:r>
              <a:rPr lang="en-US" altLang="zh-CN" b="1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68696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0" grpId="0" animBg="1"/>
      <p:bldP spid="41" grpId="0" animBg="1"/>
      <p:bldP spid="42" grpId="0"/>
      <p:bldP spid="43" grpId="0"/>
      <p:bldP spid="44" grpId="0"/>
      <p:bldP spid="45" grpId="0"/>
      <p:bldP spid="46" grpId="0"/>
      <p:bldP spid="47" grpId="0"/>
      <p:bldP spid="50" grpId="0"/>
      <p:bldP spid="51" grpId="0"/>
      <p:bldP spid="52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A063C06-B3D6-4FD7-9495-7154A337CF95}" type="slidenum">
              <a:rPr kumimoji="0" lang="zh-CN" altLang="en-US" sz="1400">
                <a:latin typeface="Tahoma" panose="020B0604030504040204" pitchFamily="34" charset="0"/>
              </a:rPr>
              <a:pPr/>
              <a:t>104</a:t>
            </a:fld>
            <a:endParaRPr kumimoji="0" lang="en-US" altLang="zh-CN" sz="1400">
              <a:latin typeface="Tahoma" panose="020B0604030504040204" pitchFamily="34" charset="0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332656"/>
            <a:ext cx="3760788" cy="612068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0" dirty="0" err="1" smtClean="0">
                <a:latin typeface="Times New Roman" panose="02020603050405020304" pitchFamily="18" charset="0"/>
              </a:rPr>
              <a:t>START: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MOV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SI,1000H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 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MOV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DI,3000H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 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MOV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CX,4</a:t>
            </a:r>
            <a:r>
              <a:rPr lang="en-US" altLang="zh-CN" dirty="0" smtClean="0">
                <a:latin typeface="Times New Roman" panose="02020603050405020304" pitchFamily="18" charset="0"/>
              </a:rPr>
              <a:t>	</a:t>
            </a:r>
            <a:endParaRPr lang="zh-CN" altLang="en-US" dirty="0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dirty="0" err="1" smtClean="0">
                <a:latin typeface="Times New Roman" panose="02020603050405020304" pitchFamily="18" charset="0"/>
              </a:rPr>
              <a:t>NEXT:MOV</a:t>
            </a:r>
            <a:r>
              <a:rPr lang="en-US" altLang="zh-CN" dirty="0" smtClean="0">
                <a:latin typeface="Times New Roman" panose="02020603050405020304" pitchFamily="18" charset="0"/>
              </a:rPr>
              <a:t> AL,[SI]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dirty="0" smtClean="0">
                <a:latin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MOV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BL,AL</a:t>
            </a:r>
            <a:r>
              <a:rPr lang="en-US" altLang="zh-CN" dirty="0" smtClean="0">
                <a:latin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</a:rPr>
              <a:t>    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 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AND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AL,0FH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  OR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AL,30H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MOV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[DI],AL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INC</a:t>
            </a:r>
            <a:r>
              <a:rPr lang="en-US" altLang="zh-CN" dirty="0" smtClean="0">
                <a:latin typeface="Times New Roman" panose="02020603050405020304" pitchFamily="18" charset="0"/>
              </a:rPr>
              <a:t> DI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MOV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AL,BL</a:t>
            </a: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4812531" y="404664"/>
            <a:ext cx="2895600" cy="4702634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CX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CL,4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SHR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AL,CL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   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AL,30H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[DI],AL</a:t>
            </a: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DI</a:t>
            </a: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SI</a:t>
            </a: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POP CX</a:t>
            </a: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 CX</a:t>
            </a: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JNZ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Next</a:t>
            </a: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HLT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>
            <a:off x="4572000" y="548680"/>
            <a:ext cx="0" cy="502920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2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2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2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2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2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2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 </a:t>
            </a:r>
            <a:r>
              <a:rPr lang="en-US" altLang="zh-CN" dirty="0"/>
              <a:t>8086</a:t>
            </a:r>
            <a:r>
              <a:rPr lang="zh-CN" altLang="en-US" dirty="0"/>
              <a:t>的指令系统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串操作</a:t>
            </a:r>
            <a:r>
              <a:rPr lang="zh-CN" altLang="en-US" sz="3200" dirty="0" smtClean="0"/>
              <a:t>指令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700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30000"/>
              </a:spcBef>
              <a:spcAft>
                <a:spcPct val="30000"/>
              </a:spcAft>
            </a:pPr>
            <a:r>
              <a:rPr lang="zh-CN" altLang="en-US" dirty="0"/>
              <a:t>针对数据块或字符串的操作；</a:t>
            </a:r>
          </a:p>
          <a:p>
            <a:pPr>
              <a:spcBef>
                <a:spcPct val="30000"/>
              </a:spcBef>
              <a:spcAft>
                <a:spcPct val="30000"/>
              </a:spcAft>
            </a:pPr>
            <a:r>
              <a:rPr lang="zh-CN" altLang="en-US" dirty="0"/>
              <a:t>可实现存储器到存储器的数据传送；</a:t>
            </a:r>
          </a:p>
          <a:p>
            <a:pPr>
              <a:spcBef>
                <a:spcPct val="30000"/>
              </a:spcBef>
              <a:spcAft>
                <a:spcPct val="30000"/>
              </a:spcAft>
            </a:pPr>
            <a:r>
              <a:rPr lang="zh-CN" altLang="en-US" dirty="0"/>
              <a:t>待操作的数据串称为源串，目标地址称为目标串</a:t>
            </a:r>
            <a:r>
              <a:rPr lang="zh-CN" altLang="en-US" dirty="0" smtClean="0"/>
              <a:t>。指令</a:t>
            </a:r>
            <a:r>
              <a:rPr lang="zh-CN" altLang="en-US" dirty="0"/>
              <a:t>一起组成32位或更长字长数的移位。</a:t>
            </a:r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973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20000"/>
              </a:spcAft>
            </a:pPr>
            <a:r>
              <a:rPr lang="zh-CN" altLang="en-US" dirty="0"/>
              <a:t>源串一般存放在数据段，偏移地址由</a:t>
            </a:r>
            <a:r>
              <a:rPr lang="en-US" altLang="zh-CN" dirty="0"/>
              <a:t>SI</a:t>
            </a:r>
            <a:r>
              <a:rPr lang="zh-CN" altLang="en-US" dirty="0"/>
              <a:t>指定。允许段重设</a:t>
            </a:r>
            <a:r>
              <a:rPr lang="zh-CN" altLang="en-US" dirty="0" smtClean="0"/>
              <a:t>；目标</a:t>
            </a:r>
            <a:r>
              <a:rPr lang="zh-CN" altLang="en-US" dirty="0"/>
              <a:t>串必须在附加段，偏移地址由</a:t>
            </a:r>
            <a:r>
              <a:rPr lang="en-US" altLang="zh-CN" dirty="0"/>
              <a:t>DI</a:t>
            </a:r>
            <a:r>
              <a:rPr lang="zh-CN" altLang="en-US" dirty="0"/>
              <a:t>指定；</a:t>
            </a:r>
          </a:p>
          <a:p>
            <a:pPr>
              <a:spcAft>
                <a:spcPct val="20000"/>
              </a:spcAft>
            </a:pPr>
            <a:r>
              <a:rPr lang="zh-CN" altLang="en-US" dirty="0"/>
              <a:t>指令自动修改地址指针，修改方向由</a:t>
            </a:r>
            <a:r>
              <a:rPr lang="en-US" altLang="zh-CN" dirty="0"/>
              <a:t>DF</a:t>
            </a:r>
            <a:r>
              <a:rPr lang="zh-CN" altLang="en-US" dirty="0"/>
              <a:t>决定。</a:t>
            </a:r>
          </a:p>
          <a:p>
            <a:pPr>
              <a:spcAft>
                <a:spcPct val="20000"/>
              </a:spcAft>
              <a:buNone/>
            </a:pPr>
            <a:r>
              <a:rPr lang="en-US" altLang="zh-CN" dirty="0"/>
              <a:t>          DF=0</a:t>
            </a:r>
            <a:endParaRPr lang="zh-CN" altLang="en-US" dirty="0"/>
          </a:p>
          <a:p>
            <a:pPr>
              <a:spcAft>
                <a:spcPct val="20000"/>
              </a:spcAft>
              <a:buNone/>
            </a:pPr>
            <a:r>
              <a:rPr lang="en-US" altLang="zh-CN" dirty="0"/>
              <a:t>          DF=1</a:t>
            </a:r>
            <a:endParaRPr lang="zh-CN" altLang="en-US" dirty="0"/>
          </a:p>
          <a:p>
            <a:pPr>
              <a:spcBef>
                <a:spcPct val="35000"/>
              </a:spcBef>
              <a:spcAft>
                <a:spcPct val="20000"/>
              </a:spcAft>
            </a:pPr>
            <a:r>
              <a:rPr lang="zh-CN" altLang="en-US" dirty="0"/>
              <a:t>数据块长度值由</a:t>
            </a:r>
            <a:r>
              <a:rPr lang="en-US" altLang="zh-CN" dirty="0"/>
              <a:t>CX</a:t>
            </a:r>
            <a:r>
              <a:rPr lang="zh-CN" altLang="en-US" dirty="0" smtClean="0"/>
              <a:t>指定，可</a:t>
            </a:r>
            <a:r>
              <a:rPr lang="zh-CN" altLang="en-US" dirty="0"/>
              <a:t>增加自动重复前缀以实现自动修改</a:t>
            </a:r>
            <a:r>
              <a:rPr lang="en-US" altLang="zh-CN" dirty="0"/>
              <a:t>CX</a:t>
            </a:r>
            <a:r>
              <a:rPr lang="zh-CN" altLang="en-US" dirty="0"/>
              <a:t>内容。</a:t>
            </a:r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107</a:t>
            </a:fld>
            <a:endParaRPr lang="en-US" altLang="zh-CN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366541" y="3873965"/>
            <a:ext cx="533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366541" y="4608760"/>
            <a:ext cx="533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877250" y="3645365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增地址方向；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914228" y="4364285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减地址方向；</a:t>
            </a:r>
          </a:p>
        </p:txBody>
      </p:sp>
    </p:spTree>
    <p:extLst>
      <p:ext uri="{BB962C8B-B14F-4D97-AF65-F5344CB8AC3E}">
        <p14:creationId xmlns:p14="http://schemas.microsoft.com/office/powerpoint/2010/main" val="301275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重复前缀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无条件重复</a:t>
            </a:r>
            <a:endParaRPr lang="en-US" altLang="zh-CN" dirty="0"/>
          </a:p>
          <a:p>
            <a:pPr lvl="1">
              <a:spcAft>
                <a:spcPct val="20000"/>
              </a:spcAft>
            </a:pPr>
            <a:r>
              <a:rPr lang="en-US" altLang="zh-CN" sz="2800" dirty="0"/>
              <a:t>REP</a:t>
            </a:r>
            <a:endParaRPr lang="zh-CN" altLang="en-US" sz="2800" dirty="0"/>
          </a:p>
          <a:p>
            <a:pPr>
              <a:lnSpc>
                <a:spcPct val="115000"/>
              </a:lnSpc>
            </a:pPr>
            <a:r>
              <a:rPr kumimoji="1" lang="zh-CN" altLang="en-US" dirty="0"/>
              <a:t>条件重复</a:t>
            </a:r>
            <a:endParaRPr lang="en-US" altLang="zh-CN" dirty="0"/>
          </a:p>
          <a:p>
            <a:pPr lvl="1">
              <a:lnSpc>
                <a:spcPct val="115000"/>
              </a:lnSpc>
            </a:pPr>
            <a:r>
              <a:rPr lang="en-US" altLang="zh-CN" dirty="0" err="1"/>
              <a:t>REPE</a:t>
            </a:r>
            <a:r>
              <a:rPr lang="en-US" altLang="zh-CN" dirty="0"/>
              <a:t>     </a:t>
            </a:r>
            <a:r>
              <a:rPr lang="zh-CN" altLang="en-US" dirty="0"/>
              <a:t>相等重复</a:t>
            </a:r>
            <a:endParaRPr lang="en-US" altLang="zh-CN" dirty="0"/>
          </a:p>
          <a:p>
            <a:pPr lvl="1">
              <a:lnSpc>
                <a:spcPct val="115000"/>
              </a:lnSpc>
            </a:pPr>
            <a:r>
              <a:rPr lang="en-US" altLang="zh-CN" dirty="0" err="1"/>
              <a:t>REPZ</a:t>
            </a:r>
            <a:r>
              <a:rPr lang="en-US" altLang="zh-CN" dirty="0"/>
              <a:t>     </a:t>
            </a:r>
            <a:r>
              <a:rPr lang="zh-CN" altLang="en-US" dirty="0"/>
              <a:t>为零重复</a:t>
            </a:r>
          </a:p>
          <a:p>
            <a:pPr lvl="1">
              <a:lnSpc>
                <a:spcPct val="115000"/>
              </a:lnSpc>
              <a:spcBef>
                <a:spcPct val="35000"/>
              </a:spcBef>
            </a:pPr>
            <a:r>
              <a:rPr lang="en-US" altLang="zh-CN" dirty="0" err="1"/>
              <a:t>REPNE</a:t>
            </a:r>
            <a:r>
              <a:rPr lang="en-US" altLang="zh-CN" dirty="0"/>
              <a:t>  </a:t>
            </a:r>
            <a:r>
              <a:rPr lang="zh-CN" altLang="en-US" dirty="0"/>
              <a:t>不相等重复</a:t>
            </a:r>
          </a:p>
          <a:p>
            <a:pPr lvl="1">
              <a:lnSpc>
                <a:spcPct val="115000"/>
              </a:lnSpc>
            </a:pPr>
            <a:r>
              <a:rPr lang="en-US" altLang="zh-CN" dirty="0" err="1"/>
              <a:t>REPNZ</a:t>
            </a:r>
            <a:r>
              <a:rPr lang="en-US" altLang="zh-CN" dirty="0"/>
              <a:t>  </a:t>
            </a:r>
            <a:r>
              <a:rPr lang="zh-CN" altLang="en-US" dirty="0"/>
              <a:t>不为零重复</a:t>
            </a:r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108</a:t>
            </a:fld>
            <a:endParaRPr lang="en-US" altLang="zh-CN" dirty="0"/>
          </a:p>
        </p:txBody>
      </p:sp>
      <p:sp>
        <p:nvSpPr>
          <p:cNvPr id="9" name="AutoShape 1028"/>
          <p:cNvSpPr>
            <a:spLocks/>
          </p:cNvSpPr>
          <p:nvPr/>
        </p:nvSpPr>
        <p:spPr bwMode="auto">
          <a:xfrm>
            <a:off x="4070192" y="3617761"/>
            <a:ext cx="150812" cy="808038"/>
          </a:xfrm>
          <a:prstGeom prst="rightBrace">
            <a:avLst>
              <a:gd name="adj1" fmla="val 4464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AutoShape 1029"/>
          <p:cNvSpPr>
            <a:spLocks/>
          </p:cNvSpPr>
          <p:nvPr/>
        </p:nvSpPr>
        <p:spPr bwMode="auto">
          <a:xfrm>
            <a:off x="4070192" y="4734764"/>
            <a:ext cx="215900" cy="646112"/>
          </a:xfrm>
          <a:prstGeom prst="rightBrace">
            <a:avLst>
              <a:gd name="adj1" fmla="val 2493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Text Box 1032"/>
          <p:cNvSpPr txBox="1">
            <a:spLocks noChangeArrowheads="1"/>
          </p:cNvSpPr>
          <p:nvPr/>
        </p:nvSpPr>
        <p:spPr bwMode="auto">
          <a:xfrm>
            <a:off x="4221004" y="3725941"/>
            <a:ext cx="262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 err="1"/>
              <a:t>CX</a:t>
            </a:r>
            <a:r>
              <a:rPr lang="en-US" altLang="zh-CN" b="1" dirty="0" err="1">
                <a:cs typeface="Times New Roman" panose="02020603050405020304" pitchFamily="18" charset="0"/>
              </a:rPr>
              <a:t>≠0</a:t>
            </a:r>
            <a:r>
              <a:rPr lang="en-US" altLang="zh-CN" b="1" dirty="0">
                <a:cs typeface="Times New Roman" panose="02020603050405020304" pitchFamily="18" charset="0"/>
              </a:rPr>
              <a:t>    </a:t>
            </a:r>
            <a:r>
              <a:rPr lang="en-US" altLang="zh-CN" b="1" dirty="0" err="1"/>
              <a:t>ZF</a:t>
            </a:r>
            <a:r>
              <a:rPr lang="en-US" altLang="zh-CN" b="1" dirty="0"/>
              <a:t>=1</a:t>
            </a:r>
          </a:p>
        </p:txBody>
      </p:sp>
      <p:sp>
        <p:nvSpPr>
          <p:cNvPr id="12" name="Text Box 1033"/>
          <p:cNvSpPr txBox="1">
            <a:spLocks noChangeArrowheads="1"/>
          </p:cNvSpPr>
          <p:nvPr/>
        </p:nvSpPr>
        <p:spPr bwMode="auto">
          <a:xfrm>
            <a:off x="4274840" y="4802394"/>
            <a:ext cx="2654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 err="1"/>
              <a:t>CX</a:t>
            </a:r>
            <a:r>
              <a:rPr lang="en-US" altLang="zh-CN" b="1" dirty="0" err="1">
                <a:cs typeface="Times New Roman" panose="02020603050405020304" pitchFamily="18" charset="0"/>
              </a:rPr>
              <a:t>≠0</a:t>
            </a:r>
            <a:r>
              <a:rPr lang="en-US" altLang="zh-CN" b="1" dirty="0">
                <a:cs typeface="Times New Roman" panose="02020603050405020304" pitchFamily="18" charset="0"/>
              </a:rPr>
              <a:t>     </a:t>
            </a:r>
            <a:r>
              <a:rPr lang="en-US" altLang="zh-CN" b="1" dirty="0" err="1"/>
              <a:t>ZF</a:t>
            </a:r>
            <a:r>
              <a:rPr lang="en-US" altLang="zh-CN" b="1" dirty="0"/>
              <a:t>=0</a:t>
            </a:r>
          </a:p>
        </p:txBody>
      </p:sp>
      <p:sp>
        <p:nvSpPr>
          <p:cNvPr id="13" name="Text Box 1034"/>
          <p:cNvSpPr txBox="1">
            <a:spLocks noChangeArrowheads="1"/>
          </p:cNvSpPr>
          <p:nvPr/>
        </p:nvSpPr>
        <p:spPr bwMode="auto">
          <a:xfrm>
            <a:off x="3131840" y="2420888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 err="1"/>
              <a:t>CX</a:t>
            </a:r>
            <a:r>
              <a:rPr lang="en-US" altLang="zh-CN" b="1" dirty="0" err="1">
                <a:cs typeface="Times New Roman" panose="02020603050405020304" pitchFamily="18" charset="0"/>
              </a:rPr>
              <a:t>≠0</a:t>
            </a:r>
            <a:r>
              <a:rPr lang="en-US" altLang="zh-CN" b="1" dirty="0">
                <a:cs typeface="Times New Roman" panose="02020603050405020304" pitchFamily="18" charset="0"/>
              </a:rPr>
              <a:t>  </a:t>
            </a:r>
            <a:r>
              <a:rPr lang="zh-CN" altLang="en-US" b="1" dirty="0"/>
              <a:t>重复</a:t>
            </a:r>
          </a:p>
        </p:txBody>
      </p:sp>
      <p:sp>
        <p:nvSpPr>
          <p:cNvPr id="14" name="Line 1035"/>
          <p:cNvSpPr>
            <a:spLocks noChangeShapeType="1"/>
          </p:cNvSpPr>
          <p:nvPr/>
        </p:nvSpPr>
        <p:spPr bwMode="auto">
          <a:xfrm>
            <a:off x="2211090" y="2636788"/>
            <a:ext cx="762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96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串操作指令流程</a:t>
            </a:r>
            <a:r>
              <a:rPr lang="en-US" altLang="zh-CN" sz="3200" smtClean="0">
                <a:solidFill>
                  <a:schemeClr val="tx1"/>
                </a:solidFill>
              </a:rPr>
              <a:t>(</a:t>
            </a:r>
            <a:r>
              <a:rPr lang="zh-CN" altLang="en-US" sz="3200" smtClean="0">
                <a:solidFill>
                  <a:schemeClr val="tx1"/>
                </a:solidFill>
              </a:rPr>
              <a:t>以传送操作为例</a:t>
            </a:r>
            <a:r>
              <a:rPr lang="en-US" altLang="zh-CN" sz="320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438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7C04956-C8E5-41D7-BF2A-E62CA70C9997}" type="slidenum">
              <a:rPr kumimoji="0" lang="zh-CN" altLang="en-US" sz="1400">
                <a:latin typeface="Tahoma" panose="020B0604030504040204" pitchFamily="34" charset="0"/>
              </a:rPr>
              <a:pPr/>
              <a:t>109</a:t>
            </a:fld>
            <a:endParaRPr kumimoji="0" lang="en-US" altLang="zh-CN" sz="1400">
              <a:latin typeface="Tahoma" panose="020B0604030504040204" pitchFamily="34" charset="0"/>
            </a:endParaRPr>
          </a:p>
        </p:txBody>
      </p:sp>
      <p:sp>
        <p:nvSpPr>
          <p:cNvPr id="214018" name="AutoShape 2"/>
          <p:cNvSpPr>
            <a:spLocks noChangeArrowheads="1"/>
          </p:cNvSpPr>
          <p:nvPr/>
        </p:nvSpPr>
        <p:spPr bwMode="auto">
          <a:xfrm>
            <a:off x="4108376" y="5003825"/>
            <a:ext cx="3124200" cy="838200"/>
          </a:xfrm>
          <a:prstGeom prst="flowChartDecision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755576" y="1587525"/>
            <a:ext cx="22098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755576" y="2730525"/>
            <a:ext cx="22098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984176" y="1663725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取源串地址</a:t>
            </a:r>
          </a:p>
        </p:txBody>
      </p:sp>
      <p:sp>
        <p:nvSpPr>
          <p:cNvPr id="214023" name="Text Box 7"/>
          <p:cNvSpPr txBox="1">
            <a:spLocks noChangeArrowheads="1"/>
          </p:cNvSpPr>
          <p:nvPr/>
        </p:nvSpPr>
        <p:spPr bwMode="auto">
          <a:xfrm>
            <a:off x="907976" y="2806725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取目标串地址</a:t>
            </a:r>
          </a:p>
        </p:txBody>
      </p:sp>
      <p:sp>
        <p:nvSpPr>
          <p:cNvPr id="214024" name="Rectangle 8"/>
          <p:cNvSpPr>
            <a:spLocks noChangeArrowheads="1"/>
          </p:cNvSpPr>
          <p:nvPr/>
        </p:nvSpPr>
        <p:spPr bwMode="auto">
          <a:xfrm>
            <a:off x="755576" y="3873525"/>
            <a:ext cx="22098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025" name="Text Box 9"/>
          <p:cNvSpPr txBox="1">
            <a:spLocks noChangeArrowheads="1"/>
          </p:cNvSpPr>
          <p:nvPr/>
        </p:nvSpPr>
        <p:spPr bwMode="auto">
          <a:xfrm>
            <a:off x="1060376" y="3949725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设串长度</a:t>
            </a:r>
          </a:p>
        </p:txBody>
      </p:sp>
      <p:sp>
        <p:nvSpPr>
          <p:cNvPr id="214026" name="Rectangle 10"/>
          <p:cNvSpPr>
            <a:spLocks noChangeArrowheads="1"/>
          </p:cNvSpPr>
          <p:nvPr/>
        </p:nvSpPr>
        <p:spPr bwMode="auto">
          <a:xfrm>
            <a:off x="4336976" y="1803425"/>
            <a:ext cx="2743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027" name="Text Box 11"/>
          <p:cNvSpPr txBox="1">
            <a:spLocks noChangeArrowheads="1"/>
          </p:cNvSpPr>
          <p:nvPr/>
        </p:nvSpPr>
        <p:spPr bwMode="auto">
          <a:xfrm>
            <a:off x="4413176" y="1879625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传送一个字节或字</a:t>
            </a:r>
          </a:p>
        </p:txBody>
      </p:sp>
      <p:sp>
        <p:nvSpPr>
          <p:cNvPr id="214028" name="Rectangle 12"/>
          <p:cNvSpPr>
            <a:spLocks noChangeArrowheads="1"/>
          </p:cNvSpPr>
          <p:nvPr/>
        </p:nvSpPr>
        <p:spPr bwMode="auto">
          <a:xfrm>
            <a:off x="4336976" y="2870225"/>
            <a:ext cx="2743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029" name="Text Box 13"/>
          <p:cNvSpPr txBox="1">
            <a:spLocks noChangeArrowheads="1"/>
          </p:cNvSpPr>
          <p:nvPr/>
        </p:nvSpPr>
        <p:spPr bwMode="auto">
          <a:xfrm>
            <a:off x="4641776" y="29464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修改地址指针</a:t>
            </a:r>
          </a:p>
        </p:txBody>
      </p:sp>
      <p:sp>
        <p:nvSpPr>
          <p:cNvPr id="214030" name="Rectangle 14"/>
          <p:cNvSpPr>
            <a:spLocks noChangeArrowheads="1"/>
          </p:cNvSpPr>
          <p:nvPr/>
        </p:nvSpPr>
        <p:spPr bwMode="auto">
          <a:xfrm>
            <a:off x="4336976" y="3937025"/>
            <a:ext cx="2743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031" name="Text Box 15"/>
          <p:cNvSpPr txBox="1">
            <a:spLocks noChangeArrowheads="1"/>
          </p:cNvSpPr>
          <p:nvPr/>
        </p:nvSpPr>
        <p:spPr bwMode="auto">
          <a:xfrm>
            <a:off x="4641776" y="40132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修改串长度值</a:t>
            </a:r>
          </a:p>
        </p:txBody>
      </p:sp>
      <p:sp>
        <p:nvSpPr>
          <p:cNvPr id="214032" name="Text Box 16"/>
          <p:cNvSpPr txBox="1">
            <a:spLocks noChangeArrowheads="1"/>
          </p:cNvSpPr>
          <p:nvPr/>
        </p:nvSpPr>
        <p:spPr bwMode="auto">
          <a:xfrm>
            <a:off x="4903714" y="5203850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传送完否？</a:t>
            </a:r>
          </a:p>
        </p:txBody>
      </p:sp>
      <p:sp>
        <p:nvSpPr>
          <p:cNvPr id="214033" name="Line 17"/>
          <p:cNvSpPr>
            <a:spLocks noChangeShapeType="1"/>
          </p:cNvSpPr>
          <p:nvPr/>
        </p:nvSpPr>
        <p:spPr bwMode="auto">
          <a:xfrm>
            <a:off x="5632376" y="1346225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34" name="Line 18"/>
          <p:cNvSpPr>
            <a:spLocks noChangeShapeType="1"/>
          </p:cNvSpPr>
          <p:nvPr/>
        </p:nvSpPr>
        <p:spPr bwMode="auto">
          <a:xfrm>
            <a:off x="5632376" y="2413025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35" name="Line 19"/>
          <p:cNvSpPr>
            <a:spLocks noChangeShapeType="1"/>
          </p:cNvSpPr>
          <p:nvPr/>
        </p:nvSpPr>
        <p:spPr bwMode="auto">
          <a:xfrm>
            <a:off x="5632376" y="3479825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36" name="Line 20"/>
          <p:cNvSpPr>
            <a:spLocks noChangeShapeType="1"/>
          </p:cNvSpPr>
          <p:nvPr/>
        </p:nvSpPr>
        <p:spPr bwMode="auto">
          <a:xfrm>
            <a:off x="5632376" y="4546625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37" name="Line 21"/>
          <p:cNvSpPr>
            <a:spLocks noChangeShapeType="1"/>
          </p:cNvSpPr>
          <p:nvPr/>
        </p:nvSpPr>
        <p:spPr bwMode="auto">
          <a:xfrm flipH="1">
            <a:off x="5629201" y="5842025"/>
            <a:ext cx="17463" cy="39528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38" name="Line 22"/>
          <p:cNvSpPr>
            <a:spLocks noChangeShapeType="1"/>
          </p:cNvSpPr>
          <p:nvPr/>
        </p:nvSpPr>
        <p:spPr bwMode="auto">
          <a:xfrm>
            <a:off x="7232576" y="5432450"/>
            <a:ext cx="7302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39" name="Line 23"/>
          <p:cNvSpPr>
            <a:spLocks noChangeShapeType="1"/>
          </p:cNvSpPr>
          <p:nvPr/>
        </p:nvSpPr>
        <p:spPr bwMode="auto">
          <a:xfrm flipV="1">
            <a:off x="7994576" y="1346225"/>
            <a:ext cx="0" cy="40735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40" name="Line 24"/>
          <p:cNvSpPr>
            <a:spLocks noChangeShapeType="1"/>
          </p:cNvSpPr>
          <p:nvPr/>
        </p:nvSpPr>
        <p:spPr bwMode="auto">
          <a:xfrm flipH="1">
            <a:off x="5632376" y="1346225"/>
            <a:ext cx="23685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41" name="Line 25"/>
          <p:cNvSpPr>
            <a:spLocks noChangeShapeType="1"/>
          </p:cNvSpPr>
          <p:nvPr/>
        </p:nvSpPr>
        <p:spPr bwMode="auto">
          <a:xfrm>
            <a:off x="1822376" y="2197125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42" name="Line 26"/>
          <p:cNvSpPr>
            <a:spLocks noChangeShapeType="1"/>
          </p:cNvSpPr>
          <p:nvPr/>
        </p:nvSpPr>
        <p:spPr bwMode="auto">
          <a:xfrm>
            <a:off x="1822376" y="3340125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43" name="Line 27"/>
          <p:cNvSpPr>
            <a:spLocks noChangeShapeType="1"/>
          </p:cNvSpPr>
          <p:nvPr/>
        </p:nvSpPr>
        <p:spPr bwMode="auto">
          <a:xfrm>
            <a:off x="1812851" y="5651525"/>
            <a:ext cx="0" cy="2159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44" name="Line 28"/>
          <p:cNvSpPr>
            <a:spLocks noChangeShapeType="1"/>
          </p:cNvSpPr>
          <p:nvPr/>
        </p:nvSpPr>
        <p:spPr bwMode="auto">
          <a:xfrm>
            <a:off x="1822376" y="5867425"/>
            <a:ext cx="1600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45" name="Line 29"/>
          <p:cNvSpPr>
            <a:spLocks noChangeShapeType="1"/>
          </p:cNvSpPr>
          <p:nvPr/>
        </p:nvSpPr>
        <p:spPr bwMode="auto">
          <a:xfrm flipV="1">
            <a:off x="3419401" y="1358925"/>
            <a:ext cx="0" cy="45085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46" name="Line 30"/>
          <p:cNvSpPr>
            <a:spLocks noChangeShapeType="1"/>
          </p:cNvSpPr>
          <p:nvPr/>
        </p:nvSpPr>
        <p:spPr bwMode="auto">
          <a:xfrm>
            <a:off x="3422576" y="1358925"/>
            <a:ext cx="2209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47" name="Rectangle 31"/>
          <p:cNvSpPr>
            <a:spLocks noChangeArrowheads="1"/>
          </p:cNvSpPr>
          <p:nvPr/>
        </p:nvSpPr>
        <p:spPr bwMode="auto">
          <a:xfrm>
            <a:off x="3955976" y="1270025"/>
            <a:ext cx="4267200" cy="466883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048" name="Text Box 32"/>
          <p:cNvSpPr txBox="1">
            <a:spLocks noChangeArrowheads="1"/>
          </p:cNvSpPr>
          <p:nvPr/>
        </p:nvSpPr>
        <p:spPr bwMode="auto">
          <a:xfrm>
            <a:off x="7356401" y="50038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N</a:t>
            </a:r>
          </a:p>
        </p:txBody>
      </p:sp>
      <p:sp>
        <p:nvSpPr>
          <p:cNvPr id="214049" name="Text Box 33"/>
          <p:cNvSpPr txBox="1">
            <a:spLocks noChangeArrowheads="1"/>
          </p:cNvSpPr>
          <p:nvPr/>
        </p:nvSpPr>
        <p:spPr bwMode="auto">
          <a:xfrm>
            <a:off x="5197401" y="5751537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Y</a:t>
            </a:r>
          </a:p>
        </p:txBody>
      </p:sp>
      <p:sp>
        <p:nvSpPr>
          <p:cNvPr id="214050" name="Rectangle 34"/>
          <p:cNvSpPr>
            <a:spLocks noChangeArrowheads="1"/>
          </p:cNvSpPr>
          <p:nvPr/>
        </p:nvSpPr>
        <p:spPr bwMode="auto">
          <a:xfrm>
            <a:off x="804789" y="5041925"/>
            <a:ext cx="22098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051" name="Text Box 35"/>
          <p:cNvSpPr txBox="1">
            <a:spLocks noChangeArrowheads="1"/>
          </p:cNvSpPr>
          <p:nvPr/>
        </p:nvSpPr>
        <p:spPr bwMode="auto">
          <a:xfrm>
            <a:off x="1109589" y="5118125"/>
            <a:ext cx="163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设操作方向</a:t>
            </a:r>
          </a:p>
        </p:txBody>
      </p:sp>
      <p:sp>
        <p:nvSpPr>
          <p:cNvPr id="214052" name="Line 36"/>
          <p:cNvSpPr>
            <a:spLocks noChangeShapeType="1"/>
          </p:cNvSpPr>
          <p:nvPr/>
        </p:nvSpPr>
        <p:spPr bwMode="auto">
          <a:xfrm>
            <a:off x="1812851" y="4499000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51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21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21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21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1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21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1000"/>
                                        <p:tgtEl>
                                          <p:spTgt spid="21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1000"/>
                                        <p:tgtEl>
                                          <p:spTgt spid="21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1000"/>
                                        <p:tgtEl>
                                          <p:spTgt spid="21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21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21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21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21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21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500"/>
                                        <p:tgtEl>
                                          <p:spTgt spid="21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21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21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21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21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6" dur="500"/>
                                        <p:tgtEl>
                                          <p:spTgt spid="21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0" dur="500"/>
                                        <p:tgtEl>
                                          <p:spTgt spid="21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4" dur="500"/>
                                        <p:tgtEl>
                                          <p:spTgt spid="21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8" dur="500"/>
                                        <p:tgtEl>
                                          <p:spTgt spid="21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2" dur="500"/>
                                        <p:tgtEl>
                                          <p:spTgt spid="21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14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14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500"/>
                                        <p:tgtEl>
                                          <p:spTgt spid="21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1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2" dur="1000" fill="hold"/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8" grpId="0" animBg="1"/>
      <p:bldP spid="214020" grpId="0" animBg="1"/>
      <p:bldP spid="214021" grpId="0" animBg="1"/>
      <p:bldP spid="214022" grpId="0"/>
      <p:bldP spid="214023" grpId="0"/>
      <p:bldP spid="214024" grpId="0" animBg="1"/>
      <p:bldP spid="214025" grpId="0"/>
      <p:bldP spid="214026" grpId="0" animBg="1"/>
      <p:bldP spid="214027" grpId="0"/>
      <p:bldP spid="214028" grpId="0" animBg="1"/>
      <p:bldP spid="214029" grpId="0"/>
      <p:bldP spid="214030" grpId="0" animBg="1"/>
      <p:bldP spid="214031" grpId="0"/>
      <p:bldP spid="214032" grpId="0"/>
      <p:bldP spid="214047" grpId="0" animBg="1"/>
      <p:bldP spid="214047" grpId="1" animBg="1"/>
      <p:bldP spid="214048" grpId="0"/>
      <p:bldP spid="214049" grpId="0"/>
      <p:bldP spid="214050" grpId="0" animBg="1"/>
      <p:bldP spid="2140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）通用传送指令</a:t>
            </a:r>
            <a:r>
              <a:rPr kumimoji="1" lang="en-US" altLang="zh-CN" b="1" dirty="0" err="1" smtClean="0">
                <a:solidFill>
                  <a:srgbClr val="800000"/>
                </a:solidFill>
                <a:cs typeface="+mj-cs"/>
              </a:rPr>
              <a:t>MOV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lvl="0" indent="0" eaLnBrk="1" hangingPunct="1">
              <a:spcBef>
                <a:spcPct val="0"/>
              </a:spcBef>
              <a:buClrTx/>
              <a:buSzPct val="75000"/>
              <a:buNone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送上2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AH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后数据段中相应存储单元的内容改变如下：</a:t>
            </a:r>
          </a:p>
          <a:p>
            <a:pPr lvl="0" eaLnBrk="1" hangingPunct="1">
              <a:spcBef>
                <a:spcPct val="0"/>
              </a:spcBef>
              <a:buClr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DS：1000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2A-2A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</a:p>
          <a:p>
            <a:pPr lvl="0" eaLnBrk="1" hangingPunct="1">
              <a:spcBef>
                <a:spcPct val="0"/>
              </a:spcBef>
              <a:buClr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DS：1010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2A-2A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  <a:p>
            <a:pPr lvl="0" eaLnBrk="1" hangingPunct="1">
              <a:spcBef>
                <a:spcPct val="0"/>
              </a:spcBef>
              <a:buClr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DS：1020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2A-2A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</a:p>
          <a:p>
            <a:pPr lvl="0" eaLnBrk="1" hangingPunct="1">
              <a:spcBef>
                <a:spcPct val="0"/>
              </a:spcBef>
              <a:buClr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DS：1030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2A-2A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0" eaLnBrk="1" hangingPunct="1">
              <a:spcBef>
                <a:spcPct val="0"/>
              </a:spcBef>
              <a:buClr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DS：1040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2A-2A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</a:p>
          <a:p>
            <a:pPr lvl="0" eaLnBrk="1" hangingPunct="1">
              <a:spcBef>
                <a:spcPct val="0"/>
              </a:spcBef>
              <a:buClr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DS：1050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2A-2A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</a:p>
          <a:p>
            <a:pPr lvl="0" eaLnBrk="1" hangingPunct="1">
              <a:spcBef>
                <a:spcPct val="0"/>
              </a:spcBef>
              <a:buClr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DS：1060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00 00 00 00 00 00 00 00 00 00 00 00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63688" y="5568996"/>
            <a:ext cx="1993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/>
              <a:t>偏移地址[</a:t>
            </a:r>
            <a:r>
              <a:rPr lang="en-US" altLang="zh-CN" sz="2000" b="1" dirty="0"/>
              <a:t>DI]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83668" y="5255596"/>
            <a:ext cx="360040" cy="41111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9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串操作指令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串</a:t>
            </a:r>
            <a:r>
              <a:rPr lang="zh-CN" altLang="en-US" dirty="0"/>
              <a:t>传送 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MOVS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串比较 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CMPS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串扫描 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SCAS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串装入 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LODS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串送存 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STOS</a:t>
            </a:r>
            <a:endParaRPr lang="en-US" altLang="zh-CN" dirty="0"/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57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）串传送指令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20000"/>
              </a:spcAft>
            </a:pPr>
            <a:r>
              <a:rPr lang="zh-CN" altLang="en-US" dirty="0" smtClean="0"/>
              <a:t>格式</a:t>
            </a:r>
            <a:r>
              <a:rPr lang="zh-CN" altLang="en-US" dirty="0"/>
              <a:t>：</a:t>
            </a:r>
          </a:p>
          <a:p>
            <a:pPr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MOVS</a:t>
            </a:r>
            <a:r>
              <a:rPr lang="en-US" altLang="zh-CN" dirty="0"/>
              <a:t>    </a:t>
            </a:r>
            <a:r>
              <a:rPr lang="en-US" altLang="zh-CN" dirty="0" err="1"/>
              <a:t>OPRD1，OPRD2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MOVSB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MOVSW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串传送指令常与无条件重复前缀连用</a:t>
            </a:r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791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）串传送指令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5000"/>
              </a:lnSpc>
              <a:spcAft>
                <a:spcPct val="20000"/>
              </a:spcAft>
            </a:pPr>
            <a:r>
              <a:rPr lang="zh-CN" altLang="en-US" dirty="0"/>
              <a:t>对比用</a:t>
            </a:r>
            <a:r>
              <a:rPr lang="en-US" altLang="zh-CN" dirty="0" err="1"/>
              <a:t>MOV</a:t>
            </a:r>
            <a:r>
              <a:rPr lang="zh-CN" altLang="en-US" dirty="0"/>
              <a:t>指令和</a:t>
            </a:r>
            <a:r>
              <a:rPr lang="en-US" altLang="zh-CN" dirty="0" err="1"/>
              <a:t>MOVS</a:t>
            </a:r>
            <a:r>
              <a:rPr lang="zh-CN" altLang="en-US" dirty="0"/>
              <a:t>指令实现将200个字节数据从内存的一个区域送到另一个区域的程序段。</a:t>
            </a:r>
          </a:p>
          <a:p>
            <a:pPr>
              <a:lnSpc>
                <a:spcPct val="90000"/>
              </a:lnSpc>
              <a:spcAft>
                <a:spcPct val="40000"/>
              </a:spcAft>
            </a:pPr>
            <a:r>
              <a:rPr lang="zh-CN" altLang="en-US" u="sng" dirty="0"/>
              <a:t>用串传送指令实现200个字节数据的传送：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         LEA  </a:t>
            </a:r>
            <a:r>
              <a:rPr lang="en-US" altLang="zh-CN" dirty="0" err="1"/>
              <a:t>SI，MEM1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         LEA  </a:t>
            </a:r>
            <a:r>
              <a:rPr lang="en-US" altLang="zh-CN" dirty="0" err="1"/>
              <a:t>DI，MEM2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MOV</a:t>
            </a:r>
            <a:r>
              <a:rPr lang="en-US" altLang="zh-CN" dirty="0"/>
              <a:t>  </a:t>
            </a:r>
            <a:r>
              <a:rPr lang="en-US" altLang="zh-CN" dirty="0" err="1"/>
              <a:t>CX，200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CLD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         REP  </a:t>
            </a:r>
            <a:r>
              <a:rPr lang="en-US" altLang="zh-CN" dirty="0" err="1"/>
              <a:t>MOVSB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HLT</a:t>
            </a:r>
            <a:endParaRPr lang="en-US" altLang="zh-CN" dirty="0"/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115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）串比较指令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15000"/>
              </a:spcAft>
            </a:pPr>
            <a:r>
              <a:rPr lang="zh-CN" altLang="en-US" dirty="0"/>
              <a:t>格式：</a:t>
            </a:r>
          </a:p>
          <a:p>
            <a:pPr>
              <a:buNone/>
            </a:pPr>
            <a:r>
              <a:rPr lang="zh-CN" altLang="en-US" dirty="0"/>
              <a:t>   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CMPS</a:t>
            </a:r>
            <a:r>
              <a:rPr lang="en-US" altLang="zh-CN" dirty="0" smtClean="0"/>
              <a:t>    </a:t>
            </a:r>
            <a:r>
              <a:rPr lang="en-US" altLang="zh-CN" dirty="0" err="1"/>
              <a:t>OPRD1，OPRD2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CMPSB</a:t>
            </a:r>
            <a:endParaRPr lang="en-US" altLang="zh-CN" dirty="0"/>
          </a:p>
          <a:p>
            <a:pPr>
              <a:spcAft>
                <a:spcPct val="40000"/>
              </a:spcAft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CMPSW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串比较指令常与条件重复前缀连用，指令的</a:t>
            </a:r>
            <a:r>
              <a:rPr lang="zh-CN" altLang="en-US" dirty="0" smtClean="0">
                <a:solidFill>
                  <a:srgbClr val="FF0000"/>
                </a:solidFill>
              </a:rPr>
              <a:t>执行</a:t>
            </a:r>
            <a:r>
              <a:rPr lang="zh-CN" altLang="en-US" dirty="0">
                <a:solidFill>
                  <a:srgbClr val="FF0000"/>
                </a:solidFill>
              </a:rPr>
              <a:t>不改变操作数，仅影响标志位。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前缀的操作对标志位不</a:t>
            </a:r>
            <a:r>
              <a:rPr lang="zh-CN" altLang="en-US" dirty="0" smtClean="0">
                <a:solidFill>
                  <a:srgbClr val="FF0000"/>
                </a:solidFill>
              </a:rPr>
              <a:t>影响。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096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）串比较指令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u="sng" dirty="0"/>
              <a:t>测试200个字节数据是否传送正确：</a:t>
            </a:r>
            <a:endParaRPr lang="en-US" altLang="zh-CN" u="sng" dirty="0"/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114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99592" y="2492896"/>
            <a:ext cx="3505200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LEA  </a:t>
            </a:r>
            <a:r>
              <a:rPr lang="en-US" altLang="zh-CN" sz="2800" b="1" dirty="0" err="1"/>
              <a:t>SI，MEM1</a:t>
            </a:r>
            <a:endParaRPr lang="en-US" altLang="zh-CN" sz="2800" b="1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LEA  </a:t>
            </a:r>
            <a:r>
              <a:rPr lang="en-US" altLang="zh-CN" sz="2800" b="1" dirty="0" err="1"/>
              <a:t>DI，MEM2</a:t>
            </a:r>
            <a:endParaRPr lang="en-US" altLang="zh-CN" sz="2800" b="1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 err="1"/>
              <a:t>MOV</a:t>
            </a:r>
            <a:r>
              <a:rPr lang="en-US" altLang="zh-CN" sz="2800" b="1" dirty="0"/>
              <a:t>  </a:t>
            </a:r>
            <a:r>
              <a:rPr lang="en-US" altLang="zh-CN" sz="2800" b="1" dirty="0" err="1"/>
              <a:t>CX，200</a:t>
            </a:r>
            <a:endParaRPr lang="en-US" altLang="zh-CN" sz="2800" b="1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 err="1"/>
              <a:t>CLD</a:t>
            </a:r>
            <a:r>
              <a:rPr lang="en-US" altLang="zh-CN" sz="2800" b="1" dirty="0"/>
              <a:t>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 err="1"/>
              <a:t>REPE</a:t>
            </a:r>
            <a:r>
              <a:rPr lang="en-US" altLang="zh-CN" sz="2800" b="1" dirty="0"/>
              <a:t>   </a:t>
            </a:r>
            <a:r>
              <a:rPr lang="en-US" altLang="zh-CN" sz="2800" b="1" dirty="0" err="1"/>
              <a:t>CMPSB</a:t>
            </a:r>
            <a:r>
              <a:rPr lang="en-US" altLang="zh-CN" sz="2800" b="1" dirty="0"/>
              <a:t>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6600"/>
                </a:solidFill>
              </a:rPr>
              <a:t>TEST  </a:t>
            </a:r>
            <a:r>
              <a:rPr lang="en-US" altLang="zh-CN" sz="2800" b="1" i="1" dirty="0" err="1">
                <a:solidFill>
                  <a:srgbClr val="FF6600"/>
                </a:solidFill>
              </a:rPr>
              <a:t>CX，00FFH</a:t>
            </a:r>
            <a:endParaRPr lang="en-US" altLang="zh-CN" sz="2800" b="1" i="1" dirty="0">
              <a:solidFill>
                <a:srgbClr val="FF6600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862334" y="2492896"/>
            <a:ext cx="3962400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     </a:t>
            </a:r>
            <a:r>
              <a:rPr lang="en-US" altLang="zh-CN" sz="2800" b="1" dirty="0" err="1"/>
              <a:t>JZ</a:t>
            </a:r>
            <a:r>
              <a:rPr lang="en-US" altLang="zh-CN" sz="2800" b="1" dirty="0"/>
              <a:t>  STOP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     DEC  SI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     </a:t>
            </a:r>
            <a:r>
              <a:rPr lang="en-US" altLang="zh-CN" sz="2800" b="1" dirty="0" err="1"/>
              <a:t>MOV</a:t>
            </a:r>
            <a:r>
              <a:rPr lang="en-US" altLang="zh-CN" sz="2800" b="1" dirty="0"/>
              <a:t>  AL，[SI]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     </a:t>
            </a:r>
            <a:r>
              <a:rPr lang="en-US" altLang="zh-CN" sz="2800" b="1" dirty="0" err="1"/>
              <a:t>MOV</a:t>
            </a:r>
            <a:r>
              <a:rPr lang="en-US" altLang="zh-CN" sz="2800" b="1" dirty="0"/>
              <a:t>  </a:t>
            </a:r>
            <a:r>
              <a:rPr lang="en-US" altLang="zh-CN" sz="2800" b="1" dirty="0" err="1"/>
              <a:t>BX，SI</a:t>
            </a:r>
            <a:endParaRPr lang="en-US" altLang="zh-CN" sz="2800" b="1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 err="1"/>
              <a:t>STOP：HLT</a:t>
            </a:r>
            <a:r>
              <a:rPr lang="en-US" altLang="zh-CN" sz="2800" b="1" dirty="0"/>
              <a:t> </a:t>
            </a:r>
            <a:endParaRPr lang="en-US" altLang="zh-CN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586919" y="2492896"/>
            <a:ext cx="0" cy="3384376"/>
          </a:xfrm>
          <a:prstGeom prst="line">
            <a:avLst/>
          </a:prstGeom>
          <a:noFill/>
          <a:ln w="25400">
            <a:solidFill>
              <a:srgbClr val="339966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6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）串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扫描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25000"/>
              </a:spcAft>
            </a:pPr>
            <a:r>
              <a:rPr lang="zh-CN" altLang="en-US" dirty="0"/>
              <a:t>格式：</a:t>
            </a:r>
          </a:p>
          <a:p>
            <a:pPr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SCAS</a:t>
            </a:r>
            <a:r>
              <a:rPr lang="en-US" altLang="zh-CN" dirty="0"/>
              <a:t>    </a:t>
            </a:r>
            <a:r>
              <a:rPr lang="en-US" altLang="zh-CN" dirty="0" err="1"/>
              <a:t>OPRD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SCASB</a:t>
            </a:r>
            <a:endParaRPr lang="en-US" altLang="zh-CN" dirty="0"/>
          </a:p>
          <a:p>
            <a:pPr>
              <a:spcAft>
                <a:spcPct val="45000"/>
              </a:spcAft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SCASW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执行与</a:t>
            </a:r>
            <a:r>
              <a:rPr lang="en-US" altLang="zh-CN" dirty="0" err="1">
                <a:solidFill>
                  <a:srgbClr val="FF0000"/>
                </a:solidFill>
              </a:rPr>
              <a:t>CMPS</a:t>
            </a:r>
            <a:r>
              <a:rPr lang="zh-CN" altLang="en-US" dirty="0">
                <a:solidFill>
                  <a:srgbClr val="FF0000"/>
                </a:solidFill>
              </a:rPr>
              <a:t>指令相似的操作，只是这里的</a:t>
            </a:r>
            <a:r>
              <a:rPr lang="zh-CN" altLang="en-US" dirty="0" smtClean="0">
                <a:solidFill>
                  <a:srgbClr val="FF0000"/>
                </a:solidFill>
              </a:rPr>
              <a:t>源   </a:t>
            </a:r>
            <a:r>
              <a:rPr lang="zh-CN" altLang="en-US" dirty="0">
                <a:solidFill>
                  <a:srgbClr val="FF0000"/>
                </a:solidFill>
              </a:rPr>
              <a:t>操作数是</a:t>
            </a:r>
            <a:r>
              <a:rPr lang="en-US" altLang="zh-CN" dirty="0">
                <a:solidFill>
                  <a:srgbClr val="FF0000"/>
                </a:solidFill>
              </a:rPr>
              <a:t>AX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AL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常用于在指定存储区域中寻找某个关键字。</a:t>
            </a: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115</a:t>
            </a:fld>
            <a:endParaRPr lang="en-US" altLang="zh-CN" dirty="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3707904" y="2996952"/>
            <a:ext cx="1295400" cy="838200"/>
          </a:xfrm>
          <a:prstGeom prst="wedgeRoundRectCallout">
            <a:avLst>
              <a:gd name="adj1" fmla="val -95721"/>
              <a:gd name="adj2" fmla="val -60479"/>
              <a:gd name="adj3" fmla="val 16667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chemeClr val="bg1"/>
                </a:solidFill>
              </a:rPr>
              <a:t>目   标</a:t>
            </a:r>
          </a:p>
          <a:p>
            <a:r>
              <a:rPr lang="zh-CN" altLang="en-US" b="1">
                <a:solidFill>
                  <a:schemeClr val="bg1"/>
                </a:solidFill>
              </a:rPr>
              <a:t>操作数</a:t>
            </a:r>
          </a:p>
        </p:txBody>
      </p:sp>
    </p:spTree>
    <p:extLst>
      <p:ext uri="{BB962C8B-B14F-4D97-AF65-F5344CB8AC3E}">
        <p14:creationId xmlns:p14="http://schemas.microsoft.com/office/powerpoint/2010/main" val="240660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）串装入指令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30000"/>
              </a:spcAft>
            </a:pPr>
            <a:r>
              <a:rPr lang="zh-CN" altLang="en-US" dirty="0"/>
              <a:t>格式：</a:t>
            </a:r>
          </a:p>
          <a:p>
            <a:pPr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LODS</a:t>
            </a:r>
            <a:r>
              <a:rPr lang="en-US" altLang="zh-CN" dirty="0"/>
              <a:t>    </a:t>
            </a:r>
            <a:r>
              <a:rPr lang="en-US" altLang="zh-CN" dirty="0" err="1"/>
              <a:t>OPRD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LODSB</a:t>
            </a:r>
            <a:endParaRPr lang="en-US" altLang="zh-CN" dirty="0"/>
          </a:p>
          <a:p>
            <a:pPr>
              <a:spcAft>
                <a:spcPct val="40000"/>
              </a:spcAft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LODSW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操作：</a:t>
            </a: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对字节：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对  字：</a:t>
            </a: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116</a:t>
            </a:fld>
            <a:endParaRPr lang="en-US" altLang="zh-CN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347864" y="3068960"/>
            <a:ext cx="1676400" cy="609600"/>
          </a:xfrm>
          <a:prstGeom prst="wedgeRoundRectCallout">
            <a:avLst>
              <a:gd name="adj1" fmla="val -67901"/>
              <a:gd name="adj2" fmla="val -77977"/>
              <a:gd name="adj3" fmla="val 16667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chemeClr val="bg1"/>
                </a:solidFill>
              </a:rPr>
              <a:t>源操作数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2987005" y="5161260"/>
            <a:ext cx="457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987005" y="5734347"/>
            <a:ext cx="457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520405" y="4916785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[</a:t>
            </a:r>
            <a:r>
              <a:rPr lang="en-US" altLang="zh-CN" b="1" dirty="0" err="1">
                <a:latin typeface="宋体" panose="02010600030101010101" pitchFamily="2" charset="-122"/>
              </a:rPr>
              <a:t>DS:SI</a:t>
            </a:r>
            <a:r>
              <a:rPr lang="en-US" altLang="zh-CN" b="1" dirty="0">
                <a:latin typeface="宋体" panose="02010600030101010101" pitchFamily="2" charset="-122"/>
              </a:rPr>
              <a:t>]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506118" y="5489872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宋体" panose="02010600030101010101" pitchFamily="2" charset="-122"/>
              </a:rPr>
              <a:t>[DS:SI]</a:t>
            </a:r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483768" y="4869160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AL</a:t>
            </a:r>
            <a:endParaRPr lang="zh-CN" altLang="en-US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483768" y="5445422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宋体" panose="02010600030101010101" pitchFamily="2" charset="-122"/>
              </a:rPr>
              <a:t>AX</a:t>
            </a:r>
            <a:endParaRPr lang="zh-CN" altLang="en-US" b="1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70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  <p:bldP spid="13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）串装入指令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用于将内存某个区域的数据串依次装入累加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40000"/>
              </a:spcAft>
              <a:buNone/>
            </a:pPr>
            <a:r>
              <a:rPr lang="zh-CN" altLang="en-US" dirty="0"/>
              <a:t>   器，以便显示或输出到接口。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LODS</a:t>
            </a:r>
            <a:r>
              <a:rPr lang="zh-CN" altLang="en-US" dirty="0"/>
              <a:t>指令一般不加重复前缀。</a:t>
            </a: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878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）串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格式：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STOS</a:t>
            </a:r>
            <a:r>
              <a:rPr lang="en-US" altLang="zh-CN" dirty="0"/>
              <a:t>    </a:t>
            </a:r>
            <a:r>
              <a:rPr lang="en-US" altLang="zh-CN" dirty="0" err="1"/>
              <a:t>OPRD</a:t>
            </a:r>
            <a:endParaRPr lang="en-US" altLang="zh-CN" dirty="0"/>
          </a:p>
          <a:p>
            <a:pPr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STOSB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STOSW</a:t>
            </a:r>
            <a:endParaRPr lang="en-US" altLang="zh-CN" dirty="0"/>
          </a:p>
          <a:p>
            <a:r>
              <a:rPr lang="zh-CN" altLang="en-US" dirty="0"/>
              <a:t>操作：</a:t>
            </a: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对字节：  </a:t>
            </a:r>
            <a:r>
              <a:rPr lang="en-US" altLang="zh-CN" dirty="0">
                <a:latin typeface="宋体" panose="02010600030101010101" pitchFamily="2" charset="-122"/>
              </a:rPr>
              <a:t>AL</a:t>
            </a: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对  字：  </a:t>
            </a:r>
            <a:r>
              <a:rPr lang="en-US" altLang="zh-CN" dirty="0">
                <a:latin typeface="宋体" panose="02010600030101010101" pitchFamily="2" charset="-122"/>
              </a:rPr>
              <a:t>AX</a:t>
            </a:r>
            <a:endParaRPr lang="zh-CN" altLang="en-US" dirty="0">
              <a:latin typeface="宋体" panose="02010600030101010101" pitchFamily="2" charset="-122"/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118</a:t>
            </a:fld>
            <a:endParaRPr lang="en-US" altLang="zh-CN" dirty="0"/>
          </a:p>
        </p:txBody>
      </p:sp>
      <p:sp>
        <p:nvSpPr>
          <p:cNvPr id="5" name="Line 1030"/>
          <p:cNvSpPr>
            <a:spLocks noChangeShapeType="1"/>
          </p:cNvSpPr>
          <p:nvPr/>
        </p:nvSpPr>
        <p:spPr bwMode="auto">
          <a:xfrm>
            <a:off x="3203848" y="4941168"/>
            <a:ext cx="4572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31"/>
          <p:cNvSpPr>
            <a:spLocks noChangeShapeType="1"/>
          </p:cNvSpPr>
          <p:nvPr/>
        </p:nvSpPr>
        <p:spPr bwMode="auto">
          <a:xfrm>
            <a:off x="3218136" y="5460280"/>
            <a:ext cx="4572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1032"/>
          <p:cNvSpPr txBox="1">
            <a:spLocks noChangeArrowheads="1"/>
          </p:cNvSpPr>
          <p:nvPr/>
        </p:nvSpPr>
        <p:spPr bwMode="auto">
          <a:xfrm>
            <a:off x="3703911" y="4709393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[ES:DI]</a:t>
            </a:r>
            <a:endParaRPr lang="zh-CN" altLang="en-US" b="1"/>
          </a:p>
        </p:txBody>
      </p:sp>
      <p:sp>
        <p:nvSpPr>
          <p:cNvPr id="8" name="Text Box 1033"/>
          <p:cNvSpPr txBox="1">
            <a:spLocks noChangeArrowheads="1"/>
          </p:cNvSpPr>
          <p:nvPr/>
        </p:nvSpPr>
        <p:spPr bwMode="auto">
          <a:xfrm>
            <a:off x="3703911" y="5218980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[ES:DI]</a:t>
            </a:r>
            <a:endParaRPr lang="zh-CN" altLang="en-US" b="1"/>
          </a:p>
        </p:txBody>
      </p:sp>
      <p:sp>
        <p:nvSpPr>
          <p:cNvPr id="13" name="AutoShape 1029"/>
          <p:cNvSpPr>
            <a:spLocks noChangeArrowheads="1"/>
          </p:cNvSpPr>
          <p:nvPr/>
        </p:nvSpPr>
        <p:spPr bwMode="auto">
          <a:xfrm>
            <a:off x="3429490" y="2506738"/>
            <a:ext cx="1600200" cy="1295400"/>
          </a:xfrm>
          <a:prstGeom prst="wedgeEllipseCallout">
            <a:avLst>
              <a:gd name="adj1" fmla="val -77252"/>
              <a:gd name="adj2" fmla="val -44483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</a:rPr>
              <a:t>目   标</a:t>
            </a:r>
          </a:p>
          <a:p>
            <a:r>
              <a:rPr lang="zh-CN" altLang="en-US" b="1" dirty="0">
                <a:solidFill>
                  <a:schemeClr val="bg1"/>
                </a:solidFill>
              </a:rPr>
              <a:t>操作数</a:t>
            </a:r>
          </a:p>
        </p:txBody>
      </p:sp>
    </p:spTree>
    <p:extLst>
      <p:ext uri="{BB962C8B-B14F-4D97-AF65-F5344CB8AC3E}">
        <p14:creationId xmlns:p14="http://schemas.microsoft.com/office/powerpoint/2010/main" val="139548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）串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常用于将内存某个区域置同样的值</a:t>
            </a:r>
          </a:p>
          <a:p>
            <a:r>
              <a:rPr lang="zh-CN" altLang="en-US" dirty="0"/>
              <a:t>此时</a:t>
            </a:r>
            <a:r>
              <a:rPr lang="zh-CN" altLang="en-US" dirty="0" smtClean="0"/>
              <a:t>：将</a:t>
            </a:r>
            <a:r>
              <a:rPr lang="zh-CN" altLang="en-US" dirty="0"/>
              <a:t>待送存的数据放入</a:t>
            </a:r>
            <a:r>
              <a:rPr lang="en-US" altLang="zh-CN" dirty="0"/>
              <a:t>AL</a:t>
            </a:r>
            <a:r>
              <a:rPr lang="zh-CN" altLang="en-US" dirty="0"/>
              <a:t>（字节数）或</a:t>
            </a:r>
            <a:r>
              <a:rPr lang="en-US" altLang="zh-CN" dirty="0"/>
              <a:t>AX</a:t>
            </a:r>
            <a:r>
              <a:rPr lang="zh-CN" altLang="en-US" dirty="0"/>
              <a:t>（字数据）</a:t>
            </a:r>
            <a:r>
              <a:rPr lang="zh-CN" altLang="en-US" dirty="0" smtClean="0"/>
              <a:t>；确定</a:t>
            </a:r>
            <a:r>
              <a:rPr lang="zh-CN" altLang="en-US" dirty="0"/>
              <a:t>操作方向（增地址</a:t>
            </a:r>
            <a:r>
              <a:rPr lang="en-US" altLang="zh-CN" dirty="0"/>
              <a:t>/</a:t>
            </a:r>
            <a:r>
              <a:rPr lang="zh-CN" altLang="en-US" dirty="0"/>
              <a:t>减地址）和区域大小（串长度值）</a:t>
            </a:r>
            <a:r>
              <a:rPr lang="zh-CN" altLang="en-US" dirty="0" smtClean="0"/>
              <a:t>；使用</a:t>
            </a:r>
            <a:r>
              <a:rPr lang="zh-CN" altLang="en-US" dirty="0"/>
              <a:t>串存储指令</a:t>
            </a:r>
            <a:r>
              <a:rPr lang="en-US" altLang="zh-CN" dirty="0"/>
              <a:t>+</a:t>
            </a:r>
            <a:r>
              <a:rPr lang="zh-CN" altLang="en-US" dirty="0"/>
              <a:t>无条件重复前缀，实现数据传送。</a:t>
            </a: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589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  <a:buNone/>
            </a:pPr>
            <a:r>
              <a:rPr lang="zh-CN" altLang="en-US" sz="3200" u="sng" dirty="0"/>
              <a:t>掌握：</a:t>
            </a:r>
          </a:p>
          <a:p>
            <a:pPr eaLnBrk="1" hangingPunct="1"/>
            <a:r>
              <a:rPr lang="zh-CN" altLang="en-US" dirty="0"/>
              <a:t>有关堆栈的概念</a:t>
            </a:r>
          </a:p>
          <a:p>
            <a:pPr lvl="1" eaLnBrk="1" hangingPunct="1"/>
            <a:r>
              <a:rPr lang="zh-CN" altLang="en-US" dirty="0"/>
              <a:t>栈顶、栈首、栈底</a:t>
            </a:r>
          </a:p>
          <a:p>
            <a:pPr eaLnBrk="1" hangingPunct="1"/>
            <a:r>
              <a:rPr lang="zh-CN" altLang="en-US" dirty="0"/>
              <a:t>堆栈指令的操作原理</a:t>
            </a:r>
          </a:p>
          <a:p>
            <a:pPr lvl="1" eaLnBrk="1" hangingPunct="1"/>
            <a:r>
              <a:rPr kumimoji="1" lang="zh-CN" altLang="en-US" dirty="0"/>
              <a:t>执行过程，执行结果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674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7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串存储指令例</a:t>
            </a:r>
            <a:r>
              <a:rPr lang="en-US" altLang="zh-CN" dirty="0" smtClean="0"/>
              <a:t>:</a:t>
            </a:r>
            <a:r>
              <a:rPr lang="zh-CN" altLang="en-US" sz="2400" dirty="0" smtClean="0">
                <a:solidFill>
                  <a:schemeClr val="tx1"/>
                </a:solidFill>
              </a:rPr>
              <a:t>内存某个区域清零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15769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921F569-876B-41C5-AF58-2CCDA0789E9D}" type="slidenum">
              <a:rPr kumimoji="0" lang="zh-CN" altLang="en-US" sz="1400">
                <a:latin typeface="Tahoma" panose="020B0604030504040204" pitchFamily="34" charset="0"/>
              </a:rPr>
              <a:pPr/>
              <a:t>120</a:t>
            </a:fld>
            <a:endParaRPr kumimoji="0" lang="en-US" altLang="zh-CN" sz="1400">
              <a:latin typeface="Tahoma" panose="020B0604030504040204" pitchFamily="34" charset="0"/>
            </a:endParaRPr>
          </a:p>
        </p:txBody>
      </p:sp>
      <p:sp>
        <p:nvSpPr>
          <p:cNvPr id="109571" name="Rectangle 2051"/>
          <p:cNvSpPr>
            <a:spLocks noGrp="1" noChangeArrowheads="1"/>
          </p:cNvSpPr>
          <p:nvPr>
            <p:ph type="body" idx="4294967295"/>
          </p:nvPr>
        </p:nvSpPr>
        <p:spPr>
          <a:xfrm>
            <a:off x="285750" y="939102"/>
            <a:ext cx="3600450" cy="1152525"/>
          </a:xfrm>
        </p:spPr>
        <p:txBody>
          <a:bodyPr/>
          <a:lstStyle/>
          <a:p>
            <a:pPr>
              <a:spcBef>
                <a:spcPct val="5000"/>
              </a:spcBef>
            </a:pPr>
            <a:r>
              <a:rPr lang="zh-CN" altLang="en-US" dirty="0" smtClean="0"/>
              <a:t>将内存某单元清零</a:t>
            </a:r>
          </a:p>
          <a:p>
            <a:pPr>
              <a:spcBef>
                <a:spcPct val="5000"/>
              </a:spcBef>
            </a:pPr>
            <a:r>
              <a:rPr lang="zh-CN" altLang="en-US" dirty="0" smtClean="0"/>
              <a:t>设计思想：    </a:t>
            </a:r>
          </a:p>
        </p:txBody>
      </p:sp>
      <p:sp>
        <p:nvSpPr>
          <p:cNvPr id="109574" name="Rectangle 2054"/>
          <p:cNvSpPr>
            <a:spLocks noChangeArrowheads="1"/>
          </p:cNvSpPr>
          <p:nvPr/>
        </p:nvSpPr>
        <p:spPr bwMode="auto">
          <a:xfrm>
            <a:off x="1187624" y="2378224"/>
            <a:ext cx="31242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9575" name="Text Box 2055"/>
          <p:cNvSpPr txBox="1">
            <a:spLocks noChangeArrowheads="1"/>
          </p:cNvSpPr>
          <p:nvPr/>
        </p:nvSpPr>
        <p:spPr bwMode="auto">
          <a:xfrm>
            <a:off x="1187624" y="2454424"/>
            <a:ext cx="323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区域首地址送</a:t>
            </a:r>
            <a:r>
              <a:rPr lang="en-US" altLang="zh-CN" b="1">
                <a:solidFill>
                  <a:schemeClr val="bg1"/>
                </a:solidFill>
              </a:rPr>
              <a:t>ES：DI</a:t>
            </a:r>
          </a:p>
        </p:txBody>
      </p:sp>
      <p:sp>
        <p:nvSpPr>
          <p:cNvPr id="109576" name="Rectangle 2056"/>
          <p:cNvSpPr>
            <a:spLocks noChangeArrowheads="1"/>
          </p:cNvSpPr>
          <p:nvPr/>
        </p:nvSpPr>
        <p:spPr bwMode="auto">
          <a:xfrm>
            <a:off x="1187624" y="3521224"/>
            <a:ext cx="31242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9577" name="Text Box 2057"/>
          <p:cNvSpPr txBox="1">
            <a:spLocks noChangeArrowheads="1"/>
          </p:cNvSpPr>
          <p:nvPr/>
        </p:nvSpPr>
        <p:spPr bwMode="auto">
          <a:xfrm>
            <a:off x="1730549" y="3597424"/>
            <a:ext cx="204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串长度送</a:t>
            </a:r>
            <a:r>
              <a:rPr lang="en-US" altLang="zh-CN" b="1">
                <a:solidFill>
                  <a:schemeClr val="bg1"/>
                </a:solidFill>
              </a:rPr>
              <a:t>CX</a:t>
            </a:r>
          </a:p>
        </p:txBody>
      </p:sp>
      <p:sp>
        <p:nvSpPr>
          <p:cNvPr id="109578" name="Rectangle 2058"/>
          <p:cNvSpPr>
            <a:spLocks noChangeArrowheads="1"/>
          </p:cNvSpPr>
          <p:nvPr/>
        </p:nvSpPr>
        <p:spPr bwMode="auto">
          <a:xfrm>
            <a:off x="1187624" y="4664224"/>
            <a:ext cx="31242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9579" name="Text Box 2059"/>
          <p:cNvSpPr txBox="1">
            <a:spLocks noChangeArrowheads="1"/>
          </p:cNvSpPr>
          <p:nvPr/>
        </p:nvSpPr>
        <p:spPr bwMode="auto">
          <a:xfrm>
            <a:off x="1730549" y="4740424"/>
            <a:ext cx="235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置方向标志</a:t>
            </a:r>
            <a:r>
              <a:rPr lang="en-US" altLang="zh-CN" b="1">
                <a:solidFill>
                  <a:schemeClr val="bg1"/>
                </a:solidFill>
              </a:rPr>
              <a:t>DF</a:t>
            </a:r>
          </a:p>
        </p:txBody>
      </p:sp>
      <p:sp>
        <p:nvSpPr>
          <p:cNvPr id="109580" name="Rectangle 2060"/>
          <p:cNvSpPr>
            <a:spLocks noChangeArrowheads="1"/>
          </p:cNvSpPr>
          <p:nvPr/>
        </p:nvSpPr>
        <p:spPr bwMode="auto">
          <a:xfrm>
            <a:off x="5773912" y="2454424"/>
            <a:ext cx="2438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9581" name="Text Box 2061"/>
          <p:cNvSpPr txBox="1">
            <a:spLocks noChangeArrowheads="1"/>
          </p:cNvSpPr>
          <p:nvPr/>
        </p:nvSpPr>
        <p:spPr bwMode="auto">
          <a:xfrm>
            <a:off x="5978699" y="2530624"/>
            <a:ext cx="204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0送累加器</a:t>
            </a:r>
            <a:r>
              <a:rPr lang="en-US" altLang="zh-CN" b="1">
                <a:solidFill>
                  <a:schemeClr val="bg1"/>
                </a:solidFill>
              </a:rPr>
              <a:t>AL</a:t>
            </a:r>
          </a:p>
        </p:txBody>
      </p:sp>
      <p:sp>
        <p:nvSpPr>
          <p:cNvPr id="109582" name="Rectangle 2062"/>
          <p:cNvSpPr>
            <a:spLocks noChangeArrowheads="1"/>
          </p:cNvSpPr>
          <p:nvPr/>
        </p:nvSpPr>
        <p:spPr bwMode="auto">
          <a:xfrm>
            <a:off x="5773912" y="3630762"/>
            <a:ext cx="2438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9583" name="Text Box 2063"/>
          <p:cNvSpPr txBox="1">
            <a:spLocks noChangeArrowheads="1"/>
          </p:cNvSpPr>
          <p:nvPr/>
        </p:nvSpPr>
        <p:spPr bwMode="auto">
          <a:xfrm>
            <a:off x="5883449" y="3659337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执行串送存指令</a:t>
            </a:r>
          </a:p>
        </p:txBody>
      </p:sp>
      <p:sp>
        <p:nvSpPr>
          <p:cNvPr id="109584" name="Line 2064"/>
          <p:cNvSpPr>
            <a:spLocks noChangeShapeType="1"/>
          </p:cNvSpPr>
          <p:nvPr/>
        </p:nvSpPr>
        <p:spPr bwMode="auto">
          <a:xfrm>
            <a:off x="2754487" y="2911624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5" name="Line 2065"/>
          <p:cNvSpPr>
            <a:spLocks noChangeShapeType="1"/>
          </p:cNvSpPr>
          <p:nvPr/>
        </p:nvSpPr>
        <p:spPr bwMode="auto">
          <a:xfrm>
            <a:off x="2759249" y="4054624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6" name="Line 2066"/>
          <p:cNvSpPr>
            <a:spLocks noChangeShapeType="1"/>
          </p:cNvSpPr>
          <p:nvPr/>
        </p:nvSpPr>
        <p:spPr bwMode="auto">
          <a:xfrm>
            <a:off x="6978824" y="1844824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7" name="Line 2067"/>
          <p:cNvSpPr>
            <a:spLocks noChangeShapeType="1"/>
          </p:cNvSpPr>
          <p:nvPr/>
        </p:nvSpPr>
        <p:spPr bwMode="auto">
          <a:xfrm>
            <a:off x="6978824" y="3002112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8" name="Line 2068"/>
          <p:cNvSpPr>
            <a:spLocks noChangeShapeType="1"/>
          </p:cNvSpPr>
          <p:nvPr/>
        </p:nvSpPr>
        <p:spPr bwMode="auto">
          <a:xfrm>
            <a:off x="2754487" y="5211912"/>
            <a:ext cx="0" cy="381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9" name="Line 2069"/>
          <p:cNvSpPr>
            <a:spLocks noChangeShapeType="1"/>
          </p:cNvSpPr>
          <p:nvPr/>
        </p:nvSpPr>
        <p:spPr bwMode="auto">
          <a:xfrm>
            <a:off x="2744962" y="5578624"/>
            <a:ext cx="223837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0" name="Line 2070"/>
          <p:cNvSpPr>
            <a:spLocks noChangeShapeType="1"/>
          </p:cNvSpPr>
          <p:nvPr/>
        </p:nvSpPr>
        <p:spPr bwMode="auto">
          <a:xfrm flipV="1">
            <a:off x="4997624" y="1844824"/>
            <a:ext cx="0" cy="3733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1" name="Line 2071"/>
          <p:cNvSpPr>
            <a:spLocks noChangeShapeType="1"/>
          </p:cNvSpPr>
          <p:nvPr/>
        </p:nvSpPr>
        <p:spPr bwMode="auto">
          <a:xfrm>
            <a:off x="4997624" y="1844824"/>
            <a:ext cx="1981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82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10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0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  <p:bldP spid="109574" grpId="0" animBg="1"/>
      <p:bldP spid="109575" grpId="0"/>
      <p:bldP spid="109576" grpId="0" animBg="1"/>
      <p:bldP spid="109577" grpId="0"/>
      <p:bldP spid="109578" grpId="0" animBg="1"/>
      <p:bldP spid="109579" grpId="0"/>
      <p:bldP spid="109580" grpId="0" animBg="1"/>
      <p:bldP spid="109581" grpId="0"/>
      <p:bldP spid="109582" grpId="0" animBg="1"/>
      <p:bldP spid="109583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 </a:t>
            </a:r>
            <a:r>
              <a:rPr lang="en-US" altLang="zh-CN" dirty="0"/>
              <a:t>8086</a:t>
            </a:r>
            <a:r>
              <a:rPr lang="zh-CN" altLang="en-US" dirty="0"/>
              <a:t>的指令系统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程序控制</a:t>
            </a:r>
            <a:r>
              <a:rPr lang="zh-CN" altLang="en-US" sz="3200" dirty="0" smtClean="0"/>
              <a:t>指令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69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0" indent="-350838" eaLnBrk="1" hangingPunct="1">
              <a:lnSpc>
                <a:spcPct val="120000"/>
              </a:lnSpc>
              <a:buFont typeface="Wingdings" pitchFamily="2" charset="2"/>
              <a:buChar char="n"/>
            </a:pPr>
            <a:endParaRPr lang="en-US" altLang="zh-CN" dirty="0" smtClean="0"/>
          </a:p>
          <a:p>
            <a:pPr marL="444500" indent="-350838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 smtClean="0"/>
              <a:t>转移指令</a:t>
            </a:r>
            <a:endParaRPr lang="zh-CN" altLang="en-US" dirty="0"/>
          </a:p>
          <a:p>
            <a:pPr marL="444500" indent="-350838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/>
              <a:t>循环控制</a:t>
            </a:r>
          </a:p>
          <a:p>
            <a:pPr marL="444500" indent="-350838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/>
              <a:t>过程调用</a:t>
            </a:r>
          </a:p>
          <a:p>
            <a:pPr marL="444500" indent="-350838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/>
              <a:t>中断控制</a:t>
            </a: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678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0" indent="-350838" eaLnBrk="1" hangingPunct="1">
              <a:lnSpc>
                <a:spcPct val="120000"/>
              </a:lnSpc>
              <a:buFont typeface="Wingdings" pitchFamily="2" charset="2"/>
              <a:buChar char="n"/>
            </a:pPr>
            <a:endParaRPr lang="en-US" altLang="zh-CN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程序控制类指令的本质是</a:t>
            </a:r>
            <a:r>
              <a:rPr lang="zh-CN" altLang="en-US" dirty="0" smtClean="0"/>
              <a:t>：控制程序</a:t>
            </a:r>
            <a:r>
              <a:rPr lang="zh-CN" altLang="en-US" dirty="0"/>
              <a:t>的执行方向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en-US" dirty="0"/>
              <a:t>决定程序执行方向的因素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CS</a:t>
            </a:r>
            <a:r>
              <a:rPr lang="zh-CN" altLang="en-US" dirty="0"/>
              <a:t>，</a:t>
            </a:r>
            <a:r>
              <a:rPr lang="en-US" altLang="zh-CN" dirty="0"/>
              <a:t>IP</a:t>
            </a:r>
          </a:p>
          <a:p>
            <a:pPr eaLnBrk="1" hangingPunct="1">
              <a:lnSpc>
                <a:spcPct val="100000"/>
              </a:lnSpc>
              <a:spcBef>
                <a:spcPct val="35000"/>
              </a:spcBef>
            </a:pPr>
            <a:r>
              <a:rPr lang="zh-CN" altLang="en-US" dirty="0"/>
              <a:t>控制程序执行方向的方法：</a:t>
            </a:r>
          </a:p>
          <a:p>
            <a:pPr lvl="1" eaLnBrk="1" hangingPunct="1">
              <a:lnSpc>
                <a:spcPct val="100000"/>
              </a:lnSpc>
              <a:spcBef>
                <a:spcPct val="35000"/>
              </a:spcBef>
            </a:pPr>
            <a:r>
              <a:rPr lang="zh-CN" altLang="en-US" dirty="0"/>
              <a:t>修改</a:t>
            </a:r>
            <a:r>
              <a:rPr lang="en-US" altLang="zh-CN" dirty="0"/>
              <a:t>CS </a:t>
            </a:r>
            <a:r>
              <a:rPr lang="zh-CN" altLang="en-US" dirty="0"/>
              <a:t>和</a:t>
            </a:r>
            <a:r>
              <a:rPr lang="en-US" altLang="zh-CN" dirty="0"/>
              <a:t>IP </a:t>
            </a:r>
            <a:r>
              <a:rPr lang="zh-CN" altLang="en-US" dirty="0"/>
              <a:t>，则程序转向另一个代码段执行；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仅修改</a:t>
            </a:r>
            <a:r>
              <a:rPr lang="en-US" altLang="zh-CN" dirty="0"/>
              <a:t>IP</a:t>
            </a:r>
            <a:r>
              <a:rPr lang="zh-CN" altLang="en-US" dirty="0"/>
              <a:t>，则程序将改变当前的执行顺序，转向本代码段内其它某处执行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509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通过修改指令的</a:t>
            </a:r>
            <a:r>
              <a:rPr lang="zh-CN" altLang="en-US" b="1" u="sng" dirty="0">
                <a:solidFill>
                  <a:srgbClr val="FF0000"/>
                </a:solidFill>
              </a:rPr>
              <a:t>偏移地址</a:t>
            </a:r>
            <a:r>
              <a:rPr lang="zh-CN" altLang="en-US" b="1" dirty="0">
                <a:solidFill>
                  <a:schemeClr val="tx2"/>
                </a:solidFill>
              </a:rPr>
              <a:t>或</a:t>
            </a:r>
            <a:r>
              <a:rPr lang="zh-CN" altLang="en-US" b="1" u="sng" dirty="0">
                <a:solidFill>
                  <a:srgbClr val="FF0000"/>
                </a:solidFill>
              </a:rPr>
              <a:t>段地址及偏移</a:t>
            </a:r>
            <a:r>
              <a:rPr lang="zh-CN" altLang="en-US" b="1" u="sng" dirty="0" smtClean="0">
                <a:solidFill>
                  <a:srgbClr val="FF0000"/>
                </a:solidFill>
              </a:rPr>
              <a:t>地址</a:t>
            </a:r>
            <a:r>
              <a:rPr lang="zh-CN" altLang="en-US" b="1" dirty="0" smtClean="0">
                <a:solidFill>
                  <a:schemeClr val="tx2"/>
                </a:solidFill>
              </a:rPr>
              <a:t>实现</a:t>
            </a:r>
            <a:r>
              <a:rPr lang="zh-CN" altLang="en-US" b="1" dirty="0">
                <a:solidFill>
                  <a:schemeClr val="tx2"/>
                </a:solidFill>
              </a:rPr>
              <a:t>程序的转移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124</a:t>
            </a:fld>
            <a:endParaRPr lang="en-US" altLang="zh-CN" dirty="0"/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1472998" y="2924944"/>
            <a:ext cx="69342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kern="0" dirty="0" smtClean="0"/>
              <a:t>无条件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转移指令：</a:t>
            </a:r>
          </a:p>
          <a:p>
            <a:pPr eaLnBrk="1" hangingPunct="1"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zh-CN" altLang="en-US" kern="0" dirty="0" smtClean="0">
                <a:latin typeface="Times New Roman" panose="02020603050405020304" pitchFamily="18" charset="0"/>
              </a:rPr>
              <a:t>       无条件转移到目标地址，执行新的指令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kern="0" dirty="0" smtClean="0">
                <a:latin typeface="Times New Roman" panose="02020603050405020304" pitchFamily="18" charset="0"/>
              </a:rPr>
              <a:t>有条件转移指令：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kern="0" dirty="0" smtClean="0">
                <a:latin typeface="Times New Roman" panose="02020603050405020304" pitchFamily="18" charset="0"/>
              </a:rPr>
              <a:t>       在具备一定条件的情况下转移到目标地址</a:t>
            </a:r>
          </a:p>
        </p:txBody>
      </p:sp>
      <p:sp>
        <p:nvSpPr>
          <p:cNvPr id="6" name="AutoShape 1031"/>
          <p:cNvSpPr>
            <a:spLocks/>
          </p:cNvSpPr>
          <p:nvPr/>
        </p:nvSpPr>
        <p:spPr bwMode="auto">
          <a:xfrm>
            <a:off x="1187624" y="3212976"/>
            <a:ext cx="287337" cy="2474691"/>
          </a:xfrm>
          <a:prstGeom prst="leftBrace">
            <a:avLst>
              <a:gd name="adj1" fmla="val 3549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6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无条件转移</a:t>
            </a:r>
            <a:r>
              <a:rPr lang="zh-CN" altLang="en-US" b="1" dirty="0" smtClean="0">
                <a:solidFill>
                  <a:schemeClr val="tx2"/>
                </a:solidFill>
              </a:rPr>
              <a:t>指令</a:t>
            </a: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125</a:t>
            </a:fld>
            <a:endParaRPr lang="en-US" altLang="zh-C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53480" y="2015832"/>
            <a:ext cx="5205412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kern="0" dirty="0" smtClean="0"/>
              <a:t>格式：</a:t>
            </a:r>
          </a:p>
          <a:p>
            <a:pPr eaLnBrk="1" hangingPunct="1">
              <a:spcBef>
                <a:spcPct val="5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kern="0" dirty="0" smtClean="0">
                <a:latin typeface="Times New Roman" panose="02020603050405020304" pitchFamily="18" charset="0"/>
              </a:rPr>
              <a:t>          </a:t>
            </a:r>
            <a:r>
              <a:rPr lang="en-US" altLang="zh-CN" kern="0" dirty="0" err="1" smtClean="0">
                <a:latin typeface="Times New Roman" panose="02020603050405020304" pitchFamily="18" charset="0"/>
              </a:rPr>
              <a:t>JMP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kern="0" dirty="0" err="1" smtClean="0">
                <a:latin typeface="Times New Roman" panose="02020603050405020304" pitchFamily="18" charset="0"/>
              </a:rPr>
              <a:t>OPRD</a:t>
            </a:r>
            <a:endParaRPr lang="en-US" altLang="zh-CN" kern="0" dirty="0" smtClean="0">
              <a:latin typeface="Times New Roman" panose="02020603050405020304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556551" y="3723518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目标地址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170161" y="4829001"/>
            <a:ext cx="1981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与</a:t>
            </a:r>
            <a:r>
              <a:rPr lang="en-US" altLang="zh-CN" b="1"/>
              <a:t>JMP</a:t>
            </a:r>
            <a:r>
              <a:rPr lang="zh-CN" altLang="en-US" b="1"/>
              <a:t>在同一代码段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656186" y="4829001"/>
            <a:ext cx="213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与</a:t>
            </a:r>
            <a:r>
              <a:rPr lang="en-US" altLang="zh-CN" b="1"/>
              <a:t>JMP</a:t>
            </a:r>
            <a:r>
              <a:rPr lang="zh-CN" altLang="en-US" b="1"/>
              <a:t>不在同一代码段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2359199" y="4254326"/>
            <a:ext cx="576262" cy="50323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656186" y="4254326"/>
            <a:ext cx="647700" cy="57467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176075" y="562022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u="sng" dirty="0">
                <a:solidFill>
                  <a:srgbClr val="FF0000"/>
                </a:solidFill>
              </a:rPr>
              <a:t>原则上可实现在整个内存空间的转移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275856" y="3382581"/>
            <a:ext cx="0" cy="3603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4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tx2"/>
                </a:solidFill>
              </a:rPr>
              <a:t>无条件段内转移指令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/>
              <a:t>转移的目标地址在当前代码段内，段地址不  改变。</a:t>
            </a:r>
          </a:p>
          <a:p>
            <a:pPr eaLnBrk="1" hangingPunct="1"/>
            <a:r>
              <a:rPr lang="zh-CN" altLang="en-US" dirty="0"/>
              <a:t>即：</a:t>
            </a:r>
            <a:r>
              <a:rPr lang="zh-CN" altLang="en-US" u="sng" dirty="0">
                <a:solidFill>
                  <a:srgbClr val="FF0000"/>
                </a:solidFill>
              </a:rPr>
              <a:t>目标地址</a:t>
            </a:r>
            <a:r>
              <a:rPr lang="zh-CN" altLang="en-US" dirty="0"/>
              <a:t>是</a:t>
            </a:r>
            <a:r>
              <a:rPr lang="en-US" altLang="zh-CN" dirty="0"/>
              <a:t>16</a:t>
            </a:r>
            <a:r>
              <a:rPr lang="zh-CN" altLang="en-US" dirty="0"/>
              <a:t>位偏移地址。</a:t>
            </a:r>
          </a:p>
          <a:p>
            <a:pPr>
              <a:spcBef>
                <a:spcPts val="0"/>
              </a:spcBef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126</a:t>
            </a:fld>
            <a:endParaRPr lang="en-US" altLang="zh-CN" dirty="0"/>
          </a:p>
        </p:txBody>
      </p:sp>
      <p:sp>
        <p:nvSpPr>
          <p:cNvPr id="15" name="Text Box 3077"/>
          <p:cNvSpPr txBox="1">
            <a:spLocks noChangeArrowheads="1"/>
          </p:cNvSpPr>
          <p:nvPr/>
        </p:nvSpPr>
        <p:spPr bwMode="auto">
          <a:xfrm>
            <a:off x="658058" y="3878026"/>
            <a:ext cx="2362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指令中直接给出目标地址</a:t>
            </a:r>
          </a:p>
        </p:txBody>
      </p:sp>
      <p:sp>
        <p:nvSpPr>
          <p:cNvPr id="16" name="Text Box 3078"/>
          <p:cNvSpPr txBox="1">
            <a:spLocks noChangeArrowheads="1"/>
          </p:cNvSpPr>
          <p:nvPr/>
        </p:nvSpPr>
        <p:spPr bwMode="auto">
          <a:xfrm>
            <a:off x="3851275" y="3965575"/>
            <a:ext cx="3124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由指令中的寄存器或存储器操作数指出目标地址</a:t>
            </a:r>
          </a:p>
        </p:txBody>
      </p:sp>
      <p:sp>
        <p:nvSpPr>
          <p:cNvPr id="17" name="Text Box 3079"/>
          <p:cNvSpPr txBox="1">
            <a:spLocks noChangeArrowheads="1"/>
          </p:cNvSpPr>
          <p:nvPr/>
        </p:nvSpPr>
        <p:spPr bwMode="auto">
          <a:xfrm>
            <a:off x="658058" y="5576567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段内直接转移</a:t>
            </a:r>
          </a:p>
        </p:txBody>
      </p:sp>
      <p:sp>
        <p:nvSpPr>
          <p:cNvPr id="18" name="Text Box 3080"/>
          <p:cNvSpPr txBox="1">
            <a:spLocks noChangeArrowheads="1"/>
          </p:cNvSpPr>
          <p:nvPr/>
        </p:nvSpPr>
        <p:spPr bwMode="auto">
          <a:xfrm>
            <a:off x="4283968" y="5494335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段内间接转移</a:t>
            </a:r>
          </a:p>
        </p:txBody>
      </p:sp>
      <p:sp>
        <p:nvSpPr>
          <p:cNvPr id="19" name="Line 3081"/>
          <p:cNvSpPr>
            <a:spLocks noChangeShapeType="1"/>
          </p:cNvSpPr>
          <p:nvPr/>
        </p:nvSpPr>
        <p:spPr bwMode="auto">
          <a:xfrm flipH="1">
            <a:off x="1458158" y="3323989"/>
            <a:ext cx="76200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3082"/>
          <p:cNvSpPr>
            <a:spLocks noChangeShapeType="1"/>
          </p:cNvSpPr>
          <p:nvPr/>
        </p:nvSpPr>
        <p:spPr bwMode="auto">
          <a:xfrm>
            <a:off x="2627784" y="3323989"/>
            <a:ext cx="213360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3083"/>
          <p:cNvSpPr>
            <a:spLocks noChangeShapeType="1"/>
          </p:cNvSpPr>
          <p:nvPr/>
        </p:nvSpPr>
        <p:spPr bwMode="auto">
          <a:xfrm flipH="1">
            <a:off x="1691680" y="4685506"/>
            <a:ext cx="0" cy="93503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3084"/>
          <p:cNvSpPr>
            <a:spLocks noChangeShapeType="1"/>
          </p:cNvSpPr>
          <p:nvPr/>
        </p:nvSpPr>
        <p:spPr bwMode="auto">
          <a:xfrm flipH="1">
            <a:off x="5413073" y="4869160"/>
            <a:ext cx="23023" cy="625176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2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tx2"/>
                </a:solidFill>
              </a:rPr>
              <a:t>无条件段内转移指令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15000"/>
              </a:lnSpc>
              <a:spcAft>
                <a:spcPct val="40000"/>
              </a:spcAft>
            </a:pPr>
            <a:r>
              <a:rPr lang="zh-CN" altLang="en-US" dirty="0"/>
              <a:t>转移的目标地址由指令直接给出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zh-CN" altLang="en-US" dirty="0"/>
              <a:t>格式：</a:t>
            </a:r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  <a:spcAft>
                <a:spcPct val="40000"/>
              </a:spcAft>
            </a:pPr>
            <a:r>
              <a:rPr lang="en-US" altLang="zh-CN" dirty="0" err="1"/>
              <a:t>JMP</a:t>
            </a:r>
            <a:r>
              <a:rPr lang="en-US" altLang="zh-CN" dirty="0"/>
              <a:t>  Label</a:t>
            </a:r>
          </a:p>
          <a:p>
            <a:pPr>
              <a:spcBef>
                <a:spcPts val="0"/>
              </a:spcBef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127</a:t>
            </a:fld>
            <a:endParaRPr lang="en-US" altLang="zh-CN" dirty="0"/>
          </a:p>
        </p:txBody>
      </p:sp>
      <p:sp>
        <p:nvSpPr>
          <p:cNvPr id="13" name="AutoShape 4"/>
          <p:cNvSpPr>
            <a:spLocks/>
          </p:cNvSpPr>
          <p:nvPr/>
        </p:nvSpPr>
        <p:spPr bwMode="auto">
          <a:xfrm>
            <a:off x="3275856" y="4653136"/>
            <a:ext cx="1612900" cy="431800"/>
          </a:xfrm>
          <a:prstGeom prst="borderCallout1">
            <a:avLst>
              <a:gd name="adj1" fmla="val 26472"/>
              <a:gd name="adj2" fmla="val -4722"/>
              <a:gd name="adj3" fmla="val -212500"/>
              <a:gd name="adj4" fmla="val -59352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lg" len="lg"/>
            <a:tailEnd type="none" w="sm" len="sm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chemeClr val="bg1"/>
                </a:solidFill>
              </a:rPr>
              <a:t>近地址标号</a:t>
            </a:r>
          </a:p>
        </p:txBody>
      </p:sp>
    </p:spTree>
    <p:extLst>
      <p:ext uri="{BB962C8B-B14F-4D97-AF65-F5344CB8AC3E}">
        <p14:creationId xmlns:p14="http://schemas.microsoft.com/office/powerpoint/2010/main" val="209976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tx2"/>
                </a:solidFill>
              </a:rPr>
              <a:t>无条件段内转移指令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15000"/>
              </a:lnSpc>
              <a:spcAft>
                <a:spcPct val="40000"/>
              </a:spcAft>
            </a:pPr>
            <a:r>
              <a:rPr lang="zh-CN" altLang="en-US" dirty="0"/>
              <a:t>转移的目标地址由指令直接给出</a:t>
            </a:r>
          </a:p>
          <a:p>
            <a:pPr indent="0">
              <a:spcBef>
                <a:spcPts val="0"/>
              </a:spcBef>
              <a:buNone/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128</a:t>
            </a:fld>
            <a:endParaRPr lang="en-US" altLang="zh-CN" dirty="0"/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1043608" y="2708920"/>
            <a:ext cx="2305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 err="1">
                <a:solidFill>
                  <a:schemeClr val="tx2"/>
                </a:solidFill>
              </a:rPr>
              <a:t>JMP</a:t>
            </a:r>
            <a:r>
              <a:rPr lang="en-US" altLang="zh-CN" sz="2800" b="1" dirty="0">
                <a:solidFill>
                  <a:schemeClr val="tx2"/>
                </a:solidFill>
              </a:rPr>
              <a:t>  Label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372200" y="1844824"/>
            <a:ext cx="1524000" cy="3657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6372200" y="260682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6372200" y="306402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372200" y="352122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372200" y="435942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372200" y="481662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677000" y="2606824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JMP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229200" y="4387999"/>
            <a:ext cx="103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Label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829400" y="374982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829400" y="496902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6829400" y="199722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9" name="AutoShape 15"/>
          <p:cNvSpPr>
            <a:spLocks/>
          </p:cNvSpPr>
          <p:nvPr/>
        </p:nvSpPr>
        <p:spPr bwMode="auto">
          <a:xfrm>
            <a:off x="8048600" y="2073424"/>
            <a:ext cx="228600" cy="3124200"/>
          </a:xfrm>
          <a:prstGeom prst="rightBrace">
            <a:avLst>
              <a:gd name="adj1" fmla="val 11388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8429600" y="3019574"/>
            <a:ext cx="4619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代码段</a:t>
            </a: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5305400" y="2606824"/>
            <a:ext cx="914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5305400" y="4359424"/>
            <a:ext cx="914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5762600" y="2716362"/>
            <a:ext cx="0" cy="1524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AutoShape 20"/>
          <p:cNvSpPr>
            <a:spLocks/>
          </p:cNvSpPr>
          <p:nvPr/>
        </p:nvSpPr>
        <p:spPr bwMode="auto">
          <a:xfrm>
            <a:off x="4137000" y="3445024"/>
            <a:ext cx="1009650" cy="473075"/>
          </a:xfrm>
          <a:prstGeom prst="borderCallout1">
            <a:avLst>
              <a:gd name="adj1" fmla="val 24162"/>
              <a:gd name="adj2" fmla="val 107546"/>
              <a:gd name="adj3" fmla="val -35236"/>
              <a:gd name="adj4" fmla="val 151259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lg" len="lg"/>
            <a:tailEnd type="none" w="sm" len="sm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chemeClr val="bg1"/>
                </a:solidFill>
              </a:rPr>
              <a:t>位移量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910260" y="5620321"/>
            <a:ext cx="71294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下一条要执行指令的偏移地址=当前</a:t>
            </a:r>
            <a:r>
              <a:rPr lang="en-US" altLang="zh-CN" b="1" dirty="0">
                <a:solidFill>
                  <a:srgbClr val="FF0000"/>
                </a:solidFill>
              </a:rPr>
              <a:t>IP+</a:t>
            </a:r>
            <a:r>
              <a:rPr lang="zh-CN" altLang="en-US" b="1" dirty="0">
                <a:solidFill>
                  <a:srgbClr val="FF0000"/>
                </a:solidFill>
              </a:rPr>
              <a:t>位移量</a:t>
            </a:r>
          </a:p>
        </p:txBody>
      </p:sp>
    </p:spTree>
    <p:extLst>
      <p:ext uri="{BB962C8B-B14F-4D97-AF65-F5344CB8AC3E}">
        <p14:creationId xmlns:p14="http://schemas.microsoft.com/office/powerpoint/2010/main" val="386540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4" grpId="0"/>
      <p:bldP spid="15" grpId="0"/>
      <p:bldP spid="16" grpId="0"/>
      <p:bldP spid="17" grpId="0"/>
      <p:bldP spid="18" grpId="0"/>
      <p:bldP spid="19" grpId="0" animBg="1"/>
      <p:bldP spid="20" grpId="0"/>
      <p:bldP spid="24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tx2"/>
                </a:solidFill>
              </a:rPr>
              <a:t>无条件段内间接转移指令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lvl="1" eaLnBrk="1" hangingPunct="1">
              <a:spcAft>
                <a:spcPct val="10000"/>
              </a:spcAft>
            </a:pPr>
            <a:r>
              <a:rPr lang="zh-CN" altLang="en-US" dirty="0"/>
              <a:t>转移的目标地址存放在某个</a:t>
            </a:r>
            <a:r>
              <a:rPr lang="en-US" altLang="zh-CN" dirty="0"/>
              <a:t>16</a:t>
            </a:r>
            <a:r>
              <a:rPr lang="zh-CN" altLang="en-US" dirty="0"/>
              <a:t>位寄存器或存储器</a:t>
            </a:r>
          </a:p>
          <a:p>
            <a:pPr lvl="1" eaLnBrk="1" hangingPunct="1">
              <a:spcAft>
                <a:spcPct val="10000"/>
              </a:spcAft>
              <a:buNone/>
            </a:pPr>
            <a:r>
              <a:rPr lang="zh-CN" altLang="en-US" dirty="0"/>
              <a:t>   的某两个单元中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dirty="0"/>
              <a:t>例：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dirty="0" err="1">
                <a:latin typeface="Times New Roman" panose="02020603050405020304" pitchFamily="18" charset="0"/>
              </a:rPr>
              <a:t>JMP</a:t>
            </a:r>
            <a:r>
              <a:rPr lang="en-US" altLang="zh-CN" dirty="0">
                <a:latin typeface="Times New Roman" panose="02020603050405020304" pitchFamily="18" charset="0"/>
              </a:rPr>
              <a:t>  BX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若：</a:t>
            </a:r>
            <a:r>
              <a:rPr lang="en-US" altLang="zh-CN" dirty="0">
                <a:latin typeface="Times New Roman" panose="02020603050405020304" pitchFamily="18" charset="0"/>
              </a:rPr>
              <a:t>BX=</a:t>
            </a:r>
            <a:r>
              <a:rPr lang="en-US" altLang="zh-CN" dirty="0" err="1">
                <a:latin typeface="Times New Roman" panose="02020603050405020304" pitchFamily="18" charset="0"/>
              </a:rPr>
              <a:t>1200H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10000"/>
              </a:spcBef>
            </a:pPr>
            <a:r>
              <a:rPr lang="zh-CN" altLang="en-US" dirty="0"/>
              <a:t>则：转移的目标地址</a:t>
            </a:r>
            <a:r>
              <a:rPr lang="en-US" altLang="zh-CN" dirty="0"/>
              <a:t>=</a:t>
            </a:r>
            <a:r>
              <a:rPr lang="en-US" altLang="zh-CN" dirty="0" err="1"/>
              <a:t>1200H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129</a:t>
            </a:fld>
            <a:endParaRPr lang="en-US" altLang="zh-CN" dirty="0"/>
          </a:p>
        </p:txBody>
      </p:sp>
      <p:sp>
        <p:nvSpPr>
          <p:cNvPr id="26" name="Rectangle 104"/>
          <p:cNvSpPr>
            <a:spLocks noChangeArrowheads="1"/>
          </p:cNvSpPr>
          <p:nvPr/>
        </p:nvSpPr>
        <p:spPr bwMode="auto">
          <a:xfrm>
            <a:off x="6444208" y="2818308"/>
            <a:ext cx="1524000" cy="316865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Line 105"/>
          <p:cNvSpPr>
            <a:spLocks noChangeShapeType="1"/>
          </p:cNvSpPr>
          <p:nvPr/>
        </p:nvSpPr>
        <p:spPr bwMode="auto">
          <a:xfrm>
            <a:off x="6444208" y="337869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06"/>
          <p:cNvSpPr>
            <a:spLocks noChangeShapeType="1"/>
          </p:cNvSpPr>
          <p:nvPr/>
        </p:nvSpPr>
        <p:spPr bwMode="auto">
          <a:xfrm>
            <a:off x="6444208" y="383589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07"/>
          <p:cNvSpPr>
            <a:spLocks noChangeShapeType="1"/>
          </p:cNvSpPr>
          <p:nvPr/>
        </p:nvSpPr>
        <p:spPr bwMode="auto">
          <a:xfrm>
            <a:off x="6444208" y="429309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108"/>
          <p:cNvSpPr>
            <a:spLocks noChangeShapeType="1"/>
          </p:cNvSpPr>
          <p:nvPr/>
        </p:nvSpPr>
        <p:spPr bwMode="auto">
          <a:xfrm>
            <a:off x="6444208" y="513129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09"/>
          <p:cNvSpPr>
            <a:spLocks noChangeShapeType="1"/>
          </p:cNvSpPr>
          <p:nvPr/>
        </p:nvSpPr>
        <p:spPr bwMode="auto">
          <a:xfrm>
            <a:off x="6444208" y="558849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Text Box 110"/>
          <p:cNvSpPr txBox="1">
            <a:spLocks noChangeArrowheads="1"/>
          </p:cNvSpPr>
          <p:nvPr/>
        </p:nvSpPr>
        <p:spPr bwMode="auto">
          <a:xfrm>
            <a:off x="6749008" y="3378696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JMP</a:t>
            </a:r>
          </a:p>
        </p:txBody>
      </p:sp>
      <p:sp>
        <p:nvSpPr>
          <p:cNvPr id="33" name="Text Box 111"/>
          <p:cNvSpPr txBox="1">
            <a:spLocks noChangeArrowheads="1"/>
          </p:cNvSpPr>
          <p:nvPr/>
        </p:nvSpPr>
        <p:spPr bwMode="auto">
          <a:xfrm>
            <a:off x="6901408" y="452169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4" name="Text Box 113"/>
          <p:cNvSpPr txBox="1">
            <a:spLocks noChangeArrowheads="1"/>
          </p:cNvSpPr>
          <p:nvPr/>
        </p:nvSpPr>
        <p:spPr bwMode="auto">
          <a:xfrm>
            <a:off x="6901408" y="286434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5" name="AutoShape 114"/>
          <p:cNvSpPr>
            <a:spLocks/>
          </p:cNvSpPr>
          <p:nvPr/>
        </p:nvSpPr>
        <p:spPr bwMode="auto">
          <a:xfrm>
            <a:off x="8098383" y="2845296"/>
            <a:ext cx="250825" cy="2925762"/>
          </a:xfrm>
          <a:prstGeom prst="rightBrace">
            <a:avLst>
              <a:gd name="adj1" fmla="val 97205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6" name="Text Box 115"/>
          <p:cNvSpPr txBox="1">
            <a:spLocks noChangeArrowheads="1"/>
          </p:cNvSpPr>
          <p:nvPr/>
        </p:nvSpPr>
        <p:spPr bwMode="auto">
          <a:xfrm>
            <a:off x="8458746" y="3754933"/>
            <a:ext cx="4619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代码段</a:t>
            </a:r>
          </a:p>
        </p:txBody>
      </p:sp>
      <p:sp>
        <p:nvSpPr>
          <p:cNvPr id="37" name="Text Box 116"/>
          <p:cNvSpPr txBox="1">
            <a:spLocks noChangeArrowheads="1"/>
          </p:cNvSpPr>
          <p:nvPr/>
        </p:nvSpPr>
        <p:spPr bwMode="auto">
          <a:xfrm>
            <a:off x="5475833" y="5158283"/>
            <a:ext cx="1038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1200H</a:t>
            </a:r>
          </a:p>
        </p:txBody>
      </p:sp>
      <p:sp>
        <p:nvSpPr>
          <p:cNvPr id="38" name="Text Box 117"/>
          <p:cNvSpPr txBox="1">
            <a:spLocks noChangeArrowheads="1"/>
          </p:cNvSpPr>
          <p:nvPr/>
        </p:nvSpPr>
        <p:spPr bwMode="auto">
          <a:xfrm>
            <a:off x="6760121" y="515828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MOV</a:t>
            </a:r>
          </a:p>
        </p:txBody>
      </p:sp>
    </p:spTree>
    <p:extLst>
      <p:ext uri="{BB962C8B-B14F-4D97-AF65-F5344CB8AC3E}">
        <p14:creationId xmlns:p14="http://schemas.microsoft.com/office/powerpoint/2010/main" val="128516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33" grpId="0"/>
      <p:bldP spid="34" grpId="0"/>
      <p:bldP spid="35" grpId="0" animBg="1"/>
      <p:bldP spid="36" grpId="0"/>
      <p:bldP spid="37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</a:pPr>
            <a:r>
              <a:rPr lang="zh-CN" altLang="en-US" dirty="0" smtClean="0"/>
              <a:t>压</a:t>
            </a:r>
            <a:r>
              <a:rPr lang="zh-CN" altLang="en-US" dirty="0"/>
              <a:t>栈指令 </a:t>
            </a:r>
            <a:r>
              <a:rPr lang="en-US" altLang="zh-CN" dirty="0"/>
              <a:t>PUSH</a:t>
            </a:r>
          </a:p>
          <a:p>
            <a:pPr eaLnBrk="1" hangingPunct="1">
              <a:spcAft>
                <a:spcPct val="30000"/>
              </a:spcAft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格式</a:t>
            </a:r>
            <a:r>
              <a:rPr lang="en-US" altLang="zh-CN" dirty="0"/>
              <a:t>:    PUSH  </a:t>
            </a:r>
            <a:r>
              <a:rPr lang="en-US" altLang="zh-CN" dirty="0" err="1"/>
              <a:t>OPRD</a:t>
            </a:r>
            <a:endParaRPr lang="en-US" altLang="zh-CN" dirty="0"/>
          </a:p>
          <a:p>
            <a:pPr algn="just" eaLnBrk="1" hangingPunct="1">
              <a:spcBef>
                <a:spcPct val="50000"/>
              </a:spcBef>
              <a:spcAft>
                <a:spcPct val="30000"/>
              </a:spcAft>
            </a:pPr>
            <a:r>
              <a:rPr lang="zh-CN" altLang="en-US" dirty="0"/>
              <a:t>出栈指令 </a:t>
            </a:r>
            <a:r>
              <a:rPr lang="en-US" altLang="zh-CN" dirty="0"/>
              <a:t>POP</a:t>
            </a:r>
          </a:p>
          <a:p>
            <a:pPr algn="just" eaLnBrk="1" hangingPunct="1">
              <a:spcAft>
                <a:spcPct val="30000"/>
              </a:spcAft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格式</a:t>
            </a:r>
            <a:r>
              <a:rPr lang="en-US" altLang="zh-CN" dirty="0"/>
              <a:t>:  POP  </a:t>
            </a:r>
            <a:r>
              <a:rPr lang="en-US" altLang="zh-CN" dirty="0" err="1" smtClean="0"/>
              <a:t>OPRD</a:t>
            </a:r>
            <a:endParaRPr lang="en-US" altLang="zh-CN" dirty="0" smtClean="0"/>
          </a:p>
          <a:p>
            <a:pPr algn="just" eaLnBrk="1" hangingPunct="1">
              <a:spcAft>
                <a:spcPct val="30000"/>
              </a:spcAft>
              <a:buNone/>
            </a:pPr>
            <a:r>
              <a:rPr lang="zh-CN" altLang="en-US" dirty="0" smtClean="0"/>
              <a:t>注意：先进后出</a:t>
            </a:r>
            <a:r>
              <a:rPr lang="zh-CN" altLang="en-US" dirty="0"/>
              <a:t>，以字为单位</a:t>
            </a: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356547" y="4508252"/>
            <a:ext cx="2159000" cy="936625"/>
          </a:xfrm>
          <a:prstGeom prst="wedgeRoundRectCallout">
            <a:avLst>
              <a:gd name="adj1" fmla="val -81028"/>
              <a:gd name="adj2" fmla="val -66778"/>
              <a:gd name="adj3" fmla="val 16667"/>
            </a:avLst>
          </a:prstGeom>
          <a:noFill/>
          <a:ln w="22225">
            <a:solidFill>
              <a:srgbClr val="339966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CN" sz="2000" b="1">
                <a:solidFill>
                  <a:srgbClr val="FF0000"/>
                </a:solidFill>
              </a:rPr>
              <a:t>16</a:t>
            </a:r>
            <a:r>
              <a:rPr lang="zh-CN" altLang="en-US" sz="2000" b="1">
                <a:solidFill>
                  <a:srgbClr val="FF0000"/>
                </a:solidFill>
              </a:rPr>
              <a:t>位寄存器或</a:t>
            </a:r>
          </a:p>
          <a:p>
            <a:pPr algn="ctr">
              <a:lnSpc>
                <a:spcPct val="110000"/>
              </a:lnSpc>
            </a:pPr>
            <a:r>
              <a:rPr lang="zh-CN" altLang="en-US" sz="2000" b="1">
                <a:solidFill>
                  <a:srgbClr val="FF0000"/>
                </a:solidFill>
              </a:rPr>
              <a:t>存储器两单元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27984" y="2996952"/>
            <a:ext cx="2122488" cy="936625"/>
          </a:xfrm>
          <a:prstGeom prst="wedgeRoundRectCallout">
            <a:avLst>
              <a:gd name="adj1" fmla="val -61144"/>
              <a:gd name="adj2" fmla="val -82204"/>
              <a:gd name="adj3" fmla="val 16667"/>
            </a:avLst>
          </a:prstGeom>
          <a:noFill/>
          <a:ln w="22225">
            <a:solidFill>
              <a:srgbClr val="339966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CN" sz="2000" b="1">
                <a:solidFill>
                  <a:srgbClr val="FF0000"/>
                </a:solidFill>
              </a:rPr>
              <a:t>16</a:t>
            </a:r>
            <a:r>
              <a:rPr lang="zh-CN" altLang="en-US" sz="2000" b="1">
                <a:solidFill>
                  <a:srgbClr val="FF0000"/>
                </a:solidFill>
              </a:rPr>
              <a:t>位寄存器或</a:t>
            </a:r>
          </a:p>
          <a:p>
            <a:pPr algn="ctr">
              <a:lnSpc>
                <a:spcPct val="110000"/>
              </a:lnSpc>
            </a:pPr>
            <a:r>
              <a:rPr lang="zh-CN" altLang="en-US" sz="2000" b="1">
                <a:solidFill>
                  <a:srgbClr val="FF0000"/>
                </a:solidFill>
              </a:rPr>
              <a:t>存储器两单元</a:t>
            </a:r>
          </a:p>
        </p:txBody>
      </p:sp>
    </p:spTree>
    <p:extLst>
      <p:ext uri="{BB962C8B-B14F-4D97-AF65-F5344CB8AC3E}">
        <p14:creationId xmlns:p14="http://schemas.microsoft.com/office/powerpoint/2010/main" val="183218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tx2"/>
                </a:solidFill>
              </a:rPr>
              <a:t>无条件段内间接转移指令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 smtClean="0"/>
              <a:t>例：</a:t>
            </a:r>
            <a:r>
              <a:rPr lang="en-US" altLang="zh-CN" dirty="0" err="1">
                <a:latin typeface="Times New Roman" panose="02020603050405020304" pitchFamily="18" charset="0"/>
              </a:rPr>
              <a:t>JMP</a:t>
            </a:r>
            <a:r>
              <a:rPr lang="en-US" altLang="zh-CN" dirty="0">
                <a:latin typeface="Times New Roman" panose="02020603050405020304" pitchFamily="18" charset="0"/>
              </a:rPr>
              <a:t> WORD  PTR[BX]</a:t>
            </a:r>
            <a:endParaRPr lang="zh-CN" altLang="en-US" dirty="0"/>
          </a:p>
          <a:p>
            <a:pPr eaLnBrk="1" hangingPunct="1">
              <a:lnSpc>
                <a:spcPct val="115000"/>
              </a:lnSpc>
              <a:buNone/>
            </a:pPr>
            <a:r>
              <a:rPr lang="zh-CN" altLang="en-US" dirty="0"/>
              <a:t>   设：</a:t>
            </a:r>
            <a:r>
              <a:rPr lang="en-US" altLang="zh-CN" dirty="0"/>
              <a:t>BX=</a:t>
            </a:r>
            <a:r>
              <a:rPr lang="en-US" altLang="zh-CN" dirty="0" err="1"/>
              <a:t>1200H</a:t>
            </a:r>
            <a:endParaRPr lang="en-US" altLang="zh-CN" dirty="0"/>
          </a:p>
          <a:p>
            <a:pPr indent="0">
              <a:spcBef>
                <a:spcPts val="0"/>
              </a:spcBef>
              <a:buNone/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130</a:t>
            </a:fld>
            <a:endParaRPr lang="en-US" altLang="zh-CN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481911" y="1253368"/>
            <a:ext cx="1524000" cy="4681538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6481911" y="174390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6481911" y="218205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6481911" y="258210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6481911" y="319170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6481911" y="463950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786711" y="1743906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JMP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6986736" y="265830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6981974" y="410610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7015311" y="121050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1" name="AutoShape 14"/>
          <p:cNvSpPr>
            <a:spLocks/>
          </p:cNvSpPr>
          <p:nvPr/>
        </p:nvSpPr>
        <p:spPr bwMode="auto">
          <a:xfrm>
            <a:off x="8158311" y="1397831"/>
            <a:ext cx="304800" cy="2708275"/>
          </a:xfrm>
          <a:prstGeom prst="rightBrace">
            <a:avLst>
              <a:gd name="adj1" fmla="val 74045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8539311" y="2080456"/>
            <a:ext cx="533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代码段</a:t>
            </a:r>
          </a:p>
        </p:txBody>
      </p:sp>
      <p:sp>
        <p:nvSpPr>
          <p:cNvPr id="43" name="Line 16"/>
          <p:cNvSpPr>
            <a:spLocks noChangeShapeType="1"/>
          </p:cNvSpPr>
          <p:nvPr/>
        </p:nvSpPr>
        <p:spPr bwMode="auto">
          <a:xfrm>
            <a:off x="6481911" y="502050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AutoShape 17"/>
          <p:cNvSpPr>
            <a:spLocks/>
          </p:cNvSpPr>
          <p:nvPr/>
        </p:nvSpPr>
        <p:spPr bwMode="auto">
          <a:xfrm>
            <a:off x="8158311" y="4410906"/>
            <a:ext cx="228600" cy="1219200"/>
          </a:xfrm>
          <a:prstGeom prst="rightBrace">
            <a:avLst>
              <a:gd name="adj1" fmla="val 4444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496449" y="4487106"/>
            <a:ext cx="4619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数据段</a:t>
            </a:r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>
            <a:off x="4653111" y="4456943"/>
            <a:ext cx="1222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BX=1200</a:t>
            </a:r>
          </a:p>
        </p:txBody>
      </p:sp>
      <p:sp>
        <p:nvSpPr>
          <p:cNvPr id="47" name="Line 20"/>
          <p:cNvSpPr>
            <a:spLocks noChangeShapeType="1"/>
          </p:cNvSpPr>
          <p:nvPr/>
        </p:nvSpPr>
        <p:spPr bwMode="auto">
          <a:xfrm>
            <a:off x="5838974" y="4658556"/>
            <a:ext cx="533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>
            <a:off x="6481911" y="357270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>
            <a:off x="6481911" y="395370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23"/>
          <p:cNvSpPr>
            <a:spLocks noChangeShapeType="1"/>
          </p:cNvSpPr>
          <p:nvPr/>
        </p:nvSpPr>
        <p:spPr bwMode="auto">
          <a:xfrm>
            <a:off x="6481911" y="540150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7001024" y="5477706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6862911" y="4639506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53" name="Text Box 26"/>
          <p:cNvSpPr txBox="1">
            <a:spLocks noChangeArrowheads="1"/>
          </p:cNvSpPr>
          <p:nvPr/>
        </p:nvSpPr>
        <p:spPr bwMode="auto">
          <a:xfrm>
            <a:off x="6862911" y="5020506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54" name="Line 27"/>
          <p:cNvSpPr>
            <a:spLocks noChangeShapeType="1"/>
          </p:cNvSpPr>
          <p:nvPr/>
        </p:nvSpPr>
        <p:spPr bwMode="auto">
          <a:xfrm flipH="1">
            <a:off x="2232174" y="5214181"/>
            <a:ext cx="439261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28"/>
          <p:cNvSpPr>
            <a:spLocks noChangeShapeType="1"/>
          </p:cNvSpPr>
          <p:nvPr/>
        </p:nvSpPr>
        <p:spPr bwMode="auto">
          <a:xfrm flipH="1">
            <a:off x="2987824" y="4926843"/>
            <a:ext cx="363696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29"/>
          <p:cNvSpPr>
            <a:spLocks noChangeShapeType="1"/>
          </p:cNvSpPr>
          <p:nvPr/>
        </p:nvSpPr>
        <p:spPr bwMode="auto">
          <a:xfrm flipV="1">
            <a:off x="2952899" y="4221993"/>
            <a:ext cx="0" cy="7048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Line 30"/>
          <p:cNvSpPr>
            <a:spLocks noChangeShapeType="1"/>
          </p:cNvSpPr>
          <p:nvPr/>
        </p:nvSpPr>
        <p:spPr bwMode="auto">
          <a:xfrm flipH="1" flipV="1">
            <a:off x="2225824" y="4226756"/>
            <a:ext cx="6350" cy="9874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Rectangle 31"/>
          <p:cNvSpPr>
            <a:spLocks noChangeArrowheads="1"/>
          </p:cNvSpPr>
          <p:nvPr/>
        </p:nvSpPr>
        <p:spPr bwMode="auto">
          <a:xfrm>
            <a:off x="1844824" y="3688593"/>
            <a:ext cx="1600200" cy="533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9" name="Line 32"/>
          <p:cNvSpPr>
            <a:spLocks noChangeShapeType="1"/>
          </p:cNvSpPr>
          <p:nvPr/>
        </p:nvSpPr>
        <p:spPr bwMode="auto">
          <a:xfrm>
            <a:off x="2606824" y="3688593"/>
            <a:ext cx="0" cy="533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Text Box 33"/>
          <p:cNvSpPr txBox="1">
            <a:spLocks noChangeArrowheads="1"/>
          </p:cNvSpPr>
          <p:nvPr/>
        </p:nvSpPr>
        <p:spPr bwMode="auto">
          <a:xfrm>
            <a:off x="2378224" y="3304418"/>
            <a:ext cx="646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IP</a:t>
            </a:r>
          </a:p>
        </p:txBody>
      </p:sp>
      <p:sp>
        <p:nvSpPr>
          <p:cNvPr id="61" name="Line 34"/>
          <p:cNvSpPr>
            <a:spLocks noChangeShapeType="1"/>
          </p:cNvSpPr>
          <p:nvPr/>
        </p:nvSpPr>
        <p:spPr bwMode="auto">
          <a:xfrm flipV="1">
            <a:off x="3445024" y="3398080"/>
            <a:ext cx="2978770" cy="290511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Text Box 35"/>
          <p:cNvSpPr txBox="1">
            <a:spLocks noChangeArrowheads="1"/>
          </p:cNvSpPr>
          <p:nvPr/>
        </p:nvSpPr>
        <p:spPr bwMode="auto">
          <a:xfrm>
            <a:off x="6710511" y="3175831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指令码</a:t>
            </a:r>
          </a:p>
        </p:txBody>
      </p:sp>
    </p:spTree>
    <p:extLst>
      <p:ext uri="{BB962C8B-B14F-4D97-AF65-F5344CB8AC3E}">
        <p14:creationId xmlns:p14="http://schemas.microsoft.com/office/powerpoint/2010/main" val="228555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/>
      <p:bldP spid="25" grpId="0"/>
      <p:bldP spid="39" grpId="0"/>
      <p:bldP spid="40" grpId="0"/>
      <p:bldP spid="41" grpId="0" animBg="1"/>
      <p:bldP spid="42" grpId="0"/>
      <p:bldP spid="44" grpId="0" animBg="1"/>
      <p:bldP spid="45" grpId="0"/>
      <p:bldP spid="46" grpId="0"/>
      <p:bldP spid="51" grpId="0"/>
      <p:bldP spid="52" grpId="0"/>
      <p:bldP spid="53" grpId="0"/>
      <p:bldP spid="58" grpId="0" animBg="1"/>
      <p:bldP spid="60" grpId="0"/>
      <p:bldP spid="62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tx2"/>
                </a:solidFill>
              </a:rPr>
              <a:t>无条件段间转移指令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eaLnBrk="1" hangingPunct="1">
              <a:spcBef>
                <a:spcPts val="0"/>
              </a:spcBef>
            </a:pPr>
            <a:r>
              <a:rPr lang="zh-CN" altLang="en-US" dirty="0"/>
              <a:t>转移的目标地址不在当前代码段内。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u="sng" dirty="0">
                <a:solidFill>
                  <a:srgbClr val="FF0000"/>
                </a:solidFill>
              </a:rPr>
              <a:t>目标地址</a:t>
            </a:r>
            <a:r>
              <a:rPr lang="zh-CN" altLang="en-US" dirty="0"/>
              <a:t>为</a:t>
            </a:r>
            <a:r>
              <a:rPr lang="en-US" altLang="zh-CN" dirty="0"/>
              <a:t>32</a:t>
            </a:r>
            <a:r>
              <a:rPr lang="zh-CN" altLang="en-US" dirty="0"/>
              <a:t>位，包括段地址和偏移地址。</a:t>
            </a:r>
            <a:endParaRPr lang="en-US" altLang="zh-CN" dirty="0"/>
          </a:p>
          <a:p>
            <a:pPr indent="0">
              <a:spcBef>
                <a:spcPts val="0"/>
              </a:spcBef>
              <a:buNone/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131</a:t>
            </a:fld>
            <a:endParaRPr lang="en-US" altLang="zh-CN" dirty="0"/>
          </a:p>
        </p:txBody>
      </p:sp>
      <p:sp>
        <p:nvSpPr>
          <p:cNvPr id="37" name="Text Box 1031"/>
          <p:cNvSpPr txBox="1">
            <a:spLocks noChangeArrowheads="1"/>
          </p:cNvSpPr>
          <p:nvPr/>
        </p:nvSpPr>
        <p:spPr bwMode="auto">
          <a:xfrm>
            <a:off x="683568" y="3857861"/>
            <a:ext cx="2362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指令中直接给出目标地址</a:t>
            </a:r>
          </a:p>
        </p:txBody>
      </p:sp>
      <p:sp>
        <p:nvSpPr>
          <p:cNvPr id="38" name="Text Box 1032"/>
          <p:cNvSpPr txBox="1">
            <a:spLocks noChangeArrowheads="1"/>
          </p:cNvSpPr>
          <p:nvPr/>
        </p:nvSpPr>
        <p:spPr bwMode="auto">
          <a:xfrm>
            <a:off x="3996681" y="3857861"/>
            <a:ext cx="3384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由指令中的32位存储器操作数指出目标地址</a:t>
            </a:r>
          </a:p>
        </p:txBody>
      </p:sp>
      <p:sp>
        <p:nvSpPr>
          <p:cNvPr id="63" name="Text Box 1033"/>
          <p:cNvSpPr txBox="1">
            <a:spLocks noChangeArrowheads="1"/>
          </p:cNvSpPr>
          <p:nvPr/>
        </p:nvSpPr>
        <p:spPr bwMode="auto">
          <a:xfrm>
            <a:off x="683568" y="5658086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段间直接转移</a:t>
            </a:r>
          </a:p>
        </p:txBody>
      </p:sp>
      <p:sp>
        <p:nvSpPr>
          <p:cNvPr id="64" name="Text Box 1034"/>
          <p:cNvSpPr txBox="1">
            <a:spLocks noChangeArrowheads="1"/>
          </p:cNvSpPr>
          <p:nvPr/>
        </p:nvSpPr>
        <p:spPr bwMode="auto">
          <a:xfrm>
            <a:off x="4284018" y="5585061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段间间接转移</a:t>
            </a:r>
          </a:p>
        </p:txBody>
      </p:sp>
      <p:sp>
        <p:nvSpPr>
          <p:cNvPr id="65" name="Line 1035"/>
          <p:cNvSpPr>
            <a:spLocks noChangeShapeType="1"/>
          </p:cNvSpPr>
          <p:nvPr/>
        </p:nvSpPr>
        <p:spPr bwMode="auto">
          <a:xfrm flipH="1">
            <a:off x="1763068" y="4721461"/>
            <a:ext cx="12700" cy="863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1036"/>
          <p:cNvSpPr>
            <a:spLocks noChangeShapeType="1"/>
          </p:cNvSpPr>
          <p:nvPr/>
        </p:nvSpPr>
        <p:spPr bwMode="auto">
          <a:xfrm>
            <a:off x="5436543" y="4792899"/>
            <a:ext cx="0" cy="62388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1037"/>
          <p:cNvSpPr>
            <a:spLocks noChangeShapeType="1"/>
          </p:cNvSpPr>
          <p:nvPr/>
        </p:nvSpPr>
        <p:spPr bwMode="auto">
          <a:xfrm flipH="1">
            <a:off x="1836093" y="3137136"/>
            <a:ext cx="0" cy="6477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1038"/>
          <p:cNvSpPr>
            <a:spLocks noChangeShapeType="1"/>
          </p:cNvSpPr>
          <p:nvPr/>
        </p:nvSpPr>
        <p:spPr bwMode="auto">
          <a:xfrm>
            <a:off x="2483793" y="3137136"/>
            <a:ext cx="1800225" cy="7207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51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63" grpId="0"/>
      <p:bldP spid="6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tx2"/>
                </a:solidFill>
              </a:rPr>
              <a:t>无条件段间</a:t>
            </a:r>
            <a:r>
              <a:rPr lang="zh-CN" altLang="en-US" b="1" dirty="0">
                <a:solidFill>
                  <a:srgbClr val="FF0000"/>
                </a:solidFill>
              </a:rPr>
              <a:t>直接</a:t>
            </a:r>
            <a:r>
              <a:rPr lang="zh-CN" altLang="en-US" b="1" dirty="0" smtClean="0">
                <a:solidFill>
                  <a:schemeClr val="tx2"/>
                </a:solidFill>
              </a:rPr>
              <a:t>转移指令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段内直接转移</a:t>
            </a:r>
          </a:p>
          <a:p>
            <a:pPr lvl="1" eaLnBrk="1" hangingPunct="1">
              <a:lnSpc>
                <a:spcPct val="115000"/>
              </a:lnSpc>
              <a:spcAft>
                <a:spcPct val="40000"/>
              </a:spcAft>
            </a:pPr>
            <a:r>
              <a:rPr lang="zh-CN" altLang="en-US" dirty="0"/>
              <a:t>转移的目标地址由指令直接给出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格式：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CN" dirty="0" err="1">
                <a:latin typeface="Times New Roman" panose="02020603050405020304" pitchFamily="18" charset="0"/>
              </a:rPr>
              <a:t>JMP</a:t>
            </a:r>
            <a:r>
              <a:rPr lang="en-US" altLang="zh-CN" dirty="0">
                <a:latin typeface="Times New Roman" panose="02020603050405020304" pitchFamily="18" charset="0"/>
              </a:rPr>
              <a:t>  FAR Label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132</a:t>
            </a:fld>
            <a:endParaRPr lang="en-US" altLang="zh-CN" dirty="0"/>
          </a:p>
        </p:txBody>
      </p:sp>
      <p:sp>
        <p:nvSpPr>
          <p:cNvPr id="13" name="AutoShape 1028"/>
          <p:cNvSpPr>
            <a:spLocks/>
          </p:cNvSpPr>
          <p:nvPr/>
        </p:nvSpPr>
        <p:spPr bwMode="auto">
          <a:xfrm>
            <a:off x="3419872" y="4725144"/>
            <a:ext cx="1511300" cy="503238"/>
          </a:xfrm>
          <a:prstGeom prst="borderCallout1">
            <a:avLst>
              <a:gd name="adj1" fmla="val 22713"/>
              <a:gd name="adj2" fmla="val -5042"/>
              <a:gd name="adj3" fmla="val -120190"/>
              <a:gd name="adj4" fmla="val -19750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lg" len="lg"/>
            <a:tailEnd type="none" w="sm" len="sm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chemeClr val="bg1"/>
                </a:solidFill>
              </a:rPr>
              <a:t>远地址标号</a:t>
            </a:r>
          </a:p>
        </p:txBody>
      </p:sp>
    </p:spTree>
    <p:extLst>
      <p:ext uri="{BB962C8B-B14F-4D97-AF65-F5344CB8AC3E}">
        <p14:creationId xmlns:p14="http://schemas.microsoft.com/office/powerpoint/2010/main" val="300668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tx2"/>
                </a:solidFill>
              </a:rPr>
              <a:t>无条件段间</a:t>
            </a:r>
            <a:r>
              <a:rPr lang="zh-CN" altLang="en-US" b="1" dirty="0">
                <a:solidFill>
                  <a:srgbClr val="FF0000"/>
                </a:solidFill>
              </a:rPr>
              <a:t>直接</a:t>
            </a:r>
            <a:r>
              <a:rPr lang="zh-CN" altLang="en-US" b="1" dirty="0" smtClean="0">
                <a:solidFill>
                  <a:schemeClr val="tx2"/>
                </a:solidFill>
              </a:rPr>
              <a:t>转移指令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indent="0">
              <a:spcBef>
                <a:spcPts val="0"/>
              </a:spcBef>
              <a:buNone/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133</a:t>
            </a:fld>
            <a:endParaRPr lang="en-US" altLang="zh-CN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59165" y="1484784"/>
            <a:ext cx="1524000" cy="441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5559165" y="224678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559165" y="262778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5559165" y="300878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5559165" y="338978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559165" y="5232872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935403" y="2203922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JMP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544753" y="4775672"/>
            <a:ext cx="103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Label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063990" y="430418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078278" y="5404322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059228" y="163718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8" name="AutoShape 15"/>
          <p:cNvSpPr>
            <a:spLocks/>
          </p:cNvSpPr>
          <p:nvPr/>
        </p:nvSpPr>
        <p:spPr bwMode="auto">
          <a:xfrm>
            <a:off x="7235565" y="1713384"/>
            <a:ext cx="228600" cy="2590800"/>
          </a:xfrm>
          <a:prstGeom prst="rightBrace">
            <a:avLst>
              <a:gd name="adj1" fmla="val 9444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7568940" y="2354734"/>
            <a:ext cx="457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/>
              <a:t>代码段1</a:t>
            </a:r>
          </a:p>
        </p:txBody>
      </p:sp>
      <p:sp>
        <p:nvSpPr>
          <p:cNvPr id="20" name="AutoShape 17"/>
          <p:cNvSpPr>
            <a:spLocks/>
          </p:cNvSpPr>
          <p:nvPr/>
        </p:nvSpPr>
        <p:spPr bwMode="auto">
          <a:xfrm>
            <a:off x="1871403" y="4148609"/>
            <a:ext cx="1819275" cy="792163"/>
          </a:xfrm>
          <a:prstGeom prst="borderCallout1">
            <a:avLst>
              <a:gd name="adj1" fmla="val 14431"/>
              <a:gd name="adj2" fmla="val 104190"/>
              <a:gd name="adj3" fmla="val -95792"/>
              <a:gd name="adj4" fmla="val 162565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lg" len="lg"/>
            <a:tailEnd type="none" w="sm" len="sm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chemeClr val="bg1"/>
                </a:solidFill>
              </a:rPr>
              <a:t>Label</a:t>
            </a:r>
            <a:r>
              <a:rPr lang="zh-CN" altLang="en-US" sz="2000" b="1">
                <a:solidFill>
                  <a:schemeClr val="bg1"/>
                </a:solidFill>
              </a:rPr>
              <a:t>与</a:t>
            </a:r>
            <a:r>
              <a:rPr lang="en-US" altLang="zh-CN" sz="2000" b="1">
                <a:solidFill>
                  <a:schemeClr val="bg1"/>
                </a:solidFill>
              </a:rPr>
              <a:t>JMP</a:t>
            </a:r>
            <a:r>
              <a:rPr lang="zh-CN" altLang="en-US" sz="2000" b="1">
                <a:solidFill>
                  <a:schemeClr val="bg1"/>
                </a:solidFill>
              </a:rPr>
              <a:t>之间的位移量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5559165" y="483758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AutoShape 19"/>
          <p:cNvSpPr>
            <a:spLocks/>
          </p:cNvSpPr>
          <p:nvPr/>
        </p:nvSpPr>
        <p:spPr bwMode="auto">
          <a:xfrm>
            <a:off x="7235565" y="4608984"/>
            <a:ext cx="228600" cy="1143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7554653" y="4516909"/>
            <a:ext cx="5191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代码段2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5559165" y="377078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5559165" y="415178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5925878" y="2594447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5925878" y="3008784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5940165" y="3375497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5940165" y="3742209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30" name="AutoShape 27"/>
          <p:cNvSpPr>
            <a:spLocks/>
          </p:cNvSpPr>
          <p:nvPr/>
        </p:nvSpPr>
        <p:spPr bwMode="auto">
          <a:xfrm>
            <a:off x="5297228" y="2703984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814503" y="2683347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IP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rot="8137915">
            <a:off x="4430453" y="2603972"/>
            <a:ext cx="60960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AutoShape 30"/>
          <p:cNvSpPr>
            <a:spLocks/>
          </p:cNvSpPr>
          <p:nvPr/>
        </p:nvSpPr>
        <p:spPr bwMode="auto">
          <a:xfrm>
            <a:off x="5254365" y="3480272"/>
            <a:ext cx="228600" cy="609600"/>
          </a:xfrm>
          <a:prstGeom prst="leftBrace">
            <a:avLst>
              <a:gd name="adj1" fmla="val 2222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3816090" y="3980334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CS</a:t>
            </a: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rot="11021545" flipV="1">
            <a:off x="4463790" y="3861272"/>
            <a:ext cx="762000" cy="4127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AutoShape 33"/>
          <p:cNvSpPr>
            <a:spLocks/>
          </p:cNvSpPr>
          <p:nvPr/>
        </p:nvSpPr>
        <p:spPr bwMode="auto">
          <a:xfrm>
            <a:off x="4967028" y="2637309"/>
            <a:ext cx="152400" cy="1447800"/>
          </a:xfrm>
          <a:prstGeom prst="leftBrace">
            <a:avLst>
              <a:gd name="adj1" fmla="val 79167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35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2" presetClass="exit" presetSubtype="4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18" presetClass="entr" presetSubtype="1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000"/>
                            </p:stCondLst>
                            <p:childTnLst>
                              <p:par>
                                <p:cTn id="1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500"/>
                            </p:stCondLst>
                            <p:childTnLst>
                              <p:par>
                                <p:cTn id="1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000"/>
                            </p:stCondLst>
                            <p:childTnLst>
                              <p:par>
                                <p:cTn id="129" presetID="18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500"/>
                            </p:stCondLst>
                            <p:childTnLst>
                              <p:par>
                                <p:cTn id="13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4" grpId="0"/>
      <p:bldP spid="15" grpId="0"/>
      <p:bldP spid="16" grpId="0"/>
      <p:bldP spid="17" grpId="0"/>
      <p:bldP spid="18" grpId="0" animBg="1"/>
      <p:bldP spid="19" grpId="0"/>
      <p:bldP spid="20" grpId="0" animBg="1"/>
      <p:bldP spid="22" grpId="0" animBg="1"/>
      <p:bldP spid="23" grpId="0"/>
      <p:bldP spid="26" grpId="0"/>
      <p:bldP spid="27" grpId="0"/>
      <p:bldP spid="28" grpId="0"/>
      <p:bldP spid="29" grpId="0"/>
      <p:bldP spid="30" grpId="0" animBg="1"/>
      <p:bldP spid="31" grpId="0"/>
      <p:bldP spid="33" grpId="0" animBg="1"/>
      <p:bldP spid="34" grpId="0"/>
      <p:bldP spid="36" grpId="0" animBg="1"/>
      <p:bldP spid="36" grpId="1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tx2"/>
                </a:solidFill>
              </a:rPr>
              <a:t>无条件段间</a:t>
            </a:r>
            <a:r>
              <a:rPr lang="zh-CN" altLang="en-US" b="1" dirty="0" smtClean="0">
                <a:solidFill>
                  <a:srgbClr val="FF0000"/>
                </a:solidFill>
              </a:rPr>
              <a:t>间接</a:t>
            </a:r>
            <a:r>
              <a:rPr lang="zh-CN" altLang="en-US" b="1" dirty="0" smtClean="0">
                <a:solidFill>
                  <a:schemeClr val="tx2"/>
                </a:solidFill>
              </a:rPr>
              <a:t>转移指令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段内间接寻址</a:t>
            </a:r>
          </a:p>
          <a:p>
            <a:pPr lvl="1" eaLnBrk="1" hangingPunct="1">
              <a:lnSpc>
                <a:spcPct val="115000"/>
              </a:lnSpc>
              <a:spcAft>
                <a:spcPct val="40000"/>
              </a:spcAft>
            </a:pPr>
            <a:r>
              <a:rPr lang="zh-CN" altLang="en-US" dirty="0"/>
              <a:t>转移的目标地址由指令中的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zh-CN" altLang="en-US" dirty="0" smtClean="0"/>
              <a:t>操作数</a:t>
            </a:r>
            <a:endParaRPr lang="en-US" altLang="zh-CN" dirty="0"/>
          </a:p>
          <a:p>
            <a:pPr marL="282575" lvl="1" indent="0" eaLnBrk="1" hangingPunct="1">
              <a:lnSpc>
                <a:spcPct val="115000"/>
              </a:lnSpc>
              <a:spcAft>
                <a:spcPct val="40000"/>
              </a:spcAft>
              <a:buNone/>
            </a:pPr>
            <a:r>
              <a:rPr lang="zh-CN" altLang="en-US" dirty="0" smtClean="0"/>
              <a:t>给</a:t>
            </a:r>
            <a:r>
              <a:rPr lang="zh-CN" altLang="en-US" dirty="0"/>
              <a:t>出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 例：</a:t>
            </a:r>
          </a:p>
          <a:p>
            <a:pPr lvl="1" eaLnBrk="1" hangingPunct="1">
              <a:lnSpc>
                <a:spcPct val="115000"/>
              </a:lnSpc>
              <a:spcBef>
                <a:spcPct val="5000"/>
              </a:spcBef>
            </a:pPr>
            <a:r>
              <a:rPr lang="en-US" altLang="zh-CN" dirty="0" err="1">
                <a:latin typeface="Times New Roman" panose="02020603050405020304" pitchFamily="18" charset="0"/>
              </a:rPr>
              <a:t>JMP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dirty="0" err="1">
                <a:latin typeface="Times New Roman" panose="02020603050405020304" pitchFamily="18" charset="0"/>
              </a:rPr>
              <a:t>DWORD</a:t>
            </a:r>
            <a:r>
              <a:rPr lang="en-US" altLang="zh-CN" dirty="0">
                <a:latin typeface="Times New Roman" panose="02020603050405020304" pitchFamily="18" charset="0"/>
              </a:rPr>
              <a:t>  PTR[BX]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134</a:t>
            </a:fld>
            <a:endParaRPr lang="en-US" altLang="zh-CN" dirty="0"/>
          </a:p>
        </p:txBody>
      </p:sp>
      <p:sp>
        <p:nvSpPr>
          <p:cNvPr id="6" name="Rectangle 1028"/>
          <p:cNvSpPr>
            <a:spLocks noChangeArrowheads="1"/>
          </p:cNvSpPr>
          <p:nvPr/>
        </p:nvSpPr>
        <p:spPr bwMode="auto">
          <a:xfrm>
            <a:off x="6660232" y="1338064"/>
            <a:ext cx="1676400" cy="46482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Line 1029"/>
          <p:cNvSpPr>
            <a:spLocks noChangeShapeType="1"/>
          </p:cNvSpPr>
          <p:nvPr/>
        </p:nvSpPr>
        <p:spPr bwMode="auto">
          <a:xfrm>
            <a:off x="6660232" y="2936676"/>
            <a:ext cx="1676400" cy="158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030"/>
          <p:cNvSpPr>
            <a:spLocks noChangeShapeType="1"/>
          </p:cNvSpPr>
          <p:nvPr/>
        </p:nvSpPr>
        <p:spPr bwMode="auto">
          <a:xfrm>
            <a:off x="6660232" y="3331964"/>
            <a:ext cx="1676400" cy="15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032"/>
          <p:cNvSpPr>
            <a:spLocks noChangeShapeType="1"/>
          </p:cNvSpPr>
          <p:nvPr/>
        </p:nvSpPr>
        <p:spPr bwMode="auto">
          <a:xfrm>
            <a:off x="6660232" y="4386064"/>
            <a:ext cx="1676400" cy="15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033"/>
          <p:cNvSpPr>
            <a:spLocks noChangeShapeType="1"/>
          </p:cNvSpPr>
          <p:nvPr/>
        </p:nvSpPr>
        <p:spPr bwMode="auto">
          <a:xfrm>
            <a:off x="6660232" y="4690864"/>
            <a:ext cx="1676400" cy="15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034"/>
          <p:cNvSpPr>
            <a:spLocks noChangeShapeType="1"/>
          </p:cNvSpPr>
          <p:nvPr/>
        </p:nvSpPr>
        <p:spPr bwMode="auto">
          <a:xfrm>
            <a:off x="6660232" y="4995664"/>
            <a:ext cx="1676400" cy="15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035"/>
          <p:cNvSpPr>
            <a:spLocks noChangeShapeType="1"/>
          </p:cNvSpPr>
          <p:nvPr/>
        </p:nvSpPr>
        <p:spPr bwMode="auto">
          <a:xfrm>
            <a:off x="6660232" y="5360789"/>
            <a:ext cx="1676400" cy="15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036"/>
          <p:cNvSpPr>
            <a:spLocks noChangeShapeType="1"/>
          </p:cNvSpPr>
          <p:nvPr/>
        </p:nvSpPr>
        <p:spPr bwMode="auto">
          <a:xfrm>
            <a:off x="6660232" y="4005064"/>
            <a:ext cx="1676400" cy="15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1037"/>
          <p:cNvSpPr txBox="1">
            <a:spLocks noChangeArrowheads="1"/>
          </p:cNvSpPr>
          <p:nvPr/>
        </p:nvSpPr>
        <p:spPr bwMode="auto">
          <a:xfrm>
            <a:off x="7069807" y="3957439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16" name="Text Box 1038"/>
          <p:cNvSpPr txBox="1">
            <a:spLocks noChangeArrowheads="1"/>
          </p:cNvSpPr>
          <p:nvPr/>
        </p:nvSpPr>
        <p:spPr bwMode="auto">
          <a:xfrm>
            <a:off x="7088857" y="4309864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17" name="Text Box 1039"/>
          <p:cNvSpPr txBox="1">
            <a:spLocks noChangeArrowheads="1"/>
          </p:cNvSpPr>
          <p:nvPr/>
        </p:nvSpPr>
        <p:spPr bwMode="auto">
          <a:xfrm>
            <a:off x="7088857" y="4614664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18" name="Text Box 1040"/>
          <p:cNvSpPr txBox="1">
            <a:spLocks noChangeArrowheads="1"/>
          </p:cNvSpPr>
          <p:nvPr/>
        </p:nvSpPr>
        <p:spPr bwMode="auto">
          <a:xfrm>
            <a:off x="7093620" y="4967089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19" name="Text Box 1041"/>
          <p:cNvSpPr txBox="1">
            <a:spLocks noChangeArrowheads="1"/>
          </p:cNvSpPr>
          <p:nvPr/>
        </p:nvSpPr>
        <p:spPr bwMode="auto">
          <a:xfrm>
            <a:off x="4788024" y="3944739"/>
            <a:ext cx="9022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 smtClean="0"/>
              <a:t>[BX]</a:t>
            </a:r>
            <a:endParaRPr lang="en-US" altLang="zh-CN" b="1" dirty="0"/>
          </a:p>
        </p:txBody>
      </p:sp>
      <p:sp>
        <p:nvSpPr>
          <p:cNvPr id="20" name="Line 1043"/>
          <p:cNvSpPr>
            <a:spLocks noChangeShapeType="1"/>
          </p:cNvSpPr>
          <p:nvPr/>
        </p:nvSpPr>
        <p:spPr bwMode="auto">
          <a:xfrm>
            <a:off x="5547395" y="4186039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AutoShape 1044"/>
          <p:cNvSpPr>
            <a:spLocks/>
          </p:cNvSpPr>
          <p:nvPr/>
        </p:nvSpPr>
        <p:spPr bwMode="auto">
          <a:xfrm>
            <a:off x="6410995" y="4157464"/>
            <a:ext cx="173037" cy="457200"/>
          </a:xfrm>
          <a:prstGeom prst="leftBrace">
            <a:avLst>
              <a:gd name="adj1" fmla="val 22018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AutoShape 1045"/>
          <p:cNvSpPr>
            <a:spLocks/>
          </p:cNvSpPr>
          <p:nvPr/>
        </p:nvSpPr>
        <p:spPr bwMode="auto">
          <a:xfrm>
            <a:off x="6410995" y="4767064"/>
            <a:ext cx="173037" cy="500062"/>
          </a:xfrm>
          <a:prstGeom prst="leftBrace">
            <a:avLst>
              <a:gd name="adj1" fmla="val 240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Text Box 1046"/>
          <p:cNvSpPr txBox="1">
            <a:spLocks noChangeArrowheads="1"/>
          </p:cNvSpPr>
          <p:nvPr/>
        </p:nvSpPr>
        <p:spPr bwMode="auto">
          <a:xfrm>
            <a:off x="4907632" y="447496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IP</a:t>
            </a:r>
          </a:p>
        </p:txBody>
      </p:sp>
      <p:sp>
        <p:nvSpPr>
          <p:cNvPr id="24" name="Text Box 1047"/>
          <p:cNvSpPr txBox="1">
            <a:spLocks noChangeArrowheads="1"/>
          </p:cNvSpPr>
          <p:nvPr/>
        </p:nvSpPr>
        <p:spPr bwMode="auto">
          <a:xfrm>
            <a:off x="5060032" y="5148064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CS</a:t>
            </a:r>
          </a:p>
        </p:txBody>
      </p:sp>
      <p:sp>
        <p:nvSpPr>
          <p:cNvPr id="25" name="Line 1048"/>
          <p:cNvSpPr>
            <a:spLocks noChangeShapeType="1"/>
          </p:cNvSpPr>
          <p:nvPr/>
        </p:nvSpPr>
        <p:spPr bwMode="auto">
          <a:xfrm flipH="1">
            <a:off x="5450557" y="4474964"/>
            <a:ext cx="830263" cy="2159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049"/>
          <p:cNvSpPr>
            <a:spLocks noChangeShapeType="1"/>
          </p:cNvSpPr>
          <p:nvPr/>
        </p:nvSpPr>
        <p:spPr bwMode="auto">
          <a:xfrm flipH="1">
            <a:off x="5648995" y="5049639"/>
            <a:ext cx="688975" cy="2889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1050"/>
          <p:cNvSpPr txBox="1">
            <a:spLocks noChangeArrowheads="1"/>
          </p:cNvSpPr>
          <p:nvPr/>
        </p:nvSpPr>
        <p:spPr bwMode="auto">
          <a:xfrm>
            <a:off x="7117432" y="1919089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JMP</a:t>
            </a:r>
          </a:p>
        </p:txBody>
      </p:sp>
      <p:sp>
        <p:nvSpPr>
          <p:cNvPr id="28" name="Line 1051"/>
          <p:cNvSpPr>
            <a:spLocks noChangeShapeType="1"/>
          </p:cNvSpPr>
          <p:nvPr/>
        </p:nvSpPr>
        <p:spPr bwMode="auto">
          <a:xfrm>
            <a:off x="6660232" y="1946076"/>
            <a:ext cx="1676400" cy="158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052"/>
          <p:cNvSpPr>
            <a:spLocks noChangeShapeType="1"/>
          </p:cNvSpPr>
          <p:nvPr/>
        </p:nvSpPr>
        <p:spPr bwMode="auto">
          <a:xfrm>
            <a:off x="6660232" y="2328664"/>
            <a:ext cx="1676400" cy="15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1053"/>
          <p:cNvSpPr txBox="1">
            <a:spLocks noChangeArrowheads="1"/>
          </p:cNvSpPr>
          <p:nvPr/>
        </p:nvSpPr>
        <p:spPr bwMode="auto">
          <a:xfrm>
            <a:off x="7250782" y="141426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1" name="Text Box 1054"/>
          <p:cNvSpPr txBox="1">
            <a:spLocks noChangeArrowheads="1"/>
          </p:cNvSpPr>
          <p:nvPr/>
        </p:nvSpPr>
        <p:spPr bwMode="auto">
          <a:xfrm>
            <a:off x="7255545" y="2433439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2" name="Text Box 1055"/>
          <p:cNvSpPr txBox="1">
            <a:spLocks noChangeArrowheads="1"/>
          </p:cNvSpPr>
          <p:nvPr/>
        </p:nvSpPr>
        <p:spPr bwMode="auto">
          <a:xfrm>
            <a:off x="7241257" y="347166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3" name="Text Box 1056"/>
          <p:cNvSpPr txBox="1">
            <a:spLocks noChangeArrowheads="1"/>
          </p:cNvSpPr>
          <p:nvPr/>
        </p:nvSpPr>
        <p:spPr bwMode="auto">
          <a:xfrm>
            <a:off x="7269832" y="545286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4" name="Text Box 1057"/>
          <p:cNvSpPr txBox="1">
            <a:spLocks noChangeArrowheads="1"/>
          </p:cNvSpPr>
          <p:nvPr/>
        </p:nvSpPr>
        <p:spPr bwMode="auto">
          <a:xfrm>
            <a:off x="6950745" y="2909689"/>
            <a:ext cx="1233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指令码</a:t>
            </a:r>
          </a:p>
        </p:txBody>
      </p:sp>
      <p:sp>
        <p:nvSpPr>
          <p:cNvPr id="35" name="AutoShape 1058"/>
          <p:cNvSpPr>
            <a:spLocks/>
          </p:cNvSpPr>
          <p:nvPr/>
        </p:nvSpPr>
        <p:spPr bwMode="auto">
          <a:xfrm>
            <a:off x="8489032" y="1490464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6" name="AutoShape 1059"/>
          <p:cNvSpPr>
            <a:spLocks/>
          </p:cNvSpPr>
          <p:nvPr/>
        </p:nvSpPr>
        <p:spPr bwMode="auto">
          <a:xfrm>
            <a:off x="8460457" y="2709664"/>
            <a:ext cx="180975" cy="990600"/>
          </a:xfrm>
          <a:prstGeom prst="rightBrace">
            <a:avLst>
              <a:gd name="adj1" fmla="val 4561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7" name="AutoShape 1060"/>
          <p:cNvSpPr>
            <a:spLocks/>
          </p:cNvSpPr>
          <p:nvPr/>
        </p:nvSpPr>
        <p:spPr bwMode="auto">
          <a:xfrm>
            <a:off x="8489032" y="3928864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" name="Text Box 1061"/>
          <p:cNvSpPr txBox="1">
            <a:spLocks noChangeArrowheads="1"/>
          </p:cNvSpPr>
          <p:nvPr/>
        </p:nvSpPr>
        <p:spPr bwMode="auto">
          <a:xfrm>
            <a:off x="8641432" y="1342826"/>
            <a:ext cx="457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/>
              <a:t>代码段1</a:t>
            </a:r>
          </a:p>
        </p:txBody>
      </p:sp>
      <p:sp>
        <p:nvSpPr>
          <p:cNvPr id="39" name="Text Box 1062"/>
          <p:cNvSpPr txBox="1">
            <a:spLocks noChangeArrowheads="1"/>
          </p:cNvSpPr>
          <p:nvPr/>
        </p:nvSpPr>
        <p:spPr bwMode="auto">
          <a:xfrm>
            <a:off x="8641432" y="2736651"/>
            <a:ext cx="457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/>
              <a:t>代码段2</a:t>
            </a:r>
          </a:p>
        </p:txBody>
      </p:sp>
      <p:sp>
        <p:nvSpPr>
          <p:cNvPr id="40" name="Text Box 1063"/>
          <p:cNvSpPr txBox="1">
            <a:spLocks noChangeArrowheads="1"/>
          </p:cNvSpPr>
          <p:nvPr/>
        </p:nvSpPr>
        <p:spPr bwMode="auto">
          <a:xfrm>
            <a:off x="8717632" y="4370189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数据段</a:t>
            </a:r>
          </a:p>
        </p:txBody>
      </p:sp>
    </p:spTree>
    <p:extLst>
      <p:ext uri="{BB962C8B-B14F-4D97-AF65-F5344CB8AC3E}">
        <p14:creationId xmlns:p14="http://schemas.microsoft.com/office/powerpoint/2010/main" val="214341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18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500"/>
                            </p:stCondLst>
                            <p:childTnLst>
                              <p:par>
                                <p:cTn id="14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16" grpId="0"/>
      <p:bldP spid="17" grpId="0"/>
      <p:bldP spid="18" grpId="0"/>
      <p:bldP spid="19" grpId="0"/>
      <p:bldP spid="21" grpId="0" animBg="1"/>
      <p:bldP spid="22" grpId="0" animBg="1"/>
      <p:bldP spid="23" grpId="0"/>
      <p:bldP spid="24" grpId="0"/>
      <p:bldP spid="27" grpId="0"/>
      <p:bldP spid="30" grpId="0"/>
      <p:bldP spid="31" grpId="0"/>
      <p:bldP spid="32" grpId="0"/>
      <p:bldP spid="33" grpId="0"/>
      <p:bldP spid="34" grpId="0"/>
      <p:bldP spid="35" grpId="0" animBg="1"/>
      <p:bldP spid="36" grpId="0" animBg="1"/>
      <p:bldP spid="37" grpId="0" animBg="1"/>
      <p:bldP spid="38" grpId="0"/>
      <p:bldP spid="39" grpId="0"/>
      <p:bldP spid="40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 marL="342900" indent="-342900">
              <a:spcBef>
                <a:spcPts val="0"/>
              </a:spcBef>
            </a:pPr>
            <a:r>
              <a:rPr lang="zh-CN" altLang="en-US" dirty="0"/>
              <a:t>无条件转移指令</a:t>
            </a:r>
            <a:r>
              <a:rPr lang="zh-CN" altLang="en-US" dirty="0" smtClean="0"/>
              <a:t>例</a:t>
            </a:r>
            <a:endParaRPr lang="en-US" altLang="zh-CN" dirty="0" smtClean="0"/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dirty="0"/>
              <a:t>(1) 2000:0100              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 </a:t>
            </a:r>
            <a:r>
              <a:rPr lang="en-US" altLang="zh-CN" dirty="0" err="1"/>
              <a:t>AX,1200H</a:t>
            </a:r>
            <a:endParaRPr lang="en-US" altLang="zh-CN" dirty="0"/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dirty="0"/>
              <a:t>(2) 2000:0103               </a:t>
            </a:r>
            <a:r>
              <a:rPr lang="en-US" altLang="zh-CN" dirty="0" smtClean="0"/>
              <a:t>    </a:t>
            </a:r>
            <a:r>
              <a:rPr lang="en-US" altLang="zh-CN" dirty="0" err="1"/>
              <a:t>JMP</a:t>
            </a:r>
            <a:r>
              <a:rPr lang="en-US" altLang="zh-CN" dirty="0"/>
              <a:t> </a:t>
            </a:r>
            <a:r>
              <a:rPr lang="en-US" altLang="zh-CN" dirty="0" smtClean="0"/>
              <a:t>NEXT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  <a:cs typeface="Tahoma" panose="020B0604030504040204" pitchFamily="34" charset="0"/>
              </a:rPr>
              <a:t>                        ┅</a:t>
            </a:r>
            <a:endParaRPr lang="en-US" altLang="zh-CN" dirty="0">
              <a:latin typeface="宋体" panose="02010600030101010101" pitchFamily="2" charset="-122"/>
              <a:cs typeface="Tahoma" panose="020B0604030504040204" pitchFamily="34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dirty="0">
                <a:cs typeface="Tahoma" panose="020B0604030504040204" pitchFamily="34" charset="0"/>
              </a:rPr>
              <a:t>(3) 2000:0120    NEXT: </a:t>
            </a:r>
            <a:r>
              <a:rPr lang="en-US" altLang="zh-CN" dirty="0" smtClean="0">
                <a:cs typeface="Tahoma" panose="020B0604030504040204" pitchFamily="34" charset="0"/>
              </a:rPr>
              <a:t> </a:t>
            </a:r>
            <a:r>
              <a:rPr lang="en-US" altLang="zh-CN" dirty="0" err="1" smtClean="0">
                <a:cs typeface="Tahoma" panose="020B0604030504040204" pitchFamily="34" charset="0"/>
              </a:rPr>
              <a:t>MOV</a:t>
            </a:r>
            <a:r>
              <a:rPr lang="en-US" altLang="zh-CN" dirty="0" smtClean="0">
                <a:cs typeface="Tahoma" panose="020B0604030504040204" pitchFamily="34" charset="0"/>
              </a:rPr>
              <a:t> </a:t>
            </a:r>
            <a:r>
              <a:rPr lang="en-US" altLang="zh-CN" dirty="0" err="1">
                <a:cs typeface="Tahoma" panose="020B0604030504040204" pitchFamily="34" charset="0"/>
              </a:rPr>
              <a:t>BX,1200H</a:t>
            </a:r>
            <a:r>
              <a:rPr lang="en-US" altLang="zh-CN" dirty="0"/>
              <a:t>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dirty="0"/>
              <a:t>(4)                                   </a:t>
            </a:r>
            <a:r>
              <a:rPr lang="en-US" altLang="zh-CN" dirty="0" err="1"/>
              <a:t>JMP</a:t>
            </a:r>
            <a:r>
              <a:rPr lang="en-US" altLang="zh-CN" dirty="0"/>
              <a:t>  BX  </a:t>
            </a:r>
          </a:p>
          <a:p>
            <a:pPr eaLnBrk="1" hangingPunct="1">
              <a:buNone/>
            </a:pPr>
            <a:r>
              <a:rPr lang="en-US" altLang="zh-CN" dirty="0">
                <a:latin typeface="宋体" panose="02010600030101010101" pitchFamily="2" charset="-122"/>
                <a:cs typeface="Tahoma" panose="020B0604030504040204" pitchFamily="34" charset="0"/>
              </a:rPr>
              <a:t>                       </a:t>
            </a:r>
            <a:r>
              <a:rPr lang="en-US" altLang="zh-CN" dirty="0" smtClean="0">
                <a:latin typeface="宋体" panose="02010600030101010101" pitchFamily="2" charset="-122"/>
                <a:cs typeface="Tahoma" panose="020B0604030504040204" pitchFamily="34" charset="0"/>
              </a:rPr>
              <a:t>  </a:t>
            </a:r>
            <a:r>
              <a:rPr lang="en-US" altLang="zh-CN" dirty="0">
                <a:latin typeface="宋体" panose="02010600030101010101" pitchFamily="2" charset="-122"/>
                <a:cs typeface="Tahoma" panose="020B0604030504040204" pitchFamily="34" charset="0"/>
              </a:rPr>
              <a:t>┅</a:t>
            </a:r>
          </a:p>
          <a:p>
            <a:pPr eaLnBrk="1" hangingPunct="1">
              <a:buNone/>
            </a:pPr>
            <a:r>
              <a:rPr lang="en-US" altLang="zh-CN" dirty="0"/>
              <a:t>(5) </a:t>
            </a:r>
            <a:r>
              <a:rPr lang="en-US" altLang="zh-CN" dirty="0">
                <a:cs typeface="Tahoma" panose="020B0604030504040204" pitchFamily="34" charset="0"/>
              </a:rPr>
              <a:t>2000:1200 </a:t>
            </a:r>
          </a:p>
          <a:p>
            <a:pPr marL="342900" indent="-342900">
              <a:spcBef>
                <a:spcPts val="0"/>
              </a:spcBef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640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 marL="342900" indent="-342900">
              <a:spcBef>
                <a:spcPts val="0"/>
              </a:spcBef>
            </a:pPr>
            <a:r>
              <a:rPr lang="zh-CN" altLang="en-US" dirty="0"/>
              <a:t>无条件转移指令</a:t>
            </a:r>
            <a:r>
              <a:rPr lang="zh-CN" altLang="en-US" dirty="0" smtClean="0"/>
              <a:t>例</a:t>
            </a:r>
            <a:endParaRPr lang="en-US" altLang="zh-CN" dirty="0" smtClean="0"/>
          </a:p>
          <a:p>
            <a:pPr marL="342900" indent="-342900">
              <a:spcBef>
                <a:spcPts val="0"/>
              </a:spcBef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136</a:t>
            </a:fld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9592" y="2060848"/>
            <a:ext cx="583247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kern="0" smtClean="0"/>
              <a:t>MOV  SI</a:t>
            </a:r>
            <a:r>
              <a:rPr lang="zh-CN" altLang="en-US" kern="0" smtClean="0"/>
              <a:t>，</a:t>
            </a:r>
            <a:r>
              <a:rPr lang="en-US" altLang="zh-CN" kern="0" smtClean="0"/>
              <a:t>1122H</a:t>
            </a:r>
          </a:p>
          <a:p>
            <a:pPr eaLnBrk="1" hangingPunct="1"/>
            <a:r>
              <a:rPr lang="en-US" altLang="zh-CN" kern="0" smtClean="0"/>
              <a:t>MOV  WORD PTR[SI]</a:t>
            </a:r>
            <a:r>
              <a:rPr lang="zh-CN" altLang="en-US" kern="0" smtClean="0"/>
              <a:t>，</a:t>
            </a:r>
            <a:r>
              <a:rPr lang="en-US" altLang="zh-CN" kern="0" smtClean="0"/>
              <a:t>0120H</a:t>
            </a:r>
          </a:p>
          <a:p>
            <a:pPr eaLnBrk="1" hangingPunct="1"/>
            <a:r>
              <a:rPr lang="en-US" altLang="zh-CN" kern="0" smtClean="0"/>
              <a:t>ADD  SI</a:t>
            </a:r>
            <a:r>
              <a:rPr lang="zh-CN" altLang="en-US" kern="0" smtClean="0"/>
              <a:t>，</a:t>
            </a:r>
            <a:r>
              <a:rPr lang="en-US" altLang="zh-CN" kern="0" smtClean="0"/>
              <a:t>2</a:t>
            </a:r>
          </a:p>
          <a:p>
            <a:pPr eaLnBrk="1" hangingPunct="1"/>
            <a:r>
              <a:rPr lang="en-US" altLang="zh-CN" kern="0" smtClean="0"/>
              <a:t>MOV  WORD PTR[SI]</a:t>
            </a:r>
            <a:r>
              <a:rPr lang="zh-CN" altLang="en-US" kern="0" smtClean="0"/>
              <a:t>，</a:t>
            </a:r>
            <a:r>
              <a:rPr lang="en-US" altLang="zh-CN" kern="0" smtClean="0"/>
              <a:t>0122H</a:t>
            </a:r>
          </a:p>
          <a:p>
            <a:pPr eaLnBrk="1" hangingPunct="1"/>
            <a:endParaRPr lang="en-US" altLang="zh-CN" kern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31640" y="5184393"/>
            <a:ext cx="3846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 err="1"/>
              <a:t>JMP</a:t>
            </a:r>
            <a:r>
              <a:rPr lang="en-US" altLang="zh-CN" b="1" dirty="0"/>
              <a:t> </a:t>
            </a:r>
            <a:r>
              <a:rPr lang="en-US" altLang="zh-CN" b="1" dirty="0" err="1"/>
              <a:t>DWORD</a:t>
            </a:r>
            <a:r>
              <a:rPr lang="en-US" altLang="zh-CN" b="1" dirty="0"/>
              <a:t> PTR[SI-2]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331640" y="4575264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 err="1">
                <a:solidFill>
                  <a:schemeClr val="tx2"/>
                </a:solidFill>
              </a:rPr>
              <a:t>JMP</a:t>
            </a:r>
            <a:r>
              <a:rPr lang="en-US" altLang="zh-CN" b="1" dirty="0">
                <a:solidFill>
                  <a:schemeClr val="tx2"/>
                </a:solidFill>
              </a:rPr>
              <a:t>  WORD PTR[SI]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5777707" y="1648647"/>
            <a:ext cx="3429000" cy="4392612"/>
            <a:chOff x="3560" y="1389"/>
            <a:chExt cx="2160" cy="2767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199" y="1389"/>
              <a:ext cx="960" cy="2767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199" y="1778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199" y="2018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4199" y="2258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195" y="2750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4199" y="3659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4436" y="1751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JMP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3560" y="2704"/>
              <a:ext cx="6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1122H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468" y="374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  <a:cs typeface="Times New Roman" panose="02020603050405020304" pitchFamily="18" charset="0"/>
                </a:rPr>
                <a:t>┇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4526" y="229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  <a:cs typeface="Times New Roman" panose="02020603050405020304" pitchFamily="18" charset="0"/>
                </a:rPr>
                <a:t>┇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4514" y="146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  <a:cs typeface="Times New Roman" panose="02020603050405020304" pitchFamily="18" charset="0"/>
                </a:rPr>
                <a:t>┇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20" name="AutoShape 17"/>
            <p:cNvSpPr>
              <a:spLocks/>
            </p:cNvSpPr>
            <p:nvPr/>
          </p:nvSpPr>
          <p:spPr bwMode="auto">
            <a:xfrm>
              <a:off x="5239" y="1616"/>
              <a:ext cx="136" cy="6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5375" y="1616"/>
              <a:ext cx="28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/>
                <a:t>代码段</a:t>
              </a: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4199" y="3410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AutoShape 20"/>
            <p:cNvSpPr>
              <a:spLocks/>
            </p:cNvSpPr>
            <p:nvPr/>
          </p:nvSpPr>
          <p:spPr bwMode="auto">
            <a:xfrm>
              <a:off x="5239" y="2659"/>
              <a:ext cx="181" cy="1361"/>
            </a:xfrm>
            <a:prstGeom prst="rightBrace">
              <a:avLst>
                <a:gd name="adj1" fmla="val 62661"/>
                <a:gd name="adj2" fmla="val 50000"/>
              </a:avLst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5393" y="3022"/>
              <a:ext cx="327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/>
                <a:t>数据段</a:t>
              </a: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4199" y="2978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4458" y="3407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01H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4467" y="3180"/>
              <a:ext cx="5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22H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4468" y="2750"/>
              <a:ext cx="4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20H</a:t>
              </a:r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>
              <a:off x="4195" y="3203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34"/>
            <p:cNvSpPr txBox="1">
              <a:spLocks noChangeArrowheads="1"/>
            </p:cNvSpPr>
            <p:nvPr/>
          </p:nvSpPr>
          <p:spPr bwMode="auto">
            <a:xfrm>
              <a:off x="4468" y="2976"/>
              <a:ext cx="4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01H</a:t>
              </a:r>
            </a:p>
          </p:txBody>
        </p:sp>
      </p:grpSp>
      <p:sp>
        <p:nvSpPr>
          <p:cNvPr id="31" name="AutoShape 36"/>
          <p:cNvSpPr>
            <a:spLocks/>
          </p:cNvSpPr>
          <p:nvPr/>
        </p:nvSpPr>
        <p:spPr bwMode="auto">
          <a:xfrm>
            <a:off x="6542882" y="4575997"/>
            <a:ext cx="171450" cy="673100"/>
          </a:xfrm>
          <a:prstGeom prst="leftBrace">
            <a:avLst>
              <a:gd name="adj1" fmla="val 3271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 flipH="1">
            <a:off x="5777707" y="4888734"/>
            <a:ext cx="720725" cy="14446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5201445" y="4817297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IP</a:t>
            </a:r>
          </a:p>
        </p:txBody>
      </p:sp>
      <p:sp>
        <p:nvSpPr>
          <p:cNvPr id="34" name="AutoShape 39"/>
          <p:cNvSpPr>
            <a:spLocks/>
          </p:cNvSpPr>
          <p:nvPr/>
        </p:nvSpPr>
        <p:spPr bwMode="auto">
          <a:xfrm>
            <a:off x="6541295" y="4672834"/>
            <a:ext cx="173037" cy="500063"/>
          </a:xfrm>
          <a:prstGeom prst="leftBrace">
            <a:avLst>
              <a:gd name="adj1" fmla="val 24083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5" name="Text Box 40"/>
          <p:cNvSpPr txBox="1">
            <a:spLocks noChangeArrowheads="1"/>
          </p:cNvSpPr>
          <p:nvPr/>
        </p:nvSpPr>
        <p:spPr bwMode="auto">
          <a:xfrm>
            <a:off x="5190332" y="5053834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990033"/>
                </a:solidFill>
              </a:rPr>
              <a:t>CS</a:t>
            </a:r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 flipH="1">
            <a:off x="5779295" y="4955409"/>
            <a:ext cx="688975" cy="2889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AutoShape 42"/>
          <p:cNvSpPr>
            <a:spLocks/>
          </p:cNvSpPr>
          <p:nvPr/>
        </p:nvSpPr>
        <p:spPr bwMode="auto">
          <a:xfrm>
            <a:off x="6469857" y="3952109"/>
            <a:ext cx="173038" cy="500063"/>
          </a:xfrm>
          <a:prstGeom prst="leftBrace">
            <a:avLst>
              <a:gd name="adj1" fmla="val 24083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5118895" y="4333109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990033"/>
                </a:solidFill>
              </a:rPr>
              <a:t>IP</a:t>
            </a:r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 flipH="1">
            <a:off x="5707857" y="4234684"/>
            <a:ext cx="688975" cy="2889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55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8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31" grpId="0" animBg="1"/>
      <p:bldP spid="31" grpId="1" animBg="1"/>
      <p:bldP spid="33" grpId="0"/>
      <p:bldP spid="33" grpId="1"/>
      <p:bldP spid="34" grpId="0" animBg="1"/>
      <p:bldP spid="35" grpId="0"/>
      <p:bldP spid="37" grpId="0" animBg="1"/>
      <p:bldP spid="38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 marL="342900" indent="-342900">
              <a:spcBef>
                <a:spcPts val="0"/>
              </a:spcBef>
            </a:pPr>
            <a:r>
              <a:rPr lang="zh-CN" altLang="en-US" dirty="0" smtClean="0"/>
              <a:t>条件转移</a:t>
            </a:r>
            <a:r>
              <a:rPr lang="zh-CN" altLang="en-US" dirty="0"/>
              <a:t>指令</a:t>
            </a:r>
            <a:r>
              <a:rPr lang="zh-CN" altLang="en-US" dirty="0" smtClean="0"/>
              <a:t>例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在满足一定条件下，程序转移到目标地址继续</a:t>
            </a:r>
            <a:r>
              <a:rPr lang="zh-CN" altLang="en-US" dirty="0" smtClean="0"/>
              <a:t>执行</a:t>
            </a:r>
            <a:endParaRPr lang="zh-CN" altLang="en-US" dirty="0"/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条件转移指令均为段内短转移，即转移</a:t>
            </a:r>
          </a:p>
          <a:p>
            <a:pPr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    范围为</a:t>
            </a:r>
            <a:r>
              <a:rPr lang="zh-CN" altLang="en-US" dirty="0" smtClean="0">
                <a:solidFill>
                  <a:srgbClr val="FF0000"/>
                </a:solidFill>
              </a:rPr>
              <a:t>： </a:t>
            </a:r>
            <a:r>
              <a:rPr lang="zh-CN" altLang="en-US" dirty="0">
                <a:solidFill>
                  <a:srgbClr val="FF0000"/>
                </a:solidFill>
              </a:rPr>
              <a:t>-128------+127</a:t>
            </a:r>
          </a:p>
          <a:p>
            <a:pPr marL="342900" indent="-342900">
              <a:spcBef>
                <a:spcPts val="0"/>
              </a:spcBef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442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 marL="342900" indent="-342900">
              <a:spcBef>
                <a:spcPts val="0"/>
              </a:spcBef>
            </a:pPr>
            <a:r>
              <a:rPr lang="zh-CN" altLang="en-US" dirty="0" smtClean="0"/>
              <a:t>条件转移</a:t>
            </a:r>
            <a:r>
              <a:rPr lang="zh-CN" altLang="en-US" dirty="0"/>
              <a:t>指令</a:t>
            </a:r>
            <a:r>
              <a:rPr lang="zh-CN" altLang="en-US" dirty="0" smtClean="0"/>
              <a:t>例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几种条件转移指令的应用</a:t>
            </a:r>
          </a:p>
          <a:p>
            <a:pPr lvl="1" eaLnBrk="1" hangingPunct="1"/>
            <a:r>
              <a:rPr lang="en-US" altLang="zh-CN" dirty="0" err="1"/>
              <a:t>JC</a:t>
            </a:r>
            <a:r>
              <a:rPr lang="en-US" altLang="zh-CN" dirty="0"/>
              <a:t>/</a:t>
            </a:r>
            <a:r>
              <a:rPr lang="en-US" altLang="zh-CN" dirty="0" err="1"/>
              <a:t>JNC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判断</a:t>
            </a:r>
            <a:r>
              <a:rPr lang="en-US" altLang="zh-CN" dirty="0"/>
              <a:t>CF</a:t>
            </a:r>
            <a:r>
              <a:rPr lang="zh-CN" altLang="en-US" dirty="0"/>
              <a:t>的状态。常用于比大小</a:t>
            </a:r>
          </a:p>
          <a:p>
            <a:pPr lvl="1" eaLnBrk="1" hangingPunct="1"/>
            <a:r>
              <a:rPr lang="en-US" altLang="zh-CN" dirty="0" err="1"/>
              <a:t>JZ</a:t>
            </a:r>
            <a:r>
              <a:rPr lang="en-US" altLang="zh-CN" dirty="0"/>
              <a:t>/</a:t>
            </a:r>
            <a:r>
              <a:rPr lang="en-US" altLang="zh-CN" dirty="0" err="1"/>
              <a:t>JNZ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判断</a:t>
            </a:r>
            <a:r>
              <a:rPr lang="en-US" altLang="zh-CN" dirty="0" err="1"/>
              <a:t>ZF</a:t>
            </a:r>
            <a:r>
              <a:rPr lang="zh-CN" altLang="en-US" dirty="0"/>
              <a:t>的状态。常用于循环体的结束</a:t>
            </a:r>
            <a:r>
              <a:rPr lang="zh-CN" altLang="en-US" dirty="0" smtClean="0"/>
              <a:t>判断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503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 marL="342900" indent="-342900">
              <a:spcBef>
                <a:spcPts val="0"/>
              </a:spcBef>
            </a:pPr>
            <a:r>
              <a:rPr lang="zh-CN" altLang="en-US" dirty="0" smtClean="0"/>
              <a:t>条件转移</a:t>
            </a:r>
            <a:r>
              <a:rPr lang="zh-CN" altLang="en-US" dirty="0"/>
              <a:t>指令</a:t>
            </a:r>
            <a:r>
              <a:rPr lang="zh-CN" altLang="en-US" dirty="0" smtClean="0"/>
              <a:t>例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几种条件转移指令的应用</a:t>
            </a:r>
          </a:p>
          <a:p>
            <a:pPr lvl="1" eaLnBrk="1" hangingPunct="1"/>
            <a:r>
              <a:rPr lang="en-US" altLang="zh-CN" dirty="0" smtClean="0"/>
              <a:t>JO/</a:t>
            </a:r>
            <a:r>
              <a:rPr lang="en-US" altLang="zh-CN" dirty="0" err="1" smtClean="0"/>
              <a:t>JNO</a:t>
            </a:r>
            <a:endParaRPr lang="en-US" altLang="zh-CN" dirty="0"/>
          </a:p>
          <a:p>
            <a:pPr lvl="2" eaLnBrk="1" hangingPunct="1"/>
            <a:r>
              <a:rPr lang="zh-CN" altLang="en-US" sz="2000" dirty="0"/>
              <a:t>判断</a:t>
            </a:r>
            <a:r>
              <a:rPr lang="en-US" altLang="zh-CN" sz="2000" dirty="0"/>
              <a:t>OF</a:t>
            </a:r>
            <a:r>
              <a:rPr lang="zh-CN" altLang="en-US" sz="2000" dirty="0"/>
              <a:t>的状态。常用于有符号数溢出的判断</a:t>
            </a:r>
          </a:p>
          <a:p>
            <a:pPr lvl="1" eaLnBrk="1" hangingPunct="1"/>
            <a:r>
              <a:rPr lang="en-US" altLang="zh-CN" dirty="0"/>
              <a:t>JP/</a:t>
            </a:r>
            <a:r>
              <a:rPr lang="en-US" altLang="zh-CN" dirty="0" err="1"/>
              <a:t>JPE</a:t>
            </a:r>
            <a:endParaRPr lang="en-US" altLang="zh-CN" dirty="0"/>
          </a:p>
          <a:p>
            <a:pPr lvl="2" eaLnBrk="1" hangingPunct="1"/>
            <a:r>
              <a:rPr lang="zh-CN" altLang="en-US" sz="2000" dirty="0"/>
              <a:t>判断</a:t>
            </a:r>
            <a:r>
              <a:rPr lang="en-US" altLang="zh-CN" sz="2000" dirty="0"/>
              <a:t>PF</a:t>
            </a:r>
            <a:r>
              <a:rPr lang="zh-CN" altLang="en-US" sz="2000" dirty="0"/>
              <a:t>的状态。用于判断运算结果低</a:t>
            </a:r>
            <a:r>
              <a:rPr lang="en-US" altLang="zh-CN" sz="2000" dirty="0"/>
              <a:t>8</a:t>
            </a:r>
            <a:r>
              <a:rPr lang="zh-CN" altLang="en-US" sz="2000" dirty="0"/>
              <a:t>位中</a:t>
            </a:r>
            <a:r>
              <a:rPr lang="en-US" altLang="zh-CN" sz="2000" dirty="0"/>
              <a:t>1</a:t>
            </a:r>
            <a:r>
              <a:rPr lang="zh-CN" altLang="en-US" sz="2000" dirty="0"/>
              <a:t>的个数是否为偶数</a:t>
            </a:r>
          </a:p>
          <a:p>
            <a:pPr lvl="1" eaLnBrk="1" hangingPunct="1"/>
            <a:r>
              <a:rPr lang="en-US" altLang="zh-CN" dirty="0"/>
              <a:t>JA/JAE/</a:t>
            </a:r>
            <a:r>
              <a:rPr lang="en-US" altLang="zh-CN" dirty="0" err="1"/>
              <a:t>JB</a:t>
            </a:r>
            <a:r>
              <a:rPr lang="en-US" altLang="zh-CN" dirty="0"/>
              <a:t>/</a:t>
            </a:r>
            <a:r>
              <a:rPr lang="en-US" altLang="zh-CN" dirty="0" err="1"/>
              <a:t>JBE</a:t>
            </a:r>
            <a:endParaRPr lang="en-US" altLang="zh-CN" dirty="0"/>
          </a:p>
          <a:p>
            <a:pPr lvl="2" eaLnBrk="1" hangingPunct="1"/>
            <a:r>
              <a:rPr lang="zh-CN" altLang="en-US" sz="2000" dirty="0"/>
              <a:t>判断</a:t>
            </a:r>
            <a:r>
              <a:rPr lang="en-US" altLang="zh-CN" sz="2000" dirty="0"/>
              <a:t>CF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CF+ZF</a:t>
            </a:r>
            <a:r>
              <a:rPr lang="zh-CN" altLang="en-US" sz="2000" dirty="0"/>
              <a:t>的状态。常用于无符号数的大小比较</a:t>
            </a:r>
            <a:endParaRPr lang="en-US" altLang="zh-CN" sz="2000" dirty="0"/>
          </a:p>
          <a:p>
            <a:pPr marL="342900" indent="-342900">
              <a:spcBef>
                <a:spcPts val="0"/>
              </a:spcBef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209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</a:pPr>
            <a:r>
              <a:rPr lang="zh-CN" altLang="en-US" dirty="0" smtClean="0"/>
              <a:t>压</a:t>
            </a:r>
            <a:r>
              <a:rPr lang="zh-CN" altLang="en-US" dirty="0"/>
              <a:t>栈指令 </a:t>
            </a:r>
            <a:r>
              <a:rPr lang="en-US" altLang="zh-CN" dirty="0" smtClean="0"/>
              <a:t>PUSH</a:t>
            </a:r>
          </a:p>
          <a:p>
            <a:pPr algn="just" eaLnBrk="1" hangingPunct="1">
              <a:spcAft>
                <a:spcPct val="300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指令执行过程：</a:t>
            </a:r>
          </a:p>
          <a:p>
            <a:pPr lvl="1" algn="just" eaLnBrk="1" hangingPunct="1">
              <a:lnSpc>
                <a:spcPct val="115000"/>
              </a:lnSpc>
            </a:pPr>
            <a:r>
              <a:rPr lang="en-US" altLang="zh-CN" dirty="0" err="1">
                <a:latin typeface="宋体" panose="02010600030101010101" pitchFamily="2" charset="-122"/>
              </a:rPr>
              <a:t>SP</a:t>
            </a:r>
            <a:r>
              <a:rPr lang="en-US" altLang="zh-CN" dirty="0">
                <a:latin typeface="宋体" panose="02010600030101010101" pitchFamily="2" charset="-122"/>
              </a:rPr>
              <a:t>-2 </a:t>
            </a:r>
            <a:r>
              <a:rPr lang="zh-CN" altLang="en-US" dirty="0">
                <a:latin typeface="宋体" panose="02010600030101010101" pitchFamily="2" charset="-122"/>
              </a:rPr>
              <a:t>→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</a:rPr>
              <a:t>SP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11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操作数高字节 → </a:t>
            </a:r>
            <a:r>
              <a:rPr lang="en-US" altLang="zh-CN" dirty="0" err="1">
                <a:latin typeface="宋体" panose="02010600030101010101" pitchFamily="2" charset="-122"/>
              </a:rPr>
              <a:t>SP+1</a:t>
            </a:r>
            <a:endParaRPr lang="zh-CN" altLang="zh-CN" dirty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11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操作数低字节 → </a:t>
            </a:r>
            <a:r>
              <a:rPr lang="en-US" altLang="zh-CN" dirty="0" err="1">
                <a:latin typeface="宋体" panose="02010600030101010101" pitchFamily="2" charset="-122"/>
              </a:rPr>
              <a:t>SP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207998" y="3150815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207998" y="3514353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207998" y="3874715"/>
            <a:ext cx="1458913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6207998" y="2145928"/>
            <a:ext cx="0" cy="29035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7668498" y="2125290"/>
            <a:ext cx="0" cy="2903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6207998" y="4711328"/>
            <a:ext cx="1457325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665198" y="226022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207998" y="2780928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012611" y="3860428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SP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5585698" y="4074740"/>
            <a:ext cx="576263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8103473" y="2973015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堆栈段</a:t>
            </a:r>
          </a:p>
        </p:txBody>
      </p:sp>
      <p:sp>
        <p:nvSpPr>
          <p:cNvPr id="18" name="AutoShape 16"/>
          <p:cNvSpPr>
            <a:spLocks/>
          </p:cNvSpPr>
          <p:nvPr/>
        </p:nvSpPr>
        <p:spPr bwMode="auto">
          <a:xfrm>
            <a:off x="7803436" y="2760290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012611" y="3139703"/>
            <a:ext cx="862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SP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5585698" y="3354015"/>
            <a:ext cx="576263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550898" y="3500065"/>
            <a:ext cx="116205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高</a:t>
            </a:r>
            <a:r>
              <a:rPr lang="en-US" altLang="zh-CN" b="1" dirty="0">
                <a:solidFill>
                  <a:schemeClr val="bg1"/>
                </a:solidFill>
              </a:rPr>
              <a:t>8</a:t>
            </a:r>
            <a:r>
              <a:rPr lang="zh-CN" altLang="en-US" b="1" dirty="0">
                <a:solidFill>
                  <a:schemeClr val="bg1"/>
                </a:solidFill>
              </a:rPr>
              <a:t>位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6550898" y="3139703"/>
            <a:ext cx="116205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低</a:t>
            </a:r>
            <a:r>
              <a:rPr lang="en-US" altLang="zh-CN" b="1" dirty="0">
                <a:solidFill>
                  <a:schemeClr val="bg1"/>
                </a:solidFill>
              </a:rPr>
              <a:t>8</a:t>
            </a:r>
            <a:r>
              <a:rPr lang="zh-CN" altLang="en-US" b="1" dirty="0">
                <a:solidFill>
                  <a:schemeClr val="bg1"/>
                </a:solidFill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177597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/>
      <p:bldP spid="14" grpId="0" animBg="1"/>
      <p:bldP spid="15" grpId="0"/>
      <p:bldP spid="15" grpId="1"/>
      <p:bldP spid="17" grpId="0"/>
      <p:bldP spid="18" grpId="0" animBg="1"/>
      <p:bldP spid="19" grpId="0"/>
      <p:bldP spid="21" grpId="0"/>
      <p:bldP spid="22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 marL="342900" indent="-342900">
              <a:spcBef>
                <a:spcPts val="0"/>
              </a:spcBef>
            </a:pPr>
            <a:r>
              <a:rPr lang="zh-CN" altLang="en-US" dirty="0" smtClean="0"/>
              <a:t>条件转移</a:t>
            </a:r>
            <a:r>
              <a:rPr lang="zh-CN" altLang="en-US" dirty="0"/>
              <a:t>指令</a:t>
            </a:r>
            <a:r>
              <a:rPr lang="zh-CN" altLang="en-US" dirty="0" smtClean="0"/>
              <a:t>例</a:t>
            </a:r>
            <a:endParaRPr lang="en-US" altLang="zh-CN" dirty="0" smtClean="0"/>
          </a:p>
          <a:p>
            <a:pPr marL="342900" indent="-342900">
              <a:spcBef>
                <a:spcPts val="0"/>
              </a:spcBef>
            </a:pPr>
            <a:r>
              <a:rPr lang="zh-CN" altLang="en-US" dirty="0" smtClean="0"/>
              <a:t>例：统计</a:t>
            </a:r>
            <a:r>
              <a:rPr lang="zh-CN" altLang="en-US" dirty="0"/>
              <a:t>内存数据段中以</a:t>
            </a:r>
            <a:r>
              <a:rPr lang="en-US" altLang="zh-CN" dirty="0"/>
              <a:t>TABLE</a:t>
            </a:r>
            <a:r>
              <a:rPr lang="zh-CN" altLang="en-US" dirty="0"/>
              <a:t>为首地址的</a:t>
            </a:r>
            <a:r>
              <a:rPr lang="en-US" altLang="zh-CN" dirty="0"/>
              <a:t>100</a:t>
            </a:r>
            <a:r>
              <a:rPr lang="zh-CN" altLang="en-US" dirty="0"/>
              <a:t>个</a:t>
            </a:r>
            <a:r>
              <a:rPr lang="en-US" altLang="zh-CN" dirty="0"/>
              <a:t>8</a:t>
            </a:r>
            <a:r>
              <a:rPr lang="zh-CN" altLang="en-US" dirty="0"/>
              <a:t>位符号数中正数、负数和零元数的个数。</a:t>
            </a:r>
          </a:p>
          <a:p>
            <a:pPr marL="342900" indent="-342900">
              <a:spcBef>
                <a:spcPts val="0"/>
              </a:spcBef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170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条件转移指令例（流程图）</a:t>
            </a:r>
          </a:p>
        </p:txBody>
      </p:sp>
      <p:sp>
        <p:nvSpPr>
          <p:cNvPr id="17715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6A11A74-DD46-4D32-8A98-1D1096656885}" type="slidenum">
              <a:rPr kumimoji="0" lang="zh-CN" altLang="en-US" sz="1400">
                <a:latin typeface="Tahoma" panose="020B0604030504040204" pitchFamily="34" charset="0"/>
              </a:rPr>
              <a:pPr/>
              <a:t>141</a:t>
            </a:fld>
            <a:endParaRPr kumimoji="0" lang="en-US" altLang="zh-CN" sz="1400">
              <a:latin typeface="Tahoma" panose="020B0604030504040204" pitchFamily="34" charset="0"/>
            </a:endParaRPr>
          </a:p>
        </p:txBody>
      </p:sp>
      <p:sp>
        <p:nvSpPr>
          <p:cNvPr id="165936" name="Rectangle 48"/>
          <p:cNvSpPr>
            <a:spLocks noChangeArrowheads="1"/>
          </p:cNvSpPr>
          <p:nvPr/>
        </p:nvSpPr>
        <p:spPr bwMode="auto">
          <a:xfrm>
            <a:off x="4299198" y="4862413"/>
            <a:ext cx="2743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635248" y="1366738"/>
            <a:ext cx="2209800" cy="83185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755898" y="1442938"/>
            <a:ext cx="2012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将存放各元素个数的单元清零</a:t>
            </a:r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635248" y="2573238"/>
            <a:ext cx="22098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1054348" y="2501800"/>
            <a:ext cx="1544638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取首地址</a:t>
            </a:r>
          </a:p>
          <a:p>
            <a:pPr>
              <a:spcBef>
                <a:spcPct val="5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设串长度</a:t>
            </a:r>
          </a:p>
        </p:txBody>
      </p:sp>
      <p:sp>
        <p:nvSpPr>
          <p:cNvPr id="165899" name="Rectangle 11"/>
          <p:cNvSpPr>
            <a:spLocks noChangeArrowheads="1"/>
          </p:cNvSpPr>
          <p:nvPr/>
        </p:nvSpPr>
        <p:spPr bwMode="auto">
          <a:xfrm>
            <a:off x="395536" y="3509863"/>
            <a:ext cx="2743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900" name="Text Box 12"/>
          <p:cNvSpPr txBox="1">
            <a:spLocks noChangeArrowheads="1"/>
          </p:cNvSpPr>
          <p:nvPr/>
        </p:nvSpPr>
        <p:spPr bwMode="auto">
          <a:xfrm>
            <a:off x="832098" y="3586063"/>
            <a:ext cx="193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取一个字节数</a:t>
            </a:r>
          </a:p>
        </p:txBody>
      </p:sp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4230936" y="2643088"/>
            <a:ext cx="2743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902" name="Text Box 14"/>
          <p:cNvSpPr txBox="1">
            <a:spLocks noChangeArrowheads="1"/>
          </p:cNvSpPr>
          <p:nvPr/>
        </p:nvSpPr>
        <p:spPr bwMode="auto">
          <a:xfrm>
            <a:off x="4751636" y="2719288"/>
            <a:ext cx="1779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正数个数加</a:t>
            </a:r>
            <a:r>
              <a:rPr lang="en-US" altLang="zh-CN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5903" name="Rectangle 15"/>
          <p:cNvSpPr>
            <a:spLocks noChangeArrowheads="1"/>
          </p:cNvSpPr>
          <p:nvPr/>
        </p:nvSpPr>
        <p:spPr bwMode="auto">
          <a:xfrm>
            <a:off x="4230936" y="3709888"/>
            <a:ext cx="2743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905" name="Text Box 17"/>
          <p:cNvSpPr txBox="1">
            <a:spLocks noChangeArrowheads="1"/>
          </p:cNvSpPr>
          <p:nvPr/>
        </p:nvSpPr>
        <p:spPr bwMode="auto">
          <a:xfrm>
            <a:off x="4797673" y="4976713"/>
            <a:ext cx="151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零元素加</a:t>
            </a:r>
            <a:r>
              <a:rPr lang="en-US" altLang="zh-CN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5906" name="Line 18"/>
          <p:cNvSpPr>
            <a:spLocks noChangeShapeType="1"/>
          </p:cNvSpPr>
          <p:nvPr/>
        </p:nvSpPr>
        <p:spPr bwMode="auto">
          <a:xfrm>
            <a:off x="5512048" y="1119088"/>
            <a:ext cx="0" cy="27781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07" name="Line 19"/>
          <p:cNvSpPr>
            <a:spLocks noChangeShapeType="1"/>
          </p:cNvSpPr>
          <p:nvPr/>
        </p:nvSpPr>
        <p:spPr bwMode="auto">
          <a:xfrm>
            <a:off x="5508873" y="2141438"/>
            <a:ext cx="0" cy="49371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10" name="Line 22"/>
          <p:cNvSpPr>
            <a:spLocks noChangeShapeType="1"/>
          </p:cNvSpPr>
          <p:nvPr/>
        </p:nvSpPr>
        <p:spPr bwMode="auto">
          <a:xfrm flipH="1">
            <a:off x="5523161" y="5473600"/>
            <a:ext cx="0" cy="54768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15" name="Line 27"/>
          <p:cNvSpPr>
            <a:spLocks noChangeShapeType="1"/>
          </p:cNvSpPr>
          <p:nvPr/>
        </p:nvSpPr>
        <p:spPr bwMode="auto">
          <a:xfrm>
            <a:off x="1692523" y="2198588"/>
            <a:ext cx="0" cy="3746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16" name="Line 28"/>
          <p:cNvSpPr>
            <a:spLocks noChangeShapeType="1"/>
          </p:cNvSpPr>
          <p:nvPr/>
        </p:nvSpPr>
        <p:spPr bwMode="auto">
          <a:xfrm>
            <a:off x="1721098" y="5181500"/>
            <a:ext cx="0" cy="4159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17" name="Line 29"/>
          <p:cNvSpPr>
            <a:spLocks noChangeShapeType="1"/>
          </p:cNvSpPr>
          <p:nvPr/>
        </p:nvSpPr>
        <p:spPr bwMode="auto">
          <a:xfrm>
            <a:off x="3060948" y="4824313"/>
            <a:ext cx="50323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18" name="Line 30"/>
          <p:cNvSpPr>
            <a:spLocks noChangeShapeType="1"/>
          </p:cNvSpPr>
          <p:nvPr/>
        </p:nvSpPr>
        <p:spPr bwMode="auto">
          <a:xfrm flipV="1">
            <a:off x="3564186" y="1119088"/>
            <a:ext cx="0" cy="368617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19" name="Line 31"/>
          <p:cNvSpPr>
            <a:spLocks noChangeShapeType="1"/>
          </p:cNvSpPr>
          <p:nvPr/>
        </p:nvSpPr>
        <p:spPr bwMode="auto">
          <a:xfrm>
            <a:off x="3564186" y="1119088"/>
            <a:ext cx="1944687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21" name="AutoShape 33"/>
          <p:cNvSpPr>
            <a:spLocks noChangeArrowheads="1"/>
          </p:cNvSpPr>
          <p:nvPr/>
        </p:nvSpPr>
        <p:spPr bwMode="auto">
          <a:xfrm>
            <a:off x="411411" y="4460775"/>
            <a:ext cx="2592387" cy="723900"/>
          </a:xfrm>
          <a:prstGeom prst="flowChartDecision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922" name="Text Box 34"/>
          <p:cNvSpPr txBox="1">
            <a:spLocks noChangeArrowheads="1"/>
          </p:cNvSpPr>
          <p:nvPr/>
        </p:nvSpPr>
        <p:spPr bwMode="auto">
          <a:xfrm>
            <a:off x="1292473" y="4617938"/>
            <a:ext cx="1120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为负？</a:t>
            </a:r>
          </a:p>
        </p:txBody>
      </p:sp>
      <p:sp>
        <p:nvSpPr>
          <p:cNvPr id="165923" name="Line 35"/>
          <p:cNvSpPr>
            <a:spLocks noChangeShapeType="1"/>
          </p:cNvSpPr>
          <p:nvPr/>
        </p:nvSpPr>
        <p:spPr bwMode="auto">
          <a:xfrm>
            <a:off x="1692523" y="3190775"/>
            <a:ext cx="0" cy="33337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24" name="Line 36"/>
          <p:cNvSpPr>
            <a:spLocks noChangeShapeType="1"/>
          </p:cNvSpPr>
          <p:nvPr/>
        </p:nvSpPr>
        <p:spPr bwMode="auto">
          <a:xfrm flipH="1">
            <a:off x="1692523" y="4128988"/>
            <a:ext cx="14288" cy="33178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25" name="AutoShape 37"/>
          <p:cNvSpPr>
            <a:spLocks noChangeArrowheads="1"/>
          </p:cNvSpPr>
          <p:nvPr/>
        </p:nvSpPr>
        <p:spPr bwMode="auto">
          <a:xfrm>
            <a:off x="4226173" y="1392138"/>
            <a:ext cx="2592388" cy="723900"/>
          </a:xfrm>
          <a:prstGeom prst="flowChartDecision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926" name="Text Box 38"/>
          <p:cNvSpPr txBox="1">
            <a:spLocks noChangeArrowheads="1"/>
          </p:cNvSpPr>
          <p:nvPr/>
        </p:nvSpPr>
        <p:spPr bwMode="auto">
          <a:xfrm>
            <a:off x="5107236" y="1549300"/>
            <a:ext cx="1120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为零？</a:t>
            </a:r>
          </a:p>
        </p:txBody>
      </p:sp>
      <p:sp>
        <p:nvSpPr>
          <p:cNvPr id="165927" name="Text Box 39"/>
          <p:cNvSpPr txBox="1">
            <a:spLocks noChangeArrowheads="1"/>
          </p:cNvSpPr>
          <p:nvPr/>
        </p:nvSpPr>
        <p:spPr bwMode="auto">
          <a:xfrm>
            <a:off x="4802436" y="3803550"/>
            <a:ext cx="1779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负数个数加</a:t>
            </a:r>
            <a:r>
              <a:rPr lang="en-US" altLang="zh-CN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5928" name="Line 40"/>
          <p:cNvSpPr>
            <a:spLocks noChangeShapeType="1"/>
          </p:cNvSpPr>
          <p:nvPr/>
        </p:nvSpPr>
        <p:spPr bwMode="auto">
          <a:xfrm flipV="1">
            <a:off x="3853111" y="3438425"/>
            <a:ext cx="0" cy="214471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29" name="Line 41"/>
          <p:cNvSpPr>
            <a:spLocks noChangeShapeType="1"/>
          </p:cNvSpPr>
          <p:nvPr/>
        </p:nvSpPr>
        <p:spPr bwMode="auto">
          <a:xfrm>
            <a:off x="1721098" y="5597425"/>
            <a:ext cx="212407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30" name="Line 42"/>
          <p:cNvSpPr>
            <a:spLocks noChangeShapeType="1"/>
          </p:cNvSpPr>
          <p:nvPr/>
        </p:nvSpPr>
        <p:spPr bwMode="auto">
          <a:xfrm>
            <a:off x="3853111" y="3438425"/>
            <a:ext cx="165576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31" name="Text Box 43"/>
          <p:cNvSpPr txBox="1">
            <a:spLocks noChangeArrowheads="1"/>
          </p:cNvSpPr>
          <p:nvPr/>
        </p:nvSpPr>
        <p:spPr bwMode="auto">
          <a:xfrm>
            <a:off x="2987923" y="44464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N</a:t>
            </a:r>
          </a:p>
        </p:txBody>
      </p:sp>
      <p:sp>
        <p:nvSpPr>
          <p:cNvPr id="165932" name="Text Box 44"/>
          <p:cNvSpPr txBox="1">
            <a:spLocks noChangeArrowheads="1"/>
          </p:cNvSpPr>
          <p:nvPr/>
        </p:nvSpPr>
        <p:spPr bwMode="auto">
          <a:xfrm>
            <a:off x="1979861" y="51656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Y</a:t>
            </a:r>
          </a:p>
        </p:txBody>
      </p:sp>
      <p:sp>
        <p:nvSpPr>
          <p:cNvPr id="165933" name="Text Box 45"/>
          <p:cNvSpPr txBox="1">
            <a:spLocks noChangeArrowheads="1"/>
          </p:cNvSpPr>
          <p:nvPr/>
        </p:nvSpPr>
        <p:spPr bwMode="auto">
          <a:xfrm>
            <a:off x="5580311" y="21271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N</a:t>
            </a:r>
          </a:p>
        </p:txBody>
      </p:sp>
      <p:sp>
        <p:nvSpPr>
          <p:cNvPr id="165934" name="Line 46"/>
          <p:cNvSpPr>
            <a:spLocks noChangeShapeType="1"/>
          </p:cNvSpPr>
          <p:nvPr/>
        </p:nvSpPr>
        <p:spPr bwMode="auto">
          <a:xfrm>
            <a:off x="6848723" y="1752500"/>
            <a:ext cx="684213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35" name="Line 47"/>
          <p:cNvSpPr>
            <a:spLocks noChangeShapeType="1"/>
          </p:cNvSpPr>
          <p:nvPr/>
        </p:nvSpPr>
        <p:spPr bwMode="auto">
          <a:xfrm flipV="1">
            <a:off x="7539286" y="1754088"/>
            <a:ext cx="0" cy="281463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37" name="Line 49"/>
          <p:cNvSpPr>
            <a:spLocks noChangeShapeType="1"/>
          </p:cNvSpPr>
          <p:nvPr/>
        </p:nvSpPr>
        <p:spPr bwMode="auto">
          <a:xfrm>
            <a:off x="5523161" y="4575075"/>
            <a:ext cx="20161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38" name="Text Box 50"/>
          <p:cNvSpPr txBox="1">
            <a:spLocks noChangeArrowheads="1"/>
          </p:cNvSpPr>
          <p:nvPr/>
        </p:nvSpPr>
        <p:spPr bwMode="auto">
          <a:xfrm>
            <a:off x="6891586" y="14064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Y</a:t>
            </a:r>
          </a:p>
        </p:txBody>
      </p:sp>
      <p:sp>
        <p:nvSpPr>
          <p:cNvPr id="165940" name="Line 52"/>
          <p:cNvSpPr>
            <a:spLocks noChangeShapeType="1"/>
          </p:cNvSpPr>
          <p:nvPr/>
        </p:nvSpPr>
        <p:spPr bwMode="auto">
          <a:xfrm>
            <a:off x="6963023" y="2990750"/>
            <a:ext cx="1008063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41" name="Line 53"/>
          <p:cNvSpPr>
            <a:spLocks noChangeShapeType="1"/>
          </p:cNvSpPr>
          <p:nvPr/>
        </p:nvSpPr>
        <p:spPr bwMode="auto">
          <a:xfrm>
            <a:off x="7005886" y="4027388"/>
            <a:ext cx="9715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42" name="Line 54"/>
          <p:cNvSpPr>
            <a:spLocks noChangeShapeType="1"/>
          </p:cNvSpPr>
          <p:nvPr/>
        </p:nvSpPr>
        <p:spPr bwMode="auto">
          <a:xfrm flipV="1">
            <a:off x="7971086" y="2990750"/>
            <a:ext cx="0" cy="270668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43" name="Line 55"/>
          <p:cNvSpPr>
            <a:spLocks noChangeShapeType="1"/>
          </p:cNvSpPr>
          <p:nvPr/>
        </p:nvSpPr>
        <p:spPr bwMode="auto">
          <a:xfrm>
            <a:off x="5523161" y="5727600"/>
            <a:ext cx="24479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44" name="Line 56"/>
          <p:cNvSpPr>
            <a:spLocks noChangeShapeType="1"/>
          </p:cNvSpPr>
          <p:nvPr/>
        </p:nvSpPr>
        <p:spPr bwMode="auto">
          <a:xfrm>
            <a:off x="5508873" y="4570313"/>
            <a:ext cx="0" cy="27781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45" name="Line 57"/>
          <p:cNvSpPr>
            <a:spLocks noChangeShapeType="1"/>
          </p:cNvSpPr>
          <p:nvPr/>
        </p:nvSpPr>
        <p:spPr bwMode="auto">
          <a:xfrm>
            <a:off x="5537448" y="3438425"/>
            <a:ext cx="0" cy="27781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6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5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6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5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1000"/>
                                        <p:tgtEl>
                                          <p:spTgt spid="165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165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16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65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16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16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6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3" dur="500"/>
                                        <p:tgtEl>
                                          <p:spTgt spid="16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16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6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5" dur="500"/>
                                        <p:tgtEl>
                                          <p:spTgt spid="16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6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6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2" dur="500"/>
                                        <p:tgtEl>
                                          <p:spTgt spid="16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6" dur="500"/>
                                        <p:tgtEl>
                                          <p:spTgt spid="16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6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6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6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16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16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65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6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36" grpId="0" animBg="1"/>
      <p:bldP spid="165893" grpId="0" animBg="1"/>
      <p:bldP spid="165895" grpId="0"/>
      <p:bldP spid="165897" grpId="0" animBg="1"/>
      <p:bldP spid="165898" grpId="0"/>
      <p:bldP spid="165899" grpId="0" animBg="1"/>
      <p:bldP spid="165901" grpId="0" animBg="1"/>
      <p:bldP spid="165902" grpId="0"/>
      <p:bldP spid="165903" grpId="0" animBg="1"/>
      <p:bldP spid="165905" grpId="0"/>
      <p:bldP spid="165921" grpId="0" animBg="1"/>
      <p:bldP spid="165925" grpId="0" animBg="1"/>
      <p:bldP spid="165926" grpId="0"/>
      <p:bldP spid="165927" grpId="0"/>
      <p:bldP spid="165932" grpId="0"/>
      <p:bldP spid="165933" grpId="0"/>
      <p:bldP spid="165938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）循环控制指令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循环范围：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以当前</a:t>
            </a:r>
            <a:r>
              <a:rPr lang="en-US" altLang="zh-CN" dirty="0">
                <a:latin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</a:rPr>
              <a:t>为中心的-128～+127范围内循环。</a:t>
            </a:r>
          </a:p>
          <a:p>
            <a:pPr eaLnBrk="1" hangingPunct="1">
              <a:lnSpc>
                <a:spcPct val="120000"/>
              </a:lnSpc>
              <a:spcBef>
                <a:spcPct val="4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循环次数由</a:t>
            </a:r>
            <a:r>
              <a:rPr lang="en-US" altLang="zh-CN" dirty="0">
                <a:latin typeface="Times New Roman" panose="02020603050405020304" pitchFamily="18" charset="0"/>
              </a:rPr>
              <a:t>CX</a:t>
            </a:r>
            <a:r>
              <a:rPr lang="zh-CN" altLang="en-US" dirty="0">
                <a:latin typeface="Times New Roman" panose="02020603050405020304" pitchFamily="18" charset="0"/>
              </a:rPr>
              <a:t>寄存器指定。</a:t>
            </a:r>
          </a:p>
          <a:p>
            <a:pPr eaLnBrk="1" hangingPunct="1">
              <a:lnSpc>
                <a:spcPct val="120000"/>
              </a:lnSpc>
              <a:spcBef>
                <a:spcPct val="4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循环指令：</a:t>
            </a:r>
          </a:p>
          <a:p>
            <a:pPr marL="342900" indent="-342900">
              <a:spcBef>
                <a:spcPts val="0"/>
              </a:spcBef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142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51720" y="3933056"/>
            <a:ext cx="18557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LOOP        </a:t>
            </a:r>
          </a:p>
          <a:p>
            <a:pPr>
              <a:spcBef>
                <a:spcPct val="50000"/>
              </a:spcBef>
            </a:pPr>
            <a:r>
              <a:rPr lang="en-US" altLang="zh-CN" b="1"/>
              <a:t>*LOOPZ      </a:t>
            </a:r>
          </a:p>
          <a:p>
            <a:pPr>
              <a:spcBef>
                <a:spcPct val="50000"/>
              </a:spcBef>
            </a:pPr>
            <a:r>
              <a:rPr lang="en-US" altLang="zh-CN" b="1"/>
              <a:t>*LOOPNZ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1746920" y="4161656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186783" y="4161656"/>
            <a:ext cx="7207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7520" y="3929881"/>
            <a:ext cx="2449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无条件循环指令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194845" y="4752206"/>
            <a:ext cx="2449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条件循环指令</a:t>
            </a: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3864645" y="4593456"/>
            <a:ext cx="142875" cy="792163"/>
          </a:xfrm>
          <a:prstGeom prst="rightBrace">
            <a:avLst>
              <a:gd name="adj1" fmla="val 4620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77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/>
      <p:bldP spid="10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）循环控制指令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无条件循环指令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Aft>
                <a:spcPct val="20000"/>
              </a:spcAft>
            </a:pPr>
            <a:r>
              <a:rPr lang="zh-CN" altLang="en-US" dirty="0"/>
              <a:t>格式：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None/>
            </a:pPr>
            <a:r>
              <a:rPr lang="en-US" altLang="zh-CN" dirty="0"/>
              <a:t>       LOOP  LABEL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循环条件：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dirty="0"/>
              <a:t>        CX </a:t>
            </a:r>
            <a:r>
              <a:rPr lang="en-US" altLang="zh-CN" dirty="0">
                <a:cs typeface="Arial" panose="020B0604020202020204" pitchFamily="34" charset="0"/>
              </a:rPr>
              <a:t>≠ 0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操作： 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en-US" dirty="0"/>
              <a:t>               </a:t>
            </a:r>
            <a:r>
              <a:rPr lang="en-US" altLang="zh-CN" dirty="0"/>
              <a:t>DEC  CX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dirty="0"/>
              <a:t>               </a:t>
            </a:r>
            <a:r>
              <a:rPr lang="en-US" altLang="zh-CN" dirty="0" err="1"/>
              <a:t>JNZ</a:t>
            </a:r>
            <a:r>
              <a:rPr lang="en-US" altLang="zh-CN" dirty="0"/>
              <a:t>   </a:t>
            </a:r>
            <a:r>
              <a:rPr lang="zh-CN" altLang="en-US" dirty="0"/>
              <a:t>符号地址</a:t>
            </a:r>
          </a:p>
          <a:p>
            <a:pPr marL="342900" indent="-342900">
              <a:spcBef>
                <a:spcPts val="0"/>
              </a:spcBef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143</a:t>
            </a:fld>
            <a:endParaRPr lang="en-US" altLang="zh-CN" dirty="0"/>
          </a:p>
        </p:txBody>
      </p:sp>
      <p:sp>
        <p:nvSpPr>
          <p:cNvPr id="11" name="AutoShape 4"/>
          <p:cNvSpPr>
            <a:spLocks/>
          </p:cNvSpPr>
          <p:nvPr/>
        </p:nvSpPr>
        <p:spPr bwMode="auto">
          <a:xfrm>
            <a:off x="1547664" y="4653136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）过程调用和返回指令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用于调用一个子过程；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子过程由程序员预先设计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dirty="0"/>
              <a:t>    并装入内存         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子过程执行结束后要返回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dirty="0"/>
              <a:t>    原调用处</a:t>
            </a:r>
          </a:p>
          <a:p>
            <a:pPr marL="342900" indent="-342900">
              <a:spcBef>
                <a:spcPts val="0"/>
              </a:spcBef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144</a:t>
            </a:fld>
            <a:endParaRPr lang="en-US" altLang="zh-CN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364088" y="2924944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/>
              <a:t>调用程序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041950" y="3372619"/>
            <a:ext cx="6350" cy="9080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6048300" y="3671069"/>
            <a:ext cx="91440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6962700" y="3747269"/>
            <a:ext cx="0" cy="1905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 flipV="1">
            <a:off x="6048300" y="4509269"/>
            <a:ext cx="914400" cy="1143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048300" y="4509269"/>
            <a:ext cx="0" cy="1219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5876850" y="4356869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4383708" y="5195069"/>
            <a:ext cx="1008956" cy="466725"/>
          </a:xfrm>
          <a:prstGeom prst="wedgeRoundRectCallout">
            <a:avLst>
              <a:gd name="adj1" fmla="val 84856"/>
              <a:gd name="adj2" fmla="val -151991"/>
              <a:gd name="adj3" fmla="val 16667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chemeClr val="bg1"/>
                </a:solidFill>
              </a:rPr>
              <a:t>断点</a:t>
            </a: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6643613" y="3532956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7626275" y="3717106"/>
            <a:ext cx="1041400" cy="936352"/>
          </a:xfrm>
          <a:prstGeom prst="wedgeRoundRectCallout">
            <a:avLst>
              <a:gd name="adj1" fmla="val -107897"/>
              <a:gd name="adj2" fmla="val -46840"/>
              <a:gd name="adj3" fmla="val 16667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chemeClr val="bg1"/>
                </a:solidFill>
              </a:rPr>
              <a:t>入口地址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6010200" y="4234631"/>
            <a:ext cx="73025" cy="73025"/>
          </a:xfrm>
          <a:prstGeom prst="ellipse">
            <a:avLst/>
          </a:prstGeom>
          <a:solidFill>
            <a:schemeClr val="tx1"/>
          </a:solidFill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6545188" y="2939231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/>
              <a:t>子程序</a:t>
            </a:r>
          </a:p>
        </p:txBody>
      </p:sp>
    </p:spTree>
    <p:extLst>
      <p:ext uri="{BB962C8B-B14F-4D97-AF65-F5344CB8AC3E}">
        <p14:creationId xmlns:p14="http://schemas.microsoft.com/office/powerpoint/2010/main" val="174232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3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3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8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）过程调用和返回指令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保护断点；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将调用指令的下一条指令的地址（断点）压入堆栈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获取子过程的入口地址；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子过程第1条指令的偏移地址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执行子过程，含相应参数的保存及恢复；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恢复断点，返回原程序。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将断点偏移地址由堆栈弹出</a:t>
            </a:r>
          </a:p>
          <a:p>
            <a:pPr marL="342900" indent="-342900">
              <a:spcBef>
                <a:spcPts val="0"/>
              </a:spcBef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537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）过程调用和返回指令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过程调用</a:t>
            </a:r>
            <a:endParaRPr lang="zh-CN" altLang="en-US" dirty="0"/>
          </a:p>
          <a:p>
            <a:pPr marL="342900" indent="-342900">
              <a:spcBef>
                <a:spcPts val="0"/>
              </a:spcBef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146</a:t>
            </a:fld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8175" y="2924175"/>
            <a:ext cx="3581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kern="0" smtClean="0"/>
              <a:t>段内调用</a:t>
            </a:r>
          </a:p>
          <a:p>
            <a:pPr eaLnBrk="1" hangingPunct="1"/>
            <a:endParaRPr lang="zh-CN" altLang="en-US" kern="0" smtClean="0"/>
          </a:p>
          <a:p>
            <a:pPr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 kern="0" smtClean="0"/>
              <a:t>段间调用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52863" y="2495550"/>
            <a:ext cx="25908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段内直接调用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段内间接调用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840163" y="3789363"/>
            <a:ext cx="25908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段间直接调用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段间间接调用</a:t>
            </a: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1619250" y="3357563"/>
            <a:ext cx="215900" cy="1150937"/>
          </a:xfrm>
          <a:prstGeom prst="leftBrace">
            <a:avLst>
              <a:gd name="adj1" fmla="val 4442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3636963" y="26955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3636963" y="3954463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6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）过程调用和返回指令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段内调用</a:t>
            </a:r>
            <a:endParaRPr lang="zh-CN" altLang="en-US" dirty="0"/>
          </a:p>
          <a:p>
            <a:pPr eaLnBrk="1" hangingPunct="1">
              <a:spcAft>
                <a:spcPct val="30000"/>
              </a:spcAft>
            </a:pPr>
            <a:r>
              <a:rPr lang="zh-CN" altLang="en-US" dirty="0"/>
              <a:t>被调用程序与调用程序在同一代码段</a:t>
            </a:r>
          </a:p>
          <a:p>
            <a:pPr lvl="1" eaLnBrk="1" hangingPunct="1">
              <a:spcAft>
                <a:spcPct val="30000"/>
              </a:spcAft>
            </a:pPr>
            <a:r>
              <a:rPr lang="zh-CN" altLang="en-US" dirty="0"/>
              <a:t>调用前只需保护断点的偏移地址</a:t>
            </a:r>
          </a:p>
          <a:p>
            <a:pPr eaLnBrk="1" hangingPunct="1"/>
            <a:r>
              <a:rPr lang="zh-CN" altLang="en-US" dirty="0"/>
              <a:t>格式：</a:t>
            </a:r>
          </a:p>
          <a:p>
            <a:pPr eaLnBrk="1" hangingPunct="1">
              <a:buNone/>
            </a:pPr>
            <a:r>
              <a:rPr lang="zh-CN" altLang="en-US" dirty="0"/>
              <a:t>        </a:t>
            </a:r>
            <a:r>
              <a:rPr lang="en-US" altLang="zh-CN" dirty="0">
                <a:latin typeface="Times New Roman" panose="02020603050405020304" pitchFamily="18" charset="0"/>
              </a:rPr>
              <a:t>CALL  NEAR  </a:t>
            </a:r>
            <a:r>
              <a:rPr lang="en-US" altLang="zh-CN" dirty="0" err="1">
                <a:latin typeface="Times New Roman" panose="02020603050405020304" pitchFamily="18" charset="0"/>
              </a:rPr>
              <a:t>PROC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latin typeface="Times New Roman" panose="02020603050405020304" pitchFamily="18" charset="0"/>
              </a:rPr>
              <a:t>执行</a:t>
            </a:r>
            <a:r>
              <a:rPr lang="zh-CN" altLang="en-US" dirty="0">
                <a:latin typeface="Times New Roman" panose="02020603050405020304" pitchFamily="18" charset="0"/>
              </a:rPr>
              <a:t>过程：</a:t>
            </a:r>
          </a:p>
          <a:p>
            <a:pPr marL="342900" indent="-342900">
              <a:spcBef>
                <a:spcPts val="0"/>
              </a:spcBef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147</a:t>
            </a:fld>
            <a:endParaRPr lang="en-US" altLang="zh-CN" dirty="0"/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2519772" y="5035263"/>
            <a:ext cx="410445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1" dirty="0"/>
              <a:t> </a:t>
            </a:r>
            <a:r>
              <a:rPr lang="zh-CN" altLang="en-US" b="1" dirty="0"/>
              <a:t>将断点的偏移地址压入堆栈</a:t>
            </a:r>
          </a:p>
          <a:p>
            <a:pPr>
              <a:spcBef>
                <a:spcPct val="25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/>
              <a:t> 根据过程名找子程序入口</a:t>
            </a:r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>
            <a:off x="4067943" y="4581127"/>
            <a:ext cx="432049" cy="72009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403626" y="4443361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近过程名</a:t>
            </a: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7422601" y="3095377"/>
            <a:ext cx="0" cy="685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V="1">
            <a:off x="7422601" y="2996952"/>
            <a:ext cx="1144587" cy="7842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8567188" y="2996952"/>
            <a:ext cx="0" cy="24479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 flipV="1">
            <a:off x="7422601" y="4009777"/>
            <a:ext cx="1144587" cy="14351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H="1">
            <a:off x="7414663" y="4009777"/>
            <a:ext cx="7938" cy="15081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7251151" y="3857377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AutoShape 13"/>
          <p:cNvSpPr>
            <a:spLocks noChangeArrowheads="1"/>
          </p:cNvSpPr>
          <p:nvPr/>
        </p:nvSpPr>
        <p:spPr bwMode="auto">
          <a:xfrm>
            <a:off x="5123693" y="3573215"/>
            <a:ext cx="1355933" cy="677862"/>
          </a:xfrm>
          <a:prstGeom prst="wedgeRoundRectCallout">
            <a:avLst>
              <a:gd name="adj1" fmla="val 106308"/>
              <a:gd name="adj2" fmla="val -63741"/>
              <a:gd name="adj3" fmla="val 16667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</a:rPr>
              <a:t>代码段</a:t>
            </a:r>
            <a:r>
              <a:rPr lang="en-US" altLang="zh-CN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>
            <a:off x="8321126" y="2809627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6866976" y="2565152"/>
            <a:ext cx="1108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/>
              <a:t>调用程序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7992513" y="2420690"/>
            <a:ext cx="1366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/>
              <a:t>被调用程序</a:t>
            </a:r>
          </a:p>
        </p:txBody>
      </p:sp>
      <p:sp>
        <p:nvSpPr>
          <p:cNvPr id="24" name="AutoShape 19"/>
          <p:cNvSpPr>
            <a:spLocks noChangeArrowheads="1"/>
          </p:cNvSpPr>
          <p:nvPr/>
        </p:nvSpPr>
        <p:spPr bwMode="auto">
          <a:xfrm>
            <a:off x="6267671" y="5875014"/>
            <a:ext cx="1440680" cy="677862"/>
          </a:xfrm>
          <a:prstGeom prst="wedgeRoundRectCallout">
            <a:avLst>
              <a:gd name="adj1" fmla="val 101891"/>
              <a:gd name="adj2" fmla="val -199826"/>
              <a:gd name="adj3" fmla="val 16667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chemeClr val="bg1"/>
                </a:solidFill>
              </a:rPr>
              <a:t>代码段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1047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9" grpId="0" animBg="1"/>
      <p:bldP spid="19" grpId="1" animBg="1"/>
      <p:bldP spid="20" grpId="0" animBg="1"/>
      <p:bldP spid="21" grpId="0" animBg="1"/>
      <p:bldP spid="22" grpId="0"/>
      <p:bldP spid="23" grpId="0"/>
      <p:bldP spid="2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）过程调用和返回指令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段内调用示例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148</a:t>
            </a:fld>
            <a:endParaRPr lang="en-US" altLang="zh-CN" dirty="0"/>
          </a:p>
        </p:txBody>
      </p:sp>
      <p:sp>
        <p:nvSpPr>
          <p:cNvPr id="25" name="Rectangle 2051"/>
          <p:cNvSpPr txBox="1">
            <a:spLocks noChangeArrowheads="1"/>
          </p:cNvSpPr>
          <p:nvPr/>
        </p:nvSpPr>
        <p:spPr bwMode="auto">
          <a:xfrm>
            <a:off x="699405" y="1971568"/>
            <a:ext cx="4468813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kern="0" dirty="0" smtClean="0">
                <a:latin typeface="Times New Roman" panose="02020603050405020304" pitchFamily="18" charset="0"/>
              </a:rPr>
              <a:t>（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1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）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CALL  </a:t>
            </a:r>
            <a:r>
              <a:rPr lang="en-US" altLang="zh-CN" kern="0" dirty="0" err="1" smtClean="0">
                <a:latin typeface="Times New Roman" panose="02020603050405020304" pitchFamily="18" charset="0"/>
              </a:rPr>
              <a:t>TIMRE</a:t>
            </a:r>
            <a:endParaRPr lang="en-US" altLang="zh-CN" kern="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zh-CN" altLang="en-US" kern="0" dirty="0" smtClean="0">
                <a:latin typeface="Times New Roman" panose="02020603050405020304" pitchFamily="18" charset="0"/>
              </a:rPr>
              <a:t>（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2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）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CALL  WORD  PTR[SI]</a:t>
            </a:r>
          </a:p>
        </p:txBody>
      </p:sp>
      <p:sp>
        <p:nvSpPr>
          <p:cNvPr id="26" name="Text Box 2052"/>
          <p:cNvSpPr txBox="1">
            <a:spLocks noChangeArrowheads="1"/>
          </p:cNvSpPr>
          <p:nvPr/>
        </p:nvSpPr>
        <p:spPr bwMode="auto">
          <a:xfrm>
            <a:off x="4241459" y="2037234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直接调用</a:t>
            </a:r>
          </a:p>
        </p:txBody>
      </p:sp>
      <p:sp>
        <p:nvSpPr>
          <p:cNvPr id="27" name="Text Box 2053"/>
          <p:cNvSpPr txBox="1">
            <a:spLocks noChangeArrowheads="1"/>
          </p:cNvSpPr>
          <p:nvPr/>
        </p:nvSpPr>
        <p:spPr bwMode="auto">
          <a:xfrm>
            <a:off x="5340350" y="2806701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间接调用</a:t>
            </a:r>
          </a:p>
        </p:txBody>
      </p:sp>
      <p:sp>
        <p:nvSpPr>
          <p:cNvPr id="28" name="Line 2054"/>
          <p:cNvSpPr>
            <a:spLocks noChangeShapeType="1"/>
          </p:cNvSpPr>
          <p:nvPr/>
        </p:nvSpPr>
        <p:spPr bwMode="auto">
          <a:xfrm>
            <a:off x="3470275" y="2276872"/>
            <a:ext cx="762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056"/>
          <p:cNvSpPr>
            <a:spLocks noChangeShapeType="1"/>
          </p:cNvSpPr>
          <p:nvPr/>
        </p:nvSpPr>
        <p:spPr bwMode="auto">
          <a:xfrm>
            <a:off x="4630890" y="3013384"/>
            <a:ext cx="762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2057"/>
          <p:cNvSpPr>
            <a:spLocks noChangeArrowheads="1"/>
          </p:cNvSpPr>
          <p:nvPr/>
        </p:nvSpPr>
        <p:spPr bwMode="auto">
          <a:xfrm>
            <a:off x="6709013" y="2679057"/>
            <a:ext cx="1601788" cy="3313112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1" name="Line 2059"/>
          <p:cNvSpPr>
            <a:spLocks noChangeShapeType="1"/>
          </p:cNvSpPr>
          <p:nvPr/>
        </p:nvSpPr>
        <p:spPr bwMode="auto">
          <a:xfrm>
            <a:off x="6709013" y="4620569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2060"/>
          <p:cNvSpPr>
            <a:spLocks noChangeShapeType="1"/>
          </p:cNvSpPr>
          <p:nvPr/>
        </p:nvSpPr>
        <p:spPr bwMode="auto">
          <a:xfrm>
            <a:off x="6709013" y="5001569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2061"/>
          <p:cNvSpPr>
            <a:spLocks noChangeShapeType="1"/>
          </p:cNvSpPr>
          <p:nvPr/>
        </p:nvSpPr>
        <p:spPr bwMode="auto">
          <a:xfrm>
            <a:off x="6710601" y="3858569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2062"/>
          <p:cNvSpPr>
            <a:spLocks noChangeShapeType="1"/>
          </p:cNvSpPr>
          <p:nvPr/>
        </p:nvSpPr>
        <p:spPr bwMode="auto">
          <a:xfrm>
            <a:off x="6710601" y="5382569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Text Box 2065"/>
          <p:cNvSpPr txBox="1">
            <a:spLocks noChangeArrowheads="1"/>
          </p:cNvSpPr>
          <p:nvPr/>
        </p:nvSpPr>
        <p:spPr bwMode="auto">
          <a:xfrm>
            <a:off x="7105888" y="4606282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44H</a:t>
            </a:r>
          </a:p>
        </p:txBody>
      </p:sp>
      <p:sp>
        <p:nvSpPr>
          <p:cNvPr id="36" name="Text Box 2066"/>
          <p:cNvSpPr txBox="1">
            <a:spLocks noChangeArrowheads="1"/>
          </p:cNvSpPr>
          <p:nvPr/>
        </p:nvSpPr>
        <p:spPr bwMode="auto">
          <a:xfrm>
            <a:off x="7105888" y="4987282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33H</a:t>
            </a:r>
          </a:p>
        </p:txBody>
      </p:sp>
      <p:sp>
        <p:nvSpPr>
          <p:cNvPr id="37" name="AutoShape 2067"/>
          <p:cNvSpPr>
            <a:spLocks/>
          </p:cNvSpPr>
          <p:nvPr/>
        </p:nvSpPr>
        <p:spPr bwMode="auto">
          <a:xfrm rot="10800000">
            <a:off x="8428831" y="4553100"/>
            <a:ext cx="144463" cy="1265237"/>
          </a:xfrm>
          <a:prstGeom prst="leftBrace">
            <a:avLst>
              <a:gd name="adj1" fmla="val 72985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" name="Line 2069"/>
          <p:cNvSpPr>
            <a:spLocks noChangeShapeType="1"/>
          </p:cNvSpPr>
          <p:nvPr/>
        </p:nvSpPr>
        <p:spPr bwMode="auto">
          <a:xfrm>
            <a:off x="6709013" y="3399782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2070"/>
          <p:cNvSpPr>
            <a:spLocks noChangeShapeType="1"/>
          </p:cNvSpPr>
          <p:nvPr/>
        </p:nvSpPr>
        <p:spPr bwMode="auto">
          <a:xfrm>
            <a:off x="6707426" y="292670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Text Box 2071"/>
          <p:cNvSpPr txBox="1">
            <a:spLocks noChangeArrowheads="1"/>
          </p:cNvSpPr>
          <p:nvPr/>
        </p:nvSpPr>
        <p:spPr bwMode="auto">
          <a:xfrm>
            <a:off x="7010638" y="2967982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CALL</a:t>
            </a:r>
          </a:p>
        </p:txBody>
      </p:sp>
      <p:sp>
        <p:nvSpPr>
          <p:cNvPr id="41" name="AutoShape 2072"/>
          <p:cNvSpPr>
            <a:spLocks/>
          </p:cNvSpPr>
          <p:nvPr/>
        </p:nvSpPr>
        <p:spPr bwMode="auto">
          <a:xfrm rot="10800000">
            <a:off x="8419425" y="2806701"/>
            <a:ext cx="144463" cy="1265238"/>
          </a:xfrm>
          <a:prstGeom prst="leftBrace">
            <a:avLst>
              <a:gd name="adj1" fmla="val 72985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2" name="Text Box 2073"/>
          <p:cNvSpPr txBox="1">
            <a:spLocks noChangeArrowheads="1"/>
          </p:cNvSpPr>
          <p:nvPr/>
        </p:nvSpPr>
        <p:spPr bwMode="auto">
          <a:xfrm>
            <a:off x="8612113" y="2906863"/>
            <a:ext cx="4572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 dirty="0"/>
              <a:t>代码段</a:t>
            </a:r>
          </a:p>
        </p:txBody>
      </p:sp>
      <p:sp>
        <p:nvSpPr>
          <p:cNvPr id="43" name="Text Box 2074"/>
          <p:cNvSpPr txBox="1">
            <a:spLocks noChangeArrowheads="1"/>
          </p:cNvSpPr>
          <p:nvPr/>
        </p:nvSpPr>
        <p:spPr bwMode="auto">
          <a:xfrm>
            <a:off x="8671778" y="4508499"/>
            <a:ext cx="457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 dirty="0"/>
              <a:t>数据段</a:t>
            </a:r>
          </a:p>
        </p:txBody>
      </p:sp>
      <p:sp>
        <p:nvSpPr>
          <p:cNvPr id="44" name="Text Box 2075"/>
          <p:cNvSpPr txBox="1">
            <a:spLocks noChangeArrowheads="1"/>
          </p:cNvSpPr>
          <p:nvPr/>
        </p:nvSpPr>
        <p:spPr bwMode="auto">
          <a:xfrm>
            <a:off x="7213838" y="397604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5" name="Text Box 2076"/>
          <p:cNvSpPr txBox="1">
            <a:spLocks noChangeArrowheads="1"/>
          </p:cNvSpPr>
          <p:nvPr/>
        </p:nvSpPr>
        <p:spPr bwMode="auto">
          <a:xfrm>
            <a:off x="1008857" y="3307557"/>
            <a:ext cx="2194991" cy="9398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设：</a:t>
            </a:r>
            <a:r>
              <a:rPr lang="en-US" altLang="zh-CN" b="1" dirty="0">
                <a:solidFill>
                  <a:schemeClr val="bg1"/>
                </a:solidFill>
              </a:rPr>
              <a:t>SI=</a:t>
            </a:r>
            <a:r>
              <a:rPr lang="en-US" altLang="zh-CN" b="1" dirty="0" err="1">
                <a:solidFill>
                  <a:schemeClr val="bg1"/>
                </a:solidFill>
              </a:rPr>
              <a:t>1200H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</a:p>
          <a:p>
            <a:pPr>
              <a:spcBef>
                <a:spcPct val="25000"/>
              </a:spcBef>
            </a:pPr>
            <a:r>
              <a:rPr lang="en-US" altLang="zh-CN" b="1" dirty="0">
                <a:solidFill>
                  <a:schemeClr val="bg1"/>
                </a:solidFill>
              </a:rPr>
              <a:t>       CS=</a:t>
            </a:r>
            <a:r>
              <a:rPr lang="en-US" altLang="zh-CN" b="1" dirty="0" err="1">
                <a:solidFill>
                  <a:schemeClr val="bg1"/>
                </a:solidFill>
              </a:rPr>
              <a:t>6000H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46" name="Text Box 2077"/>
          <p:cNvSpPr txBox="1">
            <a:spLocks noChangeArrowheads="1"/>
          </p:cNvSpPr>
          <p:nvPr/>
        </p:nvSpPr>
        <p:spPr bwMode="auto">
          <a:xfrm>
            <a:off x="5513779" y="4688832"/>
            <a:ext cx="11237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 err="1"/>
              <a:t>1200H</a:t>
            </a:r>
            <a:endParaRPr lang="en-US" altLang="zh-CN" b="1" dirty="0"/>
          </a:p>
        </p:txBody>
      </p:sp>
      <p:sp>
        <p:nvSpPr>
          <p:cNvPr id="47" name="Text Box 2078"/>
          <p:cNvSpPr txBox="1">
            <a:spLocks noChangeArrowheads="1"/>
          </p:cNvSpPr>
          <p:nvPr/>
        </p:nvSpPr>
        <p:spPr bwMode="auto">
          <a:xfrm>
            <a:off x="1008857" y="4397446"/>
            <a:ext cx="3457575" cy="482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执行第（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）条指令后：</a:t>
            </a:r>
          </a:p>
        </p:txBody>
      </p:sp>
      <p:sp>
        <p:nvSpPr>
          <p:cNvPr id="48" name="Text Box 2079"/>
          <p:cNvSpPr txBox="1">
            <a:spLocks noChangeArrowheads="1"/>
          </p:cNvSpPr>
          <p:nvPr/>
        </p:nvSpPr>
        <p:spPr bwMode="auto">
          <a:xfrm>
            <a:off x="1907704" y="4941324"/>
            <a:ext cx="1798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 b="1" dirty="0" err="1"/>
              <a:t>6000H</a:t>
            </a:r>
            <a:endParaRPr lang="en-US" altLang="zh-CN" sz="2800" b="1" dirty="0"/>
          </a:p>
        </p:txBody>
      </p:sp>
      <p:sp>
        <p:nvSpPr>
          <p:cNvPr id="49" name="Text Box 2080"/>
          <p:cNvSpPr txBox="1">
            <a:spLocks noChangeArrowheads="1"/>
          </p:cNvSpPr>
          <p:nvPr/>
        </p:nvSpPr>
        <p:spPr bwMode="auto">
          <a:xfrm>
            <a:off x="1008857" y="4966493"/>
            <a:ext cx="1154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/>
              <a:t>CS =</a:t>
            </a:r>
            <a:endParaRPr lang="zh-CN" altLang="en-US" sz="2800" b="1" dirty="0"/>
          </a:p>
        </p:txBody>
      </p:sp>
      <p:sp>
        <p:nvSpPr>
          <p:cNvPr id="50" name="Text Box 2082"/>
          <p:cNvSpPr txBox="1">
            <a:spLocks noChangeArrowheads="1"/>
          </p:cNvSpPr>
          <p:nvPr/>
        </p:nvSpPr>
        <p:spPr bwMode="auto">
          <a:xfrm>
            <a:off x="1945590" y="5460436"/>
            <a:ext cx="1512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 b="1" dirty="0" err="1"/>
              <a:t>3344H</a:t>
            </a:r>
            <a:endParaRPr lang="zh-CN" altLang="en-US" sz="2800" dirty="0"/>
          </a:p>
        </p:txBody>
      </p:sp>
      <p:sp>
        <p:nvSpPr>
          <p:cNvPr id="51" name="Text Box 2083"/>
          <p:cNvSpPr txBox="1">
            <a:spLocks noChangeArrowheads="1"/>
          </p:cNvSpPr>
          <p:nvPr/>
        </p:nvSpPr>
        <p:spPr bwMode="auto">
          <a:xfrm>
            <a:off x="1051835" y="5460436"/>
            <a:ext cx="9946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/>
              <a:t>IP </a:t>
            </a:r>
            <a:r>
              <a:rPr lang="en-US" altLang="zh-CN" sz="2800" b="1" dirty="0" smtClean="0"/>
              <a:t> =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7332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0" grpId="0" animBg="1"/>
      <p:bldP spid="35" grpId="0"/>
      <p:bldP spid="36" grpId="0"/>
      <p:bldP spid="37" grpId="0" animBg="1"/>
      <p:bldP spid="40" grpId="0"/>
      <p:bldP spid="41" grpId="0" animBg="1"/>
      <p:bldP spid="42" grpId="0"/>
      <p:bldP spid="43" grpId="0"/>
      <p:bldP spid="44" grpId="0"/>
      <p:bldP spid="45" grpId="0" animBg="1"/>
      <p:bldP spid="46" grpId="0"/>
      <p:bldP spid="47" grpId="0" animBg="1"/>
      <p:bldP spid="48" grpId="0"/>
      <p:bldP spid="49" grpId="0"/>
      <p:bldP spid="50" grpId="0"/>
      <p:bldP spid="51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）过程调用和返回指令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段间调用指令</a:t>
            </a:r>
          </a:p>
          <a:p>
            <a:pPr eaLnBrk="1" hangingPunct="1">
              <a:lnSpc>
                <a:spcPct val="115000"/>
              </a:lnSpc>
              <a:spcAft>
                <a:spcPct val="30000"/>
              </a:spcAft>
            </a:pPr>
            <a:r>
              <a:rPr lang="zh-CN" altLang="en-US" dirty="0" smtClean="0"/>
              <a:t>子过程与原调用程序不在同一代码段</a:t>
            </a:r>
          </a:p>
          <a:p>
            <a:pPr eaLnBrk="1" hangingPunct="1">
              <a:lnSpc>
                <a:spcPct val="115000"/>
              </a:lnSpc>
              <a:spcAft>
                <a:spcPct val="30000"/>
              </a:spcAft>
            </a:pPr>
            <a:endParaRPr lang="zh-CN" altLang="en-US" u="sng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15000"/>
              </a:lnSpc>
              <a:spcAft>
                <a:spcPct val="30000"/>
              </a:spcAft>
            </a:pPr>
            <a:endParaRPr lang="zh-CN" altLang="en-US" dirty="0" smtClean="0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30000"/>
              </a:spcAft>
            </a:pPr>
            <a:r>
              <a:rPr lang="zh-CN" altLang="en-US" dirty="0" smtClean="0"/>
              <a:t>断点保护时的压栈顺序：</a:t>
            </a:r>
            <a:endParaRPr lang="en-US" altLang="zh-CN" dirty="0" smtClean="0"/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spcAft>
                <a:spcPct val="30000"/>
              </a:spcAft>
            </a:pPr>
            <a:r>
              <a:rPr lang="zh-CN" altLang="en-US" dirty="0" smtClean="0"/>
              <a:t>先将断点的</a:t>
            </a:r>
            <a:r>
              <a:rPr lang="en-US" altLang="zh-CN" dirty="0" smtClean="0"/>
              <a:t>CS</a:t>
            </a:r>
            <a:r>
              <a:rPr lang="zh-CN" altLang="en-US" dirty="0" smtClean="0"/>
              <a:t>压栈，再压入</a:t>
            </a:r>
            <a:r>
              <a:rPr lang="en-US" altLang="zh-CN" dirty="0" smtClean="0"/>
              <a:t>IP。</a:t>
            </a:r>
          </a:p>
          <a:p>
            <a:pPr eaLnBrk="1" hangingPunct="1"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149</a:t>
            </a:fld>
            <a:endParaRPr lang="en-US" altLang="zh-CN" dirty="0"/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1043608" y="3140968"/>
            <a:ext cx="67691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20000"/>
              </a:spcBef>
              <a:spcAft>
                <a:spcPct val="3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调用前需保护断点的段基地址和偏移地址</a:t>
            </a:r>
          </a:p>
        </p:txBody>
      </p:sp>
      <p:sp>
        <p:nvSpPr>
          <p:cNvPr id="26" name="Line 5"/>
          <p:cNvSpPr>
            <a:spLocks noChangeShapeType="1"/>
          </p:cNvSpPr>
          <p:nvPr/>
        </p:nvSpPr>
        <p:spPr bwMode="auto">
          <a:xfrm>
            <a:off x="3707433" y="2644081"/>
            <a:ext cx="0" cy="5762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5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</a:pPr>
            <a:r>
              <a:rPr lang="zh-CN" altLang="en-US" dirty="0" smtClean="0"/>
              <a:t>压</a:t>
            </a:r>
            <a:r>
              <a:rPr lang="zh-CN" altLang="en-US" dirty="0"/>
              <a:t>栈指令 </a:t>
            </a:r>
            <a:r>
              <a:rPr lang="en-US" altLang="zh-CN" dirty="0" smtClean="0"/>
              <a:t>PUSH</a:t>
            </a:r>
          </a:p>
          <a:p>
            <a:pPr eaLnBrk="1" hangingPunct="1">
              <a:buNone/>
            </a:pPr>
            <a:r>
              <a:rPr lang="zh-CN" altLang="en-US" dirty="0"/>
              <a:t>设</a:t>
            </a:r>
            <a:r>
              <a:rPr lang="en-US" altLang="zh-CN" dirty="0"/>
              <a:t>AX=</a:t>
            </a:r>
            <a:r>
              <a:rPr lang="en-US" altLang="zh-CN" dirty="0" err="1"/>
              <a:t>1234H</a:t>
            </a:r>
            <a:r>
              <a:rPr lang="zh-CN" altLang="en-US" dirty="0"/>
              <a:t>，</a:t>
            </a:r>
            <a:r>
              <a:rPr lang="en-US" altLang="zh-CN" dirty="0" err="1" smtClean="0"/>
              <a:t>SP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1200H</a:t>
            </a:r>
            <a:r>
              <a:rPr lang="zh-CN" altLang="en-US" dirty="0"/>
              <a:t>，</a:t>
            </a:r>
            <a:r>
              <a:rPr lang="zh-CN" altLang="en-US" dirty="0" smtClean="0"/>
              <a:t>执行 </a:t>
            </a:r>
            <a:r>
              <a:rPr lang="en-US" altLang="zh-CN" dirty="0"/>
              <a:t>PUSH  AX  </a:t>
            </a:r>
            <a:r>
              <a:rPr lang="zh-CN" altLang="en-US" dirty="0"/>
              <a:t>指令后堆栈区的状态： </a:t>
            </a:r>
          </a:p>
          <a:p>
            <a:pPr eaLnBrk="1" hangingPunct="1">
              <a:spcAft>
                <a:spcPct val="30000"/>
              </a:spcAft>
            </a:pPr>
            <a:endParaRPr lang="en-US" altLang="zh-CN" dirty="0" smtClean="0"/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23" name="Rectangle 73"/>
          <p:cNvSpPr>
            <a:spLocks noChangeArrowheads="1"/>
          </p:cNvSpPr>
          <p:nvPr/>
        </p:nvSpPr>
        <p:spPr bwMode="auto">
          <a:xfrm>
            <a:off x="6588125" y="4357688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Rectangle 54"/>
          <p:cNvSpPr>
            <a:spLocks noChangeArrowheads="1"/>
          </p:cNvSpPr>
          <p:nvPr/>
        </p:nvSpPr>
        <p:spPr bwMode="auto">
          <a:xfrm>
            <a:off x="6588125" y="4721225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Rectangle 55"/>
          <p:cNvSpPr>
            <a:spLocks noChangeArrowheads="1"/>
          </p:cNvSpPr>
          <p:nvPr/>
        </p:nvSpPr>
        <p:spPr bwMode="auto">
          <a:xfrm>
            <a:off x="6588125" y="5081588"/>
            <a:ext cx="1458913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Line 56"/>
          <p:cNvSpPr>
            <a:spLocks noChangeShapeType="1"/>
          </p:cNvSpPr>
          <p:nvPr/>
        </p:nvSpPr>
        <p:spPr bwMode="auto">
          <a:xfrm>
            <a:off x="6588125" y="3352800"/>
            <a:ext cx="0" cy="2903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57"/>
          <p:cNvSpPr>
            <a:spLocks noChangeShapeType="1"/>
          </p:cNvSpPr>
          <p:nvPr/>
        </p:nvSpPr>
        <p:spPr bwMode="auto">
          <a:xfrm>
            <a:off x="8048625" y="3332163"/>
            <a:ext cx="0" cy="29035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Freeform 59"/>
          <p:cNvSpPr>
            <a:spLocks/>
          </p:cNvSpPr>
          <p:nvPr/>
        </p:nvSpPr>
        <p:spPr bwMode="auto">
          <a:xfrm>
            <a:off x="6588125" y="5918200"/>
            <a:ext cx="1457325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" name="Text Box 62"/>
          <p:cNvSpPr txBox="1">
            <a:spLocks noChangeArrowheads="1"/>
          </p:cNvSpPr>
          <p:nvPr/>
        </p:nvSpPr>
        <p:spPr bwMode="auto">
          <a:xfrm>
            <a:off x="5597525" y="5067300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1200</a:t>
            </a:r>
            <a:r>
              <a:rPr lang="en-US" altLang="zh-CN"/>
              <a:t>H</a:t>
            </a:r>
          </a:p>
        </p:txBody>
      </p:sp>
      <p:sp>
        <p:nvSpPr>
          <p:cNvPr id="30" name="Text Box 66"/>
          <p:cNvSpPr txBox="1">
            <a:spLocks noChangeArrowheads="1"/>
          </p:cNvSpPr>
          <p:nvPr/>
        </p:nvSpPr>
        <p:spPr bwMode="auto">
          <a:xfrm>
            <a:off x="7045325" y="34671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8569325" y="4468813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堆栈段</a:t>
            </a:r>
          </a:p>
        </p:txBody>
      </p:sp>
      <p:sp>
        <p:nvSpPr>
          <p:cNvPr id="32" name="AutoShape 69"/>
          <p:cNvSpPr>
            <a:spLocks/>
          </p:cNvSpPr>
          <p:nvPr/>
        </p:nvSpPr>
        <p:spPr bwMode="auto">
          <a:xfrm>
            <a:off x="8183563" y="4256088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3" name="Text Box 82"/>
          <p:cNvSpPr txBox="1">
            <a:spLocks noChangeArrowheads="1"/>
          </p:cNvSpPr>
          <p:nvPr/>
        </p:nvSpPr>
        <p:spPr bwMode="auto">
          <a:xfrm>
            <a:off x="250825" y="477202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 SP-2=11FEH</a:t>
            </a:r>
          </a:p>
        </p:txBody>
      </p:sp>
      <p:sp>
        <p:nvSpPr>
          <p:cNvPr id="34" name="Rectangle 91"/>
          <p:cNvSpPr>
            <a:spLocks noChangeArrowheads="1"/>
          </p:cNvSpPr>
          <p:nvPr/>
        </p:nvSpPr>
        <p:spPr bwMode="auto">
          <a:xfrm>
            <a:off x="3235325" y="4737100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5" name="Rectangle 93"/>
          <p:cNvSpPr>
            <a:spLocks noChangeArrowheads="1"/>
          </p:cNvSpPr>
          <p:nvPr/>
        </p:nvSpPr>
        <p:spPr bwMode="auto">
          <a:xfrm>
            <a:off x="3235325" y="4368800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6" name="Rectangle 94"/>
          <p:cNvSpPr>
            <a:spLocks noChangeArrowheads="1"/>
          </p:cNvSpPr>
          <p:nvPr/>
        </p:nvSpPr>
        <p:spPr bwMode="auto">
          <a:xfrm>
            <a:off x="3235325" y="5100638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7" name="Rectangle 95"/>
          <p:cNvSpPr>
            <a:spLocks noChangeArrowheads="1"/>
          </p:cNvSpPr>
          <p:nvPr/>
        </p:nvSpPr>
        <p:spPr bwMode="auto">
          <a:xfrm>
            <a:off x="3235325" y="5461000"/>
            <a:ext cx="1458913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" name="Line 96"/>
          <p:cNvSpPr>
            <a:spLocks noChangeShapeType="1"/>
          </p:cNvSpPr>
          <p:nvPr/>
        </p:nvSpPr>
        <p:spPr bwMode="auto">
          <a:xfrm>
            <a:off x="3235325" y="3725863"/>
            <a:ext cx="0" cy="29035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97"/>
          <p:cNvSpPr>
            <a:spLocks noChangeShapeType="1"/>
          </p:cNvSpPr>
          <p:nvPr/>
        </p:nvSpPr>
        <p:spPr bwMode="auto">
          <a:xfrm>
            <a:off x="4695825" y="3708400"/>
            <a:ext cx="0" cy="2903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Freeform 98"/>
          <p:cNvSpPr>
            <a:spLocks/>
          </p:cNvSpPr>
          <p:nvPr/>
        </p:nvSpPr>
        <p:spPr bwMode="auto">
          <a:xfrm>
            <a:off x="3235325" y="6297613"/>
            <a:ext cx="1457325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" name="Text Box 99"/>
          <p:cNvSpPr txBox="1">
            <a:spLocks noChangeArrowheads="1"/>
          </p:cNvSpPr>
          <p:nvPr/>
        </p:nvSpPr>
        <p:spPr bwMode="auto">
          <a:xfrm>
            <a:off x="3509963" y="5049838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12H</a:t>
            </a:r>
          </a:p>
        </p:txBody>
      </p:sp>
      <p:sp>
        <p:nvSpPr>
          <p:cNvPr id="42" name="Text Box 100"/>
          <p:cNvSpPr txBox="1">
            <a:spLocks noChangeArrowheads="1"/>
          </p:cNvSpPr>
          <p:nvPr/>
        </p:nvSpPr>
        <p:spPr bwMode="auto">
          <a:xfrm>
            <a:off x="3509963" y="46894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34H</a:t>
            </a:r>
          </a:p>
        </p:txBody>
      </p:sp>
      <p:sp>
        <p:nvSpPr>
          <p:cNvPr id="43" name="Text Box 101"/>
          <p:cNvSpPr txBox="1">
            <a:spLocks noChangeArrowheads="1"/>
          </p:cNvSpPr>
          <p:nvPr/>
        </p:nvSpPr>
        <p:spPr bwMode="auto">
          <a:xfrm>
            <a:off x="2244725" y="5408613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1200</a:t>
            </a:r>
            <a:r>
              <a:rPr lang="en-US" altLang="zh-CN"/>
              <a:t>H</a:t>
            </a:r>
          </a:p>
        </p:txBody>
      </p:sp>
      <p:sp>
        <p:nvSpPr>
          <p:cNvPr id="44" name="Text Box 102"/>
          <p:cNvSpPr txBox="1">
            <a:spLocks noChangeArrowheads="1"/>
          </p:cNvSpPr>
          <p:nvPr/>
        </p:nvSpPr>
        <p:spPr bwMode="auto">
          <a:xfrm>
            <a:off x="3692525" y="36957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45" name="Text Box 103"/>
          <p:cNvSpPr txBox="1">
            <a:spLocks noChangeArrowheads="1"/>
          </p:cNvSpPr>
          <p:nvPr/>
        </p:nvSpPr>
        <p:spPr bwMode="auto">
          <a:xfrm>
            <a:off x="5089525" y="4746625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堆栈段</a:t>
            </a:r>
          </a:p>
        </p:txBody>
      </p:sp>
      <p:sp>
        <p:nvSpPr>
          <p:cNvPr id="46" name="AutoShape 104"/>
          <p:cNvSpPr>
            <a:spLocks/>
          </p:cNvSpPr>
          <p:nvPr/>
        </p:nvSpPr>
        <p:spPr bwMode="auto">
          <a:xfrm>
            <a:off x="4830763" y="4533900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7" name="Line 105"/>
          <p:cNvSpPr>
            <a:spLocks noChangeShapeType="1"/>
          </p:cNvSpPr>
          <p:nvPr/>
        </p:nvSpPr>
        <p:spPr bwMode="auto">
          <a:xfrm>
            <a:off x="2244725" y="4991100"/>
            <a:ext cx="8382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Rectangle 106"/>
          <p:cNvSpPr>
            <a:spLocks noChangeArrowheads="1"/>
          </p:cNvSpPr>
          <p:nvPr/>
        </p:nvSpPr>
        <p:spPr bwMode="auto">
          <a:xfrm>
            <a:off x="568325" y="3695700"/>
            <a:ext cx="13716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9" name="Line 107"/>
          <p:cNvSpPr>
            <a:spLocks noChangeShapeType="1"/>
          </p:cNvSpPr>
          <p:nvPr/>
        </p:nvSpPr>
        <p:spPr bwMode="auto">
          <a:xfrm>
            <a:off x="1254125" y="3695700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Text Box 108"/>
          <p:cNvSpPr txBox="1">
            <a:spLocks noChangeArrowheads="1"/>
          </p:cNvSpPr>
          <p:nvPr/>
        </p:nvSpPr>
        <p:spPr bwMode="auto">
          <a:xfrm>
            <a:off x="517525" y="3692525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err="1">
                <a:solidFill>
                  <a:schemeClr val="bg1"/>
                </a:solidFill>
              </a:rPr>
              <a:t>12H</a:t>
            </a:r>
            <a:r>
              <a:rPr lang="en-US" altLang="zh-CN" dirty="0">
                <a:solidFill>
                  <a:schemeClr val="bg1"/>
                </a:solidFill>
              </a:rPr>
              <a:t>   </a:t>
            </a:r>
            <a:r>
              <a:rPr lang="en-US" altLang="zh-CN" dirty="0" err="1">
                <a:solidFill>
                  <a:schemeClr val="bg1"/>
                </a:solidFill>
              </a:rPr>
              <a:t>34H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1" name="Text Box 109"/>
          <p:cNvSpPr txBox="1">
            <a:spLocks noChangeArrowheads="1"/>
          </p:cNvSpPr>
          <p:nvPr/>
        </p:nvSpPr>
        <p:spPr bwMode="auto">
          <a:xfrm>
            <a:off x="923925" y="41783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AX</a:t>
            </a:r>
          </a:p>
        </p:txBody>
      </p:sp>
      <p:sp>
        <p:nvSpPr>
          <p:cNvPr id="52" name="Rectangle 110"/>
          <p:cNvSpPr>
            <a:spLocks noChangeArrowheads="1"/>
          </p:cNvSpPr>
          <p:nvPr/>
        </p:nvSpPr>
        <p:spPr bwMode="auto">
          <a:xfrm>
            <a:off x="6588125" y="3987800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3" name="Text Box 111"/>
          <p:cNvSpPr txBox="1">
            <a:spLocks noChangeArrowheads="1"/>
          </p:cNvSpPr>
          <p:nvPr/>
        </p:nvSpPr>
        <p:spPr bwMode="auto">
          <a:xfrm>
            <a:off x="3463925" y="314642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入栈后</a:t>
            </a:r>
          </a:p>
        </p:txBody>
      </p:sp>
      <p:sp>
        <p:nvSpPr>
          <p:cNvPr id="54" name="Text Box 112"/>
          <p:cNvSpPr txBox="1">
            <a:spLocks noChangeArrowheads="1"/>
          </p:cNvSpPr>
          <p:nvPr/>
        </p:nvSpPr>
        <p:spPr bwMode="auto">
          <a:xfrm>
            <a:off x="6816725" y="27813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入栈前</a:t>
            </a:r>
          </a:p>
        </p:txBody>
      </p:sp>
      <p:sp>
        <p:nvSpPr>
          <p:cNvPr id="55" name="Line 116"/>
          <p:cNvSpPr>
            <a:spLocks noChangeShapeType="1"/>
          </p:cNvSpPr>
          <p:nvPr/>
        </p:nvSpPr>
        <p:spPr bwMode="auto">
          <a:xfrm>
            <a:off x="1939925" y="3924300"/>
            <a:ext cx="685800" cy="0"/>
          </a:xfrm>
          <a:prstGeom prst="line">
            <a:avLst/>
          </a:prstGeom>
          <a:noFill/>
          <a:ln w="76200" cap="sq">
            <a:solidFill>
              <a:srgbClr val="FF99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117"/>
          <p:cNvSpPr>
            <a:spLocks noChangeShapeType="1"/>
          </p:cNvSpPr>
          <p:nvPr/>
        </p:nvSpPr>
        <p:spPr bwMode="auto">
          <a:xfrm>
            <a:off x="2625725" y="3924300"/>
            <a:ext cx="0" cy="685800"/>
          </a:xfrm>
          <a:prstGeom prst="line">
            <a:avLst/>
          </a:prstGeom>
          <a:noFill/>
          <a:ln w="76200" cap="sq">
            <a:solidFill>
              <a:srgbClr val="FF99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Line 118"/>
          <p:cNvSpPr>
            <a:spLocks noChangeShapeType="1"/>
          </p:cNvSpPr>
          <p:nvPr/>
        </p:nvSpPr>
        <p:spPr bwMode="auto">
          <a:xfrm>
            <a:off x="2625725" y="4610100"/>
            <a:ext cx="609600" cy="228600"/>
          </a:xfrm>
          <a:prstGeom prst="line">
            <a:avLst/>
          </a:prstGeom>
          <a:noFill/>
          <a:ln w="76200" cap="sq">
            <a:solidFill>
              <a:srgbClr val="FF99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59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8" grpId="0" animBg="1"/>
      <p:bldP spid="29" grpId="0"/>
      <p:bldP spid="30" grpId="0"/>
      <p:bldP spid="31" grpId="0"/>
      <p:bldP spid="32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 animBg="1"/>
      <p:bldP spid="48" grpId="0" animBg="1"/>
      <p:bldP spid="50" grpId="0"/>
      <p:bldP spid="51" grpId="0"/>
      <p:bldP spid="52" grpId="0" animBg="1"/>
      <p:bldP spid="53" grpId="0"/>
      <p:bldP spid="54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）过程调用和返回指令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段间调用示例</a:t>
            </a: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150</a:t>
            </a:fld>
            <a:endParaRPr lang="en-US" altLang="zh-C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94847" y="2021484"/>
            <a:ext cx="4679950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kern="0" dirty="0" smtClean="0"/>
              <a:t>格式：</a:t>
            </a:r>
          </a:p>
          <a:p>
            <a:pPr eaLnBrk="1" hangingPunct="1">
              <a:spcBef>
                <a:spcPts val="0"/>
              </a:spcBef>
              <a:spcAft>
                <a:spcPct val="45000"/>
              </a:spcAft>
              <a:buFont typeface="Wingdings" panose="05000000000000000000" pitchFamily="2" charset="2"/>
              <a:buNone/>
            </a:pPr>
            <a:r>
              <a:rPr lang="zh-CN" altLang="en-US" kern="0" dirty="0" smtClean="0"/>
              <a:t>      </a:t>
            </a:r>
            <a:r>
              <a:rPr lang="en-US" altLang="zh-CN" kern="0" dirty="0" smtClean="0"/>
              <a:t>CALL  FAR  </a:t>
            </a:r>
            <a:r>
              <a:rPr lang="en-US" altLang="zh-CN" kern="0" dirty="0" err="1" smtClean="0"/>
              <a:t>PROC</a:t>
            </a:r>
            <a:endParaRPr lang="en-US" altLang="zh-CN" kern="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ts val="0"/>
              </a:spcBef>
            </a:pPr>
            <a:r>
              <a:rPr lang="zh-CN" altLang="en-US" kern="0" dirty="0" smtClean="0">
                <a:latin typeface="Times New Roman" panose="02020603050405020304" pitchFamily="18" charset="0"/>
              </a:rPr>
              <a:t>格式例：</a:t>
            </a:r>
          </a:p>
          <a:p>
            <a:pPr lvl="1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kern="0" dirty="0" smtClean="0">
                <a:latin typeface="Times New Roman" panose="02020603050405020304" pitchFamily="18" charset="0"/>
              </a:rPr>
              <a:t>CALL  FAR  </a:t>
            </a:r>
            <a:r>
              <a:rPr lang="en-US" altLang="zh-CN" kern="0" dirty="0" err="1" smtClean="0">
                <a:latin typeface="Times New Roman" panose="02020603050405020304" pitchFamily="18" charset="0"/>
              </a:rPr>
              <a:t>TIMRE</a:t>
            </a:r>
            <a:endParaRPr lang="en-US" altLang="zh-CN" kern="0" dirty="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15000"/>
              </a:lnSpc>
              <a:spcBef>
                <a:spcPts val="0"/>
              </a:spcBef>
            </a:pPr>
            <a:r>
              <a:rPr lang="en-US" altLang="zh-CN" kern="0" dirty="0" smtClean="0">
                <a:latin typeface="Times New Roman" panose="02020603050405020304" pitchFamily="18" charset="0"/>
              </a:rPr>
              <a:t>CALL  </a:t>
            </a:r>
            <a:r>
              <a:rPr lang="en-US" altLang="zh-CN" kern="0" dirty="0" err="1" smtClean="0">
                <a:latin typeface="Times New Roman" panose="02020603050405020304" pitchFamily="18" charset="0"/>
              </a:rPr>
              <a:t>DWORD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  PTR[SI]</a:t>
            </a:r>
            <a:endParaRPr lang="zh-CN" altLang="en-US" kern="0" dirty="0" smtClean="0">
              <a:latin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588125" y="1659533"/>
            <a:ext cx="1601788" cy="4319587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6588125" y="367248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6588125" y="405348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6589713" y="291048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6589713" y="443448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985000" y="365819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bg1"/>
                </a:solidFill>
              </a:rPr>
              <a:t>XXH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985000" y="403919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15" name="AutoShape 11"/>
          <p:cNvSpPr>
            <a:spLocks/>
          </p:cNvSpPr>
          <p:nvPr/>
        </p:nvSpPr>
        <p:spPr bwMode="auto">
          <a:xfrm rot="10800000">
            <a:off x="8388350" y="3531195"/>
            <a:ext cx="144463" cy="1873250"/>
          </a:xfrm>
          <a:prstGeom prst="leftBrace">
            <a:avLst>
              <a:gd name="adj1" fmla="val 108058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6588125" y="245169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6586538" y="197862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6889750" y="201989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CALL</a:t>
            </a:r>
          </a:p>
        </p:txBody>
      </p:sp>
      <p:sp>
        <p:nvSpPr>
          <p:cNvPr id="19" name="AutoShape 15"/>
          <p:cNvSpPr>
            <a:spLocks/>
          </p:cNvSpPr>
          <p:nvPr/>
        </p:nvSpPr>
        <p:spPr bwMode="auto">
          <a:xfrm rot="10800000">
            <a:off x="8388350" y="1875433"/>
            <a:ext cx="144463" cy="1265237"/>
          </a:xfrm>
          <a:prstGeom prst="leftBrace">
            <a:avLst>
              <a:gd name="adj1" fmla="val 72985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8578850" y="2111970"/>
            <a:ext cx="457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/>
              <a:t>代码段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8561388" y="4012208"/>
            <a:ext cx="4572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/>
              <a:t>数据段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7092950" y="302795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5485090" y="3632150"/>
            <a:ext cx="6207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/>
              <a:t>SI</a:t>
            </a: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5853390" y="3861048"/>
            <a:ext cx="5048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991350" y="4431308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6588125" y="484247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6588125" y="524569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7005638" y="482024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31" name="AutoShape 28"/>
          <p:cNvSpPr>
            <a:spLocks/>
          </p:cNvSpPr>
          <p:nvPr/>
        </p:nvSpPr>
        <p:spPr bwMode="auto">
          <a:xfrm>
            <a:off x="6357144" y="3717033"/>
            <a:ext cx="45719" cy="649064"/>
          </a:xfrm>
          <a:prstGeom prst="leftBrace">
            <a:avLst>
              <a:gd name="adj1" fmla="val 5760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2" name="AutoShape 29"/>
          <p:cNvSpPr>
            <a:spLocks/>
          </p:cNvSpPr>
          <p:nvPr/>
        </p:nvSpPr>
        <p:spPr bwMode="auto">
          <a:xfrm>
            <a:off x="6357144" y="4510112"/>
            <a:ext cx="73819" cy="707008"/>
          </a:xfrm>
          <a:prstGeom prst="leftBrace">
            <a:avLst>
              <a:gd name="adj1" fmla="val 5760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2125663" y="4826595"/>
            <a:ext cx="1296987" cy="504825"/>
          </a:xfrm>
          <a:prstGeom prst="rect">
            <a:avLst/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3779838" y="4828183"/>
            <a:ext cx="1296987" cy="504825"/>
          </a:xfrm>
          <a:prstGeom prst="rect">
            <a:avLst/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1623220" y="4875799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/>
              <a:t>CS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3403131" y="4880569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/>
              <a:t>IP</a:t>
            </a:r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4322763" y="4258270"/>
            <a:ext cx="1914525" cy="1541463"/>
          </a:xfrm>
          <a:custGeom>
            <a:avLst/>
            <a:gdLst>
              <a:gd name="T0" fmla="*/ 2147483647 w 1206"/>
              <a:gd name="T1" fmla="*/ 0 h 971"/>
              <a:gd name="T2" fmla="*/ 2147483647 w 1206"/>
              <a:gd name="T3" fmla="*/ 2147483647 h 971"/>
              <a:gd name="T4" fmla="*/ 2147483647 w 1206"/>
              <a:gd name="T5" fmla="*/ 2147483647 h 971"/>
              <a:gd name="T6" fmla="*/ 2147483647 w 1206"/>
              <a:gd name="T7" fmla="*/ 2147483647 h 971"/>
              <a:gd name="T8" fmla="*/ 2147483647 w 1206"/>
              <a:gd name="T9" fmla="*/ 2147483647 h 971"/>
              <a:gd name="T10" fmla="*/ 2147483647 w 1206"/>
              <a:gd name="T11" fmla="*/ 2147483647 h 971"/>
              <a:gd name="T12" fmla="*/ 2147483647 w 1206"/>
              <a:gd name="T13" fmla="*/ 2147483647 h 971"/>
              <a:gd name="T14" fmla="*/ 2147483647 w 1206"/>
              <a:gd name="T15" fmla="*/ 2147483647 h 971"/>
              <a:gd name="T16" fmla="*/ 2147483647 w 1206"/>
              <a:gd name="T17" fmla="*/ 2147483647 h 971"/>
              <a:gd name="T18" fmla="*/ 2147483647 w 1206"/>
              <a:gd name="T19" fmla="*/ 2147483647 h 971"/>
              <a:gd name="T20" fmla="*/ 2147483647 w 1206"/>
              <a:gd name="T21" fmla="*/ 2147483647 h 971"/>
              <a:gd name="T22" fmla="*/ 2147483647 w 1206"/>
              <a:gd name="T23" fmla="*/ 2147483647 h 971"/>
              <a:gd name="T24" fmla="*/ 2147483647 w 1206"/>
              <a:gd name="T25" fmla="*/ 2147483647 h 971"/>
              <a:gd name="T26" fmla="*/ 2147483647 w 1206"/>
              <a:gd name="T27" fmla="*/ 2147483647 h 97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6"/>
              <a:gd name="T43" fmla="*/ 0 h 971"/>
              <a:gd name="T44" fmla="*/ 1206 w 1206"/>
              <a:gd name="T45" fmla="*/ 971 h 97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6" h="971">
                <a:moveTo>
                  <a:pt x="1206" y="0"/>
                </a:moveTo>
                <a:cubicBezTo>
                  <a:pt x="1101" y="5"/>
                  <a:pt x="1012" y="3"/>
                  <a:pt x="914" y="34"/>
                </a:cubicBezTo>
                <a:cubicBezTo>
                  <a:pt x="858" y="72"/>
                  <a:pt x="840" y="87"/>
                  <a:pt x="802" y="146"/>
                </a:cubicBezTo>
                <a:cubicBezTo>
                  <a:pt x="728" y="260"/>
                  <a:pt x="824" y="158"/>
                  <a:pt x="767" y="215"/>
                </a:cubicBezTo>
                <a:cubicBezTo>
                  <a:pt x="750" y="267"/>
                  <a:pt x="738" y="323"/>
                  <a:pt x="707" y="369"/>
                </a:cubicBezTo>
                <a:cubicBezTo>
                  <a:pt x="685" y="439"/>
                  <a:pt x="710" y="352"/>
                  <a:pt x="690" y="507"/>
                </a:cubicBezTo>
                <a:cubicBezTo>
                  <a:pt x="685" y="544"/>
                  <a:pt x="663" y="578"/>
                  <a:pt x="647" y="610"/>
                </a:cubicBezTo>
                <a:cubicBezTo>
                  <a:pt x="628" y="648"/>
                  <a:pt x="619" y="687"/>
                  <a:pt x="595" y="722"/>
                </a:cubicBezTo>
                <a:cubicBezTo>
                  <a:pt x="575" y="788"/>
                  <a:pt x="531" y="845"/>
                  <a:pt x="492" y="902"/>
                </a:cubicBezTo>
                <a:cubicBezTo>
                  <a:pt x="477" y="924"/>
                  <a:pt x="442" y="942"/>
                  <a:pt x="424" y="954"/>
                </a:cubicBezTo>
                <a:cubicBezTo>
                  <a:pt x="415" y="960"/>
                  <a:pt x="398" y="971"/>
                  <a:pt x="398" y="971"/>
                </a:cubicBezTo>
                <a:cubicBezTo>
                  <a:pt x="245" y="966"/>
                  <a:pt x="208" y="971"/>
                  <a:pt x="97" y="937"/>
                </a:cubicBezTo>
                <a:cubicBezTo>
                  <a:pt x="63" y="915"/>
                  <a:pt x="47" y="887"/>
                  <a:pt x="19" y="859"/>
                </a:cubicBezTo>
                <a:cubicBezTo>
                  <a:pt x="0" y="801"/>
                  <a:pt x="2" y="739"/>
                  <a:pt x="2" y="679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2633663" y="4828183"/>
            <a:ext cx="3576637" cy="1481137"/>
          </a:xfrm>
          <a:custGeom>
            <a:avLst/>
            <a:gdLst>
              <a:gd name="T0" fmla="*/ 2147483647 w 2253"/>
              <a:gd name="T1" fmla="*/ 0 h 933"/>
              <a:gd name="T2" fmla="*/ 2147483647 w 2253"/>
              <a:gd name="T3" fmla="*/ 2147483647 h 933"/>
              <a:gd name="T4" fmla="*/ 2147483647 w 2253"/>
              <a:gd name="T5" fmla="*/ 2147483647 h 933"/>
              <a:gd name="T6" fmla="*/ 2147483647 w 2253"/>
              <a:gd name="T7" fmla="*/ 2147483647 h 933"/>
              <a:gd name="T8" fmla="*/ 2147483647 w 2253"/>
              <a:gd name="T9" fmla="*/ 2147483647 h 933"/>
              <a:gd name="T10" fmla="*/ 2147483647 w 2253"/>
              <a:gd name="T11" fmla="*/ 2147483647 h 933"/>
              <a:gd name="T12" fmla="*/ 2147483647 w 2253"/>
              <a:gd name="T13" fmla="*/ 2147483647 h 933"/>
              <a:gd name="T14" fmla="*/ 2147483647 w 2253"/>
              <a:gd name="T15" fmla="*/ 2147483647 h 933"/>
              <a:gd name="T16" fmla="*/ 2147483647 w 2253"/>
              <a:gd name="T17" fmla="*/ 2147483647 h 933"/>
              <a:gd name="T18" fmla="*/ 2147483647 w 2253"/>
              <a:gd name="T19" fmla="*/ 2147483647 h 933"/>
              <a:gd name="T20" fmla="*/ 2147483647 w 2253"/>
              <a:gd name="T21" fmla="*/ 2147483647 h 933"/>
              <a:gd name="T22" fmla="*/ 2147483647 w 2253"/>
              <a:gd name="T23" fmla="*/ 2147483647 h 933"/>
              <a:gd name="T24" fmla="*/ 2147483647 w 2253"/>
              <a:gd name="T25" fmla="*/ 2147483647 h 933"/>
              <a:gd name="T26" fmla="*/ 2147483647 w 2253"/>
              <a:gd name="T27" fmla="*/ 2147483647 h 933"/>
              <a:gd name="T28" fmla="*/ 2147483647 w 2253"/>
              <a:gd name="T29" fmla="*/ 2147483647 h 933"/>
              <a:gd name="T30" fmla="*/ 2147483647 w 2253"/>
              <a:gd name="T31" fmla="*/ 2147483647 h 933"/>
              <a:gd name="T32" fmla="*/ 2147483647 w 2253"/>
              <a:gd name="T33" fmla="*/ 2147483647 h 933"/>
              <a:gd name="T34" fmla="*/ 2147483647 w 2253"/>
              <a:gd name="T35" fmla="*/ 2147483647 h 933"/>
              <a:gd name="T36" fmla="*/ 2147483647 w 2253"/>
              <a:gd name="T37" fmla="*/ 2147483647 h 933"/>
              <a:gd name="T38" fmla="*/ 2147483647 w 2253"/>
              <a:gd name="T39" fmla="*/ 2147483647 h 933"/>
              <a:gd name="T40" fmla="*/ 2147483647 w 2253"/>
              <a:gd name="T41" fmla="*/ 2147483647 h 933"/>
              <a:gd name="T42" fmla="*/ 2147483647 w 2253"/>
              <a:gd name="T43" fmla="*/ 2147483647 h 933"/>
              <a:gd name="T44" fmla="*/ 2147483647 w 2253"/>
              <a:gd name="T45" fmla="*/ 2147483647 h 933"/>
              <a:gd name="T46" fmla="*/ 0 w 2253"/>
              <a:gd name="T47" fmla="*/ 2147483647 h 93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253"/>
              <a:gd name="T73" fmla="*/ 0 h 933"/>
              <a:gd name="T74" fmla="*/ 2253 w 2253"/>
              <a:gd name="T75" fmla="*/ 933 h 93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253" h="933">
                <a:moveTo>
                  <a:pt x="2253" y="0"/>
                </a:moveTo>
                <a:cubicBezTo>
                  <a:pt x="2244" y="3"/>
                  <a:pt x="2236" y="8"/>
                  <a:pt x="2227" y="9"/>
                </a:cubicBezTo>
                <a:cubicBezTo>
                  <a:pt x="2196" y="13"/>
                  <a:pt x="2163" y="10"/>
                  <a:pt x="2132" y="17"/>
                </a:cubicBezTo>
                <a:cubicBezTo>
                  <a:pt x="2102" y="23"/>
                  <a:pt x="2064" y="78"/>
                  <a:pt x="2064" y="78"/>
                </a:cubicBezTo>
                <a:cubicBezTo>
                  <a:pt x="2048" y="123"/>
                  <a:pt x="2065" y="85"/>
                  <a:pt x="2038" y="121"/>
                </a:cubicBezTo>
                <a:cubicBezTo>
                  <a:pt x="2026" y="137"/>
                  <a:pt x="2003" y="172"/>
                  <a:pt x="2003" y="172"/>
                </a:cubicBezTo>
                <a:cubicBezTo>
                  <a:pt x="1993" y="206"/>
                  <a:pt x="1968" y="219"/>
                  <a:pt x="1952" y="250"/>
                </a:cubicBezTo>
                <a:cubicBezTo>
                  <a:pt x="1948" y="258"/>
                  <a:pt x="1949" y="268"/>
                  <a:pt x="1943" y="275"/>
                </a:cubicBezTo>
                <a:cubicBezTo>
                  <a:pt x="1936" y="283"/>
                  <a:pt x="1926" y="287"/>
                  <a:pt x="1917" y="293"/>
                </a:cubicBezTo>
                <a:cubicBezTo>
                  <a:pt x="1902" y="339"/>
                  <a:pt x="1875" y="381"/>
                  <a:pt x="1849" y="421"/>
                </a:cubicBezTo>
                <a:cubicBezTo>
                  <a:pt x="1844" y="429"/>
                  <a:pt x="1844" y="439"/>
                  <a:pt x="1840" y="447"/>
                </a:cubicBezTo>
                <a:cubicBezTo>
                  <a:pt x="1817" y="489"/>
                  <a:pt x="1787" y="533"/>
                  <a:pt x="1754" y="568"/>
                </a:cubicBezTo>
                <a:cubicBezTo>
                  <a:pt x="1738" y="612"/>
                  <a:pt x="1751" y="587"/>
                  <a:pt x="1702" y="636"/>
                </a:cubicBezTo>
                <a:cubicBezTo>
                  <a:pt x="1688" y="650"/>
                  <a:pt x="1673" y="665"/>
                  <a:pt x="1659" y="679"/>
                </a:cubicBezTo>
                <a:cubicBezTo>
                  <a:pt x="1652" y="686"/>
                  <a:pt x="1650" y="698"/>
                  <a:pt x="1642" y="705"/>
                </a:cubicBezTo>
                <a:cubicBezTo>
                  <a:pt x="1635" y="711"/>
                  <a:pt x="1624" y="710"/>
                  <a:pt x="1616" y="714"/>
                </a:cubicBezTo>
                <a:cubicBezTo>
                  <a:pt x="1579" y="733"/>
                  <a:pt x="1545" y="752"/>
                  <a:pt x="1505" y="765"/>
                </a:cubicBezTo>
                <a:cubicBezTo>
                  <a:pt x="1092" y="762"/>
                  <a:pt x="636" y="933"/>
                  <a:pt x="267" y="748"/>
                </a:cubicBezTo>
                <a:cubicBezTo>
                  <a:pt x="240" y="734"/>
                  <a:pt x="219" y="723"/>
                  <a:pt x="189" y="714"/>
                </a:cubicBezTo>
                <a:cubicBezTo>
                  <a:pt x="94" y="650"/>
                  <a:pt x="230" y="739"/>
                  <a:pt x="138" y="688"/>
                </a:cubicBezTo>
                <a:cubicBezTo>
                  <a:pt x="120" y="678"/>
                  <a:pt x="86" y="654"/>
                  <a:pt x="86" y="654"/>
                </a:cubicBezTo>
                <a:cubicBezTo>
                  <a:pt x="73" y="611"/>
                  <a:pt x="61" y="590"/>
                  <a:pt x="35" y="550"/>
                </a:cubicBezTo>
                <a:cubicBezTo>
                  <a:pt x="25" y="535"/>
                  <a:pt x="17" y="499"/>
                  <a:pt x="17" y="499"/>
                </a:cubicBezTo>
                <a:cubicBezTo>
                  <a:pt x="13" y="432"/>
                  <a:pt x="0" y="367"/>
                  <a:pt x="0" y="301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11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4" grpId="0"/>
      <p:bldP spid="15" grpId="0" animBg="1"/>
      <p:bldP spid="18" grpId="0"/>
      <p:bldP spid="19" grpId="0" animBg="1"/>
      <p:bldP spid="20" grpId="0"/>
      <p:bldP spid="21" grpId="0"/>
      <p:bldP spid="22" grpId="0"/>
      <p:bldP spid="23" grpId="0"/>
      <p:bldP spid="27" grpId="0"/>
      <p:bldP spid="30" grpId="0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 animBg="1"/>
      <p:bldP spid="38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）过程调用和返回指令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返回指令</a:t>
            </a:r>
            <a:endParaRPr lang="en-US" altLang="zh-CN" dirty="0" smtClean="0"/>
          </a:p>
          <a:p>
            <a:pPr eaLnBrk="1" hangingPunct="1">
              <a:spcAft>
                <a:spcPct val="300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功能：</a:t>
            </a:r>
          </a:p>
          <a:p>
            <a:pPr lvl="1" eaLnBrk="1" hangingPunct="1">
              <a:spcAft>
                <a:spcPct val="300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从堆栈中弹出断点地址，返回原程序</a:t>
            </a:r>
          </a:p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格式：</a:t>
            </a:r>
          </a:p>
          <a:p>
            <a:pPr eaLnBrk="1" hangingPunct="1">
              <a:spcBef>
                <a:spcPct val="40000"/>
              </a:spcBef>
              <a:spcAft>
                <a:spcPct val="40000"/>
              </a:spcAft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 </a:t>
            </a:r>
            <a:r>
              <a:rPr lang="en-US" altLang="zh-CN" dirty="0">
                <a:latin typeface="宋体" panose="02010600030101010101" pitchFamily="2" charset="-122"/>
              </a:rPr>
              <a:t>RET</a:t>
            </a:r>
          </a:p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RET</a:t>
            </a:r>
            <a:r>
              <a:rPr lang="zh-CN" altLang="en-US" dirty="0">
                <a:latin typeface="宋体" panose="02010600030101010101" pitchFamily="2" charset="-122"/>
              </a:rPr>
              <a:t>指令一般位于子程序的最后。</a:t>
            </a:r>
          </a:p>
          <a:p>
            <a:pPr eaLnBrk="1" hangingPunct="1">
              <a:lnSpc>
                <a:spcPct val="130000"/>
              </a:lnSpc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743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）中断指令</a:t>
            </a:r>
            <a:endParaRPr lang="en-US" altLang="zh-CN" dirty="0" smtClean="0"/>
          </a:p>
          <a:p>
            <a:pPr eaLnBrk="1" hangingPunct="1">
              <a:spcAft>
                <a:spcPct val="20000"/>
              </a:spcAft>
            </a:pPr>
            <a:r>
              <a:rPr lang="zh-CN" altLang="en-US" dirty="0" smtClean="0"/>
              <a:t>中断</a:t>
            </a:r>
            <a:r>
              <a:rPr lang="zh-CN" altLang="en-US" dirty="0"/>
              <a:t>指令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dirty="0"/>
              <a:t>引起</a:t>
            </a:r>
            <a:r>
              <a:rPr lang="en-US" altLang="zh-CN" dirty="0"/>
              <a:t>CPU</a:t>
            </a:r>
            <a:r>
              <a:rPr lang="zh-CN" altLang="en-US" dirty="0"/>
              <a:t>产生一次中断的指令</a:t>
            </a:r>
          </a:p>
          <a:p>
            <a:pPr eaLnBrk="1" hangingPunct="1">
              <a:lnSpc>
                <a:spcPct val="130000"/>
              </a:lnSpc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152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319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）中断指令</a:t>
            </a:r>
            <a:endParaRPr lang="en-US" altLang="zh-CN" dirty="0" smtClean="0"/>
          </a:p>
          <a:p>
            <a:pPr eaLnBrk="1" hangingPunct="1">
              <a:spcAft>
                <a:spcPct val="20000"/>
              </a:spcAft>
            </a:pPr>
            <a:r>
              <a:rPr lang="zh-CN" altLang="en-US" dirty="0" smtClean="0"/>
              <a:t>中断</a:t>
            </a:r>
            <a:r>
              <a:rPr lang="zh-CN" altLang="en-US" dirty="0"/>
              <a:t>指令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dirty="0"/>
              <a:t>引起</a:t>
            </a:r>
            <a:r>
              <a:rPr lang="en-US" altLang="zh-CN" dirty="0"/>
              <a:t>CPU</a:t>
            </a:r>
            <a:r>
              <a:rPr lang="zh-CN" altLang="en-US" dirty="0"/>
              <a:t>产生一次中断的</a:t>
            </a:r>
            <a:r>
              <a:rPr lang="zh-CN" altLang="en-US" dirty="0" smtClean="0"/>
              <a:t>指令。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中断是随机事件或异常事件引起，调用则是</a:t>
            </a:r>
            <a:r>
              <a:rPr lang="zh-CN" altLang="en-US" dirty="0" smtClean="0"/>
              <a:t>事先</a:t>
            </a:r>
            <a:r>
              <a:rPr lang="zh-CN" altLang="en-US" dirty="0"/>
              <a:t>已在程序中安排好 </a:t>
            </a:r>
            <a:r>
              <a:rPr lang="zh-CN" altLang="en-US" dirty="0" smtClean="0"/>
              <a:t>；响应</a:t>
            </a:r>
            <a:r>
              <a:rPr lang="zh-CN" altLang="en-US" dirty="0"/>
              <a:t>中断请求不仅要保护断点地址，还要</a:t>
            </a:r>
            <a:r>
              <a:rPr lang="zh-CN" altLang="en-US" dirty="0" smtClean="0"/>
              <a:t>保护</a:t>
            </a:r>
            <a:r>
              <a:rPr lang="en-US" altLang="zh-CN" dirty="0" smtClean="0"/>
              <a:t>   </a:t>
            </a:r>
            <a:r>
              <a:rPr lang="en-US" altLang="zh-CN" dirty="0"/>
              <a:t>FLAGS</a:t>
            </a:r>
            <a:r>
              <a:rPr lang="zh-CN" altLang="en-US" dirty="0"/>
              <a:t>内容</a:t>
            </a:r>
            <a:r>
              <a:rPr lang="zh-CN" altLang="en-US" dirty="0" smtClean="0"/>
              <a:t>；调用</a:t>
            </a:r>
            <a:r>
              <a:rPr lang="zh-CN" altLang="en-US" dirty="0"/>
              <a:t>指令在指令中直接给出子程序入口地址</a:t>
            </a:r>
            <a:r>
              <a:rPr lang="zh-CN" altLang="en-US" dirty="0" smtClean="0"/>
              <a:t>，中断</a:t>
            </a:r>
            <a:r>
              <a:rPr lang="zh-CN" altLang="en-US" dirty="0"/>
              <a:t>指令只给出中断向量码，入口地址则在</a:t>
            </a:r>
            <a:r>
              <a:rPr lang="zh-CN" altLang="en-US" dirty="0" smtClean="0"/>
              <a:t>向量</a:t>
            </a:r>
            <a:r>
              <a:rPr lang="zh-CN" altLang="en-US" dirty="0"/>
              <a:t>码指向的内存单元中。</a:t>
            </a:r>
          </a:p>
          <a:p>
            <a:pPr lvl="1" eaLnBrk="1" hangingPunct="1">
              <a:spcAft>
                <a:spcPct val="20000"/>
              </a:spcAft>
            </a:pPr>
            <a:endParaRPr lang="zh-CN" altLang="en-US" dirty="0"/>
          </a:p>
          <a:p>
            <a:pPr eaLnBrk="1" hangingPunct="1">
              <a:lnSpc>
                <a:spcPct val="130000"/>
              </a:lnSpc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153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934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）中断指令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Aft>
                <a:spcPct val="20000"/>
              </a:spcAft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中断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  <a:p>
            <a:pPr lvl="1" eaLnBrk="1" hangingPunct="1">
              <a:spcAft>
                <a:spcPct val="20000"/>
              </a:spcAft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154</a:t>
            </a:fld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41402" y="2125663"/>
            <a:ext cx="3605212" cy="1986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 n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说明：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× 4</a:t>
            </a:r>
            <a:endParaRPr lang="en-US" altLang="zh-CN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719888" y="1921043"/>
            <a:ext cx="1601787" cy="381635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6719888" y="283544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719888" y="321644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719888" y="359744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721475" y="245444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6721475" y="397844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2724151" y="2507457"/>
            <a:ext cx="1655762" cy="863600"/>
          </a:xfrm>
          <a:prstGeom prst="wedgeRoundRectCallout">
            <a:avLst>
              <a:gd name="adj1" fmla="val -86743"/>
              <a:gd name="adj2" fmla="val 20571"/>
              <a:gd name="adj3" fmla="val 16667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000" b="1">
                <a:solidFill>
                  <a:schemeClr val="bg1"/>
                </a:solidFill>
                <a:cs typeface="Times New Roman" panose="02020603050405020304" pitchFamily="18" charset="0"/>
              </a:rPr>
              <a:t>中断类型码</a:t>
            </a:r>
          </a:p>
          <a:p>
            <a:pPr>
              <a:spcBef>
                <a:spcPct val="20000"/>
              </a:spcBef>
            </a:pPr>
            <a:r>
              <a:rPr lang="en-US" altLang="zh-CN" sz="2000" b="1">
                <a:solidFill>
                  <a:schemeClr val="bg1"/>
                </a:solidFill>
                <a:cs typeface="Times New Roman" panose="02020603050405020304" pitchFamily="18" charset="0"/>
              </a:rPr>
              <a:t>n=0 〜 255</a:t>
            </a:r>
            <a:endParaRPr lang="zh-CN" altLang="en-US" sz="2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037138" y="2265531"/>
            <a:ext cx="1136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cs typeface="Times New Roman" panose="02020603050405020304" pitchFamily="18" charset="0"/>
              </a:rPr>
              <a:t>n х4</a:t>
            </a:r>
            <a:r>
              <a:rPr lang="en-US" altLang="zh-CN" sz="2800" b="1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5957888" y="2568743"/>
            <a:ext cx="459596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116763" y="2440156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cs typeface="Times New Roman" panose="02020603050405020304" pitchFamily="18" charset="0"/>
              </a:rPr>
              <a:t>XXH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7116763" y="2821156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cs typeface="Times New Roman" panose="02020603050405020304" pitchFamily="18" charset="0"/>
              </a:rPr>
              <a:t>XXH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7116763" y="3202156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cs typeface="Times New Roman" panose="02020603050405020304" pitchFamily="18" charset="0"/>
              </a:rPr>
              <a:t>XXH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7116763" y="3583156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cs typeface="Times New Roman" panose="02020603050405020304" pitchFamily="18" charset="0"/>
              </a:rPr>
              <a:t>XXH</a:t>
            </a:r>
          </a:p>
        </p:txBody>
      </p:sp>
      <p:sp>
        <p:nvSpPr>
          <p:cNvPr id="19" name="AutoShape 19"/>
          <p:cNvSpPr>
            <a:spLocks/>
          </p:cNvSpPr>
          <p:nvPr/>
        </p:nvSpPr>
        <p:spPr bwMode="auto">
          <a:xfrm>
            <a:off x="6501622" y="2593250"/>
            <a:ext cx="168275" cy="523875"/>
          </a:xfrm>
          <a:prstGeom prst="leftBrace">
            <a:avLst>
              <a:gd name="adj1" fmla="val 2594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20" name="AutoShape 20"/>
          <p:cNvSpPr>
            <a:spLocks/>
          </p:cNvSpPr>
          <p:nvPr/>
        </p:nvSpPr>
        <p:spPr bwMode="auto">
          <a:xfrm>
            <a:off x="6511131" y="3369593"/>
            <a:ext cx="168275" cy="493713"/>
          </a:xfrm>
          <a:prstGeom prst="leftBrace">
            <a:avLst>
              <a:gd name="adj1" fmla="val 2445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4664870" y="3946615"/>
            <a:ext cx="1871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>
                <a:cs typeface="Times New Roman" panose="02020603050405020304" pitchFamily="18" charset="0"/>
              </a:rPr>
              <a:t>入口的段地址</a:t>
            </a:r>
            <a:endParaRPr lang="en-US" altLang="zh-CN" sz="2000" b="1" dirty="0">
              <a:cs typeface="Times New Roman" panose="02020603050405020304" pitchFamily="18" charset="0"/>
            </a:endParaRP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4601369" y="3171156"/>
            <a:ext cx="204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cs typeface="Times New Roman" panose="02020603050405020304" pitchFamily="18" charset="0"/>
              </a:rPr>
              <a:t>入口的偏移地址</a:t>
            </a:r>
            <a:endParaRPr lang="en-US" altLang="zh-CN" sz="2000" b="1">
              <a:cs typeface="Times New Roman" panose="02020603050405020304" pitchFamily="18" charset="0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 flipH="1">
            <a:off x="5903897" y="3622063"/>
            <a:ext cx="501665" cy="33248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H="1">
            <a:off x="5795963" y="2871955"/>
            <a:ext cx="566699" cy="27463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674727" y="4576029"/>
            <a:ext cx="36718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cs typeface="Times New Roman" panose="02020603050405020304" pitchFamily="18" charset="0"/>
              </a:rPr>
              <a:t>存放中断服务子程序入口地址的单元的偏移地址</a:t>
            </a: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2483768" y="4030848"/>
            <a:ext cx="0" cy="57626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6721475" y="465789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>
            <a:off x="6721475" y="508969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utoShape 41"/>
          <p:cNvSpPr>
            <a:spLocks/>
          </p:cNvSpPr>
          <p:nvPr/>
        </p:nvSpPr>
        <p:spPr bwMode="auto">
          <a:xfrm rot="10800000">
            <a:off x="8405813" y="4441993"/>
            <a:ext cx="144462" cy="1079500"/>
          </a:xfrm>
          <a:prstGeom prst="leftBrace">
            <a:avLst>
              <a:gd name="adj1" fmla="val 62271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30" name="AutoShape 42"/>
          <p:cNvSpPr>
            <a:spLocks/>
          </p:cNvSpPr>
          <p:nvPr/>
        </p:nvSpPr>
        <p:spPr bwMode="auto">
          <a:xfrm rot="10800000">
            <a:off x="8405813" y="2279818"/>
            <a:ext cx="144462" cy="1873250"/>
          </a:xfrm>
          <a:prstGeom prst="leftBrace">
            <a:avLst>
              <a:gd name="adj1" fmla="val 10805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31" name="Text Box 43"/>
          <p:cNvSpPr txBox="1">
            <a:spLocks noChangeArrowheads="1"/>
          </p:cNvSpPr>
          <p:nvPr/>
        </p:nvSpPr>
        <p:spPr bwMode="auto">
          <a:xfrm>
            <a:off x="8550275" y="4676943"/>
            <a:ext cx="45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>
                <a:cs typeface="Times New Roman" panose="02020603050405020304" pitchFamily="18" charset="0"/>
              </a:rPr>
              <a:t>代码段</a:t>
            </a:r>
          </a:p>
        </p:txBody>
      </p:sp>
      <p:sp>
        <p:nvSpPr>
          <p:cNvPr id="32" name="Text Box 44"/>
          <p:cNvSpPr txBox="1">
            <a:spLocks noChangeArrowheads="1"/>
          </p:cNvSpPr>
          <p:nvPr/>
        </p:nvSpPr>
        <p:spPr bwMode="auto">
          <a:xfrm>
            <a:off x="8578850" y="2733843"/>
            <a:ext cx="45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>
                <a:cs typeface="Times New Roman" panose="02020603050405020304" pitchFamily="18" charset="0"/>
              </a:rPr>
              <a:t>数据段</a:t>
            </a:r>
          </a:p>
        </p:txBody>
      </p:sp>
      <p:sp>
        <p:nvSpPr>
          <p:cNvPr id="33" name="Text Box 45"/>
          <p:cNvSpPr txBox="1">
            <a:spLocks noChangeArrowheads="1"/>
          </p:cNvSpPr>
          <p:nvPr/>
        </p:nvSpPr>
        <p:spPr bwMode="auto">
          <a:xfrm>
            <a:off x="7224713" y="4056231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</a:p>
        </p:txBody>
      </p:sp>
      <p:sp>
        <p:nvSpPr>
          <p:cNvPr id="34" name="Text Box 47"/>
          <p:cNvSpPr txBox="1">
            <a:spLocks noChangeArrowheads="1"/>
          </p:cNvSpPr>
          <p:nvPr/>
        </p:nvSpPr>
        <p:spPr bwMode="auto">
          <a:xfrm>
            <a:off x="637613" y="5445125"/>
            <a:ext cx="4392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cs typeface="Times New Roman" panose="02020603050405020304" pitchFamily="18" charset="0"/>
              </a:rPr>
              <a:t>该单元在数据段，段地址</a:t>
            </a:r>
            <a:r>
              <a:rPr lang="en-US" altLang="zh-CN" b="1" dirty="0">
                <a:cs typeface="Times New Roman" panose="02020603050405020304" pitchFamily="18" charset="0"/>
              </a:rPr>
              <a:t>=DS</a:t>
            </a:r>
          </a:p>
        </p:txBody>
      </p:sp>
      <p:sp>
        <p:nvSpPr>
          <p:cNvPr id="35" name="Text Box 48"/>
          <p:cNvSpPr txBox="1">
            <a:spLocks noChangeArrowheads="1"/>
          </p:cNvSpPr>
          <p:nvPr/>
        </p:nvSpPr>
        <p:spPr bwMode="auto">
          <a:xfrm>
            <a:off x="7253288" y="520875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</a:p>
        </p:txBody>
      </p:sp>
    </p:spTree>
    <p:extLst>
      <p:ext uri="{BB962C8B-B14F-4D97-AF65-F5344CB8AC3E}">
        <p14:creationId xmlns:p14="http://schemas.microsoft.com/office/powerpoint/2010/main" val="288627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/>
      <p:bldP spid="22" grpId="0"/>
      <p:bldP spid="25" grpId="0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）中断指令</a:t>
            </a:r>
            <a:endParaRPr lang="en-US" altLang="zh-CN" dirty="0" smtClean="0"/>
          </a:p>
          <a:p>
            <a:pPr eaLnBrk="1" hangingPunct="1">
              <a:spcAft>
                <a:spcPct val="20000"/>
              </a:spcAft>
            </a:pPr>
            <a:r>
              <a:rPr lang="zh-CN" altLang="en-US" dirty="0" smtClean="0"/>
              <a:t>中断指令的执行过程</a:t>
            </a:r>
            <a:endParaRPr lang="zh-CN" altLang="en-US" dirty="0"/>
          </a:p>
          <a:p>
            <a:pPr lvl="1" eaLnBrk="1" hangingPunct="1">
              <a:spcAft>
                <a:spcPct val="10000"/>
              </a:spcAft>
            </a:pPr>
            <a:r>
              <a:rPr lang="zh-CN" altLang="en-US" dirty="0"/>
              <a:t>将</a:t>
            </a:r>
            <a:r>
              <a:rPr lang="en-US" altLang="zh-CN" dirty="0"/>
              <a:t>FLAGS</a:t>
            </a:r>
            <a:r>
              <a:rPr lang="zh-CN" altLang="en-US" dirty="0"/>
              <a:t>压入堆栈；</a:t>
            </a:r>
          </a:p>
          <a:p>
            <a:pPr lvl="1" eaLnBrk="1" hangingPunct="1">
              <a:spcAft>
                <a:spcPct val="10000"/>
              </a:spcAft>
            </a:pPr>
            <a:r>
              <a:rPr lang="zh-CN" altLang="en-US" dirty="0"/>
              <a:t>将</a:t>
            </a:r>
            <a:r>
              <a:rPr lang="en-US" altLang="zh-CN" dirty="0"/>
              <a:t>INT</a:t>
            </a:r>
            <a:r>
              <a:rPr lang="zh-CN" altLang="en-US" dirty="0"/>
              <a:t>指令的下一条指令的</a:t>
            </a:r>
            <a:r>
              <a:rPr lang="en-US" altLang="zh-CN" dirty="0" err="1"/>
              <a:t>CS、IP</a:t>
            </a:r>
            <a:r>
              <a:rPr lang="zh-CN" altLang="en-US" dirty="0"/>
              <a:t>压栈；</a:t>
            </a:r>
          </a:p>
          <a:p>
            <a:pPr lvl="1" eaLnBrk="1" hangingPunct="1">
              <a:spcAft>
                <a:spcPct val="10000"/>
              </a:spcAft>
            </a:pPr>
            <a:r>
              <a:rPr lang="zh-CN" altLang="en-US" dirty="0"/>
              <a:t>由</a:t>
            </a:r>
            <a:r>
              <a:rPr lang="en-US" altLang="zh-CN" dirty="0" err="1"/>
              <a:t>n</a:t>
            </a:r>
            <a:r>
              <a:rPr lang="en-US" altLang="zh-CN" dirty="0" err="1">
                <a:cs typeface="Tahoma" panose="020B0604030504040204" pitchFamily="34" charset="0"/>
              </a:rPr>
              <a:t>×4</a:t>
            </a:r>
            <a:r>
              <a:rPr lang="zh-CN" altLang="en-US" dirty="0">
                <a:cs typeface="Tahoma" panose="020B0604030504040204" pitchFamily="34" charset="0"/>
              </a:rPr>
              <a:t>得到存放</a:t>
            </a:r>
            <a:r>
              <a:rPr lang="zh-CN" altLang="en-US" dirty="0"/>
              <a:t>中断向量的地址；</a:t>
            </a:r>
          </a:p>
          <a:p>
            <a:pPr lvl="1" eaLnBrk="1" hangingPunct="1">
              <a:spcAft>
                <a:spcPct val="10000"/>
              </a:spcAft>
            </a:pPr>
            <a:r>
              <a:rPr lang="zh-CN" altLang="en-US" dirty="0"/>
              <a:t>将中断向量（中断服务程序入口地址）送</a:t>
            </a:r>
            <a:r>
              <a:rPr lang="en-US" altLang="zh-CN" dirty="0"/>
              <a:t>CS</a:t>
            </a:r>
            <a:r>
              <a:rPr lang="zh-CN" altLang="en-US" dirty="0"/>
              <a:t>和</a:t>
            </a:r>
            <a:r>
              <a:rPr lang="en-US" altLang="zh-CN" dirty="0"/>
              <a:t>IP</a:t>
            </a:r>
            <a:r>
              <a:rPr lang="zh-CN" altLang="en-US" dirty="0"/>
              <a:t>寄存器；</a:t>
            </a:r>
          </a:p>
          <a:p>
            <a:pPr lvl="1" eaLnBrk="1" hangingPunct="1">
              <a:spcAft>
                <a:spcPct val="10000"/>
              </a:spcAft>
            </a:pPr>
            <a:r>
              <a:rPr lang="zh-CN" altLang="en-US" dirty="0"/>
              <a:t>转入中断服务程序。</a:t>
            </a:r>
          </a:p>
          <a:p>
            <a:pPr lvl="1" eaLnBrk="1" hangingPunct="1">
              <a:spcAft>
                <a:spcPct val="20000"/>
              </a:spcAft>
            </a:pPr>
            <a:endParaRPr lang="zh-CN" altLang="en-US" dirty="0"/>
          </a:p>
          <a:p>
            <a:pPr eaLnBrk="1" hangingPunct="1">
              <a:lnSpc>
                <a:spcPct val="130000"/>
              </a:lnSpc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155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22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）中断指令</a:t>
            </a:r>
            <a:endParaRPr lang="en-US" altLang="zh-CN" dirty="0" smtClean="0"/>
          </a:p>
          <a:p>
            <a:pPr eaLnBrk="1" hangingPunct="1">
              <a:spcAft>
                <a:spcPct val="20000"/>
              </a:spcAft>
            </a:pPr>
            <a:r>
              <a:rPr lang="zh-CN" altLang="en-US" dirty="0" smtClean="0"/>
              <a:t>中断指令的执行过程</a:t>
            </a:r>
            <a:endParaRPr lang="zh-CN" altLang="en-US" dirty="0"/>
          </a:p>
          <a:p>
            <a:pPr lvl="1" eaLnBrk="1" hangingPunct="1">
              <a:spcAft>
                <a:spcPct val="20000"/>
              </a:spcAft>
            </a:pPr>
            <a:endParaRPr lang="zh-CN" altLang="en-US" dirty="0"/>
          </a:p>
          <a:p>
            <a:pPr eaLnBrk="1" hangingPunct="1">
              <a:lnSpc>
                <a:spcPct val="130000"/>
              </a:lnSpc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156</a:t>
            </a:fld>
            <a:endParaRPr lang="en-US" altLang="zh-CN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19941" y="2349897"/>
            <a:ext cx="1601787" cy="403225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6819941" y="326429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819941" y="364529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819941" y="402629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6821528" y="288329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21528" y="440729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137191" y="2694385"/>
            <a:ext cx="1136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n</a:t>
            </a:r>
            <a:r>
              <a:rPr lang="en-US" altLang="zh-CN" b="1">
                <a:cs typeface="Times New Roman" panose="02020603050405020304" pitchFamily="18" charset="0"/>
              </a:rPr>
              <a:t>×</a:t>
            </a:r>
            <a:r>
              <a:rPr lang="en-US" altLang="zh-CN" b="1">
                <a:cs typeface="Arial" panose="020B0604020202020204" pitchFamily="34" charset="0"/>
              </a:rPr>
              <a:t>4</a:t>
            </a:r>
            <a:r>
              <a:rPr lang="en-US" altLang="zh-CN" sz="2800" b="1"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057941" y="2997597"/>
            <a:ext cx="6477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216816" y="286901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22H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216816" y="325001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11H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216816" y="363101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00H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7216816" y="401201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67H</a:t>
            </a:r>
          </a:p>
        </p:txBody>
      </p:sp>
      <p:sp>
        <p:nvSpPr>
          <p:cNvPr id="17" name="AutoShape 16"/>
          <p:cNvSpPr>
            <a:spLocks/>
          </p:cNvSpPr>
          <p:nvPr/>
        </p:nvSpPr>
        <p:spPr bwMode="auto">
          <a:xfrm>
            <a:off x="6940591" y="3030935"/>
            <a:ext cx="168275" cy="523875"/>
          </a:xfrm>
          <a:prstGeom prst="leftBrace">
            <a:avLst>
              <a:gd name="adj1" fmla="val 2594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" name="AutoShape 17"/>
          <p:cNvSpPr>
            <a:spLocks/>
          </p:cNvSpPr>
          <p:nvPr/>
        </p:nvSpPr>
        <p:spPr bwMode="auto">
          <a:xfrm>
            <a:off x="6940591" y="3794522"/>
            <a:ext cx="168275" cy="493713"/>
          </a:xfrm>
          <a:prstGeom prst="leftBrace">
            <a:avLst>
              <a:gd name="adj1" fmla="val 2445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319753" y="3142060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IP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230853" y="4150122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CS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032416" y="3500835"/>
            <a:ext cx="1008062" cy="433387"/>
          </a:xfrm>
          <a:prstGeom prst="rect">
            <a:avLst/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029241" y="4508897"/>
            <a:ext cx="1008062" cy="433388"/>
          </a:xfrm>
          <a:prstGeom prst="rect">
            <a:avLst/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6821528" y="508674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6821528" y="551854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10278" y="5158185"/>
            <a:ext cx="1122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68122H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7210466" y="509151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MOV</a:t>
            </a:r>
          </a:p>
        </p:txBody>
      </p:sp>
      <p:sp>
        <p:nvSpPr>
          <p:cNvPr id="27" name="AutoShape 28"/>
          <p:cNvSpPr>
            <a:spLocks/>
          </p:cNvSpPr>
          <p:nvPr/>
        </p:nvSpPr>
        <p:spPr bwMode="auto">
          <a:xfrm rot="10800000">
            <a:off x="8505866" y="4870847"/>
            <a:ext cx="144462" cy="1366838"/>
          </a:xfrm>
          <a:prstGeom prst="leftBrace">
            <a:avLst>
              <a:gd name="adj1" fmla="val 7884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AutoShape 29"/>
          <p:cNvSpPr>
            <a:spLocks/>
          </p:cNvSpPr>
          <p:nvPr/>
        </p:nvSpPr>
        <p:spPr bwMode="auto">
          <a:xfrm rot="10800000">
            <a:off x="8505866" y="2708672"/>
            <a:ext cx="144462" cy="1873250"/>
          </a:xfrm>
          <a:prstGeom prst="leftBrace">
            <a:avLst>
              <a:gd name="adj1" fmla="val 10805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8650328" y="5105797"/>
            <a:ext cx="457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/>
              <a:t>代码段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8678903" y="3162697"/>
            <a:ext cx="457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/>
              <a:t>数据段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7324766" y="448508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6821528" y="595034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1198603" y="2276872"/>
            <a:ext cx="1601788" cy="4319588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1198603" y="3191272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198603" y="3572272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198603" y="3953272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1200191" y="2810272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1200191" y="4334272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46"/>
          <p:cNvSpPr>
            <a:spLocks noChangeShapeType="1"/>
          </p:cNvSpPr>
          <p:nvPr/>
        </p:nvSpPr>
        <p:spPr bwMode="auto">
          <a:xfrm>
            <a:off x="1200191" y="472638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47"/>
          <p:cNvSpPr>
            <a:spLocks noChangeShapeType="1"/>
          </p:cNvSpPr>
          <p:nvPr/>
        </p:nvSpPr>
        <p:spPr bwMode="auto">
          <a:xfrm>
            <a:off x="1200191" y="515818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AutoShape 50"/>
          <p:cNvSpPr>
            <a:spLocks/>
          </p:cNvSpPr>
          <p:nvPr/>
        </p:nvSpPr>
        <p:spPr bwMode="auto">
          <a:xfrm>
            <a:off x="909678" y="2635647"/>
            <a:ext cx="163513" cy="3529013"/>
          </a:xfrm>
          <a:prstGeom prst="leftBrace">
            <a:avLst>
              <a:gd name="adj1" fmla="val 17985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2" name="Text Box 52"/>
          <p:cNvSpPr txBox="1">
            <a:spLocks noChangeArrowheads="1"/>
          </p:cNvSpPr>
          <p:nvPr/>
        </p:nvSpPr>
        <p:spPr bwMode="auto">
          <a:xfrm>
            <a:off x="471528" y="3932635"/>
            <a:ext cx="4572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/>
              <a:t>堆栈段</a:t>
            </a:r>
          </a:p>
        </p:txBody>
      </p:sp>
      <p:sp>
        <p:nvSpPr>
          <p:cNvPr id="43" name="Line 54"/>
          <p:cNvSpPr>
            <a:spLocks noChangeShapeType="1"/>
          </p:cNvSpPr>
          <p:nvPr/>
        </p:nvSpPr>
        <p:spPr bwMode="auto">
          <a:xfrm>
            <a:off x="1200191" y="558998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55"/>
          <p:cNvSpPr txBox="1">
            <a:spLocks noChangeArrowheads="1"/>
          </p:cNvSpPr>
          <p:nvPr/>
        </p:nvSpPr>
        <p:spPr bwMode="auto">
          <a:xfrm>
            <a:off x="3592553" y="5589985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SP</a:t>
            </a:r>
          </a:p>
        </p:txBody>
      </p:sp>
      <p:sp>
        <p:nvSpPr>
          <p:cNvPr id="45" name="Text Box 56"/>
          <p:cNvSpPr txBox="1">
            <a:spLocks noChangeArrowheads="1"/>
          </p:cNvSpPr>
          <p:nvPr/>
        </p:nvSpPr>
        <p:spPr bwMode="auto">
          <a:xfrm>
            <a:off x="1427203" y="5162947"/>
            <a:ext cx="1211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FLAGS</a:t>
            </a:r>
            <a:r>
              <a:rPr lang="en-US" altLang="zh-CN" sz="1600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6" name="Text Box 57"/>
          <p:cNvSpPr txBox="1">
            <a:spLocks noChangeArrowheads="1"/>
          </p:cNvSpPr>
          <p:nvPr/>
        </p:nvSpPr>
        <p:spPr bwMode="auto">
          <a:xfrm>
            <a:off x="1414503" y="4724797"/>
            <a:ext cx="1211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FLAGS</a:t>
            </a:r>
            <a:r>
              <a:rPr lang="en-US" altLang="zh-CN" sz="1600" b="1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47" name="Text Box 58"/>
          <p:cNvSpPr txBox="1">
            <a:spLocks noChangeArrowheads="1"/>
          </p:cNvSpPr>
          <p:nvPr/>
        </p:nvSpPr>
        <p:spPr bwMode="auto">
          <a:xfrm>
            <a:off x="1658978" y="3565922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IP</a:t>
            </a:r>
            <a:r>
              <a:rPr lang="en-US" altLang="zh-CN" sz="1600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8" name="Text Box 59"/>
          <p:cNvSpPr txBox="1">
            <a:spLocks noChangeArrowheads="1"/>
          </p:cNvSpPr>
          <p:nvPr/>
        </p:nvSpPr>
        <p:spPr bwMode="auto">
          <a:xfrm>
            <a:off x="1630403" y="3946922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CS</a:t>
            </a:r>
            <a:r>
              <a:rPr lang="en-US" altLang="zh-CN" sz="1600" b="1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49" name="Text Box 60"/>
          <p:cNvSpPr txBox="1">
            <a:spLocks noChangeArrowheads="1"/>
          </p:cNvSpPr>
          <p:nvPr/>
        </p:nvSpPr>
        <p:spPr bwMode="auto">
          <a:xfrm>
            <a:off x="1630403" y="4327922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CS</a:t>
            </a:r>
            <a:r>
              <a:rPr lang="en-US" altLang="zh-CN" sz="1600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50" name="Text Box 61"/>
          <p:cNvSpPr txBox="1">
            <a:spLocks noChangeArrowheads="1"/>
          </p:cNvSpPr>
          <p:nvPr/>
        </p:nvSpPr>
        <p:spPr bwMode="auto">
          <a:xfrm>
            <a:off x="1658978" y="3175397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IP</a:t>
            </a:r>
            <a:r>
              <a:rPr lang="en-US" altLang="zh-CN" sz="1600" b="1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1" name="Line 62"/>
          <p:cNvSpPr>
            <a:spLocks noChangeShapeType="1"/>
          </p:cNvSpPr>
          <p:nvPr/>
        </p:nvSpPr>
        <p:spPr bwMode="auto">
          <a:xfrm flipH="1">
            <a:off x="2873416" y="5805885"/>
            <a:ext cx="719137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65"/>
          <p:cNvSpPr>
            <a:spLocks noChangeShapeType="1"/>
          </p:cNvSpPr>
          <p:nvPr/>
        </p:nvSpPr>
        <p:spPr bwMode="auto">
          <a:xfrm>
            <a:off x="1201778" y="602019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Text Box 66"/>
          <p:cNvSpPr txBox="1">
            <a:spLocks noChangeArrowheads="1"/>
          </p:cNvSpPr>
          <p:nvPr/>
        </p:nvSpPr>
        <p:spPr bwMode="auto">
          <a:xfrm>
            <a:off x="1720891" y="6067822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54" name="Text Box 67"/>
          <p:cNvSpPr txBox="1">
            <a:spLocks noChangeArrowheads="1"/>
          </p:cNvSpPr>
          <p:nvPr/>
        </p:nvSpPr>
        <p:spPr bwMode="auto">
          <a:xfrm>
            <a:off x="3590966" y="4724797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SP</a:t>
            </a:r>
          </a:p>
        </p:txBody>
      </p:sp>
      <p:sp>
        <p:nvSpPr>
          <p:cNvPr id="55" name="Line 68"/>
          <p:cNvSpPr>
            <a:spLocks noChangeShapeType="1"/>
          </p:cNvSpPr>
          <p:nvPr/>
        </p:nvSpPr>
        <p:spPr bwMode="auto">
          <a:xfrm flipH="1">
            <a:off x="2871828" y="4940697"/>
            <a:ext cx="71913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Text Box 71"/>
          <p:cNvSpPr txBox="1">
            <a:spLocks noChangeArrowheads="1"/>
          </p:cNvSpPr>
          <p:nvPr/>
        </p:nvSpPr>
        <p:spPr bwMode="auto">
          <a:xfrm>
            <a:off x="3663991" y="3142060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SP</a:t>
            </a:r>
          </a:p>
        </p:txBody>
      </p:sp>
      <p:sp>
        <p:nvSpPr>
          <p:cNvPr id="57" name="Line 72"/>
          <p:cNvSpPr>
            <a:spLocks noChangeShapeType="1"/>
          </p:cNvSpPr>
          <p:nvPr/>
        </p:nvSpPr>
        <p:spPr bwMode="auto">
          <a:xfrm flipH="1">
            <a:off x="2944853" y="3357960"/>
            <a:ext cx="71913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Text Box 73"/>
          <p:cNvSpPr txBox="1">
            <a:spLocks noChangeArrowheads="1"/>
          </p:cNvSpPr>
          <p:nvPr/>
        </p:nvSpPr>
        <p:spPr bwMode="auto">
          <a:xfrm>
            <a:off x="3648116" y="3940572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SP</a:t>
            </a:r>
          </a:p>
        </p:txBody>
      </p:sp>
      <p:sp>
        <p:nvSpPr>
          <p:cNvPr id="59" name="Line 74"/>
          <p:cNvSpPr>
            <a:spLocks noChangeShapeType="1"/>
          </p:cNvSpPr>
          <p:nvPr/>
        </p:nvSpPr>
        <p:spPr bwMode="auto">
          <a:xfrm flipH="1">
            <a:off x="2928978" y="4156472"/>
            <a:ext cx="71913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Line 75"/>
          <p:cNvSpPr>
            <a:spLocks noChangeShapeType="1"/>
          </p:cNvSpPr>
          <p:nvPr/>
        </p:nvSpPr>
        <p:spPr bwMode="auto">
          <a:xfrm flipH="1">
            <a:off x="6040478" y="3284935"/>
            <a:ext cx="936625" cy="431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Line 76"/>
          <p:cNvSpPr>
            <a:spLocks noChangeShapeType="1"/>
          </p:cNvSpPr>
          <p:nvPr/>
        </p:nvSpPr>
        <p:spPr bwMode="auto">
          <a:xfrm flipH="1">
            <a:off x="6040478" y="4019947"/>
            <a:ext cx="922338" cy="63341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51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500"/>
                            </p:stCondLst>
                            <p:childTnLst>
                              <p:par>
                                <p:cTn id="2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3" grpId="0"/>
      <p:bldP spid="14" grpId="0"/>
      <p:bldP spid="15" grpId="0"/>
      <p:bldP spid="16" grpId="0"/>
      <p:bldP spid="17" grpId="0" animBg="1"/>
      <p:bldP spid="18" grpId="0" animBg="1"/>
      <p:bldP spid="19" grpId="0"/>
      <p:bldP spid="20" grpId="0"/>
      <p:bldP spid="21" grpId="0" animBg="1"/>
      <p:bldP spid="22" grpId="0" animBg="1"/>
      <p:bldP spid="25" grpId="0"/>
      <p:bldP spid="26" grpId="0"/>
      <p:bldP spid="27" grpId="0" animBg="1"/>
      <p:bldP spid="28" grpId="0" animBg="1"/>
      <p:bldP spid="29" grpId="0"/>
      <p:bldP spid="30" grpId="0"/>
      <p:bldP spid="31" grpId="0"/>
      <p:bldP spid="33" grpId="0" animBg="1"/>
      <p:bldP spid="41" grpId="0" animBg="1"/>
      <p:bldP spid="42" grpId="0"/>
      <p:bldP spid="44" grpId="0"/>
      <p:bldP spid="44" grpId="1"/>
      <p:bldP spid="45" grpId="0"/>
      <p:bldP spid="46" grpId="0"/>
      <p:bldP spid="47" grpId="0"/>
      <p:bldP spid="48" grpId="0"/>
      <p:bldP spid="49" grpId="0"/>
      <p:bldP spid="50" grpId="0"/>
      <p:bldP spid="53" grpId="0"/>
      <p:bldP spid="54" grpId="0"/>
      <p:bldP spid="54" grpId="1"/>
      <p:bldP spid="56" grpId="0"/>
      <p:bldP spid="58" grpId="0"/>
      <p:bldP spid="58" grpId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中断指令例</a:t>
            </a:r>
          </a:p>
        </p:txBody>
      </p:sp>
      <p:sp>
        <p:nvSpPr>
          <p:cNvPr id="19353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EE1F307-E516-4361-A70A-21A7348D5146}" type="slidenum">
              <a:rPr kumimoji="0" lang="zh-CN" altLang="en-US" sz="1400">
                <a:latin typeface="Tahoma" panose="020B0604030504040204" pitchFamily="34" charset="0"/>
              </a:rPr>
              <a:pPr/>
              <a:t>157</a:t>
            </a:fld>
            <a:endParaRPr kumimoji="0" lang="en-US" altLang="zh-CN" sz="1400">
              <a:latin typeface="Tahoma" panose="020B0604030504040204" pitchFamily="34" charset="0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1703" y="1013619"/>
            <a:ext cx="3744913" cy="3322638"/>
          </a:xfrm>
        </p:spPr>
        <p:txBody>
          <a:bodyPr/>
          <a:lstStyle/>
          <a:p>
            <a:pPr eaLnBrk="1" hangingPunct="1">
              <a:spcAft>
                <a:spcPct val="45000"/>
              </a:spcAft>
              <a:buFont typeface="Wingdings" panose="05000000000000000000" pitchFamily="2" charset="2"/>
              <a:buNone/>
            </a:pPr>
            <a:r>
              <a:rPr lang="zh-CN" altLang="en-US" sz="2400" u="sng" dirty="0" smtClean="0">
                <a:latin typeface="Times New Roman" panose="02020603050405020304" pitchFamily="18" charset="0"/>
              </a:rPr>
              <a:t>执行程序段：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CS       IP           </a:t>
            </a:r>
            <a:endParaRPr lang="en-US" altLang="zh-CN" sz="2400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6200H:0110H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INT 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21H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6200H:0112H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MOV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AX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BX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                          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┇</a:t>
            </a:r>
          </a:p>
        </p:txBody>
      </p:sp>
      <p:sp>
        <p:nvSpPr>
          <p:cNvPr id="136214" name="Rectangle 22"/>
          <p:cNvSpPr>
            <a:spLocks noChangeArrowheads="1"/>
          </p:cNvSpPr>
          <p:nvPr/>
        </p:nvSpPr>
        <p:spPr bwMode="auto">
          <a:xfrm>
            <a:off x="6426275" y="1647800"/>
            <a:ext cx="1601787" cy="3581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6215" name="Line 23"/>
          <p:cNvSpPr>
            <a:spLocks noChangeShapeType="1"/>
          </p:cNvSpPr>
          <p:nvPr/>
        </p:nvSpPr>
        <p:spPr bwMode="auto">
          <a:xfrm>
            <a:off x="6426275" y="25764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16" name="Line 24"/>
          <p:cNvSpPr>
            <a:spLocks noChangeShapeType="1"/>
          </p:cNvSpPr>
          <p:nvPr/>
        </p:nvSpPr>
        <p:spPr bwMode="auto">
          <a:xfrm>
            <a:off x="6426275" y="29574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17" name="Line 25"/>
          <p:cNvSpPr>
            <a:spLocks noChangeShapeType="1"/>
          </p:cNvSpPr>
          <p:nvPr/>
        </p:nvSpPr>
        <p:spPr bwMode="auto">
          <a:xfrm>
            <a:off x="6426275" y="33384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18" name="Line 26"/>
          <p:cNvSpPr>
            <a:spLocks noChangeShapeType="1"/>
          </p:cNvSpPr>
          <p:nvPr/>
        </p:nvSpPr>
        <p:spPr bwMode="auto">
          <a:xfrm>
            <a:off x="6427862" y="21954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19" name="Line 27"/>
          <p:cNvSpPr>
            <a:spLocks noChangeShapeType="1"/>
          </p:cNvSpPr>
          <p:nvPr/>
        </p:nvSpPr>
        <p:spPr bwMode="auto">
          <a:xfrm>
            <a:off x="6427862" y="37194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20" name="Line 28"/>
          <p:cNvSpPr>
            <a:spLocks noChangeShapeType="1"/>
          </p:cNvSpPr>
          <p:nvPr/>
        </p:nvSpPr>
        <p:spPr bwMode="auto">
          <a:xfrm>
            <a:off x="5665862" y="4662463"/>
            <a:ext cx="609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21" name="Text Box 29"/>
          <p:cNvSpPr txBox="1">
            <a:spLocks noChangeArrowheads="1"/>
          </p:cNvSpPr>
          <p:nvPr/>
        </p:nvSpPr>
        <p:spPr bwMode="auto">
          <a:xfrm>
            <a:off x="6880300" y="21812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12H</a:t>
            </a:r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136222" name="Text Box 30"/>
          <p:cNvSpPr txBox="1">
            <a:spLocks noChangeArrowheads="1"/>
          </p:cNvSpPr>
          <p:nvPr/>
        </p:nvSpPr>
        <p:spPr bwMode="auto">
          <a:xfrm>
            <a:off x="6851725" y="25622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01H</a:t>
            </a:r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136223" name="Text Box 31"/>
          <p:cNvSpPr txBox="1">
            <a:spLocks noChangeArrowheads="1"/>
          </p:cNvSpPr>
          <p:nvPr/>
        </p:nvSpPr>
        <p:spPr bwMode="auto">
          <a:xfrm>
            <a:off x="6823150" y="29432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00H</a:t>
            </a:r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136224" name="Text Box 32"/>
          <p:cNvSpPr txBox="1">
            <a:spLocks noChangeArrowheads="1"/>
          </p:cNvSpPr>
          <p:nvPr/>
        </p:nvSpPr>
        <p:spPr bwMode="auto">
          <a:xfrm>
            <a:off x="6823150" y="33242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62H</a:t>
            </a:r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136228" name="Text Box 36"/>
          <p:cNvSpPr txBox="1">
            <a:spLocks noChangeArrowheads="1"/>
          </p:cNvSpPr>
          <p:nvPr/>
        </p:nvSpPr>
        <p:spPr bwMode="auto">
          <a:xfrm>
            <a:off x="4465712" y="4443388"/>
            <a:ext cx="1419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SP=1200</a:t>
            </a:r>
            <a:endParaRPr lang="en-US" altLang="zh-CN" sz="2000" b="1">
              <a:cs typeface="Arial" panose="020B0604020202020204" pitchFamily="34" charset="0"/>
            </a:endParaRPr>
          </a:p>
        </p:txBody>
      </p:sp>
      <p:sp>
        <p:nvSpPr>
          <p:cNvPr id="136229" name="Line 37"/>
          <p:cNvSpPr>
            <a:spLocks noChangeShapeType="1"/>
          </p:cNvSpPr>
          <p:nvPr/>
        </p:nvSpPr>
        <p:spPr bwMode="auto">
          <a:xfrm>
            <a:off x="6427862" y="489106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30" name="Rectangle 38"/>
          <p:cNvSpPr>
            <a:spLocks noChangeArrowheads="1"/>
          </p:cNvSpPr>
          <p:nvPr/>
        </p:nvSpPr>
        <p:spPr bwMode="auto">
          <a:xfrm>
            <a:off x="6427862" y="4481488"/>
            <a:ext cx="1600200" cy="381000"/>
          </a:xfrm>
          <a:prstGeom prst="rect">
            <a:avLst/>
          </a:prstGeom>
          <a:solidFill>
            <a:srgbClr val="C0C0C0"/>
          </a:solidFill>
          <a:ln w="25400" cap="sq">
            <a:solidFill>
              <a:srgbClr val="C0C0C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6231" name="Line 39"/>
          <p:cNvSpPr>
            <a:spLocks noChangeShapeType="1"/>
          </p:cNvSpPr>
          <p:nvPr/>
        </p:nvSpPr>
        <p:spPr bwMode="auto">
          <a:xfrm>
            <a:off x="6427862" y="37194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32" name="Line 40"/>
          <p:cNvSpPr>
            <a:spLocks noChangeShapeType="1"/>
          </p:cNvSpPr>
          <p:nvPr/>
        </p:nvSpPr>
        <p:spPr bwMode="auto">
          <a:xfrm>
            <a:off x="6427862" y="489106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33" name="Line 41"/>
          <p:cNvSpPr>
            <a:spLocks noChangeShapeType="1"/>
          </p:cNvSpPr>
          <p:nvPr/>
        </p:nvSpPr>
        <p:spPr bwMode="auto">
          <a:xfrm>
            <a:off x="6427862" y="408620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34" name="Line 42"/>
          <p:cNvSpPr>
            <a:spLocks noChangeShapeType="1"/>
          </p:cNvSpPr>
          <p:nvPr/>
        </p:nvSpPr>
        <p:spPr bwMode="auto">
          <a:xfrm>
            <a:off x="6427862" y="446720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35" name="Text Box 43"/>
          <p:cNvSpPr txBox="1">
            <a:spLocks noChangeArrowheads="1"/>
          </p:cNvSpPr>
          <p:nvPr/>
        </p:nvSpPr>
        <p:spPr bwMode="auto">
          <a:xfrm>
            <a:off x="6546925" y="37052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FLAGS</a:t>
            </a:r>
            <a:r>
              <a:rPr lang="en-US" altLang="zh-CN" sz="1600" b="1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136236" name="Text Box 44"/>
          <p:cNvSpPr txBox="1">
            <a:spLocks noChangeArrowheads="1"/>
          </p:cNvSpPr>
          <p:nvPr/>
        </p:nvSpPr>
        <p:spPr bwMode="auto">
          <a:xfrm>
            <a:off x="6532637" y="4052863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FLAGS</a:t>
            </a:r>
            <a:r>
              <a:rPr lang="en-US" altLang="zh-CN" sz="1600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36239" name="Line 47"/>
          <p:cNvSpPr>
            <a:spLocks noChangeShapeType="1"/>
          </p:cNvSpPr>
          <p:nvPr/>
        </p:nvSpPr>
        <p:spPr bwMode="auto">
          <a:xfrm>
            <a:off x="5723012" y="2409800"/>
            <a:ext cx="609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40" name="Text Box 48"/>
          <p:cNvSpPr txBox="1">
            <a:spLocks noChangeArrowheads="1"/>
          </p:cNvSpPr>
          <p:nvPr/>
        </p:nvSpPr>
        <p:spPr bwMode="auto">
          <a:xfrm>
            <a:off x="4521275" y="21812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SP=11FA</a:t>
            </a:r>
            <a:endParaRPr lang="zh-CN" altLang="en-US" sz="2000" b="1"/>
          </a:p>
        </p:txBody>
      </p:sp>
      <p:sp>
        <p:nvSpPr>
          <p:cNvPr id="136242" name="AutoShape 50"/>
          <p:cNvSpPr>
            <a:spLocks noChangeArrowheads="1"/>
          </p:cNvSpPr>
          <p:nvPr/>
        </p:nvSpPr>
        <p:spPr bwMode="auto">
          <a:xfrm>
            <a:off x="3779912" y="765150"/>
            <a:ext cx="1933575" cy="830263"/>
          </a:xfrm>
          <a:prstGeom prst="cloudCallout">
            <a:avLst>
              <a:gd name="adj1" fmla="val 14449"/>
              <a:gd name="adj2" fmla="val 121704"/>
            </a:avLst>
          </a:prstGeom>
          <a:solidFill>
            <a:srgbClr val="993300"/>
          </a:solidFill>
          <a:ln w="25400" cap="sq">
            <a:solidFill>
              <a:srgbClr val="993300"/>
            </a:solidFill>
            <a:round/>
            <a:headEnd type="none" w="sm" len="sm"/>
            <a:tailEnd type="none" w="lg" len="lg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执行</a:t>
            </a:r>
            <a:r>
              <a:rPr lang="en-US" altLang="zh-CN" sz="2000" b="1" dirty="0">
                <a:solidFill>
                  <a:schemeClr val="bg1"/>
                </a:solidFill>
              </a:rPr>
              <a:t>INT</a:t>
            </a:r>
            <a:r>
              <a:rPr lang="zh-CN" altLang="en-US" sz="2000" b="1" dirty="0">
                <a:solidFill>
                  <a:schemeClr val="bg1"/>
                </a:solidFill>
              </a:rPr>
              <a:t>指令后</a:t>
            </a:r>
          </a:p>
        </p:txBody>
      </p:sp>
      <p:sp>
        <p:nvSpPr>
          <p:cNvPr id="136247" name="AutoShape 55"/>
          <p:cNvSpPr>
            <a:spLocks/>
          </p:cNvSpPr>
          <p:nvPr/>
        </p:nvSpPr>
        <p:spPr bwMode="auto">
          <a:xfrm rot="10800000">
            <a:off x="8175700" y="2420913"/>
            <a:ext cx="198437" cy="2160587"/>
          </a:xfrm>
          <a:prstGeom prst="leftBrace">
            <a:avLst>
              <a:gd name="adj1" fmla="val 9073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6248" name="Text Box 56"/>
          <p:cNvSpPr txBox="1">
            <a:spLocks noChangeArrowheads="1"/>
          </p:cNvSpPr>
          <p:nvPr/>
        </p:nvSpPr>
        <p:spPr bwMode="auto">
          <a:xfrm>
            <a:off x="8363025" y="3016225"/>
            <a:ext cx="457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/>
              <a:t>堆栈段</a:t>
            </a:r>
          </a:p>
        </p:txBody>
      </p:sp>
    </p:spTree>
    <p:extLst>
      <p:ext uri="{BB962C8B-B14F-4D97-AF65-F5344CB8AC3E}">
        <p14:creationId xmlns:p14="http://schemas.microsoft.com/office/powerpoint/2010/main" val="229666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6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6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6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6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6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6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6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6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136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136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36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136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3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36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36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4" grpId="0" animBg="1"/>
      <p:bldP spid="136221" grpId="0"/>
      <p:bldP spid="136222" grpId="0"/>
      <p:bldP spid="136223" grpId="0"/>
      <p:bldP spid="136224" grpId="0"/>
      <p:bldP spid="136228" grpId="0"/>
      <p:bldP spid="136230" grpId="0" animBg="1"/>
      <p:bldP spid="136235" grpId="0"/>
      <p:bldP spid="136236" grpId="0"/>
      <p:bldP spid="136240" grpId="0"/>
      <p:bldP spid="136242" grpId="0" animBg="1"/>
      <p:bldP spid="136247" grpId="0" animBg="1"/>
      <p:bldP spid="136248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中断指令例</a:t>
            </a:r>
          </a:p>
        </p:txBody>
      </p:sp>
      <p:sp>
        <p:nvSpPr>
          <p:cNvPr id="19456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1C7B031-155E-4968-8700-6B68D971481D}" type="slidenum">
              <a:rPr kumimoji="0" lang="zh-CN" altLang="en-US" sz="1400">
                <a:latin typeface="Tahoma" panose="020B0604030504040204" pitchFamily="34" charset="0"/>
              </a:rPr>
              <a:pPr/>
              <a:t>158</a:t>
            </a:fld>
            <a:endParaRPr kumimoji="0" lang="en-US" altLang="zh-CN" sz="1400">
              <a:latin typeface="Tahoma" panose="020B0604030504040204" pitchFamily="34" charset="0"/>
            </a:endParaRP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6563" y="939753"/>
            <a:ext cx="4191000" cy="3024188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zh-CN" altLang="en-US" sz="2400" dirty="0" smtClean="0"/>
              <a:t>执行</a:t>
            </a:r>
            <a:r>
              <a:rPr lang="en-US" altLang="zh-CN" sz="2400" dirty="0" smtClean="0"/>
              <a:t>INT </a:t>
            </a:r>
            <a:r>
              <a:rPr lang="en-US" altLang="zh-CN" sz="2400" dirty="0" err="1" smtClean="0"/>
              <a:t>21H</a:t>
            </a:r>
            <a:r>
              <a:rPr lang="zh-CN" altLang="en-US" sz="2400" dirty="0" smtClean="0"/>
              <a:t>指令后</a:t>
            </a:r>
          </a:p>
          <a:p>
            <a:pPr eaLnBrk="1" hangingPunct="1"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IP=[</a:t>
            </a:r>
            <a:r>
              <a:rPr kumimoji="1" lang="en-US" altLang="zh-CN" sz="2400" dirty="0" err="1" smtClean="0"/>
              <a:t>21Hх4</a:t>
            </a:r>
            <a:r>
              <a:rPr kumimoji="1" lang="en-US" altLang="zh-CN" sz="2400" dirty="0" smtClean="0"/>
              <a:t>]</a:t>
            </a:r>
            <a:endParaRPr lang="en-US" altLang="zh-CN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CS==[</a:t>
            </a:r>
            <a:r>
              <a:rPr lang="zh-CN" altLang="en-US" sz="2400" dirty="0" smtClean="0"/>
              <a:t>（</a:t>
            </a:r>
            <a:r>
              <a:rPr kumimoji="1" lang="en-US" altLang="zh-CN" sz="2400" dirty="0" err="1" smtClean="0"/>
              <a:t>21Hх4</a:t>
            </a:r>
            <a:r>
              <a:rPr kumimoji="1" lang="zh-CN" altLang="en-US" sz="2400" dirty="0" smtClean="0"/>
              <a:t>）</a:t>
            </a:r>
            <a:r>
              <a:rPr kumimoji="1" lang="en-US" altLang="zh-CN" sz="2400" dirty="0" smtClean="0"/>
              <a:t>+2]</a:t>
            </a:r>
            <a:endParaRPr lang="en-US" altLang="zh-CN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 smtClean="0"/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6276231" y="837282"/>
            <a:ext cx="1601788" cy="467995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7221" name="Line 5"/>
          <p:cNvSpPr>
            <a:spLocks noChangeShapeType="1"/>
          </p:cNvSpPr>
          <p:nvPr/>
        </p:nvSpPr>
        <p:spPr bwMode="auto">
          <a:xfrm>
            <a:off x="6276231" y="190090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2" name="Line 6"/>
          <p:cNvSpPr>
            <a:spLocks noChangeShapeType="1"/>
          </p:cNvSpPr>
          <p:nvPr/>
        </p:nvSpPr>
        <p:spPr bwMode="auto">
          <a:xfrm>
            <a:off x="6276231" y="228190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>
            <a:off x="6276231" y="266290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>
            <a:off x="6277819" y="151990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auto">
          <a:xfrm>
            <a:off x="6277819" y="304390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4403668" y="1336315"/>
            <a:ext cx="1144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zh-CN" sz="2000" b="1">
                <a:cs typeface="Arial" panose="020B0604020202020204" pitchFamily="34" charset="0"/>
              </a:rPr>
              <a:t>0084H</a:t>
            </a:r>
            <a:r>
              <a:rPr lang="en-US" altLang="zh-CN" sz="2800" b="1">
                <a:cs typeface="Arial" panose="020B0604020202020204" pitchFamily="34" charset="0"/>
              </a:rPr>
              <a:t> </a:t>
            </a:r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>
            <a:off x="5422049" y="1633543"/>
            <a:ext cx="6096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6746131" y="1505619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23H</a:t>
            </a:r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6746131" y="1886619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11H</a:t>
            </a: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6746131" y="2267619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00H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6746131" y="2648619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20H</a:t>
            </a:r>
          </a:p>
        </p:txBody>
      </p:sp>
      <p:sp>
        <p:nvSpPr>
          <p:cNvPr id="137232" name="AutoShape 16"/>
          <p:cNvSpPr>
            <a:spLocks/>
          </p:cNvSpPr>
          <p:nvPr/>
        </p:nvSpPr>
        <p:spPr bwMode="auto">
          <a:xfrm>
            <a:off x="6020474" y="1596107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7233" name="AutoShape 17"/>
          <p:cNvSpPr>
            <a:spLocks/>
          </p:cNvSpPr>
          <p:nvPr/>
        </p:nvSpPr>
        <p:spPr bwMode="auto">
          <a:xfrm>
            <a:off x="6046784" y="2358107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7234" name="Line 18"/>
          <p:cNvSpPr>
            <a:spLocks noChangeShapeType="1"/>
          </p:cNvSpPr>
          <p:nvPr/>
        </p:nvSpPr>
        <p:spPr bwMode="auto">
          <a:xfrm flipH="1">
            <a:off x="5007571" y="1977107"/>
            <a:ext cx="838200" cy="228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35" name="Line 19"/>
          <p:cNvSpPr>
            <a:spLocks noChangeShapeType="1"/>
          </p:cNvSpPr>
          <p:nvPr/>
        </p:nvSpPr>
        <p:spPr bwMode="auto">
          <a:xfrm flipH="1">
            <a:off x="5159971" y="2739107"/>
            <a:ext cx="685800" cy="152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36" name="Text Box 20"/>
          <p:cNvSpPr txBox="1">
            <a:spLocks noChangeArrowheads="1"/>
          </p:cNvSpPr>
          <p:nvPr/>
        </p:nvSpPr>
        <p:spPr bwMode="auto">
          <a:xfrm>
            <a:off x="4474171" y="1977107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IP</a:t>
            </a:r>
            <a:r>
              <a:rPr lang="en-US" altLang="zh-CN" sz="2000" b="1">
                <a:cs typeface="Arial" panose="020B0604020202020204" pitchFamily="34" charset="0"/>
              </a:rPr>
              <a:t> </a:t>
            </a:r>
          </a:p>
        </p:txBody>
      </p:sp>
      <p:sp>
        <p:nvSpPr>
          <p:cNvPr id="137237" name="Text Box 21"/>
          <p:cNvSpPr txBox="1">
            <a:spLocks noChangeArrowheads="1"/>
          </p:cNvSpPr>
          <p:nvPr/>
        </p:nvSpPr>
        <p:spPr bwMode="auto">
          <a:xfrm>
            <a:off x="4550371" y="2662907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CS</a:t>
            </a:r>
            <a:endParaRPr lang="en-US" altLang="zh-CN" sz="2000" b="1">
              <a:cs typeface="Arial" panose="020B0604020202020204" pitchFamily="34" charset="0"/>
            </a:endParaRPr>
          </a:p>
        </p:txBody>
      </p:sp>
      <p:sp>
        <p:nvSpPr>
          <p:cNvPr id="137238" name="AutoShape 22"/>
          <p:cNvSpPr>
            <a:spLocks/>
          </p:cNvSpPr>
          <p:nvPr/>
        </p:nvSpPr>
        <p:spPr bwMode="auto">
          <a:xfrm rot="10800000">
            <a:off x="7957394" y="1269082"/>
            <a:ext cx="215900" cy="2376487"/>
          </a:xfrm>
          <a:prstGeom prst="leftBrace">
            <a:avLst>
              <a:gd name="adj1" fmla="val 91728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8162181" y="2008857"/>
            <a:ext cx="4572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/>
              <a:t>数据段</a:t>
            </a:r>
          </a:p>
        </p:txBody>
      </p:sp>
      <p:sp>
        <p:nvSpPr>
          <p:cNvPr id="137240" name="Line 24"/>
          <p:cNvSpPr>
            <a:spLocks noChangeShapeType="1"/>
          </p:cNvSpPr>
          <p:nvPr/>
        </p:nvSpPr>
        <p:spPr bwMode="auto">
          <a:xfrm>
            <a:off x="6271469" y="3459832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41" name="Line 25"/>
          <p:cNvSpPr>
            <a:spLocks noChangeShapeType="1"/>
          </p:cNvSpPr>
          <p:nvPr/>
        </p:nvSpPr>
        <p:spPr bwMode="auto">
          <a:xfrm>
            <a:off x="6273056" y="4077369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42" name="Text Box 26"/>
          <p:cNvSpPr txBox="1">
            <a:spLocks noChangeArrowheads="1"/>
          </p:cNvSpPr>
          <p:nvPr/>
        </p:nvSpPr>
        <p:spPr bwMode="auto">
          <a:xfrm>
            <a:off x="6793756" y="3620169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37243" name="Text Box 27"/>
          <p:cNvSpPr txBox="1">
            <a:spLocks noChangeArrowheads="1"/>
          </p:cNvSpPr>
          <p:nvPr/>
        </p:nvSpPr>
        <p:spPr bwMode="auto">
          <a:xfrm>
            <a:off x="6804869" y="1027782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37244" name="AutoShape 28"/>
          <p:cNvSpPr>
            <a:spLocks/>
          </p:cNvSpPr>
          <p:nvPr/>
        </p:nvSpPr>
        <p:spPr bwMode="auto">
          <a:xfrm rot="10800000">
            <a:off x="7985969" y="3861469"/>
            <a:ext cx="215900" cy="1368425"/>
          </a:xfrm>
          <a:prstGeom prst="leftBrace">
            <a:avLst>
              <a:gd name="adj1" fmla="val 5281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7245" name="Line 29"/>
          <p:cNvSpPr>
            <a:spLocks noChangeShapeType="1"/>
          </p:cNvSpPr>
          <p:nvPr/>
        </p:nvSpPr>
        <p:spPr bwMode="auto">
          <a:xfrm>
            <a:off x="6271469" y="4509169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46" name="Line 30"/>
          <p:cNvSpPr>
            <a:spLocks noChangeShapeType="1"/>
          </p:cNvSpPr>
          <p:nvPr/>
        </p:nvSpPr>
        <p:spPr bwMode="auto">
          <a:xfrm>
            <a:off x="6271469" y="4940969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47" name="Text Box 31"/>
          <p:cNvSpPr txBox="1">
            <a:spLocks noChangeArrowheads="1"/>
          </p:cNvSpPr>
          <p:nvPr/>
        </p:nvSpPr>
        <p:spPr bwMode="auto">
          <a:xfrm>
            <a:off x="6790581" y="498859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37248" name="Text Box 32"/>
          <p:cNvSpPr txBox="1">
            <a:spLocks noChangeArrowheads="1"/>
          </p:cNvSpPr>
          <p:nvPr/>
        </p:nvSpPr>
        <p:spPr bwMode="auto">
          <a:xfrm>
            <a:off x="8173294" y="4098007"/>
            <a:ext cx="4572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/>
              <a:t>代码段</a:t>
            </a:r>
          </a:p>
        </p:txBody>
      </p:sp>
      <p:sp>
        <p:nvSpPr>
          <p:cNvPr id="137249" name="Text Box 33"/>
          <p:cNvSpPr txBox="1">
            <a:spLocks noChangeArrowheads="1"/>
          </p:cNvSpPr>
          <p:nvPr/>
        </p:nvSpPr>
        <p:spPr bwMode="auto">
          <a:xfrm>
            <a:off x="6774706" y="4091657"/>
            <a:ext cx="922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137250" name="AutoShape 34"/>
          <p:cNvSpPr>
            <a:spLocks/>
          </p:cNvSpPr>
          <p:nvPr/>
        </p:nvSpPr>
        <p:spPr bwMode="auto">
          <a:xfrm>
            <a:off x="6111025" y="4060700"/>
            <a:ext cx="163512" cy="896938"/>
          </a:xfrm>
          <a:prstGeom prst="leftBrace">
            <a:avLst>
              <a:gd name="adj1" fmla="val 4571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7251" name="Text Box 35"/>
          <p:cNvSpPr txBox="1">
            <a:spLocks noChangeArrowheads="1"/>
          </p:cNvSpPr>
          <p:nvPr/>
        </p:nvSpPr>
        <p:spPr bwMode="auto">
          <a:xfrm>
            <a:off x="4956940" y="3927365"/>
            <a:ext cx="1144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zh-CN" sz="2000" b="1" dirty="0" err="1">
                <a:cs typeface="Arial" panose="020B0604020202020204" pitchFamily="34" charset="0"/>
              </a:rPr>
              <a:t>21123H</a:t>
            </a:r>
            <a:r>
              <a:rPr lang="en-US" altLang="zh-CN" sz="2800" b="1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137252" name="Line 36"/>
          <p:cNvSpPr>
            <a:spLocks noChangeShapeType="1"/>
          </p:cNvSpPr>
          <p:nvPr/>
        </p:nvSpPr>
        <p:spPr bwMode="auto">
          <a:xfrm flipH="1">
            <a:off x="5285382" y="4535285"/>
            <a:ext cx="746267" cy="33387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53" name="Text Box 37"/>
          <p:cNvSpPr txBox="1">
            <a:spLocks noChangeArrowheads="1"/>
          </p:cNvSpPr>
          <p:nvPr/>
        </p:nvSpPr>
        <p:spPr bwMode="auto">
          <a:xfrm>
            <a:off x="3180499" y="4704446"/>
            <a:ext cx="2376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zh-CN" altLang="en-US" sz="2000" b="1" dirty="0">
                <a:cs typeface="Arial" panose="020B0604020202020204" pitchFamily="34" charset="0"/>
              </a:rPr>
              <a:t>中断服务子程序</a:t>
            </a:r>
            <a:endParaRPr lang="zh-CN" altLang="en-US" sz="28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13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7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7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3" dur="5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2" dur="5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6" dur="5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0" dur="5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5" dur="500"/>
                                        <p:tgtEl>
                                          <p:spTgt spid="1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0" dur="500"/>
                                        <p:tgtEl>
                                          <p:spTgt spid="13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4" dur="500"/>
                                        <p:tgtEl>
                                          <p:spTgt spid="13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8" dur="500"/>
                                        <p:tgtEl>
                                          <p:spTgt spid="1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 animBg="1"/>
      <p:bldP spid="137226" grpId="0"/>
      <p:bldP spid="137228" grpId="0"/>
      <p:bldP spid="137229" grpId="0"/>
      <p:bldP spid="137230" grpId="0"/>
      <p:bldP spid="137231" grpId="0"/>
      <p:bldP spid="137232" grpId="0" animBg="1"/>
      <p:bldP spid="137233" grpId="0" animBg="1"/>
      <p:bldP spid="137236" grpId="0"/>
      <p:bldP spid="137237" grpId="0"/>
      <p:bldP spid="137238" grpId="0" animBg="1"/>
      <p:bldP spid="137239" grpId="0"/>
      <p:bldP spid="137242" grpId="0"/>
      <p:bldP spid="137243" grpId="0"/>
      <p:bldP spid="137244" grpId="0" animBg="1"/>
      <p:bldP spid="137247" grpId="0"/>
      <p:bldP spid="137248" grpId="0"/>
      <p:bldP spid="137249" grpId="0"/>
      <p:bldP spid="137250" grpId="0" animBg="1"/>
      <p:bldP spid="137251" grpId="0"/>
      <p:bldP spid="137253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）中断指令</a:t>
            </a:r>
            <a:endParaRPr lang="en-US" altLang="zh-CN" dirty="0" smtClean="0"/>
          </a:p>
          <a:p>
            <a:pPr eaLnBrk="1" hangingPunct="1">
              <a:spcAft>
                <a:spcPct val="20000"/>
              </a:spcAft>
            </a:pPr>
            <a:r>
              <a:rPr lang="zh-CN" altLang="en-US" dirty="0" smtClean="0"/>
              <a:t>溢出</a:t>
            </a:r>
            <a:r>
              <a:rPr lang="zh-CN" altLang="en-US" dirty="0"/>
              <a:t>中断指令。</a:t>
            </a:r>
          </a:p>
          <a:p>
            <a:pPr eaLnBrk="1" hangingPunct="1"/>
            <a:r>
              <a:rPr lang="zh-CN" altLang="en-US" dirty="0"/>
              <a:t>格式：</a:t>
            </a:r>
          </a:p>
          <a:p>
            <a:pPr eaLnBrk="1" hangingPunct="1">
              <a:spcBef>
                <a:spcPct val="40000"/>
              </a:spcBef>
              <a:spcAft>
                <a:spcPct val="40000"/>
              </a:spcAft>
              <a:buNone/>
            </a:pPr>
            <a:r>
              <a:rPr lang="zh-CN" altLang="en-US" dirty="0"/>
              <a:t>         </a:t>
            </a:r>
            <a:r>
              <a:rPr lang="en-US" altLang="zh-CN" dirty="0"/>
              <a:t>INTO  </a:t>
            </a:r>
          </a:p>
          <a:p>
            <a:pPr eaLnBrk="1" hangingPunct="1">
              <a:spcAft>
                <a:spcPct val="300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若</a:t>
            </a:r>
            <a:r>
              <a:rPr lang="en-US" altLang="zh-CN" dirty="0">
                <a:latin typeface="宋体" panose="02010600030101010101" pitchFamily="2" charset="-122"/>
              </a:rPr>
              <a:t>OF=1,</a:t>
            </a:r>
            <a:r>
              <a:rPr lang="zh-CN" altLang="en-US" dirty="0">
                <a:latin typeface="宋体" panose="02010600030101010101" pitchFamily="2" charset="-122"/>
              </a:rPr>
              <a:t>则启动一个类型为4的中断过程,给出一个出错标志,如果</a:t>
            </a:r>
            <a:r>
              <a:rPr lang="en-US" altLang="zh-CN" dirty="0">
                <a:latin typeface="宋体" panose="02010600030101010101" pitchFamily="2" charset="-122"/>
              </a:rPr>
              <a:t>OF=0,</a:t>
            </a:r>
            <a:r>
              <a:rPr lang="zh-CN" altLang="en-US" dirty="0">
                <a:latin typeface="宋体" panose="02010600030101010101" pitchFamily="2" charset="-122"/>
              </a:rPr>
              <a:t>不做任何操作。</a:t>
            </a:r>
          </a:p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INTO</a:t>
            </a:r>
            <a:r>
              <a:rPr lang="zh-CN" altLang="en-US" dirty="0">
                <a:latin typeface="宋体" panose="02010600030101010101" pitchFamily="2" charset="-122"/>
              </a:rPr>
              <a:t>指令通常安排在有符号数加减运算指令之后。</a:t>
            </a:r>
            <a:endParaRPr lang="en-US" altLang="zh-CN" dirty="0"/>
          </a:p>
          <a:p>
            <a:pPr lvl="1" eaLnBrk="1" hangingPunct="1">
              <a:spcAft>
                <a:spcPct val="20000"/>
              </a:spcAft>
            </a:pPr>
            <a:endParaRPr lang="zh-CN" altLang="en-US" dirty="0"/>
          </a:p>
          <a:p>
            <a:pPr eaLnBrk="1" hangingPunct="1">
              <a:lnSpc>
                <a:spcPct val="130000"/>
              </a:lnSpc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159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58257" y="2706147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/>
              <a:t>相当于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001294" y="3087147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INT  4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67744" y="3317335"/>
            <a:ext cx="1676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</a:pPr>
            <a:r>
              <a:rPr lang="zh-CN" altLang="en-US" dirty="0"/>
              <a:t>出栈指令</a:t>
            </a:r>
            <a:r>
              <a:rPr lang="en-AU" altLang="zh-CN" dirty="0" smtClean="0"/>
              <a:t>POP</a:t>
            </a:r>
          </a:p>
          <a:p>
            <a:pPr algn="just" eaLnBrk="1" hangingPunct="1">
              <a:spcAft>
                <a:spcPct val="300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指令执行过程：</a:t>
            </a:r>
          </a:p>
          <a:p>
            <a:pPr algn="just" eaLnBrk="1" hangingPunct="1"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SP</a:t>
            </a:r>
            <a:endParaRPr lang="en-US" altLang="zh-CN" dirty="0"/>
          </a:p>
          <a:p>
            <a:pPr algn="just" eaLnBrk="1" hangingPunct="1"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    </a:t>
            </a:r>
            <a:r>
              <a:rPr lang="en-US" altLang="zh-CN" dirty="0" err="1" smtClean="0">
                <a:latin typeface="宋体" panose="02010600030101010101" pitchFamily="2" charset="-122"/>
              </a:rPr>
              <a:t>SP+1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just" eaLnBrk="1" hangingPunct="1"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SP</a:t>
            </a:r>
            <a:r>
              <a:rPr lang="en-US" altLang="zh-CN" dirty="0">
                <a:latin typeface="宋体" panose="02010600030101010101" pitchFamily="2" charset="-122"/>
              </a:rPr>
              <a:t> ← </a:t>
            </a:r>
            <a:r>
              <a:rPr lang="en-US" altLang="zh-CN" dirty="0" err="1">
                <a:latin typeface="宋体" panose="02010600030101010101" pitchFamily="2" charset="-122"/>
              </a:rPr>
              <a:t>SP+2</a:t>
            </a: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en-US" altLang="zh-CN" dirty="0" smtClean="0"/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58" name="Line 4"/>
          <p:cNvSpPr>
            <a:spLocks noChangeShapeType="1"/>
          </p:cNvSpPr>
          <p:nvPr/>
        </p:nvSpPr>
        <p:spPr bwMode="auto">
          <a:xfrm>
            <a:off x="1763737" y="3428306"/>
            <a:ext cx="863600" cy="0"/>
          </a:xfrm>
          <a:prstGeom prst="line">
            <a:avLst/>
          </a:prstGeom>
          <a:noFill/>
          <a:ln w="25400" cap="sq">
            <a:solidFill>
              <a:srgbClr val="FF99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5"/>
          <p:cNvSpPr>
            <a:spLocks noChangeShapeType="1"/>
          </p:cNvSpPr>
          <p:nvPr/>
        </p:nvSpPr>
        <p:spPr bwMode="auto">
          <a:xfrm>
            <a:off x="1979637" y="4004568"/>
            <a:ext cx="576263" cy="0"/>
          </a:xfrm>
          <a:prstGeom prst="line">
            <a:avLst/>
          </a:prstGeom>
          <a:noFill/>
          <a:ln w="25400" cap="sq">
            <a:solidFill>
              <a:srgbClr val="FF99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2771800" y="3140968"/>
            <a:ext cx="2808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</a:rPr>
              <a:t>操作数低字节</a:t>
            </a:r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2771800" y="3717231"/>
            <a:ext cx="2952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</a:rPr>
              <a:t>操作数高字节</a:t>
            </a: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6321475" y="3510856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321475" y="3874393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4" name="Rectangle 11"/>
          <p:cNvSpPr>
            <a:spLocks noChangeArrowheads="1"/>
          </p:cNvSpPr>
          <p:nvPr/>
        </p:nvSpPr>
        <p:spPr bwMode="auto">
          <a:xfrm>
            <a:off x="6321475" y="4234756"/>
            <a:ext cx="1458912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6321475" y="2505968"/>
            <a:ext cx="0" cy="2903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13"/>
          <p:cNvSpPr>
            <a:spLocks noChangeShapeType="1"/>
          </p:cNvSpPr>
          <p:nvPr/>
        </p:nvSpPr>
        <p:spPr bwMode="auto">
          <a:xfrm>
            <a:off x="7781975" y="2485331"/>
            <a:ext cx="0" cy="29035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Freeform 14"/>
          <p:cNvSpPr>
            <a:spLocks/>
          </p:cNvSpPr>
          <p:nvPr/>
        </p:nvSpPr>
        <p:spPr bwMode="auto">
          <a:xfrm>
            <a:off x="6321475" y="5071368"/>
            <a:ext cx="1457325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8" name="Text Box 15"/>
          <p:cNvSpPr txBox="1">
            <a:spLocks noChangeArrowheads="1"/>
          </p:cNvSpPr>
          <p:nvPr/>
        </p:nvSpPr>
        <p:spPr bwMode="auto">
          <a:xfrm>
            <a:off x="6778675" y="262026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69" name="Rectangle 16"/>
          <p:cNvSpPr>
            <a:spLocks noChangeArrowheads="1"/>
          </p:cNvSpPr>
          <p:nvPr/>
        </p:nvSpPr>
        <p:spPr bwMode="auto">
          <a:xfrm>
            <a:off x="6321475" y="3140968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5127675" y="4220468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SP</a:t>
            </a:r>
          </a:p>
        </p:txBody>
      </p:sp>
      <p:sp>
        <p:nvSpPr>
          <p:cNvPr id="71" name="Line 18"/>
          <p:cNvSpPr>
            <a:spLocks noChangeShapeType="1"/>
          </p:cNvSpPr>
          <p:nvPr/>
        </p:nvSpPr>
        <p:spPr bwMode="auto">
          <a:xfrm>
            <a:off x="5700762" y="4434781"/>
            <a:ext cx="576263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8216950" y="3333056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堆栈段</a:t>
            </a:r>
          </a:p>
        </p:txBody>
      </p:sp>
      <p:sp>
        <p:nvSpPr>
          <p:cNvPr id="73" name="AutoShape 20"/>
          <p:cNvSpPr>
            <a:spLocks/>
          </p:cNvSpPr>
          <p:nvPr/>
        </p:nvSpPr>
        <p:spPr bwMode="auto">
          <a:xfrm>
            <a:off x="7916912" y="3120331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5127675" y="3499743"/>
            <a:ext cx="862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SP</a:t>
            </a:r>
          </a:p>
        </p:txBody>
      </p:sp>
      <p:sp>
        <p:nvSpPr>
          <p:cNvPr id="75" name="Line 22"/>
          <p:cNvSpPr>
            <a:spLocks noChangeShapeType="1"/>
          </p:cNvSpPr>
          <p:nvPr/>
        </p:nvSpPr>
        <p:spPr bwMode="auto">
          <a:xfrm>
            <a:off x="5700762" y="3714056"/>
            <a:ext cx="576263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76" name="Text Box 23"/>
          <p:cNvSpPr txBox="1">
            <a:spLocks noChangeArrowheads="1"/>
          </p:cNvSpPr>
          <p:nvPr/>
        </p:nvSpPr>
        <p:spPr bwMode="auto">
          <a:xfrm>
            <a:off x="6664375" y="3860106"/>
            <a:ext cx="101595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高</a:t>
            </a:r>
            <a:r>
              <a:rPr lang="en-US" altLang="zh-CN" b="1" dirty="0">
                <a:solidFill>
                  <a:schemeClr val="bg1"/>
                </a:solidFill>
              </a:rPr>
              <a:t>8</a:t>
            </a:r>
            <a:r>
              <a:rPr lang="zh-CN" altLang="en-US" b="1" dirty="0">
                <a:solidFill>
                  <a:schemeClr val="bg1"/>
                </a:solidFill>
              </a:rPr>
              <a:t>位</a:t>
            </a:r>
          </a:p>
        </p:txBody>
      </p:sp>
      <p:sp>
        <p:nvSpPr>
          <p:cNvPr id="77" name="Text Box 24"/>
          <p:cNvSpPr txBox="1">
            <a:spLocks noChangeArrowheads="1"/>
          </p:cNvSpPr>
          <p:nvPr/>
        </p:nvSpPr>
        <p:spPr bwMode="auto">
          <a:xfrm>
            <a:off x="6664375" y="3499743"/>
            <a:ext cx="101595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低</a:t>
            </a:r>
            <a:r>
              <a:rPr lang="en-US" altLang="zh-CN" b="1" dirty="0">
                <a:solidFill>
                  <a:schemeClr val="bg1"/>
                </a:solidFill>
              </a:rPr>
              <a:t>8</a:t>
            </a:r>
            <a:r>
              <a:rPr lang="zh-CN" altLang="en-US" b="1" dirty="0">
                <a:solidFill>
                  <a:schemeClr val="bg1"/>
                </a:solidFill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101099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" presetClass="exit" presetSubtype="1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" presetClass="exit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2" presetClass="exit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 animBg="1"/>
      <p:bldP spid="63" grpId="0" animBg="1"/>
      <p:bldP spid="64" grpId="0" animBg="1"/>
      <p:bldP spid="67" grpId="0" animBg="1"/>
      <p:bldP spid="68" grpId="0"/>
      <p:bldP spid="69" grpId="0" animBg="1"/>
      <p:bldP spid="72" grpId="0"/>
      <p:bldP spid="73" grpId="0" animBg="1"/>
      <p:bldP spid="74" grpId="0"/>
      <p:bldP spid="74" grpId="1"/>
      <p:bldP spid="76" grpId="0"/>
      <p:bldP spid="76" grpId="1"/>
      <p:bldP spid="77" grpId="0"/>
      <p:bldP spid="77" grpId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）中断指令</a:t>
            </a:r>
            <a:endParaRPr lang="en-US" altLang="zh-CN" dirty="0" smtClean="0"/>
          </a:p>
          <a:p>
            <a:pPr eaLnBrk="1" hangingPunct="1">
              <a:spcAft>
                <a:spcPct val="20000"/>
              </a:spcAft>
            </a:pPr>
            <a:r>
              <a:rPr lang="zh-CN" altLang="en-US" dirty="0" smtClean="0"/>
              <a:t>中断</a:t>
            </a:r>
            <a:r>
              <a:rPr lang="zh-CN" altLang="en-US" dirty="0"/>
              <a:t>返回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格式：</a:t>
            </a:r>
          </a:p>
          <a:p>
            <a:pPr eaLnBrk="1" hangingPunct="1">
              <a:lnSpc>
                <a:spcPct val="105000"/>
              </a:lnSpc>
              <a:spcBef>
                <a:spcPct val="35000"/>
              </a:spcBef>
              <a:buNone/>
            </a:pPr>
            <a:r>
              <a:rPr lang="zh-CN" altLang="en-US" dirty="0"/>
              <a:t>        </a:t>
            </a:r>
            <a:r>
              <a:rPr lang="en-US" altLang="zh-CN" dirty="0" err="1"/>
              <a:t>IRET</a:t>
            </a:r>
            <a:endParaRPr lang="en-US" altLang="zh-CN" dirty="0"/>
          </a:p>
          <a:p>
            <a:pPr eaLnBrk="1" hangingPunct="1">
              <a:spcBef>
                <a:spcPct val="55000"/>
              </a:spcBef>
            </a:pPr>
            <a:r>
              <a:rPr lang="zh-CN" altLang="en-US" dirty="0"/>
              <a:t>中断服务程序的最后一条指令，负责</a:t>
            </a:r>
          </a:p>
          <a:p>
            <a:pPr eaLnBrk="1" hangingPunct="1">
              <a:spcAft>
                <a:spcPct val="20000"/>
              </a:spcAft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160</a:t>
            </a:fld>
            <a:endParaRPr lang="en-US" altLang="zh-CN" dirty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6084168" y="3861048"/>
            <a:ext cx="377700" cy="1224136"/>
          </a:xfrm>
          <a:prstGeom prst="curvedLeftArrow">
            <a:avLst>
              <a:gd name="adj1" fmla="val 4752"/>
              <a:gd name="adj2" fmla="val 17802"/>
              <a:gd name="adj3" fmla="val 13245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258398" y="4410937"/>
            <a:ext cx="35814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恢复断点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/>
              <a:t>恢复标志寄存器内容</a:t>
            </a:r>
          </a:p>
        </p:txBody>
      </p:sp>
      <p:sp>
        <p:nvSpPr>
          <p:cNvPr id="11" name="AutoShape 6"/>
          <p:cNvSpPr>
            <a:spLocks/>
          </p:cNvSpPr>
          <p:nvPr/>
        </p:nvSpPr>
        <p:spPr bwMode="auto">
          <a:xfrm>
            <a:off x="5686416" y="4483348"/>
            <a:ext cx="304800" cy="110589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）处理器控制指令</a:t>
            </a:r>
            <a:endParaRPr lang="en-US" altLang="zh-CN" dirty="0" smtClean="0"/>
          </a:p>
          <a:p>
            <a:pPr marL="342900" indent="-342900" algn="just">
              <a:lnSpc>
                <a:spcPct val="80000"/>
              </a:lnSpc>
              <a:defRPr/>
            </a:pPr>
            <a:r>
              <a:rPr lang="zh-CN" altLang="en-US" dirty="0">
                <a:latin typeface="宋体" pitchFamily="2" charset="-122"/>
              </a:rPr>
              <a:t>标志操作指令</a:t>
            </a:r>
          </a:p>
          <a:p>
            <a:pPr indent="0" algn="just">
              <a:lnSpc>
                <a:spcPct val="80000"/>
              </a:lnSpc>
              <a:buNone/>
              <a:defRPr/>
            </a:pPr>
            <a:r>
              <a:rPr lang="zh-CN" altLang="en-US" dirty="0">
                <a:latin typeface="宋体" pitchFamily="2" charset="-122"/>
              </a:rPr>
              <a:t>  用来设置标志位的状态。</a:t>
            </a:r>
          </a:p>
          <a:p>
            <a:pPr indent="0" algn="just">
              <a:lnSpc>
                <a:spcPct val="80000"/>
              </a:lnSpc>
              <a:buNone/>
              <a:defRPr/>
            </a:pPr>
            <a:r>
              <a:rPr lang="zh-CN" altLang="en-US" dirty="0">
                <a:latin typeface="宋体" pitchFamily="2" charset="-122"/>
              </a:rPr>
              <a:t> （1）</a:t>
            </a:r>
            <a:r>
              <a:rPr lang="en-US" altLang="zh-CN" dirty="0">
                <a:latin typeface="宋体" pitchFamily="2" charset="-122"/>
              </a:rPr>
              <a:t>CF</a:t>
            </a:r>
            <a:r>
              <a:rPr lang="zh-CN" altLang="en-US" dirty="0">
                <a:latin typeface="宋体" pitchFamily="2" charset="-122"/>
              </a:rPr>
              <a:t>设置指令</a:t>
            </a:r>
          </a:p>
          <a:p>
            <a:pPr indent="0" algn="just">
              <a:lnSpc>
                <a:spcPct val="80000"/>
              </a:lnSpc>
              <a:buNone/>
              <a:defRPr/>
            </a:pPr>
            <a:r>
              <a:rPr lang="en-US" altLang="zh-CN" b="1" dirty="0">
                <a:solidFill>
                  <a:srgbClr val="FFFF00"/>
                </a:solidFill>
              </a:rPr>
              <a:t>           </a:t>
            </a:r>
            <a:r>
              <a:rPr lang="en-US" altLang="zh-CN" b="1" dirty="0" err="1">
                <a:solidFill>
                  <a:srgbClr val="FF0000"/>
                </a:solidFill>
              </a:rPr>
              <a:t>CLC</a:t>
            </a:r>
            <a:r>
              <a:rPr lang="en-US" altLang="zh-CN" b="1" dirty="0">
                <a:solidFill>
                  <a:srgbClr val="FFFF00"/>
                </a:solidFill>
                <a:latin typeface="宋体" pitchFamily="2" charset="-122"/>
              </a:rPr>
              <a:t>    </a:t>
            </a:r>
            <a:r>
              <a:rPr lang="en-US" altLang="zh-CN" dirty="0" err="1">
                <a:latin typeface="宋体" pitchFamily="2" charset="-122"/>
              </a:rPr>
              <a:t>0→CF</a:t>
            </a:r>
            <a:endParaRPr lang="en-US" altLang="zh-CN" b="1" dirty="0">
              <a:solidFill>
                <a:srgbClr val="FFFF00"/>
              </a:solidFill>
              <a:latin typeface="宋体" pitchFamily="2" charset="-122"/>
            </a:endParaRPr>
          </a:p>
          <a:p>
            <a:pPr indent="0" algn="just">
              <a:lnSpc>
                <a:spcPct val="80000"/>
              </a:lnSpc>
              <a:buNone/>
              <a:defRPr/>
            </a:pPr>
            <a:r>
              <a:rPr lang="en-US" altLang="zh-CN" b="1" dirty="0">
                <a:solidFill>
                  <a:srgbClr val="FFFF00"/>
                </a:solidFill>
              </a:rPr>
              <a:t>           </a:t>
            </a:r>
            <a:r>
              <a:rPr lang="en-US" altLang="zh-CN" b="1" dirty="0" err="1">
                <a:solidFill>
                  <a:srgbClr val="FF0000"/>
                </a:solidFill>
              </a:rPr>
              <a:t>STC</a:t>
            </a:r>
            <a:r>
              <a:rPr lang="en-US" altLang="zh-CN" b="1" dirty="0">
                <a:solidFill>
                  <a:srgbClr val="FFFF00"/>
                </a:solidFill>
                <a:latin typeface="宋体" pitchFamily="2" charset="-122"/>
              </a:rPr>
              <a:t>    </a:t>
            </a:r>
            <a:r>
              <a:rPr lang="en-US" altLang="zh-CN" dirty="0" err="1">
                <a:latin typeface="宋体" pitchFamily="2" charset="-122"/>
              </a:rPr>
              <a:t>1→CF</a:t>
            </a:r>
            <a:endParaRPr lang="en-US" altLang="zh-CN" b="1" dirty="0">
              <a:solidFill>
                <a:srgbClr val="FFFF00"/>
              </a:solidFill>
              <a:latin typeface="宋体" pitchFamily="2" charset="-122"/>
            </a:endParaRPr>
          </a:p>
          <a:p>
            <a:pPr indent="0" algn="just">
              <a:lnSpc>
                <a:spcPct val="80000"/>
              </a:lnSpc>
              <a:buNone/>
              <a:defRPr/>
            </a:pPr>
            <a:r>
              <a:rPr lang="en-US" altLang="zh-CN" b="1" dirty="0">
                <a:solidFill>
                  <a:srgbClr val="FFFF00"/>
                </a:solidFill>
              </a:rPr>
              <a:t>           </a:t>
            </a:r>
            <a:r>
              <a:rPr lang="en-US" altLang="zh-CN" b="1" dirty="0">
                <a:solidFill>
                  <a:srgbClr val="FF0000"/>
                </a:solidFill>
              </a:rPr>
              <a:t>CMC</a:t>
            </a:r>
            <a:r>
              <a:rPr lang="en-US" altLang="zh-CN" b="1" dirty="0">
                <a:solidFill>
                  <a:srgbClr val="FFFF00"/>
                </a:solidFill>
                <a:latin typeface="宋体" pitchFamily="2" charset="-122"/>
              </a:rPr>
              <a:t>   </a:t>
            </a:r>
            <a:r>
              <a:rPr lang="en-US" altLang="zh-CN" dirty="0">
                <a:latin typeface="宋体" pitchFamily="2" charset="-122"/>
              </a:rPr>
              <a:t>CF</a:t>
            </a:r>
            <a:r>
              <a:rPr lang="zh-CN" altLang="en-US" dirty="0">
                <a:latin typeface="宋体" pitchFamily="2" charset="-122"/>
              </a:rPr>
              <a:t>变反</a:t>
            </a:r>
          </a:p>
          <a:p>
            <a:pPr indent="0" algn="just">
              <a:lnSpc>
                <a:spcPct val="80000"/>
              </a:lnSpc>
              <a:buNone/>
              <a:defRPr/>
            </a:pPr>
            <a:r>
              <a:rPr lang="zh-CN" altLang="en-US" dirty="0">
                <a:latin typeface="宋体" pitchFamily="2" charset="-122"/>
              </a:rPr>
              <a:t> （</a:t>
            </a:r>
            <a:r>
              <a:rPr lang="en-US" altLang="zh-CN" dirty="0">
                <a:latin typeface="宋体" pitchFamily="2" charset="-122"/>
              </a:rPr>
              <a:t>2</a:t>
            </a:r>
            <a:r>
              <a:rPr lang="zh-CN" altLang="en-US" dirty="0">
                <a:latin typeface="宋体" pitchFamily="2" charset="-122"/>
              </a:rPr>
              <a:t>）</a:t>
            </a:r>
            <a:r>
              <a:rPr lang="en-US" altLang="zh-CN" dirty="0">
                <a:latin typeface="宋体" pitchFamily="2" charset="-122"/>
              </a:rPr>
              <a:t>DF</a:t>
            </a:r>
            <a:r>
              <a:rPr lang="zh-CN" altLang="en-US" dirty="0">
                <a:latin typeface="宋体" pitchFamily="2" charset="-122"/>
              </a:rPr>
              <a:t>设置指令</a:t>
            </a:r>
          </a:p>
          <a:p>
            <a:pPr indent="0" algn="just">
              <a:lnSpc>
                <a:spcPct val="80000"/>
              </a:lnSpc>
              <a:buNone/>
              <a:defRPr/>
            </a:pPr>
            <a:r>
              <a:rPr lang="en-US" altLang="zh-CN" b="1" dirty="0">
                <a:solidFill>
                  <a:srgbClr val="FFFF00"/>
                </a:solidFill>
              </a:rPr>
              <a:t>           </a:t>
            </a:r>
            <a:r>
              <a:rPr lang="en-US" altLang="zh-CN" b="1" dirty="0" err="1">
                <a:solidFill>
                  <a:srgbClr val="FF0000"/>
                </a:solidFill>
              </a:rPr>
              <a:t>CLD</a:t>
            </a:r>
            <a:r>
              <a:rPr lang="en-US" altLang="zh-CN" b="1" dirty="0">
                <a:solidFill>
                  <a:srgbClr val="FFFF00"/>
                </a:solidFill>
                <a:latin typeface="宋体" pitchFamily="2" charset="-122"/>
              </a:rPr>
              <a:t>    </a:t>
            </a:r>
            <a:r>
              <a:rPr lang="en-US" altLang="zh-CN" dirty="0" err="1">
                <a:latin typeface="宋体" pitchFamily="2" charset="-122"/>
              </a:rPr>
              <a:t>0→DF</a:t>
            </a:r>
            <a:r>
              <a:rPr lang="en-US" altLang="zh-CN" dirty="0">
                <a:latin typeface="宋体" pitchFamily="2" charset="-122"/>
              </a:rPr>
              <a:t> (</a:t>
            </a:r>
            <a:r>
              <a:rPr lang="zh-CN" altLang="en-US" dirty="0">
                <a:latin typeface="宋体" pitchFamily="2" charset="-122"/>
              </a:rPr>
              <a:t>串操作的指针移动方向从低到高</a:t>
            </a:r>
            <a:r>
              <a:rPr lang="en-US" altLang="zh-CN" dirty="0">
                <a:latin typeface="宋体" pitchFamily="2" charset="-122"/>
              </a:rPr>
              <a:t>)</a:t>
            </a:r>
            <a:endParaRPr lang="en-US" altLang="zh-CN" b="1" dirty="0">
              <a:solidFill>
                <a:srgbClr val="FFFF00"/>
              </a:solidFill>
              <a:latin typeface="宋体" pitchFamily="2" charset="-122"/>
            </a:endParaRPr>
          </a:p>
          <a:p>
            <a:pPr indent="0" algn="just">
              <a:lnSpc>
                <a:spcPct val="80000"/>
              </a:lnSpc>
              <a:buNone/>
              <a:defRPr/>
            </a:pPr>
            <a:r>
              <a:rPr lang="en-US" altLang="zh-CN" b="1" dirty="0">
                <a:solidFill>
                  <a:srgbClr val="FFFF00"/>
                </a:solidFill>
                <a:latin typeface="宋体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</a:rPr>
              <a:t>STD</a:t>
            </a:r>
            <a:r>
              <a:rPr lang="en-US" altLang="zh-CN" b="1" dirty="0">
                <a:solidFill>
                  <a:srgbClr val="FFFF00"/>
                </a:solidFill>
                <a:latin typeface="宋体" pitchFamily="2" charset="-122"/>
              </a:rPr>
              <a:t>    </a:t>
            </a:r>
            <a:r>
              <a:rPr lang="en-US" altLang="zh-CN" dirty="0" err="1">
                <a:latin typeface="宋体" pitchFamily="2" charset="-122"/>
              </a:rPr>
              <a:t>1→DF</a:t>
            </a:r>
            <a:r>
              <a:rPr lang="en-US" altLang="zh-CN" dirty="0">
                <a:latin typeface="宋体" pitchFamily="2" charset="-122"/>
              </a:rPr>
              <a:t> (</a:t>
            </a:r>
            <a:r>
              <a:rPr lang="zh-CN" altLang="en-US" dirty="0">
                <a:latin typeface="宋体" pitchFamily="2" charset="-122"/>
              </a:rPr>
              <a:t>串操作的指针移动方向从高到低</a:t>
            </a:r>
            <a:r>
              <a:rPr lang="en-US" altLang="zh-CN" dirty="0">
                <a:latin typeface="宋体" pitchFamily="2" charset="-122"/>
              </a:rPr>
              <a:t>)</a:t>
            </a:r>
          </a:p>
          <a:p>
            <a:pPr indent="0" algn="just">
              <a:lnSpc>
                <a:spcPct val="80000"/>
              </a:lnSpc>
              <a:buNone/>
              <a:defRPr/>
            </a:pPr>
            <a:r>
              <a:rPr lang="en-US" altLang="zh-CN" dirty="0">
                <a:latin typeface="宋体" pitchFamily="2" charset="-122"/>
              </a:rPr>
              <a:t> （</a:t>
            </a:r>
            <a:r>
              <a:rPr lang="en-US" altLang="zh-CN" dirty="0" err="1">
                <a:latin typeface="宋体" pitchFamily="2" charset="-122"/>
              </a:rPr>
              <a:t>3）IF</a:t>
            </a:r>
            <a:r>
              <a:rPr lang="zh-CN" altLang="en-US" dirty="0">
                <a:latin typeface="宋体" pitchFamily="2" charset="-122"/>
              </a:rPr>
              <a:t>设置指令</a:t>
            </a:r>
          </a:p>
          <a:p>
            <a:pPr indent="0" algn="just">
              <a:lnSpc>
                <a:spcPct val="80000"/>
              </a:lnSpc>
              <a:buNone/>
              <a:defRPr/>
            </a:pPr>
            <a:r>
              <a:rPr lang="en-US" altLang="zh-CN" b="1" dirty="0">
                <a:solidFill>
                  <a:srgbClr val="FFFF00"/>
                </a:solidFill>
                <a:latin typeface="宋体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</a:rPr>
              <a:t>CLI</a:t>
            </a:r>
            <a:r>
              <a:rPr lang="en-US" altLang="zh-CN" b="1" dirty="0">
                <a:solidFill>
                  <a:srgbClr val="FFFF00"/>
                </a:solidFill>
                <a:latin typeface="宋体" pitchFamily="2" charset="-122"/>
              </a:rPr>
              <a:t>     </a:t>
            </a:r>
            <a:r>
              <a:rPr lang="en-US" altLang="zh-CN" dirty="0" err="1">
                <a:latin typeface="宋体" pitchFamily="2" charset="-122"/>
              </a:rPr>
              <a:t>0→IF</a:t>
            </a:r>
            <a:r>
              <a:rPr lang="en-US" altLang="zh-CN" dirty="0">
                <a:latin typeface="宋体" pitchFamily="2" charset="-122"/>
              </a:rPr>
              <a:t> (</a:t>
            </a:r>
            <a:r>
              <a:rPr lang="zh-CN" altLang="en-US" dirty="0">
                <a:latin typeface="宋体" pitchFamily="2" charset="-122"/>
              </a:rPr>
              <a:t>禁止</a:t>
            </a:r>
            <a:r>
              <a:rPr lang="en-US" altLang="zh-CN" dirty="0" err="1">
                <a:latin typeface="宋体" pitchFamily="2" charset="-122"/>
              </a:rPr>
              <a:t>INTR</a:t>
            </a:r>
            <a:r>
              <a:rPr lang="zh-CN" altLang="en-US" dirty="0">
                <a:latin typeface="宋体" pitchFamily="2" charset="-122"/>
              </a:rPr>
              <a:t>中断</a:t>
            </a:r>
            <a:r>
              <a:rPr lang="en-US" altLang="zh-CN" dirty="0">
                <a:latin typeface="宋体" pitchFamily="2" charset="-122"/>
              </a:rPr>
              <a:t>)</a:t>
            </a:r>
            <a:endParaRPr lang="en-US" altLang="zh-CN" b="1" dirty="0">
              <a:solidFill>
                <a:srgbClr val="FFFF00"/>
              </a:solidFill>
              <a:latin typeface="宋体" pitchFamily="2" charset="-122"/>
            </a:endParaRPr>
          </a:p>
          <a:p>
            <a:pPr indent="0" algn="just">
              <a:lnSpc>
                <a:spcPct val="80000"/>
              </a:lnSpc>
              <a:buNone/>
              <a:defRPr/>
            </a:pPr>
            <a:r>
              <a:rPr lang="en-US" altLang="zh-CN" b="1" dirty="0">
                <a:solidFill>
                  <a:srgbClr val="FFFF00"/>
                </a:solidFill>
                <a:latin typeface="宋体" pitchFamily="2" charset="-122"/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</a:rPr>
              <a:t>STI</a:t>
            </a:r>
            <a:r>
              <a:rPr lang="en-US" altLang="zh-CN" b="1" dirty="0">
                <a:solidFill>
                  <a:srgbClr val="FFFF00"/>
                </a:solidFill>
                <a:latin typeface="宋体" pitchFamily="2" charset="-122"/>
              </a:rPr>
              <a:t>     </a:t>
            </a:r>
            <a:r>
              <a:rPr lang="en-US" altLang="zh-CN" dirty="0" err="1">
                <a:latin typeface="宋体" pitchFamily="2" charset="-122"/>
              </a:rPr>
              <a:t>1→IF</a:t>
            </a:r>
            <a:r>
              <a:rPr lang="en-US" altLang="zh-CN" dirty="0">
                <a:latin typeface="宋体" pitchFamily="2" charset="-122"/>
              </a:rPr>
              <a:t> (</a:t>
            </a:r>
            <a:r>
              <a:rPr lang="zh-CN" altLang="en-US" dirty="0">
                <a:latin typeface="宋体" pitchFamily="2" charset="-122"/>
              </a:rPr>
              <a:t>开放</a:t>
            </a:r>
            <a:r>
              <a:rPr lang="en-US" altLang="zh-CN" dirty="0" err="1">
                <a:latin typeface="宋体" pitchFamily="2" charset="-122"/>
              </a:rPr>
              <a:t>INTR</a:t>
            </a:r>
            <a:r>
              <a:rPr lang="zh-CN" altLang="en-US" dirty="0">
                <a:latin typeface="宋体" pitchFamily="2" charset="-122"/>
              </a:rPr>
              <a:t>中断</a:t>
            </a:r>
            <a:r>
              <a:rPr lang="en-US" altLang="zh-CN" dirty="0">
                <a:latin typeface="宋体" pitchFamily="2" charset="-122"/>
              </a:rPr>
              <a:t>)       </a:t>
            </a:r>
          </a:p>
          <a:p>
            <a:pPr eaLnBrk="1" hangingPunct="1">
              <a:spcAft>
                <a:spcPct val="20000"/>
              </a:spcAft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161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978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）处理器控制指令</a:t>
            </a:r>
            <a:endParaRPr lang="en-US" altLang="zh-CN" dirty="0" smtClean="0"/>
          </a:p>
          <a:p>
            <a:pPr marL="342900" indent="-342900" algn="just">
              <a:lnSpc>
                <a:spcPct val="80000"/>
              </a:lnSpc>
              <a:defRPr/>
            </a:pPr>
            <a:r>
              <a:rPr lang="zh-CN" altLang="en-US" dirty="0" smtClean="0">
                <a:latin typeface="宋体" pitchFamily="2" charset="-122"/>
              </a:rPr>
              <a:t>外部同步指令</a:t>
            </a:r>
            <a:endParaRPr lang="zh-CN" altLang="en-US" dirty="0">
              <a:latin typeface="宋体" pitchFamily="2" charset="-122"/>
            </a:endParaRPr>
          </a:p>
          <a:p>
            <a:pPr indent="0" algn="just">
              <a:lnSpc>
                <a:spcPct val="80000"/>
              </a:lnSpc>
              <a:buNone/>
              <a:defRPr/>
            </a:pP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zh-CN" altLang="en-US" dirty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）暂停指令</a:t>
            </a:r>
            <a:r>
              <a:rPr lang="en-US" altLang="zh-CN" dirty="0" err="1" smtClean="0">
                <a:latin typeface="宋体" pitchFamily="2" charset="-122"/>
              </a:rPr>
              <a:t>HLT</a:t>
            </a:r>
            <a:endParaRPr lang="en-US" altLang="zh-CN" dirty="0" smtClean="0">
              <a:latin typeface="宋体" pitchFamily="2" charset="-122"/>
            </a:endParaRPr>
          </a:p>
          <a:p>
            <a:pPr indent="0">
              <a:spcBef>
                <a:spcPct val="50000"/>
              </a:spcBef>
              <a:buClrTx/>
              <a:buNone/>
              <a:defRPr/>
            </a:pPr>
            <a:r>
              <a:rPr kumimoji="1" lang="zh-CN" altLang="en-US" b="1" dirty="0">
                <a:latin typeface="Times New Roman" pitchFamily="18" charset="0"/>
              </a:rPr>
              <a:t>格式 :         </a:t>
            </a:r>
            <a:r>
              <a:rPr kumimoji="1" lang="en-US" altLang="zh-CN" b="1" dirty="0" err="1">
                <a:latin typeface="Times New Roman" pitchFamily="18" charset="0"/>
              </a:rPr>
              <a:t>HLT</a:t>
            </a:r>
            <a:endParaRPr kumimoji="1" lang="en-US" altLang="zh-CN" b="1" dirty="0">
              <a:latin typeface="Times New Roman" pitchFamily="18" charset="0"/>
            </a:endParaRPr>
          </a:p>
          <a:p>
            <a:pPr indent="0">
              <a:spcBef>
                <a:spcPct val="50000"/>
              </a:spcBef>
              <a:buClrTx/>
              <a:buNone/>
              <a:defRPr/>
            </a:pPr>
            <a:r>
              <a:rPr kumimoji="1" lang="zh-CN" altLang="en-US" b="1" dirty="0">
                <a:latin typeface="Times New Roman" pitchFamily="18" charset="0"/>
              </a:rPr>
              <a:t>执行  :   使</a:t>
            </a:r>
            <a:r>
              <a:rPr kumimoji="1" lang="en-US" altLang="zh-CN" b="1" dirty="0">
                <a:latin typeface="Times New Roman" pitchFamily="18" charset="0"/>
              </a:rPr>
              <a:t>CPU</a:t>
            </a:r>
            <a:r>
              <a:rPr kumimoji="1" lang="zh-CN" altLang="en-US" b="1" dirty="0">
                <a:latin typeface="Times New Roman" pitchFamily="18" charset="0"/>
              </a:rPr>
              <a:t>处于暂停状态,  </a:t>
            </a:r>
            <a:r>
              <a:rPr lang="en-US" altLang="zh-CN" b="1" dirty="0" err="1">
                <a:latin typeface="宋体" pitchFamily="2" charset="-122"/>
              </a:rPr>
              <a:t>CS：IP</a:t>
            </a:r>
            <a:r>
              <a:rPr lang="zh-CN" altLang="en-US" b="1" dirty="0">
                <a:latin typeface="宋体" pitchFamily="2" charset="-122"/>
              </a:rPr>
              <a:t>指向</a:t>
            </a:r>
            <a:r>
              <a:rPr lang="en-US" altLang="zh-CN" b="1" dirty="0" err="1">
                <a:latin typeface="宋体" pitchFamily="2" charset="-122"/>
              </a:rPr>
              <a:t>HLT</a:t>
            </a:r>
            <a:r>
              <a:rPr lang="zh-CN" altLang="en-US" b="1" dirty="0">
                <a:latin typeface="宋体" pitchFamily="2" charset="-122"/>
              </a:rPr>
              <a:t>后面的一条指令的的地址。</a:t>
            </a:r>
          </a:p>
          <a:p>
            <a:pPr indent="0">
              <a:spcBef>
                <a:spcPct val="50000"/>
              </a:spcBef>
              <a:buClrTx/>
              <a:buNone/>
              <a:defRPr/>
            </a:pPr>
            <a:r>
              <a:rPr kumimoji="1" lang="zh-CN" altLang="en-US" b="1" dirty="0">
                <a:latin typeface="Times New Roman" pitchFamily="18" charset="0"/>
              </a:rPr>
              <a:t>作用：  </a:t>
            </a:r>
            <a:r>
              <a:rPr kumimoji="1" lang="zh-CN" altLang="en-US" b="1" dirty="0" smtClean="0">
                <a:latin typeface="Times New Roman" pitchFamily="18" charset="0"/>
              </a:rPr>
              <a:t>用于</a:t>
            </a:r>
            <a:r>
              <a:rPr kumimoji="1" lang="zh-CN" altLang="en-US" b="1" dirty="0">
                <a:latin typeface="Times New Roman" pitchFamily="18" charset="0"/>
              </a:rPr>
              <a:t>等待外部中断，中断处理结束后</a:t>
            </a:r>
            <a:r>
              <a:rPr kumimoji="1" lang="zh-CN" altLang="en-US" b="1" dirty="0" smtClean="0">
                <a:latin typeface="Times New Roman" pitchFamily="18" charset="0"/>
              </a:rPr>
              <a:t>，继续</a:t>
            </a:r>
            <a:r>
              <a:rPr kumimoji="1" lang="zh-CN" altLang="en-US" b="1" dirty="0">
                <a:latin typeface="Times New Roman" pitchFamily="18" charset="0"/>
              </a:rPr>
              <a:t>执行</a:t>
            </a:r>
            <a:r>
              <a:rPr kumimoji="1" lang="en-US" altLang="zh-CN" b="1" dirty="0" err="1">
                <a:latin typeface="Times New Roman" pitchFamily="18" charset="0"/>
              </a:rPr>
              <a:t>HLT</a:t>
            </a:r>
            <a:r>
              <a:rPr kumimoji="1" lang="zh-CN" altLang="en-US" b="1" dirty="0">
                <a:latin typeface="Times New Roman" pitchFamily="18" charset="0"/>
              </a:rPr>
              <a:t>后的下一条</a:t>
            </a:r>
            <a:r>
              <a:rPr kumimoji="1" lang="zh-CN" altLang="en-US" b="1" dirty="0" smtClean="0">
                <a:latin typeface="Times New Roman" pitchFamily="18" charset="0"/>
              </a:rPr>
              <a:t>指令。</a:t>
            </a:r>
            <a:r>
              <a:rPr lang="zh-CN" altLang="en-US" b="1" dirty="0" smtClean="0">
                <a:latin typeface="宋体" pitchFamily="2" charset="-122"/>
              </a:rPr>
              <a:t>复位</a:t>
            </a:r>
            <a:r>
              <a:rPr lang="zh-CN" altLang="en-US" b="1" dirty="0">
                <a:latin typeface="宋体" pitchFamily="2" charset="-122"/>
              </a:rPr>
              <a:t>信号也可让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退出暂停状态。</a:t>
            </a:r>
          </a:p>
          <a:p>
            <a:pPr indent="0" algn="just">
              <a:buNone/>
              <a:defRPr/>
            </a:pPr>
            <a:r>
              <a:rPr lang="en-US" altLang="zh-CN" b="1" dirty="0" err="1">
                <a:latin typeface="宋体" pitchFamily="2" charset="-122"/>
              </a:rPr>
              <a:t>HLT</a:t>
            </a:r>
            <a:r>
              <a:rPr lang="zh-CN" altLang="en-US" b="1" dirty="0">
                <a:latin typeface="宋体" pitchFamily="2" charset="-122"/>
              </a:rPr>
              <a:t>不影响标志位。</a:t>
            </a:r>
          </a:p>
          <a:p>
            <a:pPr indent="0" algn="just">
              <a:lnSpc>
                <a:spcPct val="80000"/>
              </a:lnSpc>
              <a:buNone/>
              <a:defRPr/>
            </a:pPr>
            <a:endParaRPr lang="en-US" altLang="zh-CN" dirty="0">
              <a:latin typeface="宋体" pitchFamily="2" charset="-122"/>
            </a:endParaRPr>
          </a:p>
          <a:p>
            <a:pPr indent="0" algn="just">
              <a:lnSpc>
                <a:spcPct val="80000"/>
              </a:lnSpc>
              <a:buNone/>
              <a:defRPr/>
            </a:pPr>
            <a:endParaRPr lang="zh-CN" altLang="en-US" dirty="0">
              <a:latin typeface="宋体" pitchFamily="2" charset="-122"/>
            </a:endParaRPr>
          </a:p>
          <a:p>
            <a:pPr indent="0" eaLnBrk="1" hangingPunct="1">
              <a:spcAft>
                <a:spcPct val="20000"/>
              </a:spcAft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162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）处理器控制指令</a:t>
            </a:r>
            <a:endParaRPr lang="en-US" altLang="zh-CN" dirty="0" smtClean="0"/>
          </a:p>
          <a:p>
            <a:pPr marL="342900" indent="-342900" algn="just">
              <a:lnSpc>
                <a:spcPct val="80000"/>
              </a:lnSpc>
              <a:defRPr/>
            </a:pPr>
            <a:r>
              <a:rPr lang="zh-CN" altLang="en-US" dirty="0" smtClean="0">
                <a:latin typeface="宋体" pitchFamily="2" charset="-122"/>
              </a:rPr>
              <a:t>外部同步指令</a:t>
            </a:r>
            <a:endParaRPr lang="zh-CN" altLang="en-US" dirty="0">
              <a:latin typeface="宋体" pitchFamily="2" charset="-122"/>
            </a:endParaRPr>
          </a:p>
          <a:p>
            <a:pPr indent="0" algn="just">
              <a:lnSpc>
                <a:spcPct val="80000"/>
              </a:lnSpc>
              <a:buNone/>
              <a:defRPr/>
            </a:pPr>
            <a:r>
              <a:rPr lang="en-US" altLang="zh-CN" dirty="0">
                <a:latin typeface="宋体" pitchFamily="2" charset="-122"/>
              </a:rPr>
              <a:t>(2)</a:t>
            </a:r>
            <a:r>
              <a:rPr lang="zh-CN" altLang="en-US" dirty="0">
                <a:latin typeface="宋体" pitchFamily="2" charset="-122"/>
              </a:rPr>
              <a:t>空操作指令</a:t>
            </a:r>
            <a:r>
              <a:rPr lang="en-AU" altLang="zh-CN" dirty="0" err="1" smtClean="0">
                <a:latin typeface="宋体" pitchFamily="2" charset="-122"/>
              </a:rPr>
              <a:t>NOP</a:t>
            </a:r>
            <a:endParaRPr lang="en-AU" altLang="zh-CN" dirty="0" smtClean="0">
              <a:latin typeface="宋体" pitchFamily="2" charset="-122"/>
            </a:endParaRPr>
          </a:p>
          <a:p>
            <a:pPr indent="0">
              <a:buNone/>
              <a:defRPr/>
            </a:pPr>
            <a:r>
              <a:rPr lang="en-US" altLang="zh-CN" b="1" dirty="0" err="1">
                <a:latin typeface="宋体" pitchFamily="2" charset="-122"/>
              </a:rPr>
              <a:t>NOP</a:t>
            </a:r>
            <a:r>
              <a:rPr lang="zh-CN" altLang="en-US" b="1" dirty="0">
                <a:latin typeface="宋体" pitchFamily="2" charset="-122"/>
              </a:rPr>
              <a:t>指令不做任何实质性的操作,但占用3个时钟周期,然后执行下一条指令。</a:t>
            </a:r>
          </a:p>
          <a:p>
            <a:pPr indent="0">
              <a:buNone/>
              <a:defRPr/>
            </a:pPr>
            <a:r>
              <a:rPr lang="zh-CN" altLang="en-US" b="1" dirty="0">
                <a:latin typeface="宋体" pitchFamily="2" charset="-122"/>
              </a:rPr>
              <a:t>多用于延时。 </a:t>
            </a:r>
          </a:p>
          <a:p>
            <a:pPr indent="0" algn="just">
              <a:lnSpc>
                <a:spcPct val="80000"/>
              </a:lnSpc>
              <a:buNone/>
              <a:defRPr/>
            </a:pPr>
            <a:endParaRPr lang="zh-CN" altLang="en-US" dirty="0">
              <a:latin typeface="宋体" pitchFamily="2" charset="-122"/>
            </a:endParaRPr>
          </a:p>
          <a:p>
            <a:pPr indent="0" eaLnBrk="1" hangingPunct="1">
              <a:spcAft>
                <a:spcPct val="20000"/>
              </a:spcAft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163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298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）处理器控制指令</a:t>
            </a:r>
            <a:endParaRPr lang="en-US" altLang="zh-CN" dirty="0" smtClean="0"/>
          </a:p>
          <a:p>
            <a:pPr marL="342900" indent="-342900" algn="just">
              <a:lnSpc>
                <a:spcPct val="80000"/>
              </a:lnSpc>
              <a:defRPr/>
            </a:pPr>
            <a:r>
              <a:rPr lang="zh-CN" altLang="en-US" dirty="0" smtClean="0">
                <a:latin typeface="宋体" pitchFamily="2" charset="-122"/>
              </a:rPr>
              <a:t>外部同步指令</a:t>
            </a:r>
            <a:endParaRPr lang="zh-CN" altLang="en-US" dirty="0">
              <a:latin typeface="宋体" pitchFamily="2" charset="-122"/>
            </a:endParaRPr>
          </a:p>
          <a:p>
            <a:pPr indent="0" algn="just">
              <a:lnSpc>
                <a:spcPct val="80000"/>
              </a:lnSpc>
              <a:buNone/>
              <a:defRPr/>
            </a:pPr>
            <a:endParaRPr lang="en-US" altLang="zh-CN" dirty="0" smtClean="0">
              <a:latin typeface="宋体" pitchFamily="2" charset="-122"/>
            </a:endParaRPr>
          </a:p>
          <a:p>
            <a:pPr indent="0" algn="just">
              <a:lnSpc>
                <a:spcPct val="80000"/>
              </a:lnSpc>
              <a:buNone/>
              <a:defRPr/>
            </a:pP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3</a:t>
            </a:r>
            <a:r>
              <a:rPr lang="en-US" altLang="zh-CN" dirty="0">
                <a:latin typeface="宋体" pitchFamily="2" charset="-122"/>
              </a:rPr>
              <a:t>)</a:t>
            </a:r>
            <a:r>
              <a:rPr lang="zh-CN" altLang="en-US" dirty="0">
                <a:latin typeface="宋体" pitchFamily="2" charset="-122"/>
              </a:rPr>
              <a:t>总线封锁指令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LOCK</a:t>
            </a:r>
            <a:r>
              <a:rPr lang="zh-CN" altLang="en-US" b="1" dirty="0">
                <a:latin typeface="Times New Roman" panose="02020603050405020304" pitchFamily="18" charset="0"/>
              </a:rPr>
              <a:t>实际上是一个指令前缀，可以放在任何一条指令前面</a:t>
            </a:r>
            <a:r>
              <a:rPr lang="zh-CN" altLang="en-US" b="1" dirty="0" smtClean="0">
                <a:latin typeface="Times New Roman" panose="02020603050405020304" pitchFamily="18" charset="0"/>
              </a:rPr>
              <a:t>。用来</a:t>
            </a:r>
            <a:r>
              <a:rPr lang="zh-CN" altLang="en-US" b="1" dirty="0">
                <a:latin typeface="Times New Roman" panose="02020603050405020304" pitchFamily="18" charset="0"/>
              </a:rPr>
              <a:t>维持总线的锁存信号直到与其联合的指令执行完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；</a:t>
            </a:r>
            <a:r>
              <a:rPr lang="en-US" altLang="zh-CN" b="1" dirty="0" smtClean="0">
                <a:latin typeface="Times New Roman" panose="02020603050405020304" pitchFamily="18" charset="0"/>
              </a:rPr>
              <a:t>CPU</a:t>
            </a:r>
            <a:r>
              <a:rPr lang="zh-CN" altLang="en-US" b="1" dirty="0">
                <a:latin typeface="Times New Roman" panose="02020603050405020304" pitchFamily="18" charset="0"/>
              </a:rPr>
              <a:t>与其他协处理器协同工作时，可以避免破坏有用信息。</a:t>
            </a:r>
          </a:p>
          <a:p>
            <a:pPr indent="0" algn="just">
              <a:lnSpc>
                <a:spcPct val="80000"/>
              </a:lnSpc>
              <a:buNone/>
              <a:defRPr/>
            </a:pPr>
            <a:endParaRPr lang="zh-CN" altLang="en-US" dirty="0">
              <a:latin typeface="宋体" pitchFamily="2" charset="-122"/>
            </a:endParaRPr>
          </a:p>
          <a:p>
            <a:pPr indent="0" eaLnBrk="1" hangingPunct="1">
              <a:spcAft>
                <a:spcPct val="20000"/>
              </a:spcAft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164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69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</a:pPr>
            <a:r>
              <a:rPr lang="zh-CN" altLang="en-US" dirty="0"/>
              <a:t>出栈指令</a:t>
            </a:r>
            <a:r>
              <a:rPr lang="en-AU" altLang="zh-CN" dirty="0" smtClean="0"/>
              <a:t>POP</a:t>
            </a:r>
          </a:p>
          <a:p>
            <a:pPr eaLnBrk="1" hangingPunct="1">
              <a:buNone/>
            </a:pPr>
            <a:r>
              <a:rPr lang="zh-CN" altLang="en-US" dirty="0" smtClean="0"/>
              <a:t>      执行 </a:t>
            </a:r>
            <a:r>
              <a:rPr lang="en-US" altLang="zh-CN" dirty="0"/>
              <a:t>POP  </a:t>
            </a:r>
            <a:r>
              <a:rPr lang="en-US" altLang="zh-CN" dirty="0" smtClean="0"/>
              <a:t>AX</a:t>
            </a:r>
            <a:r>
              <a:rPr lang="zh-CN" altLang="en-US" dirty="0" smtClean="0"/>
              <a:t>指令</a:t>
            </a:r>
            <a:r>
              <a:rPr lang="zh-CN" altLang="en-US" dirty="0"/>
              <a:t>后堆栈区的状态： </a:t>
            </a:r>
          </a:p>
          <a:p>
            <a:pPr eaLnBrk="1" hangingPunct="1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en-US" altLang="zh-CN" dirty="0" smtClean="0"/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417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</a:pPr>
            <a:r>
              <a:rPr lang="zh-CN" altLang="en-US" dirty="0"/>
              <a:t>出栈指令</a:t>
            </a:r>
            <a:r>
              <a:rPr lang="en-AU" altLang="zh-CN" dirty="0" smtClean="0"/>
              <a:t>POP</a:t>
            </a:r>
          </a:p>
          <a:p>
            <a:pPr eaLnBrk="1" hangingPunct="1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en-US" altLang="zh-CN" dirty="0" smtClean="0"/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32212" y="4219848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32212" y="2732360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32212" y="3113360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2212" y="4583385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32212" y="4943748"/>
            <a:ext cx="1712912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732212" y="2187848"/>
            <a:ext cx="0" cy="37322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5445124" y="2175148"/>
            <a:ext cx="0" cy="37322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3729037" y="2060848"/>
            <a:ext cx="1685925" cy="377825"/>
          </a:xfrm>
          <a:custGeom>
            <a:avLst/>
            <a:gdLst>
              <a:gd name="T0" fmla="*/ 0 w 1062"/>
              <a:gd name="T1" fmla="*/ 2147483647 h 238"/>
              <a:gd name="T2" fmla="*/ 2147483647 w 1062"/>
              <a:gd name="T3" fmla="*/ 2147483647 h 238"/>
              <a:gd name="T4" fmla="*/ 2147483647 w 1062"/>
              <a:gd name="T5" fmla="*/ 0 h 238"/>
              <a:gd name="T6" fmla="*/ 2147483647 w 1062"/>
              <a:gd name="T7" fmla="*/ 2147483647 h 238"/>
              <a:gd name="T8" fmla="*/ 2147483647 w 1062"/>
              <a:gd name="T9" fmla="*/ 2147483647 h 238"/>
              <a:gd name="T10" fmla="*/ 2147483647 w 1062"/>
              <a:gd name="T11" fmla="*/ 2147483647 h 238"/>
              <a:gd name="T12" fmla="*/ 2147483647 w 1062"/>
              <a:gd name="T13" fmla="*/ 2147483647 h 238"/>
              <a:gd name="T14" fmla="*/ 2147483647 w 1062"/>
              <a:gd name="T15" fmla="*/ 2147483647 h 238"/>
              <a:gd name="T16" fmla="*/ 2147483647 w 1062"/>
              <a:gd name="T17" fmla="*/ 2147483647 h 2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2"/>
              <a:gd name="T28" fmla="*/ 0 h 238"/>
              <a:gd name="T29" fmla="*/ 1062 w 1062"/>
              <a:gd name="T30" fmla="*/ 238 h 2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3711574" y="5578748"/>
            <a:ext cx="1731963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260849" y="453258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12H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260849" y="417222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34H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613399" y="4078560"/>
            <a:ext cx="94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1</a:t>
            </a:r>
            <a:r>
              <a:rPr lang="en-US" altLang="zh-CN" sz="2000">
                <a:solidFill>
                  <a:srgbClr val="FF0000"/>
                </a:solidFill>
              </a:rPr>
              <a:t>1FEH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286249" y="366898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732462" y="4511948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堆栈段</a:t>
            </a:r>
          </a:p>
        </p:txBody>
      </p:sp>
      <p:sp>
        <p:nvSpPr>
          <p:cNvPr id="19" name="AutoShape 18"/>
          <p:cNvSpPr>
            <a:spLocks/>
          </p:cNvSpPr>
          <p:nvPr/>
        </p:nvSpPr>
        <p:spPr bwMode="auto">
          <a:xfrm>
            <a:off x="5541962" y="4296048"/>
            <a:ext cx="252412" cy="1303337"/>
          </a:xfrm>
          <a:prstGeom prst="rightBrace">
            <a:avLst>
              <a:gd name="adj1" fmla="val 4302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792787" y="2594248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代码段</a:t>
            </a:r>
          </a:p>
        </p:txBody>
      </p:sp>
      <p:sp>
        <p:nvSpPr>
          <p:cNvPr id="21" name="AutoShape 20"/>
          <p:cNvSpPr>
            <a:spLocks/>
          </p:cNvSpPr>
          <p:nvPr/>
        </p:nvSpPr>
        <p:spPr bwMode="auto">
          <a:xfrm>
            <a:off x="5586412" y="2594248"/>
            <a:ext cx="206375" cy="1143000"/>
          </a:xfrm>
          <a:prstGeom prst="rightBrace">
            <a:avLst>
              <a:gd name="adj1" fmla="val 4615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202112" y="2764110"/>
            <a:ext cx="104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895349" y="3811860"/>
            <a:ext cx="1657350" cy="504825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968374" y="3811860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12       34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1687512" y="3811860"/>
            <a:ext cx="0" cy="504825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1473199" y="3303860"/>
            <a:ext cx="2435225" cy="1489075"/>
          </a:xfrm>
          <a:custGeom>
            <a:avLst/>
            <a:gdLst>
              <a:gd name="T0" fmla="*/ 0 w 2099"/>
              <a:gd name="T1" fmla="*/ 2147483647 h 938"/>
              <a:gd name="T2" fmla="*/ 2147483647 w 2099"/>
              <a:gd name="T3" fmla="*/ 2147483647 h 938"/>
              <a:gd name="T4" fmla="*/ 2147483647 w 2099"/>
              <a:gd name="T5" fmla="*/ 0 h 938"/>
              <a:gd name="T6" fmla="*/ 2147483647 w 2099"/>
              <a:gd name="T7" fmla="*/ 2147483647 h 938"/>
              <a:gd name="T8" fmla="*/ 2147483647 w 2099"/>
              <a:gd name="T9" fmla="*/ 2147483647 h 938"/>
              <a:gd name="T10" fmla="*/ 2147483647 w 2099"/>
              <a:gd name="T11" fmla="*/ 2147483647 h 938"/>
              <a:gd name="T12" fmla="*/ 2147483647 w 2099"/>
              <a:gd name="T13" fmla="*/ 2147483647 h 938"/>
              <a:gd name="T14" fmla="*/ 2147483647 w 2099"/>
              <a:gd name="T15" fmla="*/ 2147483647 h 938"/>
              <a:gd name="T16" fmla="*/ 2147483647 w 2099"/>
              <a:gd name="T17" fmla="*/ 2147483647 h 938"/>
              <a:gd name="T18" fmla="*/ 2147483647 w 2099"/>
              <a:gd name="T19" fmla="*/ 2147483647 h 938"/>
              <a:gd name="T20" fmla="*/ 2147483647 w 2099"/>
              <a:gd name="T21" fmla="*/ 2147483647 h 938"/>
              <a:gd name="T22" fmla="*/ 2147483647 w 2099"/>
              <a:gd name="T23" fmla="*/ 2147483647 h 938"/>
              <a:gd name="T24" fmla="*/ 2147483647 w 2099"/>
              <a:gd name="T25" fmla="*/ 2147483647 h 938"/>
              <a:gd name="T26" fmla="*/ 2147483647 w 2099"/>
              <a:gd name="T27" fmla="*/ 2147483647 h 938"/>
              <a:gd name="T28" fmla="*/ 2147483647 w 2099"/>
              <a:gd name="T29" fmla="*/ 2147483647 h 938"/>
              <a:gd name="T30" fmla="*/ 2147483647 w 2099"/>
              <a:gd name="T31" fmla="*/ 2147483647 h 938"/>
              <a:gd name="T32" fmla="*/ 2147483647 w 2099"/>
              <a:gd name="T33" fmla="*/ 2147483647 h 938"/>
              <a:gd name="T34" fmla="*/ 2147483647 w 2099"/>
              <a:gd name="T35" fmla="*/ 2147483647 h 938"/>
              <a:gd name="T36" fmla="*/ 2147483647 w 2099"/>
              <a:gd name="T37" fmla="*/ 2147483647 h 938"/>
              <a:gd name="T38" fmla="*/ 2147483647 w 2099"/>
              <a:gd name="T39" fmla="*/ 2147483647 h 938"/>
              <a:gd name="T40" fmla="*/ 2147483647 w 2099"/>
              <a:gd name="T41" fmla="*/ 2147483647 h 938"/>
              <a:gd name="T42" fmla="*/ 2147483647 w 2099"/>
              <a:gd name="T43" fmla="*/ 2147483647 h 93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099"/>
              <a:gd name="T67" fmla="*/ 0 h 938"/>
              <a:gd name="T68" fmla="*/ 2099 w 2099"/>
              <a:gd name="T69" fmla="*/ 938 h 93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099" h="938">
                <a:moveTo>
                  <a:pt x="0" y="245"/>
                </a:moveTo>
                <a:cubicBezTo>
                  <a:pt x="51" y="167"/>
                  <a:pt x="97" y="73"/>
                  <a:pt x="176" y="20"/>
                </a:cubicBezTo>
                <a:cubicBezTo>
                  <a:pt x="185" y="14"/>
                  <a:pt x="238" y="2"/>
                  <a:pt x="244" y="0"/>
                </a:cubicBezTo>
                <a:cubicBezTo>
                  <a:pt x="303" y="3"/>
                  <a:pt x="362" y="3"/>
                  <a:pt x="420" y="10"/>
                </a:cubicBezTo>
                <a:cubicBezTo>
                  <a:pt x="475" y="17"/>
                  <a:pt x="517" y="37"/>
                  <a:pt x="566" y="59"/>
                </a:cubicBezTo>
                <a:cubicBezTo>
                  <a:pt x="621" y="83"/>
                  <a:pt x="684" y="102"/>
                  <a:pt x="742" y="118"/>
                </a:cubicBezTo>
                <a:cubicBezTo>
                  <a:pt x="785" y="130"/>
                  <a:pt x="830" y="143"/>
                  <a:pt x="869" y="166"/>
                </a:cubicBezTo>
                <a:cubicBezTo>
                  <a:pt x="889" y="178"/>
                  <a:pt x="908" y="192"/>
                  <a:pt x="927" y="205"/>
                </a:cubicBezTo>
                <a:cubicBezTo>
                  <a:pt x="937" y="212"/>
                  <a:pt x="957" y="225"/>
                  <a:pt x="957" y="225"/>
                </a:cubicBezTo>
                <a:cubicBezTo>
                  <a:pt x="987" y="270"/>
                  <a:pt x="1007" y="306"/>
                  <a:pt x="1045" y="342"/>
                </a:cubicBezTo>
                <a:cubicBezTo>
                  <a:pt x="1062" y="397"/>
                  <a:pt x="1102" y="441"/>
                  <a:pt x="1132" y="489"/>
                </a:cubicBezTo>
                <a:cubicBezTo>
                  <a:pt x="1137" y="498"/>
                  <a:pt x="1137" y="509"/>
                  <a:pt x="1142" y="518"/>
                </a:cubicBezTo>
                <a:cubicBezTo>
                  <a:pt x="1153" y="538"/>
                  <a:pt x="1174" y="554"/>
                  <a:pt x="1181" y="576"/>
                </a:cubicBezTo>
                <a:cubicBezTo>
                  <a:pt x="1184" y="586"/>
                  <a:pt x="1185" y="597"/>
                  <a:pt x="1191" y="606"/>
                </a:cubicBezTo>
                <a:cubicBezTo>
                  <a:pt x="1224" y="655"/>
                  <a:pt x="1279" y="700"/>
                  <a:pt x="1328" y="733"/>
                </a:cubicBezTo>
                <a:cubicBezTo>
                  <a:pt x="1360" y="782"/>
                  <a:pt x="1337" y="754"/>
                  <a:pt x="1406" y="801"/>
                </a:cubicBezTo>
                <a:cubicBezTo>
                  <a:pt x="1426" y="814"/>
                  <a:pt x="1476" y="859"/>
                  <a:pt x="1494" y="869"/>
                </a:cubicBezTo>
                <a:cubicBezTo>
                  <a:pt x="1515" y="881"/>
                  <a:pt x="1565" y="892"/>
                  <a:pt x="1591" y="899"/>
                </a:cubicBezTo>
                <a:cubicBezTo>
                  <a:pt x="1601" y="905"/>
                  <a:pt x="1610" y="913"/>
                  <a:pt x="1621" y="918"/>
                </a:cubicBezTo>
                <a:cubicBezTo>
                  <a:pt x="1640" y="926"/>
                  <a:pt x="1679" y="938"/>
                  <a:pt x="1679" y="938"/>
                </a:cubicBezTo>
                <a:cubicBezTo>
                  <a:pt x="1757" y="935"/>
                  <a:pt x="1835" y="934"/>
                  <a:pt x="1913" y="928"/>
                </a:cubicBezTo>
                <a:cubicBezTo>
                  <a:pt x="1975" y="924"/>
                  <a:pt x="2035" y="899"/>
                  <a:pt x="2099" y="899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oval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2120899" y="3353073"/>
            <a:ext cx="1787525" cy="1079500"/>
          </a:xfrm>
          <a:custGeom>
            <a:avLst/>
            <a:gdLst>
              <a:gd name="T0" fmla="*/ 0 w 1631"/>
              <a:gd name="T1" fmla="*/ 2147483647 h 615"/>
              <a:gd name="T2" fmla="*/ 2147483647 w 1631"/>
              <a:gd name="T3" fmla="*/ 2147483647 h 615"/>
              <a:gd name="T4" fmla="*/ 2147483647 w 1631"/>
              <a:gd name="T5" fmla="*/ 2147483647 h 615"/>
              <a:gd name="T6" fmla="*/ 2147483647 w 1631"/>
              <a:gd name="T7" fmla="*/ 0 h 615"/>
              <a:gd name="T8" fmla="*/ 2147483647 w 1631"/>
              <a:gd name="T9" fmla="*/ 2147483647 h 615"/>
              <a:gd name="T10" fmla="*/ 2147483647 w 1631"/>
              <a:gd name="T11" fmla="*/ 2147483647 h 615"/>
              <a:gd name="T12" fmla="*/ 2147483647 w 1631"/>
              <a:gd name="T13" fmla="*/ 2147483647 h 615"/>
              <a:gd name="T14" fmla="*/ 2147483647 w 1631"/>
              <a:gd name="T15" fmla="*/ 2147483647 h 615"/>
              <a:gd name="T16" fmla="*/ 2147483647 w 1631"/>
              <a:gd name="T17" fmla="*/ 2147483647 h 615"/>
              <a:gd name="T18" fmla="*/ 2147483647 w 1631"/>
              <a:gd name="T19" fmla="*/ 2147483647 h 615"/>
              <a:gd name="T20" fmla="*/ 2147483647 w 1631"/>
              <a:gd name="T21" fmla="*/ 2147483647 h 615"/>
              <a:gd name="T22" fmla="*/ 2147483647 w 1631"/>
              <a:gd name="T23" fmla="*/ 2147483647 h 615"/>
              <a:gd name="T24" fmla="*/ 2147483647 w 1631"/>
              <a:gd name="T25" fmla="*/ 2147483647 h 615"/>
              <a:gd name="T26" fmla="*/ 2147483647 w 1631"/>
              <a:gd name="T27" fmla="*/ 2147483647 h 615"/>
              <a:gd name="T28" fmla="*/ 2147483647 w 1631"/>
              <a:gd name="T29" fmla="*/ 2147483647 h 615"/>
              <a:gd name="T30" fmla="*/ 2147483647 w 1631"/>
              <a:gd name="T31" fmla="*/ 2147483647 h 61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31"/>
              <a:gd name="T49" fmla="*/ 0 h 615"/>
              <a:gd name="T50" fmla="*/ 1631 w 1631"/>
              <a:gd name="T51" fmla="*/ 615 h 61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31" h="615">
                <a:moveTo>
                  <a:pt x="0" y="234"/>
                </a:moveTo>
                <a:cubicBezTo>
                  <a:pt x="27" y="194"/>
                  <a:pt x="48" y="118"/>
                  <a:pt x="78" y="88"/>
                </a:cubicBezTo>
                <a:cubicBezTo>
                  <a:pt x="99" y="67"/>
                  <a:pt x="111" y="67"/>
                  <a:pt x="137" y="59"/>
                </a:cubicBezTo>
                <a:cubicBezTo>
                  <a:pt x="202" y="37"/>
                  <a:pt x="265" y="14"/>
                  <a:pt x="332" y="0"/>
                </a:cubicBezTo>
                <a:cubicBezTo>
                  <a:pt x="447" y="9"/>
                  <a:pt x="545" y="24"/>
                  <a:pt x="654" y="59"/>
                </a:cubicBezTo>
                <a:cubicBezTo>
                  <a:pt x="664" y="62"/>
                  <a:pt x="674" y="65"/>
                  <a:pt x="684" y="68"/>
                </a:cubicBezTo>
                <a:cubicBezTo>
                  <a:pt x="703" y="74"/>
                  <a:pt x="723" y="81"/>
                  <a:pt x="742" y="88"/>
                </a:cubicBezTo>
                <a:cubicBezTo>
                  <a:pt x="762" y="95"/>
                  <a:pt x="801" y="107"/>
                  <a:pt x="801" y="107"/>
                </a:cubicBezTo>
                <a:cubicBezTo>
                  <a:pt x="831" y="127"/>
                  <a:pt x="855" y="136"/>
                  <a:pt x="889" y="146"/>
                </a:cubicBezTo>
                <a:cubicBezTo>
                  <a:pt x="908" y="159"/>
                  <a:pt x="928" y="172"/>
                  <a:pt x="947" y="185"/>
                </a:cubicBezTo>
                <a:cubicBezTo>
                  <a:pt x="957" y="192"/>
                  <a:pt x="959" y="207"/>
                  <a:pt x="967" y="215"/>
                </a:cubicBezTo>
                <a:cubicBezTo>
                  <a:pt x="975" y="223"/>
                  <a:pt x="986" y="228"/>
                  <a:pt x="996" y="234"/>
                </a:cubicBezTo>
                <a:cubicBezTo>
                  <a:pt x="1054" y="322"/>
                  <a:pt x="1118" y="415"/>
                  <a:pt x="1221" y="449"/>
                </a:cubicBezTo>
                <a:cubicBezTo>
                  <a:pt x="1260" y="475"/>
                  <a:pt x="1298" y="502"/>
                  <a:pt x="1338" y="527"/>
                </a:cubicBezTo>
                <a:cubicBezTo>
                  <a:pt x="1370" y="547"/>
                  <a:pt x="1450" y="564"/>
                  <a:pt x="1484" y="576"/>
                </a:cubicBezTo>
                <a:cubicBezTo>
                  <a:pt x="1532" y="593"/>
                  <a:pt x="1580" y="615"/>
                  <a:pt x="1631" y="615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1257299" y="4438923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 AX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544637" y="5518423"/>
            <a:ext cx="94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 </a:t>
            </a:r>
            <a:r>
              <a:rPr lang="en-US" altLang="zh-CN" sz="2000" b="1"/>
              <a:t>SP+2</a:t>
            </a:r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2133599" y="3657873"/>
            <a:ext cx="0" cy="1444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>
            <a:off x="1476374" y="3657873"/>
            <a:ext cx="0" cy="1444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 flipV="1">
            <a:off x="2395537" y="5156473"/>
            <a:ext cx="1223962" cy="5048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50"/>
          <p:cNvSpPr>
            <a:spLocks noChangeArrowheads="1"/>
          </p:cNvSpPr>
          <p:nvPr/>
        </p:nvSpPr>
        <p:spPr bwMode="auto">
          <a:xfrm>
            <a:off x="6732240" y="3656285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4" name="Rectangle 51"/>
          <p:cNvSpPr>
            <a:spLocks noChangeArrowheads="1"/>
          </p:cNvSpPr>
          <p:nvPr/>
        </p:nvSpPr>
        <p:spPr bwMode="auto">
          <a:xfrm>
            <a:off x="6732240" y="4019823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5" name="Rectangle 52"/>
          <p:cNvSpPr>
            <a:spLocks noChangeArrowheads="1"/>
          </p:cNvSpPr>
          <p:nvPr/>
        </p:nvSpPr>
        <p:spPr bwMode="auto">
          <a:xfrm>
            <a:off x="6732240" y="4380185"/>
            <a:ext cx="1458912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6" name="Line 53"/>
          <p:cNvSpPr>
            <a:spLocks noChangeShapeType="1"/>
          </p:cNvSpPr>
          <p:nvPr/>
        </p:nvSpPr>
        <p:spPr bwMode="auto">
          <a:xfrm>
            <a:off x="6732240" y="2651398"/>
            <a:ext cx="0" cy="29035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54"/>
          <p:cNvSpPr>
            <a:spLocks noChangeShapeType="1"/>
          </p:cNvSpPr>
          <p:nvPr/>
        </p:nvSpPr>
        <p:spPr bwMode="auto">
          <a:xfrm>
            <a:off x="8192740" y="2630760"/>
            <a:ext cx="0" cy="2903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Freeform 55"/>
          <p:cNvSpPr>
            <a:spLocks/>
          </p:cNvSpPr>
          <p:nvPr/>
        </p:nvSpPr>
        <p:spPr bwMode="auto">
          <a:xfrm>
            <a:off x="6732240" y="5216798"/>
            <a:ext cx="1457325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9" name="Text Box 56"/>
          <p:cNvSpPr txBox="1">
            <a:spLocks noChangeArrowheads="1"/>
          </p:cNvSpPr>
          <p:nvPr/>
        </p:nvSpPr>
        <p:spPr bwMode="auto">
          <a:xfrm>
            <a:off x="8162577" y="4365898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/>
              <a:t>1200</a:t>
            </a:r>
            <a:r>
              <a:rPr lang="en-US" altLang="zh-CN" sz="2000"/>
              <a:t>H</a:t>
            </a:r>
          </a:p>
        </p:txBody>
      </p:sp>
      <p:sp>
        <p:nvSpPr>
          <p:cNvPr id="40" name="Text Box 57"/>
          <p:cNvSpPr txBox="1">
            <a:spLocks noChangeArrowheads="1"/>
          </p:cNvSpPr>
          <p:nvPr/>
        </p:nvSpPr>
        <p:spPr bwMode="auto">
          <a:xfrm>
            <a:off x="7189440" y="276569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41" name="Rectangle 60"/>
          <p:cNvSpPr>
            <a:spLocks noChangeArrowheads="1"/>
          </p:cNvSpPr>
          <p:nvPr/>
        </p:nvSpPr>
        <p:spPr bwMode="auto">
          <a:xfrm>
            <a:off x="6732240" y="3286398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2" name="Text Box 61"/>
          <p:cNvSpPr txBox="1">
            <a:spLocks noChangeArrowheads="1"/>
          </p:cNvSpPr>
          <p:nvPr/>
        </p:nvSpPr>
        <p:spPr bwMode="auto">
          <a:xfrm>
            <a:off x="6960840" y="2079898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出栈后</a:t>
            </a:r>
          </a:p>
        </p:txBody>
      </p:sp>
      <p:sp>
        <p:nvSpPr>
          <p:cNvPr id="43" name="Text Box 62"/>
          <p:cNvSpPr txBox="1">
            <a:spLocks noChangeArrowheads="1"/>
          </p:cNvSpPr>
          <p:nvPr/>
        </p:nvSpPr>
        <p:spPr bwMode="auto">
          <a:xfrm>
            <a:off x="4065587" y="169572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出栈前</a:t>
            </a:r>
          </a:p>
        </p:txBody>
      </p:sp>
    </p:spTree>
    <p:extLst>
      <p:ext uri="{BB962C8B-B14F-4D97-AF65-F5344CB8AC3E}">
        <p14:creationId xmlns:p14="http://schemas.microsoft.com/office/powerpoint/2010/main" val="38762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1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000"/>
                            </p:stCondLst>
                            <p:childTnLst>
                              <p:par>
                                <p:cTn id="12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6" grpId="0" animBg="1"/>
      <p:bldP spid="27" grpId="0" animBg="1"/>
      <p:bldP spid="28" grpId="0"/>
      <p:bldP spid="29" grpId="0"/>
      <p:bldP spid="33" grpId="0" animBg="1"/>
      <p:bldP spid="34" grpId="0" animBg="1"/>
      <p:bldP spid="35" grpId="0" animBg="1"/>
      <p:bldP spid="38" grpId="0" animBg="1"/>
      <p:bldP spid="39" grpId="0"/>
      <p:bldP spid="39" grpId="1"/>
      <p:bldP spid="40" grpId="0"/>
      <p:bldP spid="41" grpId="0" animBg="1"/>
      <p:bldP spid="42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</a:pPr>
            <a:r>
              <a:rPr lang="zh-CN" altLang="en-US" dirty="0"/>
              <a:t>堆栈操作指令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宋体" panose="02010600030101010101" pitchFamily="2" charset="-122"/>
              </a:rPr>
              <a:t>指令的操作数必须是16位的；</a:t>
            </a:r>
          </a:p>
          <a:p>
            <a:pPr lvl="1"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宋体" panose="02010600030101010101" pitchFamily="2" charset="-122"/>
              </a:rPr>
              <a:t>操作数可以是寄存器或存储器两单元，但不能是立即数；</a:t>
            </a:r>
          </a:p>
          <a:p>
            <a:pPr lvl="1"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宋体" panose="02010600030101010101" pitchFamily="2" charset="-122"/>
              </a:rPr>
              <a:t>不能从栈顶弹出一个字给</a:t>
            </a:r>
            <a:r>
              <a:rPr lang="en-US" altLang="zh-CN" dirty="0">
                <a:latin typeface="宋体" panose="02010600030101010101" pitchFamily="2" charset="-122"/>
              </a:rPr>
              <a:t>CS；</a:t>
            </a:r>
          </a:p>
          <a:p>
            <a:pPr lvl="1"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</a:rPr>
              <a:t>PUSH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</a:rPr>
              <a:t>POP</a:t>
            </a:r>
            <a:r>
              <a:rPr lang="zh-CN" altLang="en-US" dirty="0">
                <a:latin typeface="宋体" panose="02010600030101010101" pitchFamily="2" charset="-122"/>
              </a:rPr>
              <a:t>指令在程序中一般成对出现；</a:t>
            </a:r>
          </a:p>
          <a:p>
            <a:pPr lvl="1"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</a:rPr>
              <a:t>PUSH</a:t>
            </a:r>
            <a:r>
              <a:rPr lang="zh-CN" altLang="en-US" dirty="0">
                <a:latin typeface="宋体" panose="02010600030101010101" pitchFamily="2" charset="-122"/>
              </a:rPr>
              <a:t>指令的操作方向是从高地址向低地址，而</a:t>
            </a:r>
            <a:r>
              <a:rPr lang="en-US" altLang="zh-CN" dirty="0">
                <a:latin typeface="宋体" panose="02010600030101010101" pitchFamily="2" charset="-122"/>
              </a:rPr>
              <a:t>POP</a:t>
            </a:r>
            <a:r>
              <a:rPr lang="zh-CN" altLang="en-US" dirty="0">
                <a:latin typeface="宋体" panose="02010600030101010101" pitchFamily="2" charset="-122"/>
              </a:rPr>
              <a:t>指令的操作正好相反。</a:t>
            </a:r>
          </a:p>
          <a:p>
            <a:pPr eaLnBrk="1" hangingPunct="1">
              <a:spcAft>
                <a:spcPct val="30000"/>
              </a:spcAft>
            </a:pP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en-US" altLang="zh-CN" dirty="0" smtClean="0"/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884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概述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eaLnBrk="1" hangingPunct="1">
              <a:buNone/>
            </a:pPr>
            <a:r>
              <a:rPr lang="en-US" altLang="zh-CN" u="sng" dirty="0" smtClean="0"/>
              <a:t>8006</a:t>
            </a:r>
            <a:r>
              <a:rPr lang="zh-CN" altLang="en-US" u="sng" dirty="0" smtClean="0"/>
              <a:t>的指令集从</a:t>
            </a:r>
            <a:r>
              <a:rPr lang="zh-CN" altLang="en-US" u="sng" dirty="0"/>
              <a:t>功能上包括六大类：</a:t>
            </a: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51720" y="2505356"/>
            <a:ext cx="4267200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数据传送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算术运算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逻辑运算和移位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串操作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程序控制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处理器控制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1619672" y="2592325"/>
            <a:ext cx="257175" cy="2762250"/>
          </a:xfrm>
          <a:prstGeom prst="leftBrace">
            <a:avLst>
              <a:gd name="adj1" fmla="val 89506"/>
              <a:gd name="adj2" fmla="val 50000"/>
            </a:avLst>
          </a:prstGeom>
          <a:ln w="19050">
            <a:headEnd type="none" w="sm" len="sm"/>
            <a:tailEnd type="non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2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</a:pPr>
            <a:r>
              <a:rPr lang="zh-CN" altLang="en-US" dirty="0"/>
              <a:t>堆栈</a:t>
            </a:r>
            <a:r>
              <a:rPr lang="zh-CN" altLang="en-US" dirty="0" smtClean="0"/>
              <a:t>操作指令示例</a:t>
            </a:r>
            <a:endParaRPr lang="en-US" altLang="zh-CN" dirty="0" smtClean="0"/>
          </a:p>
          <a:p>
            <a:pPr lvl="1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altLang="zh-CN" sz="2000" dirty="0" smtClean="0">
                <a:latin typeface="宋体" panose="02010600030101010101" pitchFamily="2" charset="-122"/>
              </a:rPr>
              <a:t>PUSH  </a:t>
            </a:r>
            <a:r>
              <a:rPr lang="en-AU" altLang="zh-CN" sz="2000" dirty="0" err="1">
                <a:latin typeface="宋体" panose="02010600030101010101" pitchFamily="2" charset="-122"/>
              </a:rPr>
              <a:t>AX</a:t>
            </a:r>
            <a:endParaRPr lang="en-AU" altLang="zh-CN" sz="2000" dirty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altLang="zh-CN" sz="2000" dirty="0">
                <a:latin typeface="宋体" panose="02010600030101010101" pitchFamily="2" charset="-122"/>
              </a:rPr>
              <a:t>PUSH  BX</a:t>
            </a:r>
          </a:p>
          <a:p>
            <a:pPr lvl="1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altLang="zh-CN" sz="2000" dirty="0">
                <a:latin typeface="宋体" panose="02010600030101010101" pitchFamily="2" charset="-122"/>
              </a:rPr>
              <a:t>PUSH  WORD  PTR[BX]         </a:t>
            </a:r>
          </a:p>
          <a:p>
            <a:pPr marL="282575" lvl="1" indent="0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smtClean="0">
                <a:latin typeface="宋体" panose="02010600030101010101" pitchFamily="2" charset="-122"/>
              </a:rPr>
              <a:t>…</a:t>
            </a:r>
            <a:endParaRPr lang="en-AU" altLang="zh-CN" sz="2000" dirty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altLang="zh-CN" sz="2000" dirty="0">
                <a:latin typeface="宋体" panose="02010600030101010101" pitchFamily="2" charset="-122"/>
              </a:rPr>
              <a:t>POP  WORD  PTR[BX]</a:t>
            </a:r>
          </a:p>
          <a:p>
            <a:pPr lvl="1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altLang="zh-CN" sz="2000" dirty="0">
                <a:latin typeface="宋体" panose="02010600030101010101" pitchFamily="2" charset="-122"/>
              </a:rPr>
              <a:t>POP  </a:t>
            </a:r>
            <a:r>
              <a:rPr lang="en-AU" altLang="zh-CN" sz="2000" dirty="0" err="1">
                <a:latin typeface="宋体" panose="02010600030101010101" pitchFamily="2" charset="-122"/>
              </a:rPr>
              <a:t>AX</a:t>
            </a:r>
            <a:endParaRPr lang="en-AU" altLang="zh-CN" sz="2000" dirty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altLang="zh-CN" sz="2000" dirty="0">
                <a:latin typeface="宋体" panose="02010600030101010101" pitchFamily="2" charset="-122"/>
              </a:rPr>
              <a:t>POP  BX</a:t>
            </a:r>
          </a:p>
          <a:p>
            <a:pPr eaLnBrk="1" hangingPunct="1">
              <a:spcAft>
                <a:spcPct val="30000"/>
              </a:spcAft>
            </a:pP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en-US" altLang="zh-CN" dirty="0" smtClean="0"/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5" name="AutoShape 1029"/>
          <p:cNvSpPr>
            <a:spLocks/>
          </p:cNvSpPr>
          <p:nvPr/>
        </p:nvSpPr>
        <p:spPr bwMode="auto">
          <a:xfrm>
            <a:off x="2411760" y="3861048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Line 1030"/>
          <p:cNvSpPr>
            <a:spLocks noChangeShapeType="1"/>
          </p:cNvSpPr>
          <p:nvPr/>
        </p:nvSpPr>
        <p:spPr bwMode="auto">
          <a:xfrm flipH="1" flipV="1">
            <a:off x="2771800" y="4165848"/>
            <a:ext cx="720080" cy="199256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3699520" y="4159196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/>
              <a:t>如此，会使</a:t>
            </a:r>
            <a:r>
              <a:rPr lang="en-US" altLang="zh-CN" sz="2000" b="1" dirty="0"/>
              <a:t>AX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BX</a:t>
            </a:r>
            <a:r>
              <a:rPr lang="zh-CN" altLang="en-US" sz="2000" b="1" dirty="0"/>
              <a:t>的内容互换</a:t>
            </a:r>
          </a:p>
        </p:txBody>
      </p:sp>
    </p:spTree>
    <p:extLst>
      <p:ext uri="{BB962C8B-B14F-4D97-AF65-F5344CB8AC3E}">
        <p14:creationId xmlns:p14="http://schemas.microsoft.com/office/powerpoint/2010/main" val="288939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交换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格式：</a:t>
            </a: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b="1" dirty="0" err="1">
                <a:latin typeface="宋体" panose="02010600030101010101" pitchFamily="2" charset="-122"/>
              </a:rPr>
              <a:t>XCHG</a:t>
            </a:r>
            <a:r>
              <a:rPr lang="en-US" altLang="zh-CN" dirty="0">
                <a:latin typeface="宋体" panose="02010600030101010101" pitchFamily="2" charset="-122"/>
              </a:rPr>
              <a:t>  </a:t>
            </a:r>
            <a:r>
              <a:rPr lang="en-US" altLang="zh-CN" dirty="0" err="1">
                <a:latin typeface="宋体" panose="02010600030101010101" pitchFamily="2" charset="-122"/>
              </a:rPr>
              <a:t>REG，MEM</a:t>
            </a:r>
            <a:r>
              <a:rPr lang="en-US" altLang="zh-CN" dirty="0">
                <a:latin typeface="宋体" panose="02010600030101010101" pitchFamily="2" charset="-122"/>
              </a:rPr>
              <a:t>/</a:t>
            </a:r>
            <a:r>
              <a:rPr lang="en-US" altLang="zh-CN" dirty="0" err="1">
                <a:latin typeface="宋体" panose="02010600030101010101" pitchFamily="2" charset="-122"/>
              </a:rPr>
              <a:t>REG</a:t>
            </a:r>
            <a:endParaRPr lang="en-US" altLang="zh-CN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注：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两操作数必须有一个是寄存器操作数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不允许使用段寄存器</a:t>
            </a:r>
            <a:r>
              <a:rPr lang="zh-CN" altLang="en-US" dirty="0">
                <a:solidFill>
                  <a:srgbClr val="FFFF00"/>
                </a:solidFill>
                <a:latin typeface="宋体" panose="02010600030101010101" pitchFamily="2" charset="-122"/>
              </a:rPr>
              <a:t>。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例：  </a:t>
            </a:r>
          </a:p>
          <a:p>
            <a:pPr lvl="1" algn="just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 err="1">
                <a:latin typeface="宋体" panose="02010600030101010101" pitchFamily="2" charset="-122"/>
              </a:rPr>
              <a:t>XCHG</a:t>
            </a:r>
            <a:r>
              <a:rPr lang="en-US" altLang="zh-CN" dirty="0">
                <a:latin typeface="宋体" panose="02010600030101010101" pitchFamily="2" charset="-122"/>
              </a:rPr>
              <a:t>	</a:t>
            </a:r>
            <a:r>
              <a:rPr lang="en-US" altLang="zh-CN" dirty="0" smtClean="0">
                <a:latin typeface="宋体" panose="02010600030101010101" pitchFamily="2" charset="-122"/>
              </a:rPr>
              <a:t> </a:t>
            </a:r>
            <a:r>
              <a:rPr lang="en-US" altLang="zh-CN" dirty="0" err="1" smtClean="0">
                <a:latin typeface="宋体" panose="02010600030101010101" pitchFamily="2" charset="-122"/>
              </a:rPr>
              <a:t>AX，BX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 err="1">
                <a:latin typeface="宋体" panose="02010600030101010101" pitchFamily="2" charset="-122"/>
              </a:rPr>
              <a:t>XCHG</a:t>
            </a:r>
            <a:r>
              <a:rPr lang="en-US" altLang="zh-CN" dirty="0">
                <a:latin typeface="宋体" panose="02010600030101010101" pitchFamily="2" charset="-122"/>
              </a:rPr>
              <a:t>	</a:t>
            </a:r>
            <a:r>
              <a:rPr lang="en-US" altLang="zh-CN" dirty="0" smtClean="0">
                <a:latin typeface="宋体" panose="02010600030101010101" pitchFamily="2" charset="-122"/>
              </a:rPr>
              <a:t> [</a:t>
            </a:r>
            <a:r>
              <a:rPr lang="en-US" altLang="zh-CN" dirty="0">
                <a:latin typeface="宋体" panose="02010600030101010101" pitchFamily="2" charset="-122"/>
              </a:rPr>
              <a:t>2000]，CL</a:t>
            </a: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en-US" altLang="zh-CN" dirty="0" smtClean="0"/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083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）换码（查表）指令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/>
            <a:r>
              <a:rPr lang="zh-CN" altLang="en-US" dirty="0"/>
              <a:t>格式：</a:t>
            </a:r>
          </a:p>
          <a:p>
            <a:pPr eaLnBrk="1" hangingPunct="1">
              <a:spcBef>
                <a:spcPct val="30000"/>
              </a:spcBef>
              <a:spcAft>
                <a:spcPct val="40000"/>
              </a:spcAft>
              <a:buNone/>
            </a:pPr>
            <a:r>
              <a:rPr lang="zh-CN" altLang="en-US" dirty="0"/>
              <a:t>        </a:t>
            </a:r>
            <a:r>
              <a:rPr lang="en-US" altLang="zh-CN" dirty="0" err="1"/>
              <a:t>XLAT</a:t>
            </a:r>
            <a:endParaRPr lang="en-US" altLang="zh-CN" dirty="0"/>
          </a:p>
          <a:p>
            <a:pPr eaLnBrk="1" hangingPunct="1"/>
            <a:r>
              <a:rPr lang="zh-CN" altLang="en-US" dirty="0"/>
              <a:t>说明：</a:t>
            </a:r>
          </a:p>
          <a:p>
            <a:pPr lvl="1" eaLnBrk="1" hangingPunct="1"/>
            <a:r>
              <a:rPr lang="zh-CN" altLang="en-US" dirty="0"/>
              <a:t>用</a:t>
            </a:r>
            <a:r>
              <a:rPr lang="en-US" altLang="zh-CN" dirty="0"/>
              <a:t>BX</a:t>
            </a:r>
            <a:r>
              <a:rPr lang="zh-CN" altLang="en-US" dirty="0"/>
              <a:t>的内容代表表格首地址，</a:t>
            </a:r>
            <a:r>
              <a:rPr lang="en-US" altLang="zh-CN" dirty="0"/>
              <a:t>AL</a:t>
            </a:r>
            <a:r>
              <a:rPr lang="zh-CN" altLang="en-US" dirty="0"/>
              <a:t>内容为表内位移量，</a:t>
            </a:r>
            <a:r>
              <a:rPr lang="en-US" altLang="zh-CN" dirty="0" err="1"/>
              <a:t>BX+AL</a:t>
            </a:r>
            <a:r>
              <a:rPr lang="zh-CN" altLang="en-US" dirty="0"/>
              <a:t>得到要查找元素的偏移地址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dirty="0"/>
              <a:t>操作：</a:t>
            </a:r>
          </a:p>
          <a:p>
            <a:pPr lvl="1" eaLnBrk="1" hangingPunct="1">
              <a:spcBef>
                <a:spcPct val="40000"/>
              </a:spcBef>
            </a:pPr>
            <a:r>
              <a:rPr lang="zh-CN" altLang="en-US" dirty="0"/>
              <a:t>将</a:t>
            </a:r>
            <a:r>
              <a:rPr lang="en-US" altLang="zh-CN" dirty="0" err="1"/>
              <a:t>BX+AL</a:t>
            </a:r>
            <a:r>
              <a:rPr lang="zh-CN" altLang="en-US" dirty="0"/>
              <a:t>所指单元的内容送</a:t>
            </a:r>
            <a:r>
              <a:rPr lang="en-US" altLang="zh-CN" dirty="0"/>
              <a:t>AL</a:t>
            </a: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en-US" altLang="zh-CN" dirty="0" smtClean="0"/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808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）换码（查表）指令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/>
            <a:r>
              <a:rPr lang="en-US" altLang="zh-CN" dirty="0" err="1" smtClean="0"/>
              <a:t>XLAT</a:t>
            </a:r>
            <a:r>
              <a:rPr lang="zh-CN" altLang="en-US" dirty="0" smtClean="0"/>
              <a:t>指令示例</a:t>
            </a:r>
            <a:endParaRPr lang="en-US" altLang="zh-CN" dirty="0"/>
          </a:p>
          <a:p>
            <a:pPr algn="just" eaLnBrk="1" hangingPunct="1">
              <a:lnSpc>
                <a:spcPct val="115000"/>
              </a:lnSpc>
              <a:spcAft>
                <a:spcPct val="15000"/>
              </a:spcAft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     数据段</a:t>
            </a:r>
            <a:r>
              <a:rPr lang="zh-CN" altLang="en-US" dirty="0">
                <a:latin typeface="宋体" panose="02010600030101010101" pitchFamily="2" charset="-122"/>
              </a:rPr>
              <a:t>中存放有一</a:t>
            </a:r>
          </a:p>
          <a:p>
            <a:pPr algn="just" eaLnBrk="1" hangingPunct="1">
              <a:lnSpc>
                <a:spcPct val="115000"/>
              </a:lnSpc>
              <a:spcAft>
                <a:spcPct val="15000"/>
              </a:spcAft>
              <a:buNone/>
            </a:pPr>
            <a:r>
              <a:rPr lang="zh-CN" altLang="en-US" dirty="0">
                <a:latin typeface="宋体" panose="02010600030101010101" pitchFamily="2" charset="-122"/>
              </a:rPr>
              <a:t>张</a:t>
            </a:r>
            <a:r>
              <a:rPr lang="en-US" altLang="zh-CN" dirty="0">
                <a:latin typeface="宋体" panose="02010600030101010101" pitchFamily="2" charset="-122"/>
              </a:rPr>
              <a:t>ASCII</a:t>
            </a:r>
            <a:r>
              <a:rPr lang="zh-CN" altLang="en-US" dirty="0">
                <a:latin typeface="宋体" panose="02010600030101010101" pitchFamily="2" charset="-122"/>
              </a:rPr>
              <a:t>码转换表</a:t>
            </a:r>
            <a:r>
              <a:rPr lang="zh-CN" altLang="en-US" dirty="0" smtClean="0">
                <a:latin typeface="宋体" panose="02010600030101010101" pitchFamily="2" charset="-122"/>
              </a:rPr>
              <a:t>，设</a:t>
            </a:r>
            <a:r>
              <a:rPr lang="zh-CN" altLang="en-US" dirty="0">
                <a:latin typeface="宋体" panose="02010600030101010101" pitchFamily="2" charset="-122"/>
              </a:rPr>
              <a:t>首</a:t>
            </a:r>
            <a:r>
              <a:rPr lang="zh-CN" altLang="en-US" dirty="0" smtClean="0">
                <a:latin typeface="宋体" panose="02010600030101010101" pitchFamily="2" charset="-122"/>
              </a:rPr>
              <a:t>地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5000"/>
              </a:lnSpc>
              <a:spcAft>
                <a:spcPct val="15000"/>
              </a:spcAft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址</a:t>
            </a:r>
            <a:r>
              <a:rPr lang="zh-CN" altLang="en-US" dirty="0">
                <a:latin typeface="宋体" panose="02010600030101010101" pitchFamily="2" charset="-122"/>
              </a:rPr>
              <a:t>为2000</a:t>
            </a:r>
            <a:r>
              <a:rPr lang="en-US" altLang="zh-CN" dirty="0">
                <a:latin typeface="宋体" panose="02010600030101010101" pitchFamily="2" charset="-122"/>
              </a:rPr>
              <a:t>H</a:t>
            </a:r>
            <a:r>
              <a:rPr lang="en-US" altLang="zh-CN" dirty="0" smtClean="0">
                <a:latin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宋体" panose="02010600030101010101" pitchFamily="2" charset="-122"/>
              </a:rPr>
              <a:t>现</a:t>
            </a:r>
            <a:r>
              <a:rPr lang="zh-CN" altLang="en-US" dirty="0">
                <a:latin typeface="宋体" panose="02010600030101010101" pitchFamily="2" charset="-122"/>
              </a:rPr>
              <a:t>欲查出表</a:t>
            </a:r>
            <a:r>
              <a:rPr lang="zh-CN" altLang="en-US" dirty="0" smtClean="0">
                <a:latin typeface="宋体" panose="02010600030101010101" pitchFamily="2" charset="-122"/>
              </a:rPr>
              <a:t>中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5000"/>
              </a:lnSpc>
              <a:spcAft>
                <a:spcPct val="15000"/>
              </a:spcAft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第11个</a:t>
            </a:r>
            <a:r>
              <a:rPr lang="zh-CN" altLang="en-US" dirty="0">
                <a:latin typeface="宋体" panose="02010600030101010101" pitchFamily="2" charset="-122"/>
              </a:rPr>
              <a:t>代码的</a:t>
            </a:r>
            <a:r>
              <a:rPr lang="en-US" altLang="zh-CN" dirty="0">
                <a:latin typeface="宋体" panose="02010600030101010101" pitchFamily="2" charset="-122"/>
              </a:rPr>
              <a:t>ASCII</a:t>
            </a:r>
            <a:r>
              <a:rPr lang="zh-CN" altLang="en-US" dirty="0" smtClean="0">
                <a:latin typeface="宋体" panose="02010600030101010101" pitchFamily="2" charset="-122"/>
              </a:rPr>
              <a:t>码。</a:t>
            </a:r>
            <a:endParaRPr lang="en-US" altLang="zh-CN" dirty="0">
              <a:latin typeface="宋体" panose="02010600030101010101" pitchFamily="2" charset="-122"/>
            </a:endParaRPr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5" name="Rectangle 1028"/>
          <p:cNvSpPr>
            <a:spLocks noChangeArrowheads="1"/>
          </p:cNvSpPr>
          <p:nvPr/>
        </p:nvSpPr>
        <p:spPr bwMode="auto">
          <a:xfrm>
            <a:off x="5652120" y="1672705"/>
            <a:ext cx="1981200" cy="16764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Line 1029"/>
          <p:cNvSpPr>
            <a:spLocks noChangeShapeType="1"/>
          </p:cNvSpPr>
          <p:nvPr/>
        </p:nvSpPr>
        <p:spPr bwMode="auto">
          <a:xfrm>
            <a:off x="5652120" y="24347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1030"/>
          <p:cNvSpPr>
            <a:spLocks noChangeShapeType="1"/>
          </p:cNvSpPr>
          <p:nvPr/>
        </p:nvSpPr>
        <p:spPr bwMode="auto">
          <a:xfrm>
            <a:off x="5652120" y="20537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031"/>
          <p:cNvSpPr>
            <a:spLocks noChangeShapeType="1"/>
          </p:cNvSpPr>
          <p:nvPr/>
        </p:nvSpPr>
        <p:spPr bwMode="auto">
          <a:xfrm>
            <a:off x="5652120" y="28157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6414120" y="162190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0" name="Text Box 1033"/>
          <p:cNvSpPr txBox="1">
            <a:spLocks noChangeArrowheads="1"/>
          </p:cNvSpPr>
          <p:nvPr/>
        </p:nvSpPr>
        <p:spPr bwMode="auto">
          <a:xfrm>
            <a:off x="6414120" y="202830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1" name="Text Box 1034"/>
          <p:cNvSpPr txBox="1">
            <a:spLocks noChangeArrowheads="1"/>
          </p:cNvSpPr>
          <p:nvPr/>
        </p:nvSpPr>
        <p:spPr bwMode="auto">
          <a:xfrm>
            <a:off x="6414120" y="243470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12" name="Text Box 1035"/>
          <p:cNvSpPr txBox="1">
            <a:spLocks noChangeArrowheads="1"/>
          </p:cNvSpPr>
          <p:nvPr/>
        </p:nvSpPr>
        <p:spPr bwMode="auto">
          <a:xfrm>
            <a:off x="6414120" y="2739505"/>
            <a:ext cx="1676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</a:rPr>
              <a:t>...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3" name="Rectangle 1036"/>
          <p:cNvSpPr>
            <a:spLocks noChangeArrowheads="1"/>
          </p:cNvSpPr>
          <p:nvPr/>
        </p:nvSpPr>
        <p:spPr bwMode="auto">
          <a:xfrm>
            <a:off x="5652120" y="3349105"/>
            <a:ext cx="1981200" cy="2667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Line 1037"/>
          <p:cNvSpPr>
            <a:spLocks noChangeShapeType="1"/>
          </p:cNvSpPr>
          <p:nvPr/>
        </p:nvSpPr>
        <p:spPr bwMode="auto">
          <a:xfrm>
            <a:off x="5652120" y="42635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038"/>
          <p:cNvSpPr>
            <a:spLocks noChangeShapeType="1"/>
          </p:cNvSpPr>
          <p:nvPr/>
        </p:nvSpPr>
        <p:spPr bwMode="auto">
          <a:xfrm>
            <a:off x="5652120" y="38063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039"/>
          <p:cNvSpPr>
            <a:spLocks noChangeShapeType="1"/>
          </p:cNvSpPr>
          <p:nvPr/>
        </p:nvSpPr>
        <p:spPr bwMode="auto">
          <a:xfrm>
            <a:off x="5652120" y="47207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1040"/>
          <p:cNvSpPr txBox="1">
            <a:spLocks noChangeArrowheads="1"/>
          </p:cNvSpPr>
          <p:nvPr/>
        </p:nvSpPr>
        <p:spPr bwMode="auto">
          <a:xfrm>
            <a:off x="6414120" y="334910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18" name="Text Box 1041"/>
          <p:cNvSpPr txBox="1">
            <a:spLocks noChangeArrowheads="1"/>
          </p:cNvSpPr>
          <p:nvPr/>
        </p:nvSpPr>
        <p:spPr bwMode="auto">
          <a:xfrm>
            <a:off x="6414120" y="380630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9" name="Text Box 1042"/>
          <p:cNvSpPr txBox="1">
            <a:spLocks noChangeArrowheads="1"/>
          </p:cNvSpPr>
          <p:nvPr/>
        </p:nvSpPr>
        <p:spPr bwMode="auto">
          <a:xfrm>
            <a:off x="6414120" y="426350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42</a:t>
            </a:r>
          </a:p>
        </p:txBody>
      </p:sp>
      <p:sp>
        <p:nvSpPr>
          <p:cNvPr id="20" name="Text Box 1043"/>
          <p:cNvSpPr txBox="1">
            <a:spLocks noChangeArrowheads="1"/>
          </p:cNvSpPr>
          <p:nvPr/>
        </p:nvSpPr>
        <p:spPr bwMode="auto">
          <a:xfrm>
            <a:off x="6414120" y="4568305"/>
            <a:ext cx="1676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</a:rPr>
              <a:t>...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1" name="Line 1045"/>
          <p:cNvSpPr>
            <a:spLocks noChangeShapeType="1"/>
          </p:cNvSpPr>
          <p:nvPr/>
        </p:nvSpPr>
        <p:spPr bwMode="auto">
          <a:xfrm>
            <a:off x="5652120" y="60161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046"/>
          <p:cNvSpPr>
            <a:spLocks noChangeShapeType="1"/>
          </p:cNvSpPr>
          <p:nvPr/>
        </p:nvSpPr>
        <p:spPr bwMode="auto">
          <a:xfrm>
            <a:off x="5652120" y="56351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1047"/>
          <p:cNvSpPr txBox="1">
            <a:spLocks noChangeArrowheads="1"/>
          </p:cNvSpPr>
          <p:nvPr/>
        </p:nvSpPr>
        <p:spPr bwMode="auto">
          <a:xfrm>
            <a:off x="6414120" y="517790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4" name="Text Box 1048"/>
          <p:cNvSpPr txBox="1">
            <a:spLocks noChangeArrowheads="1"/>
          </p:cNvSpPr>
          <p:nvPr/>
        </p:nvSpPr>
        <p:spPr bwMode="auto">
          <a:xfrm>
            <a:off x="6414120" y="560970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46</a:t>
            </a:r>
          </a:p>
        </p:txBody>
      </p:sp>
      <p:sp>
        <p:nvSpPr>
          <p:cNvPr id="25" name="Line 1050"/>
          <p:cNvSpPr>
            <a:spLocks noChangeShapeType="1"/>
          </p:cNvSpPr>
          <p:nvPr/>
        </p:nvSpPr>
        <p:spPr bwMode="auto">
          <a:xfrm>
            <a:off x="5652120" y="5177905"/>
            <a:ext cx="0" cy="1219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1051"/>
          <p:cNvSpPr>
            <a:spLocks noChangeShapeType="1"/>
          </p:cNvSpPr>
          <p:nvPr/>
        </p:nvSpPr>
        <p:spPr bwMode="auto">
          <a:xfrm>
            <a:off x="7631733" y="4873105"/>
            <a:ext cx="0" cy="15335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1052"/>
          <p:cNvSpPr>
            <a:spLocks noChangeShapeType="1"/>
          </p:cNvSpPr>
          <p:nvPr/>
        </p:nvSpPr>
        <p:spPr bwMode="auto">
          <a:xfrm flipV="1">
            <a:off x="5652120" y="144410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1053"/>
          <p:cNvSpPr>
            <a:spLocks noChangeShapeType="1"/>
          </p:cNvSpPr>
          <p:nvPr/>
        </p:nvSpPr>
        <p:spPr bwMode="auto">
          <a:xfrm flipV="1">
            <a:off x="7633320" y="144410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1054"/>
          <p:cNvSpPr txBox="1">
            <a:spLocks noChangeArrowheads="1"/>
          </p:cNvSpPr>
          <p:nvPr/>
        </p:nvSpPr>
        <p:spPr bwMode="auto">
          <a:xfrm>
            <a:off x="4102720" y="1647305"/>
            <a:ext cx="1482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2000</a:t>
            </a:r>
            <a:r>
              <a:rPr lang="en-US" altLang="zh-CN" b="1"/>
              <a:t>H+0</a:t>
            </a:r>
          </a:p>
        </p:txBody>
      </p:sp>
      <p:sp>
        <p:nvSpPr>
          <p:cNvPr id="30" name="Text Box 1055"/>
          <p:cNvSpPr txBox="1">
            <a:spLocks noChangeArrowheads="1"/>
          </p:cNvSpPr>
          <p:nvPr/>
        </p:nvSpPr>
        <p:spPr bwMode="auto">
          <a:xfrm>
            <a:off x="4026520" y="4273030"/>
            <a:ext cx="163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2000</a:t>
            </a:r>
            <a:r>
              <a:rPr lang="en-US" altLang="zh-CN" b="1"/>
              <a:t>H+11</a:t>
            </a:r>
          </a:p>
        </p:txBody>
      </p:sp>
      <p:sp>
        <p:nvSpPr>
          <p:cNvPr id="31" name="Text Box 1056"/>
          <p:cNvSpPr txBox="1">
            <a:spLocks noChangeArrowheads="1"/>
          </p:cNvSpPr>
          <p:nvPr/>
        </p:nvSpPr>
        <p:spPr bwMode="auto">
          <a:xfrm>
            <a:off x="7633320" y="1596505"/>
            <a:ext cx="112008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‘0’</a:t>
            </a:r>
            <a:endParaRPr lang="zh-CN" altLang="zh-CN"/>
          </a:p>
        </p:txBody>
      </p:sp>
      <p:sp>
        <p:nvSpPr>
          <p:cNvPr id="32" name="Text Box 1057"/>
          <p:cNvSpPr txBox="1">
            <a:spLocks noChangeArrowheads="1"/>
          </p:cNvSpPr>
          <p:nvPr/>
        </p:nvSpPr>
        <p:spPr bwMode="auto">
          <a:xfrm>
            <a:off x="7633320" y="1977505"/>
            <a:ext cx="11200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‘1’</a:t>
            </a:r>
            <a:endParaRPr lang="zh-CN" altLang="zh-CN" dirty="0"/>
          </a:p>
        </p:txBody>
      </p:sp>
      <p:sp>
        <p:nvSpPr>
          <p:cNvPr id="33" name="Text Box 1058"/>
          <p:cNvSpPr txBox="1">
            <a:spLocks noChangeArrowheads="1"/>
          </p:cNvSpPr>
          <p:nvPr/>
        </p:nvSpPr>
        <p:spPr bwMode="auto">
          <a:xfrm>
            <a:off x="7633320" y="2358505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‘2’</a:t>
            </a:r>
            <a:endParaRPr lang="zh-CN" altLang="zh-CN" dirty="0"/>
          </a:p>
        </p:txBody>
      </p:sp>
      <p:sp>
        <p:nvSpPr>
          <p:cNvPr id="34" name="Text Box 1059"/>
          <p:cNvSpPr txBox="1">
            <a:spLocks noChangeArrowheads="1"/>
          </p:cNvSpPr>
          <p:nvPr/>
        </p:nvSpPr>
        <p:spPr bwMode="auto">
          <a:xfrm>
            <a:off x="7633320" y="3349105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‘9’</a:t>
            </a:r>
            <a:endParaRPr lang="zh-CN" altLang="zh-CN" dirty="0"/>
          </a:p>
        </p:txBody>
      </p:sp>
      <p:sp>
        <p:nvSpPr>
          <p:cNvPr id="35" name="Text Box 1060"/>
          <p:cNvSpPr txBox="1">
            <a:spLocks noChangeArrowheads="1"/>
          </p:cNvSpPr>
          <p:nvPr/>
        </p:nvSpPr>
        <p:spPr bwMode="auto">
          <a:xfrm>
            <a:off x="7595220" y="3806305"/>
            <a:ext cx="94215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‘</a:t>
            </a:r>
            <a:r>
              <a:rPr lang="en-US" altLang="zh-CN" dirty="0"/>
              <a:t>A’</a:t>
            </a:r>
          </a:p>
        </p:txBody>
      </p:sp>
      <p:sp>
        <p:nvSpPr>
          <p:cNvPr id="36" name="Text Box 1061"/>
          <p:cNvSpPr txBox="1">
            <a:spLocks noChangeArrowheads="1"/>
          </p:cNvSpPr>
          <p:nvPr/>
        </p:nvSpPr>
        <p:spPr bwMode="auto">
          <a:xfrm>
            <a:off x="7620620" y="4263505"/>
            <a:ext cx="91675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‘</a:t>
            </a:r>
            <a:r>
              <a:rPr lang="en-US" altLang="zh-CN" dirty="0">
                <a:solidFill>
                  <a:srgbClr val="FF0000"/>
                </a:solidFill>
              </a:rPr>
              <a:t>B’</a:t>
            </a:r>
          </a:p>
        </p:txBody>
      </p:sp>
      <p:sp>
        <p:nvSpPr>
          <p:cNvPr id="37" name="Text Box 1062"/>
          <p:cNvSpPr txBox="1">
            <a:spLocks noChangeArrowheads="1"/>
          </p:cNvSpPr>
          <p:nvPr/>
        </p:nvSpPr>
        <p:spPr bwMode="auto">
          <a:xfrm>
            <a:off x="7633320" y="5177905"/>
            <a:ext cx="90405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‘</a:t>
            </a:r>
            <a:r>
              <a:rPr lang="en-US" altLang="zh-CN" dirty="0"/>
              <a:t>E’</a:t>
            </a:r>
          </a:p>
        </p:txBody>
      </p:sp>
      <p:sp>
        <p:nvSpPr>
          <p:cNvPr id="38" name="Text Box 1063"/>
          <p:cNvSpPr txBox="1">
            <a:spLocks noChangeArrowheads="1"/>
          </p:cNvSpPr>
          <p:nvPr/>
        </p:nvSpPr>
        <p:spPr bwMode="auto">
          <a:xfrm>
            <a:off x="7646020" y="5584305"/>
            <a:ext cx="1054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‘</a:t>
            </a:r>
            <a:r>
              <a:rPr lang="en-US" altLang="zh-CN" dirty="0"/>
              <a:t>F’</a:t>
            </a:r>
          </a:p>
        </p:txBody>
      </p:sp>
      <p:sp>
        <p:nvSpPr>
          <p:cNvPr id="39" name="Line 1064"/>
          <p:cNvSpPr>
            <a:spLocks noChangeShapeType="1"/>
          </p:cNvSpPr>
          <p:nvPr/>
        </p:nvSpPr>
        <p:spPr bwMode="auto">
          <a:xfrm>
            <a:off x="5652120" y="52541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0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11" grpId="0"/>
      <p:bldP spid="12" grpId="0"/>
      <p:bldP spid="13" grpId="0" animBg="1"/>
      <p:bldP spid="17" grpId="0"/>
      <p:bldP spid="18" grpId="0"/>
      <p:bldP spid="19" grpId="0"/>
      <p:bldP spid="20" grpId="0"/>
      <p:bldP spid="23" grpId="0"/>
      <p:bldP spid="24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）换码（查表）指令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/>
            <a:r>
              <a:rPr lang="en-US" altLang="zh-CN" dirty="0" err="1" smtClean="0"/>
              <a:t>XLAT</a:t>
            </a:r>
            <a:r>
              <a:rPr lang="zh-CN" altLang="en-US" dirty="0" smtClean="0"/>
              <a:t>指令示例</a:t>
            </a:r>
            <a:endParaRPr lang="en-US" altLang="zh-CN" dirty="0" smtClean="0"/>
          </a:p>
          <a:p>
            <a:pPr marL="342900" indent="-342900" eaLnBrk="1" hangingPunct="1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可用</a:t>
            </a:r>
            <a:r>
              <a:rPr lang="zh-CN" altLang="en-US" dirty="0"/>
              <a:t>如下指令实现：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SzPct val="65000"/>
              <a:defRPr/>
            </a:pPr>
            <a:r>
              <a:rPr lang="en-US" altLang="zh-CN" dirty="0" err="1">
                <a:cs typeface="+mn-cs"/>
              </a:rPr>
              <a:t>MOV</a:t>
            </a:r>
            <a:r>
              <a:rPr lang="en-US" altLang="zh-CN" dirty="0">
                <a:cs typeface="+mn-cs"/>
              </a:rPr>
              <a:t>  </a:t>
            </a:r>
            <a:r>
              <a:rPr lang="en-US" altLang="zh-CN" dirty="0" err="1">
                <a:cs typeface="+mn-cs"/>
              </a:rPr>
              <a:t>BX，2000H</a:t>
            </a:r>
            <a:r>
              <a:rPr lang="en-US" altLang="zh-CN" dirty="0">
                <a:cs typeface="+mn-cs"/>
              </a:rPr>
              <a:t>      ；BX←</a:t>
            </a:r>
            <a:r>
              <a:rPr lang="zh-CN" altLang="en-US" dirty="0">
                <a:cs typeface="+mn-cs"/>
              </a:rPr>
              <a:t>表首地址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SzPct val="65000"/>
              <a:defRPr/>
            </a:pPr>
            <a:r>
              <a:rPr lang="en-US" altLang="zh-CN" dirty="0" err="1">
                <a:cs typeface="+mn-cs"/>
              </a:rPr>
              <a:t>MOV</a:t>
            </a:r>
            <a:r>
              <a:rPr lang="en-US" altLang="zh-CN" dirty="0">
                <a:cs typeface="+mn-cs"/>
              </a:rPr>
              <a:t>  </a:t>
            </a:r>
            <a:r>
              <a:rPr lang="en-US" altLang="zh-CN" dirty="0" err="1">
                <a:cs typeface="+mn-cs"/>
              </a:rPr>
              <a:t>AL，0BH</a:t>
            </a:r>
            <a:r>
              <a:rPr lang="en-US" altLang="zh-CN" dirty="0">
                <a:cs typeface="+mn-cs"/>
              </a:rPr>
              <a:t>        ；AL←</a:t>
            </a:r>
            <a:r>
              <a:rPr lang="zh-CN" altLang="en-US" dirty="0">
                <a:cs typeface="+mn-cs"/>
              </a:rPr>
              <a:t>序号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SzPct val="65000"/>
              <a:defRPr/>
            </a:pPr>
            <a:r>
              <a:rPr lang="en-US" altLang="zh-CN" dirty="0" err="1">
                <a:cs typeface="+mn-cs"/>
              </a:rPr>
              <a:t>XLAT</a:t>
            </a:r>
            <a:r>
              <a:rPr lang="en-US" altLang="zh-CN" dirty="0">
                <a:cs typeface="+mn-cs"/>
              </a:rPr>
              <a:t>                ；</a:t>
            </a:r>
            <a:r>
              <a:rPr lang="zh-CN" altLang="en-US" dirty="0">
                <a:cs typeface="+mn-cs"/>
              </a:rPr>
              <a:t>查表转换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30000"/>
              </a:spcBef>
              <a:buClr>
                <a:srgbClr val="C000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dirty="0"/>
              <a:t>执行后：</a:t>
            </a:r>
            <a:r>
              <a:rPr lang="en-US" altLang="zh-CN" dirty="0"/>
              <a:t>AL = </a:t>
            </a:r>
            <a:r>
              <a:rPr lang="en-US" altLang="zh-CN" dirty="0" err="1"/>
              <a:t>42H</a:t>
            </a:r>
            <a:endParaRPr lang="en-US" altLang="zh-CN" dirty="0"/>
          </a:p>
          <a:p>
            <a:pPr marL="342900" indent="-342900" eaLnBrk="1" hangingPunct="1">
              <a:lnSpc>
                <a:spcPct val="120000"/>
              </a:lnSpc>
              <a:spcBef>
                <a:spcPct val="30000"/>
              </a:spcBef>
              <a:buClr>
                <a:srgbClr val="C000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dirty="0"/>
              <a:t>还可用其他方法实现，如：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C00000"/>
              </a:buClr>
              <a:buSzPct val="65000"/>
              <a:defRPr/>
            </a:pPr>
            <a:r>
              <a:rPr lang="en-US" altLang="zh-CN" dirty="0" err="1">
                <a:cs typeface="+mn-cs"/>
              </a:rPr>
              <a:t>MOV</a:t>
            </a:r>
            <a:r>
              <a:rPr lang="en-US" altLang="zh-CN" dirty="0">
                <a:cs typeface="+mn-cs"/>
              </a:rPr>
              <a:t>  BX</a:t>
            </a:r>
            <a:r>
              <a:rPr lang="zh-CN" altLang="en-US" dirty="0">
                <a:cs typeface="+mn-cs"/>
              </a:rPr>
              <a:t>，</a:t>
            </a:r>
            <a:r>
              <a:rPr lang="en-US" altLang="zh-CN" dirty="0" err="1">
                <a:cs typeface="+mn-cs"/>
              </a:rPr>
              <a:t>2000H</a:t>
            </a:r>
            <a:endParaRPr lang="en-US" altLang="zh-CN" dirty="0">
              <a:cs typeface="+mn-cs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C00000"/>
              </a:buClr>
              <a:buSzPct val="65000"/>
              <a:defRPr/>
            </a:pPr>
            <a:r>
              <a:rPr lang="en-US" altLang="zh-CN" dirty="0" err="1">
                <a:cs typeface="+mn-cs"/>
              </a:rPr>
              <a:t>MOV</a:t>
            </a:r>
            <a:r>
              <a:rPr lang="en-US" altLang="zh-CN" dirty="0">
                <a:cs typeface="+mn-cs"/>
              </a:rPr>
              <a:t>  AL</a:t>
            </a:r>
            <a:r>
              <a:rPr lang="zh-CN" altLang="en-US" dirty="0">
                <a:cs typeface="+mn-cs"/>
              </a:rPr>
              <a:t>，</a:t>
            </a:r>
            <a:r>
              <a:rPr lang="en-US" altLang="zh-CN" dirty="0">
                <a:cs typeface="+mn-cs"/>
              </a:rPr>
              <a:t>[</a:t>
            </a:r>
            <a:r>
              <a:rPr lang="en-US" altLang="zh-CN" dirty="0" err="1">
                <a:cs typeface="+mn-cs"/>
              </a:rPr>
              <a:t>BX+</a:t>
            </a:r>
            <a:r>
              <a:rPr lang="en-US" altLang="zh-CN" dirty="0" err="1"/>
              <a:t>0BH</a:t>
            </a:r>
            <a:r>
              <a:rPr lang="en-US" altLang="zh-CN" dirty="0" smtClean="0"/>
              <a:t>]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10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5</a:t>
            </a: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）字位扩展指令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Bef>
                <a:spcPct val="30000"/>
              </a:spcBef>
              <a:spcAft>
                <a:spcPct val="40000"/>
              </a:spcAft>
            </a:pPr>
            <a:r>
              <a:rPr lang="zh-CN" altLang="en-US" dirty="0"/>
              <a:t>将符号数的符号位扩展到高位；</a:t>
            </a:r>
          </a:p>
          <a:p>
            <a:pPr eaLnBrk="1" hangingPunct="1">
              <a:spcBef>
                <a:spcPct val="30000"/>
              </a:spcBef>
              <a:spcAft>
                <a:spcPct val="40000"/>
              </a:spcAft>
            </a:pPr>
            <a:r>
              <a:rPr lang="zh-CN" altLang="en-US" dirty="0"/>
              <a:t>指令为零操作数指令，采用隐含寻址，隐含的操作数为</a:t>
            </a:r>
            <a:r>
              <a:rPr lang="en-US" altLang="zh-CN" dirty="0">
                <a:solidFill>
                  <a:srgbClr val="FF0000"/>
                </a:solidFill>
              </a:rPr>
              <a:t>AX</a:t>
            </a:r>
            <a:r>
              <a:rPr lang="zh-CN" altLang="en-US" dirty="0"/>
              <a:t>及</a:t>
            </a:r>
            <a:r>
              <a:rPr lang="en-US" altLang="zh-CN" dirty="0" err="1">
                <a:solidFill>
                  <a:srgbClr val="FF0000"/>
                </a:solidFill>
              </a:rPr>
              <a:t>AX，DX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spcBef>
                <a:spcPct val="30000"/>
              </a:spcBef>
              <a:spcAft>
                <a:spcPct val="40000"/>
              </a:spcAft>
            </a:pPr>
            <a:r>
              <a:rPr lang="zh-CN" altLang="en-US" u="sng" dirty="0">
                <a:solidFill>
                  <a:srgbClr val="FF0000"/>
                </a:solidFill>
              </a:rPr>
              <a:t>无符号数的扩展规则为在高位补</a:t>
            </a:r>
            <a:r>
              <a:rPr lang="zh-CN" altLang="en-US" u="sng" dirty="0" smtClean="0">
                <a:solidFill>
                  <a:srgbClr val="FF0000"/>
                </a:solidFill>
              </a:rPr>
              <a:t>0。</a:t>
            </a:r>
            <a:endParaRPr lang="zh-CN" altLang="en-US" u="sng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127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5</a:t>
            </a: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）字位扩展指令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>
              <a:buNone/>
            </a:pPr>
            <a:r>
              <a:rPr lang="zh-CN" altLang="en-US" dirty="0" smtClean="0"/>
              <a:t>字节到字的扩展指令</a:t>
            </a:r>
            <a:endParaRPr lang="en-US" altLang="zh-CN" dirty="0" smtClean="0"/>
          </a:p>
          <a:p>
            <a:r>
              <a:rPr lang="zh-CN" altLang="en-US" dirty="0" smtClean="0"/>
              <a:t>格式：</a:t>
            </a:r>
            <a:r>
              <a:rPr lang="en-US" altLang="zh-CN" dirty="0" err="1" smtClean="0"/>
              <a:t>CBW</a:t>
            </a:r>
            <a:endParaRPr lang="en-US" altLang="zh-CN" dirty="0"/>
          </a:p>
          <a:p>
            <a:r>
              <a:rPr lang="zh-CN" altLang="en-US" dirty="0"/>
              <a:t>操作</a:t>
            </a:r>
            <a:r>
              <a:rPr lang="zh-CN" altLang="en-US" dirty="0" smtClean="0"/>
              <a:t>：将</a:t>
            </a:r>
            <a:r>
              <a:rPr lang="en-US" altLang="zh-CN" dirty="0"/>
              <a:t>AL</a:t>
            </a:r>
            <a:r>
              <a:rPr lang="zh-CN" altLang="en-US" dirty="0"/>
              <a:t>内容扩展到</a:t>
            </a:r>
            <a:r>
              <a:rPr lang="en-US" altLang="zh-CN" dirty="0"/>
              <a:t>AX</a:t>
            </a:r>
          </a:p>
          <a:p>
            <a:r>
              <a:rPr lang="zh-CN" altLang="en-US" dirty="0"/>
              <a:t>规则：</a:t>
            </a:r>
          </a:p>
          <a:p>
            <a:pPr lvl="1"/>
            <a:r>
              <a:rPr lang="zh-CN" altLang="en-US" dirty="0"/>
              <a:t>若最高位=1，则执行后</a:t>
            </a:r>
            <a:r>
              <a:rPr lang="en-US" altLang="zh-CN" dirty="0"/>
              <a:t>AH=</a:t>
            </a:r>
            <a:r>
              <a:rPr lang="en-US" altLang="zh-CN" dirty="0" err="1"/>
              <a:t>FFH</a:t>
            </a:r>
            <a:endParaRPr lang="en-US" altLang="zh-CN" dirty="0"/>
          </a:p>
          <a:p>
            <a:pPr lvl="1"/>
            <a:r>
              <a:rPr lang="zh-CN" altLang="en-US" dirty="0"/>
              <a:t>若最高位=0，则执行后</a:t>
            </a:r>
            <a:r>
              <a:rPr lang="en-US" altLang="zh-CN" dirty="0"/>
              <a:t>AH=</a:t>
            </a:r>
            <a:r>
              <a:rPr lang="en-US" altLang="zh-CN" dirty="0" err="1"/>
              <a:t>00H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29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5</a:t>
            </a: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）字位扩展指令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>
              <a:buNone/>
            </a:pPr>
            <a:r>
              <a:rPr lang="zh-CN" altLang="en-US" dirty="0" smtClean="0"/>
              <a:t>字到双字的扩展指令</a:t>
            </a:r>
            <a:endParaRPr lang="en-US" altLang="zh-CN" dirty="0" smtClean="0"/>
          </a:p>
          <a:p>
            <a:r>
              <a:rPr lang="zh-CN" altLang="en-US" dirty="0" smtClean="0"/>
              <a:t>格式：</a:t>
            </a:r>
            <a:r>
              <a:rPr lang="en-US" altLang="zh-CN" dirty="0" smtClean="0"/>
              <a:t>CBD</a:t>
            </a:r>
          </a:p>
          <a:p>
            <a:r>
              <a:rPr lang="zh-CN" altLang="en-US" dirty="0"/>
              <a:t>操作：将</a:t>
            </a:r>
            <a:r>
              <a:rPr lang="en-US" altLang="zh-CN" dirty="0"/>
              <a:t>AX</a:t>
            </a:r>
            <a:r>
              <a:rPr lang="zh-CN" altLang="en-US" dirty="0"/>
              <a:t>内容扩展到</a:t>
            </a:r>
            <a:r>
              <a:rPr lang="en-US" altLang="zh-CN" dirty="0"/>
              <a:t>DX  AX</a:t>
            </a:r>
          </a:p>
          <a:p>
            <a:r>
              <a:rPr lang="zh-CN" altLang="en-US" dirty="0" smtClean="0"/>
              <a:t>规则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若最高位=1，则执行后</a:t>
            </a:r>
            <a:r>
              <a:rPr lang="en-US" altLang="zh-CN" dirty="0"/>
              <a:t>DX=</a:t>
            </a:r>
            <a:r>
              <a:rPr lang="en-US" altLang="zh-CN" dirty="0" err="1"/>
              <a:t>FFFFH</a:t>
            </a:r>
            <a:endParaRPr lang="en-US" altLang="zh-CN" dirty="0"/>
          </a:p>
          <a:p>
            <a:pPr lvl="1"/>
            <a:r>
              <a:rPr lang="zh-CN" altLang="en-US" dirty="0"/>
              <a:t>若最高位=0，则执行后</a:t>
            </a:r>
            <a:r>
              <a:rPr lang="en-US" altLang="zh-CN" dirty="0"/>
              <a:t>DX=</a:t>
            </a:r>
            <a:r>
              <a:rPr lang="en-US" altLang="zh-CN" dirty="0" err="1"/>
              <a:t>0000H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167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5</a:t>
            </a: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）字位扩展指令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>
              <a:spcAft>
                <a:spcPct val="40000"/>
              </a:spcAft>
              <a:buNone/>
            </a:pPr>
            <a:r>
              <a:rPr lang="zh-CN" altLang="en-US" u="sng" dirty="0"/>
              <a:t>判断以下指令执行结果：</a:t>
            </a:r>
            <a:endParaRPr lang="en-US" altLang="zh-CN" u="sng" dirty="0"/>
          </a:p>
          <a:p>
            <a:pPr lvl="1"/>
            <a:r>
              <a:rPr lang="en-US" altLang="zh-CN" dirty="0" err="1"/>
              <a:t>MOV</a:t>
            </a:r>
            <a:r>
              <a:rPr lang="en-US" altLang="zh-CN" dirty="0"/>
              <a:t>  </a:t>
            </a:r>
            <a:r>
              <a:rPr lang="en-US" altLang="zh-CN" dirty="0" err="1"/>
              <a:t>AL，44H</a:t>
            </a:r>
            <a:endParaRPr lang="en-US" altLang="zh-CN" dirty="0"/>
          </a:p>
          <a:p>
            <a:pPr lvl="1"/>
            <a:r>
              <a:rPr lang="en-US" altLang="zh-CN" dirty="0" err="1" smtClean="0"/>
              <a:t>CBW</a:t>
            </a:r>
            <a:endParaRPr lang="zh-CN" altLang="en-US" dirty="0"/>
          </a:p>
          <a:p>
            <a:pPr lvl="1"/>
            <a:r>
              <a:rPr lang="en-US" altLang="zh-CN" dirty="0" err="1" smtClean="0"/>
              <a:t>MOV</a:t>
            </a:r>
            <a:r>
              <a:rPr lang="en-US" altLang="zh-CN" dirty="0" smtClean="0"/>
              <a:t>  </a:t>
            </a:r>
            <a:r>
              <a:rPr lang="en-US" altLang="zh-CN" dirty="0" err="1"/>
              <a:t>AX，0AFDEH</a:t>
            </a:r>
            <a:endParaRPr lang="en-US" altLang="zh-CN" dirty="0"/>
          </a:p>
          <a:p>
            <a:pPr lvl="1"/>
            <a:r>
              <a:rPr lang="en-US" altLang="zh-CN" dirty="0" err="1" smtClean="0"/>
              <a:t>CWD</a:t>
            </a:r>
            <a:endParaRPr lang="en-US" altLang="zh-CN" dirty="0"/>
          </a:p>
          <a:p>
            <a:pPr lvl="1"/>
            <a:r>
              <a:rPr lang="en-US" altLang="zh-CN" dirty="0" err="1" smtClean="0"/>
              <a:t>MOV</a:t>
            </a:r>
            <a:r>
              <a:rPr lang="en-US" altLang="zh-CN" dirty="0" smtClean="0"/>
              <a:t>  </a:t>
            </a:r>
            <a:r>
              <a:rPr lang="en-US" altLang="zh-CN" dirty="0" err="1"/>
              <a:t>AL，86H</a:t>
            </a:r>
            <a:endParaRPr lang="en-US" altLang="zh-CN" dirty="0"/>
          </a:p>
          <a:p>
            <a:pPr lvl="1"/>
            <a:r>
              <a:rPr lang="en-US" altLang="zh-CN" dirty="0" err="1" smtClean="0"/>
              <a:t>CBW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217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6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）输入输出指令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/>
            <a:r>
              <a:rPr lang="zh-CN" altLang="en-US" dirty="0"/>
              <a:t>专门面向</a:t>
            </a:r>
            <a:r>
              <a:rPr lang="en-US" altLang="zh-CN" dirty="0"/>
              <a:t>I/O</a:t>
            </a:r>
            <a:r>
              <a:rPr lang="zh-CN" altLang="en-US" dirty="0"/>
              <a:t>端口操作的指令</a:t>
            </a:r>
          </a:p>
          <a:p>
            <a:pPr eaLnBrk="1" hangingPunct="1">
              <a:spcBef>
                <a:spcPct val="65000"/>
              </a:spcBef>
            </a:pPr>
            <a:r>
              <a:rPr lang="zh-CN" altLang="en-US" dirty="0"/>
              <a:t>指令格式：</a:t>
            </a:r>
          </a:p>
          <a:p>
            <a:pPr lvl="1" eaLnBrk="1" hangingPunct="1"/>
            <a:r>
              <a:rPr kumimoji="1" lang="zh-CN" altLang="en-US" dirty="0"/>
              <a:t>输入指令： </a:t>
            </a:r>
            <a:r>
              <a:rPr kumimoji="1" lang="en-US" altLang="zh-CN" dirty="0"/>
              <a:t>IN  </a:t>
            </a:r>
            <a:r>
              <a:rPr kumimoji="1" lang="en-US" altLang="zh-CN" dirty="0" err="1"/>
              <a:t>acc，PORT</a:t>
            </a:r>
            <a:endParaRPr kumimoji="1" lang="en-US" altLang="zh-CN" dirty="0"/>
          </a:p>
          <a:p>
            <a:pPr lvl="1" eaLnBrk="1" hangingPunct="1"/>
            <a:r>
              <a:rPr kumimoji="1" lang="zh-CN" altLang="en-US" dirty="0"/>
              <a:t>输出指令 ：</a:t>
            </a:r>
            <a:r>
              <a:rPr kumimoji="1" lang="en-US" altLang="zh-CN" dirty="0"/>
              <a:t>OUT  </a:t>
            </a:r>
            <a:r>
              <a:rPr kumimoji="1" lang="en-US" altLang="zh-CN" dirty="0" err="1"/>
              <a:t>PORT，acc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3491955" y="4221014"/>
            <a:ext cx="533400" cy="838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699792" y="5013176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端口地址</a:t>
            </a:r>
          </a:p>
        </p:txBody>
      </p:sp>
    </p:spTree>
    <p:extLst>
      <p:ext uri="{BB962C8B-B14F-4D97-AF65-F5344CB8AC3E}">
        <p14:creationId xmlns:p14="http://schemas.microsoft.com/office/powerpoint/2010/main" val="284103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 </a:t>
            </a:r>
            <a:r>
              <a:rPr lang="en-US" altLang="zh-CN" dirty="0"/>
              <a:t>8086</a:t>
            </a:r>
            <a:r>
              <a:rPr lang="zh-CN" altLang="en-US" dirty="0"/>
              <a:t>的指令系统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dirty="0" smtClean="0"/>
              <a:t>数据传送指令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976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6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）输入输出指令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根据端口地址码的长度，指令具有两种不同的端口地址表现形式。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直接寻址</a:t>
            </a:r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dirty="0"/>
              <a:t>端口地址为</a:t>
            </a:r>
            <a:r>
              <a:rPr lang="en-US" altLang="zh-CN" dirty="0"/>
              <a:t>8</a:t>
            </a:r>
            <a:r>
              <a:rPr lang="zh-CN" altLang="en-US" dirty="0"/>
              <a:t>位时，指令中直接给出8位端口地址；</a:t>
            </a:r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dirty="0"/>
              <a:t>寻址256个端口。</a:t>
            </a:r>
          </a:p>
          <a:p>
            <a:pPr eaLnBrk="1" hangingPunct="1"/>
            <a:r>
              <a:rPr lang="zh-CN" altLang="en-US" dirty="0"/>
              <a:t>间接寻址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dirty="0"/>
              <a:t>端口地址为16位时，指令中的端口地址必须由</a:t>
            </a:r>
            <a:r>
              <a:rPr lang="en-US" altLang="zh-CN" dirty="0"/>
              <a:t>DX</a:t>
            </a:r>
            <a:r>
              <a:rPr lang="zh-CN" altLang="en-US" dirty="0"/>
              <a:t>指定；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dirty="0"/>
              <a:t>可寻址64</a:t>
            </a:r>
            <a:r>
              <a:rPr lang="en-US" altLang="zh-CN" dirty="0"/>
              <a:t>K</a:t>
            </a:r>
            <a:r>
              <a:rPr lang="zh-CN" altLang="en-US" dirty="0"/>
              <a:t>个端口。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097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6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）输入输出指令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15000"/>
              </a:lnSpc>
            </a:pPr>
            <a:r>
              <a:rPr lang="en-US" altLang="zh-CN" dirty="0" smtClean="0"/>
              <a:t>IO</a:t>
            </a:r>
            <a:r>
              <a:rPr lang="zh-CN" altLang="en-US" dirty="0" smtClean="0"/>
              <a:t>指令示例</a:t>
            </a:r>
            <a:endParaRPr lang="en-US" altLang="zh-CN" dirty="0"/>
          </a:p>
          <a:p>
            <a:pPr lvl="1" eaLnBrk="1" hangingPunct="1">
              <a:spcAft>
                <a:spcPct val="20000"/>
              </a:spcAft>
            </a:pPr>
            <a:r>
              <a:rPr lang="en-US" altLang="zh-CN" dirty="0"/>
              <a:t>IN  </a:t>
            </a:r>
            <a:r>
              <a:rPr lang="en-US" altLang="zh-CN" dirty="0" err="1"/>
              <a:t>AX，80H</a:t>
            </a:r>
            <a:endParaRPr lang="en-US" altLang="zh-CN" dirty="0"/>
          </a:p>
          <a:p>
            <a:pPr lvl="1" eaLnBrk="1" hangingPunct="1">
              <a:spcBef>
                <a:spcPct val="55000"/>
              </a:spcBef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DX，2400H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IN  </a:t>
            </a:r>
            <a:r>
              <a:rPr lang="en-US" altLang="zh-CN" dirty="0" err="1"/>
              <a:t>AL，DX</a:t>
            </a:r>
            <a:endParaRPr lang="en-US" altLang="zh-CN" dirty="0"/>
          </a:p>
          <a:p>
            <a:pPr lvl="1" eaLnBrk="1" hangingPunct="1">
              <a:spcBef>
                <a:spcPct val="55000"/>
              </a:spcBef>
              <a:spcAft>
                <a:spcPct val="60000"/>
              </a:spcAft>
            </a:pPr>
            <a:r>
              <a:rPr lang="en-US" altLang="zh-CN" dirty="0"/>
              <a:t>OUT  </a:t>
            </a:r>
            <a:r>
              <a:rPr lang="en-US" altLang="zh-CN" dirty="0" err="1"/>
              <a:t>35H</a:t>
            </a:r>
            <a:r>
              <a:rPr lang="en-US" altLang="zh-CN" dirty="0"/>
              <a:t> ，AX</a:t>
            </a:r>
          </a:p>
          <a:p>
            <a:pPr lvl="1" eaLnBrk="1" hangingPunct="1"/>
            <a:r>
              <a:rPr lang="en-US" altLang="zh-CN" i="1" dirty="0">
                <a:solidFill>
                  <a:srgbClr val="A50021"/>
                </a:solidFill>
              </a:rPr>
              <a:t>OUT  </a:t>
            </a:r>
            <a:r>
              <a:rPr lang="en-US" altLang="zh-CN" i="1" dirty="0" err="1">
                <a:solidFill>
                  <a:srgbClr val="A50021"/>
                </a:solidFill>
              </a:rPr>
              <a:t>AX，35H</a:t>
            </a:r>
            <a:endParaRPr lang="en-US" altLang="zh-CN" i="1" dirty="0">
              <a:solidFill>
                <a:srgbClr val="A50021"/>
              </a:solidFill>
            </a:endParaRPr>
          </a:p>
          <a:p>
            <a:pPr eaLnBrk="1" hangingPunct="1"/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00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6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）输入输出指令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 smtClean="0"/>
              <a:t>注意</a:t>
            </a:r>
            <a:endParaRPr lang="en-US" altLang="zh-CN" dirty="0" smtClean="0"/>
          </a:p>
          <a:p>
            <a:pPr eaLnBrk="1" hangingPunct="1">
              <a:lnSpc>
                <a:spcPct val="115000"/>
              </a:lnSpc>
            </a:pPr>
            <a:r>
              <a:rPr lang="zh-CN" altLang="en-US" dirty="0" smtClean="0"/>
              <a:t>只能用累加器</a:t>
            </a:r>
            <a:r>
              <a:rPr lang="en-US" altLang="zh-CN" dirty="0" smtClean="0"/>
              <a:t>AX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IO</a:t>
            </a:r>
            <a:r>
              <a:rPr lang="zh-CN" altLang="en-US" dirty="0" smtClean="0"/>
              <a:t>过程的机构，不能用其他寄存器代替。</a:t>
            </a:r>
            <a:endParaRPr lang="en-US" altLang="zh-CN" dirty="0" smtClean="0"/>
          </a:p>
          <a:p>
            <a:pPr eaLnBrk="1" hangingPunct="1">
              <a:lnSpc>
                <a:spcPct val="115000"/>
              </a:lnSpc>
            </a:pPr>
            <a:r>
              <a:rPr lang="zh-CN" altLang="en-US" dirty="0" smtClean="0"/>
              <a:t>直接</a:t>
            </a:r>
            <a:r>
              <a:rPr lang="en-US" altLang="zh-CN" dirty="0" smtClean="0"/>
              <a:t>IO</a:t>
            </a:r>
            <a:r>
              <a:rPr lang="zh-CN" altLang="en-US" dirty="0" smtClean="0"/>
              <a:t>寻址的范围为</a:t>
            </a:r>
            <a:r>
              <a:rPr lang="en-US" altLang="zh-CN" dirty="0" smtClean="0"/>
              <a:t>0~255</a:t>
            </a:r>
            <a:r>
              <a:rPr lang="zh-CN" altLang="en-US" dirty="0" smtClean="0"/>
              <a:t>；间接</a:t>
            </a:r>
            <a:r>
              <a:rPr lang="en-US" altLang="zh-CN" dirty="0" smtClean="0"/>
              <a:t>IO</a:t>
            </a:r>
            <a:r>
              <a:rPr lang="zh-CN" altLang="en-US" dirty="0" smtClean="0"/>
              <a:t>寻址的范围为</a:t>
            </a:r>
            <a:r>
              <a:rPr lang="en-US" altLang="zh-CN" dirty="0" err="1" smtClean="0"/>
              <a:t>0~FFFFH</a:t>
            </a:r>
            <a:endParaRPr lang="en-US" altLang="zh-CN" dirty="0" smtClean="0"/>
          </a:p>
          <a:p>
            <a:pPr eaLnBrk="1" hangingPunct="1">
              <a:lnSpc>
                <a:spcPct val="115000"/>
              </a:lnSpc>
            </a:pPr>
            <a:r>
              <a:rPr lang="zh-CN" altLang="en-US" dirty="0" smtClean="0"/>
              <a:t>只用间接</a:t>
            </a:r>
            <a:r>
              <a:rPr lang="en-US" altLang="zh-CN" dirty="0" smtClean="0"/>
              <a:t>IO</a:t>
            </a:r>
            <a:r>
              <a:rPr lang="zh-CN" altLang="en-US" dirty="0" smtClean="0"/>
              <a:t>寻址时，特别要注意，只能使用</a:t>
            </a:r>
            <a:r>
              <a:rPr lang="en-US" altLang="zh-CN" dirty="0" smtClean="0"/>
              <a:t>DX</a:t>
            </a:r>
            <a:r>
              <a:rPr lang="zh-CN" altLang="en-US" dirty="0" smtClean="0"/>
              <a:t>寄存器，而不能使用其它寄存器。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54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）地址传送指令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59632" y="2204864"/>
            <a:ext cx="5867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200" kern="0" dirty="0" smtClean="0"/>
              <a:t>取</a:t>
            </a:r>
            <a:r>
              <a:rPr lang="zh-CN" altLang="en-US" sz="3200" kern="0" dirty="0"/>
              <a:t>有效</a:t>
            </a:r>
            <a:r>
              <a:rPr lang="zh-CN" altLang="en-US" sz="3200" kern="0" dirty="0" smtClean="0"/>
              <a:t>偏移地址指令</a:t>
            </a:r>
            <a:r>
              <a:rPr lang="en-US" altLang="zh-CN" sz="3200" kern="0" dirty="0" smtClean="0"/>
              <a:t>LEA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kern="0" dirty="0" smtClean="0"/>
              <a:t>*LDS</a:t>
            </a:r>
            <a:r>
              <a:rPr lang="zh-CN" altLang="en-US" sz="3200" kern="0" dirty="0" smtClean="0"/>
              <a:t>指令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kern="0" dirty="0" smtClean="0"/>
              <a:t>*LES</a:t>
            </a:r>
            <a:r>
              <a:rPr lang="zh-CN" altLang="en-US" sz="3200" kern="0" dirty="0" smtClean="0"/>
              <a:t>指令</a:t>
            </a:r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913557" y="2493789"/>
            <a:ext cx="215900" cy="1536700"/>
          </a:xfrm>
          <a:prstGeom prst="leftBrace">
            <a:avLst>
              <a:gd name="adj1" fmla="val 5931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9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</a:rPr>
              <a:t>地址传送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取偏移地址指令</a:t>
            </a:r>
            <a:r>
              <a:rPr lang="en-AU" altLang="zh-CN" dirty="0" smtClean="0"/>
              <a:t>LEA</a:t>
            </a:r>
          </a:p>
          <a:p>
            <a:pPr algn="just" eaLnBrk="1" hangingPunct="1"/>
            <a:r>
              <a:rPr lang="zh-CN" altLang="en-US" dirty="0">
                <a:latin typeface="宋体" panose="02010600030101010101" pitchFamily="2" charset="-122"/>
              </a:rPr>
              <a:t>操作</a:t>
            </a:r>
            <a:r>
              <a:rPr lang="zh-CN" altLang="en-US" dirty="0" smtClean="0">
                <a:latin typeface="宋体" panose="02010600030101010101" pitchFamily="2" charset="-122"/>
              </a:rPr>
              <a:t>：将</a:t>
            </a:r>
            <a:r>
              <a:rPr lang="zh-CN" altLang="en-US" dirty="0">
                <a:latin typeface="宋体" panose="02010600030101010101" pitchFamily="2" charset="-122"/>
              </a:rPr>
              <a:t>变量的16位偏移地址取出送目标</a:t>
            </a:r>
            <a:r>
              <a:rPr lang="zh-CN" altLang="en-US" dirty="0" smtClean="0">
                <a:latin typeface="宋体" panose="02010600030101010101" pitchFamily="2" charset="-122"/>
              </a:rPr>
              <a:t>寄存器。</a:t>
            </a:r>
            <a:r>
              <a:rPr lang="zh-CN" altLang="en-US" dirty="0" smtClean="0"/>
              <a:t>当</a:t>
            </a:r>
            <a:r>
              <a:rPr lang="zh-CN" altLang="en-US" dirty="0"/>
              <a:t>程序中用符号地址表示内存偏移地址时</a:t>
            </a:r>
            <a:r>
              <a:rPr lang="zh-CN" altLang="en-US" dirty="0" smtClean="0"/>
              <a:t>，常使用</a:t>
            </a:r>
            <a:r>
              <a:rPr lang="zh-CN" altLang="en-US" dirty="0"/>
              <a:t>该指令。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4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格式</a:t>
            </a:r>
            <a:r>
              <a:rPr lang="zh-CN" altLang="en-US" dirty="0" smtClean="0">
                <a:latin typeface="宋体" panose="02010600030101010101" pitchFamily="2" charset="-122"/>
              </a:rPr>
              <a:t>：</a:t>
            </a:r>
            <a:r>
              <a:rPr lang="en-US" altLang="zh-CN" dirty="0" smtClean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LEA </a:t>
            </a:r>
            <a:r>
              <a:rPr lang="en-US" altLang="zh-CN" dirty="0" err="1">
                <a:latin typeface="宋体" panose="02010600030101010101" pitchFamily="2" charset="-122"/>
              </a:rPr>
              <a:t>REG，MEM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1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指令要求</a:t>
            </a:r>
            <a:r>
              <a:rPr lang="zh-CN" altLang="en-US" dirty="0" smtClean="0">
                <a:latin typeface="宋体" panose="02010600030101010101" pitchFamily="2" charset="-122"/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源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操作数</a:t>
            </a:r>
            <a:r>
              <a:rPr lang="zh-CN" altLang="en-US" dirty="0">
                <a:latin typeface="宋体" panose="02010600030101010101" pitchFamily="2" charset="-122"/>
              </a:rPr>
              <a:t>必须是一个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存储器操作数</a:t>
            </a:r>
            <a:r>
              <a:rPr lang="zh-CN" altLang="en-US" dirty="0">
                <a:latin typeface="宋体" panose="02010600030101010101" pitchFamily="2" charset="-122"/>
              </a:rPr>
              <a:t>，目标操作数通常是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间址寄存器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814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</a:rPr>
              <a:t>地址传送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取偏移地址指令</a:t>
            </a:r>
            <a:r>
              <a:rPr lang="en-AU" altLang="zh-CN" dirty="0" smtClean="0"/>
              <a:t>LEA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2122488"/>
            <a:ext cx="3957638" cy="440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30000"/>
              </a:spcAft>
            </a:pPr>
            <a:r>
              <a:rPr lang="zh-CN" altLang="en-US" kern="0" smtClean="0"/>
              <a:t>比较下列指令：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    MOV  SI，DATA1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    LEA  SI，DATA1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    MOV  BX，[BX]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    LEA  BX，[BX]</a:t>
            </a:r>
            <a:endParaRPr lang="en-US" altLang="zh-CN" kern="0" dirty="0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707188" y="2060848"/>
            <a:ext cx="1752600" cy="3962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6707188" y="2060848"/>
            <a:ext cx="1587" cy="3962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8459788" y="2060848"/>
            <a:ext cx="0" cy="3962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6707188" y="2975248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6707188" y="3356248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707188" y="3737248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6707188" y="2060848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6707188" y="5032648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6707188" y="4651648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6707188" y="6023248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707188" y="5413648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7316788" y="396584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┇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7316788" y="257492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┇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316788" y="548984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┇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5683250" y="2962548"/>
            <a:ext cx="1049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DATA1</a:t>
            </a:r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3846513" y="2128949"/>
            <a:ext cx="1219200" cy="990600"/>
          </a:xfrm>
          <a:prstGeom prst="cloudCallout">
            <a:avLst>
              <a:gd name="adj1" fmla="val -75130"/>
              <a:gd name="adj2" fmla="val 57532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/>
              <a:t>符号地址</a:t>
            </a: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7189788" y="331814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12</a:t>
            </a:r>
            <a:r>
              <a:rPr lang="en-US" altLang="zh-CN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7189788" y="293714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34H</a:t>
            </a: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5640388" y="4631011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1100H</a:t>
            </a: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7189788" y="457544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88H</a:t>
            </a: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7189788" y="500724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77H</a:t>
            </a:r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 flipV="1">
            <a:off x="5219700" y="5015186"/>
            <a:ext cx="490538" cy="3603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4408488" y="5375548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/>
              <a:t>BX=</a:t>
            </a:r>
            <a:r>
              <a:rPr lang="en-US" altLang="zh-CN" b="1" dirty="0" err="1"/>
              <a:t>1100H</a:t>
            </a:r>
            <a:endParaRPr lang="en-US" altLang="zh-CN" b="1" dirty="0"/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1187450" y="3446463"/>
            <a:ext cx="3097213" cy="990600"/>
          </a:xfrm>
          <a:prstGeom prst="rect">
            <a:avLst/>
          </a:prstGeom>
          <a:solidFill>
            <a:srgbClr val="33CCCC"/>
          </a:solidFill>
          <a:ln w="22225">
            <a:solidFill>
              <a:srgbClr val="33CCCC"/>
            </a:solidFill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</a:pPr>
            <a:r>
              <a:rPr lang="zh-CN" altLang="en-US" b="1" dirty="0"/>
              <a:t>执行结果：</a:t>
            </a:r>
            <a:r>
              <a:rPr lang="en-US" altLang="zh-CN" b="1" dirty="0"/>
              <a:t>SI=</a:t>
            </a:r>
            <a:r>
              <a:rPr lang="en-US" altLang="zh-CN" b="1" dirty="0" err="1"/>
              <a:t>1234H</a:t>
            </a:r>
            <a:endParaRPr lang="en-US" altLang="zh-CN" b="1" dirty="0"/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1187450" y="4149725"/>
            <a:ext cx="3097213" cy="990600"/>
          </a:xfrm>
          <a:prstGeom prst="rect">
            <a:avLst/>
          </a:prstGeom>
          <a:solidFill>
            <a:srgbClr val="33CCCC"/>
          </a:solidFill>
          <a:ln w="22225">
            <a:solidFill>
              <a:srgbClr val="33CCCC"/>
            </a:solidFill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</a:pPr>
            <a:r>
              <a:rPr lang="zh-CN" altLang="en-US" b="1"/>
              <a:t>执行结果：</a:t>
            </a:r>
            <a:r>
              <a:rPr lang="en-US" altLang="zh-CN" b="1"/>
              <a:t>SI=DATA1</a:t>
            </a: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1187450" y="5084763"/>
            <a:ext cx="3097213" cy="990600"/>
          </a:xfrm>
          <a:prstGeom prst="rect">
            <a:avLst/>
          </a:prstGeom>
          <a:solidFill>
            <a:srgbClr val="33CCCC"/>
          </a:solidFill>
          <a:ln w="22225">
            <a:solidFill>
              <a:srgbClr val="33CCCC"/>
            </a:solidFill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</a:pPr>
            <a:r>
              <a:rPr lang="zh-CN" altLang="en-US" b="1"/>
              <a:t>执行结果：</a:t>
            </a:r>
            <a:r>
              <a:rPr lang="en-US" altLang="zh-CN" b="1"/>
              <a:t>BX=7788H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1187450" y="5661025"/>
            <a:ext cx="3097213" cy="990600"/>
          </a:xfrm>
          <a:prstGeom prst="rect">
            <a:avLst/>
          </a:prstGeom>
          <a:solidFill>
            <a:srgbClr val="33CCCC"/>
          </a:solidFill>
          <a:ln w="22225">
            <a:solidFill>
              <a:srgbClr val="33CCCC"/>
            </a:solidFill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</a:pPr>
            <a:r>
              <a:rPr lang="zh-CN" altLang="en-US" b="1"/>
              <a:t>执行结果：</a:t>
            </a:r>
            <a:r>
              <a:rPr lang="en-US" altLang="zh-CN" b="1"/>
              <a:t>BX=1100H</a:t>
            </a:r>
          </a:p>
        </p:txBody>
      </p:sp>
    </p:spTree>
    <p:extLst>
      <p:ext uri="{BB962C8B-B14F-4D97-AF65-F5344CB8AC3E}">
        <p14:creationId xmlns:p14="http://schemas.microsoft.com/office/powerpoint/2010/main" val="142666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8" grpId="0"/>
      <p:bldP spid="19" grpId="0"/>
      <p:bldP spid="20" grpId="0"/>
      <p:bldP spid="21" grpId="0" animBg="1"/>
      <p:bldP spid="21" grpId="1" animBg="1"/>
      <p:bldP spid="22" grpId="0"/>
      <p:bldP spid="23" grpId="0"/>
      <p:bldP spid="24" grpId="0"/>
      <p:bldP spid="25" grpId="0"/>
      <p:bldP spid="26" grpId="0"/>
      <p:bldP spid="28" grpId="0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</a:rPr>
              <a:t>地址传送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15000"/>
              </a:lnSpc>
            </a:pPr>
            <a:r>
              <a:rPr lang="en-AU" altLang="zh-CN" dirty="0"/>
              <a:t>LEA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marL="342900" indent="-342900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例：设（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BX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0400H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，（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SI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003CH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indent="0">
              <a:spcBef>
                <a:spcPct val="5000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</a:rPr>
              <a:t> LEA 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BX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BX+SI+0F62H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]</a:t>
            </a:r>
          </a:p>
          <a:p>
            <a:pPr indent="0">
              <a:spcBef>
                <a:spcPct val="5000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执行指令后：</a:t>
            </a:r>
          </a:p>
          <a:p>
            <a:pPr indent="0">
              <a:spcBef>
                <a:spcPct val="5000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EA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BX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SI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_GB2312" pitchFamily="49" charset="-122"/>
              </a:rPr>
              <a:t>0F62H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</a:p>
          <a:p>
            <a:pPr indent="0">
              <a:spcBef>
                <a:spcPct val="5000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</a:rPr>
              <a:t>      =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0400H+003CH+0F62H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139EH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 eaLnBrk="1" hangingPunct="1">
              <a:lnSpc>
                <a:spcPct val="115000"/>
              </a:lnSpc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149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</a:rPr>
              <a:t>地址传送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15000"/>
              </a:lnSpc>
            </a:pPr>
            <a:r>
              <a:rPr lang="en-AU" altLang="zh-CN" dirty="0"/>
              <a:t>LEA</a:t>
            </a:r>
            <a:r>
              <a:rPr lang="zh-CN" altLang="en-US" dirty="0"/>
              <a:t>指令在程序中的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eaLnBrk="1" hangingPunct="1">
              <a:lnSpc>
                <a:spcPct val="125000"/>
              </a:lnSpc>
              <a:spcAft>
                <a:spcPct val="20000"/>
              </a:spcAft>
            </a:pPr>
            <a:r>
              <a:rPr lang="zh-CN" altLang="en-US" dirty="0" smtClean="0"/>
              <a:t>例：将</a:t>
            </a:r>
            <a:r>
              <a:rPr lang="zh-CN" altLang="en-US" dirty="0"/>
              <a:t>数据段中首地址为</a:t>
            </a:r>
            <a:r>
              <a:rPr lang="en-US" altLang="zh-CN" dirty="0" err="1"/>
              <a:t>MEM1</a:t>
            </a:r>
            <a:r>
              <a:rPr lang="en-US" altLang="zh-CN" dirty="0"/>
              <a:t> </a:t>
            </a:r>
            <a:r>
              <a:rPr lang="zh-CN" altLang="en-US" dirty="0"/>
              <a:t>的50个字节的数据传送到同一逻辑段首地址为</a:t>
            </a:r>
            <a:r>
              <a:rPr lang="en-US" altLang="zh-CN" dirty="0" err="1"/>
              <a:t>MEM2</a:t>
            </a:r>
            <a:r>
              <a:rPr lang="zh-CN" altLang="en-US" dirty="0"/>
              <a:t>的区域存放。编写相应的程序段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r>
              <a:rPr lang="en-US" altLang="zh-CN" dirty="0"/>
              <a:t>       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632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5821DC5-76FA-4F29-84C2-84DC6AFDB54A}" type="slidenum">
              <a:rPr kumimoji="0" lang="zh-CN" altLang="en-US" sz="1400">
                <a:latin typeface="Tahoma" panose="020B0604030504040204" pitchFamily="34" charset="0"/>
              </a:rPr>
              <a:pPr/>
              <a:t>38</a:t>
            </a:fld>
            <a:endParaRPr kumimoji="0" lang="en-US" altLang="zh-CN" sz="1400" dirty="0">
              <a:latin typeface="Tahoma" panose="020B0604030504040204" pitchFamily="34" charset="0"/>
            </a:endParaRPr>
          </a:p>
        </p:txBody>
      </p:sp>
      <p:sp>
        <p:nvSpPr>
          <p:cNvPr id="142360" name="AutoShape 24"/>
          <p:cNvSpPr>
            <a:spLocks noChangeArrowheads="1"/>
          </p:cNvSpPr>
          <p:nvPr/>
        </p:nvSpPr>
        <p:spPr bwMode="auto">
          <a:xfrm>
            <a:off x="1409700" y="1090464"/>
            <a:ext cx="1219200" cy="457200"/>
          </a:xfrm>
          <a:prstGeom prst="flowChartAlternateProcess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57" name="AutoShape 21"/>
          <p:cNvSpPr>
            <a:spLocks noChangeArrowheads="1"/>
          </p:cNvSpPr>
          <p:nvPr/>
        </p:nvSpPr>
        <p:spPr bwMode="auto">
          <a:xfrm>
            <a:off x="4419600" y="3757464"/>
            <a:ext cx="2743200" cy="609600"/>
          </a:xfrm>
          <a:prstGeom prst="flowChartDecision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952500" y="2004864"/>
            <a:ext cx="22098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1403648" y="1104826"/>
            <a:ext cx="1195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 开  始</a:t>
            </a: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1409700" y="2035027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取源地址</a:t>
            </a:r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952500" y="2919264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952500" y="3833664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4724400" y="1014264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46" name="Text Box 10"/>
          <p:cNvSpPr txBox="1">
            <a:spLocks noChangeArrowheads="1"/>
          </p:cNvSpPr>
          <p:nvPr/>
        </p:nvSpPr>
        <p:spPr bwMode="auto">
          <a:xfrm>
            <a:off x="1371600" y="2941489"/>
            <a:ext cx="156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取目标地址</a:t>
            </a:r>
          </a:p>
        </p:txBody>
      </p:sp>
      <p:sp>
        <p:nvSpPr>
          <p:cNvPr id="142347" name="Text Box 11"/>
          <p:cNvSpPr txBox="1">
            <a:spLocks noChangeArrowheads="1"/>
          </p:cNvSpPr>
          <p:nvPr/>
        </p:nvSpPr>
        <p:spPr bwMode="auto">
          <a:xfrm>
            <a:off x="987425" y="3884464"/>
            <a:ext cx="2144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送数据块长度到</a:t>
            </a:r>
            <a:r>
              <a:rPr lang="en-US" altLang="zh-CN" b="1">
                <a:solidFill>
                  <a:schemeClr val="bg1"/>
                </a:solidFill>
              </a:rPr>
              <a:t>CL</a:t>
            </a:r>
          </a:p>
        </p:txBody>
      </p:sp>
      <p:sp>
        <p:nvSpPr>
          <p:cNvPr id="142348" name="Text Box 12"/>
          <p:cNvSpPr txBox="1">
            <a:spLocks noChangeArrowheads="1"/>
          </p:cNvSpPr>
          <p:nvPr/>
        </p:nvSpPr>
        <p:spPr bwMode="auto">
          <a:xfrm>
            <a:off x="4953000" y="1032818"/>
            <a:ext cx="187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传送一个字节</a:t>
            </a:r>
          </a:p>
        </p:txBody>
      </p:sp>
      <p:sp>
        <p:nvSpPr>
          <p:cNvPr id="142349" name="Rectangle 13"/>
          <p:cNvSpPr>
            <a:spLocks noChangeArrowheads="1"/>
          </p:cNvSpPr>
          <p:nvPr/>
        </p:nvSpPr>
        <p:spPr bwMode="auto">
          <a:xfrm>
            <a:off x="4648200" y="1928664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50" name="Rectangle 14"/>
          <p:cNvSpPr>
            <a:spLocks noChangeArrowheads="1"/>
          </p:cNvSpPr>
          <p:nvPr/>
        </p:nvSpPr>
        <p:spPr bwMode="auto">
          <a:xfrm>
            <a:off x="4648200" y="2843064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52" name="Rectangle 16"/>
          <p:cNvSpPr>
            <a:spLocks noChangeArrowheads="1"/>
          </p:cNvSpPr>
          <p:nvPr/>
        </p:nvSpPr>
        <p:spPr bwMode="auto">
          <a:xfrm>
            <a:off x="4648200" y="4824264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53" name="Text Box 17"/>
          <p:cNvSpPr txBox="1">
            <a:spLocks noChangeArrowheads="1"/>
          </p:cNvSpPr>
          <p:nvPr/>
        </p:nvSpPr>
        <p:spPr bwMode="auto">
          <a:xfrm>
            <a:off x="4953000" y="1963589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修改地址指针</a:t>
            </a:r>
          </a:p>
        </p:txBody>
      </p:sp>
      <p:sp>
        <p:nvSpPr>
          <p:cNvPr id="142355" name="Text Box 19"/>
          <p:cNvSpPr txBox="1">
            <a:spLocks noChangeArrowheads="1"/>
          </p:cNvSpPr>
          <p:nvPr/>
        </p:nvSpPr>
        <p:spPr bwMode="auto">
          <a:xfrm>
            <a:off x="5029200" y="2877989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修改计数值</a:t>
            </a:r>
          </a:p>
        </p:txBody>
      </p:sp>
      <p:sp>
        <p:nvSpPr>
          <p:cNvPr id="142356" name="Text Box 20"/>
          <p:cNvSpPr txBox="1">
            <a:spLocks noChangeArrowheads="1"/>
          </p:cNvSpPr>
          <p:nvPr/>
        </p:nvSpPr>
        <p:spPr bwMode="auto">
          <a:xfrm>
            <a:off x="5181600" y="3871764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计数值=0？ </a:t>
            </a:r>
          </a:p>
        </p:txBody>
      </p:sp>
      <p:sp>
        <p:nvSpPr>
          <p:cNvPr id="142359" name="Text Box 23"/>
          <p:cNvSpPr txBox="1">
            <a:spLocks noChangeArrowheads="1"/>
          </p:cNvSpPr>
          <p:nvPr/>
        </p:nvSpPr>
        <p:spPr bwMode="auto">
          <a:xfrm>
            <a:off x="5410200" y="4884589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结  束</a:t>
            </a:r>
          </a:p>
        </p:txBody>
      </p:sp>
      <p:sp>
        <p:nvSpPr>
          <p:cNvPr id="142361" name="Line 25"/>
          <p:cNvSpPr>
            <a:spLocks noChangeShapeType="1"/>
          </p:cNvSpPr>
          <p:nvPr/>
        </p:nvSpPr>
        <p:spPr bwMode="auto">
          <a:xfrm>
            <a:off x="2019300" y="1547664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62" name="Line 26"/>
          <p:cNvSpPr>
            <a:spLocks noChangeShapeType="1"/>
          </p:cNvSpPr>
          <p:nvPr/>
        </p:nvSpPr>
        <p:spPr bwMode="auto">
          <a:xfrm>
            <a:off x="2019300" y="2462064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64" name="Line 28"/>
          <p:cNvSpPr>
            <a:spLocks noChangeShapeType="1"/>
          </p:cNvSpPr>
          <p:nvPr/>
        </p:nvSpPr>
        <p:spPr bwMode="auto">
          <a:xfrm>
            <a:off x="2019300" y="3376464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67" name="Line 31"/>
          <p:cNvSpPr>
            <a:spLocks noChangeShapeType="1"/>
          </p:cNvSpPr>
          <p:nvPr/>
        </p:nvSpPr>
        <p:spPr bwMode="auto">
          <a:xfrm>
            <a:off x="5791200" y="1471464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68" name="Line 32"/>
          <p:cNvSpPr>
            <a:spLocks noChangeShapeType="1"/>
          </p:cNvSpPr>
          <p:nvPr/>
        </p:nvSpPr>
        <p:spPr bwMode="auto">
          <a:xfrm>
            <a:off x="5791200" y="404664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69" name="Line 33"/>
          <p:cNvSpPr>
            <a:spLocks noChangeShapeType="1"/>
          </p:cNvSpPr>
          <p:nvPr/>
        </p:nvSpPr>
        <p:spPr bwMode="auto">
          <a:xfrm>
            <a:off x="5791200" y="2385864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70" name="Line 34"/>
          <p:cNvSpPr>
            <a:spLocks noChangeShapeType="1"/>
          </p:cNvSpPr>
          <p:nvPr/>
        </p:nvSpPr>
        <p:spPr bwMode="auto">
          <a:xfrm>
            <a:off x="5791200" y="3300264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71" name="Line 35"/>
          <p:cNvSpPr>
            <a:spLocks noChangeShapeType="1"/>
          </p:cNvSpPr>
          <p:nvPr/>
        </p:nvSpPr>
        <p:spPr bwMode="auto">
          <a:xfrm>
            <a:off x="5791200" y="4367064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75" name="Line 39"/>
          <p:cNvSpPr>
            <a:spLocks noChangeShapeType="1"/>
          </p:cNvSpPr>
          <p:nvPr/>
        </p:nvSpPr>
        <p:spPr bwMode="auto">
          <a:xfrm>
            <a:off x="2032000" y="4290864"/>
            <a:ext cx="0" cy="762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76" name="Line 40"/>
          <p:cNvSpPr>
            <a:spLocks noChangeShapeType="1"/>
          </p:cNvSpPr>
          <p:nvPr/>
        </p:nvSpPr>
        <p:spPr bwMode="auto">
          <a:xfrm>
            <a:off x="2019300" y="5052864"/>
            <a:ext cx="1752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77" name="Line 41"/>
          <p:cNvSpPr>
            <a:spLocks noChangeShapeType="1"/>
          </p:cNvSpPr>
          <p:nvPr/>
        </p:nvSpPr>
        <p:spPr bwMode="auto">
          <a:xfrm flipV="1">
            <a:off x="3810000" y="404664"/>
            <a:ext cx="0" cy="4648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78" name="Line 42"/>
          <p:cNvSpPr>
            <a:spLocks noChangeShapeType="1"/>
          </p:cNvSpPr>
          <p:nvPr/>
        </p:nvSpPr>
        <p:spPr bwMode="auto">
          <a:xfrm>
            <a:off x="3810000" y="404664"/>
            <a:ext cx="1981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79" name="Line 43"/>
          <p:cNvSpPr>
            <a:spLocks noChangeShapeType="1"/>
          </p:cNvSpPr>
          <p:nvPr/>
        </p:nvSpPr>
        <p:spPr bwMode="auto">
          <a:xfrm>
            <a:off x="7162800" y="4062264"/>
            <a:ext cx="990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81" name="Line 45"/>
          <p:cNvSpPr>
            <a:spLocks noChangeShapeType="1"/>
          </p:cNvSpPr>
          <p:nvPr/>
        </p:nvSpPr>
        <p:spPr bwMode="auto">
          <a:xfrm flipV="1">
            <a:off x="8153400" y="557064"/>
            <a:ext cx="0" cy="3505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83" name="Line 47"/>
          <p:cNvSpPr>
            <a:spLocks noChangeShapeType="1"/>
          </p:cNvSpPr>
          <p:nvPr/>
        </p:nvSpPr>
        <p:spPr bwMode="auto">
          <a:xfrm flipH="1" flipV="1">
            <a:off x="5791200" y="557064"/>
            <a:ext cx="233997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85" name="Text Box 49"/>
          <p:cNvSpPr txBox="1">
            <a:spLocks noChangeArrowheads="1"/>
          </p:cNvSpPr>
          <p:nvPr/>
        </p:nvSpPr>
        <p:spPr bwMode="auto">
          <a:xfrm>
            <a:off x="7308850" y="3625702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N</a:t>
            </a:r>
          </a:p>
        </p:txBody>
      </p:sp>
      <p:sp>
        <p:nvSpPr>
          <p:cNvPr id="142386" name="Text Box 50"/>
          <p:cNvSpPr txBox="1">
            <a:spLocks noChangeArrowheads="1"/>
          </p:cNvSpPr>
          <p:nvPr/>
        </p:nvSpPr>
        <p:spPr bwMode="auto">
          <a:xfrm>
            <a:off x="5867400" y="437976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02418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1000"/>
                                        <p:tgtEl>
                                          <p:spTgt spid="14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4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4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4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4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4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4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14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4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4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4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60" grpId="0" animBg="1"/>
      <p:bldP spid="142357" grpId="0" animBg="1"/>
      <p:bldP spid="142340" grpId="0" animBg="1"/>
      <p:bldP spid="142341" grpId="0"/>
      <p:bldP spid="142342" grpId="0"/>
      <p:bldP spid="142343" grpId="0" animBg="1"/>
      <p:bldP spid="142344" grpId="0" animBg="1"/>
      <p:bldP spid="142345" grpId="0" animBg="1"/>
      <p:bldP spid="142346" grpId="0"/>
      <p:bldP spid="142347" grpId="0"/>
      <p:bldP spid="142348" grpId="0"/>
      <p:bldP spid="142349" grpId="0" animBg="1"/>
      <p:bldP spid="142350" grpId="0" animBg="1"/>
      <p:bldP spid="142352" grpId="0" animBg="1"/>
      <p:bldP spid="142353" grpId="0"/>
      <p:bldP spid="142355" grpId="0"/>
      <p:bldP spid="142359" grpId="0"/>
      <p:bldP spid="14238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</a:rPr>
              <a:t>地址传送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15000"/>
              </a:lnSpc>
            </a:pPr>
            <a:r>
              <a:rPr lang="en-AU" altLang="zh-CN" dirty="0"/>
              <a:t>LEA</a:t>
            </a:r>
            <a:r>
              <a:rPr lang="zh-CN" altLang="en-US" dirty="0"/>
              <a:t>指令在程序中的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START: </a:t>
            </a:r>
            <a:r>
              <a:rPr lang="en-US" altLang="zh-CN" dirty="0" smtClean="0"/>
              <a:t>LEA   </a:t>
            </a:r>
            <a:r>
              <a:rPr lang="en-US" altLang="zh-CN" dirty="0" err="1"/>
              <a:t>SI，MEM1</a:t>
            </a:r>
            <a:endParaRPr lang="en-US" altLang="zh-CN" dirty="0"/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/>
              <a:t>              LEA   </a:t>
            </a:r>
            <a:r>
              <a:rPr lang="en-US" altLang="zh-CN" dirty="0" err="1"/>
              <a:t>DI，MEM2</a:t>
            </a:r>
            <a:r>
              <a:rPr lang="en-US" altLang="zh-CN" dirty="0"/>
              <a:t> 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/>
              <a:t>              </a:t>
            </a:r>
            <a:r>
              <a:rPr lang="en-US" altLang="zh-CN" dirty="0" err="1"/>
              <a:t>MOV</a:t>
            </a:r>
            <a:r>
              <a:rPr lang="en-US" altLang="zh-CN" dirty="0"/>
              <a:t>  </a:t>
            </a:r>
            <a:r>
              <a:rPr lang="en-US" altLang="zh-CN" dirty="0" err="1"/>
              <a:t>CL，50</a:t>
            </a:r>
            <a:endParaRPr lang="en-US" altLang="zh-CN" dirty="0"/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NEXT: 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 </a:t>
            </a:r>
            <a:r>
              <a:rPr lang="en-US" altLang="zh-CN" dirty="0"/>
              <a:t>AL，[SI]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/>
              <a:t>              </a:t>
            </a:r>
            <a:r>
              <a:rPr lang="en-US" altLang="zh-CN" dirty="0" err="1"/>
              <a:t>MOV</a:t>
            </a:r>
            <a:r>
              <a:rPr lang="en-US" altLang="zh-CN" dirty="0"/>
              <a:t>  [DI]，AL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/>
              <a:t>              </a:t>
            </a:r>
            <a:r>
              <a:rPr lang="en-US" altLang="zh-CN" dirty="0" err="1"/>
              <a:t>INC</a:t>
            </a:r>
            <a:r>
              <a:rPr lang="en-US" altLang="zh-CN" dirty="0"/>
              <a:t>    SI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/>
              <a:t>              </a:t>
            </a:r>
            <a:r>
              <a:rPr lang="en-US" altLang="zh-CN" dirty="0" err="1"/>
              <a:t>INC</a:t>
            </a:r>
            <a:r>
              <a:rPr lang="en-US" altLang="zh-CN" dirty="0"/>
              <a:t>    DI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/>
              <a:t>              DEC   CL 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/>
              <a:t>              </a:t>
            </a:r>
            <a:r>
              <a:rPr lang="en-US" altLang="zh-CN" dirty="0" err="1"/>
              <a:t>JNZ</a:t>
            </a:r>
            <a:r>
              <a:rPr lang="en-US" altLang="zh-CN" dirty="0"/>
              <a:t>   </a:t>
            </a:r>
            <a:r>
              <a:rPr lang="en-US" altLang="zh-CN" dirty="0" smtClean="0"/>
              <a:t>NEXT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612594" y="1844824"/>
            <a:ext cx="2819400" cy="3962400"/>
            <a:chOff x="3553" y="1478"/>
            <a:chExt cx="1776" cy="2496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25" y="1478"/>
              <a:ext cx="1104" cy="2496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4225" y="1478"/>
              <a:ext cx="1" cy="249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5329" y="1478"/>
              <a:ext cx="0" cy="249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225" y="205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225" y="229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225" y="253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225" y="1478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225" y="335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225" y="311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225" y="397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225" y="359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609" y="267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┇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4609" y="162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┇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609" y="363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┇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580" y="2046"/>
              <a:ext cx="6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/>
                <a:t>MEM1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4529" y="227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</a:rPr>
                <a:t>12</a:t>
              </a:r>
              <a:r>
                <a:rPr lang="en-US" altLang="zh-CN" b="1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529" y="203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</a:rPr>
                <a:t>34H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553" y="3097"/>
              <a:ext cx="6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/>
                <a:t>MEM2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577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marL="717550" indent="-361950" eaLnBrk="1" hangingPunct="1">
              <a:spcBef>
                <a:spcPct val="15000"/>
              </a:spcBef>
              <a:buFont typeface="Wingdings" pitchFamily="2" charset="2"/>
              <a:buChar char="n"/>
            </a:pPr>
            <a:r>
              <a:rPr lang="zh-CN" altLang="en-US" dirty="0"/>
              <a:t>通用数据传送</a:t>
            </a:r>
          </a:p>
          <a:p>
            <a:pPr marL="717550" indent="-361950" eaLnBrk="1" hangingPunct="1">
              <a:spcBef>
                <a:spcPct val="15000"/>
              </a:spcBef>
              <a:buFont typeface="Wingdings" pitchFamily="2" charset="2"/>
              <a:buChar char="n"/>
            </a:pPr>
            <a:r>
              <a:rPr lang="zh-CN" altLang="en-US" dirty="0"/>
              <a:t>输入输出</a:t>
            </a:r>
          </a:p>
          <a:p>
            <a:pPr marL="717550" indent="-361950" eaLnBrk="1" hangingPunct="1">
              <a:spcBef>
                <a:spcPct val="15000"/>
              </a:spcBef>
              <a:buFont typeface="Wingdings" pitchFamily="2" charset="2"/>
              <a:buChar char="n"/>
            </a:pPr>
            <a:r>
              <a:rPr lang="zh-CN" altLang="en-US" dirty="0"/>
              <a:t>地址传送</a:t>
            </a:r>
          </a:p>
          <a:p>
            <a:pPr marL="717550" indent="-361950" eaLnBrk="1" hangingPunct="1">
              <a:spcBef>
                <a:spcPct val="15000"/>
              </a:spcBef>
              <a:buFont typeface="Wingdings" pitchFamily="2" charset="2"/>
              <a:buChar char="n"/>
            </a:pPr>
            <a:r>
              <a:rPr lang="zh-CN" altLang="en-US" dirty="0"/>
              <a:t>标志位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marL="717550" indent="-361950" eaLnBrk="1" hangingPunct="1">
              <a:spcBef>
                <a:spcPct val="15000"/>
              </a:spcBef>
              <a:buFont typeface="Wingdings" pitchFamily="2" charset="2"/>
              <a:buChar char="n"/>
            </a:pPr>
            <a:r>
              <a:rPr lang="en-US" altLang="zh-CN" dirty="0" smtClean="0"/>
              <a:t>…</a:t>
            </a: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43608" y="4941168"/>
            <a:ext cx="6553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12800" indent="-2698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u="sng" dirty="0" smtClean="0">
                <a:latin typeface="Arial" panose="020B0604020202020204" pitchFamily="34" charset="0"/>
              </a:rPr>
              <a:t>特点</a:t>
            </a:r>
            <a:r>
              <a:rPr lang="zh-CN" altLang="en-US" sz="2800" b="1" u="sng" dirty="0">
                <a:latin typeface="Arial" panose="020B0604020202020204" pitchFamily="34" charset="0"/>
              </a:rPr>
              <a:t>：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该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类指令的执行对标志位不产生影响</a:t>
            </a:r>
            <a:r>
              <a:rPr lang="zh-CN" altLang="en-US" sz="2800" b="1" dirty="0">
                <a:latin typeface="Arial" panose="020B0604020202020204" pitchFamily="34" charset="0"/>
              </a:rPr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42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</a:rPr>
              <a:t>地址传送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 eaLnBrk="1" hangingPunct="1">
              <a:lnSpc>
                <a:spcPct val="115000"/>
              </a:lnSpc>
              <a:buNone/>
            </a:pPr>
            <a:r>
              <a:rPr lang="en-US" altLang="zh-CN" dirty="0" smtClean="0"/>
              <a:t>LDS</a:t>
            </a:r>
            <a:r>
              <a:rPr lang="zh-CN" altLang="en-US" dirty="0" smtClean="0"/>
              <a:t> </a:t>
            </a:r>
            <a:r>
              <a:rPr lang="en-AU" altLang="zh-CN" dirty="0" smtClean="0"/>
              <a:t>(</a:t>
            </a:r>
            <a:r>
              <a:rPr lang="en-AU" altLang="zh-CN" dirty="0"/>
              <a:t>Load pointer using  DS)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格式：</a:t>
            </a:r>
            <a:r>
              <a:rPr lang="en-AU" altLang="zh-CN" dirty="0"/>
              <a:t>LDS    </a:t>
            </a:r>
            <a:r>
              <a:rPr lang="en-AU" altLang="zh-CN" dirty="0" err="1" smtClean="0"/>
              <a:t>reg</a:t>
            </a:r>
            <a:r>
              <a:rPr lang="en-AU" altLang="zh-CN" dirty="0" smtClean="0"/>
              <a:t>, </a:t>
            </a:r>
            <a:r>
              <a:rPr lang="en-AU" altLang="zh-CN" dirty="0" err="1" smtClean="0"/>
              <a:t>mem32</a:t>
            </a:r>
            <a:r>
              <a:rPr lang="en-AU" altLang="zh-CN" dirty="0"/>
              <a:t>	     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执行：（</a:t>
            </a:r>
            <a:r>
              <a:rPr lang="en-AU" altLang="zh-CN" dirty="0" err="1" smtClean="0"/>
              <a:t>reg</a:t>
            </a:r>
            <a:r>
              <a:rPr lang="zh-CN" altLang="en-AU" dirty="0" smtClean="0"/>
              <a:t>）</a:t>
            </a:r>
            <a:r>
              <a:rPr lang="zh-CN" altLang="en-AU" dirty="0"/>
              <a:t>←（</a:t>
            </a:r>
            <a:r>
              <a:rPr lang="en-AU" altLang="zh-CN" dirty="0" err="1"/>
              <a:t>EA</a:t>
            </a:r>
            <a:r>
              <a:rPr lang="zh-CN" altLang="en-AU" dirty="0"/>
              <a:t>）</a:t>
            </a:r>
          </a:p>
          <a:p>
            <a:pPr indent="0" eaLnBrk="1" hangingPunct="1">
              <a:lnSpc>
                <a:spcPct val="115000"/>
              </a:lnSpc>
              <a:buNone/>
            </a:pPr>
            <a:r>
              <a:rPr lang="zh-CN" altLang="en-AU" dirty="0"/>
              <a:t>            （</a:t>
            </a:r>
            <a:r>
              <a:rPr lang="en-AU" altLang="zh-CN" dirty="0"/>
              <a:t>DS</a:t>
            </a:r>
            <a:r>
              <a:rPr lang="zh-CN" altLang="en-AU" dirty="0"/>
              <a:t>）←（（</a:t>
            </a:r>
            <a:r>
              <a:rPr lang="en-AU" altLang="zh-CN" dirty="0" err="1"/>
              <a:t>EA</a:t>
            </a:r>
            <a:r>
              <a:rPr lang="zh-CN" altLang="en-AU" dirty="0"/>
              <a:t>）</a:t>
            </a:r>
            <a:r>
              <a:rPr lang="en-AU" altLang="zh-CN" dirty="0"/>
              <a:t>+</a:t>
            </a:r>
            <a:r>
              <a:rPr lang="en-AU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功能：将指令指定</a:t>
            </a:r>
            <a:r>
              <a:rPr lang="en-US" altLang="zh-CN" dirty="0"/>
              <a:t>32</a:t>
            </a:r>
            <a:r>
              <a:rPr lang="zh-CN" altLang="en-US" dirty="0" smtClean="0"/>
              <a:t>位地址</a:t>
            </a:r>
            <a:r>
              <a:rPr lang="zh-CN" altLang="en-US" dirty="0"/>
              <a:t>指针送指令指定寄存器和</a:t>
            </a:r>
            <a:r>
              <a:rPr lang="en-AU" altLang="zh-CN" dirty="0"/>
              <a:t>DS</a:t>
            </a:r>
            <a:r>
              <a:rPr lang="zh-CN" altLang="en-AU" dirty="0"/>
              <a:t>。</a:t>
            </a:r>
          </a:p>
          <a:p>
            <a:pPr indent="0" eaLnBrk="1" hangingPunct="1">
              <a:lnSpc>
                <a:spcPct val="115000"/>
              </a:lnSpc>
              <a:buNone/>
            </a:pPr>
            <a:r>
              <a:rPr lang="zh-CN" altLang="en-US" dirty="0" smtClean="0"/>
              <a:t>     将</a:t>
            </a:r>
            <a:r>
              <a:rPr lang="zh-CN" altLang="en-US" dirty="0"/>
              <a:t>指令指定</a:t>
            </a:r>
            <a:r>
              <a:rPr lang="en-AU" altLang="zh-CN" dirty="0" err="1"/>
              <a:t>mem32</a:t>
            </a:r>
            <a:r>
              <a:rPr lang="zh-CN" altLang="en-US" dirty="0"/>
              <a:t>单元的前两个单元内容</a:t>
            </a:r>
            <a:r>
              <a:rPr lang="en-US" altLang="zh-CN" dirty="0"/>
              <a:t>(16</a:t>
            </a:r>
            <a:r>
              <a:rPr lang="zh-CN" altLang="en-US" dirty="0"/>
              <a:t>位偏移量</a:t>
            </a:r>
            <a:r>
              <a:rPr lang="en-US" altLang="zh-CN" dirty="0"/>
              <a:t>)</a:t>
            </a:r>
            <a:r>
              <a:rPr lang="zh-CN" altLang="en-US" dirty="0"/>
              <a:t>装入指定通用寄存器，把后两个单元内容</a:t>
            </a:r>
            <a:r>
              <a:rPr lang="en-US" altLang="zh-CN" dirty="0"/>
              <a:t>(</a:t>
            </a:r>
            <a:r>
              <a:rPr lang="zh-CN" altLang="en-US" dirty="0"/>
              <a:t>段地址</a:t>
            </a:r>
            <a:r>
              <a:rPr lang="en-US" altLang="zh-CN" dirty="0"/>
              <a:t>) </a:t>
            </a:r>
            <a:r>
              <a:rPr lang="zh-CN" altLang="en-US" dirty="0"/>
              <a:t>装入到</a:t>
            </a:r>
            <a:r>
              <a:rPr lang="en-AU" altLang="zh-CN" dirty="0"/>
              <a:t>DS</a:t>
            </a:r>
            <a:r>
              <a:rPr lang="zh-CN" altLang="en-US" dirty="0"/>
              <a:t>段寄存器。</a:t>
            </a:r>
          </a:p>
          <a:p>
            <a:pPr eaLnBrk="1" hangingPunct="1">
              <a:lnSpc>
                <a:spcPct val="115000"/>
              </a:lnSpc>
            </a:pPr>
            <a:endParaRPr lang="en-AU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040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9600" y="762000"/>
            <a:ext cx="38100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:   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假设：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(DS)=C 000H</a:t>
            </a:r>
          </a:p>
          <a:p>
            <a:pPr>
              <a:spcBef>
                <a:spcPct val="50000"/>
              </a:spcBef>
            </a:pP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指令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:	LDS  SI, [0010H]</a:t>
            </a:r>
          </a:p>
          <a:p>
            <a:pPr>
              <a:spcBef>
                <a:spcPct val="50000"/>
              </a:spcBef>
            </a:pP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执行指令后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:   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(SI)=0180H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(DS)=2000H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 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4953000" y="1295400"/>
          <a:ext cx="377825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1" r:id="rId3" imgW="3111817" imgH="3452177" progId="Visio.Drawing.6">
                  <p:embed/>
                </p:oleObj>
              </mc:Choice>
              <mc:Fallback>
                <p:oleObj r:id="rId3" imgW="3111817" imgH="3452177" progId="Visio.Drawing.6">
                  <p:embed/>
                  <p:pic>
                    <p:nvPicPr>
                      <p:cNvPr id="3277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95400"/>
                        <a:ext cx="3778250" cy="41910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00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753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</a:rPr>
              <a:t>地址传送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 eaLnBrk="1" hangingPunct="1">
              <a:lnSpc>
                <a:spcPct val="115000"/>
              </a:lnSpc>
              <a:buNone/>
            </a:pPr>
            <a:r>
              <a:rPr lang="en-US" altLang="zh-CN" dirty="0" smtClean="0"/>
              <a:t>LES</a:t>
            </a:r>
            <a:r>
              <a:rPr lang="zh-CN" altLang="en-US" dirty="0" smtClean="0"/>
              <a:t> </a:t>
            </a:r>
            <a:r>
              <a:rPr lang="en-AU" altLang="zh-CN" dirty="0" smtClean="0"/>
              <a:t>(</a:t>
            </a:r>
            <a:r>
              <a:rPr lang="en-AU" altLang="zh-CN" dirty="0"/>
              <a:t>Load pointer using  </a:t>
            </a:r>
            <a:r>
              <a:rPr lang="en-AU" altLang="zh-CN" dirty="0" err="1" smtClean="0"/>
              <a:t>ES</a:t>
            </a:r>
            <a:r>
              <a:rPr lang="en-AU" altLang="zh-CN" dirty="0"/>
              <a:t>)</a:t>
            </a:r>
          </a:p>
          <a:p>
            <a:pPr indent="0">
              <a:spcBef>
                <a:spcPts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格式：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LES    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reg16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_GB2312" pitchFamily="49" charset="-122"/>
              </a:rPr>
              <a:t>mem32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	      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 indent="0">
              <a:spcBef>
                <a:spcPts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reg16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/32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）←（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EA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  <a:p>
            <a:pPr indent="0">
              <a:spcBef>
                <a:spcPts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 （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ES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）←（（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EA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+2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））</a:t>
            </a:r>
          </a:p>
          <a:p>
            <a:pPr indent="0">
              <a:spcBef>
                <a:spcPts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功能：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把源操作数指定的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个相继字节送指令指定的寄存器   	及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ES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寄存器中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en-AU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04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</a:rPr>
              <a:t>地址传送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 eaLnBrk="1" hangingPunct="1">
              <a:lnSpc>
                <a:spcPct val="115000"/>
              </a:lnSpc>
              <a:buNone/>
            </a:pPr>
            <a:r>
              <a:rPr lang="en-US" altLang="zh-CN" dirty="0" smtClean="0"/>
              <a:t>LES</a:t>
            </a:r>
            <a:r>
              <a:rPr lang="zh-CN" altLang="en-US" dirty="0" smtClean="0"/>
              <a:t> </a:t>
            </a:r>
            <a:r>
              <a:rPr lang="en-AU" altLang="zh-CN" dirty="0" smtClean="0"/>
              <a:t>(</a:t>
            </a:r>
            <a:r>
              <a:rPr lang="en-AU" altLang="zh-CN" dirty="0"/>
              <a:t>Load pointer using  </a:t>
            </a:r>
            <a:r>
              <a:rPr lang="en-AU" altLang="zh-CN" dirty="0" err="1" smtClean="0"/>
              <a:t>ES</a:t>
            </a:r>
            <a:r>
              <a:rPr lang="en-AU" altLang="zh-CN" dirty="0"/>
              <a:t>)</a:t>
            </a:r>
          </a:p>
          <a:p>
            <a:pPr indent="0">
              <a:spcBef>
                <a:spcPts val="0"/>
              </a:spcBef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        此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指令常常指定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DI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寄存器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。将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指令指定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mem32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单元的前两个单元内容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(16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位偏移量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装入指定通用寄存器，把后两个单元内容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段地址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装入到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ES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段寄存器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。用于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写远地址指针。</a:t>
            </a:r>
          </a:p>
          <a:p>
            <a:pPr indent="0" eaLnBrk="1" hangingPunct="1">
              <a:lnSpc>
                <a:spcPct val="115000"/>
              </a:lnSpc>
              <a:spcBef>
                <a:spcPts val="0"/>
              </a:spcBef>
              <a:buNone/>
            </a:pPr>
            <a:endParaRPr lang="en-AU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351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4800" y="533400"/>
            <a:ext cx="39624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:   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假设：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(DS)=B 000H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	  (BX)=080AH</a:t>
            </a:r>
          </a:p>
          <a:p>
            <a:pPr>
              <a:spcBef>
                <a:spcPct val="50000"/>
              </a:spcBef>
            </a:pP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指令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:	LES  DI, [BX]</a:t>
            </a:r>
          </a:p>
          <a:p>
            <a:pPr>
              <a:spcBef>
                <a:spcPct val="50000"/>
              </a:spcBef>
            </a:pP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执行指令后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:   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	(DI)=05A2H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	(ES)=4000H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3810000" y="838200"/>
          <a:ext cx="4672013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5" r:id="rId3" imgW="3111817" imgH="3452177" progId="Visio.Drawing.6">
                  <p:embed/>
                </p:oleObj>
              </mc:Choice>
              <mc:Fallback>
                <p:oleObj r:id="rId3" imgW="3111817" imgH="3452177" progId="Visio.Drawing.6">
                  <p:embed/>
                  <p:pic>
                    <p:nvPicPr>
                      <p:cNvPr id="348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838200"/>
                        <a:ext cx="4672013" cy="51816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00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50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8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 smtClean="0">
                <a:solidFill>
                  <a:srgbClr val="800000"/>
                </a:solidFill>
              </a:rPr>
              <a:t>标志传送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2782888" y="2246313"/>
            <a:ext cx="2362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LAHF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SAHF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kern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PUSHF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POPF</a:t>
            </a:r>
          </a:p>
        </p:txBody>
      </p:sp>
      <p:sp>
        <p:nvSpPr>
          <p:cNvPr id="25" name="AutoShape 4"/>
          <p:cNvSpPr>
            <a:spLocks/>
          </p:cNvSpPr>
          <p:nvPr/>
        </p:nvSpPr>
        <p:spPr bwMode="auto">
          <a:xfrm>
            <a:off x="2339975" y="2492375"/>
            <a:ext cx="304800" cy="2376488"/>
          </a:xfrm>
          <a:prstGeom prst="leftBrace">
            <a:avLst>
              <a:gd name="adj1" fmla="val 6497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AutoShape 5"/>
          <p:cNvSpPr>
            <a:spLocks/>
          </p:cNvSpPr>
          <p:nvPr/>
        </p:nvSpPr>
        <p:spPr bwMode="auto">
          <a:xfrm>
            <a:off x="3983038" y="2382838"/>
            <a:ext cx="228600" cy="104616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AutoShape 6"/>
          <p:cNvSpPr>
            <a:spLocks/>
          </p:cNvSpPr>
          <p:nvPr/>
        </p:nvSpPr>
        <p:spPr bwMode="auto">
          <a:xfrm>
            <a:off x="4211638" y="4221163"/>
            <a:ext cx="228600" cy="109061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4211638" y="2492375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隐含操作数</a:t>
            </a:r>
            <a:r>
              <a:rPr lang="en-US" altLang="zh-CN" b="1"/>
              <a:t>AH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4500563" y="42926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隐含操作数</a:t>
            </a:r>
            <a:r>
              <a:rPr lang="en-US" altLang="zh-CN" b="1"/>
              <a:t>FLAGS</a:t>
            </a:r>
          </a:p>
        </p:txBody>
      </p:sp>
    </p:spTree>
    <p:extLst>
      <p:ext uri="{BB962C8B-B14F-4D97-AF65-F5344CB8AC3E}">
        <p14:creationId xmlns:p14="http://schemas.microsoft.com/office/powerpoint/2010/main" val="4641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/>
      <p:bldP spid="2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8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 smtClean="0">
                <a:solidFill>
                  <a:srgbClr val="800000"/>
                </a:solidFill>
              </a:rPr>
              <a:t>标志传送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dirty="0" err="1"/>
              <a:t>LAHF</a:t>
            </a:r>
            <a:r>
              <a:rPr lang="en-US" altLang="zh-CN" dirty="0"/>
              <a:t>  </a:t>
            </a:r>
            <a:r>
              <a:rPr lang="zh-CN" altLang="en-US" dirty="0"/>
              <a:t>（</a:t>
            </a:r>
            <a:r>
              <a:rPr lang="en-US" altLang="zh-CN" dirty="0"/>
              <a:t>Load AH with Flag Register</a:t>
            </a:r>
            <a:r>
              <a:rPr lang="zh-CN" altLang="en-US" dirty="0"/>
              <a:t>）</a:t>
            </a:r>
            <a:r>
              <a:rPr lang="en-US" altLang="zh-CN" dirty="0"/>
              <a:t>      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操作：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将</a:t>
            </a:r>
            <a:r>
              <a:rPr lang="en-US" altLang="zh-CN" dirty="0"/>
              <a:t>FLAGS</a:t>
            </a:r>
            <a:r>
              <a:rPr lang="zh-CN" altLang="en-US" dirty="0"/>
              <a:t>的低8位装入</a:t>
            </a:r>
            <a:r>
              <a:rPr lang="en-US" altLang="zh-CN" dirty="0"/>
              <a:t>AH</a:t>
            </a: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679116" y="4283355"/>
            <a:ext cx="6469063" cy="3810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7622716" y="42833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3965116" y="42833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7089316" y="42833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6632116" y="42833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6098716" y="42833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4498516" y="42833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5565316" y="42833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5031916" y="42833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3965116" y="424525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CF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5539916" y="421985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AF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498516" y="424525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ZF</a:t>
            </a: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7610016" y="424525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CF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3965116" y="3445155"/>
            <a:ext cx="4114800" cy="3810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1" name="Line 19"/>
          <p:cNvSpPr>
            <a:spLocks noChangeShapeType="1"/>
          </p:cNvSpPr>
          <p:nvPr/>
        </p:nvSpPr>
        <p:spPr bwMode="auto">
          <a:xfrm>
            <a:off x="5031916" y="34451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20"/>
          <p:cNvSpPr>
            <a:spLocks noChangeShapeType="1"/>
          </p:cNvSpPr>
          <p:nvPr/>
        </p:nvSpPr>
        <p:spPr bwMode="auto">
          <a:xfrm>
            <a:off x="4498516" y="34451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>
            <a:off x="5565316" y="34451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>
            <a:off x="6098716" y="34451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23"/>
          <p:cNvSpPr>
            <a:spLocks noChangeShapeType="1"/>
          </p:cNvSpPr>
          <p:nvPr/>
        </p:nvSpPr>
        <p:spPr bwMode="auto">
          <a:xfrm>
            <a:off x="6632116" y="34451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24"/>
          <p:cNvSpPr>
            <a:spLocks noChangeShapeType="1"/>
          </p:cNvSpPr>
          <p:nvPr/>
        </p:nvSpPr>
        <p:spPr bwMode="auto">
          <a:xfrm>
            <a:off x="7089316" y="34451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25"/>
          <p:cNvSpPr>
            <a:spLocks noChangeShapeType="1"/>
          </p:cNvSpPr>
          <p:nvPr/>
        </p:nvSpPr>
        <p:spPr bwMode="auto">
          <a:xfrm>
            <a:off x="7622716" y="34451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 flipV="1">
            <a:off x="4244516" y="3826155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30"/>
          <p:cNvSpPr>
            <a:spLocks noChangeShapeType="1"/>
          </p:cNvSpPr>
          <p:nvPr/>
        </p:nvSpPr>
        <p:spPr bwMode="auto">
          <a:xfrm flipV="1">
            <a:off x="7851316" y="3826155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5565316" y="374995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….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3285666" y="340070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/>
              <a:t>AH</a:t>
            </a:r>
          </a:p>
        </p:txBody>
      </p: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371016" y="4265892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FLAGS</a:t>
            </a:r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1526716" y="3902355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D</a:t>
            </a:r>
            <a:r>
              <a:rPr lang="en-US" altLang="zh-CN" sz="1600"/>
              <a:t>15</a:t>
            </a:r>
          </a:p>
        </p:txBody>
      </p:sp>
      <p:sp>
        <p:nvSpPr>
          <p:cNvPr id="44" name="Text Box 35"/>
          <p:cNvSpPr txBox="1">
            <a:spLocks noChangeArrowheads="1"/>
          </p:cNvSpPr>
          <p:nvPr/>
        </p:nvSpPr>
        <p:spPr bwMode="auto">
          <a:xfrm>
            <a:off x="7859254" y="3902355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D</a:t>
            </a:r>
            <a:r>
              <a:rPr lang="en-US" altLang="zh-CN" sz="1600"/>
              <a:t>0</a:t>
            </a:r>
          </a:p>
        </p:txBody>
      </p:sp>
      <p:sp>
        <p:nvSpPr>
          <p:cNvPr id="45" name="Text Box 36"/>
          <p:cNvSpPr txBox="1">
            <a:spLocks noChangeArrowheads="1"/>
          </p:cNvSpPr>
          <p:nvPr/>
        </p:nvSpPr>
        <p:spPr bwMode="auto">
          <a:xfrm>
            <a:off x="3788904" y="3065742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D</a:t>
            </a:r>
            <a:r>
              <a:rPr lang="en-US" altLang="zh-CN" sz="1600"/>
              <a:t>7</a:t>
            </a:r>
          </a:p>
        </p:txBody>
      </p:sp>
      <p:sp>
        <p:nvSpPr>
          <p:cNvPr id="46" name="Text Box 37"/>
          <p:cNvSpPr txBox="1">
            <a:spLocks noChangeArrowheads="1"/>
          </p:cNvSpPr>
          <p:nvPr/>
        </p:nvSpPr>
        <p:spPr bwMode="auto">
          <a:xfrm>
            <a:off x="7749716" y="3064155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D</a:t>
            </a:r>
            <a:r>
              <a:rPr lang="en-US" altLang="zh-CN" sz="16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3700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/>
      <p:bldP spid="21" grpId="0"/>
      <p:bldP spid="22" grpId="0"/>
      <p:bldP spid="23" grpId="0"/>
      <p:bldP spid="30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8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 smtClean="0">
                <a:solidFill>
                  <a:srgbClr val="800000"/>
                </a:solidFill>
              </a:rPr>
              <a:t>标志传送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dirty="0" err="1" smtClean="0"/>
              <a:t>SAHF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Store </a:t>
            </a:r>
            <a:r>
              <a:rPr lang="en-US" altLang="zh-CN" dirty="0"/>
              <a:t>AH </a:t>
            </a:r>
            <a:r>
              <a:rPr lang="en-US" altLang="zh-CN" dirty="0" smtClean="0"/>
              <a:t>to </a:t>
            </a:r>
            <a:r>
              <a:rPr lang="en-US" altLang="zh-CN" dirty="0"/>
              <a:t>Flag Register</a:t>
            </a:r>
            <a:r>
              <a:rPr lang="zh-CN" altLang="en-US" dirty="0"/>
              <a:t>）</a:t>
            </a:r>
            <a:r>
              <a:rPr lang="en-US" altLang="zh-CN" dirty="0"/>
              <a:t>      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操作：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执行与</a:t>
            </a:r>
            <a:r>
              <a:rPr lang="en-US" altLang="zh-CN" dirty="0" err="1"/>
              <a:t>LAHF</a:t>
            </a:r>
            <a:r>
              <a:rPr lang="zh-CN" altLang="en-US" dirty="0"/>
              <a:t>相反的</a:t>
            </a:r>
            <a:r>
              <a:rPr lang="zh-CN" altLang="en-US" dirty="0" smtClean="0"/>
              <a:t>操作，</a:t>
            </a:r>
            <a:r>
              <a:rPr lang="en-US" altLang="zh-CN" dirty="0" smtClean="0"/>
              <a:t>AH</a:t>
            </a:r>
            <a:r>
              <a:rPr lang="zh-CN" altLang="en-US" dirty="0" smtClean="0"/>
              <a:t>的内容送入</a:t>
            </a:r>
            <a:r>
              <a:rPr lang="en-US" altLang="zh-CN" dirty="0" smtClean="0"/>
              <a:t>FLAGS</a:t>
            </a:r>
            <a:r>
              <a:rPr lang="zh-CN" altLang="en-US" dirty="0"/>
              <a:t>的低8</a:t>
            </a:r>
            <a:r>
              <a:rPr lang="zh-CN" altLang="en-US" dirty="0" smtClean="0"/>
              <a:t>位。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485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8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 smtClean="0">
                <a:solidFill>
                  <a:srgbClr val="800000"/>
                </a:solidFill>
              </a:rPr>
              <a:t>标志传送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b="1" dirty="0" err="1" smtClean="0"/>
              <a:t>PUSHF，POPF</a:t>
            </a:r>
            <a:endParaRPr lang="en-US" altLang="zh-CN" b="1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dirty="0" smtClean="0"/>
              <a:t>操作</a:t>
            </a:r>
            <a:r>
              <a:rPr lang="zh-CN" altLang="en-US" dirty="0"/>
              <a:t>：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针对</a:t>
            </a:r>
            <a:r>
              <a:rPr lang="en-US" altLang="zh-CN" dirty="0"/>
              <a:t>FLAGS</a:t>
            </a:r>
            <a:r>
              <a:rPr lang="zh-CN" altLang="en-US" dirty="0"/>
              <a:t>的堆栈</a:t>
            </a:r>
            <a:r>
              <a:rPr lang="zh-CN" altLang="en-US" dirty="0" smtClean="0"/>
              <a:t>操作指令， </a:t>
            </a:r>
            <a:r>
              <a:rPr lang="zh-CN" altLang="en-US" dirty="0"/>
              <a:t>将标志寄存器压栈或从堆栈弹</a:t>
            </a:r>
            <a:r>
              <a:rPr lang="zh-CN" altLang="en-US" dirty="0" smtClean="0"/>
              <a:t>出。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026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 </a:t>
            </a:r>
            <a:r>
              <a:rPr lang="en-US" altLang="zh-CN" dirty="0"/>
              <a:t>8086</a:t>
            </a:r>
            <a:r>
              <a:rPr lang="zh-CN" altLang="en-US" dirty="0"/>
              <a:t>的指令系统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dirty="0" smtClean="0"/>
              <a:t>算术运算指令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131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）通用传送指令</a:t>
            </a:r>
            <a:r>
              <a:rPr kumimoji="1" lang="en-US" altLang="zh-CN" b="1" dirty="0" err="1" smtClean="0">
                <a:solidFill>
                  <a:srgbClr val="800000"/>
                </a:solidFill>
                <a:cs typeface="+mj-cs"/>
              </a:rPr>
              <a:t>MOV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 eaLnBrk="1" hangingPunct="1">
              <a:spcAft>
                <a:spcPct val="20000"/>
              </a:spcAft>
              <a:buNone/>
            </a:pPr>
            <a:r>
              <a:rPr lang="en-US" altLang="zh-CN" dirty="0" err="1" smtClean="0"/>
              <a:t>MOV</a:t>
            </a:r>
            <a:r>
              <a:rPr lang="zh-CN" altLang="en-US" dirty="0"/>
              <a:t>指令</a:t>
            </a:r>
            <a:endParaRPr lang="en-US" altLang="zh-CN" dirty="0"/>
          </a:p>
          <a:p>
            <a:pPr eaLnBrk="1" hangingPunct="1">
              <a:spcAft>
                <a:spcPts val="0"/>
              </a:spcAft>
            </a:pPr>
            <a:r>
              <a:rPr lang="zh-CN" altLang="en-US" dirty="0"/>
              <a:t>格式：</a:t>
            </a:r>
          </a:p>
          <a:p>
            <a:pPr lvl="1" eaLnBrk="1" hangingPunct="1">
              <a:spcBef>
                <a:spcPct val="0"/>
              </a:spcBef>
              <a:spcAft>
                <a:spcPts val="0"/>
              </a:spcAft>
            </a:pPr>
            <a:r>
              <a:rPr lang="en-US" altLang="zh-CN" dirty="0" err="1"/>
              <a:t>MOV</a:t>
            </a:r>
            <a:r>
              <a:rPr lang="en-US" altLang="zh-CN" dirty="0"/>
              <a:t>  </a:t>
            </a:r>
            <a:r>
              <a:rPr lang="en-US" altLang="zh-CN" dirty="0" err="1"/>
              <a:t>dest，src</a:t>
            </a:r>
            <a:endParaRPr lang="en-US" altLang="zh-CN" dirty="0"/>
          </a:p>
          <a:p>
            <a:pPr eaLnBrk="1" hangingPunct="1">
              <a:spcAft>
                <a:spcPts val="0"/>
              </a:spcAft>
            </a:pPr>
            <a:r>
              <a:rPr lang="zh-CN" altLang="en-US" dirty="0"/>
              <a:t>操作：</a:t>
            </a:r>
          </a:p>
          <a:p>
            <a:pPr lvl="1" eaLnBrk="1" hangingPunct="1">
              <a:spcBef>
                <a:spcPct val="0"/>
              </a:spcBef>
              <a:spcAft>
                <a:spcPts val="0"/>
              </a:spcAft>
            </a:pPr>
            <a:r>
              <a:rPr lang="en-US" altLang="zh-CN" dirty="0" err="1"/>
              <a:t>src</a:t>
            </a:r>
            <a:endParaRPr lang="en-US" altLang="zh-CN" dirty="0"/>
          </a:p>
          <a:p>
            <a:pPr eaLnBrk="1" hangingPunct="1">
              <a:spcAft>
                <a:spcPts val="0"/>
              </a:spcAft>
            </a:pPr>
            <a:r>
              <a:rPr lang="zh-CN" altLang="en-US" dirty="0"/>
              <a:t>例：</a:t>
            </a:r>
          </a:p>
          <a:p>
            <a:pPr lvl="1" eaLnBrk="1" hangingPunct="1">
              <a:spcBef>
                <a:spcPct val="0"/>
              </a:spcBef>
              <a:spcAft>
                <a:spcPts val="0"/>
              </a:spcAft>
            </a:pPr>
            <a:r>
              <a:rPr lang="zh-CN" altLang="en-US" dirty="0"/>
              <a:t> </a:t>
            </a:r>
            <a:r>
              <a:rPr lang="en-US" altLang="zh-CN" dirty="0" err="1"/>
              <a:t>MOV</a:t>
            </a:r>
            <a:r>
              <a:rPr lang="en-US" altLang="zh-CN" dirty="0"/>
              <a:t>  </a:t>
            </a:r>
            <a:r>
              <a:rPr lang="en-US" altLang="zh-CN" dirty="0" err="1"/>
              <a:t>AL，BL</a:t>
            </a: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230016" y="4365104"/>
            <a:ext cx="685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15816" y="4077072"/>
            <a:ext cx="1739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en-US" altLang="zh-CN" b="1" dirty="0" err="1"/>
              <a:t>dest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0837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概述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lang="en-US" altLang="zh-CN" dirty="0" smtClean="0"/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zh-CN" altLang="en-US" dirty="0" smtClean="0"/>
              <a:t>加法</a:t>
            </a:r>
            <a:r>
              <a:rPr lang="zh-CN" altLang="en-US" dirty="0"/>
              <a:t>运算指令</a:t>
            </a:r>
          </a:p>
          <a:p>
            <a:pPr eaLnBrk="1" hangingPunct="1"/>
            <a:r>
              <a:rPr lang="zh-CN" altLang="en-US" dirty="0"/>
              <a:t>减法运算指令</a:t>
            </a:r>
          </a:p>
          <a:p>
            <a:pPr eaLnBrk="1" hangingPunct="1"/>
            <a:r>
              <a:rPr lang="zh-CN" altLang="en-US" dirty="0"/>
              <a:t>乘法指令</a:t>
            </a:r>
          </a:p>
          <a:p>
            <a:pPr eaLnBrk="1" hangingPunct="1"/>
            <a:r>
              <a:rPr lang="zh-CN" altLang="en-US" dirty="0"/>
              <a:t>除法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indent="0" eaLnBrk="1" hangingPunct="1"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注意：算术运算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指令的执行大多对状态标志位会产生影响</a:t>
            </a:r>
          </a:p>
          <a:p>
            <a:pPr eaLnBrk="1" hangingPunct="1"/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3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）加法指令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普通</a:t>
            </a:r>
            <a:r>
              <a:rPr lang="zh-CN" altLang="en-US" dirty="0"/>
              <a:t>加法</a:t>
            </a:r>
            <a:r>
              <a:rPr lang="zh-CN" altLang="en-US" dirty="0" smtClean="0"/>
              <a:t>指令 </a:t>
            </a:r>
            <a:r>
              <a:rPr lang="en-US" altLang="zh-CN" dirty="0" smtClean="0"/>
              <a:t>ADD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带</a:t>
            </a:r>
            <a:r>
              <a:rPr lang="zh-CN" altLang="en-US" dirty="0"/>
              <a:t>进位位的加法</a:t>
            </a:r>
            <a:r>
              <a:rPr lang="zh-CN" altLang="en-US" dirty="0" smtClean="0"/>
              <a:t>指令 </a:t>
            </a:r>
            <a:r>
              <a:rPr lang="en-US" altLang="zh-CN" dirty="0" smtClean="0"/>
              <a:t>ADC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加</a:t>
            </a:r>
            <a:r>
              <a:rPr lang="zh-CN" altLang="en-US" dirty="0"/>
              <a:t>1指令</a:t>
            </a:r>
            <a:r>
              <a:rPr lang="en-US" altLang="zh-CN" dirty="0" err="1" smtClean="0"/>
              <a:t>INC</a:t>
            </a:r>
            <a:endParaRPr lang="en-US" altLang="zh-CN" dirty="0" smtClean="0"/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注意：</a:t>
            </a:r>
            <a:r>
              <a:rPr lang="zh-CN" altLang="en-US" b="1" dirty="0">
                <a:solidFill>
                  <a:srgbClr val="FF0000"/>
                </a:solidFill>
              </a:rPr>
              <a:t>加法指令对操作数的要求与</a:t>
            </a:r>
            <a:r>
              <a:rPr lang="en-US" altLang="zh-CN" b="1" dirty="0" err="1">
                <a:solidFill>
                  <a:srgbClr val="FF0000"/>
                </a:solidFill>
              </a:rPr>
              <a:t>MOV</a:t>
            </a:r>
            <a:r>
              <a:rPr lang="zh-CN" altLang="en-US" b="1" dirty="0">
                <a:solidFill>
                  <a:srgbClr val="FF0000"/>
                </a:solidFill>
              </a:rPr>
              <a:t>指令相同</a:t>
            </a:r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534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）加法指令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ADD </a:t>
            </a:r>
            <a:r>
              <a:rPr lang="zh-CN" altLang="en-US" dirty="0" smtClean="0"/>
              <a:t>指令</a:t>
            </a:r>
            <a:endParaRPr lang="en-US" altLang="zh-CN" dirty="0"/>
          </a:p>
          <a:p>
            <a:pPr eaLnBrk="1" hangingPunct="1"/>
            <a:r>
              <a:rPr lang="zh-CN" altLang="en-US" dirty="0"/>
              <a:t>格式：</a:t>
            </a:r>
          </a:p>
          <a:p>
            <a:pPr lvl="1" eaLnBrk="1" hangingPunct="1"/>
            <a:r>
              <a:rPr lang="zh-CN" altLang="en-US" dirty="0"/>
              <a:t> </a:t>
            </a:r>
            <a:r>
              <a:rPr lang="en-US" altLang="zh-CN" dirty="0"/>
              <a:t>ADD  </a:t>
            </a:r>
            <a:r>
              <a:rPr lang="en-US" altLang="zh-CN" dirty="0" err="1"/>
              <a:t>OPRD1，OPRD2</a:t>
            </a:r>
            <a:endParaRPr lang="en-US" altLang="zh-CN" dirty="0"/>
          </a:p>
          <a:p>
            <a:pPr eaLnBrk="1" hangingPunct="1"/>
            <a:r>
              <a:rPr lang="zh-CN" altLang="en-US" dirty="0"/>
              <a:t>操作：</a:t>
            </a:r>
          </a:p>
          <a:p>
            <a:pPr lvl="1" eaLnBrk="1" hangingPunct="1"/>
            <a:r>
              <a:rPr lang="zh-CN" altLang="en-US" dirty="0"/>
              <a:t> </a:t>
            </a:r>
            <a:r>
              <a:rPr lang="en-US" altLang="zh-CN" dirty="0" err="1" smtClean="0"/>
              <a:t>OPRD1+OPRD2</a:t>
            </a:r>
            <a:endParaRPr lang="en-US" altLang="zh-CN" dirty="0" smtClean="0"/>
          </a:p>
          <a:p>
            <a:pPr lvl="1" eaLnBrk="1" hangingPunct="1"/>
            <a:endParaRPr lang="en-US" altLang="zh-CN" dirty="0"/>
          </a:p>
          <a:p>
            <a:pPr marL="282575" lvl="1" indent="0" eaLnBrk="1" hangingPunct="1">
              <a:buNone/>
            </a:pPr>
            <a:endParaRPr lang="en-US" altLang="zh-CN" dirty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635896" y="4365104"/>
            <a:ext cx="762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397896" y="4077072"/>
            <a:ext cx="244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spcAft>
                <a:spcPct val="3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 err="1"/>
              <a:t>OPRD1</a:t>
            </a:r>
            <a:endParaRPr lang="zh-CN" altLang="en-US" b="1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9750" y="5013325"/>
            <a:ext cx="7993063" cy="630238"/>
          </a:xfrm>
          <a:prstGeom prst="rect">
            <a:avLst/>
          </a:prstGeom>
          <a:solidFill>
            <a:srgbClr val="CCFFFF"/>
          </a:solidFill>
          <a:ln w="25400" cap="sq">
            <a:solidFill>
              <a:srgbClr val="CCFFFF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ADD</a:t>
            </a:r>
            <a:r>
              <a:rPr lang="zh-CN" altLang="en-US" sz="2800" b="1" dirty="0">
                <a:solidFill>
                  <a:srgbClr val="FF0000"/>
                </a:solidFill>
              </a:rPr>
              <a:t>指令的执行对全部6个状态标志位都产生影响</a:t>
            </a:r>
          </a:p>
        </p:txBody>
      </p:sp>
    </p:spTree>
    <p:extLst>
      <p:ext uri="{BB962C8B-B14F-4D97-AF65-F5344CB8AC3E}">
        <p14:creationId xmlns:p14="http://schemas.microsoft.com/office/powerpoint/2010/main" val="166910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）加法指令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ADD </a:t>
            </a:r>
            <a:r>
              <a:rPr lang="zh-CN" altLang="en-US" dirty="0" smtClean="0"/>
              <a:t>指令</a:t>
            </a:r>
            <a:endParaRPr lang="en-US" altLang="zh-CN" dirty="0"/>
          </a:p>
          <a:p>
            <a:pPr eaLnBrk="1" hangingPunct="1"/>
            <a:r>
              <a:rPr lang="zh-CN" altLang="en-US" dirty="0" smtClean="0"/>
              <a:t>例：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 </a:t>
            </a:r>
            <a:r>
              <a:rPr lang="en-US" altLang="zh-CN" dirty="0" err="1"/>
              <a:t>AL，78H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ADD  </a:t>
            </a:r>
            <a:r>
              <a:rPr lang="en-US" altLang="zh-CN" dirty="0" err="1" smtClean="0"/>
              <a:t>AL，99H</a:t>
            </a:r>
            <a:endParaRPr lang="en-US" altLang="zh-CN" dirty="0" smtClean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r>
              <a:rPr lang="zh-CN" altLang="en-US" dirty="0" smtClean="0"/>
              <a:t> 指令</a:t>
            </a:r>
            <a:r>
              <a:rPr lang="zh-CN" altLang="en-US" dirty="0"/>
              <a:t>执行后6个状态标志位的</a:t>
            </a:r>
            <a:r>
              <a:rPr lang="zh-CN" altLang="en-US" dirty="0" smtClean="0"/>
              <a:t>状态如何变化？</a:t>
            </a:r>
          </a:p>
          <a:p>
            <a:pPr lvl="1" eaLnBrk="1" hangingPunct="1"/>
            <a:endParaRPr lang="en-US" altLang="zh-CN" dirty="0"/>
          </a:p>
          <a:p>
            <a:pPr marL="282575" lvl="1" indent="0" eaLnBrk="1" hangingPunct="1">
              <a:buNone/>
            </a:pPr>
            <a:endParaRPr lang="en-US" altLang="zh-CN" dirty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815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）加法指令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ADD </a:t>
            </a:r>
            <a:r>
              <a:rPr lang="zh-CN" altLang="en-US" dirty="0" smtClean="0"/>
              <a:t>指令</a:t>
            </a:r>
            <a:endParaRPr lang="en-US" altLang="zh-CN" dirty="0"/>
          </a:p>
          <a:p>
            <a:pPr marL="282575" lvl="1" indent="0" eaLnBrk="1" hangingPunct="1">
              <a:buNone/>
            </a:pPr>
            <a:endParaRPr lang="en-US" altLang="zh-CN" dirty="0"/>
          </a:p>
          <a:p>
            <a:pPr marL="282575" lvl="1" indent="0" eaLnBrk="1" hangingPunct="1">
              <a:buNone/>
            </a:pPr>
            <a:endParaRPr lang="en-US" altLang="zh-CN" dirty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95736" y="1988840"/>
            <a:ext cx="3581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kern="0" dirty="0" smtClean="0"/>
              <a:t>       01111000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kern="0" dirty="0" smtClean="0"/>
              <a:t> +   10011001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kern="0" dirty="0" smtClean="0"/>
              <a:t>       00010001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791316" y="3284984"/>
            <a:ext cx="29718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195736" y="3300760"/>
            <a:ext cx="360040" cy="52322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089248" y="4085927"/>
            <a:ext cx="63246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标志位状态： </a:t>
            </a:r>
            <a:r>
              <a:rPr lang="en-US" altLang="zh-CN" sz="2800" b="1" dirty="0"/>
              <a:t>CF=             SF=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/>
              <a:t>                         AF=             </a:t>
            </a:r>
            <a:r>
              <a:rPr lang="en-US" altLang="zh-CN" sz="2800" b="1" dirty="0" err="1"/>
              <a:t>ZF</a:t>
            </a:r>
            <a:r>
              <a:rPr lang="en-US" altLang="zh-CN" sz="2800" b="1" dirty="0"/>
              <a:t>=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/>
              <a:t>                          PF=            OF=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107086" y="4082752"/>
            <a:ext cx="50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964461" y="4082752"/>
            <a:ext cx="50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094386" y="4732040"/>
            <a:ext cx="503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950173" y="4730452"/>
            <a:ext cx="503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107086" y="5378152"/>
            <a:ext cx="50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951761" y="5378152"/>
            <a:ext cx="50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756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）加法指令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ADD 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示例：求取斐波那契数列的前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个数。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3" eaLnBrk="1" hangingPunct="1">
              <a:lnSpc>
                <a:spcPct val="120000"/>
              </a:lnSpc>
            </a:pPr>
            <a:r>
              <a:rPr lang="en-US" altLang="zh-CN" dirty="0" smtClean="0"/>
              <a:t>F(1)=1; F(2) =1;</a:t>
            </a:r>
            <a:endParaRPr lang="en-US" altLang="zh-CN" dirty="0"/>
          </a:p>
          <a:p>
            <a:pPr lvl="3" eaLnBrk="1" hangingPunct="1">
              <a:lnSpc>
                <a:spcPct val="120000"/>
              </a:lnSpc>
            </a:pPr>
            <a:r>
              <a:rPr lang="en-US" altLang="zh-CN" dirty="0" smtClean="0"/>
              <a:t>F(n)=F(n-2)+F(n-1)</a:t>
            </a:r>
            <a:endParaRPr lang="en-US" altLang="zh-CN" dirty="0"/>
          </a:p>
          <a:p>
            <a:pPr marL="282575" lvl="1" indent="0" eaLnBrk="1" hangingPunct="1">
              <a:buNone/>
            </a:pPr>
            <a:endParaRPr lang="en-US" altLang="zh-CN" dirty="0"/>
          </a:p>
          <a:p>
            <a:pPr marL="282575" lvl="1" indent="0" eaLnBrk="1" hangingPunct="1">
              <a:buNone/>
            </a:pPr>
            <a:endParaRPr lang="en-US" altLang="zh-CN" dirty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43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）加法指令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ADC </a:t>
            </a:r>
            <a:r>
              <a:rPr lang="zh-CN" altLang="en-US" dirty="0" smtClean="0"/>
              <a:t>指令</a:t>
            </a:r>
            <a:endParaRPr lang="en-US" altLang="zh-CN" dirty="0"/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指令格式、对操作数的要求、对标志位的影响与</a:t>
            </a:r>
            <a:r>
              <a:rPr lang="en-US" altLang="zh-CN" dirty="0"/>
              <a:t>ADD</a:t>
            </a:r>
            <a:r>
              <a:rPr lang="zh-CN" altLang="en-US" dirty="0"/>
              <a:t>指令完全一样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30000"/>
              </a:spcAft>
            </a:pPr>
            <a:r>
              <a:rPr lang="zh-CN" altLang="en-US" dirty="0"/>
              <a:t>指令的操作：</a:t>
            </a: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spcAft>
                <a:spcPct val="30000"/>
              </a:spcAft>
            </a:pPr>
            <a:r>
              <a:rPr lang="zh-CN" altLang="en-US" dirty="0"/>
              <a:t> </a:t>
            </a:r>
            <a:r>
              <a:rPr lang="en-US" altLang="zh-CN" dirty="0" err="1"/>
              <a:t>OPRD1+OPRD2+CF</a:t>
            </a:r>
            <a:r>
              <a:rPr lang="en-US" altLang="zh-CN" dirty="0"/>
              <a:t>             </a:t>
            </a:r>
            <a:r>
              <a:rPr lang="en-US" altLang="zh-CN" dirty="0" err="1"/>
              <a:t>OPRD1</a:t>
            </a:r>
            <a:endParaRPr lang="en-US" altLang="zh-CN" dirty="0"/>
          </a:p>
          <a:p>
            <a:pPr eaLnBrk="1" hangingPunct="1">
              <a:lnSpc>
                <a:spcPct val="115000"/>
              </a:lnSpc>
              <a:spcBef>
                <a:spcPct val="55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ADC</a:t>
            </a:r>
            <a:r>
              <a:rPr lang="zh-CN" altLang="en-US" dirty="0">
                <a:solidFill>
                  <a:srgbClr val="FF0000"/>
                </a:solidFill>
              </a:rPr>
              <a:t>指令多用于多字节数相加，使用前要先将</a:t>
            </a:r>
            <a:r>
              <a:rPr lang="en-US" altLang="zh-CN" dirty="0">
                <a:solidFill>
                  <a:srgbClr val="FF0000"/>
                </a:solidFill>
              </a:rPr>
              <a:t>CF</a:t>
            </a:r>
            <a:r>
              <a:rPr lang="zh-CN" altLang="en-US" dirty="0">
                <a:solidFill>
                  <a:srgbClr val="FF0000"/>
                </a:solidFill>
              </a:rPr>
              <a:t>清零。</a:t>
            </a:r>
          </a:p>
          <a:p>
            <a:pPr marL="282575" lvl="1" indent="0" eaLnBrk="1" hangingPunct="1">
              <a:buNone/>
            </a:pPr>
            <a:endParaRPr lang="en-US" altLang="zh-CN" dirty="0"/>
          </a:p>
          <a:p>
            <a:pPr marL="282575" lvl="1" indent="0" eaLnBrk="1" hangingPunct="1">
              <a:buNone/>
            </a:pPr>
            <a:endParaRPr lang="en-US" altLang="zh-CN" dirty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  <p:sp>
        <p:nvSpPr>
          <p:cNvPr id="15" name="Line 4"/>
          <p:cNvSpPr>
            <a:spLocks noChangeShapeType="1"/>
          </p:cNvSpPr>
          <p:nvPr/>
        </p:nvSpPr>
        <p:spPr bwMode="auto">
          <a:xfrm>
            <a:off x="4152900" y="3933056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51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）加法指令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ADC </a:t>
            </a:r>
            <a:r>
              <a:rPr lang="zh-CN" altLang="en-US" dirty="0" smtClean="0"/>
              <a:t>指令举例</a:t>
            </a:r>
            <a:endParaRPr lang="en-US" altLang="zh-CN" dirty="0"/>
          </a:p>
          <a:p>
            <a:pPr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START: LEA  </a:t>
            </a:r>
            <a:r>
              <a:rPr lang="en-US" altLang="zh-CN" dirty="0">
                <a:ea typeface="宋体" panose="02010600030101010101" pitchFamily="2" charset="-122"/>
              </a:rPr>
              <a:t>SI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 err="1">
                <a:ea typeface="宋体" panose="02010600030101010101" pitchFamily="2" charset="-122"/>
              </a:rPr>
              <a:t>M1</a:t>
            </a:r>
            <a:endParaRPr lang="en-US" altLang="zh-CN" dirty="0">
              <a:ea typeface="宋体" panose="02010600030101010101" pitchFamily="2" charset="-122"/>
            </a:endParaRPr>
          </a:p>
          <a:p>
            <a:pPr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LEA  </a:t>
            </a:r>
            <a:r>
              <a:rPr lang="en-US" altLang="zh-CN" dirty="0">
                <a:ea typeface="宋体" panose="02010600030101010101" pitchFamily="2" charset="-122"/>
              </a:rPr>
              <a:t>DI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 err="1">
                <a:ea typeface="宋体" panose="02010600030101010101" pitchFamily="2" charset="-122"/>
              </a:rPr>
              <a:t>M2</a:t>
            </a:r>
            <a:endParaRPr lang="en-US" altLang="zh-CN" dirty="0">
              <a:ea typeface="宋体" panose="02010600030101010101" pitchFamily="2" charset="-122"/>
            </a:endParaRPr>
          </a:p>
          <a:p>
            <a:pPr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</a:t>
            </a:r>
            <a:r>
              <a:rPr lang="en-US" altLang="zh-CN" dirty="0" err="1" smtClean="0">
                <a:ea typeface="宋体" panose="02010600030101010101" pitchFamily="2" charset="-122"/>
              </a:rPr>
              <a:t>MOV</a:t>
            </a:r>
            <a:r>
              <a:rPr lang="en-US" altLang="zh-CN" dirty="0" smtClean="0">
                <a:ea typeface="宋体" panose="02010600030101010101" pitchFamily="2" charset="-122"/>
              </a:rPr>
              <a:t>   CX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20</a:t>
            </a:r>
          </a:p>
          <a:p>
            <a:pPr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</a:t>
            </a:r>
            <a:r>
              <a:rPr lang="en-US" altLang="zh-CN" dirty="0" err="1" smtClean="0">
                <a:ea typeface="宋体" panose="02010600030101010101" pitchFamily="2" charset="-122"/>
              </a:rPr>
              <a:t>CLC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；</a:t>
            </a:r>
            <a:r>
              <a:rPr lang="zh-CN" altLang="en-US" dirty="0">
                <a:ea typeface="宋体" panose="02010600030101010101" pitchFamily="2" charset="-122"/>
              </a:rPr>
              <a:t>使</a:t>
            </a:r>
            <a:r>
              <a:rPr lang="en-US" altLang="zh-CN" dirty="0">
                <a:ea typeface="宋体" panose="02010600030101010101" pitchFamily="2" charset="-122"/>
              </a:rPr>
              <a:t>CF=0</a:t>
            </a:r>
          </a:p>
          <a:p>
            <a:pPr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NEXT </a:t>
            </a:r>
            <a:r>
              <a:rPr lang="en-US" altLang="zh-CN" dirty="0" smtClean="0">
                <a:ea typeface="宋体" panose="02010600030101010101" pitchFamily="2" charset="-122"/>
              </a:rPr>
              <a:t>: </a:t>
            </a:r>
            <a:r>
              <a:rPr lang="en-US" altLang="zh-CN" dirty="0" err="1" smtClean="0">
                <a:ea typeface="宋体" panose="02010600030101010101" pitchFamily="2" charset="-122"/>
              </a:rPr>
              <a:t>MOV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AL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[SI]</a:t>
            </a:r>
          </a:p>
          <a:p>
            <a:pPr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</a:t>
            </a:r>
            <a:r>
              <a:rPr lang="en-US" altLang="zh-CN" dirty="0" smtClean="0">
                <a:ea typeface="宋体" panose="02010600030101010101" pitchFamily="2" charset="-122"/>
              </a:rPr>
              <a:t> ADC </a:t>
            </a:r>
            <a:r>
              <a:rPr lang="en-US" altLang="zh-CN" dirty="0">
                <a:ea typeface="宋体" panose="02010600030101010101" pitchFamily="2" charset="-122"/>
              </a:rPr>
              <a:t>[DI]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AL</a:t>
            </a:r>
          </a:p>
          <a:p>
            <a:pPr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</a:t>
            </a:r>
            <a:r>
              <a:rPr lang="en-US" altLang="zh-CN" dirty="0" err="1" smtClean="0">
                <a:ea typeface="宋体" panose="02010600030101010101" pitchFamily="2" charset="-122"/>
              </a:rPr>
              <a:t>INC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SI</a:t>
            </a:r>
          </a:p>
          <a:p>
            <a:pPr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</a:t>
            </a:r>
            <a:r>
              <a:rPr lang="en-US" altLang="zh-CN" dirty="0" err="1" smtClean="0">
                <a:ea typeface="宋体" panose="02010600030101010101" pitchFamily="2" charset="-122"/>
              </a:rPr>
              <a:t>INC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DI</a:t>
            </a:r>
          </a:p>
          <a:p>
            <a:pPr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DEC </a:t>
            </a:r>
            <a:r>
              <a:rPr lang="en-US" altLang="zh-CN" dirty="0">
                <a:ea typeface="宋体" panose="02010600030101010101" pitchFamily="2" charset="-122"/>
              </a:rPr>
              <a:t>CX </a:t>
            </a:r>
          </a:p>
          <a:p>
            <a:pPr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</a:t>
            </a:r>
            <a:r>
              <a:rPr lang="en-US" altLang="zh-CN" dirty="0" err="1" smtClean="0">
                <a:ea typeface="宋体" panose="02010600030101010101" pitchFamily="2" charset="-122"/>
              </a:rPr>
              <a:t>JNZ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NEXT</a:t>
            </a:r>
          </a:p>
          <a:p>
            <a:pPr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</a:t>
            </a:r>
            <a:r>
              <a:rPr lang="en-US" altLang="zh-CN" dirty="0" err="1" smtClean="0">
                <a:ea typeface="宋体" panose="02010600030101010101" pitchFamily="2" charset="-122"/>
              </a:rPr>
              <a:t>HLT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55000"/>
              </a:spcBef>
            </a:pPr>
            <a:endParaRPr lang="zh-CN" altLang="en-US" dirty="0">
              <a:solidFill>
                <a:srgbClr val="FF0000"/>
              </a:solidFill>
            </a:endParaRPr>
          </a:p>
          <a:p>
            <a:pPr marL="282575" lvl="1" indent="0" eaLnBrk="1" hangingPunct="1">
              <a:buNone/>
            </a:pPr>
            <a:endParaRPr lang="en-US" altLang="zh-CN" dirty="0"/>
          </a:p>
          <a:p>
            <a:pPr marL="282575" lvl="1" indent="0" eaLnBrk="1" hangingPunct="1">
              <a:buNone/>
            </a:pPr>
            <a:endParaRPr lang="en-US" altLang="zh-CN" dirty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5796136" y="1844824"/>
            <a:ext cx="2460625" cy="3962400"/>
            <a:chOff x="3779" y="1478"/>
            <a:chExt cx="1550" cy="2496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225" y="1478"/>
              <a:ext cx="1104" cy="2496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4225" y="1478"/>
              <a:ext cx="1" cy="249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5329" y="1478"/>
              <a:ext cx="0" cy="249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4225" y="205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225" y="229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4225" y="253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225" y="1478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4225" y="335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225" y="311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225" y="397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4225" y="359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4609" y="267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┇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4609" y="162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┇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4609" y="363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┇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806" y="2046"/>
              <a:ext cx="3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/>
                <a:t>M1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4529" y="227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</a:rPr>
                <a:t>12</a:t>
              </a:r>
              <a:r>
                <a:rPr lang="en-US" altLang="zh-CN" b="1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4529" y="203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</a:rPr>
                <a:t>34H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3779" y="3097"/>
              <a:ext cx="4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/>
                <a:t>M2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30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）加法指令</a:t>
            </a:r>
            <a:endParaRPr lang="en-US" altLang="zh-CN" dirty="0" smtClean="0"/>
          </a:p>
          <a:p>
            <a:pPr indent="0" eaLnBrk="1" hangingPunct="1">
              <a:lnSpc>
                <a:spcPct val="120000"/>
              </a:lnSpc>
              <a:buNone/>
            </a:pPr>
            <a:r>
              <a:rPr lang="en-US" altLang="zh-CN" dirty="0" err="1" smtClean="0"/>
              <a:t>INC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指令</a:t>
            </a:r>
            <a:endParaRPr lang="en-US" altLang="zh-CN" dirty="0"/>
          </a:p>
          <a:p>
            <a:pPr eaLnBrk="1" hangingPunct="1"/>
            <a:r>
              <a:rPr lang="zh-CN" altLang="en-US" dirty="0"/>
              <a:t>格式：</a:t>
            </a:r>
          </a:p>
          <a:p>
            <a:pPr eaLnBrk="1" hangingPunct="1">
              <a:spcBef>
                <a:spcPct val="50000"/>
              </a:spcBef>
              <a:spcAft>
                <a:spcPct val="40000"/>
              </a:spcAft>
              <a:buNone/>
            </a:pPr>
            <a:r>
              <a:rPr lang="zh-CN" altLang="en-US" dirty="0"/>
              <a:t>       </a:t>
            </a:r>
            <a:r>
              <a:rPr lang="en-US" altLang="zh-CN" dirty="0" err="1"/>
              <a:t>INC</a:t>
            </a:r>
            <a:r>
              <a:rPr lang="en-US" altLang="zh-CN" dirty="0"/>
              <a:t>  </a:t>
            </a:r>
            <a:r>
              <a:rPr lang="en-US" altLang="zh-CN" dirty="0" err="1"/>
              <a:t>OPRD</a:t>
            </a:r>
            <a:endParaRPr lang="en-US" altLang="zh-CN" dirty="0"/>
          </a:p>
          <a:p>
            <a:pPr eaLnBrk="1" hangingPunct="1"/>
            <a:r>
              <a:rPr lang="zh-CN" altLang="en-US" dirty="0"/>
              <a:t>操作：</a:t>
            </a:r>
          </a:p>
          <a:p>
            <a:pPr eaLnBrk="1" hangingPunct="1">
              <a:spcBef>
                <a:spcPct val="40000"/>
              </a:spcBef>
              <a:buNone/>
            </a:pPr>
            <a:r>
              <a:rPr lang="zh-CN" altLang="en-US" dirty="0"/>
              <a:t>       </a:t>
            </a:r>
            <a:r>
              <a:rPr lang="en-US" altLang="zh-CN" dirty="0" err="1"/>
              <a:t>OPRD+1</a:t>
            </a:r>
            <a:r>
              <a:rPr lang="en-US" altLang="zh-CN" dirty="0"/>
              <a:t>            </a:t>
            </a:r>
            <a:r>
              <a:rPr lang="en-US" altLang="zh-CN" dirty="0" err="1"/>
              <a:t>OPRD</a:t>
            </a:r>
            <a:endParaRPr lang="en-US" altLang="zh-CN" dirty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58</a:t>
            </a:fld>
            <a:endParaRPr lang="en-US" altLang="zh-CN" dirty="0"/>
          </a:p>
        </p:txBody>
      </p:sp>
      <p:sp>
        <p:nvSpPr>
          <p:cNvPr id="15" name="Line 4"/>
          <p:cNvSpPr>
            <a:spLocks noChangeShapeType="1"/>
          </p:cNvSpPr>
          <p:nvPr/>
        </p:nvSpPr>
        <p:spPr bwMode="auto">
          <a:xfrm>
            <a:off x="2411760" y="4653136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15616" y="52292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常用于在程序中修改地址指针</a:t>
            </a:r>
          </a:p>
        </p:txBody>
      </p:sp>
    </p:spTree>
    <p:extLst>
      <p:ext uri="{BB962C8B-B14F-4D97-AF65-F5344CB8AC3E}">
        <p14:creationId xmlns:p14="http://schemas.microsoft.com/office/powerpoint/2010/main" val="416840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）减法指令</a:t>
            </a:r>
            <a:endParaRPr lang="en-US" altLang="zh-CN" dirty="0" smtClean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59</a:t>
            </a:fld>
            <a:endParaRPr lang="en-US" altLang="zh-CN" dirty="0"/>
          </a:p>
        </p:txBody>
      </p:sp>
      <p:sp>
        <p:nvSpPr>
          <p:cNvPr id="7" name="Rectangle 1027"/>
          <p:cNvSpPr txBox="1">
            <a:spLocks noChangeArrowheads="1"/>
          </p:cNvSpPr>
          <p:nvPr/>
        </p:nvSpPr>
        <p:spPr bwMode="auto">
          <a:xfrm>
            <a:off x="2483768" y="1982178"/>
            <a:ext cx="5334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kern="0" dirty="0" smtClean="0"/>
              <a:t>普通减法指令</a:t>
            </a:r>
            <a:r>
              <a:rPr lang="en-US" altLang="zh-CN" kern="0" dirty="0" smtClean="0"/>
              <a:t>SUB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kern="0" dirty="0" smtClean="0"/>
              <a:t>考虑借位的减法指令</a:t>
            </a:r>
            <a:r>
              <a:rPr lang="en-US" altLang="zh-CN" kern="0" dirty="0" err="1" smtClean="0"/>
              <a:t>SBB</a:t>
            </a:r>
            <a:endParaRPr lang="en-US" altLang="zh-CN" kern="0" dirty="0" smtClean="0"/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kern="0" dirty="0" smtClean="0"/>
              <a:t>减1指令</a:t>
            </a:r>
            <a:r>
              <a:rPr lang="en-US" altLang="zh-CN" kern="0" dirty="0" smtClean="0"/>
              <a:t>DEC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kern="0" dirty="0" smtClean="0"/>
              <a:t>比较指令</a:t>
            </a:r>
            <a:r>
              <a:rPr lang="en-US" altLang="zh-CN" kern="0" dirty="0" err="1" smtClean="0"/>
              <a:t>CMP</a:t>
            </a:r>
            <a:endParaRPr lang="en-US" altLang="zh-CN" kern="0" dirty="0" smtClean="0"/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kern="0" dirty="0" smtClean="0"/>
              <a:t>求补指令</a:t>
            </a:r>
            <a:r>
              <a:rPr lang="en-US" altLang="zh-CN" kern="0" dirty="0" err="1" smtClean="0"/>
              <a:t>NEG</a:t>
            </a:r>
            <a:endParaRPr lang="en-US" altLang="zh-CN" kern="0" dirty="0" smtClean="0"/>
          </a:p>
        </p:txBody>
      </p:sp>
      <p:sp>
        <p:nvSpPr>
          <p:cNvPr id="8" name="AutoShape 1028"/>
          <p:cNvSpPr>
            <a:spLocks/>
          </p:cNvSpPr>
          <p:nvPr/>
        </p:nvSpPr>
        <p:spPr bwMode="auto">
          <a:xfrm>
            <a:off x="2195513" y="1988841"/>
            <a:ext cx="228600" cy="2376264"/>
          </a:xfrm>
          <a:prstGeom prst="leftBrace">
            <a:avLst>
              <a:gd name="adj1" fmla="val 833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719931" y="4757691"/>
            <a:ext cx="7704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减法指令对操作数的要求与对应的加法指令相同</a:t>
            </a:r>
          </a:p>
        </p:txBody>
      </p:sp>
    </p:spTree>
    <p:extLst>
      <p:ext uri="{BB962C8B-B14F-4D97-AF65-F5344CB8AC3E}">
        <p14:creationId xmlns:p14="http://schemas.microsoft.com/office/powerpoint/2010/main" val="133480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）通用传送指令</a:t>
            </a:r>
            <a:r>
              <a:rPr kumimoji="1" lang="en-US" altLang="zh-CN" b="1" dirty="0" err="1" smtClean="0">
                <a:solidFill>
                  <a:srgbClr val="800000"/>
                </a:solidFill>
                <a:cs typeface="+mj-cs"/>
              </a:rPr>
              <a:t>MOV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 eaLnBrk="1" hangingPunct="1">
              <a:spcAft>
                <a:spcPct val="20000"/>
              </a:spcAft>
              <a:buNone/>
            </a:pPr>
            <a:r>
              <a:rPr lang="en-US" altLang="zh-CN" dirty="0" err="1"/>
              <a:t>MOV</a:t>
            </a:r>
            <a:r>
              <a:rPr lang="zh-CN" altLang="en-US" dirty="0"/>
              <a:t>指令</a:t>
            </a:r>
            <a:endParaRPr lang="en-US" altLang="zh-CN" dirty="0"/>
          </a:p>
          <a:p>
            <a:pPr marL="261938" indent="-261938" eaLnBrk="1" hangingPunct="1">
              <a:spcAft>
                <a:spcPct val="15000"/>
              </a:spcAft>
            </a:pPr>
            <a:r>
              <a:rPr lang="zh-CN" altLang="en-US" dirty="0" smtClean="0"/>
              <a:t>注意</a:t>
            </a:r>
            <a:r>
              <a:rPr lang="zh-CN" altLang="en-US" dirty="0"/>
              <a:t>点：</a:t>
            </a:r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GB" dirty="0">
                <a:latin typeface="Times New Roman" panose="02020603050405020304" pitchFamily="18" charset="0"/>
              </a:rPr>
              <a:t>两操作数字长必须相同</a:t>
            </a:r>
            <a:r>
              <a:rPr lang="zh-CN" altLang="en-US" dirty="0"/>
              <a:t>；</a:t>
            </a:r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GB" dirty="0">
                <a:latin typeface="Times New Roman" panose="02020603050405020304" pitchFamily="18" charset="0"/>
              </a:rPr>
              <a:t>两操作数不允许同时为存储器操作数；</a:t>
            </a:r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GB" dirty="0">
                <a:latin typeface="Times New Roman" panose="02020603050405020304" pitchFamily="18" charset="0"/>
              </a:rPr>
              <a:t>两操作数不允许同时为段寄存器；</a:t>
            </a:r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GB" dirty="0">
                <a:latin typeface="Times New Roman" panose="02020603050405020304" pitchFamily="18" charset="0"/>
              </a:rPr>
              <a:t>在源操作数是立即数时，目标操作数不能是段寄存器；</a:t>
            </a:r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en-US" altLang="zh-CN" dirty="0"/>
              <a:t>IP</a:t>
            </a:r>
            <a:r>
              <a:rPr lang="zh-CN" altLang="en-US" dirty="0"/>
              <a:t>和</a:t>
            </a:r>
            <a:r>
              <a:rPr lang="en-US" altLang="zh-CN" dirty="0"/>
              <a:t>CS</a:t>
            </a:r>
            <a:r>
              <a:rPr lang="zh-CN" altLang="en-US" dirty="0"/>
              <a:t>不作为目标操作数</a:t>
            </a:r>
            <a:r>
              <a:rPr lang="zh-CN" altLang="en-US" dirty="0" smtClean="0"/>
              <a:t>，标志寄存器一般</a:t>
            </a:r>
            <a:r>
              <a:rPr lang="zh-CN" altLang="en-US" dirty="0"/>
              <a:t>也不作为操作数在指令中</a:t>
            </a:r>
            <a:r>
              <a:rPr lang="zh-CN" altLang="en-US" dirty="0" smtClean="0"/>
              <a:t>出现。</a:t>
            </a: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799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）减法指令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en-US" altLang="zh-CN" b="1" dirty="0"/>
              <a:t>SUB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格式：</a:t>
            </a:r>
          </a:p>
          <a:p>
            <a:pPr lvl="1" eaLnBrk="1" hangingPunct="1"/>
            <a:r>
              <a:rPr lang="en-US" altLang="zh-CN" dirty="0"/>
              <a:t>SUB  </a:t>
            </a:r>
            <a:r>
              <a:rPr lang="en-US" altLang="zh-CN" dirty="0" err="1"/>
              <a:t>OPRD1，OPRD2</a:t>
            </a:r>
            <a:endParaRPr lang="en-US" altLang="zh-CN" dirty="0"/>
          </a:p>
          <a:p>
            <a:pPr eaLnBrk="1" hangingPunct="1"/>
            <a:r>
              <a:rPr lang="zh-CN" altLang="en-US" dirty="0"/>
              <a:t>操作：</a:t>
            </a:r>
          </a:p>
          <a:p>
            <a:pPr lvl="1" eaLnBrk="1" hangingPunct="1"/>
            <a:r>
              <a:rPr lang="en-US" altLang="zh-CN" dirty="0" err="1" smtClean="0"/>
              <a:t>OPRD1</a:t>
            </a:r>
            <a:r>
              <a:rPr lang="en-US" altLang="zh-CN" dirty="0" smtClean="0"/>
              <a:t> </a:t>
            </a:r>
            <a:r>
              <a:rPr lang="zh-CN" altLang="en-US" b="1" dirty="0"/>
              <a:t>－ </a:t>
            </a:r>
            <a:r>
              <a:rPr lang="en-US" altLang="zh-CN" dirty="0" err="1" smtClean="0"/>
              <a:t>OPRD2</a:t>
            </a:r>
            <a:r>
              <a:rPr lang="en-US" altLang="zh-CN" dirty="0" smtClean="0"/>
              <a:t>              </a:t>
            </a:r>
            <a:r>
              <a:rPr lang="en-US" altLang="zh-CN" dirty="0" err="1"/>
              <a:t>OPRD1</a:t>
            </a:r>
            <a:endParaRPr lang="en-US" altLang="zh-CN" dirty="0"/>
          </a:p>
          <a:p>
            <a:pPr eaLnBrk="1" hangingPunct="1">
              <a:spcBef>
                <a:spcPct val="75000"/>
              </a:spcBef>
              <a:spcAft>
                <a:spcPct val="30000"/>
              </a:spcAft>
            </a:pPr>
            <a:r>
              <a:rPr lang="zh-CN" altLang="en-US" dirty="0" smtClean="0">
                <a:solidFill>
                  <a:srgbClr val="FF0000"/>
                </a:solidFill>
              </a:rPr>
              <a:t>注：对</a:t>
            </a:r>
            <a:r>
              <a:rPr lang="zh-CN" altLang="en-US" dirty="0">
                <a:solidFill>
                  <a:srgbClr val="FF0000"/>
                </a:solidFill>
              </a:rPr>
              <a:t>标志位的影响与</a:t>
            </a:r>
            <a:r>
              <a:rPr lang="en-US" altLang="zh-CN" dirty="0">
                <a:solidFill>
                  <a:srgbClr val="FF0000"/>
                </a:solidFill>
              </a:rPr>
              <a:t>ADD</a:t>
            </a:r>
            <a:r>
              <a:rPr lang="zh-CN" altLang="en-US" dirty="0">
                <a:solidFill>
                  <a:srgbClr val="FF0000"/>
                </a:solidFill>
              </a:rPr>
              <a:t>指令同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60</a:t>
            </a:fld>
            <a:endParaRPr lang="en-US" altLang="zh-CN" dirty="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779912" y="4293096"/>
            <a:ext cx="9366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47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）减法指令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en-US" altLang="zh-CN" b="1" dirty="0" err="1" smtClean="0"/>
              <a:t>SBB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指令格式、对操作数的要求、对标志位的影响与</a:t>
            </a:r>
            <a:r>
              <a:rPr lang="en-US" altLang="zh-CN" dirty="0"/>
              <a:t>SUB</a:t>
            </a:r>
            <a:r>
              <a:rPr lang="zh-CN" altLang="en-US" dirty="0"/>
              <a:t>指令完全一样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spcAft>
                <a:spcPct val="30000"/>
              </a:spcAft>
            </a:pPr>
            <a:r>
              <a:rPr lang="zh-CN" altLang="en-US" dirty="0"/>
              <a:t>指令的操作：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CN" dirty="0" err="1" smtClean="0"/>
              <a:t>OPRD1</a:t>
            </a:r>
            <a:r>
              <a:rPr lang="zh-CN" altLang="en-US" b="1" dirty="0"/>
              <a:t> － </a:t>
            </a:r>
            <a:r>
              <a:rPr lang="en-US" altLang="zh-CN" dirty="0" err="1" smtClean="0"/>
              <a:t>OPRD2</a:t>
            </a:r>
            <a:r>
              <a:rPr lang="zh-CN" altLang="en-US" b="1" dirty="0"/>
              <a:t> －</a:t>
            </a:r>
            <a:r>
              <a:rPr lang="en-US" altLang="zh-CN" dirty="0" smtClean="0"/>
              <a:t> </a:t>
            </a:r>
            <a:r>
              <a:rPr lang="en-US" altLang="zh-CN" dirty="0"/>
              <a:t>CF             </a:t>
            </a:r>
            <a:r>
              <a:rPr lang="en-US" altLang="zh-CN" dirty="0" err="1"/>
              <a:t>OPRD1</a:t>
            </a:r>
            <a:endParaRPr lang="zh-CN" altLang="en-US" dirty="0"/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4572000" y="3933056"/>
            <a:ext cx="9366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89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）减法指令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en-US" altLang="zh-CN" b="1" dirty="0" smtClean="0"/>
              <a:t>DEC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格式：</a:t>
            </a:r>
          </a:p>
          <a:p>
            <a:pPr lvl="1" eaLnBrk="1" hangingPunct="1"/>
            <a:r>
              <a:rPr lang="en-US" altLang="zh-CN" dirty="0"/>
              <a:t>DEC  </a:t>
            </a:r>
            <a:r>
              <a:rPr lang="en-US" altLang="zh-CN" dirty="0" err="1"/>
              <a:t>OPRD</a:t>
            </a:r>
            <a:endParaRPr lang="en-US" altLang="zh-CN" dirty="0"/>
          </a:p>
          <a:p>
            <a:pPr eaLnBrk="1" hangingPunct="1"/>
            <a:r>
              <a:rPr lang="zh-CN" altLang="en-US" dirty="0"/>
              <a:t>操作：</a:t>
            </a:r>
          </a:p>
          <a:p>
            <a:pPr lvl="1" eaLnBrk="1" hangingPunct="1"/>
            <a:r>
              <a:rPr lang="en-US" altLang="zh-CN" dirty="0" err="1"/>
              <a:t>OPRD</a:t>
            </a:r>
            <a:r>
              <a:rPr lang="en-US" altLang="zh-CN" dirty="0"/>
              <a:t> </a:t>
            </a:r>
            <a:r>
              <a:rPr lang="zh-CN" altLang="en-US" b="1" dirty="0"/>
              <a:t>－ </a:t>
            </a:r>
            <a:r>
              <a:rPr lang="en-US" altLang="zh-CN" dirty="0" smtClean="0"/>
              <a:t>1             </a:t>
            </a:r>
            <a:r>
              <a:rPr lang="en-US" altLang="zh-CN" dirty="0" err="1" smtClean="0"/>
              <a:t>OPRD</a:t>
            </a:r>
            <a:endParaRPr lang="zh-CN" altLang="en-US" dirty="0"/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62</a:t>
            </a:fld>
            <a:endParaRPr lang="en-US" altLang="zh-CN" dirty="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2771800" y="4293096"/>
            <a:ext cx="9366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476375" y="4581525"/>
            <a:ext cx="5486400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spcBef>
                <a:spcPct val="25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指令对操作数的要求与</a:t>
            </a:r>
            <a:r>
              <a:rPr lang="en-US" altLang="zh-CN" sz="28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INC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相同</a:t>
            </a:r>
          </a:p>
          <a:p>
            <a:pPr>
              <a:lnSpc>
                <a:spcPct val="105000"/>
              </a:lnSpc>
              <a:spcBef>
                <a:spcPct val="25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指令常用于在程序中修改计数值</a:t>
            </a:r>
          </a:p>
        </p:txBody>
      </p:sp>
    </p:spTree>
    <p:extLst>
      <p:ext uri="{BB962C8B-B14F-4D97-AF65-F5344CB8AC3E}">
        <p14:creationId xmlns:p14="http://schemas.microsoft.com/office/powerpoint/2010/main" val="192495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）减法指令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en-US" altLang="zh-CN" b="1" dirty="0" err="1" smtClean="0"/>
              <a:t>NEG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格式：</a:t>
            </a:r>
          </a:p>
          <a:p>
            <a:pPr lvl="1" eaLnBrk="1" hangingPunct="1"/>
            <a:r>
              <a:rPr lang="en-US" altLang="zh-CN" dirty="0" err="1"/>
              <a:t>NEG</a:t>
            </a:r>
            <a:r>
              <a:rPr lang="en-US" altLang="zh-CN" dirty="0"/>
              <a:t>  </a:t>
            </a:r>
            <a:r>
              <a:rPr lang="en-US" altLang="zh-CN" dirty="0" err="1"/>
              <a:t>OPRD</a:t>
            </a:r>
            <a:endParaRPr lang="en-US" altLang="zh-CN" dirty="0"/>
          </a:p>
          <a:p>
            <a:pPr eaLnBrk="1" hangingPunct="1"/>
            <a:r>
              <a:rPr lang="zh-CN" altLang="en-US" dirty="0"/>
              <a:t>操作：</a:t>
            </a:r>
          </a:p>
          <a:p>
            <a:pPr lvl="1" eaLnBrk="1" hangingPunct="1"/>
            <a:r>
              <a:rPr lang="zh-CN" altLang="en-US" dirty="0" smtClean="0"/>
              <a:t>0</a:t>
            </a:r>
            <a:r>
              <a:rPr lang="zh-CN" altLang="en-US" b="1" dirty="0"/>
              <a:t> － </a:t>
            </a:r>
            <a:r>
              <a:rPr lang="en-US" altLang="zh-CN" dirty="0" err="1" smtClean="0"/>
              <a:t>OPRD</a:t>
            </a:r>
            <a:r>
              <a:rPr lang="en-US" altLang="zh-CN" dirty="0" smtClean="0"/>
              <a:t>              </a:t>
            </a:r>
            <a:r>
              <a:rPr lang="en-US" altLang="zh-CN" dirty="0" err="1"/>
              <a:t>OPRD</a:t>
            </a:r>
            <a:endParaRPr lang="zh-CN" altLang="en-US" dirty="0"/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63</a:t>
            </a:fld>
            <a:endParaRPr lang="en-US" altLang="zh-CN" dirty="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2771800" y="4293096"/>
            <a:ext cx="9366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982517" y="2996952"/>
            <a:ext cx="1981200" cy="762000"/>
          </a:xfrm>
          <a:prstGeom prst="wedgeRectCallout">
            <a:avLst>
              <a:gd name="adj1" fmla="val -93370"/>
              <a:gd name="adj2" fmla="val -40394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/>
              <a:t>8/16位寄存器或存储器操作数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99592" y="5085184"/>
            <a:ext cx="616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用0减去操作数，相当于对该操作数求补码</a:t>
            </a:r>
          </a:p>
        </p:txBody>
      </p:sp>
    </p:spTree>
    <p:extLst>
      <p:ext uri="{BB962C8B-B14F-4D97-AF65-F5344CB8AC3E}">
        <p14:creationId xmlns:p14="http://schemas.microsoft.com/office/powerpoint/2010/main" val="293560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）减法指令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en-US" altLang="zh-CN" b="1" dirty="0" err="1" smtClean="0"/>
              <a:t>CMP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格式：</a:t>
            </a:r>
          </a:p>
          <a:p>
            <a:pPr lvl="1" eaLnBrk="1" hangingPunct="1"/>
            <a:r>
              <a:rPr lang="en-US" altLang="zh-CN" dirty="0" err="1"/>
              <a:t>CMP</a:t>
            </a:r>
            <a:r>
              <a:rPr lang="en-US" altLang="zh-CN" dirty="0"/>
              <a:t>  </a:t>
            </a:r>
            <a:r>
              <a:rPr lang="en-US" altLang="zh-CN" dirty="0" err="1"/>
              <a:t>OPRD1，OPRD2</a:t>
            </a:r>
            <a:endParaRPr lang="en-US" altLang="zh-CN" dirty="0"/>
          </a:p>
          <a:p>
            <a:pPr eaLnBrk="1" hangingPunct="1"/>
            <a:r>
              <a:rPr lang="zh-CN" altLang="en-US" dirty="0"/>
              <a:t>操作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OPRD1</a:t>
            </a:r>
            <a:r>
              <a:rPr lang="en-US" altLang="zh-CN" b="1" dirty="0" smtClean="0"/>
              <a:t> </a:t>
            </a:r>
            <a:r>
              <a:rPr lang="zh-CN" altLang="en-US" sz="2800" b="1" dirty="0" smtClean="0"/>
              <a:t>－</a:t>
            </a:r>
            <a:r>
              <a:rPr lang="en-US" altLang="zh-CN" dirty="0" err="1" smtClean="0"/>
              <a:t>OPRD2</a:t>
            </a:r>
            <a:r>
              <a:rPr lang="en-US" altLang="zh-CN" dirty="0" smtClean="0"/>
              <a:t>    </a:t>
            </a:r>
            <a:endParaRPr lang="en-US" altLang="zh-CN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指令执行的结果不影响目标操作数，仅影响标志位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041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）减法指令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en-US" altLang="zh-CN" b="1" dirty="0" err="1" smtClean="0"/>
              <a:t>CMP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eaLnBrk="1" hangingPunct="1">
              <a:spcBef>
                <a:spcPct val="10000"/>
              </a:spcBef>
              <a:spcAft>
                <a:spcPct val="15000"/>
              </a:spcAft>
            </a:pPr>
            <a:r>
              <a:rPr lang="zh-CN" altLang="en-US" dirty="0"/>
              <a:t>用途：</a:t>
            </a:r>
          </a:p>
          <a:p>
            <a:pPr lvl="1" eaLnBrk="1" hangingPunct="1">
              <a:spcAft>
                <a:spcPct val="40000"/>
              </a:spcAft>
            </a:pPr>
            <a:r>
              <a:rPr lang="zh-CN" altLang="en-US" dirty="0"/>
              <a:t>用于比较两个数的大小，可作为条件转移指令转移的条件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指令对操作数的要求及对标志位的影响与</a:t>
            </a:r>
            <a:r>
              <a:rPr lang="en-US" altLang="zh-CN" dirty="0">
                <a:solidFill>
                  <a:srgbClr val="FF0000"/>
                </a:solidFill>
              </a:rPr>
              <a:t>SUB</a:t>
            </a:r>
            <a:r>
              <a:rPr lang="zh-CN" altLang="en-US" dirty="0">
                <a:solidFill>
                  <a:srgbClr val="FF0000"/>
                </a:solidFill>
              </a:rPr>
              <a:t>指令相同</a:t>
            </a: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20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）减法指令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en-US" altLang="zh-CN" b="1" dirty="0" err="1" smtClean="0"/>
              <a:t>CMP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eaLnBrk="1" hangingPunct="1">
              <a:lnSpc>
                <a:spcPct val="115000"/>
              </a:lnSpc>
              <a:spcAft>
                <a:spcPct val="20000"/>
              </a:spcAft>
            </a:pPr>
            <a:r>
              <a:rPr lang="zh-CN" altLang="en-US" dirty="0"/>
              <a:t>两个无符号数的比较：</a:t>
            </a:r>
          </a:p>
          <a:p>
            <a:pPr eaLnBrk="1" hangingPunct="1">
              <a:lnSpc>
                <a:spcPct val="115000"/>
              </a:lnSpc>
              <a:buNone/>
            </a:pPr>
            <a:r>
              <a:rPr lang="zh-CN" altLang="en-US" dirty="0"/>
              <a:t>       </a:t>
            </a:r>
            <a:r>
              <a:rPr lang="en-US" altLang="zh-CN" dirty="0" err="1"/>
              <a:t>CMP</a:t>
            </a:r>
            <a:r>
              <a:rPr lang="en-US" altLang="zh-CN" dirty="0"/>
              <a:t>  </a:t>
            </a:r>
            <a:r>
              <a:rPr lang="en-US" altLang="zh-CN" dirty="0" err="1"/>
              <a:t>AX，BX</a:t>
            </a:r>
            <a:endParaRPr lang="en-US" altLang="zh-CN" dirty="0"/>
          </a:p>
          <a:p>
            <a:pPr eaLnBrk="1" hangingPunct="1">
              <a:lnSpc>
                <a:spcPct val="115000"/>
              </a:lnSpc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若  </a:t>
            </a:r>
            <a:r>
              <a:rPr lang="en-US" altLang="zh-CN" dirty="0"/>
              <a:t>AX </a:t>
            </a:r>
            <a:r>
              <a:rPr lang="en-US" altLang="zh-CN" dirty="0">
                <a:cs typeface="Arial" panose="020B0604020202020204" pitchFamily="34" charset="0"/>
              </a:rPr>
              <a:t>&gt; BX</a:t>
            </a:r>
            <a:endParaRPr lang="en-US" altLang="zh-CN" dirty="0"/>
          </a:p>
          <a:p>
            <a:pPr eaLnBrk="1" hangingPunct="1">
              <a:lnSpc>
                <a:spcPct val="115000"/>
              </a:lnSpc>
              <a:buNone/>
            </a:pPr>
            <a:r>
              <a:rPr lang="zh-CN" altLang="en-US" dirty="0"/>
              <a:t>   </a:t>
            </a:r>
            <a:r>
              <a:rPr lang="zh-CN" altLang="en-US" dirty="0" smtClean="0"/>
              <a:t>   若  </a:t>
            </a:r>
            <a:r>
              <a:rPr lang="en-US" altLang="zh-CN" dirty="0"/>
              <a:t>AX </a:t>
            </a:r>
            <a:r>
              <a:rPr lang="en-US" altLang="zh-CN" dirty="0">
                <a:cs typeface="Arial" panose="020B0604020202020204" pitchFamily="34" charset="0"/>
              </a:rPr>
              <a:t>&lt; BX</a:t>
            </a: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66</a:t>
            </a:fld>
            <a:endParaRPr lang="en-US" altLang="zh-CN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259232" y="3054350"/>
            <a:ext cx="1152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/>
              <a:t>CF=0</a:t>
            </a:r>
            <a:endParaRPr lang="zh-CN" altLang="en-US" sz="2800" b="1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259232" y="3630613"/>
            <a:ext cx="1296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/>
              <a:t>CF=1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85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）减法指令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en-US" altLang="zh-CN" b="1" dirty="0" err="1" smtClean="0"/>
              <a:t>CMP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eaLnBrk="1" hangingPunct="1">
              <a:lnSpc>
                <a:spcPct val="115000"/>
              </a:lnSpc>
              <a:spcBef>
                <a:spcPct val="35000"/>
              </a:spcBef>
              <a:spcAft>
                <a:spcPct val="30000"/>
              </a:spcAft>
            </a:pPr>
            <a:r>
              <a:rPr lang="zh-CN" altLang="en-US" dirty="0"/>
              <a:t>两个带符号数的比较</a:t>
            </a:r>
          </a:p>
          <a:p>
            <a:pPr eaLnBrk="1" hangingPunct="1">
              <a:lnSpc>
                <a:spcPct val="115000"/>
              </a:lnSpc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CMP</a:t>
            </a:r>
            <a:r>
              <a:rPr lang="en-US" altLang="zh-CN" dirty="0"/>
              <a:t>  </a:t>
            </a:r>
            <a:r>
              <a:rPr lang="en-US" altLang="zh-CN" dirty="0" err="1"/>
              <a:t>AX，BX</a:t>
            </a:r>
            <a:endParaRPr lang="en-US" altLang="zh-CN" dirty="0"/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spcAft>
                <a:spcPct val="25000"/>
              </a:spcAft>
              <a:buNone/>
            </a:pPr>
            <a:r>
              <a:rPr lang="zh-CN" altLang="en-US" dirty="0"/>
              <a:t>  </a:t>
            </a:r>
            <a:r>
              <a:rPr lang="zh-CN" altLang="en-US" u="sng" dirty="0">
                <a:solidFill>
                  <a:srgbClr val="FF0000"/>
                </a:solidFill>
              </a:rPr>
              <a:t>两个数的大小由</a:t>
            </a:r>
            <a:r>
              <a:rPr lang="en-US" altLang="zh-CN" u="sng" dirty="0">
                <a:solidFill>
                  <a:srgbClr val="FF0000"/>
                </a:solidFill>
              </a:rPr>
              <a:t>OF</a:t>
            </a:r>
            <a:r>
              <a:rPr lang="zh-CN" altLang="en-US" u="sng" dirty="0">
                <a:solidFill>
                  <a:srgbClr val="FF0000"/>
                </a:solidFill>
              </a:rPr>
              <a:t>和</a:t>
            </a:r>
            <a:r>
              <a:rPr lang="en-US" altLang="zh-CN" u="sng" dirty="0">
                <a:solidFill>
                  <a:srgbClr val="FF0000"/>
                </a:solidFill>
              </a:rPr>
              <a:t>SF</a:t>
            </a:r>
            <a:r>
              <a:rPr lang="zh-CN" altLang="en-US" u="sng" dirty="0">
                <a:solidFill>
                  <a:srgbClr val="FF0000"/>
                </a:solidFill>
              </a:rPr>
              <a:t>共同决定</a:t>
            </a:r>
          </a:p>
          <a:p>
            <a:pPr eaLnBrk="1" hangingPunct="1">
              <a:lnSpc>
                <a:spcPct val="115000"/>
              </a:lnSpc>
              <a:buNone/>
            </a:pPr>
            <a:r>
              <a:rPr lang="en-US" altLang="zh-CN" dirty="0"/>
              <a:t>        OF</a:t>
            </a:r>
            <a:r>
              <a:rPr lang="zh-CN" altLang="en-US" dirty="0"/>
              <a:t>和</a:t>
            </a:r>
            <a:r>
              <a:rPr lang="en-US" altLang="zh-CN" dirty="0"/>
              <a:t>SF</a:t>
            </a:r>
            <a:r>
              <a:rPr lang="zh-CN" altLang="en-US" dirty="0"/>
              <a:t>状态相同        </a:t>
            </a:r>
            <a:r>
              <a:rPr lang="en-US" altLang="zh-CN" dirty="0"/>
              <a:t>AX </a:t>
            </a:r>
            <a:r>
              <a:rPr lang="en-US" altLang="zh-CN" dirty="0">
                <a:cs typeface="Arial" panose="020B0604020202020204" pitchFamily="34" charset="0"/>
              </a:rPr>
              <a:t>&gt; BX</a:t>
            </a:r>
            <a:r>
              <a:rPr lang="zh-CN" altLang="en-US" dirty="0"/>
              <a:t> </a:t>
            </a:r>
          </a:p>
          <a:p>
            <a:pPr eaLnBrk="1" hangingPunct="1">
              <a:lnSpc>
                <a:spcPct val="115000"/>
              </a:lnSpc>
              <a:buNone/>
            </a:pPr>
            <a:r>
              <a:rPr lang="en-US" altLang="zh-CN" dirty="0"/>
              <a:t>        OF</a:t>
            </a:r>
            <a:r>
              <a:rPr lang="zh-CN" altLang="en-US" dirty="0"/>
              <a:t>和</a:t>
            </a:r>
            <a:r>
              <a:rPr lang="en-US" altLang="zh-CN" dirty="0"/>
              <a:t>SF</a:t>
            </a:r>
            <a:r>
              <a:rPr lang="zh-CN" altLang="en-US" dirty="0"/>
              <a:t>状态不同        </a:t>
            </a:r>
            <a:r>
              <a:rPr lang="en-US" altLang="zh-CN" dirty="0"/>
              <a:t>AX </a:t>
            </a:r>
            <a:r>
              <a:rPr lang="en-US" altLang="zh-CN" dirty="0">
                <a:cs typeface="Arial" panose="020B0604020202020204" pitchFamily="34" charset="0"/>
              </a:rPr>
              <a:t>&lt; BX</a:t>
            </a:r>
            <a:endParaRPr lang="zh-CN" altLang="en-US" dirty="0">
              <a:cs typeface="Arial" panose="020B0604020202020204" pitchFamily="34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408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）减法指令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指令举例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68</a:t>
            </a:fld>
            <a:endParaRPr lang="en-US" altLang="zh-CN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10572" y="1902296"/>
            <a:ext cx="1600200" cy="33528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6210572" y="2305521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6210572" y="2686521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6210572" y="3067521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6210572" y="4134321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6210572" y="4515321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6210572" y="5255096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6210572" y="1413346"/>
            <a:ext cx="17463" cy="4473575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7810772" y="1484784"/>
            <a:ext cx="1588" cy="4402137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6180410" y="5704359"/>
            <a:ext cx="1631950" cy="388937"/>
          </a:xfrm>
          <a:custGeom>
            <a:avLst/>
            <a:gdLst>
              <a:gd name="T0" fmla="*/ 0 w 1028"/>
              <a:gd name="T1" fmla="*/ 2147483647 h 245"/>
              <a:gd name="T2" fmla="*/ 2147483647 w 1028"/>
              <a:gd name="T3" fmla="*/ 2147483647 h 245"/>
              <a:gd name="T4" fmla="*/ 2147483647 w 1028"/>
              <a:gd name="T5" fmla="*/ 2147483647 h 245"/>
              <a:gd name="T6" fmla="*/ 2147483647 w 1028"/>
              <a:gd name="T7" fmla="*/ 2147483647 h 245"/>
              <a:gd name="T8" fmla="*/ 2147483647 w 1028"/>
              <a:gd name="T9" fmla="*/ 2147483647 h 245"/>
              <a:gd name="T10" fmla="*/ 2147483647 w 1028"/>
              <a:gd name="T11" fmla="*/ 2147483647 h 245"/>
              <a:gd name="T12" fmla="*/ 2147483647 w 1028"/>
              <a:gd name="T13" fmla="*/ 0 h 245"/>
              <a:gd name="T14" fmla="*/ 2147483647 w 1028"/>
              <a:gd name="T15" fmla="*/ 2147483647 h 245"/>
              <a:gd name="T16" fmla="*/ 2147483647 w 1028"/>
              <a:gd name="T17" fmla="*/ 2147483647 h 245"/>
              <a:gd name="T18" fmla="*/ 2147483647 w 1028"/>
              <a:gd name="T19" fmla="*/ 2147483647 h 245"/>
              <a:gd name="T20" fmla="*/ 2147483647 w 1028"/>
              <a:gd name="T21" fmla="*/ 2147483647 h 245"/>
              <a:gd name="T22" fmla="*/ 2147483647 w 1028"/>
              <a:gd name="T23" fmla="*/ 2147483647 h 245"/>
              <a:gd name="T24" fmla="*/ 2147483647 w 1028"/>
              <a:gd name="T25" fmla="*/ 2147483647 h 245"/>
              <a:gd name="T26" fmla="*/ 2147483647 w 1028"/>
              <a:gd name="T27" fmla="*/ 2147483647 h 245"/>
              <a:gd name="T28" fmla="*/ 2147483647 w 1028"/>
              <a:gd name="T29" fmla="*/ 2147483647 h 245"/>
              <a:gd name="T30" fmla="*/ 2147483647 w 1028"/>
              <a:gd name="T31" fmla="*/ 2147483647 h 245"/>
              <a:gd name="T32" fmla="*/ 2147483647 w 1028"/>
              <a:gd name="T33" fmla="*/ 2147483647 h 245"/>
              <a:gd name="T34" fmla="*/ 2147483647 w 1028"/>
              <a:gd name="T35" fmla="*/ 2147483647 h 245"/>
              <a:gd name="T36" fmla="*/ 2147483647 w 1028"/>
              <a:gd name="T37" fmla="*/ 2147483647 h 24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28"/>
              <a:gd name="T58" fmla="*/ 0 h 245"/>
              <a:gd name="T59" fmla="*/ 1028 w 1028"/>
              <a:gd name="T60" fmla="*/ 245 h 24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28" h="245">
                <a:moveTo>
                  <a:pt x="0" y="140"/>
                </a:moveTo>
                <a:cubicBezTo>
                  <a:pt x="14" y="125"/>
                  <a:pt x="32" y="100"/>
                  <a:pt x="49" y="90"/>
                </a:cubicBezTo>
                <a:cubicBezTo>
                  <a:pt x="56" y="85"/>
                  <a:pt x="66" y="86"/>
                  <a:pt x="74" y="82"/>
                </a:cubicBezTo>
                <a:cubicBezTo>
                  <a:pt x="83" y="78"/>
                  <a:pt x="91" y="71"/>
                  <a:pt x="99" y="66"/>
                </a:cubicBezTo>
                <a:cubicBezTo>
                  <a:pt x="102" y="58"/>
                  <a:pt x="101" y="47"/>
                  <a:pt x="107" y="41"/>
                </a:cubicBezTo>
                <a:cubicBezTo>
                  <a:pt x="113" y="35"/>
                  <a:pt x="124" y="37"/>
                  <a:pt x="131" y="33"/>
                </a:cubicBezTo>
                <a:cubicBezTo>
                  <a:pt x="146" y="24"/>
                  <a:pt x="158" y="10"/>
                  <a:pt x="173" y="0"/>
                </a:cubicBezTo>
                <a:cubicBezTo>
                  <a:pt x="275" y="5"/>
                  <a:pt x="342" y="13"/>
                  <a:pt x="436" y="24"/>
                </a:cubicBezTo>
                <a:cubicBezTo>
                  <a:pt x="455" y="29"/>
                  <a:pt x="478" y="28"/>
                  <a:pt x="494" y="41"/>
                </a:cubicBezTo>
                <a:cubicBezTo>
                  <a:pt x="547" y="84"/>
                  <a:pt x="472" y="54"/>
                  <a:pt x="535" y="74"/>
                </a:cubicBezTo>
                <a:cubicBezTo>
                  <a:pt x="617" y="129"/>
                  <a:pt x="492" y="49"/>
                  <a:pt x="592" y="99"/>
                </a:cubicBezTo>
                <a:cubicBezTo>
                  <a:pt x="599" y="102"/>
                  <a:pt x="602" y="111"/>
                  <a:pt x="609" y="115"/>
                </a:cubicBezTo>
                <a:cubicBezTo>
                  <a:pt x="616" y="119"/>
                  <a:pt x="625" y="120"/>
                  <a:pt x="633" y="123"/>
                </a:cubicBezTo>
                <a:cubicBezTo>
                  <a:pt x="639" y="129"/>
                  <a:pt x="646" y="133"/>
                  <a:pt x="650" y="140"/>
                </a:cubicBezTo>
                <a:cubicBezTo>
                  <a:pt x="654" y="147"/>
                  <a:pt x="652" y="158"/>
                  <a:pt x="658" y="164"/>
                </a:cubicBezTo>
                <a:cubicBezTo>
                  <a:pt x="665" y="171"/>
                  <a:pt x="720" y="193"/>
                  <a:pt x="732" y="197"/>
                </a:cubicBezTo>
                <a:cubicBezTo>
                  <a:pt x="802" y="245"/>
                  <a:pt x="909" y="214"/>
                  <a:pt x="987" y="197"/>
                </a:cubicBezTo>
                <a:cubicBezTo>
                  <a:pt x="1008" y="178"/>
                  <a:pt x="1019" y="167"/>
                  <a:pt x="1028" y="140"/>
                </a:cubicBezTo>
                <a:cubicBezTo>
                  <a:pt x="1019" y="104"/>
                  <a:pt x="1020" y="96"/>
                  <a:pt x="1020" y="115"/>
                </a:cubicBezTo>
              </a:path>
            </a:pathLst>
          </a:cu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6205810" y="1218084"/>
            <a:ext cx="1606550" cy="339725"/>
          </a:xfrm>
          <a:custGeom>
            <a:avLst/>
            <a:gdLst>
              <a:gd name="T0" fmla="*/ 0 w 1012"/>
              <a:gd name="T1" fmla="*/ 2147483647 h 214"/>
              <a:gd name="T2" fmla="*/ 2147483647 w 1012"/>
              <a:gd name="T3" fmla="*/ 2147483647 h 214"/>
              <a:gd name="T4" fmla="*/ 2147483647 w 1012"/>
              <a:gd name="T5" fmla="*/ 2147483647 h 214"/>
              <a:gd name="T6" fmla="*/ 2147483647 w 1012"/>
              <a:gd name="T7" fmla="*/ 0 h 214"/>
              <a:gd name="T8" fmla="*/ 2147483647 w 1012"/>
              <a:gd name="T9" fmla="*/ 2147483647 h 214"/>
              <a:gd name="T10" fmla="*/ 2147483647 w 1012"/>
              <a:gd name="T11" fmla="*/ 2147483647 h 214"/>
              <a:gd name="T12" fmla="*/ 2147483647 w 1012"/>
              <a:gd name="T13" fmla="*/ 2147483647 h 214"/>
              <a:gd name="T14" fmla="*/ 2147483647 w 1012"/>
              <a:gd name="T15" fmla="*/ 2147483647 h 214"/>
              <a:gd name="T16" fmla="*/ 2147483647 w 1012"/>
              <a:gd name="T17" fmla="*/ 2147483647 h 214"/>
              <a:gd name="T18" fmla="*/ 2147483647 w 1012"/>
              <a:gd name="T19" fmla="*/ 2147483647 h 214"/>
              <a:gd name="T20" fmla="*/ 2147483647 w 1012"/>
              <a:gd name="T21" fmla="*/ 2147483647 h 214"/>
              <a:gd name="T22" fmla="*/ 2147483647 w 1012"/>
              <a:gd name="T23" fmla="*/ 2147483647 h 214"/>
              <a:gd name="T24" fmla="*/ 2147483647 w 1012"/>
              <a:gd name="T25" fmla="*/ 2147483647 h 214"/>
              <a:gd name="T26" fmla="*/ 2147483647 w 1012"/>
              <a:gd name="T27" fmla="*/ 2147483647 h 21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12"/>
              <a:gd name="T43" fmla="*/ 0 h 214"/>
              <a:gd name="T44" fmla="*/ 1012 w 1012"/>
              <a:gd name="T45" fmla="*/ 214 h 21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12" h="214">
                <a:moveTo>
                  <a:pt x="0" y="115"/>
                </a:moveTo>
                <a:cubicBezTo>
                  <a:pt x="29" y="88"/>
                  <a:pt x="10" y="79"/>
                  <a:pt x="50" y="66"/>
                </a:cubicBezTo>
                <a:cubicBezTo>
                  <a:pt x="72" y="51"/>
                  <a:pt x="91" y="29"/>
                  <a:pt x="115" y="17"/>
                </a:cubicBezTo>
                <a:cubicBezTo>
                  <a:pt x="131" y="9"/>
                  <a:pt x="148" y="6"/>
                  <a:pt x="165" y="0"/>
                </a:cubicBezTo>
                <a:cubicBezTo>
                  <a:pt x="229" y="8"/>
                  <a:pt x="292" y="13"/>
                  <a:pt x="354" y="33"/>
                </a:cubicBezTo>
                <a:cubicBezTo>
                  <a:pt x="394" y="73"/>
                  <a:pt x="449" y="81"/>
                  <a:pt x="502" y="99"/>
                </a:cubicBezTo>
                <a:cubicBezTo>
                  <a:pt x="525" y="121"/>
                  <a:pt x="529" y="158"/>
                  <a:pt x="560" y="173"/>
                </a:cubicBezTo>
                <a:cubicBezTo>
                  <a:pt x="578" y="182"/>
                  <a:pt x="598" y="185"/>
                  <a:pt x="617" y="190"/>
                </a:cubicBezTo>
                <a:cubicBezTo>
                  <a:pt x="631" y="194"/>
                  <a:pt x="645" y="194"/>
                  <a:pt x="659" y="198"/>
                </a:cubicBezTo>
                <a:cubicBezTo>
                  <a:pt x="676" y="202"/>
                  <a:pt x="708" y="214"/>
                  <a:pt x="708" y="214"/>
                </a:cubicBezTo>
                <a:cubicBezTo>
                  <a:pt x="774" y="208"/>
                  <a:pt x="831" y="196"/>
                  <a:pt x="897" y="190"/>
                </a:cubicBezTo>
                <a:cubicBezTo>
                  <a:pt x="930" y="178"/>
                  <a:pt x="963" y="176"/>
                  <a:pt x="996" y="165"/>
                </a:cubicBezTo>
                <a:cubicBezTo>
                  <a:pt x="1001" y="159"/>
                  <a:pt x="1012" y="156"/>
                  <a:pt x="1012" y="148"/>
                </a:cubicBezTo>
                <a:cubicBezTo>
                  <a:pt x="1012" y="108"/>
                  <a:pt x="975" y="136"/>
                  <a:pt x="1012" y="115"/>
                </a:cubicBezTo>
              </a:path>
            </a:pathLst>
          </a:cu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6210572" y="1902296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6743972" y="136889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6743972" y="533129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6743972" y="335009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┇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5194572" y="4061296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MAX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5296172" y="1851496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BUF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578872" y="1876896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6591572" y="2283296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591572" y="2664296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1549673" y="2664296"/>
            <a:ext cx="2935287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b="1" dirty="0"/>
              <a:t>在20个数中找最大的数，并将其存放在</a:t>
            </a:r>
            <a:r>
              <a:rPr lang="en-US" altLang="zh-CN" b="1" dirty="0"/>
              <a:t>MAX</a:t>
            </a:r>
            <a:r>
              <a:rPr lang="zh-CN" altLang="en-US" b="1" dirty="0"/>
              <a:t>单元中。</a:t>
            </a:r>
          </a:p>
        </p:txBody>
      </p:sp>
      <p:cxnSp>
        <p:nvCxnSpPr>
          <p:cNvPr id="29" name="AutoShape 26"/>
          <p:cNvCxnSpPr>
            <a:cxnSpLocks noChangeShapeType="1"/>
          </p:cNvCxnSpPr>
          <p:nvPr/>
        </p:nvCxnSpPr>
        <p:spPr bwMode="auto">
          <a:xfrm rot="16200000" flipH="1">
            <a:off x="3806304" y="3063552"/>
            <a:ext cx="234950" cy="2160587"/>
          </a:xfrm>
          <a:prstGeom prst="bentConnector2">
            <a:avLst/>
          </a:prstGeom>
          <a:noFill/>
          <a:ln w="25400" cap="sq">
            <a:solidFill>
              <a:srgbClr val="FF6600"/>
            </a:solidFill>
            <a:miter lim="800000"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0291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）减法指令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69</a:t>
            </a:fld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71500" y="2139950"/>
            <a:ext cx="5329237" cy="3809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START: 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 </a:t>
            </a:r>
            <a:r>
              <a:rPr lang="en-US" altLang="zh-CN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BX，MAX</a:t>
            </a:r>
            <a:endParaRPr lang="en-US" altLang="zh-CN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LEA </a:t>
            </a:r>
            <a:r>
              <a:rPr lang="en-US" altLang="zh-CN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SI，BUF</a:t>
            </a:r>
            <a:endParaRPr lang="en-US" altLang="zh-CN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CL，20</a:t>
            </a:r>
            <a:endParaRPr lang="en-US" altLang="zh-CN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AL，[SI]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</a:t>
            </a:r>
            <a:r>
              <a:rPr lang="en-US" altLang="zh-CN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SI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AL，[SI]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JNC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GOON </a:t>
            </a:r>
            <a:r>
              <a:rPr lang="en-US" altLang="zh-CN" kern="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kern="0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CF=0</a:t>
            </a:r>
            <a:r>
              <a:rPr lang="zh-CN" altLang="en-US" kern="0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转移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XCHG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[SI]，AL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788024" y="2074986"/>
            <a:ext cx="0" cy="3946301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881163" y="2054461"/>
            <a:ext cx="3581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FF0000"/>
                </a:solidFill>
                <a:cs typeface="Times New Roman" panose="02020603050405020304" pitchFamily="18" charset="0"/>
              </a:rPr>
              <a:t>GOON</a:t>
            </a:r>
            <a:r>
              <a:rPr lang="en-US" altLang="zh-CN" dirty="0" err="1">
                <a:cs typeface="Times New Roman" panose="02020603050405020304" pitchFamily="18" charset="0"/>
              </a:rPr>
              <a:t>：DEC</a:t>
            </a:r>
            <a:r>
              <a:rPr lang="en-US" altLang="zh-CN" dirty="0">
                <a:cs typeface="Times New Roman" panose="02020603050405020304" pitchFamily="18" charset="0"/>
              </a:rPr>
              <a:t>  CL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               </a:t>
            </a:r>
            <a:r>
              <a:rPr lang="en-US" altLang="zh-CN" dirty="0" err="1">
                <a:cs typeface="Times New Roman" panose="02020603050405020304" pitchFamily="18" charset="0"/>
              </a:rPr>
              <a:t>JNZ</a:t>
            </a:r>
            <a:r>
              <a:rPr lang="en-US" altLang="zh-CN" dirty="0">
                <a:cs typeface="Times New Roman" panose="02020603050405020304" pitchFamily="18" charset="0"/>
              </a:rPr>
              <a:t>  NEXT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               </a:t>
            </a:r>
            <a:r>
              <a:rPr lang="en-US" altLang="zh-CN" dirty="0" err="1">
                <a:cs typeface="Times New Roman" panose="02020603050405020304" pitchFamily="18" charset="0"/>
              </a:rPr>
              <a:t>MOV</a:t>
            </a:r>
            <a:r>
              <a:rPr lang="en-US" altLang="zh-CN" dirty="0">
                <a:cs typeface="Times New Roman" panose="02020603050405020304" pitchFamily="18" charset="0"/>
              </a:rPr>
              <a:t> [BX]，AL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             </a:t>
            </a:r>
            <a:r>
              <a:rPr lang="en-US" altLang="zh-CN" dirty="0" err="1">
                <a:cs typeface="Times New Roman" panose="02020603050405020304" pitchFamily="18" charset="0"/>
              </a:rPr>
              <a:t>HLT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46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）通用传送指令</a:t>
            </a:r>
            <a:r>
              <a:rPr kumimoji="1" lang="en-US" altLang="zh-CN" b="1" dirty="0" err="1" smtClean="0">
                <a:solidFill>
                  <a:srgbClr val="800000"/>
                </a:solidFill>
                <a:cs typeface="+mj-cs"/>
              </a:rPr>
              <a:t>MOV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 eaLnBrk="1" hangingPunct="1">
              <a:spcAft>
                <a:spcPct val="20000"/>
              </a:spcAft>
              <a:buNone/>
            </a:pPr>
            <a:r>
              <a:rPr lang="zh-CN" altLang="en-US" dirty="0"/>
              <a:t>一般数据传送指令 </a:t>
            </a:r>
            <a:r>
              <a:rPr lang="en-US" altLang="zh-CN" dirty="0" err="1"/>
              <a:t>MOV</a:t>
            </a:r>
            <a:endParaRPr lang="en-US" altLang="zh-CN" dirty="0"/>
          </a:p>
          <a:p>
            <a:pPr eaLnBrk="1" hangingPunct="1">
              <a:spcAft>
                <a:spcPct val="35000"/>
              </a:spcAft>
            </a:pPr>
            <a:r>
              <a:rPr lang="zh-CN" altLang="en-US" dirty="0"/>
              <a:t>判断下列指令的正确性：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MOV</a:t>
            </a:r>
            <a:r>
              <a:rPr lang="en-US" altLang="zh-CN" dirty="0"/>
              <a:t>  </a:t>
            </a:r>
            <a:r>
              <a:rPr lang="en-US" altLang="zh-CN" dirty="0" err="1" smtClean="0"/>
              <a:t>AL，BX</a:t>
            </a:r>
            <a:r>
              <a:rPr lang="en-US" altLang="zh-CN" dirty="0" smtClean="0"/>
              <a:t>   </a:t>
            </a:r>
            <a:endParaRPr lang="en-US" altLang="zh-CN" dirty="0"/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MOV</a:t>
            </a:r>
            <a:r>
              <a:rPr lang="en-US" altLang="zh-CN" dirty="0"/>
              <a:t>  AX，[SI]</a:t>
            </a:r>
            <a:r>
              <a:rPr lang="en-US" altLang="zh-CN" dirty="0" err="1"/>
              <a:t>05H</a:t>
            </a:r>
            <a:endParaRPr lang="en-US" altLang="zh-CN" dirty="0"/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MOV</a:t>
            </a:r>
            <a:r>
              <a:rPr lang="en-US" altLang="zh-CN" dirty="0"/>
              <a:t>  [BX][BP]，BX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MOV</a:t>
            </a:r>
            <a:r>
              <a:rPr lang="en-US" altLang="zh-CN" dirty="0"/>
              <a:t>  </a:t>
            </a:r>
            <a:r>
              <a:rPr lang="en-US" altLang="zh-CN" dirty="0" err="1"/>
              <a:t>DS，1000H</a:t>
            </a:r>
            <a:endParaRPr lang="en-US" altLang="zh-CN" dirty="0"/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MOV</a:t>
            </a:r>
            <a:r>
              <a:rPr lang="en-US" altLang="zh-CN" dirty="0"/>
              <a:t>  </a:t>
            </a:r>
            <a:r>
              <a:rPr lang="en-US" altLang="zh-CN" dirty="0" err="1"/>
              <a:t>DX，09H</a:t>
            </a:r>
            <a:endParaRPr lang="en-US" altLang="zh-CN" dirty="0"/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MOV</a:t>
            </a:r>
            <a:r>
              <a:rPr lang="en-US" altLang="zh-CN" dirty="0"/>
              <a:t>  [1200]，[SI]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207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乘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法指令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70</a:t>
            </a:fld>
            <a:endParaRPr lang="en-US" altLang="zh-CN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2875" y="2420168"/>
            <a:ext cx="51054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zh-CN" altLang="en-US" kern="0" smtClean="0"/>
              <a:t>无符号的乘法指令</a:t>
            </a:r>
            <a:r>
              <a:rPr lang="en-US" altLang="zh-CN" kern="0" smtClean="0"/>
              <a:t>MUL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*</a:t>
            </a:r>
            <a:r>
              <a:rPr lang="zh-CN" altLang="en-US" kern="0" smtClean="0"/>
              <a:t>带符号的乘法指令</a:t>
            </a:r>
            <a:r>
              <a:rPr lang="en-US" altLang="zh-CN" kern="0" smtClean="0"/>
              <a:t>IMUL</a:t>
            </a:r>
            <a:endParaRPr lang="zh-CN" altLang="en-US" kern="0" dirty="0" smtClean="0"/>
          </a:p>
        </p:txBody>
      </p:sp>
      <p:sp>
        <p:nvSpPr>
          <p:cNvPr id="9" name="AutoShape 4"/>
          <p:cNvSpPr>
            <a:spLocks/>
          </p:cNvSpPr>
          <p:nvPr/>
        </p:nvSpPr>
        <p:spPr bwMode="auto">
          <a:xfrm>
            <a:off x="1595387" y="2594793"/>
            <a:ext cx="228600" cy="1193800"/>
          </a:xfrm>
          <a:prstGeom prst="leftBrace">
            <a:avLst>
              <a:gd name="adj1" fmla="val 3055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60350" y="3933056"/>
            <a:ext cx="7920037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261938" indent="-261938" defTabSz="9001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963" indent="-274638" defTabSz="9001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001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001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001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b="1">
                <a:solidFill>
                  <a:schemeClr val="tx2"/>
                </a:solidFill>
              </a:rPr>
              <a:t>注意点：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乘法指令采用隐含寻址，隐含的是存放被乘数的累加器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AL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及存放结果的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AX，DX.</a:t>
            </a:r>
          </a:p>
        </p:txBody>
      </p:sp>
    </p:spTree>
    <p:extLst>
      <p:ext uri="{BB962C8B-B14F-4D97-AF65-F5344CB8AC3E}">
        <p14:creationId xmlns:p14="http://schemas.microsoft.com/office/powerpoint/2010/main" val="343661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乘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法指令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</a:t>
            </a:r>
            <a:r>
              <a:rPr kumimoji="1"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符号乘法指令</a:t>
            </a:r>
            <a:r>
              <a:rPr kumimoji="1"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71</a:t>
            </a:fld>
            <a:endParaRPr lang="en-US" altLang="zh-CN" dirty="0"/>
          </a:p>
        </p:txBody>
      </p:sp>
      <p:sp>
        <p:nvSpPr>
          <p:cNvPr id="11" name="Rectangle 1027"/>
          <p:cNvSpPr txBox="1">
            <a:spLocks noChangeArrowheads="1"/>
          </p:cNvSpPr>
          <p:nvPr/>
        </p:nvSpPr>
        <p:spPr bwMode="auto">
          <a:xfrm>
            <a:off x="562618" y="1921111"/>
            <a:ext cx="3709988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kern="0" smtClean="0"/>
              <a:t>格式：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kern="0" smtClean="0"/>
              <a:t>        </a:t>
            </a:r>
            <a:r>
              <a:rPr lang="en-US" altLang="zh-CN" kern="0" smtClean="0"/>
              <a:t>MUL  OPRD</a:t>
            </a:r>
          </a:p>
          <a:p>
            <a:pPr eaLnBrk="1" hangingPunct="1"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zh-CN" altLang="en-US" kern="0" smtClean="0"/>
              <a:t>        </a:t>
            </a:r>
            <a:r>
              <a:rPr lang="zh-CN" altLang="en-US" u="sng" kern="0" smtClean="0"/>
              <a:t>不能是立即数</a:t>
            </a:r>
          </a:p>
          <a:p>
            <a:pPr eaLnBrk="1" hangingPunct="1">
              <a:lnSpc>
                <a:spcPct val="115000"/>
              </a:lnSpc>
              <a:spcBef>
                <a:spcPct val="55000"/>
              </a:spcBef>
              <a:spcAft>
                <a:spcPct val="15000"/>
              </a:spcAft>
            </a:pPr>
            <a:r>
              <a:rPr lang="zh-CN" altLang="en-US" kern="0" smtClean="0"/>
              <a:t>操作：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kern="0" smtClean="0"/>
              <a:t>    </a:t>
            </a:r>
            <a:r>
              <a:rPr lang="en-US" altLang="zh-CN" kern="0" smtClean="0"/>
              <a:t>OPRD</a:t>
            </a:r>
            <a:r>
              <a:rPr lang="zh-CN" altLang="en-US" kern="0" smtClean="0"/>
              <a:t>为字节数 </a:t>
            </a:r>
            <a:endParaRPr lang="en-US" altLang="zh-CN" kern="0" smtClean="0">
              <a:cs typeface="Arial" panose="020B0604020202020204" pitchFamily="34" charset="0"/>
            </a:endParaRP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kern="0" smtClean="0">
                <a:cs typeface="Arial" panose="020B0604020202020204" pitchFamily="34" charset="0"/>
              </a:rPr>
              <a:t>    </a:t>
            </a:r>
            <a:r>
              <a:rPr lang="en-US" altLang="zh-CN" kern="0" smtClean="0"/>
              <a:t>OPRD</a:t>
            </a:r>
            <a:r>
              <a:rPr lang="zh-CN" altLang="en-US" kern="0" smtClean="0"/>
              <a:t>为16位数 </a:t>
            </a:r>
            <a:endParaRPr lang="en-US" altLang="zh-CN" kern="0" dirty="0" smtClean="0"/>
          </a:p>
        </p:txBody>
      </p:sp>
      <p:sp>
        <p:nvSpPr>
          <p:cNvPr id="12" name="Line 1039"/>
          <p:cNvSpPr>
            <a:spLocks noChangeShapeType="1"/>
          </p:cNvSpPr>
          <p:nvPr/>
        </p:nvSpPr>
        <p:spPr bwMode="auto">
          <a:xfrm flipH="1">
            <a:off x="2400720" y="3075224"/>
            <a:ext cx="0" cy="358775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3" name="Line 1031"/>
          <p:cNvSpPr>
            <a:spLocks noChangeShapeType="1"/>
          </p:cNvSpPr>
          <p:nvPr/>
        </p:nvSpPr>
        <p:spPr bwMode="auto">
          <a:xfrm>
            <a:off x="6189861" y="4813454"/>
            <a:ext cx="685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AutoShape 1033"/>
          <p:cNvSpPr>
            <a:spLocks noChangeArrowheads="1"/>
          </p:cNvSpPr>
          <p:nvPr/>
        </p:nvSpPr>
        <p:spPr bwMode="auto">
          <a:xfrm>
            <a:off x="3152972" y="4697567"/>
            <a:ext cx="957263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AutoShape 1034"/>
          <p:cNvSpPr>
            <a:spLocks noChangeArrowheads="1"/>
          </p:cNvSpPr>
          <p:nvPr/>
        </p:nvSpPr>
        <p:spPr bwMode="auto">
          <a:xfrm>
            <a:off x="3152973" y="5289704"/>
            <a:ext cx="957263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Line 1035"/>
          <p:cNvSpPr>
            <a:spLocks noChangeShapeType="1"/>
          </p:cNvSpPr>
          <p:nvPr/>
        </p:nvSpPr>
        <p:spPr bwMode="auto">
          <a:xfrm>
            <a:off x="6189861" y="5418292"/>
            <a:ext cx="685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040"/>
          <p:cNvSpPr txBox="1">
            <a:spLocks noChangeArrowheads="1"/>
          </p:cNvSpPr>
          <p:nvPr/>
        </p:nvSpPr>
        <p:spPr bwMode="auto">
          <a:xfrm>
            <a:off x="3995936" y="4524529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/>
              <a:t> </a:t>
            </a:r>
            <a:r>
              <a:rPr lang="en-US" altLang="zh-CN" sz="2800" b="1" dirty="0" err="1">
                <a:solidFill>
                  <a:schemeClr val="tx2"/>
                </a:solidFill>
              </a:rPr>
              <a:t>AL×OPRD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18" name="Text Box 1041"/>
          <p:cNvSpPr txBox="1">
            <a:spLocks noChangeArrowheads="1"/>
          </p:cNvSpPr>
          <p:nvPr/>
        </p:nvSpPr>
        <p:spPr bwMode="auto">
          <a:xfrm>
            <a:off x="4110236" y="5129367"/>
            <a:ext cx="2233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 err="1">
                <a:solidFill>
                  <a:schemeClr val="tx2"/>
                </a:solidFill>
              </a:rPr>
              <a:t>AX×OPRD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19" name="Text Box 1042"/>
          <p:cNvSpPr txBox="1">
            <a:spLocks noChangeArrowheads="1"/>
          </p:cNvSpPr>
          <p:nvPr/>
        </p:nvSpPr>
        <p:spPr bwMode="auto">
          <a:xfrm>
            <a:off x="6875661" y="5129367"/>
            <a:ext cx="136842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tx2"/>
                </a:solidFill>
              </a:rPr>
              <a:t>DX AX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20" name="Text Box 1043"/>
          <p:cNvSpPr txBox="1">
            <a:spLocks noChangeArrowheads="1"/>
          </p:cNvSpPr>
          <p:nvPr/>
        </p:nvSpPr>
        <p:spPr bwMode="auto">
          <a:xfrm>
            <a:off x="6875661" y="4554692"/>
            <a:ext cx="1368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</a:rPr>
              <a:t>AX</a:t>
            </a:r>
            <a:endParaRPr lang="zh-CN" altLang="en-US" sz="28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6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/>
      <p:bldP spid="18" grpId="0"/>
      <p:bldP spid="19" grpId="0"/>
      <p:bldP spid="2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乘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法指令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</a:t>
            </a:r>
            <a:r>
              <a:rPr kumimoji="1"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符号乘法指令</a:t>
            </a:r>
            <a:r>
              <a:rPr kumimoji="1"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kumimoji="1"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指令示例：</a:t>
            </a:r>
            <a:r>
              <a:rPr lang="en-US" altLang="zh-CN" dirty="0" err="1"/>
              <a:t>MUL</a:t>
            </a:r>
            <a:r>
              <a:rPr lang="en-US" altLang="zh-CN" dirty="0"/>
              <a:t>  BYTE  PTR[BX]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72</a:t>
            </a:fld>
            <a:endParaRPr lang="en-US" altLang="zh-CN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876256" y="2492896"/>
            <a:ext cx="1600200" cy="33528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>
            <a:off x="6876256" y="2896121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6876256" y="4724921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6876256" y="5105921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7409656" y="394069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5337968" y="332633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BX</a:t>
            </a:r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7257256" y="3227908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 err="1">
                <a:solidFill>
                  <a:schemeClr val="bg1"/>
                </a:solidFill>
              </a:rPr>
              <a:t>XXH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5985668" y="3559696"/>
            <a:ext cx="762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>
            <a:off x="6876256" y="2492896"/>
            <a:ext cx="0" cy="33528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0"/>
          <p:cNvSpPr>
            <a:spLocks noChangeShapeType="1"/>
          </p:cNvSpPr>
          <p:nvPr/>
        </p:nvSpPr>
        <p:spPr bwMode="auto">
          <a:xfrm>
            <a:off x="8476456" y="2492896"/>
            <a:ext cx="0" cy="33528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26"/>
          <p:cNvSpPr>
            <a:spLocks/>
          </p:cNvSpPr>
          <p:nvPr/>
        </p:nvSpPr>
        <p:spPr bwMode="auto">
          <a:xfrm>
            <a:off x="3752056" y="3559696"/>
            <a:ext cx="3200400" cy="914400"/>
          </a:xfrm>
          <a:custGeom>
            <a:avLst/>
            <a:gdLst>
              <a:gd name="T0" fmla="*/ 2147483647 w 2048"/>
              <a:gd name="T1" fmla="*/ 0 h 568"/>
              <a:gd name="T2" fmla="*/ 2147483647 w 2048"/>
              <a:gd name="T3" fmla="*/ 2147483647 h 568"/>
              <a:gd name="T4" fmla="*/ 2147483647 w 2048"/>
              <a:gd name="T5" fmla="*/ 2147483647 h 568"/>
              <a:gd name="T6" fmla="*/ 2147483647 w 2048"/>
              <a:gd name="T7" fmla="*/ 2147483647 h 568"/>
              <a:gd name="T8" fmla="*/ 0 60000 65536"/>
              <a:gd name="T9" fmla="*/ 0 60000 65536"/>
              <a:gd name="T10" fmla="*/ 0 60000 65536"/>
              <a:gd name="T11" fmla="*/ 0 60000 65536"/>
              <a:gd name="T12" fmla="*/ 0 w 2048"/>
              <a:gd name="T13" fmla="*/ 0 h 568"/>
              <a:gd name="T14" fmla="*/ 2048 w 2048"/>
              <a:gd name="T15" fmla="*/ 568 h 5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48" h="568">
                <a:moveTo>
                  <a:pt x="2048" y="0"/>
                </a:moveTo>
                <a:cubicBezTo>
                  <a:pt x="1912" y="244"/>
                  <a:pt x="1776" y="488"/>
                  <a:pt x="1472" y="528"/>
                </a:cubicBezTo>
                <a:cubicBezTo>
                  <a:pt x="1168" y="568"/>
                  <a:pt x="448" y="288"/>
                  <a:pt x="224" y="240"/>
                </a:cubicBezTo>
                <a:cubicBezTo>
                  <a:pt x="0" y="192"/>
                  <a:pt x="144" y="240"/>
                  <a:pt x="128" y="240"/>
                </a:cubicBezTo>
              </a:path>
            </a:pathLst>
          </a:custGeom>
          <a:noFill/>
          <a:ln w="25400" cap="sq">
            <a:solidFill>
              <a:schemeClr val="tx1"/>
            </a:solidFill>
            <a:round/>
            <a:headEnd type="oval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 flipH="1" flipV="1">
            <a:off x="3675856" y="3878783"/>
            <a:ext cx="444500" cy="762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1778793" y="3345383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AL </a:t>
            </a:r>
            <a:r>
              <a:rPr lang="en-US" altLang="zh-CN" sz="2800" b="1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altLang="zh-CN" sz="2800" b="1"/>
              <a:t>XX</a:t>
            </a:r>
            <a:r>
              <a:rPr lang="en-US" altLang="zh-CN" sz="2800" b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2369343" y="4564583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endParaRPr lang="zh-CN" altLang="en-US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2761456" y="3954983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6"/>
          <p:cNvSpPr>
            <a:spLocks noChangeShapeType="1"/>
          </p:cNvSpPr>
          <p:nvPr/>
        </p:nvSpPr>
        <p:spPr bwMode="auto">
          <a:xfrm>
            <a:off x="6876256" y="3277121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6876256" y="3658121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4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mph" presetSubtype="0" repeatCount="4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8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/>
      <p:bldP spid="26" grpId="0"/>
      <p:bldP spid="27" grpId="0"/>
      <p:bldP spid="27" grpId="1"/>
      <p:bldP spid="31" grpId="0" animBg="1"/>
      <p:bldP spid="33" grpId="0"/>
      <p:bldP spid="3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）除法指令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buNone/>
            </a:pPr>
            <a:r>
              <a:rPr lang="zh-CN" altLang="en-US" u="sng" dirty="0" smtClean="0"/>
              <a:t>无</a:t>
            </a:r>
            <a:r>
              <a:rPr lang="zh-CN" altLang="en-US" u="sng" dirty="0"/>
              <a:t>符号除法指令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格式：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CN" dirty="0"/>
              <a:t>DIV  </a:t>
            </a:r>
            <a:r>
              <a:rPr lang="en-US" altLang="zh-CN" dirty="0" err="1"/>
              <a:t>OPRD</a:t>
            </a:r>
            <a:endParaRPr lang="en-US" altLang="zh-CN" dirty="0"/>
          </a:p>
          <a:p>
            <a:pPr eaLnBrk="1" hangingPunct="1">
              <a:lnSpc>
                <a:spcPct val="115000"/>
              </a:lnSpc>
              <a:spcBef>
                <a:spcPct val="55000"/>
              </a:spcBef>
              <a:buNone/>
            </a:pPr>
            <a:r>
              <a:rPr lang="zh-CN" altLang="en-US" u="sng" dirty="0"/>
              <a:t>有符号除法指令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格式：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CN" dirty="0" err="1"/>
              <a:t>IDIV</a:t>
            </a:r>
            <a:r>
              <a:rPr lang="en-US" altLang="zh-CN" dirty="0"/>
              <a:t> </a:t>
            </a:r>
            <a:r>
              <a:rPr lang="en-US" altLang="zh-CN" dirty="0" err="1"/>
              <a:t>OPRD</a:t>
            </a:r>
            <a:endParaRPr lang="zh-CN" altLang="en-US" dirty="0"/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976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）除法指令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Aft>
                <a:spcPct val="25000"/>
              </a:spcAft>
              <a:buNone/>
            </a:pPr>
            <a:r>
              <a:rPr kumimoji="1" lang="zh-CN" altLang="en-US" u="sng" dirty="0"/>
              <a:t>若</a:t>
            </a:r>
            <a:r>
              <a:rPr kumimoji="1" lang="en-US" altLang="zh-CN" u="sng" dirty="0" err="1"/>
              <a:t>OPRD</a:t>
            </a:r>
            <a:r>
              <a:rPr kumimoji="1" lang="zh-CN" altLang="en-US" u="sng" dirty="0"/>
              <a:t>是字节数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dirty="0"/>
              <a:t>执行：</a:t>
            </a:r>
            <a:r>
              <a:rPr kumimoji="1" lang="en-US" altLang="zh-CN" dirty="0"/>
              <a:t>AX/</a:t>
            </a:r>
            <a:r>
              <a:rPr kumimoji="1" lang="en-US" altLang="zh-CN" dirty="0" err="1"/>
              <a:t>OPRD</a:t>
            </a:r>
            <a:r>
              <a:rPr kumimoji="1" lang="en-US" altLang="zh-CN" dirty="0"/>
              <a:t>          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dirty="0"/>
              <a:t>结果：</a:t>
            </a:r>
          </a:p>
          <a:p>
            <a:pPr lvl="1" eaLnBrk="1" hangingPunct="1">
              <a:lnSpc>
                <a:spcPct val="100000"/>
              </a:lnSpc>
              <a:spcAft>
                <a:spcPct val="20000"/>
              </a:spcAft>
            </a:pPr>
            <a:r>
              <a:rPr kumimoji="1" lang="en-US" altLang="zh-CN" dirty="0"/>
              <a:t>AL=</a:t>
            </a:r>
            <a:r>
              <a:rPr kumimoji="1" lang="zh-CN" altLang="en-US" dirty="0"/>
              <a:t>商         </a:t>
            </a:r>
            <a:r>
              <a:rPr kumimoji="1" lang="en-US" altLang="zh-CN" dirty="0"/>
              <a:t>AH=</a:t>
            </a:r>
            <a:r>
              <a:rPr kumimoji="1" lang="zh-CN" altLang="en-US" dirty="0"/>
              <a:t>余数</a:t>
            </a:r>
          </a:p>
          <a:p>
            <a:pPr eaLnBrk="1" hangingPunct="1">
              <a:lnSpc>
                <a:spcPct val="100000"/>
              </a:lnSpc>
              <a:spcBef>
                <a:spcPct val="45000"/>
              </a:spcBef>
              <a:spcAft>
                <a:spcPct val="25000"/>
              </a:spcAft>
              <a:buNone/>
            </a:pPr>
            <a:r>
              <a:rPr kumimoji="1" lang="zh-CN" altLang="en-US" u="sng" dirty="0"/>
              <a:t>若</a:t>
            </a:r>
            <a:r>
              <a:rPr kumimoji="1" lang="en-US" altLang="zh-CN" u="sng" dirty="0" err="1"/>
              <a:t>OPRD</a:t>
            </a:r>
            <a:r>
              <a:rPr kumimoji="1" lang="zh-CN" altLang="en-US" u="sng" dirty="0"/>
              <a:t>是双字节数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dirty="0"/>
              <a:t>执行： </a:t>
            </a:r>
            <a:r>
              <a:rPr kumimoji="1" lang="en-US" altLang="zh-CN" dirty="0" err="1"/>
              <a:t>DXAX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OPRD</a:t>
            </a:r>
            <a:endParaRPr kumimoji="1" lang="en-US" altLang="zh-CN" dirty="0"/>
          </a:p>
          <a:p>
            <a:pPr eaLnBrk="1" hangingPunct="1">
              <a:lnSpc>
                <a:spcPct val="100000"/>
              </a:lnSpc>
            </a:pPr>
            <a:r>
              <a:rPr kumimoji="1" lang="zh-CN" altLang="en-US" dirty="0"/>
              <a:t>结果：</a:t>
            </a:r>
          </a:p>
          <a:p>
            <a:pPr lvl="1" eaLnBrk="1" hangingPunct="1">
              <a:lnSpc>
                <a:spcPct val="100000"/>
              </a:lnSpc>
            </a:pPr>
            <a:r>
              <a:rPr kumimoji="1" lang="en-US" altLang="zh-CN" dirty="0"/>
              <a:t>AX=</a:t>
            </a:r>
            <a:r>
              <a:rPr kumimoji="1" lang="zh-CN" altLang="en-US" dirty="0"/>
              <a:t>商 </a:t>
            </a:r>
            <a:r>
              <a:rPr kumimoji="1" lang="en-US" altLang="zh-CN" dirty="0"/>
              <a:t>DX=</a:t>
            </a:r>
            <a:r>
              <a:rPr kumimoji="1" lang="zh-CN" altLang="en-US" dirty="0"/>
              <a:t>余数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74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148064" y="2708920"/>
            <a:ext cx="2519610" cy="1200329"/>
          </a:xfrm>
          <a:prstGeom prst="rect">
            <a:avLst/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40000"/>
              </a:spcAft>
            </a:pPr>
            <a:r>
              <a:rPr lang="zh-CN" altLang="en-US" b="1" dirty="0">
                <a:solidFill>
                  <a:schemeClr val="bg1"/>
                </a:solidFill>
              </a:rPr>
              <a:t>指令要求被除数是除数的双倍字长</a:t>
            </a:r>
          </a:p>
        </p:txBody>
      </p:sp>
    </p:spTree>
    <p:extLst>
      <p:ext uri="{BB962C8B-B14F-4D97-AF65-F5344CB8AC3E}">
        <p14:creationId xmlns:p14="http://schemas.microsoft.com/office/powerpoint/2010/main" val="60841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en-AU" altLang="zh-CN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码调整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ctr" hangingPunct="1">
              <a:lnSpc>
                <a:spcPct val="125000"/>
              </a:lnSpc>
            </a:pPr>
            <a:r>
              <a:rPr lang="zh-CN" altLang="en-US" dirty="0"/>
              <a:t>将指令执行的二进制运算结果调整为压缩</a:t>
            </a:r>
            <a:r>
              <a:rPr lang="en-US" altLang="zh-CN" dirty="0"/>
              <a:t>BCD</a:t>
            </a:r>
            <a:r>
              <a:rPr lang="zh-CN" altLang="en-US" dirty="0"/>
              <a:t>码或扩展</a:t>
            </a:r>
            <a:r>
              <a:rPr lang="en-US" altLang="zh-CN" dirty="0"/>
              <a:t>BCD</a:t>
            </a:r>
            <a:r>
              <a:rPr lang="zh-CN" altLang="en-US" dirty="0"/>
              <a:t>码表示的十进制数。</a:t>
            </a:r>
          </a:p>
          <a:p>
            <a:pPr eaLnBrk="1" fontAlgn="ctr" hangingPunct="1">
              <a:lnSpc>
                <a:spcPct val="125000"/>
              </a:lnSpc>
            </a:pPr>
            <a:r>
              <a:rPr lang="zh-CN" altLang="en-US" dirty="0"/>
              <a:t>共6条，均为隐含寻址方式，隐含的操作数是</a:t>
            </a:r>
            <a:r>
              <a:rPr lang="en-US" altLang="zh-CN" dirty="0"/>
              <a:t> AL</a:t>
            </a:r>
            <a:r>
              <a:rPr lang="zh-CN" altLang="en-US" dirty="0"/>
              <a:t>或</a:t>
            </a:r>
            <a:r>
              <a:rPr lang="en-US" altLang="zh-CN" dirty="0" err="1"/>
              <a:t>AL、AH</a:t>
            </a:r>
            <a:r>
              <a:rPr lang="en-US" altLang="zh-CN" dirty="0"/>
              <a:t>;</a:t>
            </a:r>
          </a:p>
          <a:p>
            <a:pPr eaLnBrk="1" fontAlgn="ctr" hangingPunct="1">
              <a:lnSpc>
                <a:spcPct val="125000"/>
              </a:lnSpc>
            </a:pPr>
            <a:r>
              <a:rPr lang="zh-CN" altLang="en-US" dirty="0"/>
              <a:t>不能单独使用，要紧跟在相应的算术运算指之后；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291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 </a:t>
            </a:r>
            <a:r>
              <a:rPr lang="en-US" altLang="zh-CN" dirty="0"/>
              <a:t>8086</a:t>
            </a:r>
            <a:r>
              <a:rPr lang="zh-CN" altLang="en-US" dirty="0"/>
              <a:t>的指令系统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逻辑位移</a:t>
            </a:r>
            <a:r>
              <a:rPr lang="zh-CN" altLang="en-US" sz="3200" dirty="0" smtClean="0"/>
              <a:t>指令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552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逻辑运算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与，或，非，异或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移位操作</a:t>
            </a:r>
          </a:p>
          <a:p>
            <a:pPr lvl="1"/>
            <a:r>
              <a:rPr lang="zh-CN" altLang="en-US" dirty="0"/>
              <a:t>非循环移位，循环移位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597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1300"/>
              </a:spcAft>
            </a:pPr>
            <a:r>
              <a:rPr lang="zh-CN" altLang="en-US" dirty="0"/>
              <a:t>逻辑运算指令对 操作数的 要求大多与</a:t>
            </a:r>
            <a:r>
              <a:rPr lang="en-US" altLang="zh-CN" dirty="0" err="1"/>
              <a:t>MOV</a:t>
            </a:r>
            <a:r>
              <a:rPr lang="zh-CN" altLang="en-US" dirty="0"/>
              <a:t>指令 相同。</a:t>
            </a:r>
          </a:p>
          <a:p>
            <a:pPr>
              <a:lnSpc>
                <a:spcPct val="120000"/>
              </a:lnSpc>
              <a:spcAft>
                <a:spcPts val="1300"/>
              </a:spcAft>
            </a:pPr>
            <a:r>
              <a:rPr lang="zh-CN" altLang="en-US" dirty="0">
                <a:latin typeface="Times New Roman" panose="02020603050405020304" pitchFamily="18" charset="0"/>
              </a:rPr>
              <a:t>“</a:t>
            </a:r>
            <a:r>
              <a:rPr lang="zh-CN" altLang="en-US" dirty="0"/>
              <a:t>非</a:t>
            </a:r>
            <a:r>
              <a:rPr lang="zh-CN" altLang="en-US" dirty="0">
                <a:latin typeface="Times New Roman" panose="02020603050405020304" pitchFamily="18" charset="0"/>
              </a:rPr>
              <a:t>”</a:t>
            </a:r>
            <a:r>
              <a:rPr lang="zh-CN" altLang="en-US" dirty="0"/>
              <a:t>运算指令 要求操作数 不能是立即数；</a:t>
            </a:r>
          </a:p>
          <a:p>
            <a:pPr>
              <a:lnSpc>
                <a:spcPct val="135000"/>
              </a:lnSpc>
              <a:spcBef>
                <a:spcPct val="35000"/>
              </a:spcBef>
              <a:spcAft>
                <a:spcPts val="1300"/>
              </a:spcAft>
            </a:pPr>
            <a:r>
              <a:rPr lang="zh-CN" altLang="en-US" dirty="0">
                <a:solidFill>
                  <a:srgbClr val="FF0000"/>
                </a:solidFill>
              </a:rPr>
              <a:t>除“非”运算指令 外，其余指令的执行都会使标志位</a:t>
            </a:r>
            <a:r>
              <a:rPr lang="en-US" altLang="zh-CN" dirty="0">
                <a:solidFill>
                  <a:srgbClr val="FF0000"/>
                </a:solidFill>
              </a:rPr>
              <a:t>OF=CF=0</a:t>
            </a:r>
            <a:endParaRPr lang="zh-CN" altLang="en-US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215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“与”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ts val="1300"/>
              </a:spcAft>
            </a:pPr>
            <a:r>
              <a:rPr lang="en-US" altLang="zh-CN" dirty="0" smtClean="0"/>
              <a:t>AND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>
              <a:spcBef>
                <a:spcPct val="10000"/>
              </a:spcBef>
              <a:spcAft>
                <a:spcPts val="1300"/>
              </a:spcAft>
            </a:pPr>
            <a:r>
              <a:rPr lang="zh-CN" altLang="en-US" dirty="0" smtClean="0"/>
              <a:t>格式</a:t>
            </a:r>
            <a:r>
              <a:rPr lang="zh-CN" altLang="en-US" dirty="0"/>
              <a:t>： </a:t>
            </a:r>
          </a:p>
          <a:p>
            <a:pPr lvl="1">
              <a:spcBef>
                <a:spcPct val="10000"/>
              </a:spcBef>
              <a:spcAft>
                <a:spcPts val="1300"/>
              </a:spcAft>
            </a:pP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/>
              <a:t>AND  </a:t>
            </a:r>
            <a:r>
              <a:rPr lang="en-US" altLang="zh-CN" dirty="0" err="1"/>
              <a:t>OPRD1，OPRD2</a:t>
            </a:r>
            <a:endParaRPr lang="en-US" altLang="zh-CN" dirty="0"/>
          </a:p>
          <a:p>
            <a:pPr>
              <a:spcBef>
                <a:spcPct val="10000"/>
              </a:spcBef>
              <a:spcAft>
                <a:spcPts val="1300"/>
              </a:spcAft>
            </a:pPr>
            <a:r>
              <a:rPr lang="zh-CN" altLang="en-US" dirty="0"/>
              <a:t>操作： </a:t>
            </a:r>
          </a:p>
          <a:p>
            <a:pPr lvl="1">
              <a:spcBef>
                <a:spcPct val="10000"/>
              </a:spcBef>
              <a:spcAft>
                <a:spcPts val="1300"/>
              </a:spcAft>
            </a:pPr>
            <a:r>
              <a:rPr lang="zh-CN" altLang="en-US" dirty="0"/>
              <a:t>两操作数相</a:t>
            </a:r>
            <a:r>
              <a:rPr lang="zh-CN" altLang="en-US" dirty="0">
                <a:latin typeface="Times New Roman" panose="02020603050405020304" pitchFamily="18" charset="0"/>
              </a:rPr>
              <a:t>“</a:t>
            </a:r>
            <a:r>
              <a:rPr lang="zh-CN" altLang="en-US" dirty="0"/>
              <a:t>与</a:t>
            </a:r>
            <a:r>
              <a:rPr lang="zh-CN" altLang="en-US" dirty="0">
                <a:latin typeface="Times New Roman" panose="02020603050405020304" pitchFamily="18" charset="0"/>
              </a:rPr>
              <a:t>”</a:t>
            </a:r>
            <a:r>
              <a:rPr lang="zh-CN" altLang="en-US" dirty="0"/>
              <a:t>，结果送目标地址。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260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）通用传送指令</a:t>
            </a:r>
            <a:r>
              <a:rPr kumimoji="1" lang="en-US" altLang="zh-CN" b="1" dirty="0" err="1" smtClean="0">
                <a:solidFill>
                  <a:srgbClr val="800000"/>
                </a:solidFill>
                <a:cs typeface="+mj-cs"/>
              </a:rPr>
              <a:t>MOV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 eaLnBrk="1" hangingPunct="1">
              <a:spcAft>
                <a:spcPct val="20000"/>
              </a:spcAft>
              <a:buNone/>
            </a:pPr>
            <a:r>
              <a:rPr lang="zh-CN" altLang="en-US" dirty="0"/>
              <a:t>例：将</a:t>
            </a:r>
            <a:r>
              <a:rPr lang="en-US" altLang="zh-CN" dirty="0"/>
              <a:t>(*)</a:t>
            </a:r>
            <a:r>
              <a:rPr lang="zh-CN" altLang="en-US" dirty="0"/>
              <a:t>的</a:t>
            </a:r>
            <a:r>
              <a:rPr lang="en-US" altLang="zh-CN" dirty="0"/>
              <a:t>ASCII</a:t>
            </a:r>
            <a:r>
              <a:rPr lang="zh-CN" altLang="en-US" dirty="0"/>
              <a:t>码</a:t>
            </a:r>
            <a:r>
              <a:rPr lang="en-US" altLang="zh-CN" dirty="0" err="1"/>
              <a:t>2AH</a:t>
            </a:r>
            <a:r>
              <a:rPr lang="zh-CN" altLang="en-US" dirty="0"/>
              <a:t>送入内存数据段</a:t>
            </a:r>
            <a:r>
              <a:rPr lang="en-US" altLang="zh-CN" dirty="0" err="1"/>
              <a:t>1000H</a:t>
            </a:r>
            <a:r>
              <a:rPr lang="zh-CN" altLang="en-US" dirty="0"/>
              <a:t>开始的</a:t>
            </a:r>
            <a:r>
              <a:rPr lang="en-US" altLang="zh-CN" dirty="0"/>
              <a:t>100</a:t>
            </a:r>
            <a:r>
              <a:rPr lang="zh-CN" altLang="en-US" dirty="0"/>
              <a:t>个单元中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105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题目分析：</a:t>
            </a:r>
          </a:p>
          <a:p>
            <a:pPr lvl="1" eaLnBrk="1" hangingPunct="1">
              <a:lnSpc>
                <a:spcPct val="105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确定首地址</a:t>
            </a:r>
          </a:p>
          <a:p>
            <a:pPr lvl="1" eaLnBrk="1" hangingPunct="1">
              <a:lnSpc>
                <a:spcPct val="105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确定数据长度</a:t>
            </a:r>
          </a:p>
          <a:p>
            <a:pPr lvl="1" eaLnBrk="1" hangingPunct="1">
              <a:lnSpc>
                <a:spcPct val="105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写一次数据</a:t>
            </a:r>
          </a:p>
          <a:p>
            <a:pPr lvl="1" eaLnBrk="1" hangingPunct="1">
              <a:lnSpc>
                <a:spcPct val="105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修改单元地址</a:t>
            </a:r>
          </a:p>
          <a:p>
            <a:pPr lvl="1" eaLnBrk="1" hangingPunct="1">
              <a:lnSpc>
                <a:spcPct val="105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修改长度值</a:t>
            </a:r>
          </a:p>
          <a:p>
            <a:pPr lvl="1" eaLnBrk="1" hangingPunct="1">
              <a:lnSpc>
                <a:spcPct val="105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判断写完否</a:t>
            </a:r>
            <a:r>
              <a:rPr lang="zh-CN" altLang="en-US" dirty="0" smtClean="0">
                <a:latin typeface="宋体" panose="02010600030101010101" pitchFamily="2" charset="-122"/>
              </a:rPr>
              <a:t>？</a:t>
            </a:r>
          </a:p>
          <a:p>
            <a:pPr lvl="1" eaLnBrk="1" hangingPunct="1">
              <a:lnSpc>
                <a:spcPct val="105000"/>
              </a:lnSpc>
              <a:spcBef>
                <a:spcPts val="0"/>
              </a:spcBef>
            </a:pPr>
            <a:r>
              <a:rPr lang="zh-CN" altLang="en-US" dirty="0" smtClean="0">
                <a:latin typeface="宋体" panose="02010600030101010101" pitchFamily="2" charset="-122"/>
              </a:rPr>
              <a:t>未完继续写入，否则结束</a:t>
            </a:r>
          </a:p>
          <a:p>
            <a:pPr indent="0" eaLnBrk="1" hangingPunct="1">
              <a:spcAft>
                <a:spcPct val="20000"/>
              </a:spcAft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609153" y="4687838"/>
            <a:ext cx="1042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1063H</a:t>
            </a: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5614041" y="4902150"/>
            <a:ext cx="576262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8209603" y="3849638"/>
            <a:ext cx="755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 smtClean="0"/>
              <a:t>100</a:t>
            </a:r>
            <a:endParaRPr lang="en-US" altLang="zh-CN" sz="2000" b="1" dirty="0"/>
          </a:p>
        </p:txBody>
      </p:sp>
      <p:sp>
        <p:nvSpPr>
          <p:cNvPr id="8" name="AutoShape 15"/>
          <p:cNvSpPr>
            <a:spLocks/>
          </p:cNvSpPr>
          <p:nvPr/>
        </p:nvSpPr>
        <p:spPr bwMode="auto">
          <a:xfrm>
            <a:off x="7849241" y="3200350"/>
            <a:ext cx="304800" cy="1670050"/>
          </a:xfrm>
          <a:prstGeom prst="rightBrace">
            <a:avLst>
              <a:gd name="adj1" fmla="val 4566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4599628" y="3057475"/>
            <a:ext cx="1052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1000H</a:t>
            </a:r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>
            <a:off x="5614041" y="3292425"/>
            <a:ext cx="576262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6204591" y="2420888"/>
            <a:ext cx="1501775" cy="3451225"/>
            <a:chOff x="3704" y="1850"/>
            <a:chExt cx="946" cy="2174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3724" y="2488"/>
              <a:ext cx="919" cy="24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3724" y="2717"/>
              <a:ext cx="919" cy="24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3724" y="3285"/>
              <a:ext cx="919" cy="240"/>
            </a:xfrm>
            <a:prstGeom prst="rect">
              <a:avLst/>
            </a:prstGeom>
            <a:solidFill>
              <a:srgbClr val="99CC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3724" y="1855"/>
              <a:ext cx="0" cy="212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4644" y="1850"/>
              <a:ext cx="0" cy="20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3704" y="3744"/>
              <a:ext cx="946" cy="280"/>
            </a:xfrm>
            <a:custGeom>
              <a:avLst/>
              <a:gdLst>
                <a:gd name="T0" fmla="*/ 7 w 1091"/>
                <a:gd name="T1" fmla="*/ 222 h 280"/>
                <a:gd name="T2" fmla="*/ 27 w 1091"/>
                <a:gd name="T3" fmla="*/ 185 h 280"/>
                <a:gd name="T4" fmla="*/ 58 w 1091"/>
                <a:gd name="T5" fmla="*/ 148 h 280"/>
                <a:gd name="T6" fmla="*/ 116 w 1091"/>
                <a:gd name="T7" fmla="*/ 83 h 280"/>
                <a:gd name="T8" fmla="*/ 189 w 1091"/>
                <a:gd name="T9" fmla="*/ 0 h 280"/>
                <a:gd name="T10" fmla="*/ 246 w 1091"/>
                <a:gd name="T11" fmla="*/ 9 h 280"/>
                <a:gd name="T12" fmla="*/ 277 w 1091"/>
                <a:gd name="T13" fmla="*/ 65 h 280"/>
                <a:gd name="T14" fmla="*/ 330 w 1091"/>
                <a:gd name="T15" fmla="*/ 120 h 280"/>
                <a:gd name="T16" fmla="*/ 486 w 1091"/>
                <a:gd name="T17" fmla="*/ 259 h 280"/>
                <a:gd name="T18" fmla="*/ 580 w 1091"/>
                <a:gd name="T19" fmla="*/ 259 h 280"/>
                <a:gd name="T20" fmla="*/ 591 w 1091"/>
                <a:gd name="T21" fmla="*/ 240 h 280"/>
                <a:gd name="T22" fmla="*/ 606 w 1091"/>
                <a:gd name="T23" fmla="*/ 222 h 280"/>
                <a:gd name="T24" fmla="*/ 617 w 1091"/>
                <a:gd name="T25" fmla="*/ 203 h 2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91"/>
                <a:gd name="T40" fmla="*/ 0 h 280"/>
                <a:gd name="T41" fmla="*/ 1091 w 1091"/>
                <a:gd name="T42" fmla="*/ 280 h 2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91" h="280">
                  <a:moveTo>
                    <a:pt x="11" y="222"/>
                  </a:moveTo>
                  <a:cubicBezTo>
                    <a:pt x="85" y="198"/>
                    <a:pt x="0" y="234"/>
                    <a:pt x="48" y="185"/>
                  </a:cubicBezTo>
                  <a:cubicBezTo>
                    <a:pt x="64" y="169"/>
                    <a:pt x="87" y="164"/>
                    <a:pt x="103" y="148"/>
                  </a:cubicBezTo>
                  <a:cubicBezTo>
                    <a:pt x="133" y="118"/>
                    <a:pt x="166" y="97"/>
                    <a:pt x="205" y="83"/>
                  </a:cubicBezTo>
                  <a:cubicBezTo>
                    <a:pt x="245" y="43"/>
                    <a:pt x="281" y="17"/>
                    <a:pt x="334" y="0"/>
                  </a:cubicBezTo>
                  <a:cubicBezTo>
                    <a:pt x="368" y="3"/>
                    <a:pt x="403" y="1"/>
                    <a:pt x="436" y="9"/>
                  </a:cubicBezTo>
                  <a:cubicBezTo>
                    <a:pt x="452" y="13"/>
                    <a:pt x="477" y="54"/>
                    <a:pt x="491" y="65"/>
                  </a:cubicBezTo>
                  <a:cubicBezTo>
                    <a:pt x="535" y="99"/>
                    <a:pt x="540" y="99"/>
                    <a:pt x="583" y="120"/>
                  </a:cubicBezTo>
                  <a:cubicBezTo>
                    <a:pt x="660" y="197"/>
                    <a:pt x="753" y="242"/>
                    <a:pt x="860" y="259"/>
                  </a:cubicBezTo>
                  <a:cubicBezTo>
                    <a:pt x="925" y="280"/>
                    <a:pt x="912" y="279"/>
                    <a:pt x="1026" y="259"/>
                  </a:cubicBezTo>
                  <a:cubicBezTo>
                    <a:pt x="1035" y="257"/>
                    <a:pt x="1038" y="246"/>
                    <a:pt x="1045" y="240"/>
                  </a:cubicBezTo>
                  <a:cubicBezTo>
                    <a:pt x="1054" y="233"/>
                    <a:pt x="1064" y="229"/>
                    <a:pt x="1073" y="222"/>
                  </a:cubicBezTo>
                  <a:cubicBezTo>
                    <a:pt x="1080" y="217"/>
                    <a:pt x="1091" y="203"/>
                    <a:pt x="1091" y="203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4012" y="1927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宋体" panose="02010600030101010101" pitchFamily="2" charset="-122"/>
                </a:rPr>
                <a:t>┇</a:t>
              </a:r>
              <a:r>
                <a:rPr lang="en-US" altLang="zh-CN"/>
                <a:t> </a:t>
              </a: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3724" y="2255"/>
              <a:ext cx="919" cy="24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4014" y="297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宋体" panose="02010600030101010101" pitchFamily="2" charset="-122"/>
                </a:rPr>
                <a:t>┇</a:t>
              </a:r>
              <a:r>
                <a:rPr lang="en-US" altLang="zh-CN"/>
                <a:t> </a:t>
              </a:r>
            </a:p>
          </p:txBody>
        </p:sp>
      </p:grp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623691" y="3057475"/>
            <a:ext cx="936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2AH</a:t>
            </a:r>
          </a:p>
        </p:txBody>
      </p:sp>
      <p:sp>
        <p:nvSpPr>
          <p:cNvPr id="22" name="AutoShape 23"/>
          <p:cNvSpPr>
            <a:spLocks/>
          </p:cNvSpPr>
          <p:nvPr/>
        </p:nvSpPr>
        <p:spPr bwMode="auto">
          <a:xfrm>
            <a:off x="7849241" y="2697113"/>
            <a:ext cx="304800" cy="2736850"/>
          </a:xfrm>
          <a:prstGeom prst="rightBrace">
            <a:avLst>
              <a:gd name="adj1" fmla="val 7482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8028774" y="3849638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/>
              <a:t>数据段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6625278" y="3417838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2AH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6625278" y="3802013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2AH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625278" y="4713238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2AH</a:t>
            </a:r>
          </a:p>
        </p:txBody>
      </p:sp>
    </p:spTree>
    <p:extLst>
      <p:ext uri="{BB962C8B-B14F-4D97-AF65-F5344CB8AC3E}">
        <p14:creationId xmlns:p14="http://schemas.microsoft.com/office/powerpoint/2010/main" val="32263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/>
      <p:bldP spid="21" grpId="0"/>
      <p:bldP spid="22" grpId="0" animBg="1"/>
      <p:bldP spid="22" grpId="1" animBg="1"/>
      <p:bldP spid="23" grpId="0"/>
      <p:bldP spid="23" grpId="1"/>
      <p:bldP spid="24" grpId="0"/>
      <p:bldP spid="25" grpId="0"/>
      <p:bldP spid="2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“与”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"/>
              </a:spcAft>
            </a:pPr>
            <a:r>
              <a:rPr lang="zh-CN" altLang="en-US" dirty="0"/>
              <a:t>实现两操作数  按位相与的  运算</a:t>
            </a:r>
          </a:p>
          <a:p>
            <a:pPr lvl="1" eaLnBrk="1" hangingPunct="1">
              <a:lnSpc>
                <a:spcPct val="120000"/>
              </a:lnSpc>
              <a:spcAft>
                <a:spcPct val="40000"/>
              </a:spcAft>
            </a:pPr>
            <a:r>
              <a:rPr lang="en-US" altLang="zh-CN" dirty="0"/>
              <a:t>AND  BL，[SI]</a:t>
            </a:r>
            <a:endParaRPr lang="zh-CN" altLang="en-US" dirty="0"/>
          </a:p>
          <a:p>
            <a:pPr>
              <a:spcAft>
                <a:spcPts val="100"/>
              </a:spcAft>
            </a:pPr>
            <a:r>
              <a:rPr lang="zh-CN" altLang="en-US" dirty="0"/>
              <a:t>使目标操作数的  某些位不变，某些位清零</a:t>
            </a:r>
          </a:p>
          <a:p>
            <a:pPr lvl="1">
              <a:spcAft>
                <a:spcPts val="1300"/>
              </a:spcAft>
            </a:pPr>
            <a:r>
              <a:rPr lang="en-US" altLang="zh-CN" dirty="0"/>
              <a:t>AND  </a:t>
            </a:r>
            <a:r>
              <a:rPr lang="en-US" altLang="zh-CN" dirty="0" err="1"/>
              <a:t>AL，0FH</a:t>
            </a:r>
            <a:endParaRPr lang="zh-CN" altLang="en-US" dirty="0"/>
          </a:p>
          <a:p>
            <a:r>
              <a:rPr lang="zh-CN" altLang="en-US" dirty="0"/>
              <a:t>在操作数  不变的  情况下使</a:t>
            </a:r>
            <a:r>
              <a:rPr lang="en-US" altLang="zh-CN" dirty="0"/>
              <a:t>CF</a:t>
            </a:r>
            <a:r>
              <a:rPr lang="zh-CN" altLang="en-US" dirty="0"/>
              <a:t>和</a:t>
            </a:r>
            <a:r>
              <a:rPr lang="en-US" altLang="zh-CN" dirty="0"/>
              <a:t>OF</a:t>
            </a:r>
            <a:r>
              <a:rPr lang="zh-CN" altLang="en-US" dirty="0"/>
              <a:t>清零</a:t>
            </a:r>
          </a:p>
          <a:p>
            <a:pPr lvl="1"/>
            <a:r>
              <a:rPr lang="en-US" altLang="zh-CN" dirty="0"/>
              <a:t>AND  </a:t>
            </a:r>
            <a:r>
              <a:rPr lang="en-US" altLang="zh-CN" dirty="0" err="1"/>
              <a:t>AX，AX</a:t>
            </a:r>
            <a:endParaRPr lang="zh-CN" altLang="en-US" dirty="0"/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726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“与”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40000"/>
              </a:spcBef>
              <a:spcAft>
                <a:spcPct val="25000"/>
              </a:spcAft>
            </a:pPr>
            <a:r>
              <a:rPr lang="zh-CN" altLang="en-US" dirty="0" smtClean="0"/>
              <a:t>编程示例：从</a:t>
            </a:r>
            <a:r>
              <a:rPr lang="zh-CN" altLang="en-US" dirty="0"/>
              <a:t>地址为</a:t>
            </a:r>
            <a:r>
              <a:rPr lang="en-US" altLang="zh-CN" dirty="0" err="1"/>
              <a:t>3F8H</a:t>
            </a:r>
            <a:r>
              <a:rPr lang="en-US" altLang="zh-CN" dirty="0"/>
              <a:t>  </a:t>
            </a:r>
            <a:r>
              <a:rPr lang="zh-CN" altLang="en-US" dirty="0"/>
              <a:t>端口中读入一个字节数，如果该数  </a:t>
            </a:r>
            <a:r>
              <a:rPr lang="en-US" altLang="zh-CN" dirty="0" err="1"/>
              <a:t>bit1</a:t>
            </a:r>
            <a:r>
              <a:rPr lang="zh-CN" altLang="en-US" dirty="0"/>
              <a:t>位为1，则可从38</a:t>
            </a:r>
            <a:r>
              <a:rPr lang="en-US" altLang="zh-CN" dirty="0"/>
              <a:t>FH</a:t>
            </a:r>
            <a:r>
              <a:rPr lang="zh-CN" altLang="en-US" dirty="0"/>
              <a:t>端口将</a:t>
            </a:r>
            <a:r>
              <a:rPr lang="en-US" altLang="zh-CN" dirty="0"/>
              <a:t>DATA</a:t>
            </a:r>
            <a:r>
              <a:rPr lang="zh-CN" altLang="en-US" dirty="0"/>
              <a:t>为首地址的  一个字输出，否则就不能进行数  据传送。编写相应的程序段。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277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67C38AB-B103-41E3-A980-AE51EFA91DFA}" type="slidenum">
              <a:rPr kumimoji="0" lang="zh-CN" altLang="en-US" sz="1400">
                <a:latin typeface="Tahoma" panose="020B0604030504040204" pitchFamily="34" charset="0"/>
              </a:rPr>
              <a:pPr/>
              <a:t>82</a:t>
            </a:fld>
            <a:endParaRPr kumimoji="0" lang="en-US" altLang="zh-CN" sz="1400">
              <a:latin typeface="Tahoma" panose="020B0604030504040204" pitchFamily="34" charset="0"/>
            </a:endParaRPr>
          </a:p>
        </p:txBody>
      </p:sp>
      <p:sp>
        <p:nvSpPr>
          <p:cNvPr id="208899" name="AutoShape 3"/>
          <p:cNvSpPr>
            <a:spLocks noChangeArrowheads="1"/>
          </p:cNvSpPr>
          <p:nvPr/>
        </p:nvSpPr>
        <p:spPr bwMode="auto">
          <a:xfrm>
            <a:off x="1633686" y="614784"/>
            <a:ext cx="1447800" cy="533400"/>
          </a:xfrm>
          <a:prstGeom prst="flowChartAlternate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8900" name="AutoShape 4"/>
          <p:cNvSpPr>
            <a:spLocks noChangeArrowheads="1"/>
          </p:cNvSpPr>
          <p:nvPr/>
        </p:nvSpPr>
        <p:spPr bwMode="auto">
          <a:xfrm>
            <a:off x="1262211" y="1695872"/>
            <a:ext cx="2209800" cy="8382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1905148" y="686222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开  始</a:t>
            </a:r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1333648" y="1695872"/>
            <a:ext cx="2057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取待输出数的偏移地址</a:t>
            </a:r>
          </a:p>
        </p:txBody>
      </p:sp>
      <p:sp>
        <p:nvSpPr>
          <p:cNvPr id="208903" name="AutoShape 7"/>
          <p:cNvSpPr>
            <a:spLocks noChangeArrowheads="1"/>
          </p:cNvSpPr>
          <p:nvPr/>
        </p:nvSpPr>
        <p:spPr bwMode="auto">
          <a:xfrm>
            <a:off x="1252686" y="4210472"/>
            <a:ext cx="2209800" cy="6096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8904" name="AutoShape 8"/>
          <p:cNvSpPr>
            <a:spLocks noChangeArrowheads="1"/>
          </p:cNvSpPr>
          <p:nvPr/>
        </p:nvSpPr>
        <p:spPr bwMode="auto">
          <a:xfrm>
            <a:off x="5243661" y="1024359"/>
            <a:ext cx="2209800" cy="6096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1481286" y="4286672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读入状态字</a:t>
            </a:r>
          </a:p>
        </p:txBody>
      </p:sp>
      <p:sp>
        <p:nvSpPr>
          <p:cNvPr id="208906" name="Text Box 10"/>
          <p:cNvSpPr txBox="1">
            <a:spLocks noChangeArrowheads="1"/>
          </p:cNvSpPr>
          <p:nvPr/>
        </p:nvSpPr>
        <p:spPr bwMode="auto">
          <a:xfrm>
            <a:off x="5276998" y="1100559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测试</a:t>
            </a:r>
            <a:r>
              <a:rPr lang="en-US" altLang="zh-CN" b="1">
                <a:solidFill>
                  <a:schemeClr val="bg1"/>
                </a:solidFill>
              </a:rPr>
              <a:t>bit1</a:t>
            </a:r>
            <a:r>
              <a:rPr lang="zh-CN" altLang="en-US" b="1">
                <a:solidFill>
                  <a:schemeClr val="bg1"/>
                </a:solidFill>
              </a:rPr>
              <a:t>位状态</a:t>
            </a:r>
          </a:p>
        </p:txBody>
      </p:sp>
      <p:sp>
        <p:nvSpPr>
          <p:cNvPr id="208907" name="AutoShape 11"/>
          <p:cNvSpPr>
            <a:spLocks noChangeArrowheads="1"/>
          </p:cNvSpPr>
          <p:nvPr/>
        </p:nvSpPr>
        <p:spPr bwMode="auto">
          <a:xfrm>
            <a:off x="5081736" y="2153072"/>
            <a:ext cx="2514600" cy="685800"/>
          </a:xfrm>
          <a:prstGeom prst="flowChartDecision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8908" name="Text Box 12"/>
          <p:cNvSpPr txBox="1">
            <a:spLocks noChangeArrowheads="1"/>
          </p:cNvSpPr>
          <p:nvPr/>
        </p:nvSpPr>
        <p:spPr bwMode="auto">
          <a:xfrm>
            <a:off x="5767536" y="2276897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Bit1=1？</a:t>
            </a:r>
          </a:p>
        </p:txBody>
      </p:sp>
      <p:sp>
        <p:nvSpPr>
          <p:cNvPr id="208909" name="AutoShape 13"/>
          <p:cNvSpPr>
            <a:spLocks noChangeArrowheads="1"/>
          </p:cNvSpPr>
          <p:nvPr/>
        </p:nvSpPr>
        <p:spPr bwMode="auto">
          <a:xfrm>
            <a:off x="1252686" y="3067472"/>
            <a:ext cx="2209800" cy="6096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8910" name="Text Box 14"/>
          <p:cNvSpPr txBox="1">
            <a:spLocks noChangeArrowheads="1"/>
          </p:cNvSpPr>
          <p:nvPr/>
        </p:nvSpPr>
        <p:spPr bwMode="auto">
          <a:xfrm>
            <a:off x="1324123" y="3143672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取输入口地址</a:t>
            </a:r>
          </a:p>
        </p:txBody>
      </p:sp>
      <p:sp>
        <p:nvSpPr>
          <p:cNvPr id="208911" name="AutoShape 15"/>
          <p:cNvSpPr>
            <a:spLocks noChangeArrowheads="1"/>
          </p:cNvSpPr>
          <p:nvPr/>
        </p:nvSpPr>
        <p:spPr bwMode="auto">
          <a:xfrm>
            <a:off x="5234136" y="3386559"/>
            <a:ext cx="2209800" cy="6096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8912" name="Text Box 16"/>
          <p:cNvSpPr txBox="1">
            <a:spLocks noChangeArrowheads="1"/>
          </p:cNvSpPr>
          <p:nvPr/>
        </p:nvSpPr>
        <p:spPr bwMode="auto">
          <a:xfrm>
            <a:off x="5305573" y="3462759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取输出口地址</a:t>
            </a:r>
          </a:p>
        </p:txBody>
      </p:sp>
      <p:sp>
        <p:nvSpPr>
          <p:cNvPr id="208913" name="AutoShape 17"/>
          <p:cNvSpPr>
            <a:spLocks noChangeArrowheads="1"/>
          </p:cNvSpPr>
          <p:nvPr/>
        </p:nvSpPr>
        <p:spPr bwMode="auto">
          <a:xfrm>
            <a:off x="5243661" y="4481934"/>
            <a:ext cx="2209800" cy="6096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8914" name="Text Box 18"/>
          <p:cNvSpPr txBox="1">
            <a:spLocks noChangeArrowheads="1"/>
          </p:cNvSpPr>
          <p:nvPr/>
        </p:nvSpPr>
        <p:spPr bwMode="auto">
          <a:xfrm>
            <a:off x="5315098" y="4558134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</a:rPr>
              <a:t>  </a:t>
            </a:r>
            <a:r>
              <a:rPr lang="zh-CN" altLang="en-US" b="1">
                <a:solidFill>
                  <a:schemeClr val="bg1"/>
                </a:solidFill>
              </a:rPr>
              <a:t>输出一个字</a:t>
            </a:r>
          </a:p>
        </p:txBody>
      </p:sp>
      <p:sp>
        <p:nvSpPr>
          <p:cNvPr id="208915" name="Line 19"/>
          <p:cNvSpPr>
            <a:spLocks noChangeShapeType="1"/>
          </p:cNvSpPr>
          <p:nvPr/>
        </p:nvSpPr>
        <p:spPr bwMode="auto">
          <a:xfrm>
            <a:off x="2362348" y="1162472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16" name="Line 20"/>
          <p:cNvSpPr>
            <a:spLocks noChangeShapeType="1"/>
          </p:cNvSpPr>
          <p:nvPr/>
        </p:nvSpPr>
        <p:spPr bwMode="auto">
          <a:xfrm>
            <a:off x="2362348" y="2534072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17" name="Line 21"/>
          <p:cNvSpPr>
            <a:spLocks noChangeShapeType="1"/>
          </p:cNvSpPr>
          <p:nvPr/>
        </p:nvSpPr>
        <p:spPr bwMode="auto">
          <a:xfrm>
            <a:off x="2362348" y="3677072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18" name="Line 22"/>
          <p:cNvSpPr>
            <a:spLocks noChangeShapeType="1"/>
          </p:cNvSpPr>
          <p:nvPr/>
        </p:nvSpPr>
        <p:spPr bwMode="auto">
          <a:xfrm>
            <a:off x="2362348" y="4820072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19" name="Line 23"/>
          <p:cNvSpPr>
            <a:spLocks noChangeShapeType="1"/>
          </p:cNvSpPr>
          <p:nvPr/>
        </p:nvSpPr>
        <p:spPr bwMode="auto">
          <a:xfrm>
            <a:off x="2362348" y="5277272"/>
            <a:ext cx="1828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0" name="Line 24"/>
          <p:cNvSpPr>
            <a:spLocks noChangeShapeType="1"/>
          </p:cNvSpPr>
          <p:nvPr/>
        </p:nvSpPr>
        <p:spPr bwMode="auto">
          <a:xfrm flipV="1">
            <a:off x="4191148" y="476672"/>
            <a:ext cx="0" cy="4800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1" name="Line 25"/>
          <p:cNvSpPr>
            <a:spLocks noChangeShapeType="1"/>
          </p:cNvSpPr>
          <p:nvPr/>
        </p:nvSpPr>
        <p:spPr bwMode="auto">
          <a:xfrm>
            <a:off x="4191148" y="476672"/>
            <a:ext cx="213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2" name="Line 26"/>
          <p:cNvSpPr>
            <a:spLocks noChangeShapeType="1"/>
          </p:cNvSpPr>
          <p:nvPr/>
        </p:nvSpPr>
        <p:spPr bwMode="auto">
          <a:xfrm>
            <a:off x="6324748" y="476672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3" name="Line 27"/>
          <p:cNvSpPr>
            <a:spLocks noChangeShapeType="1"/>
          </p:cNvSpPr>
          <p:nvPr/>
        </p:nvSpPr>
        <p:spPr bwMode="auto">
          <a:xfrm flipV="1">
            <a:off x="4572148" y="2491209"/>
            <a:ext cx="533400" cy="1428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4" name="Line 28"/>
          <p:cNvSpPr>
            <a:spLocks noChangeShapeType="1"/>
          </p:cNvSpPr>
          <p:nvPr/>
        </p:nvSpPr>
        <p:spPr bwMode="auto">
          <a:xfrm flipV="1">
            <a:off x="4572148" y="2534072"/>
            <a:ext cx="0" cy="12922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5" name="Line 29"/>
          <p:cNvSpPr>
            <a:spLocks noChangeShapeType="1"/>
          </p:cNvSpPr>
          <p:nvPr/>
        </p:nvSpPr>
        <p:spPr bwMode="auto">
          <a:xfrm flipH="1">
            <a:off x="2362348" y="3829472"/>
            <a:ext cx="22098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6" name="Text Box 30"/>
          <p:cNvSpPr txBox="1">
            <a:spLocks noChangeArrowheads="1"/>
          </p:cNvSpPr>
          <p:nvPr/>
        </p:nvSpPr>
        <p:spPr bwMode="auto">
          <a:xfrm>
            <a:off x="4643586" y="2083222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N</a:t>
            </a:r>
          </a:p>
        </p:txBody>
      </p:sp>
      <p:sp>
        <p:nvSpPr>
          <p:cNvPr id="208927" name="Line 31"/>
          <p:cNvSpPr>
            <a:spLocks noChangeShapeType="1"/>
          </p:cNvSpPr>
          <p:nvPr/>
        </p:nvSpPr>
        <p:spPr bwMode="auto">
          <a:xfrm>
            <a:off x="6324748" y="1619672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8" name="Line 32"/>
          <p:cNvSpPr>
            <a:spLocks noChangeShapeType="1"/>
          </p:cNvSpPr>
          <p:nvPr/>
        </p:nvSpPr>
        <p:spPr bwMode="auto">
          <a:xfrm>
            <a:off x="6324748" y="2838872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9" name="Line 33"/>
          <p:cNvSpPr>
            <a:spLocks noChangeShapeType="1"/>
          </p:cNvSpPr>
          <p:nvPr/>
        </p:nvSpPr>
        <p:spPr bwMode="auto">
          <a:xfrm>
            <a:off x="6324748" y="4010447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30" name="Text Box 34"/>
          <p:cNvSpPr txBox="1">
            <a:spLocks noChangeArrowheads="1"/>
          </p:cNvSpPr>
          <p:nvPr/>
        </p:nvSpPr>
        <p:spPr bwMode="auto">
          <a:xfrm>
            <a:off x="6405711" y="2838872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20034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1000"/>
                                        <p:tgtEl>
                                          <p:spTgt spid="20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0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0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20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20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8" presetClass="entr" presetSubtype="1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20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20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20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8" dur="500"/>
                                        <p:tgtEl>
                                          <p:spTgt spid="20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0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0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0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0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0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0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animBg="1"/>
      <p:bldP spid="208900" grpId="0" animBg="1"/>
      <p:bldP spid="208901" grpId="0"/>
      <p:bldP spid="208902" grpId="0"/>
      <p:bldP spid="208903" grpId="0" animBg="1"/>
      <p:bldP spid="208904" grpId="0" animBg="1"/>
      <p:bldP spid="208905" grpId="0"/>
      <p:bldP spid="208906" grpId="0"/>
      <p:bldP spid="208907" grpId="0" animBg="1"/>
      <p:bldP spid="208908" grpId="0"/>
      <p:bldP spid="208909" grpId="0" animBg="1"/>
      <p:bldP spid="208910" grpId="0"/>
      <p:bldP spid="208911" grpId="0" animBg="1"/>
      <p:bldP spid="208912" grpId="0"/>
      <p:bldP spid="208913" grpId="0" animBg="1"/>
      <p:bldP spid="208914" grpId="0"/>
      <p:bldP spid="208926" grpId="0"/>
      <p:bldP spid="20893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“与”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buNone/>
            </a:pPr>
            <a:r>
              <a:rPr kumimoji="1" lang="en-US" altLang="zh-CN" b="1" dirty="0">
                <a:solidFill>
                  <a:srgbClr val="C0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C00000"/>
                </a:solidFill>
              </a:rPr>
              <a:t>START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LEA  </a:t>
            </a:r>
            <a:r>
              <a:rPr kumimoji="1" lang="en-US" altLang="zh-CN" dirty="0" err="1"/>
              <a:t>SI，DATA</a:t>
            </a:r>
            <a:endParaRPr kumimoji="1" lang="en-US" altLang="zh-CN" dirty="0"/>
          </a:p>
          <a:p>
            <a:pPr eaLnBrk="1" hangingPunct="1">
              <a:lnSpc>
                <a:spcPct val="115000"/>
              </a:lnSpc>
              <a:buNone/>
            </a:pPr>
            <a:r>
              <a:rPr kumimoji="1" lang="en-US" altLang="zh-CN" dirty="0"/>
              <a:t>            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MOV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DX，3F8H</a:t>
            </a:r>
            <a:endParaRPr kumimoji="1" lang="en-US" altLang="zh-CN" dirty="0"/>
          </a:p>
          <a:p>
            <a:pPr eaLnBrk="1" hangingPunct="1">
              <a:lnSpc>
                <a:spcPct val="115000"/>
              </a:lnSpc>
              <a:buNone/>
            </a:pPr>
            <a:r>
              <a:rPr kumimoji="1" lang="en-US" altLang="zh-CN" b="1" dirty="0" err="1">
                <a:solidFill>
                  <a:srgbClr val="C00000"/>
                </a:solidFill>
              </a:rPr>
              <a:t>WATT：</a:t>
            </a:r>
            <a:r>
              <a:rPr kumimoji="1" lang="en-US" altLang="zh-CN" dirty="0" err="1"/>
              <a:t>IN</a:t>
            </a:r>
            <a:r>
              <a:rPr kumimoji="1" lang="en-US" altLang="zh-CN" dirty="0"/>
              <a:t>  </a:t>
            </a:r>
            <a:r>
              <a:rPr kumimoji="1" lang="en-US" altLang="zh-CN" dirty="0" err="1"/>
              <a:t>AL，DX</a:t>
            </a:r>
            <a:endParaRPr kumimoji="1" lang="en-US" altLang="zh-CN" dirty="0"/>
          </a:p>
          <a:p>
            <a:pPr eaLnBrk="1" hangingPunct="1">
              <a:lnSpc>
                <a:spcPct val="115000"/>
              </a:lnSpc>
              <a:buNone/>
            </a:pPr>
            <a:r>
              <a:rPr kumimoji="1" lang="en-US" altLang="zh-CN" dirty="0"/>
              <a:t>              </a:t>
            </a:r>
            <a:r>
              <a:rPr kumimoji="1" lang="en-US" altLang="zh-CN" dirty="0" smtClean="0"/>
              <a:t> AND  </a:t>
            </a:r>
            <a:r>
              <a:rPr kumimoji="1" lang="en-US" altLang="zh-CN" dirty="0" err="1"/>
              <a:t>AL，02H</a:t>
            </a:r>
            <a:endParaRPr kumimoji="1" lang="en-US" altLang="zh-CN" dirty="0"/>
          </a:p>
          <a:p>
            <a:pPr eaLnBrk="1" hangingPunct="1">
              <a:lnSpc>
                <a:spcPct val="115000"/>
              </a:lnSpc>
              <a:buNone/>
            </a:pPr>
            <a:r>
              <a:rPr kumimoji="1" lang="en-US" altLang="zh-CN" dirty="0"/>
              <a:t>              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JZ</a:t>
            </a:r>
            <a:r>
              <a:rPr kumimoji="1" lang="en-US" altLang="zh-CN" dirty="0" smtClean="0"/>
              <a:t>   </a:t>
            </a:r>
            <a:r>
              <a:rPr kumimoji="1" lang="en-US" altLang="zh-CN" dirty="0"/>
              <a:t>WATT                  </a:t>
            </a:r>
            <a:r>
              <a:rPr kumimoji="1" lang="en-US" altLang="zh-CN" dirty="0">
                <a:solidFill>
                  <a:srgbClr val="990033"/>
                </a:solidFill>
              </a:rPr>
              <a:t>；</a:t>
            </a:r>
            <a:r>
              <a:rPr kumimoji="1" lang="en-US" altLang="zh-CN" dirty="0" err="1">
                <a:solidFill>
                  <a:srgbClr val="990033"/>
                </a:solidFill>
              </a:rPr>
              <a:t>ZF</a:t>
            </a:r>
            <a:r>
              <a:rPr kumimoji="1" lang="en-US" altLang="zh-CN" dirty="0">
                <a:solidFill>
                  <a:srgbClr val="990033"/>
                </a:solidFill>
              </a:rPr>
              <a:t>=1</a:t>
            </a:r>
            <a:r>
              <a:rPr kumimoji="1" lang="zh-CN" altLang="en-US" dirty="0">
                <a:solidFill>
                  <a:srgbClr val="990033"/>
                </a:solidFill>
              </a:rPr>
              <a:t>转移</a:t>
            </a:r>
          </a:p>
          <a:p>
            <a:pPr eaLnBrk="1" hangingPunct="1">
              <a:lnSpc>
                <a:spcPct val="115000"/>
              </a:lnSpc>
              <a:buNone/>
            </a:pPr>
            <a:r>
              <a:rPr kumimoji="1" lang="en-US" altLang="zh-CN" dirty="0"/>
              <a:t>              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MOV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DX，38FH</a:t>
            </a:r>
            <a:endParaRPr kumimoji="1" lang="en-US" altLang="zh-CN" dirty="0"/>
          </a:p>
          <a:p>
            <a:pPr eaLnBrk="1" hangingPunct="1">
              <a:lnSpc>
                <a:spcPct val="115000"/>
              </a:lnSpc>
              <a:buNone/>
            </a:pPr>
            <a:r>
              <a:rPr kumimoji="1" lang="en-US" altLang="zh-CN" dirty="0"/>
              <a:t>              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MOV</a:t>
            </a:r>
            <a:r>
              <a:rPr kumimoji="1" lang="en-US" altLang="zh-CN" dirty="0" smtClean="0"/>
              <a:t>  </a:t>
            </a:r>
            <a:r>
              <a:rPr kumimoji="1" lang="en-US" altLang="zh-CN" dirty="0"/>
              <a:t>AX，[SI]</a:t>
            </a:r>
          </a:p>
          <a:p>
            <a:pPr eaLnBrk="1" hangingPunct="1">
              <a:lnSpc>
                <a:spcPct val="115000"/>
              </a:lnSpc>
              <a:buNone/>
            </a:pPr>
            <a:r>
              <a:rPr kumimoji="1" lang="en-US" altLang="zh-CN" dirty="0"/>
              <a:t>              </a:t>
            </a:r>
            <a:r>
              <a:rPr kumimoji="1" lang="en-US" altLang="zh-CN" dirty="0" smtClean="0"/>
              <a:t> OUT  </a:t>
            </a:r>
            <a:r>
              <a:rPr kumimoji="1" lang="en-US" altLang="zh-CN" dirty="0" err="1"/>
              <a:t>DX，AX</a:t>
            </a: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586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“或”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ts val="1300"/>
              </a:spcAft>
            </a:pPr>
            <a:r>
              <a:rPr lang="en-US" altLang="zh-CN" dirty="0" smtClean="0"/>
              <a:t>OR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>
              <a:spcBef>
                <a:spcPct val="10000"/>
              </a:spcBef>
              <a:spcAft>
                <a:spcPts val="1300"/>
              </a:spcAft>
            </a:pPr>
            <a:r>
              <a:rPr lang="zh-CN" altLang="en-US" dirty="0" smtClean="0"/>
              <a:t>格式</a:t>
            </a:r>
            <a:r>
              <a:rPr lang="zh-CN" altLang="en-US" dirty="0"/>
              <a:t>：  </a:t>
            </a:r>
          </a:p>
          <a:p>
            <a:pPr lvl="1">
              <a:spcBef>
                <a:spcPct val="10000"/>
              </a:spcBef>
              <a:spcAft>
                <a:spcPts val="1300"/>
              </a:spcAft>
            </a:pPr>
            <a:r>
              <a:rPr lang="en-US" altLang="zh-CN" dirty="0"/>
              <a:t>OR  </a:t>
            </a:r>
            <a:r>
              <a:rPr lang="en-US" altLang="zh-CN" dirty="0" err="1"/>
              <a:t>OPRD1，OPRD2</a:t>
            </a: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zh-CN" altLang="en-US" dirty="0"/>
              <a:t>操作：  </a:t>
            </a:r>
          </a:p>
          <a:p>
            <a:pPr lvl="1">
              <a:spcBef>
                <a:spcPct val="10000"/>
              </a:spcBef>
            </a:pPr>
            <a:r>
              <a:rPr lang="zh-CN" altLang="en-US" dirty="0"/>
              <a:t>两操作数相“或”，结果送目标地址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769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“或”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实现两操作数  相 “或”的  运算</a:t>
            </a: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OR  AX，[DI]</a:t>
            </a:r>
            <a:endParaRPr lang="zh-CN" altLang="en-US" dirty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使某些位不变，某些位置“1”</a:t>
            </a:r>
          </a:p>
          <a:p>
            <a:pPr lvl="1" eaLnBrk="1" hangingPunct="1">
              <a:lnSpc>
                <a:spcPct val="120000"/>
              </a:lnSpc>
              <a:spcAft>
                <a:spcPct val="3000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OR  </a:t>
            </a:r>
            <a:r>
              <a:rPr lang="en-US" altLang="zh-CN" dirty="0" err="1">
                <a:latin typeface="Times New Roman" panose="02020603050405020304" pitchFamily="18" charset="0"/>
              </a:rPr>
              <a:t>CL，0FH</a:t>
            </a:r>
            <a:endParaRPr lang="zh-CN" altLang="en-US" dirty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在不改变操作数的  情况下使</a:t>
            </a:r>
            <a:r>
              <a:rPr lang="en-US" altLang="zh-CN" dirty="0"/>
              <a:t>OF=CF=0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OR  </a:t>
            </a:r>
            <a:r>
              <a:rPr lang="en-US" altLang="zh-CN" dirty="0" err="1">
                <a:latin typeface="Times New Roman" panose="02020603050405020304" pitchFamily="18" charset="0"/>
              </a:rPr>
              <a:t>AX，AX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187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“或”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或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指令的应用</a:t>
            </a:r>
            <a:r>
              <a:rPr lang="zh-CN" altLang="en-US" dirty="0" smtClean="0"/>
              <a:t>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86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79712" y="2321719"/>
            <a:ext cx="4186238" cy="250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3200" b="1" dirty="0"/>
              <a:t>         </a:t>
            </a:r>
            <a:r>
              <a:rPr lang="en-US" altLang="zh-CN" sz="2800" b="1" dirty="0"/>
              <a:t>OR  </a:t>
            </a:r>
            <a:r>
              <a:rPr lang="en-US" altLang="zh-CN" sz="2800" b="1" dirty="0" err="1"/>
              <a:t>AL，AL</a:t>
            </a:r>
            <a:endParaRPr lang="en-US" altLang="zh-CN" sz="2800" b="1" dirty="0"/>
          </a:p>
          <a:p>
            <a:pPr algn="just">
              <a:spcBef>
                <a:spcPct val="50000"/>
              </a:spcBef>
            </a:pPr>
            <a:r>
              <a:rPr lang="en-US" altLang="zh-CN" sz="2800" b="1" dirty="0"/>
              <a:t>          </a:t>
            </a:r>
            <a:r>
              <a:rPr lang="en-US" altLang="zh-CN" sz="2800" b="1" dirty="0" err="1"/>
              <a:t>JPE</a:t>
            </a:r>
            <a:r>
              <a:rPr lang="en-US" altLang="zh-CN" sz="2800" b="1" dirty="0"/>
              <a:t>  GOON</a:t>
            </a:r>
          </a:p>
          <a:p>
            <a:pPr>
              <a:spcBef>
                <a:spcPct val="50000"/>
              </a:spcBef>
            </a:pPr>
            <a:r>
              <a:rPr lang="en-GB" altLang="zh-CN" sz="2800" b="1" dirty="0"/>
              <a:t>          OR  </a:t>
            </a:r>
            <a:r>
              <a:rPr lang="en-GB" altLang="zh-CN" sz="2800" b="1" dirty="0" err="1"/>
              <a:t>AL</a:t>
            </a:r>
            <a:r>
              <a:rPr lang="en-GB" altLang="zh-CN" sz="2800" b="1" dirty="0" err="1">
                <a:latin typeface="宋体" panose="02010600030101010101" pitchFamily="2" charset="-122"/>
              </a:rPr>
              <a:t>，</a:t>
            </a:r>
            <a:r>
              <a:rPr lang="en-GB" altLang="zh-CN" sz="2800" b="1" dirty="0" err="1"/>
              <a:t>80H</a:t>
            </a:r>
            <a:r>
              <a:rPr lang="en-US" altLang="zh-CN" sz="2800" dirty="0"/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/>
              <a:t>GOON：….</a:t>
            </a:r>
            <a:endParaRPr lang="zh-CN" altLang="en-US" sz="2800" b="1" dirty="0"/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4861025" y="5274469"/>
            <a:ext cx="1828800" cy="503237"/>
          </a:xfrm>
          <a:prstGeom prst="borderCallout3">
            <a:avLst>
              <a:gd name="adj1" fmla="val 22713"/>
              <a:gd name="adj2" fmla="val 104167"/>
              <a:gd name="adj3" fmla="val 22713"/>
              <a:gd name="adj4" fmla="val 111023"/>
              <a:gd name="adj5" fmla="val -182019"/>
              <a:gd name="adj6" fmla="val 111023"/>
              <a:gd name="adj7" fmla="val -389273"/>
              <a:gd name="adj8" fmla="val 15537"/>
            </a:avLst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990033"/>
                </a:solidFill>
              </a:rPr>
              <a:t>PF=1</a:t>
            </a:r>
            <a:r>
              <a:rPr lang="zh-CN" altLang="en-US" b="1">
                <a:solidFill>
                  <a:srgbClr val="990033"/>
                </a:solidFill>
              </a:rPr>
              <a:t>转移</a:t>
            </a:r>
          </a:p>
        </p:txBody>
      </p:sp>
    </p:spTree>
    <p:extLst>
      <p:ext uri="{BB962C8B-B14F-4D97-AF65-F5344CB8AC3E}">
        <p14:creationId xmlns:p14="http://schemas.microsoft.com/office/powerpoint/2010/main" val="401833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“或”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或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指令的应用</a:t>
            </a:r>
            <a:r>
              <a:rPr lang="zh-CN" altLang="en-US" dirty="0" smtClean="0"/>
              <a:t>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87</a:t>
            </a:fld>
            <a:endParaRPr lang="en-US" altLang="zh-CN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331640" y="2564904"/>
            <a:ext cx="3455987" cy="2374900"/>
          </a:xfrm>
          <a:prstGeom prst="cloudCallout">
            <a:avLst>
              <a:gd name="adj1" fmla="val 74481"/>
              <a:gd name="adj2" fmla="val 49333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bg1"/>
                </a:solidFill>
              </a:rPr>
              <a:t>将一个二进制数9变为字符‘9’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940152" y="4796929"/>
            <a:ext cx="25193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/>
              <a:t>如何实现</a:t>
            </a:r>
            <a:r>
              <a:rPr lang="zh-CN" altLang="en-US" sz="4000" b="1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426068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latin typeface="宋体" panose="02010600030101010101" pitchFamily="2" charset="-122"/>
              </a:rPr>
              <a:t>NOT</a:t>
            </a:r>
            <a:r>
              <a:rPr lang="zh-CN" altLang="en-US" dirty="0" smtClean="0">
                <a:latin typeface="宋体" panose="02010600030101010101" pitchFamily="2" charset="-122"/>
              </a:rPr>
              <a:t>指令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>
                <a:latin typeface="宋体" panose="02010600030101010101" pitchFamily="2" charset="-122"/>
              </a:rPr>
              <a:t>格式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latin typeface="宋体" panose="02010600030101010101" pitchFamily="2" charset="-122"/>
              </a:rPr>
              <a:t>NOT  </a:t>
            </a:r>
            <a:r>
              <a:rPr lang="en-US" altLang="zh-CN" dirty="0" err="1">
                <a:latin typeface="宋体" panose="02010600030101010101" pitchFamily="2" charset="-122"/>
              </a:rPr>
              <a:t>OPRD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操作：</a:t>
            </a: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操作数按位取反再送回原地址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注</a:t>
            </a:r>
            <a:r>
              <a:rPr lang="zh-CN" altLang="en-US" dirty="0" smtClean="0">
                <a:latin typeface="宋体" panose="02010600030101010101" pitchFamily="2" charset="-122"/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指令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中的操作数不能是立即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数，指令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的执行对标志位无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影响 </a:t>
            </a:r>
            <a:r>
              <a:rPr lang="zh-CN" altLang="en-US" dirty="0" smtClean="0">
                <a:latin typeface="宋体" panose="02010600030101010101" pitchFamily="2" charset="-122"/>
              </a:rPr>
              <a:t>例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</a:rPr>
              <a:t>NOT BYTE PTR[BX]</a:t>
            </a: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382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“异或”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latin typeface="宋体" panose="02010600030101010101" pitchFamily="2" charset="-122"/>
              </a:rPr>
              <a:t>NOT</a:t>
            </a:r>
            <a:r>
              <a:rPr lang="zh-CN" altLang="en-US" dirty="0" smtClean="0">
                <a:latin typeface="宋体" panose="02010600030101010101" pitchFamily="2" charset="-122"/>
              </a:rPr>
              <a:t>指令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spcBef>
                <a:spcPct val="10000"/>
              </a:spcBef>
              <a:spcAft>
                <a:spcPts val="1300"/>
              </a:spcAft>
            </a:pPr>
            <a:r>
              <a:rPr lang="zh-CN" altLang="en-US" dirty="0"/>
              <a:t>格式：  </a:t>
            </a:r>
          </a:p>
          <a:p>
            <a:pPr lvl="1">
              <a:spcBef>
                <a:spcPct val="10000"/>
              </a:spcBef>
              <a:spcAft>
                <a:spcPts val="1300"/>
              </a:spcAft>
            </a:pPr>
            <a:r>
              <a:rPr lang="en-US" altLang="zh-CN" dirty="0" err="1"/>
              <a:t>XOR</a:t>
            </a:r>
            <a:r>
              <a:rPr lang="en-US" altLang="zh-CN" dirty="0"/>
              <a:t>  </a:t>
            </a:r>
            <a:r>
              <a:rPr lang="en-US" altLang="zh-CN" dirty="0" err="1"/>
              <a:t>OPRD1，OPRD2</a:t>
            </a: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zh-CN" altLang="en-US" dirty="0"/>
              <a:t>操作：</a:t>
            </a:r>
          </a:p>
          <a:p>
            <a:pPr lvl="1">
              <a:spcBef>
                <a:spcPct val="10000"/>
              </a:spcBef>
            </a:pPr>
            <a:r>
              <a:rPr lang="zh-CN" altLang="en-US" dirty="0"/>
              <a:t>两操作数相</a:t>
            </a:r>
            <a:r>
              <a:rPr lang="zh-CN" altLang="en-US" dirty="0">
                <a:latin typeface="Times New Roman" panose="02020603050405020304" pitchFamily="18" charset="0"/>
              </a:rPr>
              <a:t>“</a:t>
            </a:r>
            <a:r>
              <a:rPr lang="zh-CN" altLang="en-US" dirty="0"/>
              <a:t>异或</a:t>
            </a:r>
            <a:r>
              <a:rPr lang="zh-CN" altLang="en-US" dirty="0">
                <a:latin typeface="Times New Roman" panose="02020603050405020304" pitchFamily="18" charset="0"/>
              </a:rPr>
              <a:t>”</a:t>
            </a:r>
            <a:r>
              <a:rPr lang="zh-CN" altLang="en-US" dirty="0"/>
              <a:t>，结果送目标地址</a:t>
            </a:r>
          </a:p>
          <a:p>
            <a:pPr>
              <a:spcBef>
                <a:spcPts val="0"/>
              </a:spcBef>
            </a:pPr>
            <a:r>
              <a:rPr lang="zh-CN" altLang="en-US" dirty="0"/>
              <a:t>例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XOR</a:t>
            </a:r>
            <a:r>
              <a:rPr lang="en-US" altLang="zh-CN" sz="3200" dirty="0" smtClean="0"/>
              <a:t>  </a:t>
            </a:r>
            <a:r>
              <a:rPr lang="en-US" altLang="zh-CN" dirty="0"/>
              <a:t>BL</a:t>
            </a:r>
            <a:r>
              <a:rPr lang="zh-CN" altLang="en-US" dirty="0"/>
              <a:t>，</a:t>
            </a:r>
            <a:r>
              <a:rPr lang="en-US" altLang="zh-CN" dirty="0" err="1"/>
              <a:t>80H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indent="0">
              <a:spcBef>
                <a:spcPts val="0"/>
              </a:spcBef>
              <a:buNone/>
            </a:pPr>
            <a:r>
              <a:rPr lang="en-US" altLang="zh-CN" dirty="0" smtClean="0"/>
              <a:t>               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  </a:t>
            </a:r>
            <a:r>
              <a:rPr lang="en-US" altLang="zh-CN" dirty="0" err="1"/>
              <a:t>AX，AX</a:t>
            </a: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505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）通用传送指令</a:t>
            </a:r>
            <a:r>
              <a:rPr kumimoji="1" lang="en-US" altLang="zh-CN" b="1" dirty="0" err="1" smtClean="0">
                <a:solidFill>
                  <a:srgbClr val="800000"/>
                </a:solidFill>
                <a:cs typeface="+mj-cs"/>
              </a:rPr>
              <a:t>MOV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程序示例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START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  <a:r>
              <a:rPr lang="en-US" altLang="zh-CN" dirty="0" err="1">
                <a:latin typeface="宋体" panose="02010600030101010101" pitchFamily="2" charset="-122"/>
              </a:rPr>
              <a:t>MOV</a:t>
            </a:r>
            <a:r>
              <a:rPr lang="en-US" altLang="zh-CN" dirty="0">
                <a:latin typeface="宋体" panose="02010600030101010101" pitchFamily="2" charset="-122"/>
              </a:rPr>
              <a:t>  </a:t>
            </a:r>
            <a:r>
              <a:rPr lang="en-US" altLang="zh-CN" dirty="0" err="1">
                <a:latin typeface="宋体" panose="02010600030101010101" pitchFamily="2" charset="-122"/>
              </a:rPr>
              <a:t>DI，1000H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</a:t>
            </a:r>
            <a:r>
              <a:rPr lang="en-US" altLang="zh-CN" dirty="0" err="1">
                <a:latin typeface="宋体" panose="02010600030101010101" pitchFamily="2" charset="-122"/>
              </a:rPr>
              <a:t>MOV</a:t>
            </a:r>
            <a:r>
              <a:rPr lang="en-US" altLang="zh-CN" dirty="0">
                <a:latin typeface="宋体" panose="02010600030101010101" pitchFamily="2" charset="-122"/>
              </a:rPr>
              <a:t>  </a:t>
            </a:r>
            <a:r>
              <a:rPr lang="en-US" altLang="zh-CN" dirty="0" err="1">
                <a:latin typeface="宋体" panose="02010600030101010101" pitchFamily="2" charset="-122"/>
              </a:rPr>
              <a:t>CX，64H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</a:t>
            </a:r>
            <a:r>
              <a:rPr lang="en-US" altLang="zh-CN" dirty="0" err="1">
                <a:latin typeface="宋体" panose="02010600030101010101" pitchFamily="2" charset="-122"/>
              </a:rPr>
              <a:t>MOV</a:t>
            </a:r>
            <a:r>
              <a:rPr lang="en-US" altLang="zh-CN" dirty="0">
                <a:latin typeface="宋体" panose="02010600030101010101" pitchFamily="2" charset="-122"/>
              </a:rPr>
              <a:t>  </a:t>
            </a:r>
            <a:r>
              <a:rPr lang="en-US" altLang="zh-CN" dirty="0" err="1">
                <a:latin typeface="宋体" panose="02010600030101010101" pitchFamily="2" charset="-122"/>
              </a:rPr>
              <a:t>AL，2AH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latin typeface="宋体" panose="02010600030101010101" pitchFamily="2" charset="-122"/>
              </a:rPr>
              <a:t>AGAIN：MOV</a:t>
            </a:r>
            <a:r>
              <a:rPr lang="en-US" altLang="zh-CN" dirty="0">
                <a:latin typeface="宋体" panose="02010600030101010101" pitchFamily="2" charset="-122"/>
              </a:rPr>
              <a:t>  [DI]，AL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</a:t>
            </a:r>
            <a:r>
              <a:rPr lang="en-US" altLang="zh-CN" dirty="0" err="1">
                <a:latin typeface="宋体" panose="02010600030101010101" pitchFamily="2" charset="-122"/>
              </a:rPr>
              <a:t>INC</a:t>
            </a:r>
            <a:r>
              <a:rPr lang="en-US" altLang="zh-CN" dirty="0">
                <a:latin typeface="宋体" panose="02010600030101010101" pitchFamily="2" charset="-122"/>
              </a:rPr>
              <a:t>  DI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</a:rPr>
              <a:t>DI+1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</a:t>
            </a:r>
            <a:r>
              <a:rPr lang="en-US" altLang="zh-CN" dirty="0">
                <a:latin typeface="宋体" panose="02010600030101010101" pitchFamily="2" charset="-122"/>
              </a:rPr>
              <a:t>DEC  CX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；CX-1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</a:t>
            </a:r>
            <a:r>
              <a:rPr lang="en-US" altLang="zh-CN" dirty="0" err="1">
                <a:latin typeface="宋体" panose="02010600030101010101" pitchFamily="2" charset="-122"/>
              </a:rPr>
              <a:t>JNZ</a:t>
            </a:r>
            <a:r>
              <a:rPr lang="en-US" altLang="zh-CN" dirty="0">
                <a:latin typeface="宋体" panose="02010600030101010101" pitchFamily="2" charset="-122"/>
              </a:rPr>
              <a:t>  AGAIN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</a:rPr>
              <a:t>CX≠0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则继续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</a:t>
            </a:r>
            <a:r>
              <a:rPr lang="en-US" altLang="zh-CN" dirty="0" err="1">
                <a:latin typeface="宋体" panose="02010600030101010101" pitchFamily="2" charset="-122"/>
              </a:rPr>
              <a:t>HLT</a:t>
            </a:r>
            <a:r>
              <a:rPr lang="en-US" altLang="zh-CN" dirty="0">
                <a:latin typeface="宋体" panose="02010600030101010101" pitchFamily="2" charset="-122"/>
              </a:rPr>
              <a:t>            </a:t>
            </a: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011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“测试”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latin typeface="宋体" panose="02010600030101010101" pitchFamily="2" charset="-122"/>
              </a:rPr>
              <a:t>TEST</a:t>
            </a:r>
            <a:r>
              <a:rPr lang="zh-CN" altLang="en-US" dirty="0" smtClean="0">
                <a:latin typeface="宋体" panose="02010600030101010101" pitchFamily="2" charset="-122"/>
              </a:rPr>
              <a:t>指令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eaLnBrk="1" hangingPunct="1">
              <a:spcAft>
                <a:spcPct val="15000"/>
              </a:spcAft>
            </a:pPr>
            <a:r>
              <a:rPr lang="zh-CN" altLang="en-US" dirty="0"/>
              <a:t>格式： </a:t>
            </a:r>
          </a:p>
          <a:p>
            <a:pPr lvl="1" eaLnBrk="1" hangingPunct="1">
              <a:spcBef>
                <a:spcPts val="0"/>
              </a:spcBef>
              <a:spcAft>
                <a:spcPct val="40000"/>
              </a:spcAft>
            </a:pPr>
            <a:r>
              <a:rPr lang="en-US" altLang="zh-CN" dirty="0"/>
              <a:t>TEST  </a:t>
            </a:r>
            <a:r>
              <a:rPr lang="en-US" altLang="zh-CN" dirty="0" err="1"/>
              <a:t>OPRD1，OPRD2</a:t>
            </a:r>
            <a:endParaRPr lang="en-US" altLang="zh-CN" dirty="0"/>
          </a:p>
          <a:p>
            <a:pPr eaLnBrk="1" hangingPunct="1">
              <a:spcBef>
                <a:spcPts val="0"/>
              </a:spcBef>
            </a:pPr>
            <a:r>
              <a:rPr lang="zh-CN" altLang="en-US" dirty="0"/>
              <a:t>操作： </a:t>
            </a:r>
          </a:p>
          <a:p>
            <a:pPr lvl="1" eaLnBrk="1" hangingPunct="1">
              <a:spcBef>
                <a:spcPts val="0"/>
              </a:spcBef>
              <a:spcAft>
                <a:spcPct val="45000"/>
              </a:spcAft>
            </a:pPr>
            <a:r>
              <a:rPr lang="zh-CN" altLang="en-US" dirty="0"/>
              <a:t>执行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与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运算，但运算的结果不送回目标</a:t>
            </a:r>
            <a:r>
              <a:rPr lang="zh-CN" altLang="en-US" dirty="0" smtClean="0"/>
              <a:t>地址，其执行只会影响标志位。</a:t>
            </a:r>
            <a:endParaRPr lang="zh-CN" altLang="en-US" dirty="0"/>
          </a:p>
          <a:p>
            <a:pPr eaLnBrk="1" hangingPunct="1">
              <a:spcBef>
                <a:spcPts val="0"/>
              </a:spcBef>
            </a:pPr>
            <a:r>
              <a:rPr lang="zh-CN" altLang="en-US" dirty="0"/>
              <a:t>应用</a:t>
            </a:r>
            <a:r>
              <a:rPr lang="zh-CN" altLang="en-US" dirty="0" smtClean="0"/>
              <a:t>：常用</a:t>
            </a:r>
            <a:r>
              <a:rPr lang="zh-CN" altLang="en-US" dirty="0"/>
              <a:t>于测试某些位的</a:t>
            </a:r>
            <a:r>
              <a:rPr lang="zh-CN" altLang="en-US" dirty="0" smtClean="0"/>
              <a:t>状态</a:t>
            </a: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638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“测试”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40000"/>
              </a:spcBef>
              <a:spcAft>
                <a:spcPct val="25000"/>
              </a:spcAft>
            </a:pPr>
            <a:r>
              <a:rPr lang="zh-CN" altLang="en-US" dirty="0" smtClean="0"/>
              <a:t>程序示例：从</a:t>
            </a:r>
            <a:r>
              <a:rPr lang="zh-CN" altLang="en-US" dirty="0"/>
              <a:t>地址为</a:t>
            </a:r>
            <a:r>
              <a:rPr lang="en-US" altLang="zh-CN" dirty="0" err="1"/>
              <a:t>3F8H</a:t>
            </a:r>
            <a:r>
              <a:rPr lang="zh-CN" altLang="en-US" dirty="0"/>
              <a:t>的  端口中读入一个字节数，当该数的 </a:t>
            </a:r>
            <a:r>
              <a:rPr lang="en-US" altLang="zh-CN" dirty="0" err="1"/>
              <a:t>bit1</a:t>
            </a:r>
            <a:r>
              <a:rPr lang="zh-CN" altLang="en-US" dirty="0"/>
              <a:t>， </a:t>
            </a:r>
            <a:r>
              <a:rPr lang="en-US" altLang="zh-CN" dirty="0" err="1"/>
              <a:t>bit3</a:t>
            </a:r>
            <a:r>
              <a:rPr lang="zh-CN" altLang="en-US" dirty="0"/>
              <a:t>， </a:t>
            </a:r>
            <a:r>
              <a:rPr lang="en-US" altLang="zh-CN" dirty="0" err="1"/>
              <a:t>bit5</a:t>
            </a:r>
            <a:r>
              <a:rPr lang="zh-CN" altLang="en-US" dirty="0"/>
              <a:t>位同时为1时，可从38</a:t>
            </a:r>
            <a:r>
              <a:rPr lang="en-US" altLang="zh-CN" dirty="0"/>
              <a:t>FH</a:t>
            </a:r>
            <a:r>
              <a:rPr lang="zh-CN" altLang="en-US" dirty="0"/>
              <a:t>端口将</a:t>
            </a:r>
            <a:r>
              <a:rPr lang="en-US" altLang="zh-CN" dirty="0"/>
              <a:t>DATA</a:t>
            </a:r>
            <a:r>
              <a:rPr lang="zh-CN" altLang="en-US" dirty="0"/>
              <a:t>为首地址的一个字输出，否则就不能进行数  据传送。编写相应的  程序段。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141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05F5B95-5FAE-489E-B11D-A0D25D2E3F67}" type="slidenum">
              <a:rPr kumimoji="0" lang="zh-CN" altLang="en-US" sz="1400">
                <a:latin typeface="Tahoma" panose="020B0604030504040204" pitchFamily="34" charset="0"/>
              </a:rPr>
              <a:pPr/>
              <a:t>92</a:t>
            </a:fld>
            <a:endParaRPr kumimoji="0" lang="en-US" altLang="zh-CN" sz="1400">
              <a:latin typeface="Tahoma" panose="020B0604030504040204" pitchFamily="34" charset="0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208956"/>
            <a:ext cx="6845300" cy="4840287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dirty="0" smtClean="0"/>
              <a:t>            </a:t>
            </a:r>
            <a:r>
              <a:rPr kumimoji="1" lang="en-US" altLang="zh-CN" sz="2000" dirty="0" smtClean="0"/>
              <a:t>LEA  </a:t>
            </a:r>
            <a:r>
              <a:rPr kumimoji="1" lang="en-US" altLang="zh-CN" sz="2000" dirty="0" err="1" smtClean="0"/>
              <a:t>SI，DATA</a:t>
            </a:r>
            <a:endParaRPr kumimoji="1" lang="en-US" altLang="zh-CN" sz="2000" dirty="0" smtClean="0"/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 smtClean="0"/>
              <a:t>               </a:t>
            </a:r>
            <a:r>
              <a:rPr kumimoji="1" lang="en-US" altLang="zh-CN" sz="2000" dirty="0" err="1" smtClean="0"/>
              <a:t>MOV</a:t>
            </a:r>
            <a:r>
              <a:rPr kumimoji="1" lang="en-US" altLang="zh-CN" sz="2000" dirty="0" smtClean="0"/>
              <a:t>  </a:t>
            </a:r>
            <a:r>
              <a:rPr kumimoji="1" lang="en-US" altLang="zh-CN" sz="2000" dirty="0" err="1" smtClean="0"/>
              <a:t>DX，3F8H</a:t>
            </a:r>
            <a:endParaRPr kumimoji="1" lang="en-US" altLang="zh-CN" sz="2000" dirty="0" smtClean="0"/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 err="1" smtClean="0"/>
              <a:t>WATT：IN</a:t>
            </a:r>
            <a:r>
              <a:rPr kumimoji="1" lang="en-US" altLang="zh-CN" sz="2000" dirty="0" smtClean="0"/>
              <a:t>  </a:t>
            </a:r>
            <a:r>
              <a:rPr kumimoji="1" lang="en-US" altLang="zh-CN" sz="2000" dirty="0" err="1" smtClean="0"/>
              <a:t>AL，DX</a:t>
            </a:r>
            <a:endParaRPr kumimoji="1" lang="en-US" altLang="zh-CN" sz="2000" dirty="0" smtClean="0"/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 smtClean="0"/>
              <a:t>             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endParaRPr kumimoji="1" lang="en-US" altLang="zh-CN" sz="2000" dirty="0" smtClean="0"/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endParaRPr kumimoji="1" lang="en-US" altLang="zh-CN" sz="2000" dirty="0" smtClean="0"/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endParaRPr kumimoji="1" lang="en-US" altLang="zh-CN" sz="2000" dirty="0" smtClean="0"/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 smtClean="0"/>
              <a:t>           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 smtClean="0"/>
              <a:t>              </a:t>
            </a:r>
            <a:r>
              <a:rPr kumimoji="1" lang="en-US" altLang="zh-CN" sz="2000" dirty="0" err="1" smtClean="0"/>
              <a:t>MOV</a:t>
            </a:r>
            <a:r>
              <a:rPr kumimoji="1" lang="en-US" altLang="zh-CN" sz="2000" dirty="0" smtClean="0"/>
              <a:t>  </a:t>
            </a:r>
            <a:r>
              <a:rPr kumimoji="1" lang="en-US" altLang="zh-CN" sz="2000" dirty="0" err="1" smtClean="0"/>
              <a:t>DX，38FH</a:t>
            </a:r>
            <a:endParaRPr kumimoji="1" lang="en-US" altLang="zh-CN" sz="2000" dirty="0" smtClean="0"/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 smtClean="0"/>
              <a:t>              </a:t>
            </a:r>
            <a:r>
              <a:rPr kumimoji="1" lang="en-US" altLang="zh-CN" sz="2000" dirty="0" err="1" smtClean="0"/>
              <a:t>MOV</a:t>
            </a:r>
            <a:r>
              <a:rPr kumimoji="1" lang="en-US" altLang="zh-CN" sz="2000" dirty="0" smtClean="0"/>
              <a:t>  AX，[SI]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 smtClean="0"/>
              <a:t>              OUT  </a:t>
            </a:r>
            <a:r>
              <a:rPr kumimoji="1" lang="en-US" altLang="zh-CN" sz="2000" dirty="0" err="1" smtClean="0"/>
              <a:t>DX，AX</a:t>
            </a:r>
            <a:endParaRPr kumimoji="1" lang="zh-CN" altLang="en-US" sz="2000" dirty="0" smtClean="0"/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1524343" y="1828546"/>
            <a:ext cx="2339975" cy="14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b="1" dirty="0"/>
              <a:t>AND  </a:t>
            </a:r>
            <a:r>
              <a:rPr lang="en-US" altLang="zh-CN" b="1" dirty="0" err="1"/>
              <a:t>AL，2AH</a:t>
            </a:r>
            <a:endParaRPr lang="en-US" altLang="zh-CN" b="1" dirty="0"/>
          </a:p>
          <a:p>
            <a:pPr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b="1" dirty="0" err="1"/>
              <a:t>CMP</a:t>
            </a:r>
            <a:r>
              <a:rPr lang="en-US" altLang="zh-CN" b="1" dirty="0"/>
              <a:t> AL</a:t>
            </a:r>
            <a:r>
              <a:rPr lang="zh-CN" altLang="en-US" b="1" dirty="0"/>
              <a:t>，</a:t>
            </a:r>
            <a:r>
              <a:rPr lang="en-US" altLang="zh-CN" b="1" dirty="0" err="1"/>
              <a:t>2AH</a:t>
            </a:r>
            <a:endParaRPr lang="en-US" altLang="zh-CN" b="1" dirty="0"/>
          </a:p>
          <a:p>
            <a:pPr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b="1" dirty="0" err="1"/>
              <a:t>JNZ</a:t>
            </a:r>
            <a:r>
              <a:rPr lang="en-US" altLang="zh-CN" b="1" dirty="0"/>
              <a:t>   WATT</a:t>
            </a:r>
            <a:endParaRPr lang="zh-CN" altLang="en-US" b="1" dirty="0"/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1508497" y="1867863"/>
            <a:ext cx="5051425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000" b="1" dirty="0"/>
              <a:t>TEST  </a:t>
            </a:r>
            <a:r>
              <a:rPr lang="en-US" altLang="zh-CN" sz="2000" b="1" dirty="0" err="1"/>
              <a:t>AL，02H</a:t>
            </a:r>
            <a:endParaRPr lang="en-US" altLang="zh-CN" sz="2000" b="1" dirty="0"/>
          </a:p>
          <a:p>
            <a:pPr>
              <a:lnSpc>
                <a:spcPct val="110000"/>
              </a:lnSpc>
            </a:pPr>
            <a:r>
              <a:rPr lang="en-US" altLang="zh-CN" sz="2000" b="1" dirty="0" err="1"/>
              <a:t>JZ</a:t>
            </a:r>
            <a:r>
              <a:rPr lang="en-US" altLang="zh-CN" sz="2000" b="1" dirty="0"/>
              <a:t> WATT                       </a:t>
            </a:r>
            <a:r>
              <a:rPr lang="en-US" altLang="zh-CN" b="1" dirty="0">
                <a:solidFill>
                  <a:srgbClr val="990033"/>
                </a:solidFill>
              </a:rPr>
              <a:t>；</a:t>
            </a:r>
            <a:r>
              <a:rPr lang="en-US" altLang="zh-CN" b="1" dirty="0" err="1">
                <a:solidFill>
                  <a:srgbClr val="990033"/>
                </a:solidFill>
              </a:rPr>
              <a:t>ZF</a:t>
            </a:r>
            <a:r>
              <a:rPr lang="en-US" altLang="zh-CN" b="1" dirty="0">
                <a:solidFill>
                  <a:srgbClr val="990033"/>
                </a:solidFill>
              </a:rPr>
              <a:t>=1</a:t>
            </a:r>
            <a:r>
              <a:rPr lang="zh-CN" altLang="en-US" b="1" dirty="0">
                <a:solidFill>
                  <a:srgbClr val="990033"/>
                </a:solidFill>
              </a:rPr>
              <a:t>转移</a:t>
            </a:r>
            <a:endParaRPr lang="en-US" altLang="zh-CN" sz="2000" b="1" dirty="0"/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TEST AL</a:t>
            </a:r>
            <a:r>
              <a:rPr lang="zh-CN" altLang="en-US" sz="2000" b="1" dirty="0"/>
              <a:t>，</a:t>
            </a:r>
            <a:r>
              <a:rPr lang="en-US" altLang="zh-CN" sz="2000" b="1" dirty="0" err="1"/>
              <a:t>08H</a:t>
            </a:r>
            <a:endParaRPr lang="en-US" altLang="zh-CN" sz="2000" b="1" dirty="0"/>
          </a:p>
          <a:p>
            <a:pPr>
              <a:lnSpc>
                <a:spcPct val="110000"/>
              </a:lnSpc>
            </a:pPr>
            <a:r>
              <a:rPr lang="en-US" altLang="zh-CN" sz="2000" b="1" dirty="0" err="1"/>
              <a:t>JZ</a:t>
            </a:r>
            <a:r>
              <a:rPr lang="en-US" altLang="zh-CN" sz="2000" b="1" dirty="0"/>
              <a:t> WATT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TEST AL</a:t>
            </a:r>
            <a:r>
              <a:rPr lang="zh-CN" altLang="en-US" sz="2000" b="1" dirty="0"/>
              <a:t>，</a:t>
            </a:r>
            <a:r>
              <a:rPr lang="en-US" altLang="zh-CN" sz="2000" b="1" dirty="0" err="1"/>
              <a:t>20H</a:t>
            </a:r>
            <a:endParaRPr lang="en-US" altLang="zh-CN" sz="2000" b="1" dirty="0"/>
          </a:p>
          <a:p>
            <a:pPr>
              <a:lnSpc>
                <a:spcPct val="110000"/>
              </a:lnSpc>
            </a:pPr>
            <a:r>
              <a:rPr lang="en-US" altLang="zh-CN" sz="2000" b="1" dirty="0" err="1"/>
              <a:t>JZ</a:t>
            </a:r>
            <a:r>
              <a:rPr lang="en-US" altLang="zh-CN" sz="2000" b="1" dirty="0"/>
              <a:t> WATT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1524343" y="1828546"/>
            <a:ext cx="32400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/>
              <a:t>AND AL</a:t>
            </a:r>
            <a:r>
              <a:rPr lang="zh-CN" altLang="en-US" b="1" dirty="0"/>
              <a:t>，</a:t>
            </a:r>
            <a:r>
              <a:rPr lang="en-US" altLang="zh-CN" b="1" dirty="0" err="1"/>
              <a:t>2AH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 err="1"/>
              <a:t>XOR</a:t>
            </a:r>
            <a:r>
              <a:rPr lang="en-US" altLang="zh-CN" b="1" dirty="0"/>
              <a:t> AL</a:t>
            </a:r>
            <a:r>
              <a:rPr lang="zh-CN" altLang="en-US" b="1" dirty="0"/>
              <a:t>，</a:t>
            </a:r>
            <a:r>
              <a:rPr lang="en-US" altLang="zh-CN" b="1" dirty="0" err="1"/>
              <a:t>2AH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 err="1"/>
              <a:t>JNZ</a:t>
            </a:r>
            <a:r>
              <a:rPr lang="en-US" altLang="zh-CN" b="1" dirty="0"/>
              <a:t> WATT</a:t>
            </a:r>
          </a:p>
        </p:txBody>
      </p:sp>
    </p:spTree>
    <p:extLst>
      <p:ext uri="{BB962C8B-B14F-4D97-AF65-F5344CB8AC3E}">
        <p14:creationId xmlns:p14="http://schemas.microsoft.com/office/powerpoint/2010/main" val="257041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1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1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1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1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1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1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1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11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11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11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11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11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11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11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11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11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11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11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11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2" grpId="0"/>
      <p:bldP spid="211972" grpId="1"/>
      <p:bldP spid="211973" grpId="0" build="allAtOnce"/>
      <p:bldP spid="211974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移位指令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93</a:t>
            </a:fld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15176" y="1988840"/>
            <a:ext cx="59753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zh-CN" altLang="en-US" sz="3200" kern="0" dirty="0" smtClean="0"/>
              <a:t>非循环移位指令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kern="0" dirty="0" smtClean="0"/>
              <a:t>循环移位指令</a:t>
            </a:r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1901043" y="2277939"/>
            <a:ext cx="192423" cy="1295524"/>
          </a:xfrm>
          <a:prstGeom prst="leftBrace">
            <a:avLst>
              <a:gd name="adj1" fmla="val 3487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66775" y="3822876"/>
            <a:ext cx="7705725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/>
              <a:t>注：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</a:rPr>
              <a:t> 移动一位时由指令直接给出；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</a:rPr>
              <a:t> 移动两位及以上，则移位次数由</a:t>
            </a:r>
            <a:r>
              <a:rPr lang="en-US" altLang="zh-CN" sz="2800" b="1" dirty="0">
                <a:solidFill>
                  <a:srgbClr val="FF0000"/>
                </a:solidFill>
              </a:rPr>
              <a:t>CL</a:t>
            </a:r>
            <a:r>
              <a:rPr lang="zh-CN" altLang="en-US" sz="2800" b="1" dirty="0">
                <a:solidFill>
                  <a:srgbClr val="FF0000"/>
                </a:solidFill>
              </a:rPr>
              <a:t>指定。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17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）非循环移位指令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dirty="0" smtClean="0"/>
          </a:p>
          <a:p>
            <a:pPr eaLnBrk="1" hangingPunct="1">
              <a:lnSpc>
                <a:spcPct val="115000"/>
              </a:lnSpc>
            </a:pPr>
            <a:r>
              <a:rPr lang="zh-CN" altLang="en-US" dirty="0" smtClean="0"/>
              <a:t>逻辑</a:t>
            </a:r>
            <a:r>
              <a:rPr lang="zh-CN" altLang="en-US" dirty="0"/>
              <a:t>左移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算术左移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逻辑右移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算术右移</a:t>
            </a: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010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）非循环移位指令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 smtClean="0"/>
              <a:t>左移指令</a:t>
            </a:r>
            <a:endParaRPr lang="en-US" altLang="zh-CN" dirty="0" smtClean="0"/>
          </a:p>
          <a:p>
            <a:pPr lvl="1" eaLnBrk="1" hangingPunct="1">
              <a:spcAft>
                <a:spcPct val="30000"/>
              </a:spcAft>
            </a:pPr>
            <a:r>
              <a:rPr lang="zh-CN" altLang="en-US" dirty="0"/>
              <a:t>算术左移指 令：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dirty="0"/>
              <a:t>       </a:t>
            </a:r>
            <a:r>
              <a:rPr lang="en-US" altLang="zh-CN" dirty="0" smtClean="0"/>
              <a:t>   </a:t>
            </a:r>
            <a:r>
              <a:rPr lang="en-US" altLang="zh-CN" dirty="0" smtClean="0">
                <a:latin typeface="Times New Roman" panose="02020603050405020304" pitchFamily="18" charset="0"/>
              </a:rPr>
              <a:t>SAL  </a:t>
            </a:r>
            <a:r>
              <a:rPr lang="en-US" altLang="zh-CN" dirty="0" err="1">
                <a:latin typeface="Times New Roman" panose="02020603050405020304" pitchFamily="18" charset="0"/>
              </a:rPr>
              <a:t>OPRD，1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</a:rPr>
              <a:t>  SAL  </a:t>
            </a:r>
            <a:r>
              <a:rPr lang="en-US" altLang="zh-CN" dirty="0" err="1">
                <a:latin typeface="Times New Roman" panose="02020603050405020304" pitchFamily="18" charset="0"/>
              </a:rPr>
              <a:t>OPRD，CL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逻辑左移指 令：          </a:t>
            </a:r>
          </a:p>
          <a:p>
            <a:pPr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</a:rPr>
              <a:t>  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SHL</a:t>
            </a:r>
            <a:r>
              <a:rPr lang="en-US" altLang="zh-CN" dirty="0" smtClean="0">
                <a:latin typeface="Times New Roman" panose="02020603050405020304" pitchFamily="18" charset="0"/>
              </a:rPr>
              <a:t>  </a:t>
            </a:r>
            <a:r>
              <a:rPr lang="en-US" altLang="zh-CN" dirty="0" err="1">
                <a:latin typeface="Times New Roman" panose="02020603050405020304" pitchFamily="18" charset="0"/>
              </a:rPr>
              <a:t>OPRD，1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</a:rPr>
              <a:t> 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SHL</a:t>
            </a:r>
            <a:r>
              <a:rPr lang="en-US" altLang="zh-CN" dirty="0" smtClean="0">
                <a:latin typeface="Times New Roman" panose="02020603050405020304" pitchFamily="18" charset="0"/>
              </a:rPr>
              <a:t>  </a:t>
            </a:r>
            <a:r>
              <a:rPr lang="en-US" altLang="zh-CN" dirty="0" err="1">
                <a:latin typeface="Times New Roman" panose="02020603050405020304" pitchFamily="18" charset="0"/>
              </a:rPr>
              <a:t>OPRD，CL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95</a:t>
            </a:fld>
            <a:endParaRPr lang="en-US" altLang="zh-CN" dirty="0"/>
          </a:p>
        </p:txBody>
      </p:sp>
      <p:sp>
        <p:nvSpPr>
          <p:cNvPr id="5" name="AutoShape 6"/>
          <p:cNvSpPr>
            <a:spLocks/>
          </p:cNvSpPr>
          <p:nvPr/>
        </p:nvSpPr>
        <p:spPr bwMode="auto">
          <a:xfrm>
            <a:off x="3924500" y="2996952"/>
            <a:ext cx="215900" cy="792088"/>
          </a:xfrm>
          <a:prstGeom prst="rightBrace">
            <a:avLst>
              <a:gd name="adj1" fmla="val 3745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>
            <a:off x="3924499" y="4727327"/>
            <a:ext cx="215900" cy="1149945"/>
          </a:xfrm>
          <a:prstGeom prst="rightBrace">
            <a:avLst>
              <a:gd name="adj1" fmla="val 3057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193665" y="3116263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有符号数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178870" y="5073699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无符号数</a:t>
            </a:r>
          </a:p>
        </p:txBody>
      </p:sp>
    </p:spTree>
    <p:extLst>
      <p:ext uri="{BB962C8B-B14F-4D97-AF65-F5344CB8AC3E}">
        <p14:creationId xmlns:p14="http://schemas.microsoft.com/office/powerpoint/2010/main" val="5531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）非循环移位指令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逻辑</a:t>
            </a:r>
            <a:r>
              <a:rPr lang="zh-CN" altLang="en-US" dirty="0" smtClean="0"/>
              <a:t>右移指令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格式：</a:t>
            </a:r>
          </a:p>
          <a:p>
            <a:pPr eaLnBrk="1" hangingPunct="1">
              <a:buNone/>
            </a:pPr>
            <a:r>
              <a:rPr lang="zh-CN" altLang="en-US" dirty="0"/>
              <a:t>    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SHR</a:t>
            </a:r>
            <a:r>
              <a:rPr lang="en-US" altLang="zh-CN" dirty="0" smtClean="0"/>
              <a:t>  </a:t>
            </a:r>
            <a:r>
              <a:rPr lang="en-US" altLang="zh-CN" dirty="0" err="1"/>
              <a:t>OPRD，1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SHR</a:t>
            </a:r>
            <a:r>
              <a:rPr lang="en-US" altLang="zh-CN" dirty="0" smtClean="0"/>
              <a:t>  </a:t>
            </a:r>
            <a:r>
              <a:rPr lang="en-US" altLang="zh-CN" dirty="0" err="1"/>
              <a:t>OPRD，CL</a:t>
            </a:r>
            <a:endParaRPr lang="en-US" altLang="zh-CN" dirty="0"/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96</a:t>
            </a:fld>
            <a:endParaRPr lang="en-US" altLang="zh-CN" dirty="0"/>
          </a:p>
        </p:txBody>
      </p:sp>
      <p:sp>
        <p:nvSpPr>
          <p:cNvPr id="9" name="AutoShape 10"/>
          <p:cNvSpPr>
            <a:spLocks/>
          </p:cNvSpPr>
          <p:nvPr/>
        </p:nvSpPr>
        <p:spPr bwMode="auto">
          <a:xfrm>
            <a:off x="3708971" y="2966119"/>
            <a:ext cx="150812" cy="838200"/>
          </a:xfrm>
          <a:prstGeom prst="rightBrace">
            <a:avLst>
              <a:gd name="adj1" fmla="val 4631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AutoShape 11"/>
          <p:cNvSpPr>
            <a:spLocks/>
          </p:cNvSpPr>
          <p:nvPr/>
        </p:nvSpPr>
        <p:spPr bwMode="auto">
          <a:xfrm>
            <a:off x="4644008" y="2394619"/>
            <a:ext cx="1590675" cy="914400"/>
          </a:xfrm>
          <a:prstGeom prst="borderCallout1">
            <a:avLst>
              <a:gd name="adj1" fmla="val 101537"/>
              <a:gd name="adj2" fmla="val -1505"/>
              <a:gd name="adj3" fmla="val 108333"/>
              <a:gd name="adj4" fmla="val -46748"/>
            </a:avLst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无符号数的右移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483768" y="4384202"/>
            <a:ext cx="3581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3320381" y="4646139"/>
            <a:ext cx="2058987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6079456" y="4641377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1555081" y="4660427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112168" y="4338164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/>
              <a:t>0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055768" y="4384202"/>
            <a:ext cx="685800" cy="544512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CF</a:t>
            </a:r>
          </a:p>
        </p:txBody>
      </p:sp>
    </p:spTree>
    <p:extLst>
      <p:ext uri="{BB962C8B-B14F-4D97-AF65-F5344CB8AC3E}">
        <p14:creationId xmlns:p14="http://schemas.microsoft.com/office/powerpoint/2010/main" val="67906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/>
      <p:bldP spid="1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）非循环移位指令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逻辑</a:t>
            </a:r>
            <a:r>
              <a:rPr lang="zh-CN" altLang="en-US" dirty="0" smtClean="0"/>
              <a:t>右移指令</a:t>
            </a:r>
            <a:endParaRPr lang="en-US" altLang="zh-CN" dirty="0" smtClean="0"/>
          </a:p>
          <a:p>
            <a:pPr marL="541338" indent="0" eaLnBrk="1" hangingPunct="1">
              <a:lnSpc>
                <a:spcPct val="100000"/>
              </a:lnSpc>
              <a:buNone/>
            </a:pPr>
            <a:r>
              <a:rPr lang="en-US" altLang="zh-CN" dirty="0" err="1"/>
              <a:t>MOV</a:t>
            </a:r>
            <a:r>
              <a:rPr lang="en-US" altLang="zh-CN" dirty="0"/>
              <a:t> AL</a:t>
            </a:r>
            <a:r>
              <a:rPr lang="zh-CN" altLang="en-US" dirty="0"/>
              <a:t>，</a:t>
            </a:r>
            <a:r>
              <a:rPr lang="en-US" altLang="zh-CN" dirty="0" err="1"/>
              <a:t>68H</a:t>
            </a:r>
            <a:endParaRPr lang="en-US" altLang="zh-CN" dirty="0"/>
          </a:p>
          <a:p>
            <a:pPr marL="541338" indent="0" eaLnBrk="1" hangingPunct="1">
              <a:lnSpc>
                <a:spcPct val="100000"/>
              </a:lnSpc>
              <a:buNone/>
            </a:pPr>
            <a:r>
              <a:rPr lang="en-US" altLang="zh-CN" dirty="0" err="1"/>
              <a:t>MOV</a:t>
            </a:r>
            <a:r>
              <a:rPr lang="en-US" altLang="zh-CN" dirty="0"/>
              <a:t> CL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</a:p>
          <a:p>
            <a:pPr marL="541338" indent="0" eaLnBrk="1" hangingPunct="1">
              <a:lnSpc>
                <a:spcPct val="100000"/>
              </a:lnSpc>
              <a:buNone/>
            </a:pPr>
            <a:r>
              <a:rPr lang="en-US" altLang="zh-CN" dirty="0" err="1"/>
              <a:t>SHR</a:t>
            </a:r>
            <a:r>
              <a:rPr lang="en-US" altLang="zh-CN" dirty="0"/>
              <a:t> </a:t>
            </a:r>
            <a:r>
              <a:rPr lang="en-US" altLang="zh-CN" dirty="0" smtClean="0"/>
              <a:t> AL</a:t>
            </a:r>
            <a:r>
              <a:rPr lang="zh-CN" altLang="en-US" dirty="0"/>
              <a:t>，</a:t>
            </a:r>
            <a:r>
              <a:rPr lang="en-US" altLang="zh-CN" dirty="0"/>
              <a:t>CL</a:t>
            </a:r>
          </a:p>
          <a:p>
            <a:pPr eaLnBrk="1" hangingPunct="1">
              <a:lnSpc>
                <a:spcPct val="115000"/>
              </a:lnSpc>
            </a:pPr>
            <a:endParaRPr lang="en-US" altLang="zh-CN" dirty="0" smtClean="0"/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97</a:t>
            </a:fld>
            <a:endParaRPr lang="en-US" altLang="zh-CN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816210" y="3372538"/>
            <a:ext cx="307975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6910248" y="3632888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2836723" y="3617013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447785" y="337571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0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7886560" y="29328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CF</a:t>
            </a: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4248010" y="3401113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0 1 1 0 1 0 </a:t>
            </a: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7891323" y="3343963"/>
            <a:ext cx="703262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5111610" y="29328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AL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5773598" y="340111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0 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6048235" y="340111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0 </a:t>
            </a: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8050073" y="340111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0 </a:t>
            </a: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3816210" y="4525063"/>
            <a:ext cx="307975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4248010" y="4553638"/>
            <a:ext cx="230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0 0 1 1 0 1 0 0</a:t>
            </a:r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5111610" y="4121838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AL</a:t>
            </a:r>
          </a:p>
        </p:txBody>
      </p:sp>
      <p:sp>
        <p:nvSpPr>
          <p:cNvPr id="31" name="Line 23"/>
          <p:cNvSpPr>
            <a:spLocks noChangeShapeType="1"/>
          </p:cNvSpPr>
          <p:nvPr/>
        </p:nvSpPr>
        <p:spPr bwMode="auto">
          <a:xfrm>
            <a:off x="6911835" y="4769538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7888148" y="406945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CF</a:t>
            </a: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7892910" y="4480613"/>
            <a:ext cx="703263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8051660" y="45377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0 </a:t>
            </a:r>
          </a:p>
        </p:txBody>
      </p:sp>
      <p:sp>
        <p:nvSpPr>
          <p:cNvPr id="35" name="Line 27"/>
          <p:cNvSpPr>
            <a:spLocks noChangeShapeType="1"/>
          </p:cNvSpPr>
          <p:nvPr/>
        </p:nvSpPr>
        <p:spPr bwMode="auto">
          <a:xfrm>
            <a:off x="2836723" y="4769538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2447785" y="453617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0</a:t>
            </a: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771760" y="5531538"/>
            <a:ext cx="307975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4274998" y="5560113"/>
            <a:ext cx="2376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0 0 0 1 1 0 1 0 </a:t>
            </a: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5067160" y="51283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AL</a:t>
            </a:r>
          </a:p>
        </p:txBody>
      </p:sp>
      <p:sp>
        <p:nvSpPr>
          <p:cNvPr id="40" name="Line 32"/>
          <p:cNvSpPr>
            <a:spLocks noChangeShapeType="1"/>
          </p:cNvSpPr>
          <p:nvPr/>
        </p:nvSpPr>
        <p:spPr bwMode="auto">
          <a:xfrm>
            <a:off x="6867385" y="5776013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Text Box 33"/>
          <p:cNvSpPr txBox="1">
            <a:spLocks noChangeArrowheads="1"/>
          </p:cNvSpPr>
          <p:nvPr/>
        </p:nvSpPr>
        <p:spPr bwMode="auto">
          <a:xfrm>
            <a:off x="7843698" y="5075926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CF</a:t>
            </a:r>
          </a:p>
        </p:txBody>
      </p:sp>
      <p:sp>
        <p:nvSpPr>
          <p:cNvPr id="42" name="Rectangle 34"/>
          <p:cNvSpPr>
            <a:spLocks noChangeArrowheads="1"/>
          </p:cNvSpPr>
          <p:nvPr/>
        </p:nvSpPr>
        <p:spPr bwMode="auto">
          <a:xfrm>
            <a:off x="7848460" y="5487088"/>
            <a:ext cx="703263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3" name="Text Box 35"/>
          <p:cNvSpPr txBox="1">
            <a:spLocks noChangeArrowheads="1"/>
          </p:cNvSpPr>
          <p:nvPr/>
        </p:nvSpPr>
        <p:spPr bwMode="auto">
          <a:xfrm>
            <a:off x="8007210" y="554423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0 </a:t>
            </a:r>
          </a:p>
        </p:txBody>
      </p:sp>
      <p:sp>
        <p:nvSpPr>
          <p:cNvPr id="44" name="Line 36"/>
          <p:cNvSpPr>
            <a:spLocks noChangeShapeType="1"/>
          </p:cNvSpPr>
          <p:nvPr/>
        </p:nvSpPr>
        <p:spPr bwMode="auto">
          <a:xfrm>
            <a:off x="2792273" y="5776013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Text Box 37"/>
          <p:cNvSpPr txBox="1">
            <a:spLocks noChangeArrowheads="1"/>
          </p:cNvSpPr>
          <p:nvPr/>
        </p:nvSpPr>
        <p:spPr bwMode="auto">
          <a:xfrm>
            <a:off x="2403335" y="5542651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0</a:t>
            </a:r>
          </a:p>
        </p:txBody>
      </p:sp>
      <p:sp>
        <p:nvSpPr>
          <p:cNvPr id="46" name="Text Box 38"/>
          <p:cNvSpPr txBox="1">
            <a:spLocks noChangeArrowheads="1"/>
          </p:cNvSpPr>
          <p:nvPr/>
        </p:nvSpPr>
        <p:spPr bwMode="auto">
          <a:xfrm>
            <a:off x="745985" y="4553638"/>
            <a:ext cx="1296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移动</a:t>
            </a:r>
            <a:r>
              <a:rPr lang="en-US" altLang="zh-CN" sz="2000" b="1"/>
              <a:t>1</a:t>
            </a:r>
            <a:r>
              <a:rPr lang="zh-CN" altLang="en-US" sz="2000" b="1"/>
              <a:t>次</a:t>
            </a:r>
          </a:p>
        </p:txBody>
      </p:sp>
      <p:sp>
        <p:nvSpPr>
          <p:cNvPr id="47" name="Text Box 39"/>
          <p:cNvSpPr txBox="1">
            <a:spLocks noChangeArrowheads="1"/>
          </p:cNvSpPr>
          <p:nvPr/>
        </p:nvSpPr>
        <p:spPr bwMode="auto">
          <a:xfrm>
            <a:off x="674548" y="5561701"/>
            <a:ext cx="1296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移动</a:t>
            </a:r>
            <a:r>
              <a:rPr lang="en-US" altLang="zh-CN" sz="2000" b="1"/>
              <a:t>2</a:t>
            </a:r>
            <a:r>
              <a:rPr lang="zh-CN" altLang="en-US" sz="2000" b="1"/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389425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21" grpId="0"/>
      <p:bldP spid="22" grpId="0"/>
      <p:bldP spid="23" grpId="0" animBg="1"/>
      <p:bldP spid="24" grpId="0"/>
      <p:bldP spid="25" grpId="0"/>
      <p:bldP spid="26" grpId="0"/>
      <p:bldP spid="27" grpId="0"/>
      <p:bldP spid="28" grpId="0" animBg="1"/>
      <p:bldP spid="29" grpId="0"/>
      <p:bldP spid="30" grpId="0"/>
      <p:bldP spid="32" grpId="0"/>
      <p:bldP spid="33" grpId="0" animBg="1"/>
      <p:bldP spid="34" grpId="0"/>
      <p:bldP spid="36" grpId="0"/>
      <p:bldP spid="37" grpId="0" animBg="1"/>
      <p:bldP spid="38" grpId="0"/>
      <p:bldP spid="39" grpId="0"/>
      <p:bldP spid="41" grpId="0"/>
      <p:bldP spid="42" grpId="0" animBg="1"/>
      <p:bldP spid="43" grpId="0"/>
      <p:bldP spid="45" grpId="0"/>
      <p:bldP spid="46" grpId="0"/>
      <p:bldP spid="47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）非循环移位指令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 smtClean="0"/>
              <a:t>算术右移指令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格式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  <a:r>
              <a:rPr lang="en-US" altLang="zh-CN" dirty="0"/>
              <a:t>SAR  </a:t>
            </a:r>
            <a:r>
              <a:rPr lang="en-US" altLang="zh-CN" dirty="0" err="1"/>
              <a:t>OPRD，1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SAR  </a:t>
            </a:r>
            <a:r>
              <a:rPr lang="en-US" altLang="zh-CN" dirty="0" err="1"/>
              <a:t>OPRD，CL</a:t>
            </a:r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98</a:t>
            </a:fld>
            <a:endParaRPr lang="en-US" altLang="zh-CN" dirty="0"/>
          </a:p>
        </p:txBody>
      </p:sp>
      <p:sp>
        <p:nvSpPr>
          <p:cNvPr id="17" name="AutoShape 4"/>
          <p:cNvSpPr>
            <a:spLocks/>
          </p:cNvSpPr>
          <p:nvPr/>
        </p:nvSpPr>
        <p:spPr bwMode="auto">
          <a:xfrm>
            <a:off x="3498850" y="2980406"/>
            <a:ext cx="150812" cy="792163"/>
          </a:xfrm>
          <a:prstGeom prst="rightBrace">
            <a:avLst>
              <a:gd name="adj1" fmla="val 43772"/>
              <a:gd name="adj2" fmla="val 50000"/>
            </a:avLst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" name="AutoShape 5"/>
          <p:cNvSpPr>
            <a:spLocks/>
          </p:cNvSpPr>
          <p:nvPr/>
        </p:nvSpPr>
        <p:spPr bwMode="auto">
          <a:xfrm>
            <a:off x="4572000" y="2426369"/>
            <a:ext cx="1590675" cy="914400"/>
          </a:xfrm>
          <a:prstGeom prst="borderCallout1">
            <a:avLst>
              <a:gd name="adj1" fmla="val 101537"/>
              <a:gd name="adj2" fmla="val -1505"/>
              <a:gd name="adj3" fmla="val 104449"/>
              <a:gd name="adj4" fmla="val -56794"/>
            </a:avLst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有符号数的右移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123728" y="4276350"/>
            <a:ext cx="3581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2960341" y="4538288"/>
            <a:ext cx="2058987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5705128" y="4533525"/>
            <a:ext cx="914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>
            <a:off x="1209328" y="4552575"/>
            <a:ext cx="914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6638578" y="4262063"/>
            <a:ext cx="685800" cy="544512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CF</a:t>
            </a: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1209328" y="4581150"/>
            <a:ext cx="0" cy="914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1209328" y="5495550"/>
            <a:ext cx="1219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2428528" y="4809750"/>
            <a:ext cx="0" cy="685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5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3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）循环移位指令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不</a:t>
            </a:r>
            <a:r>
              <a:rPr lang="zh-CN" altLang="en-US" dirty="0"/>
              <a:t>带进位位的循环移位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带进位位的循环移位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99</a:t>
            </a:fld>
            <a:endParaRPr lang="en-US" altLang="zh-CN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716016" y="1946156"/>
            <a:ext cx="21336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左移 </a:t>
            </a:r>
            <a:r>
              <a:rPr lang="en-US" altLang="zh-CN" sz="2800" b="1" dirty="0" err="1"/>
              <a:t>ROL</a:t>
            </a:r>
            <a:endParaRPr lang="en-US" altLang="zh-CN" sz="2800" b="1" dirty="0"/>
          </a:p>
          <a:p>
            <a:pPr>
              <a:spcBef>
                <a:spcPct val="50000"/>
              </a:spcBef>
            </a:pPr>
            <a:r>
              <a:rPr lang="zh-CN" altLang="en-US" sz="2800" b="1" dirty="0"/>
              <a:t>右移 </a:t>
            </a:r>
            <a:r>
              <a:rPr lang="en-US" altLang="zh-CN" sz="2800" b="1" dirty="0" err="1"/>
              <a:t>ROR</a:t>
            </a:r>
            <a:endParaRPr lang="en-US" altLang="zh-CN" sz="2800" b="1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211960" y="3249494"/>
            <a:ext cx="20574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左移  </a:t>
            </a:r>
            <a:r>
              <a:rPr lang="en-US" altLang="zh-CN" sz="2800" b="1" dirty="0" err="1"/>
              <a:t>RCL</a:t>
            </a:r>
            <a:endParaRPr lang="en-US" altLang="zh-CN" sz="2800" b="1" dirty="0"/>
          </a:p>
          <a:p>
            <a:pPr>
              <a:spcBef>
                <a:spcPct val="50000"/>
              </a:spcBef>
            </a:pPr>
            <a:r>
              <a:rPr lang="zh-CN" altLang="en-US" sz="2800" b="1" dirty="0"/>
              <a:t>右移  </a:t>
            </a:r>
            <a:r>
              <a:rPr lang="en-US" altLang="zh-CN" sz="2800" b="1" dirty="0" err="1"/>
              <a:t>RCR</a:t>
            </a:r>
            <a:endParaRPr lang="en-US" altLang="zh-CN" sz="2800" b="1" dirty="0"/>
          </a:p>
        </p:txBody>
      </p:sp>
      <p:sp>
        <p:nvSpPr>
          <p:cNvPr id="27" name="AutoShape 6"/>
          <p:cNvSpPr>
            <a:spLocks/>
          </p:cNvSpPr>
          <p:nvPr/>
        </p:nvSpPr>
        <p:spPr bwMode="auto">
          <a:xfrm>
            <a:off x="4500116" y="2089031"/>
            <a:ext cx="215900" cy="838200"/>
          </a:xfrm>
          <a:prstGeom prst="leftBrace">
            <a:avLst>
              <a:gd name="adj1" fmla="val 3235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3923928" y="3374107"/>
            <a:ext cx="225425" cy="838200"/>
          </a:xfrm>
          <a:prstGeom prst="leftBrace">
            <a:avLst>
              <a:gd name="adj1" fmla="val 3098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575442" y="4831338"/>
            <a:ext cx="8135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指令格式、对操作数的要求与非循环移位指令相同</a:t>
            </a:r>
          </a:p>
        </p:txBody>
      </p:sp>
    </p:spTree>
    <p:extLst>
      <p:ext uri="{BB962C8B-B14F-4D97-AF65-F5344CB8AC3E}">
        <p14:creationId xmlns:p14="http://schemas.microsoft.com/office/powerpoint/2010/main" val="297226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Batang"/>
        <a:ea typeface="宋体"/>
        <a:cs typeface=""/>
      </a:majorFont>
      <a:minorFont>
        <a:latin typeface="Batang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58227</TotalTime>
  <Words>7732</Words>
  <Application>Microsoft Office PowerPoint</Application>
  <PresentationFormat>全屏显示(4:3)</PresentationFormat>
  <Paragraphs>2022</Paragraphs>
  <Slides>164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164</vt:i4>
      </vt:variant>
    </vt:vector>
  </HeadingPairs>
  <TitlesOfParts>
    <vt:vector size="176" baseType="lpstr">
      <vt:lpstr>Batang</vt:lpstr>
      <vt:lpstr>华文行楷</vt:lpstr>
      <vt:lpstr>华文楷体</vt:lpstr>
      <vt:lpstr>楷体</vt:lpstr>
      <vt:lpstr>楷体_GB2312</vt:lpstr>
      <vt:lpstr>宋体</vt:lpstr>
      <vt:lpstr>Arial</vt:lpstr>
      <vt:lpstr>Tahoma</vt:lpstr>
      <vt:lpstr>Times New Roman</vt:lpstr>
      <vt:lpstr>Wingdings</vt:lpstr>
      <vt:lpstr>Profile</vt:lpstr>
      <vt:lpstr>Microsoft Visio 2000/2002 Drawing</vt:lpstr>
      <vt:lpstr>第3章   8086的指令系统</vt:lpstr>
      <vt:lpstr>3.2  8086的指令集</vt:lpstr>
      <vt:lpstr>第3章   8086的指令系统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PowerPoint 演示文稿</vt:lpstr>
      <vt:lpstr>3.2  8086的指令集</vt:lpstr>
      <vt:lpstr>3.2  8086的指令集</vt:lpstr>
      <vt:lpstr>PowerPoint 演示文稿</vt:lpstr>
      <vt:lpstr>3.2  8086的指令集</vt:lpstr>
      <vt:lpstr>3.2  8086的指令集</vt:lpstr>
      <vt:lpstr>PowerPoint 演示文稿</vt:lpstr>
      <vt:lpstr>3.2  8086的指令集</vt:lpstr>
      <vt:lpstr>3.2  8086的指令集</vt:lpstr>
      <vt:lpstr>3.2  8086的指令集</vt:lpstr>
      <vt:lpstr>3.2  8086的指令集</vt:lpstr>
      <vt:lpstr>第3章   8086的指令系统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第3章   8086的指令系统</vt:lpstr>
      <vt:lpstr>3.2  8086的指令集</vt:lpstr>
      <vt:lpstr>3.2  8086的指令集</vt:lpstr>
      <vt:lpstr>3.2  8086的指令集</vt:lpstr>
      <vt:lpstr>3.2  8086的指令集</vt:lpstr>
      <vt:lpstr>3.2  8086的指令集</vt:lpstr>
      <vt:lpstr>PowerPoint 演示文稿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PowerPoint 演示文稿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PowerPoint 演示文稿</vt:lpstr>
      <vt:lpstr>第3章   8086的指令系统</vt:lpstr>
      <vt:lpstr>3.2  8086的指令集</vt:lpstr>
      <vt:lpstr>3.2  8086的指令集</vt:lpstr>
      <vt:lpstr>3.2  8086的指令集</vt:lpstr>
      <vt:lpstr>串操作指令流程(以传送操作为例)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串存储指令例:内存某个区域清零</vt:lpstr>
      <vt:lpstr>第3章   8086的指令系统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条件转移指令例（流程图）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中断指令例</vt:lpstr>
      <vt:lpstr>中断指令例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</vt:vector>
  </TitlesOfParts>
  <Company>MC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 16位和32位微处理器</dc:title>
  <dc:creator>MC SYSTEM</dc:creator>
  <cp:lastModifiedBy>荣 生辉</cp:lastModifiedBy>
  <cp:revision>1275</cp:revision>
  <dcterms:created xsi:type="dcterms:W3CDTF">2005-09-14T13:58:57Z</dcterms:created>
  <dcterms:modified xsi:type="dcterms:W3CDTF">2019-03-28T09:38:35Z</dcterms:modified>
</cp:coreProperties>
</file>