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4672" r:id="rId2"/>
  </p:sldMasterIdLst>
  <p:notesMasterIdLst>
    <p:notesMasterId r:id="rId131"/>
  </p:notesMasterIdLst>
  <p:handoutMasterIdLst>
    <p:handoutMasterId r:id="rId132"/>
  </p:handoutMasterIdLst>
  <p:sldIdLst>
    <p:sldId id="785" r:id="rId3"/>
    <p:sldId id="949" r:id="rId4"/>
    <p:sldId id="950" r:id="rId5"/>
    <p:sldId id="951" r:id="rId6"/>
    <p:sldId id="952" r:id="rId7"/>
    <p:sldId id="954" r:id="rId8"/>
    <p:sldId id="1052" r:id="rId9"/>
    <p:sldId id="1051" r:id="rId10"/>
    <p:sldId id="953" r:id="rId11"/>
    <p:sldId id="1068" r:id="rId12"/>
    <p:sldId id="956" r:id="rId13"/>
    <p:sldId id="957" r:id="rId14"/>
    <p:sldId id="1053" r:id="rId15"/>
    <p:sldId id="1056" r:id="rId16"/>
    <p:sldId id="1057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958" r:id="rId28"/>
    <p:sldId id="959" r:id="rId29"/>
    <p:sldId id="960" r:id="rId30"/>
    <p:sldId id="1069" r:id="rId31"/>
    <p:sldId id="961" r:id="rId32"/>
    <p:sldId id="962" r:id="rId33"/>
    <p:sldId id="963" r:id="rId34"/>
    <p:sldId id="1070" r:id="rId35"/>
    <p:sldId id="1071" r:id="rId36"/>
    <p:sldId id="964" r:id="rId37"/>
    <p:sldId id="965" r:id="rId38"/>
    <p:sldId id="966" r:id="rId39"/>
    <p:sldId id="967" r:id="rId40"/>
    <p:sldId id="968" r:id="rId41"/>
    <p:sldId id="1072" r:id="rId42"/>
    <p:sldId id="969" r:id="rId43"/>
    <p:sldId id="970" r:id="rId44"/>
    <p:sldId id="971" r:id="rId45"/>
    <p:sldId id="972" r:id="rId46"/>
    <p:sldId id="1073" r:id="rId47"/>
    <p:sldId id="1074" r:id="rId48"/>
    <p:sldId id="1075" r:id="rId49"/>
    <p:sldId id="1076" r:id="rId50"/>
    <p:sldId id="973" r:id="rId51"/>
    <p:sldId id="974" r:id="rId52"/>
    <p:sldId id="975" r:id="rId53"/>
    <p:sldId id="976" r:id="rId54"/>
    <p:sldId id="1077" r:id="rId55"/>
    <p:sldId id="977" r:id="rId56"/>
    <p:sldId id="978" r:id="rId57"/>
    <p:sldId id="979" r:id="rId58"/>
    <p:sldId id="980" r:id="rId59"/>
    <p:sldId id="981" r:id="rId60"/>
    <p:sldId id="982" r:id="rId61"/>
    <p:sldId id="983" r:id="rId62"/>
    <p:sldId id="984" r:id="rId63"/>
    <p:sldId id="985" r:id="rId64"/>
    <p:sldId id="986" r:id="rId65"/>
    <p:sldId id="987" r:id="rId66"/>
    <p:sldId id="988" r:id="rId67"/>
    <p:sldId id="989" r:id="rId68"/>
    <p:sldId id="990" r:id="rId69"/>
    <p:sldId id="991" r:id="rId70"/>
    <p:sldId id="992" r:id="rId71"/>
    <p:sldId id="993" r:id="rId72"/>
    <p:sldId id="994" r:id="rId73"/>
    <p:sldId id="995" r:id="rId74"/>
    <p:sldId id="996" r:id="rId75"/>
    <p:sldId id="997" r:id="rId76"/>
    <p:sldId id="998" r:id="rId77"/>
    <p:sldId id="999" r:id="rId78"/>
    <p:sldId id="1000" r:id="rId79"/>
    <p:sldId id="1001" r:id="rId80"/>
    <p:sldId id="1002" r:id="rId81"/>
    <p:sldId id="1003" r:id="rId82"/>
    <p:sldId id="1004" r:id="rId83"/>
    <p:sldId id="1005" r:id="rId84"/>
    <p:sldId id="1006" r:id="rId85"/>
    <p:sldId id="1007" r:id="rId86"/>
    <p:sldId id="1008" r:id="rId87"/>
    <p:sldId id="1009" r:id="rId88"/>
    <p:sldId id="1010" r:id="rId89"/>
    <p:sldId id="1011" r:id="rId90"/>
    <p:sldId id="1012" r:id="rId91"/>
    <p:sldId id="1013" r:id="rId92"/>
    <p:sldId id="1014" r:id="rId93"/>
    <p:sldId id="1015" r:id="rId94"/>
    <p:sldId id="1016" r:id="rId95"/>
    <p:sldId id="1017" r:id="rId96"/>
    <p:sldId id="1018" r:id="rId97"/>
    <p:sldId id="1019" r:id="rId98"/>
    <p:sldId id="1020" r:id="rId99"/>
    <p:sldId id="1021" r:id="rId100"/>
    <p:sldId id="1022" r:id="rId101"/>
    <p:sldId id="1023" r:id="rId102"/>
    <p:sldId id="1024" r:id="rId103"/>
    <p:sldId id="1025" r:id="rId104"/>
    <p:sldId id="1026" r:id="rId105"/>
    <p:sldId id="1027" r:id="rId106"/>
    <p:sldId id="1028" r:id="rId107"/>
    <p:sldId id="1029" r:id="rId108"/>
    <p:sldId id="1030" r:id="rId109"/>
    <p:sldId id="1031" r:id="rId110"/>
    <p:sldId id="1032" r:id="rId111"/>
    <p:sldId id="1033" r:id="rId112"/>
    <p:sldId id="1034" r:id="rId113"/>
    <p:sldId id="1035" r:id="rId114"/>
    <p:sldId id="1036" r:id="rId115"/>
    <p:sldId id="1037" r:id="rId116"/>
    <p:sldId id="1038" r:id="rId117"/>
    <p:sldId id="1039" r:id="rId118"/>
    <p:sldId id="1040" r:id="rId119"/>
    <p:sldId id="1041" r:id="rId120"/>
    <p:sldId id="1042" r:id="rId121"/>
    <p:sldId id="1043" r:id="rId122"/>
    <p:sldId id="1044" r:id="rId123"/>
    <p:sldId id="1045" r:id="rId124"/>
    <p:sldId id="1046" r:id="rId125"/>
    <p:sldId id="1047" r:id="rId126"/>
    <p:sldId id="1048" r:id="rId127"/>
    <p:sldId id="1049" r:id="rId128"/>
    <p:sldId id="1050" r:id="rId129"/>
    <p:sldId id="854" r:id="rId1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9900"/>
    <a:srgbClr val="CC0000"/>
    <a:srgbClr val="3366FF"/>
    <a:srgbClr val="800000"/>
    <a:srgbClr val="52667A"/>
    <a:srgbClr val="99CC00"/>
    <a:srgbClr val="FF6600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5388" autoAdjust="0"/>
  </p:normalViewPr>
  <p:slideViewPr>
    <p:cSldViewPr>
      <p:cViewPr varScale="1">
        <p:scale>
          <a:sx n="81" d="100"/>
          <a:sy n="81" d="100"/>
        </p:scale>
        <p:origin x="1133" y="67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2.xml"/><Relationship Id="rId13" Type="http://schemas.openxmlformats.org/officeDocument/2006/relationships/slide" Target="slides/slide90.xml"/><Relationship Id="rId3" Type="http://schemas.openxmlformats.org/officeDocument/2006/relationships/slide" Target="slides/slide32.xml"/><Relationship Id="rId7" Type="http://schemas.openxmlformats.org/officeDocument/2006/relationships/slide" Target="slides/slide42.xml"/><Relationship Id="rId12" Type="http://schemas.openxmlformats.org/officeDocument/2006/relationships/slide" Target="slides/slide77.xml"/><Relationship Id="rId2" Type="http://schemas.openxmlformats.org/officeDocument/2006/relationships/slide" Target="slides/slide28.xml"/><Relationship Id="rId1" Type="http://schemas.openxmlformats.org/officeDocument/2006/relationships/slide" Target="slides/slide11.xml"/><Relationship Id="rId6" Type="http://schemas.openxmlformats.org/officeDocument/2006/relationships/slide" Target="slides/slide41.xml"/><Relationship Id="rId11" Type="http://schemas.openxmlformats.org/officeDocument/2006/relationships/slide" Target="slides/slide76.xml"/><Relationship Id="rId5" Type="http://schemas.openxmlformats.org/officeDocument/2006/relationships/slide" Target="slides/slide37.xml"/><Relationship Id="rId10" Type="http://schemas.openxmlformats.org/officeDocument/2006/relationships/slide" Target="slides/slide73.xml"/><Relationship Id="rId4" Type="http://schemas.openxmlformats.org/officeDocument/2006/relationships/slide" Target="slides/slide33.xml"/><Relationship Id="rId9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200B2A-1604-4319-BA4D-4C4837DC4D2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星期五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70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635E7-D6A7-42F0-AF75-DA550BB6471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星期一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94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F4A18-4B21-40B9-A18B-F00709D2AEA9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BA312-20FD-4732-A1D3-697FBC773C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7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658D4-5E90-418A-A5C2-CD10343A0531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28CB9-C88C-4871-AEAE-B995282BC0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01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A4C707-12BA-4A23-91F7-B5C358CB8207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95E08-FC51-4F39-AF9F-A09A64AFAE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54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75D79-5905-42B6-930D-7253115E4605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772FF-691B-4681-BAF0-44C217112A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88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2825-61BF-43EB-B04D-90135BFF7876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67334-35B3-4062-81F0-EEA5D64895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07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DEADF-DA11-445D-BCB5-FFA47E3CE42A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D9C02-CD8C-488C-8FC5-1C01EEFCB7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47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981200"/>
            <a:ext cx="8540750" cy="388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33FC995-2EBF-4DAA-A3B3-7E18735C01EB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F242C3A-B477-49F0-962E-8628161042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27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BE63-EAD8-4399-9176-AEE4ECF70B0D}" type="datetime1">
              <a:rPr lang="zh-CN" altLang="en-US" smtClean="0"/>
              <a:t>2019/4/23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26F6FA-2613-473F-BC0E-45393D96F7FE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3CB0C58-0BE5-438F-BABB-3A424751FDD5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3A3C20B-C687-4C58-8FB0-550C604823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57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C1C08-F5E5-4DF0-A4A1-5D21ADD81CC6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26127-EFD4-4721-8659-5FE198E6A8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55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1F585-75EC-4AB2-A498-1403F91B31D7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F7256-0D1B-446E-AAB0-E846295170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75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BBDA11-B782-4CAB-9D98-90C87767B3EE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85B3A-F761-4CC6-BA36-742D709B4A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85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6263C-613A-4845-8E0F-44FB00E3BE9C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E8F37-647B-4AC0-AD21-F93CAB29AD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69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D2E93-FD60-4B2C-822C-E377703354D4}" type="datetime1">
              <a:rPr lang="zh-CN" altLang="en-US" smtClean="0"/>
              <a:t>2019/4/23</a:t>
            </a:fld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EED8924-460F-46E5-AC6B-82DA7817114C}" type="datetime1">
              <a:rPr lang="zh-CN" altLang="en-US" smtClean="0"/>
              <a:t>2019/4/23</a:t>
            </a:fld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9329" y="6337126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8679B5-F0E0-4566-8698-D340BAC7CA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4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  <p:sldLayoutId id="214748468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400" kern="12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12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85.xml"/><Relationship Id="rId5" Type="http://schemas.openxmlformats.org/officeDocument/2006/relationships/slide" Target="slide69.xml"/><Relationship Id="rId4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 中断控制器</a:t>
            </a:r>
            <a:r>
              <a:rPr lang="en-US" altLang="zh-CN" dirty="0" err="1" smtClean="0"/>
              <a:t>8259A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0963" y="908050"/>
            <a:ext cx="8991600" cy="5791200"/>
            <a:chOff x="96" y="384"/>
            <a:chExt cx="5664" cy="3648"/>
          </a:xfrm>
        </p:grpSpPr>
        <p:grpSp>
          <p:nvGrpSpPr>
            <p:cNvPr id="9222" name="Group 4"/>
            <p:cNvGrpSpPr>
              <a:grpSpLocks/>
            </p:cNvGrpSpPr>
            <p:nvPr/>
          </p:nvGrpSpPr>
          <p:grpSpPr bwMode="auto">
            <a:xfrm>
              <a:off x="5174" y="2718"/>
              <a:ext cx="154" cy="477"/>
              <a:chOff x="22372" y="13186"/>
              <a:chExt cx="718" cy="2236"/>
            </a:xfrm>
          </p:grpSpPr>
          <p:sp>
            <p:nvSpPr>
              <p:cNvPr id="9382" name="Line 5"/>
              <p:cNvSpPr>
                <a:spLocks noChangeShapeType="1"/>
              </p:cNvSpPr>
              <p:nvPr/>
            </p:nvSpPr>
            <p:spPr bwMode="auto">
              <a:xfrm>
                <a:off x="22387" y="13186"/>
                <a:ext cx="7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3" name="Line 6"/>
              <p:cNvSpPr>
                <a:spLocks noChangeShapeType="1"/>
              </p:cNvSpPr>
              <p:nvPr/>
            </p:nvSpPr>
            <p:spPr bwMode="auto">
              <a:xfrm>
                <a:off x="22387" y="13980"/>
                <a:ext cx="7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4" name="Line 7"/>
              <p:cNvSpPr>
                <a:spLocks noChangeShapeType="1"/>
              </p:cNvSpPr>
              <p:nvPr/>
            </p:nvSpPr>
            <p:spPr bwMode="auto">
              <a:xfrm>
                <a:off x="22387" y="14687"/>
                <a:ext cx="7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5" name="Line 8"/>
              <p:cNvSpPr>
                <a:spLocks noChangeShapeType="1"/>
              </p:cNvSpPr>
              <p:nvPr/>
            </p:nvSpPr>
            <p:spPr bwMode="auto">
              <a:xfrm>
                <a:off x="22372" y="15422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196" y="3429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Line 10"/>
            <p:cNvSpPr>
              <a:spLocks noChangeShapeType="1"/>
            </p:cNvSpPr>
            <p:nvPr/>
          </p:nvSpPr>
          <p:spPr bwMode="auto">
            <a:xfrm>
              <a:off x="5193" y="3744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Text Box 11"/>
            <p:cNvSpPr txBox="1">
              <a:spLocks noChangeArrowheads="1"/>
            </p:cNvSpPr>
            <p:nvPr/>
          </p:nvSpPr>
          <p:spPr bwMode="auto">
            <a:xfrm>
              <a:off x="5331" y="2592"/>
              <a:ext cx="403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>
                  <a:latin typeface="Times New Roman" panose="02020603050405020304" pitchFamily="18" charset="0"/>
                </a:rPr>
                <a:t>SP/EN</a:t>
              </a:r>
              <a:endParaRPr kumimoji="1" lang="en-US" altLang="zh-CN" b="1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CA0</a:t>
              </a: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CA1</a:t>
              </a: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CA2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26" name="Line 12"/>
            <p:cNvSpPr>
              <a:spLocks noChangeShapeType="1"/>
            </p:cNvSpPr>
            <p:nvPr/>
          </p:nvSpPr>
          <p:spPr bwMode="auto">
            <a:xfrm flipV="1">
              <a:off x="583" y="2784"/>
              <a:ext cx="857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96" y="807"/>
              <a:ext cx="481" cy="299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202" y="2673"/>
              <a:ext cx="3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29" name="Text Box 15"/>
            <p:cNvSpPr txBox="1">
              <a:spLocks noChangeArrowheads="1"/>
            </p:cNvSpPr>
            <p:nvPr/>
          </p:nvSpPr>
          <p:spPr bwMode="auto">
            <a:xfrm>
              <a:off x="174" y="2904"/>
              <a:ext cx="3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30" name="Rectangle 16"/>
            <p:cNvSpPr>
              <a:spLocks noChangeArrowheads="1"/>
            </p:cNvSpPr>
            <p:nvPr/>
          </p:nvSpPr>
          <p:spPr bwMode="auto">
            <a:xfrm>
              <a:off x="1440" y="384"/>
              <a:ext cx="3792" cy="36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Text Box 17"/>
            <p:cNvSpPr txBox="1">
              <a:spLocks noChangeArrowheads="1"/>
            </p:cNvSpPr>
            <p:nvPr/>
          </p:nvSpPr>
          <p:spPr bwMode="auto">
            <a:xfrm>
              <a:off x="144" y="528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32" name="Text Box 18"/>
            <p:cNvSpPr txBox="1">
              <a:spLocks noChangeArrowheads="1"/>
            </p:cNvSpPr>
            <p:nvPr/>
          </p:nvSpPr>
          <p:spPr bwMode="auto">
            <a:xfrm>
              <a:off x="1488" y="912"/>
              <a:ext cx="2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33" name="AutoShape 19"/>
            <p:cNvSpPr>
              <a:spLocks noChangeArrowheads="1"/>
            </p:cNvSpPr>
            <p:nvPr/>
          </p:nvSpPr>
          <p:spPr bwMode="auto">
            <a:xfrm>
              <a:off x="577" y="983"/>
              <a:ext cx="863" cy="278"/>
            </a:xfrm>
            <a:prstGeom prst="leftRightArrow">
              <a:avLst>
                <a:gd name="adj1" fmla="val 63417"/>
                <a:gd name="adj2" fmla="val 25064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Text Box 20"/>
            <p:cNvSpPr txBox="1">
              <a:spLocks noChangeArrowheads="1"/>
            </p:cNvSpPr>
            <p:nvPr/>
          </p:nvSpPr>
          <p:spPr bwMode="auto">
            <a:xfrm>
              <a:off x="720" y="831"/>
              <a:ext cx="7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9235" name="Line 21"/>
            <p:cNvSpPr>
              <a:spLocks noChangeShapeType="1"/>
            </p:cNvSpPr>
            <p:nvPr/>
          </p:nvSpPr>
          <p:spPr bwMode="auto">
            <a:xfrm>
              <a:off x="240" y="2688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V="1">
              <a:off x="575" y="3024"/>
              <a:ext cx="8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7" name="Line 23"/>
            <p:cNvSpPr>
              <a:spLocks noChangeShapeType="1"/>
            </p:cNvSpPr>
            <p:nvPr/>
          </p:nvSpPr>
          <p:spPr bwMode="auto">
            <a:xfrm flipV="1">
              <a:off x="240" y="2924"/>
              <a:ext cx="30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Text Box 24"/>
            <p:cNvSpPr txBox="1">
              <a:spLocks noChangeArrowheads="1"/>
            </p:cNvSpPr>
            <p:nvPr/>
          </p:nvSpPr>
          <p:spPr bwMode="auto">
            <a:xfrm>
              <a:off x="291" y="912"/>
              <a:ext cx="28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9239" name="Text Box 25"/>
            <p:cNvSpPr txBox="1">
              <a:spLocks noChangeArrowheads="1"/>
            </p:cNvSpPr>
            <p:nvPr/>
          </p:nvSpPr>
          <p:spPr bwMode="auto">
            <a:xfrm>
              <a:off x="166" y="3298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9240" name="Line 26"/>
            <p:cNvSpPr>
              <a:spLocks noChangeShapeType="1"/>
            </p:cNvSpPr>
            <p:nvPr/>
          </p:nvSpPr>
          <p:spPr bwMode="auto">
            <a:xfrm flipV="1">
              <a:off x="219" y="3298"/>
              <a:ext cx="28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Text Box 27"/>
            <p:cNvSpPr txBox="1">
              <a:spLocks noChangeArrowheads="1"/>
            </p:cNvSpPr>
            <p:nvPr/>
          </p:nvSpPr>
          <p:spPr bwMode="auto">
            <a:xfrm>
              <a:off x="144" y="3552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INTR</a:t>
              </a:r>
            </a:p>
          </p:txBody>
        </p:sp>
        <p:sp>
          <p:nvSpPr>
            <p:cNvPr id="9242" name="Text Box 28"/>
            <p:cNvSpPr txBox="1">
              <a:spLocks noChangeArrowheads="1"/>
            </p:cNvSpPr>
            <p:nvPr/>
          </p:nvSpPr>
          <p:spPr bwMode="auto">
            <a:xfrm>
              <a:off x="336" y="1488"/>
              <a:ext cx="2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43" name="Line 29"/>
            <p:cNvSpPr>
              <a:spLocks noChangeAspect="1" noChangeShapeType="1"/>
            </p:cNvSpPr>
            <p:nvPr/>
          </p:nvSpPr>
          <p:spPr bwMode="auto">
            <a:xfrm>
              <a:off x="576" y="1600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44" name="Text Box 30"/>
            <p:cNvSpPr txBox="1">
              <a:spLocks noChangeArrowheads="1"/>
            </p:cNvSpPr>
            <p:nvPr/>
          </p:nvSpPr>
          <p:spPr bwMode="auto">
            <a:xfrm>
              <a:off x="857" y="1680"/>
              <a:ext cx="273" cy="9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9245" name="AutoShape 31"/>
            <p:cNvSpPr>
              <a:spLocks noChangeArrowheads="1"/>
            </p:cNvSpPr>
            <p:nvPr/>
          </p:nvSpPr>
          <p:spPr bwMode="auto">
            <a:xfrm>
              <a:off x="578" y="1962"/>
              <a:ext cx="274" cy="286"/>
            </a:xfrm>
            <a:prstGeom prst="rightArrow">
              <a:avLst>
                <a:gd name="adj1" fmla="val 50000"/>
                <a:gd name="adj2" fmla="val 27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6" name="Text Box 32"/>
            <p:cNvSpPr txBox="1">
              <a:spLocks noChangeArrowheads="1"/>
            </p:cNvSpPr>
            <p:nvPr/>
          </p:nvSpPr>
          <p:spPr bwMode="auto">
            <a:xfrm>
              <a:off x="310" y="1872"/>
              <a:ext cx="26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47" name="Line 33"/>
            <p:cNvSpPr>
              <a:spLocks noChangeShapeType="1"/>
            </p:cNvSpPr>
            <p:nvPr/>
          </p:nvSpPr>
          <p:spPr bwMode="auto">
            <a:xfrm flipV="1">
              <a:off x="577" y="3408"/>
              <a:ext cx="863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48" name="Line 34"/>
            <p:cNvSpPr>
              <a:spLocks noChangeShapeType="1"/>
            </p:cNvSpPr>
            <p:nvPr/>
          </p:nvSpPr>
          <p:spPr bwMode="auto">
            <a:xfrm rot="10800000">
              <a:off x="566" y="3647"/>
              <a:ext cx="8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49" name="Line 35"/>
            <p:cNvSpPr>
              <a:spLocks noChangeShapeType="1"/>
            </p:cNvSpPr>
            <p:nvPr/>
          </p:nvSpPr>
          <p:spPr bwMode="auto">
            <a:xfrm flipV="1">
              <a:off x="1138" y="2208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50" name="Text Box 36"/>
            <p:cNvSpPr txBox="1">
              <a:spLocks noChangeArrowheads="1"/>
            </p:cNvSpPr>
            <p:nvPr/>
          </p:nvSpPr>
          <p:spPr bwMode="auto">
            <a:xfrm>
              <a:off x="1200" y="1944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1" name="Line 37"/>
            <p:cNvSpPr>
              <a:spLocks noChangeShapeType="1"/>
            </p:cNvSpPr>
            <p:nvPr/>
          </p:nvSpPr>
          <p:spPr bwMode="auto">
            <a:xfrm>
              <a:off x="1232" y="1967"/>
              <a:ext cx="172" cy="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Text Box 38"/>
            <p:cNvSpPr txBox="1">
              <a:spLocks noChangeArrowheads="1"/>
            </p:cNvSpPr>
            <p:nvPr/>
          </p:nvSpPr>
          <p:spPr bwMode="auto">
            <a:xfrm>
              <a:off x="1152" y="1383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3" name="Text Box 39"/>
            <p:cNvSpPr txBox="1">
              <a:spLocks noChangeArrowheads="1"/>
            </p:cNvSpPr>
            <p:nvPr/>
          </p:nvSpPr>
          <p:spPr bwMode="auto">
            <a:xfrm>
              <a:off x="1180" y="2570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4" name="Line 40"/>
            <p:cNvSpPr>
              <a:spLocks noChangeShapeType="1"/>
            </p:cNvSpPr>
            <p:nvPr/>
          </p:nvSpPr>
          <p:spPr bwMode="auto">
            <a:xfrm>
              <a:off x="1200" y="2592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Text Box 41"/>
            <p:cNvSpPr txBox="1">
              <a:spLocks noChangeArrowheads="1"/>
            </p:cNvSpPr>
            <p:nvPr/>
          </p:nvSpPr>
          <p:spPr bwMode="auto">
            <a:xfrm>
              <a:off x="960" y="3196"/>
              <a:ext cx="5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6" name="Text Box 42"/>
            <p:cNvSpPr txBox="1">
              <a:spLocks noChangeArrowheads="1"/>
            </p:cNvSpPr>
            <p:nvPr/>
          </p:nvSpPr>
          <p:spPr bwMode="auto">
            <a:xfrm>
              <a:off x="1127" y="2832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7" name="Line 43"/>
            <p:cNvSpPr>
              <a:spLocks noChangeShapeType="1"/>
            </p:cNvSpPr>
            <p:nvPr/>
          </p:nvSpPr>
          <p:spPr bwMode="auto">
            <a:xfrm>
              <a:off x="1175" y="2852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4"/>
            <p:cNvSpPr>
              <a:spLocks noChangeShapeType="1"/>
            </p:cNvSpPr>
            <p:nvPr/>
          </p:nvSpPr>
          <p:spPr bwMode="auto">
            <a:xfrm flipV="1">
              <a:off x="1025" y="3196"/>
              <a:ext cx="3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Text Box 45"/>
            <p:cNvSpPr txBox="1">
              <a:spLocks noChangeArrowheads="1"/>
            </p:cNvSpPr>
            <p:nvPr/>
          </p:nvSpPr>
          <p:spPr bwMode="auto">
            <a:xfrm>
              <a:off x="1087" y="3449"/>
              <a:ext cx="3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grpSp>
          <p:nvGrpSpPr>
            <p:cNvPr id="9260" name="Group 46"/>
            <p:cNvGrpSpPr>
              <a:grpSpLocks/>
            </p:cNvGrpSpPr>
            <p:nvPr/>
          </p:nvGrpSpPr>
          <p:grpSpPr bwMode="auto">
            <a:xfrm>
              <a:off x="1599" y="2236"/>
              <a:ext cx="1387" cy="229"/>
              <a:chOff x="1622" y="3437"/>
              <a:chExt cx="4810" cy="640"/>
            </a:xfrm>
          </p:grpSpPr>
          <p:sp>
            <p:nvSpPr>
              <p:cNvPr id="9374" name="Text Box 4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5" name="Text Box 4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6" name="Text Box 4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7" name="Text Box 5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78" name="Text Box 5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宋体" panose="02010600030101010101" pitchFamily="2" charset="-122"/>
                  </a:rPr>
                  <a:t>×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9" name="Text Box 5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80" name="Text Box 5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I3</a:t>
                </a:r>
              </a:p>
            </p:txBody>
          </p:sp>
          <p:sp>
            <p:nvSpPr>
              <p:cNvPr id="9381" name="Text Box 5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I4</a:t>
                </a:r>
              </a:p>
            </p:txBody>
          </p:sp>
        </p:grpSp>
        <p:sp>
          <p:nvSpPr>
            <p:cNvPr id="9261" name="Text Box 55"/>
            <p:cNvSpPr txBox="1">
              <a:spLocks noChangeArrowheads="1"/>
            </p:cNvSpPr>
            <p:nvPr/>
          </p:nvSpPr>
          <p:spPr bwMode="auto">
            <a:xfrm>
              <a:off x="1623" y="2012"/>
              <a:ext cx="130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9262" name="Group 56"/>
            <p:cNvGrpSpPr>
              <a:grpSpLocks/>
            </p:cNvGrpSpPr>
            <p:nvPr/>
          </p:nvGrpSpPr>
          <p:grpSpPr bwMode="auto">
            <a:xfrm>
              <a:off x="1590" y="2723"/>
              <a:ext cx="1387" cy="229"/>
              <a:chOff x="1622" y="3437"/>
              <a:chExt cx="4810" cy="640"/>
            </a:xfrm>
          </p:grpSpPr>
          <p:sp>
            <p:nvSpPr>
              <p:cNvPr id="9366" name="Text Box 5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67" name="Text Box 5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68" name="Text Box 5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69" name="Text Box 6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0" name="Text Box 6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1" name="Text Box 6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2" name="Text Box 6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3" name="Text Box 6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63" name="Text Box 65"/>
            <p:cNvSpPr txBox="1">
              <a:spLocks noChangeArrowheads="1"/>
            </p:cNvSpPr>
            <p:nvPr/>
          </p:nvSpPr>
          <p:spPr bwMode="auto">
            <a:xfrm>
              <a:off x="1614" y="2496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9264" name="Group 66"/>
            <p:cNvGrpSpPr>
              <a:grpSpLocks/>
            </p:cNvGrpSpPr>
            <p:nvPr/>
          </p:nvGrpSpPr>
          <p:grpSpPr bwMode="auto">
            <a:xfrm>
              <a:off x="1570" y="3255"/>
              <a:ext cx="1388" cy="229"/>
              <a:chOff x="1490" y="3430"/>
              <a:chExt cx="1447" cy="247"/>
            </a:xfrm>
          </p:grpSpPr>
          <p:sp>
            <p:nvSpPr>
              <p:cNvPr id="9357" name="Text Box 67"/>
              <p:cNvSpPr txBox="1">
                <a:spLocks noChangeArrowheads="1"/>
              </p:cNvSpPr>
              <p:nvPr/>
            </p:nvSpPr>
            <p:spPr bwMode="auto">
              <a:xfrm>
                <a:off x="2211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358" name="Group 68"/>
              <p:cNvGrpSpPr>
                <a:grpSpLocks/>
              </p:cNvGrpSpPr>
              <p:nvPr/>
            </p:nvGrpSpPr>
            <p:grpSpPr bwMode="auto">
              <a:xfrm>
                <a:off x="1490" y="3430"/>
                <a:ext cx="1447" cy="247"/>
                <a:chOff x="1490" y="3430"/>
                <a:chExt cx="1447" cy="247"/>
              </a:xfrm>
            </p:grpSpPr>
            <p:sp>
              <p:nvSpPr>
                <p:cNvPr id="935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490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74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853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32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6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390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576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757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265" name="Text Box 76"/>
            <p:cNvSpPr txBox="1">
              <a:spLocks noChangeArrowheads="1"/>
            </p:cNvSpPr>
            <p:nvPr/>
          </p:nvSpPr>
          <p:spPr bwMode="auto">
            <a:xfrm>
              <a:off x="1594" y="3032"/>
              <a:ext cx="14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主从片连接关系</a:t>
              </a:r>
            </a:p>
          </p:txBody>
        </p:sp>
        <p:grpSp>
          <p:nvGrpSpPr>
            <p:cNvPr id="9266" name="Group 77"/>
            <p:cNvGrpSpPr>
              <a:grpSpLocks/>
            </p:cNvGrpSpPr>
            <p:nvPr/>
          </p:nvGrpSpPr>
          <p:grpSpPr bwMode="auto">
            <a:xfrm>
              <a:off x="1561" y="3742"/>
              <a:ext cx="1388" cy="229"/>
              <a:chOff x="1622" y="3437"/>
              <a:chExt cx="4810" cy="640"/>
            </a:xfrm>
          </p:grpSpPr>
          <p:sp>
            <p:nvSpPr>
              <p:cNvPr id="9349" name="Text Box 78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0" name="Text Box 79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1" name="Text Box 80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2" name="Text Box 81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3" name="Text Box 82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4" name="Text Box 83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5" name="Text Box 84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6" name="Text Box 85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67" name="Text Box 86"/>
            <p:cNvSpPr txBox="1">
              <a:spLocks noChangeArrowheads="1"/>
            </p:cNvSpPr>
            <p:nvPr/>
          </p:nvSpPr>
          <p:spPr bwMode="auto">
            <a:xfrm>
              <a:off x="1585" y="3504"/>
              <a:ext cx="139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9268" name="Group 87"/>
            <p:cNvGrpSpPr>
              <a:grpSpLocks/>
            </p:cNvGrpSpPr>
            <p:nvPr/>
          </p:nvGrpSpPr>
          <p:grpSpPr bwMode="auto">
            <a:xfrm>
              <a:off x="2962" y="2033"/>
              <a:ext cx="268" cy="1945"/>
              <a:chOff x="2962" y="2177"/>
              <a:chExt cx="268" cy="1945"/>
            </a:xfrm>
          </p:grpSpPr>
          <p:sp>
            <p:nvSpPr>
              <p:cNvPr id="9344" name="Text Box 88"/>
              <p:cNvSpPr txBox="1">
                <a:spLocks noChangeArrowheads="1"/>
              </p:cNvSpPr>
              <p:nvPr/>
            </p:nvSpPr>
            <p:spPr bwMode="auto">
              <a:xfrm>
                <a:off x="3001" y="2345"/>
                <a:ext cx="18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45" name="Text Box 89"/>
              <p:cNvSpPr txBox="1">
                <a:spLocks noChangeArrowheads="1"/>
              </p:cNvSpPr>
              <p:nvPr/>
            </p:nvSpPr>
            <p:spPr bwMode="auto">
              <a:xfrm>
                <a:off x="2991" y="2833"/>
                <a:ext cx="18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46" name="Text Box 90"/>
              <p:cNvSpPr txBox="1">
                <a:spLocks noChangeArrowheads="1"/>
              </p:cNvSpPr>
              <p:nvPr/>
            </p:nvSpPr>
            <p:spPr bwMode="auto">
              <a:xfrm>
                <a:off x="2972" y="3364"/>
                <a:ext cx="18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47" name="Text Box 91"/>
              <p:cNvSpPr txBox="1">
                <a:spLocks noChangeArrowheads="1"/>
              </p:cNvSpPr>
              <p:nvPr/>
            </p:nvSpPr>
            <p:spPr bwMode="auto">
              <a:xfrm>
                <a:off x="2962" y="3851"/>
                <a:ext cx="18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48" name="Text Box 92"/>
              <p:cNvSpPr txBox="1">
                <a:spLocks noChangeArrowheads="1"/>
              </p:cNvSpPr>
              <p:nvPr/>
            </p:nvSpPr>
            <p:spPr bwMode="auto">
              <a:xfrm>
                <a:off x="2976" y="2177"/>
                <a:ext cx="25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</a:p>
            </p:txBody>
          </p:sp>
        </p:grpSp>
        <p:sp>
          <p:nvSpPr>
            <p:cNvPr id="9269" name="Text Box 93"/>
            <p:cNvSpPr txBox="1">
              <a:spLocks noChangeArrowheads="1"/>
            </p:cNvSpPr>
            <p:nvPr/>
          </p:nvSpPr>
          <p:spPr bwMode="auto">
            <a:xfrm>
              <a:off x="3384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70" name="Text Box 94"/>
            <p:cNvSpPr txBox="1">
              <a:spLocks noChangeArrowheads="1"/>
            </p:cNvSpPr>
            <p:nvPr/>
          </p:nvSpPr>
          <p:spPr bwMode="auto">
            <a:xfrm>
              <a:off x="3559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1" name="Text Box 95"/>
            <p:cNvSpPr txBox="1">
              <a:spLocks noChangeArrowheads="1"/>
            </p:cNvSpPr>
            <p:nvPr/>
          </p:nvSpPr>
          <p:spPr bwMode="auto">
            <a:xfrm>
              <a:off x="373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2" name="Text Box 96"/>
            <p:cNvSpPr txBox="1">
              <a:spLocks noChangeArrowheads="1"/>
            </p:cNvSpPr>
            <p:nvPr/>
          </p:nvSpPr>
          <p:spPr bwMode="auto">
            <a:xfrm>
              <a:off x="390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73" name="Text Box 97"/>
            <p:cNvSpPr txBox="1">
              <a:spLocks noChangeArrowheads="1"/>
            </p:cNvSpPr>
            <p:nvPr/>
          </p:nvSpPr>
          <p:spPr bwMode="auto">
            <a:xfrm>
              <a:off x="407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4" name="Text Box 98"/>
            <p:cNvSpPr txBox="1">
              <a:spLocks noChangeArrowheads="1"/>
            </p:cNvSpPr>
            <p:nvPr/>
          </p:nvSpPr>
          <p:spPr bwMode="auto">
            <a:xfrm>
              <a:off x="4241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75" name="Text Box 99"/>
            <p:cNvSpPr txBox="1">
              <a:spLocks noChangeArrowheads="1"/>
            </p:cNvSpPr>
            <p:nvPr/>
          </p:nvSpPr>
          <p:spPr bwMode="auto">
            <a:xfrm>
              <a:off x="4418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6" name="Text Box 100"/>
            <p:cNvSpPr txBox="1">
              <a:spLocks noChangeArrowheads="1"/>
            </p:cNvSpPr>
            <p:nvPr/>
          </p:nvSpPr>
          <p:spPr bwMode="auto">
            <a:xfrm>
              <a:off x="459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7" name="Text Box 101"/>
            <p:cNvSpPr txBox="1">
              <a:spLocks noChangeArrowheads="1"/>
            </p:cNvSpPr>
            <p:nvPr/>
          </p:nvSpPr>
          <p:spPr bwMode="auto">
            <a:xfrm>
              <a:off x="3312" y="2475"/>
              <a:ext cx="1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 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IMR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9278" name="Group 102"/>
            <p:cNvGrpSpPr>
              <a:grpSpLocks/>
            </p:cNvGrpSpPr>
            <p:nvPr/>
          </p:nvGrpSpPr>
          <p:grpSpPr bwMode="auto">
            <a:xfrm>
              <a:off x="3389" y="2738"/>
              <a:ext cx="1378" cy="229"/>
              <a:chOff x="1622" y="3437"/>
              <a:chExt cx="4810" cy="640"/>
            </a:xfrm>
          </p:grpSpPr>
          <p:sp>
            <p:nvSpPr>
              <p:cNvPr id="9336" name="Text Box 103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7" name="Text Box 104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8" name="Text Box 105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9" name="Text Box 106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40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41" name="Text Box 108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42" name="Text Box 109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43" name="Text Box 110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9279" name="Text Box 111"/>
            <p:cNvSpPr txBox="1">
              <a:spLocks noChangeArrowheads="1"/>
            </p:cNvSpPr>
            <p:nvPr/>
          </p:nvSpPr>
          <p:spPr bwMode="auto">
            <a:xfrm>
              <a:off x="3312" y="2976"/>
              <a:ext cx="19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优先级设置、发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EOI</a:t>
              </a:r>
            </a:p>
          </p:txBody>
        </p:sp>
        <p:grpSp>
          <p:nvGrpSpPr>
            <p:cNvPr id="9280" name="Group 112"/>
            <p:cNvGrpSpPr>
              <a:grpSpLocks/>
            </p:cNvGrpSpPr>
            <p:nvPr/>
          </p:nvGrpSpPr>
          <p:grpSpPr bwMode="auto">
            <a:xfrm>
              <a:off x="3384" y="3255"/>
              <a:ext cx="1378" cy="229"/>
              <a:chOff x="1622" y="3437"/>
              <a:chExt cx="4810" cy="640"/>
            </a:xfrm>
          </p:grpSpPr>
          <p:sp>
            <p:nvSpPr>
              <p:cNvPr id="9328" name="Text Box 113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29" name="Text Box 114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0" name="Text Box 115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1" name="Text Box 116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32" name="Text Box 117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33" name="Text Box 118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4" name="Text Box 119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5" name="Text Box 120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9281" name="Text Box 121"/>
            <p:cNvSpPr txBox="1">
              <a:spLocks noChangeArrowheads="1"/>
            </p:cNvSpPr>
            <p:nvPr/>
          </p:nvSpPr>
          <p:spPr bwMode="auto">
            <a:xfrm>
              <a:off x="3307" y="3499"/>
              <a:ext cx="202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特殊屏蔽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,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查询方式设置</a:t>
              </a:r>
            </a:p>
          </p:txBody>
        </p:sp>
        <p:sp>
          <p:nvSpPr>
            <p:cNvPr id="9282" name="Text Box 122"/>
            <p:cNvSpPr txBox="1">
              <a:spLocks noChangeArrowheads="1"/>
            </p:cNvSpPr>
            <p:nvPr/>
          </p:nvSpPr>
          <p:spPr bwMode="auto">
            <a:xfrm>
              <a:off x="1494" y="384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处理部分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9283" name="Text Box 123"/>
            <p:cNvSpPr txBox="1">
              <a:spLocks noChangeArrowheads="1"/>
            </p:cNvSpPr>
            <p:nvPr/>
          </p:nvSpPr>
          <p:spPr bwMode="auto">
            <a:xfrm>
              <a:off x="4272" y="3713"/>
              <a:ext cx="8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控制部分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9284" name="Text Box 124"/>
            <p:cNvSpPr txBox="1">
              <a:spLocks noChangeArrowheads="1"/>
            </p:cNvSpPr>
            <p:nvPr/>
          </p:nvSpPr>
          <p:spPr bwMode="auto">
            <a:xfrm>
              <a:off x="2576" y="594"/>
              <a:ext cx="306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9285" name="Group 125"/>
            <p:cNvGrpSpPr>
              <a:grpSpLocks/>
            </p:cNvGrpSpPr>
            <p:nvPr/>
          </p:nvGrpSpPr>
          <p:grpSpPr bwMode="auto">
            <a:xfrm>
              <a:off x="2586" y="750"/>
              <a:ext cx="287" cy="934"/>
              <a:chOff x="20012" y="2617"/>
              <a:chExt cx="1340" cy="3760"/>
            </a:xfrm>
          </p:grpSpPr>
          <p:grpSp>
            <p:nvGrpSpPr>
              <p:cNvPr id="9317" name="Group 126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9322" name="Group 127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9326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7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23" name="Group 130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932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5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318" name="Group 133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9320" name="Line 13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1" name="Line 13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19" name="Line 136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86" name="Text Box 137"/>
            <p:cNvSpPr txBox="1">
              <a:spLocks noChangeArrowheads="1"/>
            </p:cNvSpPr>
            <p:nvPr/>
          </p:nvSpPr>
          <p:spPr bwMode="auto">
            <a:xfrm>
              <a:off x="1968" y="619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87" name="Text Box 138"/>
            <p:cNvSpPr txBox="1">
              <a:spLocks noChangeArrowheads="1"/>
            </p:cNvSpPr>
            <p:nvPr/>
          </p:nvSpPr>
          <p:spPr bwMode="auto">
            <a:xfrm>
              <a:off x="3491" y="1116"/>
              <a:ext cx="685" cy="728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88" name="AutoShape 139"/>
            <p:cNvSpPr>
              <a:spLocks noChangeArrowheads="1"/>
            </p:cNvSpPr>
            <p:nvPr/>
          </p:nvSpPr>
          <p:spPr bwMode="auto">
            <a:xfrm rot="10800000">
              <a:off x="2890" y="1350"/>
              <a:ext cx="589" cy="282"/>
            </a:xfrm>
            <a:prstGeom prst="leftArrow">
              <a:avLst>
                <a:gd name="adj1" fmla="val 50000"/>
                <a:gd name="adj2" fmla="val 52216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9" name="Line 140"/>
            <p:cNvSpPr>
              <a:spLocks noChangeShapeType="1"/>
            </p:cNvSpPr>
            <p:nvPr/>
          </p:nvSpPr>
          <p:spPr bwMode="auto">
            <a:xfrm>
              <a:off x="1440" y="1943"/>
              <a:ext cx="3792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Rectangle 141"/>
            <p:cNvSpPr>
              <a:spLocks noChangeArrowheads="1"/>
            </p:cNvSpPr>
            <p:nvPr/>
          </p:nvSpPr>
          <p:spPr bwMode="auto">
            <a:xfrm>
              <a:off x="4499" y="1774"/>
              <a:ext cx="110" cy="44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1" name="Text Box 142"/>
            <p:cNvSpPr txBox="1">
              <a:spLocks noChangeArrowheads="1"/>
            </p:cNvSpPr>
            <p:nvPr/>
          </p:nvSpPr>
          <p:spPr bwMode="auto">
            <a:xfrm>
              <a:off x="5355" y="3312"/>
              <a:ext cx="405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VCC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GND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9292" name="Group 143"/>
            <p:cNvGrpSpPr>
              <a:grpSpLocks/>
            </p:cNvGrpSpPr>
            <p:nvPr/>
          </p:nvGrpSpPr>
          <p:grpSpPr bwMode="auto">
            <a:xfrm>
              <a:off x="4752" y="2016"/>
              <a:ext cx="303" cy="1414"/>
              <a:chOff x="4752" y="2160"/>
              <a:chExt cx="303" cy="1414"/>
            </a:xfrm>
          </p:grpSpPr>
          <p:sp>
            <p:nvSpPr>
              <p:cNvPr id="9313" name="Text Box 144"/>
              <p:cNvSpPr txBox="1">
                <a:spLocks noChangeArrowheads="1"/>
              </p:cNvSpPr>
              <p:nvPr/>
            </p:nvSpPr>
            <p:spPr bwMode="auto">
              <a:xfrm>
                <a:off x="4800" y="2352"/>
                <a:ext cx="255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宋体" panose="02010600030101010101" pitchFamily="2" charset="-122"/>
                  </a:rPr>
                  <a:t>1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14" name="Text Box 145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25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宋体" panose="02010600030101010101" pitchFamily="2" charset="-122"/>
                  </a:rPr>
                  <a:t>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15" name="Text Box 146"/>
              <p:cNvSpPr txBox="1">
                <a:spLocks noChangeArrowheads="1"/>
              </p:cNvSpPr>
              <p:nvPr/>
            </p:nvSpPr>
            <p:spPr bwMode="auto">
              <a:xfrm>
                <a:off x="4800" y="3360"/>
                <a:ext cx="255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宋体" panose="02010600030101010101" pitchFamily="2" charset="-122"/>
                  </a:rPr>
                  <a:t>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16" name="Text Box 147"/>
              <p:cNvSpPr txBox="1">
                <a:spLocks noChangeArrowheads="1"/>
              </p:cNvSpPr>
              <p:nvPr/>
            </p:nvSpPr>
            <p:spPr bwMode="auto">
              <a:xfrm>
                <a:off x="4800" y="2160"/>
                <a:ext cx="25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</a:p>
            </p:txBody>
          </p:sp>
        </p:grpSp>
        <p:sp>
          <p:nvSpPr>
            <p:cNvPr id="9293" name="Text Box 148"/>
            <p:cNvSpPr txBox="1">
              <a:spLocks noChangeArrowheads="1"/>
            </p:cNvSpPr>
            <p:nvPr/>
          </p:nvSpPr>
          <p:spPr bwMode="auto">
            <a:xfrm>
              <a:off x="5409" y="571"/>
              <a:ext cx="258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94" name="Text Box 149"/>
            <p:cNvSpPr txBox="1">
              <a:spLocks noChangeArrowheads="1"/>
            </p:cNvSpPr>
            <p:nvPr/>
          </p:nvSpPr>
          <p:spPr bwMode="auto">
            <a:xfrm>
              <a:off x="4245" y="624"/>
              <a:ext cx="57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申请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95" name="AutoShape 150"/>
            <p:cNvSpPr>
              <a:spLocks noChangeArrowheads="1"/>
            </p:cNvSpPr>
            <p:nvPr/>
          </p:nvSpPr>
          <p:spPr bwMode="auto">
            <a:xfrm rot="10800000">
              <a:off x="4499" y="1650"/>
              <a:ext cx="296" cy="222"/>
            </a:xfrm>
            <a:prstGeom prst="leftArrow">
              <a:avLst>
                <a:gd name="adj1" fmla="val 50000"/>
                <a:gd name="adj2" fmla="val 33333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96" name="Text Box 151"/>
            <p:cNvSpPr txBox="1">
              <a:spLocks noChangeArrowheads="1"/>
            </p:cNvSpPr>
            <p:nvPr/>
          </p:nvSpPr>
          <p:spPr bwMode="auto">
            <a:xfrm>
              <a:off x="4800" y="576"/>
              <a:ext cx="30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97" name="Line 152"/>
            <p:cNvSpPr>
              <a:spLocks noChangeShapeType="1"/>
            </p:cNvSpPr>
            <p:nvPr/>
          </p:nvSpPr>
          <p:spPr bwMode="auto">
            <a:xfrm>
              <a:off x="4805" y="732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Line 153"/>
            <p:cNvSpPr>
              <a:spLocks noChangeShapeType="1"/>
            </p:cNvSpPr>
            <p:nvPr/>
          </p:nvSpPr>
          <p:spPr bwMode="auto">
            <a:xfrm>
              <a:off x="4800" y="881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154"/>
            <p:cNvSpPr>
              <a:spLocks noChangeShapeType="1"/>
            </p:cNvSpPr>
            <p:nvPr/>
          </p:nvSpPr>
          <p:spPr bwMode="auto">
            <a:xfrm>
              <a:off x="4810" y="1040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155"/>
            <p:cNvSpPr>
              <a:spLocks noChangeShapeType="1"/>
            </p:cNvSpPr>
            <p:nvPr/>
          </p:nvSpPr>
          <p:spPr bwMode="auto">
            <a:xfrm>
              <a:off x="4805" y="1189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156"/>
            <p:cNvSpPr>
              <a:spLocks noChangeShapeType="1"/>
            </p:cNvSpPr>
            <p:nvPr/>
          </p:nvSpPr>
          <p:spPr bwMode="auto">
            <a:xfrm>
              <a:off x="4815" y="1358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157"/>
            <p:cNvSpPr>
              <a:spLocks noChangeShapeType="1"/>
            </p:cNvSpPr>
            <p:nvPr/>
          </p:nvSpPr>
          <p:spPr bwMode="auto">
            <a:xfrm>
              <a:off x="4810" y="1507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158"/>
            <p:cNvSpPr>
              <a:spLocks noChangeShapeType="1"/>
            </p:cNvSpPr>
            <p:nvPr/>
          </p:nvSpPr>
          <p:spPr bwMode="auto">
            <a:xfrm>
              <a:off x="4819" y="1666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159"/>
            <p:cNvSpPr>
              <a:spLocks noChangeShapeType="1"/>
            </p:cNvSpPr>
            <p:nvPr/>
          </p:nvSpPr>
          <p:spPr bwMode="auto">
            <a:xfrm>
              <a:off x="5092" y="676"/>
              <a:ext cx="27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160"/>
            <p:cNvSpPr>
              <a:spLocks noChangeShapeType="1"/>
            </p:cNvSpPr>
            <p:nvPr/>
          </p:nvSpPr>
          <p:spPr bwMode="auto">
            <a:xfrm>
              <a:off x="5088" y="825"/>
              <a:ext cx="27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161"/>
            <p:cNvSpPr>
              <a:spLocks noChangeShapeType="1"/>
            </p:cNvSpPr>
            <p:nvPr/>
          </p:nvSpPr>
          <p:spPr bwMode="auto">
            <a:xfrm>
              <a:off x="5096" y="983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162"/>
            <p:cNvSpPr>
              <a:spLocks noChangeShapeType="1"/>
            </p:cNvSpPr>
            <p:nvPr/>
          </p:nvSpPr>
          <p:spPr bwMode="auto">
            <a:xfrm>
              <a:off x="5092" y="1133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163"/>
            <p:cNvSpPr>
              <a:spLocks noChangeShapeType="1"/>
            </p:cNvSpPr>
            <p:nvPr/>
          </p:nvSpPr>
          <p:spPr bwMode="auto">
            <a:xfrm>
              <a:off x="5102" y="1301"/>
              <a:ext cx="2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164"/>
            <p:cNvSpPr>
              <a:spLocks noChangeShapeType="1"/>
            </p:cNvSpPr>
            <p:nvPr/>
          </p:nvSpPr>
          <p:spPr bwMode="auto">
            <a:xfrm>
              <a:off x="5096" y="1451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Line 165"/>
            <p:cNvSpPr>
              <a:spLocks noChangeShapeType="1"/>
            </p:cNvSpPr>
            <p:nvPr/>
          </p:nvSpPr>
          <p:spPr bwMode="auto">
            <a:xfrm>
              <a:off x="5106" y="161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1" name="Line 166"/>
            <p:cNvSpPr>
              <a:spLocks noChangeShapeType="1"/>
            </p:cNvSpPr>
            <p:nvPr/>
          </p:nvSpPr>
          <p:spPr bwMode="auto">
            <a:xfrm>
              <a:off x="5109" y="1744"/>
              <a:ext cx="2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AutoShape 167"/>
            <p:cNvSpPr>
              <a:spLocks noChangeArrowheads="1"/>
            </p:cNvSpPr>
            <p:nvPr/>
          </p:nvSpPr>
          <p:spPr bwMode="auto">
            <a:xfrm>
              <a:off x="4205" y="1350"/>
              <a:ext cx="589" cy="282"/>
            </a:xfrm>
            <a:prstGeom prst="leftArrow">
              <a:avLst>
                <a:gd name="adj1" fmla="val 50000"/>
                <a:gd name="adj2" fmla="val 52216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20" name="Line 168"/>
          <p:cNvSpPr>
            <a:spLocks noChangeShapeType="1"/>
          </p:cNvSpPr>
          <p:nvPr/>
        </p:nvSpPr>
        <p:spPr bwMode="auto">
          <a:xfrm>
            <a:off x="84582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169"/>
          <p:cNvSpPr>
            <a:spLocks noChangeShapeType="1"/>
          </p:cNvSpPr>
          <p:nvPr/>
        </p:nvSpPr>
        <p:spPr bwMode="auto">
          <a:xfrm>
            <a:off x="87630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-61913"/>
            <a:ext cx="7793038" cy="685801"/>
          </a:xfrm>
        </p:spPr>
        <p:txBody>
          <a:bodyPr/>
          <a:lstStyle/>
          <a:p>
            <a:pPr algn="l"/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7.1.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2 8259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的编程结构和工作原理 </a:t>
            </a:r>
          </a:p>
        </p:txBody>
      </p:sp>
    </p:spTree>
    <p:extLst>
      <p:ext uri="{BB962C8B-B14F-4D97-AF65-F5344CB8AC3E}">
        <p14:creationId xmlns:p14="http://schemas.microsoft.com/office/powerpoint/2010/main" val="2087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39763" y="692150"/>
            <a:ext cx="8540750" cy="6165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</a:t>
            </a:r>
            <a:r>
              <a:rPr lang="zh-CN" altLang="en-US" sz="2000">
                <a:effectLst/>
              </a:rPr>
              <a:t>，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AL,8  ;    ICW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中断类型号为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</a:t>
            </a:r>
            <a:r>
              <a:rPr lang="en-US" altLang="zh-CN" sz="2000">
                <a:solidFill>
                  <a:srgbClr val="800000"/>
                </a:solidFill>
                <a:effectLst/>
              </a:rPr>
              <a:t>MOV AL,01H  ;   ICW</a:t>
            </a:r>
            <a:r>
              <a:rPr lang="en-US" altLang="zh-CN" sz="2000" baseline="-25000">
                <a:solidFill>
                  <a:srgbClr val="800000"/>
                </a:solidFill>
                <a:effectLst/>
              </a:rPr>
              <a:t>4</a:t>
            </a:r>
            <a:r>
              <a:rPr lang="zh-CN" altLang="en-US" sz="2000">
                <a:solidFill>
                  <a:srgbClr val="800000"/>
                </a:solidFill>
                <a:effectLst/>
              </a:rPr>
              <a:t>不用缓冲方式，正常中断结束，非特殊的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effectLst/>
              </a:rPr>
              <a:t>                                            全嵌套方式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effectLst/>
              </a:rPr>
              <a:t>                 </a:t>
            </a:r>
            <a:r>
              <a:rPr lang="en-US" altLang="zh-CN" sz="2000">
                <a:solidFill>
                  <a:srgbClr val="800000"/>
                </a:solidFill>
                <a:effectLst/>
              </a:rPr>
              <a:t>OUT DX,AL</a:t>
            </a:r>
            <a:endParaRPr lang="zh-CN" altLang="en-US" sz="2000">
              <a:solidFill>
                <a:srgbClr val="8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8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6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6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6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549275"/>
            <a:ext cx="8964612" cy="60483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AX,0</a:t>
            </a:r>
            <a:r>
              <a:rPr lang="en-US" altLang="zh-CN" sz="2000" dirty="0">
                <a:effectLst/>
              </a:rPr>
              <a:t>             ; </a:t>
            </a:r>
            <a:r>
              <a:rPr lang="zh-CN" altLang="en-US" sz="2000" dirty="0">
                <a:effectLst/>
              </a:rPr>
              <a:t>清零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DS,AX</a:t>
            </a:r>
            <a:r>
              <a:rPr lang="en-US" altLang="zh-CN" sz="2000" dirty="0">
                <a:effectLst/>
              </a:rPr>
              <a:t>           ; </a:t>
            </a:r>
            <a:r>
              <a:rPr lang="zh-CN" altLang="en-US" sz="2000" dirty="0">
                <a:effectLst/>
              </a:rPr>
              <a:t>数据段清零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effectLst/>
              </a:rPr>
              <a:t>LEA  </a:t>
            </a:r>
            <a:r>
              <a:rPr lang="en-US" altLang="zh-CN" sz="2000" dirty="0" err="1">
                <a:effectLst/>
              </a:rPr>
              <a:t>AX,INT0</a:t>
            </a:r>
            <a:r>
              <a:rPr lang="en-US" altLang="zh-CN" sz="2000" dirty="0">
                <a:effectLst/>
              </a:rPr>
              <a:t>         ; </a:t>
            </a:r>
            <a:r>
              <a:rPr lang="zh-CN" altLang="en-US" sz="2000" dirty="0">
                <a:effectLst/>
              </a:rPr>
              <a:t>写</a:t>
            </a:r>
            <a:r>
              <a:rPr lang="en-US" altLang="zh-CN" sz="2000" dirty="0">
                <a:effectLst/>
              </a:rPr>
              <a:t>8259</a:t>
            </a:r>
            <a:r>
              <a:rPr lang="zh-CN" altLang="en-US" sz="2000" dirty="0">
                <a:effectLst/>
              </a:rPr>
              <a:t>中断程序的入口地址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DS:[4*8],AX  ; </a:t>
            </a:r>
            <a:r>
              <a:rPr lang="zh-CN" altLang="en-US" sz="2000" dirty="0">
                <a:effectLst/>
              </a:rPr>
              <a:t>把中断服务程序的入口地址偏移量送中断向量表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</a:t>
            </a:r>
            <a:r>
              <a:rPr lang="en-US" altLang="zh-CN" sz="2000" dirty="0" err="1">
                <a:effectLst/>
              </a:rPr>
              <a:t>AX,CS</a:t>
            </a:r>
            <a:endParaRPr lang="en-US" altLang="zh-CN" sz="2000" dirty="0"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DS:[4*8+2],AX; </a:t>
            </a:r>
            <a:r>
              <a:rPr lang="zh-CN" altLang="en-US" sz="2000" dirty="0">
                <a:effectLst/>
              </a:rPr>
              <a:t>把中断服务程序的入口地址段地址送中断向量表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effectLst/>
              </a:rPr>
              <a:t>IN  </a:t>
            </a:r>
            <a:r>
              <a:rPr lang="en-US" altLang="zh-CN" sz="2000" dirty="0" err="1">
                <a:effectLst/>
              </a:rPr>
              <a:t>AL,DX</a:t>
            </a:r>
            <a:r>
              <a:rPr lang="en-US" altLang="zh-CN" sz="2000" dirty="0">
                <a:effectLst/>
              </a:rPr>
              <a:t>                  ;</a:t>
            </a:r>
            <a:r>
              <a:rPr lang="zh-CN" altLang="en-US" sz="2000" dirty="0">
                <a:effectLst/>
              </a:rPr>
              <a:t>读中断屏蔽寄存器</a:t>
            </a:r>
            <a:r>
              <a:rPr lang="en-US" altLang="zh-CN" sz="2000" dirty="0" err="1">
                <a:effectLst/>
              </a:rPr>
              <a:t>IMR</a:t>
            </a:r>
            <a:r>
              <a:rPr lang="zh-CN" altLang="en-US" sz="2000" dirty="0">
                <a:effectLst/>
              </a:rPr>
              <a:t>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AND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AL,0FEH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;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屏蔽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IR1~IR7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允许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IR0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中的中断请求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DX,203H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   ; 8255</a:t>
            </a:r>
            <a:r>
              <a:rPr lang="zh-CN" altLang="en-US" sz="2000" dirty="0">
                <a:solidFill>
                  <a:srgbClr val="006600"/>
                </a:solidFill>
                <a:effectLst/>
              </a:rPr>
              <a:t>初始化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66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AL,80H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      ; A</a:t>
            </a:r>
            <a:r>
              <a:rPr lang="zh-CN" altLang="en-US" sz="2000" dirty="0">
                <a:solidFill>
                  <a:srgbClr val="006600"/>
                </a:solidFill>
                <a:effectLst/>
              </a:rPr>
              <a:t>口输出，方式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DX,AL</a:t>
            </a:r>
            <a:endParaRPr lang="en-US" altLang="zh-CN" sz="2000" dirty="0">
              <a:solidFill>
                <a:srgbClr val="006600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BL,0FEH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;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LED0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灯亮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(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低电平灯亮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)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AL,BL</a:t>
            </a:r>
            <a:endParaRPr lang="en-US" altLang="zh-CN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DX,200H</a:t>
            </a:r>
            <a:endParaRPr lang="en-US" altLang="zh-CN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DX,AL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;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PA0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灯亮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STI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             ;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开中断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660033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7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765175"/>
            <a:ext cx="8540750" cy="57594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REPEAT: HLT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JMP REPEAT     ;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INT0  PROC NEAR     ;8259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中断服务程序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ROL BL,1        ;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左循环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AL,BL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DX,200H   ; PA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口灯亮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DX,210H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AL,20H     ; OCW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发结束命令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EOI=1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IRET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INT0 ENDP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CODE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END START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7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8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8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8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8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8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8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77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ffectLst/>
              </a:rPr>
              <a:t>3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8086CPU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可编程中断控制器，实现对外部中断的响应和处理。要求程序中对每次中断进行计数，并将计数结果用</a:t>
            </a:r>
            <a:r>
              <a:rPr lang="en-US" altLang="zh-CN">
                <a:effectLst/>
              </a:rPr>
              <a:t>8255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PA</a:t>
            </a:r>
            <a:r>
              <a:rPr lang="zh-CN" altLang="en-US">
                <a:effectLst/>
              </a:rPr>
              <a:t>口输出到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显示。</a:t>
            </a: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7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80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477000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908050"/>
            <a:ext cx="434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3725" y="549275"/>
            <a:ext cx="8299450" cy="6048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AL,8      ; ICW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中断类型号为</a:t>
            </a:r>
            <a:r>
              <a:rPr lang="en-US" altLang="zh-CN" sz="2000"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AL,01H  ;ICW</a:t>
            </a:r>
            <a:r>
              <a:rPr lang="en-US" altLang="zh-CN" sz="2000" baseline="-25000">
                <a:effectLst/>
              </a:rPr>
              <a:t>4</a:t>
            </a:r>
            <a:r>
              <a:rPr lang="zh-CN" altLang="en-US" sz="2000">
                <a:effectLst/>
              </a:rPr>
              <a:t>不用缓冲方式，正常中断结束，非特殊的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                       全嵌套方式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52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92150"/>
            <a:ext cx="8540750" cy="5473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AX,0        ; </a:t>
            </a:r>
            <a:r>
              <a:rPr lang="zh-CN" altLang="en-US" sz="2000">
                <a:effectLst/>
              </a:rPr>
              <a:t>清零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DS,AX      ; </a:t>
            </a:r>
            <a:r>
              <a:rPr lang="zh-CN" altLang="en-US" sz="2000">
                <a:effectLst/>
              </a:rPr>
              <a:t>数据段清零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LEA  AX,INT0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DS:[4*8],AX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DS:[4*8+2],AX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IN  AL,DX            ;  </a:t>
            </a:r>
            <a:r>
              <a:rPr lang="zh-CN" altLang="en-US" sz="2000">
                <a:effectLst/>
              </a:rPr>
              <a:t>读中断屏蔽寄存器</a:t>
            </a:r>
            <a:r>
              <a:rPr lang="en-US" altLang="zh-CN" sz="2000">
                <a:effectLst/>
              </a:rPr>
              <a:t>IMR</a:t>
            </a:r>
            <a:r>
              <a:rPr lang="zh-CN" altLang="en-US" sz="2000">
                <a:effectLst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AND AL,0FEH    ; </a:t>
            </a:r>
            <a:r>
              <a:rPr lang="zh-CN" altLang="en-US" sz="2000">
                <a:effectLst/>
              </a:rPr>
              <a:t>屏蔽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1</a:t>
            </a:r>
            <a:r>
              <a:rPr lang="en-US" altLang="zh-CN" sz="2000">
                <a:effectLst/>
              </a:rPr>
              <a:t>~IR</a:t>
            </a:r>
            <a:r>
              <a:rPr lang="en-US" altLang="zh-CN" sz="2000" baseline="-25000">
                <a:effectLst/>
              </a:rPr>
              <a:t>7</a:t>
            </a:r>
            <a:r>
              <a:rPr lang="en-US" altLang="zh-CN" sz="2000">
                <a:effectLst/>
              </a:rPr>
              <a:t>,</a:t>
            </a:r>
            <a:r>
              <a:rPr lang="zh-CN" altLang="en-US" sz="2000">
                <a:effectLst/>
              </a:rPr>
              <a:t>允许</a:t>
            </a:r>
            <a:r>
              <a:rPr lang="en-US" altLang="zh-CN" sz="2000">
                <a:effectLst/>
              </a:rPr>
              <a:t>IR0</a:t>
            </a:r>
            <a:r>
              <a:rPr lang="zh-CN" altLang="en-US" sz="2000">
                <a:effectLst/>
              </a:rPr>
              <a:t>中的中断请求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DX,203H    ; 8255</a:t>
            </a:r>
            <a:r>
              <a:rPr lang="zh-CN" altLang="en-US" sz="2000">
                <a:effectLst/>
              </a:rPr>
              <a:t>初始化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AL,80H     ; A</a:t>
            </a:r>
            <a:r>
              <a:rPr lang="zh-CN" altLang="en-US" sz="2000">
                <a:effectLst/>
              </a:rPr>
              <a:t>口输出，方式</a:t>
            </a:r>
            <a:r>
              <a:rPr lang="en-US" altLang="zh-CN" sz="2000">
                <a:effectLst/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BL,0FFH    ;</a:t>
            </a:r>
            <a:r>
              <a:rPr lang="zh-CN" altLang="en-US" sz="2000">
                <a:effectLst/>
              </a:rPr>
              <a:t>置计数最大值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STI                      ;</a:t>
            </a:r>
            <a:r>
              <a:rPr lang="zh-CN" altLang="en-US" sz="2000">
                <a:effectLst/>
              </a:rPr>
              <a:t>开中断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32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909638"/>
            <a:ext cx="8540750" cy="5256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REPEAT :HLT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JMP REPEAT     ;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effectLst/>
              </a:rPr>
              <a:t>INT0  PROC NEAR     ;  8259</a:t>
            </a:r>
            <a:r>
              <a:rPr lang="zh-CN" altLang="en-US" sz="2000">
                <a:effectLst/>
              </a:rPr>
              <a:t>中断程序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DEC  BL                ; </a:t>
            </a:r>
            <a:r>
              <a:rPr lang="zh-CN" altLang="en-US" sz="2000">
                <a:effectLst/>
              </a:rPr>
              <a:t>最大值减</a:t>
            </a:r>
            <a:r>
              <a:rPr lang="en-US" altLang="zh-CN" sz="2000">
                <a:effectLst/>
              </a:rPr>
              <a:t>1</a:t>
            </a:r>
            <a:r>
              <a:rPr lang="zh-CN" altLang="en-US" sz="2000">
                <a:effectLst/>
              </a:rPr>
              <a:t>（因为是低电平</a:t>
            </a:r>
            <a:r>
              <a:rPr lang="en-US" altLang="zh-CN" sz="2000">
                <a:effectLst/>
              </a:rPr>
              <a:t>LED</a:t>
            </a:r>
            <a:r>
              <a:rPr lang="zh-CN" altLang="en-US" sz="2000">
                <a:effectLst/>
              </a:rPr>
              <a:t>灯亮）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   ;  PA</a:t>
            </a:r>
            <a:r>
              <a:rPr lang="zh-CN" altLang="en-US" sz="2000">
                <a:effectLst/>
              </a:rPr>
              <a:t>口灯亮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DX,210H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;  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INT0 ENDP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CODE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END START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81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84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/>
              </a:rPr>
              <a:t>4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可编程中断控制器，实现对外部中断的响应和处理，正常情况下执行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右循环亮，当</a:t>
            </a:r>
            <a:r>
              <a:rPr lang="en-US" altLang="zh-CN">
                <a:effectLst/>
              </a:rPr>
              <a:t>8086</a:t>
            </a:r>
            <a:r>
              <a:rPr lang="zh-CN" altLang="en-US">
                <a:effectLst/>
              </a:rPr>
              <a:t>响应外部中断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时，每按一次脉冲按钮，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左循环亮，编写程序实现要求。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4688" y="563738"/>
            <a:ext cx="7097713" cy="747712"/>
          </a:xfrm>
        </p:spPr>
        <p:txBody>
          <a:bodyPr/>
          <a:lstStyle/>
          <a:p>
            <a:r>
              <a:rPr lang="zh-CN" altLang="en-US" sz="4000" dirty="0">
                <a:solidFill>
                  <a:srgbClr val="800000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64816" y="1484784"/>
            <a:ext cx="7953375" cy="3651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（1）上半部分：处理部件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00"/>
                </a:solidFill>
              </a:rPr>
              <a:t>中断请求寄存器</a:t>
            </a:r>
            <a:r>
              <a:rPr lang="en-US" altLang="zh-CN" sz="2800" dirty="0">
                <a:solidFill>
                  <a:srgbClr val="000000"/>
                </a:solidFill>
              </a:rPr>
              <a:t>IRR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00"/>
                </a:solidFill>
              </a:rPr>
              <a:t>中断优先级裁决器</a:t>
            </a:r>
            <a:r>
              <a:rPr lang="en-US" altLang="zh-CN" sz="2800" dirty="0">
                <a:solidFill>
                  <a:srgbClr val="000000"/>
                </a:solidFill>
              </a:rPr>
              <a:t>PR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00"/>
                </a:solidFill>
              </a:rPr>
              <a:t>当前中断服务寄存器</a:t>
            </a:r>
            <a:r>
              <a:rPr lang="en-US" altLang="zh-CN" sz="2800" dirty="0" err="1">
                <a:solidFill>
                  <a:srgbClr val="000000"/>
                </a:solidFill>
              </a:rPr>
              <a:t>ISR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（2）</a:t>
            </a:r>
            <a:r>
              <a:rPr lang="zh-CN" altLang="en-US" dirty="0"/>
              <a:t>下半部分：7个寄存器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ICW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2800" dirty="0" err="1">
                <a:solidFill>
                  <a:srgbClr val="000000"/>
                </a:solidFill>
              </a:rPr>
              <a:t>～ICW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4</a:t>
            </a:r>
            <a:endParaRPr lang="en-US" altLang="zh-CN" sz="2800" baseline="-25000" dirty="0">
              <a:solidFill>
                <a:srgbClr val="000000"/>
              </a:solidFill>
            </a:endParaRP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OCW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2800" dirty="0" err="1">
                <a:solidFill>
                  <a:srgbClr val="000000"/>
                </a:solidFill>
              </a:rPr>
              <a:t>～OCW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3</a:t>
            </a:r>
            <a:endParaRPr lang="en-US" altLang="zh-CN" sz="2800" baseline="-25000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6400800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4572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549275"/>
            <a:ext cx="8540750" cy="6308725"/>
          </a:xfrm>
        </p:spPr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sv-SE" altLang="zh-CN" sz="2000">
                <a:effectLst/>
              </a:rPr>
              <a:t>       STACK  SEGMENT STACK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sv-SE" altLang="zh-CN" sz="2000">
                <a:effectLst/>
              </a:rPr>
              <a:t>STA  DW 50 DUP(?)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ENDS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ICW4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AL,8          ; ICW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中断类型号为</a:t>
            </a:r>
            <a:r>
              <a:rPr lang="en-US" altLang="zh-CN" sz="2000">
                <a:effectLst/>
              </a:rPr>
              <a:t>8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DX,211H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OUT DX,AL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AL,01H   ;ICW</a:t>
            </a:r>
            <a:r>
              <a:rPr lang="en-US" altLang="zh-CN" sz="2000" baseline="-25000">
                <a:effectLst/>
              </a:rPr>
              <a:t>4</a:t>
            </a:r>
            <a:r>
              <a:rPr lang="zh-CN" altLang="en-US" sz="2000">
                <a:effectLst/>
              </a:rPr>
              <a:t>不用缓冲方式，正常中断结束，非特殊的全嵌套方式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</a:t>
            </a:r>
            <a:r>
              <a:rPr lang="en-US" altLang="zh-CN" sz="2000">
                <a:effectLst/>
              </a:rPr>
              <a:t>OUT DX,AL              </a:t>
            </a:r>
            <a:endParaRPr lang="zh-CN" altLang="en-US" sz="2000"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866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622300"/>
            <a:ext cx="8540750" cy="61198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AX,0         ; </a:t>
            </a:r>
            <a:r>
              <a:rPr lang="zh-CN" altLang="en-US" sz="2000">
                <a:effectLst/>
              </a:rPr>
              <a:t>清零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DS,AX      ; </a:t>
            </a:r>
            <a:r>
              <a:rPr lang="zh-CN" altLang="en-US" sz="2000">
                <a:effectLst/>
              </a:rPr>
              <a:t>数据段清零</a:t>
            </a:r>
            <a:r>
              <a:rPr lang="en-US" altLang="zh-CN" sz="2000">
                <a:effectLst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LEA  AX,INT0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DS:[4*8],AX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DS:[4*8+2],AX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IN AL,DX       ;  </a:t>
            </a:r>
            <a:r>
              <a:rPr lang="zh-CN" altLang="en-US" sz="2000">
                <a:effectLst/>
              </a:rPr>
              <a:t>读中断屏蔽寄存器</a:t>
            </a:r>
            <a:r>
              <a:rPr lang="en-US" altLang="zh-CN" sz="2000">
                <a:effectLst/>
              </a:rPr>
              <a:t>IMR</a:t>
            </a:r>
            <a:r>
              <a:rPr lang="zh-CN" altLang="en-US" sz="2000">
                <a:effectLst/>
              </a:rPr>
              <a:t>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AND AL,0FEH    ; </a:t>
            </a:r>
            <a:r>
              <a:rPr lang="zh-CN" altLang="en-US" sz="2000">
                <a:effectLst/>
              </a:rPr>
              <a:t>屏蔽</a:t>
            </a:r>
            <a:r>
              <a:rPr lang="en-US" altLang="zh-CN" sz="2000">
                <a:effectLst/>
              </a:rPr>
              <a:t>IR1~IR7,</a:t>
            </a:r>
            <a:r>
              <a:rPr lang="zh-CN" altLang="en-US" sz="2000">
                <a:effectLst/>
              </a:rPr>
              <a:t>允许</a:t>
            </a:r>
            <a:r>
              <a:rPr lang="en-US" altLang="zh-CN" sz="2000">
                <a:effectLst/>
              </a:rPr>
              <a:t>IR0</a:t>
            </a:r>
            <a:r>
              <a:rPr lang="zh-CN" altLang="en-US" sz="2000">
                <a:effectLst/>
              </a:rPr>
              <a:t>中的中断请求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DX,203H    ; 8255</a:t>
            </a:r>
            <a:r>
              <a:rPr lang="zh-CN" altLang="en-US" sz="2000">
                <a:effectLst/>
              </a:rPr>
              <a:t>初始化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AL,80H     ; A</a:t>
            </a:r>
            <a:r>
              <a:rPr lang="zh-CN" altLang="en-US" sz="2000">
                <a:effectLst/>
              </a:rPr>
              <a:t>口输出，方式</a:t>
            </a:r>
            <a:r>
              <a:rPr lang="en-US" altLang="zh-CN" sz="2000">
                <a:effectLst/>
              </a:rPr>
              <a:t>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STI              ;  </a:t>
            </a:r>
            <a:r>
              <a:rPr lang="zh-CN" altLang="en-US" sz="2000">
                <a:effectLst/>
              </a:rPr>
              <a:t>开中断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BL,0FEH    ;LED0</a:t>
            </a:r>
            <a:r>
              <a:rPr lang="zh-CN" altLang="en-US" sz="2000">
                <a:effectLst/>
              </a:rPr>
              <a:t>灯亮</a:t>
            </a:r>
            <a:r>
              <a:rPr lang="en-US" altLang="zh-CN" sz="2000">
                <a:effectLst/>
              </a:rPr>
              <a:t>(</a:t>
            </a:r>
            <a:r>
              <a:rPr lang="zh-CN" altLang="en-US" sz="2000">
                <a:effectLst/>
              </a:rPr>
              <a:t>低电平灯亮</a:t>
            </a:r>
            <a:r>
              <a:rPr lang="en-US" altLang="zh-CN" sz="2000">
                <a:effectLst/>
              </a:rPr>
              <a:t>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BG:  MOV AL,BL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      ;LED</a:t>
            </a:r>
            <a:r>
              <a:rPr lang="zh-CN" altLang="en-US" sz="2000">
                <a:effectLst/>
              </a:rPr>
              <a:t>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CALL  DELAY   ;100ms</a:t>
            </a:r>
            <a:r>
              <a:rPr lang="zh-CN" altLang="en-US" sz="2000">
                <a:effectLst/>
              </a:rPr>
              <a:t>延时子程序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ROR  BL,1         ;</a:t>
            </a:r>
            <a:r>
              <a:rPr lang="zh-CN" altLang="en-US" sz="2000">
                <a:effectLst/>
              </a:rPr>
              <a:t>右循环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JMP  BG    ;</a:t>
            </a:r>
            <a:r>
              <a:rPr lang="zh-CN" altLang="en-US" sz="2000">
                <a:effectLst/>
              </a:rPr>
              <a:t>等待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96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25538"/>
            <a:ext cx="8540750" cy="53990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INT0  PROC NEAR     ;  8259</a:t>
            </a:r>
            <a:r>
              <a:rPr lang="zh-CN" altLang="en-US" sz="2000">
                <a:effectLst/>
              </a:rPr>
              <a:t>中断程序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AH,07H     ; </a:t>
            </a:r>
            <a:r>
              <a:rPr lang="zh-CN" altLang="en-US" sz="2000">
                <a:effectLst/>
              </a:rPr>
              <a:t>置循环次数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</a:t>
            </a:r>
            <a:r>
              <a:rPr lang="en-US" altLang="zh-CN" sz="2000">
                <a:effectLst/>
              </a:rPr>
              <a:t>BG1: ROL BL,1           ; </a:t>
            </a:r>
            <a:r>
              <a:rPr lang="zh-CN" altLang="en-US" sz="2000">
                <a:effectLst/>
              </a:rPr>
              <a:t>左循环</a:t>
            </a:r>
            <a:r>
              <a:rPr lang="en-US" altLang="zh-CN" sz="2000">
                <a:effectLst/>
              </a:rPr>
              <a:t>1</a:t>
            </a:r>
            <a:r>
              <a:rPr lang="zh-CN" altLang="en-US" sz="2000">
                <a:effectLst/>
              </a:rPr>
              <a:t>次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   ;  PA</a:t>
            </a:r>
            <a:r>
              <a:rPr lang="zh-CN" altLang="en-US" sz="2000">
                <a:effectLst/>
              </a:rPr>
              <a:t>口灯亮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CALL  DELAY    ;100ms</a:t>
            </a:r>
            <a:r>
              <a:rPr lang="zh-CN" altLang="en-US" sz="2000">
                <a:effectLst/>
              </a:rPr>
              <a:t>延时子程序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DEC AH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JNZ  BG1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DX,210H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 ; 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INT0 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END START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47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557338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  PROC NEAR   ;</a:t>
            </a:r>
            <a:r>
              <a:rPr lang="zh-CN" altLang="en-US" sz="2000">
                <a:effectLst/>
              </a:rPr>
              <a:t>延时</a:t>
            </a:r>
            <a:r>
              <a:rPr lang="en-US" altLang="zh-CN" sz="2000">
                <a:effectLst/>
              </a:rPr>
              <a:t>100ms</a:t>
            </a:r>
            <a:r>
              <a:rPr lang="zh-CN" altLang="en-US" sz="2000">
                <a:effectLst/>
              </a:rPr>
              <a:t>子程序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 BH,100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DELAY2: MOV  CX,374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DELAY1: NOP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NOP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LOOP  DELAY1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DEC  BH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JNZ   DELAY2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 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CODE  ENDS 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51270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945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ffectLst/>
              </a:rPr>
              <a:t>5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8086CPU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可编程中断控制器，实现对两个外部中断的响应和处理。要求程序中对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每次中断进行计数，并将累计计数结果用</a:t>
            </a:r>
            <a:r>
              <a:rPr lang="en-US" altLang="zh-CN">
                <a:effectLst/>
              </a:rPr>
              <a:t>8255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PA</a:t>
            </a:r>
            <a:r>
              <a:rPr lang="zh-CN" altLang="en-US">
                <a:effectLst/>
              </a:rPr>
              <a:t>口输出到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显示；对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1</a:t>
            </a:r>
            <a:r>
              <a:rPr lang="zh-CN" altLang="en-US">
                <a:effectLst/>
              </a:rPr>
              <a:t>每次中断，去控制继电器动作，使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闪烁。</a:t>
            </a:r>
          </a:p>
          <a:p>
            <a:pPr>
              <a:lnSpc>
                <a:spcPct val="105000"/>
              </a:lnSpc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951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867400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48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553200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3" name="Line 5">
            <a:hlinkClick r:id="rId3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74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692150"/>
            <a:ext cx="8540750" cy="59769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</a:t>
            </a:r>
            <a:r>
              <a:rPr lang="zh-CN" altLang="en-US" sz="2000">
                <a:effectLst/>
              </a:rPr>
              <a:t>，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AL,8  ;    ICW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中断类型号为</a:t>
            </a:r>
            <a:r>
              <a:rPr lang="en-US" altLang="zh-CN" sz="2000"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AL,01H  ;ICW</a:t>
            </a:r>
            <a:r>
              <a:rPr lang="en-US" altLang="zh-CN" sz="2000" baseline="-25000">
                <a:effectLst/>
              </a:rPr>
              <a:t>4</a:t>
            </a:r>
            <a:r>
              <a:rPr lang="zh-CN" altLang="en-US" sz="2000">
                <a:effectLst/>
              </a:rPr>
              <a:t>不用缓冲方式，正常中断结束，非特殊的全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                        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OUT DX,AL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9505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333375"/>
            <a:ext cx="6858000" cy="906463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84213" y="1628775"/>
            <a:ext cx="8178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中断请求寄存器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保存8个外界中断请求信号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的请求状态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位为1表示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引脚有中断请求；为0表示无请求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中断服务寄存器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保存正在被8259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服务着的中断状态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位为1表示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中断正在服务中；为0表示没有被服务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中断屏蔽寄存器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IMR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保存对中断请求信号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的屏蔽状态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位为1表示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中断被屏蔽（禁止）；为0表示允许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17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uiExpand="1" build="allAtOnce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549275"/>
            <a:ext cx="8540750" cy="561657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LEA  AX,INT0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DS:[4*8],AX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DS:[4*8+2],AX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LEA  AX,INT1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DS:[4*9],AX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DS:[4*9+2],AX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DX,211H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IN  AL,DX            ;  </a:t>
            </a:r>
            <a:r>
              <a:rPr lang="zh-CN" altLang="en-US" sz="2000">
                <a:effectLst/>
              </a:rPr>
              <a:t>读中断屏蔽寄存器</a:t>
            </a:r>
            <a:r>
              <a:rPr lang="en-US" altLang="zh-CN" sz="2000">
                <a:effectLst/>
              </a:rPr>
              <a:t>IMR</a:t>
            </a:r>
            <a:r>
              <a:rPr lang="zh-CN" altLang="en-US" sz="2000">
                <a:effectLst/>
              </a:rPr>
              <a:t>，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AND AL,0FCH    ; </a:t>
            </a:r>
            <a:r>
              <a:rPr lang="zh-CN" altLang="en-US" sz="2000">
                <a:effectLst/>
              </a:rPr>
              <a:t>屏蔽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2</a:t>
            </a:r>
            <a:r>
              <a:rPr lang="en-US" altLang="zh-CN" sz="2000">
                <a:effectLst/>
              </a:rPr>
              <a:t>~IR</a:t>
            </a:r>
            <a:r>
              <a:rPr lang="en-US" altLang="zh-CN" sz="2000" baseline="-25000">
                <a:effectLst/>
              </a:rPr>
              <a:t>7</a:t>
            </a:r>
            <a:r>
              <a:rPr lang="en-US" altLang="zh-CN" sz="2000">
                <a:effectLst/>
              </a:rPr>
              <a:t>,</a:t>
            </a:r>
            <a:r>
              <a:rPr lang="zh-CN" altLang="en-US" sz="2000">
                <a:effectLst/>
              </a:rPr>
              <a:t>允许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0</a:t>
            </a:r>
            <a:r>
              <a:rPr lang="zh-CN" altLang="en-US" sz="2000">
                <a:effectLst/>
              </a:rPr>
              <a:t>、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的中断请求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        </a:t>
            </a:r>
            <a:r>
              <a:rPr lang="en-US" altLang="zh-CN" sz="2000">
                <a:effectLst/>
              </a:rPr>
              <a:t>OUT DX,AL</a:t>
            </a:r>
            <a:r>
              <a:rPr lang="zh-CN" altLang="en-US" sz="2000">
                <a:effectLst/>
              </a:rPr>
              <a:t>    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721906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20713"/>
            <a:ext cx="8540750" cy="60483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DX,203H    ; 8255</a:t>
            </a:r>
            <a:r>
              <a:rPr lang="zh-CN" altLang="en-US" sz="2000">
                <a:effectLst/>
              </a:rPr>
              <a:t>初始化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AL,80H     ; A</a:t>
            </a:r>
            <a:r>
              <a:rPr lang="zh-CN" altLang="en-US" sz="2000">
                <a:effectLst/>
              </a:rPr>
              <a:t>、</a:t>
            </a:r>
            <a:r>
              <a:rPr lang="en-US" altLang="zh-CN" sz="2000">
                <a:effectLst/>
              </a:rPr>
              <a:t>B</a:t>
            </a:r>
            <a:r>
              <a:rPr lang="zh-CN" altLang="en-US" sz="2000">
                <a:effectLst/>
              </a:rPr>
              <a:t>口输出，方式</a:t>
            </a:r>
            <a:r>
              <a:rPr lang="en-US" altLang="zh-CN" sz="2000">
                <a:effectLst/>
              </a:rPr>
              <a:t>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BL,0FFH    ;</a:t>
            </a:r>
            <a:r>
              <a:rPr lang="zh-CN" altLang="en-US" sz="2000">
                <a:effectLst/>
              </a:rPr>
              <a:t>置计数最大值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BH,01H     ;</a:t>
            </a:r>
            <a:r>
              <a:rPr lang="zh-CN" altLang="en-US" sz="2000">
                <a:effectLst/>
              </a:rPr>
              <a:t>置继电器转换初值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STI              ;  </a:t>
            </a:r>
            <a:r>
              <a:rPr lang="zh-CN" altLang="en-US" sz="2000">
                <a:effectLst/>
              </a:rPr>
              <a:t>开中断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</a:t>
            </a:r>
            <a:r>
              <a:rPr lang="en-US" altLang="zh-CN" sz="2000">
                <a:effectLst/>
              </a:rPr>
              <a:t>REPEAT :HLT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JMP REPEAT     ;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effectLst/>
              </a:rPr>
              <a:t>INT0  PROC NEAR     ;  IR</a:t>
            </a:r>
            <a:r>
              <a:rPr lang="en-US" altLang="zh-CN" sz="2000" baseline="-25000">
                <a:effectLst/>
              </a:rPr>
              <a:t>0</a:t>
            </a:r>
            <a:r>
              <a:rPr lang="zh-CN" altLang="en-US" sz="2000">
                <a:effectLst/>
              </a:rPr>
              <a:t>中断服务程序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DEC  BL        ; </a:t>
            </a:r>
            <a:r>
              <a:rPr lang="zh-CN" altLang="en-US" sz="2000">
                <a:effectLst/>
              </a:rPr>
              <a:t>最大值减</a:t>
            </a:r>
            <a:r>
              <a:rPr lang="en-US" altLang="zh-CN" sz="2000">
                <a:effectLst/>
              </a:rPr>
              <a:t>1</a:t>
            </a:r>
            <a:r>
              <a:rPr lang="zh-CN" altLang="en-US" sz="2000">
                <a:effectLst/>
              </a:rPr>
              <a:t>（因为是低电平</a:t>
            </a:r>
            <a:r>
              <a:rPr lang="en-US" altLang="zh-CN" sz="2000">
                <a:effectLst/>
              </a:rPr>
              <a:t>LED</a:t>
            </a:r>
            <a:r>
              <a:rPr lang="zh-CN" altLang="en-US" sz="2000">
                <a:effectLst/>
              </a:rPr>
              <a:t>灯亮）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   ;  PA</a:t>
            </a:r>
            <a:r>
              <a:rPr lang="zh-CN" altLang="en-US" sz="2000">
                <a:effectLst/>
              </a:rPr>
              <a:t>口灯亮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DX,210H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;  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INT0 ENDP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911080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062038"/>
            <a:ext cx="8540750" cy="51752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INT1  PROC NEAR      ;  IR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中断服务程序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DX,201H    ;  8255</a:t>
            </a:r>
            <a:r>
              <a:rPr lang="zh-CN" altLang="en-US" sz="2000">
                <a:effectLst/>
              </a:rPr>
              <a:t>的</a:t>
            </a:r>
            <a:r>
              <a:rPr lang="en-US" altLang="zh-CN" sz="2000">
                <a:effectLst/>
              </a:rPr>
              <a:t>PB</a:t>
            </a:r>
            <a:r>
              <a:rPr lang="zh-CN" altLang="en-US" sz="2000">
                <a:effectLst/>
              </a:rPr>
              <a:t>口地址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NOT  BH             ;  </a:t>
            </a:r>
            <a:r>
              <a:rPr lang="zh-CN" altLang="en-US" sz="2000">
                <a:effectLst/>
              </a:rPr>
              <a:t>求反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        ; PB0</a:t>
            </a:r>
            <a:r>
              <a:rPr lang="zh-CN" altLang="en-US" sz="2000">
                <a:effectLst/>
              </a:rPr>
              <a:t>输出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DX,210H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 ;OCW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INT1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CODE ENDS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END  START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548163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404813"/>
            <a:ext cx="8181975" cy="7239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7.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6  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多片8259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组成的主从式中断系统 </a:t>
            </a:r>
          </a:p>
        </p:txBody>
      </p:sp>
      <p:pic>
        <p:nvPicPr>
          <p:cNvPr id="35844" name="Picture 4" descr="wx1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532813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611188" y="5662613"/>
            <a:ext cx="3600450" cy="71913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主从式系统中的中断响应过程？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8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1143000"/>
          </a:xfrm>
        </p:spPr>
        <p:txBody>
          <a:bodyPr/>
          <a:lstStyle/>
          <a:p>
            <a:pPr algn="l"/>
            <a:r>
              <a:rPr lang="zh-CN" altLang="en-US" sz="3600"/>
              <a:t>初始化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D60093"/>
                </a:solidFill>
              </a:rPr>
              <a:t>主片：</a:t>
            </a:r>
          </a:p>
          <a:p>
            <a:pPr>
              <a:lnSpc>
                <a:spcPct val="90000"/>
              </a:lnSpc>
            </a:pP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</a:t>
            </a:r>
            <a:r>
              <a:rPr lang="en-US" altLang="zh-CN"/>
              <a:t>SNGL</a:t>
            </a:r>
            <a:r>
              <a:rPr lang="zh-CN" altLang="en-US"/>
              <a:t>位置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，某个引脚上连有从片，则对应位置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/>
              <a:t>的</a:t>
            </a:r>
            <a:r>
              <a:rPr lang="en-US" altLang="zh-CN"/>
              <a:t>SFNM</a:t>
            </a:r>
            <a:r>
              <a:rPr lang="zh-CN" altLang="en-US"/>
              <a:t>位如果置</a:t>
            </a:r>
            <a:r>
              <a:rPr lang="en-US" altLang="zh-CN"/>
              <a:t>1</a:t>
            </a:r>
            <a:r>
              <a:rPr lang="zh-CN" altLang="en-US"/>
              <a:t>，则主片为特殊全嵌套工作方式。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D60093"/>
                </a:solidFill>
              </a:rPr>
              <a:t>从片：</a:t>
            </a:r>
          </a:p>
          <a:p>
            <a:pPr>
              <a:lnSpc>
                <a:spcPct val="90000"/>
              </a:lnSpc>
            </a:pP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</a:t>
            </a:r>
            <a:r>
              <a:rPr lang="en-US" altLang="zh-CN"/>
              <a:t>SNGL</a:t>
            </a:r>
            <a:r>
              <a:rPr lang="zh-CN" altLang="en-US"/>
              <a:t>位置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，低三位为从片的标号。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9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04813"/>
            <a:ext cx="8181975" cy="906462"/>
          </a:xfrm>
        </p:spPr>
        <p:txBody>
          <a:bodyPr/>
          <a:lstStyle/>
          <a:p>
            <a:pPr algn="l"/>
            <a:r>
              <a:rPr lang="zh-CN" altLang="en-US" sz="3200"/>
              <a:t>主从式中断系统中的优先级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345487" cy="1316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设系统中有一个主片，</a:t>
            </a:r>
            <a:r>
              <a:rPr lang="en-US" altLang="zh-CN"/>
              <a:t>2</a:t>
            </a:r>
            <a:r>
              <a:rPr lang="zh-CN" altLang="en-US"/>
              <a:t>个从片，并设从片</a:t>
            </a:r>
            <a:r>
              <a:rPr lang="en-US" altLang="zh-CN"/>
              <a:t>1</a:t>
            </a:r>
            <a:r>
              <a:rPr lang="zh-CN" altLang="en-US"/>
              <a:t>连在主片的</a:t>
            </a:r>
            <a:r>
              <a:rPr lang="en-US" altLang="zh-CN"/>
              <a:t>IR</a:t>
            </a:r>
            <a:r>
              <a:rPr lang="en-US" altLang="zh-CN" baseline="-25000"/>
              <a:t>1</a:t>
            </a:r>
            <a:r>
              <a:rPr lang="zh-CN" altLang="en-US"/>
              <a:t>引脚上，而从片</a:t>
            </a:r>
            <a:r>
              <a:rPr lang="en-US" altLang="zh-CN"/>
              <a:t>2</a:t>
            </a:r>
            <a:r>
              <a:rPr lang="zh-CN" altLang="en-US"/>
              <a:t>连在主片的</a:t>
            </a:r>
            <a:r>
              <a:rPr lang="en-US" altLang="zh-CN"/>
              <a:t>IR</a:t>
            </a:r>
            <a:r>
              <a:rPr lang="en-US" altLang="zh-CN" baseline="-25000"/>
              <a:t>2</a:t>
            </a:r>
            <a:r>
              <a:rPr lang="zh-CN" altLang="en-US"/>
              <a:t>引脚上，则系统的优先级排列为：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50825" y="2924175"/>
            <a:ext cx="608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主片：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（这是系统中最高的优先级）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203575" y="5589588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（主片的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是系统中最低的优先级）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5288" y="36449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从片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827088" y="4292600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从片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00757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331913" y="4941888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主片：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0" name="Line 10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740650" y="6381750"/>
            <a:ext cx="576263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2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4" grpId="0"/>
      <p:bldP spid="128005" grpId="0"/>
      <p:bldP spid="128007" grpId="0"/>
      <p:bldP spid="128008" grpId="0"/>
      <p:bldP spid="12800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201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6850" y="1916113"/>
            <a:ext cx="8839200" cy="45434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简述什么是中断？</a:t>
            </a:r>
            <a:r>
              <a:rPr lang="en-US" altLang="zh-CN" sz="2400">
                <a:effectLst/>
              </a:rPr>
              <a:t>8086CPU</a:t>
            </a:r>
            <a:r>
              <a:rPr lang="zh-CN" altLang="en-US" sz="2400">
                <a:effectLst/>
              </a:rPr>
              <a:t>有哪几种中断？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简述非屏蔽中断</a:t>
            </a:r>
            <a:r>
              <a:rPr lang="en-US" altLang="zh-CN" sz="2400">
                <a:effectLst/>
              </a:rPr>
              <a:t>NMI</a:t>
            </a:r>
            <a:r>
              <a:rPr lang="zh-CN" altLang="en-US" sz="2400">
                <a:effectLst/>
              </a:rPr>
              <a:t>和屏蔽中断</a:t>
            </a:r>
            <a:r>
              <a:rPr lang="en-US" altLang="zh-CN" sz="2400">
                <a:effectLst/>
              </a:rPr>
              <a:t>INTR</a:t>
            </a:r>
            <a:r>
              <a:rPr lang="zh-CN" altLang="en-US" sz="2400">
                <a:effectLst/>
              </a:rPr>
              <a:t>的区别？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中断向量表的功能是什么？已知中断类型号分别为</a:t>
            </a:r>
            <a:r>
              <a:rPr lang="en-US" altLang="zh-CN" sz="2400">
                <a:effectLst/>
              </a:rPr>
              <a:t>88H</a:t>
            </a:r>
            <a:r>
              <a:rPr lang="zh-CN" altLang="en-US" sz="2400">
                <a:effectLst/>
              </a:rPr>
              <a:t>和</a:t>
            </a:r>
            <a:r>
              <a:rPr lang="en-US" altLang="zh-CN" sz="2400">
                <a:effectLst/>
              </a:rPr>
              <a:t>AAH</a:t>
            </a:r>
            <a:r>
              <a:rPr lang="zh-CN" altLang="en-US" sz="2400">
                <a:effectLst/>
              </a:rPr>
              <a:t>，它们的中断服务程序入口地址在中断向量表的什么位置上？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简述中断控制器</a:t>
            </a:r>
            <a:r>
              <a:rPr lang="en-US" altLang="zh-CN" sz="2400">
                <a:effectLst/>
              </a:rPr>
              <a:t>8259A</a:t>
            </a:r>
            <a:r>
              <a:rPr lang="zh-CN" altLang="en-US" sz="2400">
                <a:effectLst/>
              </a:rPr>
              <a:t>的内部结构和主要功能</a:t>
            </a:r>
            <a:r>
              <a:rPr lang="en-US" altLang="zh-CN" sz="2400">
                <a:effectLst/>
              </a:rPr>
              <a:t>?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设可屏蔽中断的中断类型号为</a:t>
            </a:r>
            <a:r>
              <a:rPr lang="en-US" altLang="zh-CN" sz="2400">
                <a:effectLst/>
              </a:rPr>
              <a:t>09H</a:t>
            </a:r>
            <a:r>
              <a:rPr lang="zh-CN" altLang="en-US" sz="2400">
                <a:effectLst/>
              </a:rPr>
              <a:t>，它的中断服务程序的入口地址为</a:t>
            </a:r>
            <a:r>
              <a:rPr lang="en-US" altLang="zh-CN" sz="2400">
                <a:effectLst/>
              </a:rPr>
              <a:t>0020H(</a:t>
            </a:r>
            <a:r>
              <a:rPr lang="zh-CN" altLang="en-US" sz="2400">
                <a:effectLst/>
              </a:rPr>
              <a:t>段地址</a:t>
            </a:r>
            <a:r>
              <a:rPr lang="en-US" altLang="zh-CN" sz="2400">
                <a:effectLst/>
              </a:rPr>
              <a:t>)</a:t>
            </a:r>
            <a:r>
              <a:rPr lang="zh-CN" altLang="en-US" sz="2400">
                <a:effectLst/>
              </a:rPr>
              <a:t>和</a:t>
            </a:r>
            <a:r>
              <a:rPr lang="en-US" altLang="zh-CN" sz="2400">
                <a:effectLst/>
              </a:rPr>
              <a:t>0040H(</a:t>
            </a:r>
            <a:r>
              <a:rPr lang="zh-CN" altLang="en-US" sz="2400">
                <a:effectLst/>
              </a:rPr>
              <a:t>偏移量</a:t>
            </a:r>
            <a:r>
              <a:rPr lang="en-US" altLang="zh-CN" sz="2400">
                <a:effectLst/>
              </a:rPr>
              <a:t>)</a:t>
            </a:r>
            <a:r>
              <a:rPr lang="zh-CN" altLang="en-US" sz="2400">
                <a:effectLst/>
              </a:rPr>
              <a:t>，编写程序将该中断服务程序的入口地址填入中断向量表中。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60350"/>
            <a:ext cx="8540750" cy="1143000"/>
          </a:xfrm>
        </p:spPr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2027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268413"/>
            <a:ext cx="8785225" cy="532923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对中断优先权的管理方式有哪几种？各是什么含义？特殊屏蔽方式和普通屏蔽方式有什么不同。特殊屏蔽方式适用于什么场合？</a:t>
            </a:r>
          </a:p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的中断屏蔽寄存器</a:t>
            </a:r>
            <a:r>
              <a:rPr lang="en-US" altLang="zh-CN" sz="2200">
                <a:effectLst/>
              </a:rPr>
              <a:t>IMR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8086/8088</a:t>
            </a:r>
            <a:r>
              <a:rPr lang="zh-CN" altLang="en-US" sz="2200">
                <a:effectLst/>
              </a:rPr>
              <a:t>内部的中断允许标志位</a:t>
            </a:r>
            <a:r>
              <a:rPr lang="en-US" altLang="zh-CN" sz="2200">
                <a:effectLst/>
              </a:rPr>
              <a:t>IF</a:t>
            </a:r>
            <a:r>
              <a:rPr lang="zh-CN" altLang="en-US" sz="2200">
                <a:effectLst/>
              </a:rPr>
              <a:t>有什么差别？</a:t>
            </a:r>
          </a:p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zh-CN" altLang="en-US" sz="2200">
                <a:effectLst/>
              </a:rPr>
              <a:t>按照要求对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进行初始化编程：单片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应用于</a:t>
            </a:r>
            <a:r>
              <a:rPr lang="en-US" altLang="zh-CN" sz="2200">
                <a:effectLst/>
              </a:rPr>
              <a:t>8086</a:t>
            </a:r>
            <a:r>
              <a:rPr lang="zh-CN" altLang="en-US" sz="2200">
                <a:effectLst/>
              </a:rPr>
              <a:t>系统，中断请求信号为边沿触发方式，中断类型号为</a:t>
            </a:r>
            <a:r>
              <a:rPr lang="en-US" altLang="zh-CN" sz="2200">
                <a:effectLst/>
              </a:rPr>
              <a:t>85H</a:t>
            </a:r>
            <a:r>
              <a:rPr lang="zh-CN" altLang="en-US" sz="2200">
                <a:effectLst/>
              </a:rPr>
              <a:t>，采用中断自动结束方式、特殊全嵌套方式，工作在非缓冲方式，其端口地址为</a:t>
            </a:r>
            <a:r>
              <a:rPr lang="en-US" altLang="zh-CN" sz="2200">
                <a:effectLst/>
              </a:rPr>
              <a:t>200H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201H</a:t>
            </a:r>
            <a:r>
              <a:rPr lang="zh-CN" altLang="en-US" sz="2200">
                <a:effectLst/>
              </a:rPr>
              <a:t>。</a:t>
            </a:r>
          </a:p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zh-CN" altLang="en-US" sz="2200">
                <a:effectLst/>
              </a:rPr>
              <a:t>写出屏蔽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的中断请求端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1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4</a:t>
            </a:r>
            <a:r>
              <a:rPr lang="zh-CN" altLang="en-US" sz="2200">
                <a:effectLst/>
              </a:rPr>
              <a:t>，而开放其它中断请求端的汇编语句，然后再写出撤消对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1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4</a:t>
            </a:r>
            <a:r>
              <a:rPr lang="zh-CN" altLang="en-US" sz="2200">
                <a:effectLst/>
              </a:rPr>
              <a:t>端屏蔽的语句。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 startAt="6"/>
            </a:pPr>
            <a:r>
              <a:rPr lang="zh-CN" altLang="en-US" sz="2200">
                <a:effectLst/>
              </a:rPr>
              <a:t>编制一段程序，要求</a:t>
            </a:r>
            <a:r>
              <a:rPr lang="en-US" altLang="zh-CN" sz="2200">
                <a:effectLst/>
              </a:rPr>
              <a:t>CPU</a:t>
            </a:r>
            <a:r>
              <a:rPr lang="zh-CN" altLang="en-US" sz="2200">
                <a:effectLst/>
              </a:rPr>
              <a:t>在执行连接到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上的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中断源的中断服务程序时，能响应比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级别低的中断申请。在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中断源的中断服务程序执行完毕后，不允许响应比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级别低的中断申请。</a:t>
            </a:r>
            <a:endParaRPr lang="zh-CN" altLang="en-US" sz="2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071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76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33613"/>
            <a:ext cx="3508376" cy="3733800"/>
          </a:xfrm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个初始化命令寄存器 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err="1" smtClean="0"/>
              <a:t>ICW1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err="1" smtClean="0"/>
              <a:t>ICW2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ICW3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err="1" smtClean="0"/>
              <a:t>ICW4</a:t>
            </a:r>
            <a:r>
              <a:rPr lang="en-US" altLang="zh-CN" sz="2000" b="1" dirty="0" smtClean="0"/>
              <a:t>  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个操作命令寄存器 </a:t>
            </a:r>
          </a:p>
          <a:p>
            <a:pPr algn="just">
              <a:lnSpc>
                <a:spcPct val="110000"/>
              </a:lnSpc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err="1" smtClean="0"/>
              <a:t>OCW1</a:t>
            </a:r>
            <a:r>
              <a:rPr lang="zh-CN" altLang="en-US" sz="2000" b="1" dirty="0" smtClean="0"/>
              <a:t>（</a:t>
            </a:r>
            <a:r>
              <a:rPr kumimoji="1" lang="en-US" altLang="zh-CN" sz="16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中断屏蔽寄存器  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</a:rPr>
              <a:t>IMR</a:t>
            </a:r>
            <a:r>
              <a:rPr lang="zh-CN" altLang="en-US" sz="2000" b="1" dirty="0" smtClean="0"/>
              <a:t>）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err="1" smtClean="0"/>
              <a:t>OCW2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OCW3</a:t>
            </a:r>
            <a:endParaRPr lang="en-US" altLang="zh-CN" sz="2000" b="1" dirty="0" smtClean="0"/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152400" y="116681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95667" y="314325"/>
            <a:ext cx="3841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7.1.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2 8259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的编程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结构</a:t>
            </a:r>
            <a:endParaRPr kumimoji="1" lang="zh-CN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887788" y="404813"/>
            <a:ext cx="4953001" cy="6248400"/>
            <a:chOff x="2592" y="192"/>
            <a:chExt cx="3120" cy="3936"/>
          </a:xfrm>
        </p:grpSpPr>
        <p:sp>
          <p:nvSpPr>
            <p:cNvPr id="10246" name="Rectangle 7"/>
            <p:cNvSpPr>
              <a:spLocks noChangeArrowheads="1"/>
            </p:cNvSpPr>
            <p:nvPr/>
          </p:nvSpPr>
          <p:spPr bwMode="auto">
            <a:xfrm>
              <a:off x="2592" y="480"/>
              <a:ext cx="3120" cy="364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7" name="Text Box 8"/>
            <p:cNvSpPr txBox="1">
              <a:spLocks noChangeArrowheads="1"/>
            </p:cNvSpPr>
            <p:nvPr/>
          </p:nvSpPr>
          <p:spPr bwMode="auto">
            <a:xfrm>
              <a:off x="2832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48" name="Text Box 9"/>
            <p:cNvSpPr txBox="1">
              <a:spLocks noChangeArrowheads="1"/>
            </p:cNvSpPr>
            <p:nvPr/>
          </p:nvSpPr>
          <p:spPr bwMode="auto">
            <a:xfrm>
              <a:off x="2995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49" name="Text Box 10"/>
            <p:cNvSpPr txBox="1">
              <a:spLocks noChangeArrowheads="1"/>
            </p:cNvSpPr>
            <p:nvPr/>
          </p:nvSpPr>
          <p:spPr bwMode="auto">
            <a:xfrm>
              <a:off x="3153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3312" y="2332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3470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宋体" panose="02010600030101010101" pitchFamily="2" charset="-122"/>
                </a:rPr>
                <a:t>×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52" name="Text Box 13"/>
            <p:cNvSpPr txBox="1">
              <a:spLocks noChangeArrowheads="1"/>
            </p:cNvSpPr>
            <p:nvPr/>
          </p:nvSpPr>
          <p:spPr bwMode="auto">
            <a:xfrm>
              <a:off x="3628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3" name="Text Box 14"/>
            <p:cNvSpPr txBox="1">
              <a:spLocks noChangeArrowheads="1"/>
            </p:cNvSpPr>
            <p:nvPr/>
          </p:nvSpPr>
          <p:spPr bwMode="auto">
            <a:xfrm>
              <a:off x="3793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10254" name="Text Box 15"/>
            <p:cNvSpPr txBox="1">
              <a:spLocks noChangeArrowheads="1"/>
            </p:cNvSpPr>
            <p:nvPr/>
          </p:nvSpPr>
          <p:spPr bwMode="auto">
            <a:xfrm>
              <a:off x="3953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I4</a:t>
              </a:r>
            </a:p>
          </p:txBody>
        </p:sp>
        <p:sp>
          <p:nvSpPr>
            <p:cNvPr id="10255" name="Text Box 16"/>
            <p:cNvSpPr txBox="1">
              <a:spLocks noChangeArrowheads="1"/>
            </p:cNvSpPr>
            <p:nvPr/>
          </p:nvSpPr>
          <p:spPr bwMode="auto">
            <a:xfrm>
              <a:off x="2871" y="2108"/>
              <a:ext cx="130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56" name="Text Box 17"/>
            <p:cNvSpPr txBox="1">
              <a:spLocks noChangeArrowheads="1"/>
            </p:cNvSpPr>
            <p:nvPr/>
          </p:nvSpPr>
          <p:spPr bwMode="auto">
            <a:xfrm>
              <a:off x="2838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7" name="Text Box 18"/>
            <p:cNvSpPr txBox="1">
              <a:spLocks noChangeArrowheads="1"/>
            </p:cNvSpPr>
            <p:nvPr/>
          </p:nvSpPr>
          <p:spPr bwMode="auto">
            <a:xfrm>
              <a:off x="2996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8" name="Text Box 19"/>
            <p:cNvSpPr txBox="1">
              <a:spLocks noChangeArrowheads="1"/>
            </p:cNvSpPr>
            <p:nvPr/>
          </p:nvSpPr>
          <p:spPr bwMode="auto">
            <a:xfrm>
              <a:off x="3149" y="2819"/>
              <a:ext cx="156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9" name="Text Box 20"/>
            <p:cNvSpPr txBox="1">
              <a:spLocks noChangeArrowheads="1"/>
            </p:cNvSpPr>
            <p:nvPr/>
          </p:nvSpPr>
          <p:spPr bwMode="auto">
            <a:xfrm>
              <a:off x="3303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21"/>
            <p:cNvSpPr txBox="1">
              <a:spLocks noChangeArrowheads="1"/>
            </p:cNvSpPr>
            <p:nvPr/>
          </p:nvSpPr>
          <p:spPr bwMode="auto">
            <a:xfrm>
              <a:off x="3457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1" name="Text Box 22"/>
            <p:cNvSpPr txBox="1">
              <a:spLocks noChangeArrowheads="1"/>
            </p:cNvSpPr>
            <p:nvPr/>
          </p:nvSpPr>
          <p:spPr bwMode="auto">
            <a:xfrm>
              <a:off x="3610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2" name="Text Box 23"/>
            <p:cNvSpPr txBox="1">
              <a:spLocks noChangeArrowheads="1"/>
            </p:cNvSpPr>
            <p:nvPr/>
          </p:nvSpPr>
          <p:spPr bwMode="auto">
            <a:xfrm>
              <a:off x="3770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3" name="Text Box 24"/>
            <p:cNvSpPr txBox="1">
              <a:spLocks noChangeArrowheads="1"/>
            </p:cNvSpPr>
            <p:nvPr/>
          </p:nvSpPr>
          <p:spPr bwMode="auto">
            <a:xfrm>
              <a:off x="3925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25"/>
            <p:cNvSpPr txBox="1">
              <a:spLocks noChangeArrowheads="1"/>
            </p:cNvSpPr>
            <p:nvPr/>
          </p:nvSpPr>
          <p:spPr bwMode="auto">
            <a:xfrm>
              <a:off x="2862" y="2592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3447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6" name="Text Box 27"/>
            <p:cNvSpPr txBox="1">
              <a:spLocks noChangeArrowheads="1"/>
            </p:cNvSpPr>
            <p:nvPr/>
          </p:nvSpPr>
          <p:spPr bwMode="auto">
            <a:xfrm>
              <a:off x="2818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7" name="Text Box 28"/>
            <p:cNvSpPr txBox="1">
              <a:spLocks noChangeArrowheads="1"/>
            </p:cNvSpPr>
            <p:nvPr/>
          </p:nvSpPr>
          <p:spPr bwMode="auto">
            <a:xfrm>
              <a:off x="2978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8" name="Text Box 29"/>
            <p:cNvSpPr txBox="1">
              <a:spLocks noChangeArrowheads="1"/>
            </p:cNvSpPr>
            <p:nvPr/>
          </p:nvSpPr>
          <p:spPr bwMode="auto">
            <a:xfrm>
              <a:off x="3135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9" name="Text Box 30"/>
            <p:cNvSpPr txBox="1">
              <a:spLocks noChangeArrowheads="1"/>
            </p:cNvSpPr>
            <p:nvPr/>
          </p:nvSpPr>
          <p:spPr bwMode="auto">
            <a:xfrm>
              <a:off x="3291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270" name="Text Box 31"/>
            <p:cNvSpPr txBox="1">
              <a:spLocks noChangeArrowheads="1"/>
            </p:cNvSpPr>
            <p:nvPr/>
          </p:nvSpPr>
          <p:spPr bwMode="auto">
            <a:xfrm>
              <a:off x="3603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1" name="Text Box 32"/>
            <p:cNvSpPr txBox="1">
              <a:spLocks noChangeArrowheads="1"/>
            </p:cNvSpPr>
            <p:nvPr/>
          </p:nvSpPr>
          <p:spPr bwMode="auto">
            <a:xfrm>
              <a:off x="3765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2" name="Text Box 33"/>
            <p:cNvSpPr txBox="1">
              <a:spLocks noChangeArrowheads="1"/>
            </p:cNvSpPr>
            <p:nvPr/>
          </p:nvSpPr>
          <p:spPr bwMode="auto">
            <a:xfrm>
              <a:off x="3923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73" name="Text Box 34"/>
            <p:cNvSpPr txBox="1">
              <a:spLocks noChangeArrowheads="1"/>
            </p:cNvSpPr>
            <p:nvPr/>
          </p:nvSpPr>
          <p:spPr bwMode="auto">
            <a:xfrm>
              <a:off x="2832" y="3128"/>
              <a:ext cx="1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主从片关系</a:t>
              </a:r>
            </a:p>
          </p:txBody>
        </p:sp>
        <p:sp>
          <p:nvSpPr>
            <p:cNvPr id="10274" name="Text Box 35"/>
            <p:cNvSpPr txBox="1">
              <a:spLocks noChangeArrowheads="1"/>
            </p:cNvSpPr>
            <p:nvPr/>
          </p:nvSpPr>
          <p:spPr bwMode="auto">
            <a:xfrm>
              <a:off x="2809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5" name="Text Box 36"/>
            <p:cNvSpPr txBox="1">
              <a:spLocks noChangeArrowheads="1"/>
            </p:cNvSpPr>
            <p:nvPr/>
          </p:nvSpPr>
          <p:spPr bwMode="auto">
            <a:xfrm>
              <a:off x="2971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6" name="Text Box 37"/>
            <p:cNvSpPr txBox="1">
              <a:spLocks noChangeArrowheads="1"/>
            </p:cNvSpPr>
            <p:nvPr/>
          </p:nvSpPr>
          <p:spPr bwMode="auto">
            <a:xfrm>
              <a:off x="3128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7" name="Text Box 38"/>
            <p:cNvSpPr txBox="1">
              <a:spLocks noChangeArrowheads="1"/>
            </p:cNvSpPr>
            <p:nvPr/>
          </p:nvSpPr>
          <p:spPr bwMode="auto">
            <a:xfrm>
              <a:off x="3285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78" name="Text Box 39"/>
            <p:cNvSpPr txBox="1">
              <a:spLocks noChangeArrowheads="1"/>
            </p:cNvSpPr>
            <p:nvPr/>
          </p:nvSpPr>
          <p:spPr bwMode="auto">
            <a:xfrm>
              <a:off x="3442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40"/>
            <p:cNvSpPr txBox="1">
              <a:spLocks noChangeArrowheads="1"/>
            </p:cNvSpPr>
            <p:nvPr/>
          </p:nvSpPr>
          <p:spPr bwMode="auto">
            <a:xfrm>
              <a:off x="3599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80" name="Text Box 41"/>
            <p:cNvSpPr txBox="1">
              <a:spLocks noChangeArrowheads="1"/>
            </p:cNvSpPr>
            <p:nvPr/>
          </p:nvSpPr>
          <p:spPr bwMode="auto">
            <a:xfrm>
              <a:off x="3763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81" name="Text Box 42"/>
            <p:cNvSpPr txBox="1">
              <a:spLocks noChangeArrowheads="1"/>
            </p:cNvSpPr>
            <p:nvPr/>
          </p:nvSpPr>
          <p:spPr bwMode="auto">
            <a:xfrm>
              <a:off x="3921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82" name="Text Box 43"/>
            <p:cNvSpPr txBox="1">
              <a:spLocks noChangeArrowheads="1"/>
            </p:cNvSpPr>
            <p:nvPr/>
          </p:nvSpPr>
          <p:spPr bwMode="auto">
            <a:xfrm>
              <a:off x="2833" y="3600"/>
              <a:ext cx="139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83" name="Text Box 44"/>
            <p:cNvSpPr txBox="1">
              <a:spLocks noChangeArrowheads="1"/>
            </p:cNvSpPr>
            <p:nvPr/>
          </p:nvSpPr>
          <p:spPr bwMode="auto">
            <a:xfrm>
              <a:off x="2640" y="480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处理部分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10284" name="Text Box 45"/>
            <p:cNvSpPr txBox="1">
              <a:spLocks noChangeArrowheads="1"/>
            </p:cNvSpPr>
            <p:nvPr/>
          </p:nvSpPr>
          <p:spPr bwMode="auto">
            <a:xfrm>
              <a:off x="4800" y="3809"/>
              <a:ext cx="8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控制部分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10285" name="Text Box 46"/>
            <p:cNvSpPr txBox="1">
              <a:spLocks noChangeArrowheads="1"/>
            </p:cNvSpPr>
            <p:nvPr/>
          </p:nvSpPr>
          <p:spPr bwMode="auto">
            <a:xfrm>
              <a:off x="3491" y="690"/>
              <a:ext cx="208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0286" name="Group 47"/>
            <p:cNvGrpSpPr>
              <a:grpSpLocks/>
            </p:cNvGrpSpPr>
            <p:nvPr/>
          </p:nvGrpSpPr>
          <p:grpSpPr bwMode="auto">
            <a:xfrm>
              <a:off x="3504" y="846"/>
              <a:ext cx="189" cy="457"/>
              <a:chOff x="20012" y="2617"/>
              <a:chExt cx="1300" cy="1840"/>
            </a:xfrm>
          </p:grpSpPr>
          <p:grpSp>
            <p:nvGrpSpPr>
              <p:cNvPr id="10340" name="Group 48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10344" name="Line 49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5" name="Line 50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1" name="Group 51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10342" name="Line 52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3" name="Line 53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87" name="Group 54"/>
            <p:cNvGrpSpPr>
              <a:grpSpLocks/>
            </p:cNvGrpSpPr>
            <p:nvPr/>
          </p:nvGrpSpPr>
          <p:grpSpPr bwMode="auto">
            <a:xfrm>
              <a:off x="3510" y="1472"/>
              <a:ext cx="186" cy="149"/>
              <a:chOff x="20012" y="2617"/>
              <a:chExt cx="1280" cy="600"/>
            </a:xfrm>
          </p:grpSpPr>
          <p:sp>
            <p:nvSpPr>
              <p:cNvPr id="10338" name="Line 55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9" name="Line 56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88" name="Line 57"/>
            <p:cNvSpPr>
              <a:spLocks noChangeShapeType="1"/>
            </p:cNvSpPr>
            <p:nvPr/>
          </p:nvSpPr>
          <p:spPr bwMode="auto">
            <a:xfrm>
              <a:off x="3516" y="1780"/>
              <a:ext cx="18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Text Box 58"/>
            <p:cNvSpPr txBox="1">
              <a:spLocks noChangeArrowheads="1"/>
            </p:cNvSpPr>
            <p:nvPr/>
          </p:nvSpPr>
          <p:spPr bwMode="auto">
            <a:xfrm>
              <a:off x="2928" y="768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0290" name="Text Box 59"/>
            <p:cNvSpPr txBox="1">
              <a:spLocks noChangeArrowheads="1"/>
            </p:cNvSpPr>
            <p:nvPr/>
          </p:nvSpPr>
          <p:spPr bwMode="auto">
            <a:xfrm>
              <a:off x="4163" y="1212"/>
              <a:ext cx="685" cy="728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0291" name="Text Box 60"/>
            <p:cNvSpPr txBox="1">
              <a:spLocks noChangeArrowheads="1"/>
            </p:cNvSpPr>
            <p:nvPr/>
          </p:nvSpPr>
          <p:spPr bwMode="auto">
            <a:xfrm>
              <a:off x="4560" y="480"/>
              <a:ext cx="8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中断申请</a:t>
              </a:r>
            </a:p>
            <a:p>
              <a:pPr algn="ctr" eaLnBrk="1" hangingPunct="1"/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0292" name="Line 61"/>
            <p:cNvSpPr>
              <a:spLocks noChangeShapeType="1"/>
            </p:cNvSpPr>
            <p:nvPr/>
          </p:nvSpPr>
          <p:spPr bwMode="auto">
            <a:xfrm>
              <a:off x="2592" y="2064"/>
              <a:ext cx="3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AutoShape 62"/>
            <p:cNvSpPr>
              <a:spLocks noChangeArrowheads="1"/>
            </p:cNvSpPr>
            <p:nvPr/>
          </p:nvSpPr>
          <p:spPr bwMode="auto">
            <a:xfrm rot="10800000">
              <a:off x="3707" y="1388"/>
              <a:ext cx="465" cy="282"/>
            </a:xfrm>
            <a:prstGeom prst="leftArrow">
              <a:avLst>
                <a:gd name="adj1" fmla="val 50000"/>
                <a:gd name="adj2" fmla="val 41223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4" name="Rectangle 63"/>
            <p:cNvSpPr>
              <a:spLocks noChangeArrowheads="1"/>
            </p:cNvSpPr>
            <p:nvPr/>
          </p:nvSpPr>
          <p:spPr bwMode="auto">
            <a:xfrm>
              <a:off x="5040" y="1776"/>
              <a:ext cx="136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5" name="AutoShape 64"/>
            <p:cNvSpPr>
              <a:spLocks noChangeArrowheads="1"/>
            </p:cNvSpPr>
            <p:nvPr/>
          </p:nvSpPr>
          <p:spPr bwMode="auto">
            <a:xfrm rot="10800000">
              <a:off x="5040" y="1698"/>
              <a:ext cx="336" cy="270"/>
            </a:xfrm>
            <a:prstGeom prst="leftArrow">
              <a:avLst>
                <a:gd name="adj1" fmla="val 50000"/>
                <a:gd name="adj2" fmla="val 3111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96" name="Text Box 65"/>
            <p:cNvSpPr txBox="1">
              <a:spLocks noChangeArrowheads="1"/>
            </p:cNvSpPr>
            <p:nvPr/>
          </p:nvSpPr>
          <p:spPr bwMode="auto">
            <a:xfrm>
              <a:off x="5376" y="672"/>
              <a:ext cx="21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0297" name="Group 66"/>
            <p:cNvGrpSpPr>
              <a:grpSpLocks/>
            </p:cNvGrpSpPr>
            <p:nvPr/>
          </p:nvGrpSpPr>
          <p:grpSpPr bwMode="auto">
            <a:xfrm>
              <a:off x="5376" y="828"/>
              <a:ext cx="223" cy="457"/>
              <a:chOff x="20012" y="2617"/>
              <a:chExt cx="1300" cy="1840"/>
            </a:xfrm>
          </p:grpSpPr>
          <p:grpSp>
            <p:nvGrpSpPr>
              <p:cNvPr id="10332" name="Group 67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10336" name="Line 68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7" name="Line 69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33" name="Group 70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10334" name="Line 7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5" name="Line 7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98" name="Group 73"/>
            <p:cNvGrpSpPr>
              <a:grpSpLocks/>
            </p:cNvGrpSpPr>
            <p:nvPr/>
          </p:nvGrpSpPr>
          <p:grpSpPr bwMode="auto">
            <a:xfrm>
              <a:off x="5383" y="1454"/>
              <a:ext cx="220" cy="149"/>
              <a:chOff x="20012" y="2617"/>
              <a:chExt cx="1280" cy="600"/>
            </a:xfrm>
          </p:grpSpPr>
          <p:sp>
            <p:nvSpPr>
              <p:cNvPr id="10330" name="Line 74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1" name="Line 75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99" name="Line 76"/>
            <p:cNvSpPr>
              <a:spLocks noChangeShapeType="1"/>
            </p:cNvSpPr>
            <p:nvPr/>
          </p:nvSpPr>
          <p:spPr bwMode="auto">
            <a:xfrm>
              <a:off x="5390" y="1762"/>
              <a:ext cx="2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Text Box 78"/>
            <p:cNvSpPr txBox="1">
              <a:spLocks noChangeArrowheads="1"/>
            </p:cNvSpPr>
            <p:nvPr/>
          </p:nvSpPr>
          <p:spPr bwMode="auto">
            <a:xfrm>
              <a:off x="4285" y="2592"/>
              <a:ext cx="1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02" name="Text Box 79"/>
            <p:cNvSpPr txBox="1">
              <a:spLocks noChangeArrowheads="1"/>
            </p:cNvSpPr>
            <p:nvPr/>
          </p:nvSpPr>
          <p:spPr bwMode="auto">
            <a:xfrm>
              <a:off x="4280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03" name="Text Box 80"/>
            <p:cNvSpPr txBox="1">
              <a:spLocks noChangeArrowheads="1"/>
            </p:cNvSpPr>
            <p:nvPr/>
          </p:nvSpPr>
          <p:spPr bwMode="auto">
            <a:xfrm>
              <a:off x="443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04" name="Text Box 81"/>
            <p:cNvSpPr txBox="1">
              <a:spLocks noChangeArrowheads="1"/>
            </p:cNvSpPr>
            <p:nvPr/>
          </p:nvSpPr>
          <p:spPr bwMode="auto">
            <a:xfrm>
              <a:off x="4592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05" name="Text Box 82"/>
            <p:cNvSpPr txBox="1">
              <a:spLocks noChangeArrowheads="1"/>
            </p:cNvSpPr>
            <p:nvPr/>
          </p:nvSpPr>
          <p:spPr bwMode="auto">
            <a:xfrm>
              <a:off x="4745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06" name="Text Box 83"/>
            <p:cNvSpPr txBox="1">
              <a:spLocks noChangeArrowheads="1"/>
            </p:cNvSpPr>
            <p:nvPr/>
          </p:nvSpPr>
          <p:spPr bwMode="auto">
            <a:xfrm>
              <a:off x="489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07" name="Text Box 84"/>
            <p:cNvSpPr txBox="1">
              <a:spLocks noChangeArrowheads="1"/>
            </p:cNvSpPr>
            <p:nvPr/>
          </p:nvSpPr>
          <p:spPr bwMode="auto">
            <a:xfrm>
              <a:off x="505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08" name="Text Box 85"/>
            <p:cNvSpPr txBox="1">
              <a:spLocks noChangeArrowheads="1"/>
            </p:cNvSpPr>
            <p:nvPr/>
          </p:nvSpPr>
          <p:spPr bwMode="auto">
            <a:xfrm>
              <a:off x="521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09" name="Text Box 86"/>
            <p:cNvSpPr txBox="1">
              <a:spLocks noChangeArrowheads="1"/>
            </p:cNvSpPr>
            <p:nvPr/>
          </p:nvSpPr>
          <p:spPr bwMode="auto">
            <a:xfrm>
              <a:off x="5366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10" name="Text Box 87"/>
            <p:cNvSpPr txBox="1">
              <a:spLocks noChangeArrowheads="1"/>
            </p:cNvSpPr>
            <p:nvPr/>
          </p:nvSpPr>
          <p:spPr bwMode="auto">
            <a:xfrm>
              <a:off x="4285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1" name="Text Box 88"/>
            <p:cNvSpPr txBox="1">
              <a:spLocks noChangeArrowheads="1"/>
            </p:cNvSpPr>
            <p:nvPr/>
          </p:nvSpPr>
          <p:spPr bwMode="auto">
            <a:xfrm>
              <a:off x="4443" y="2832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2" name="Text Box 89"/>
            <p:cNvSpPr txBox="1">
              <a:spLocks noChangeArrowheads="1"/>
            </p:cNvSpPr>
            <p:nvPr/>
          </p:nvSpPr>
          <p:spPr bwMode="auto">
            <a:xfrm>
              <a:off x="4596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3" name="Text Box 90"/>
            <p:cNvSpPr txBox="1">
              <a:spLocks noChangeArrowheads="1"/>
            </p:cNvSpPr>
            <p:nvPr/>
          </p:nvSpPr>
          <p:spPr bwMode="auto">
            <a:xfrm>
              <a:off x="4749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14" name="Text Box 91"/>
            <p:cNvSpPr txBox="1">
              <a:spLocks noChangeArrowheads="1"/>
            </p:cNvSpPr>
            <p:nvPr/>
          </p:nvSpPr>
          <p:spPr bwMode="auto">
            <a:xfrm>
              <a:off x="4903" y="2832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15" name="Text Box 92"/>
            <p:cNvSpPr txBox="1">
              <a:spLocks noChangeArrowheads="1"/>
            </p:cNvSpPr>
            <p:nvPr/>
          </p:nvSpPr>
          <p:spPr bwMode="auto">
            <a:xfrm>
              <a:off x="5056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6" name="Text Box 93"/>
            <p:cNvSpPr txBox="1">
              <a:spLocks noChangeArrowheads="1"/>
            </p:cNvSpPr>
            <p:nvPr/>
          </p:nvSpPr>
          <p:spPr bwMode="auto">
            <a:xfrm>
              <a:off x="5216" y="2832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7" name="Text Box 94"/>
            <p:cNvSpPr txBox="1">
              <a:spLocks noChangeArrowheads="1"/>
            </p:cNvSpPr>
            <p:nvPr/>
          </p:nvSpPr>
          <p:spPr bwMode="auto">
            <a:xfrm>
              <a:off x="5370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8" name="Text Box 95"/>
            <p:cNvSpPr txBox="1">
              <a:spLocks noChangeArrowheads="1"/>
            </p:cNvSpPr>
            <p:nvPr/>
          </p:nvSpPr>
          <p:spPr bwMode="auto">
            <a:xfrm>
              <a:off x="4280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9" name="Text Box 96"/>
            <p:cNvSpPr txBox="1">
              <a:spLocks noChangeArrowheads="1"/>
            </p:cNvSpPr>
            <p:nvPr/>
          </p:nvSpPr>
          <p:spPr bwMode="auto">
            <a:xfrm>
              <a:off x="4438" y="3351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0" name="Text Box 97"/>
            <p:cNvSpPr txBox="1">
              <a:spLocks noChangeArrowheads="1"/>
            </p:cNvSpPr>
            <p:nvPr/>
          </p:nvSpPr>
          <p:spPr bwMode="auto">
            <a:xfrm>
              <a:off x="4591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1" name="Text Box 98"/>
            <p:cNvSpPr txBox="1">
              <a:spLocks noChangeArrowheads="1"/>
            </p:cNvSpPr>
            <p:nvPr/>
          </p:nvSpPr>
          <p:spPr bwMode="auto">
            <a:xfrm>
              <a:off x="4744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22" name="Text Box 99"/>
            <p:cNvSpPr txBox="1">
              <a:spLocks noChangeArrowheads="1"/>
            </p:cNvSpPr>
            <p:nvPr/>
          </p:nvSpPr>
          <p:spPr bwMode="auto">
            <a:xfrm>
              <a:off x="4898" y="3351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23" name="Text Box 100"/>
            <p:cNvSpPr txBox="1">
              <a:spLocks noChangeArrowheads="1"/>
            </p:cNvSpPr>
            <p:nvPr/>
          </p:nvSpPr>
          <p:spPr bwMode="auto">
            <a:xfrm>
              <a:off x="5051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4" name="Text Box 101"/>
            <p:cNvSpPr txBox="1">
              <a:spLocks noChangeArrowheads="1"/>
            </p:cNvSpPr>
            <p:nvPr/>
          </p:nvSpPr>
          <p:spPr bwMode="auto">
            <a:xfrm>
              <a:off x="5211" y="3351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5" name="Text Box 102"/>
            <p:cNvSpPr txBox="1">
              <a:spLocks noChangeArrowheads="1"/>
            </p:cNvSpPr>
            <p:nvPr/>
          </p:nvSpPr>
          <p:spPr bwMode="auto">
            <a:xfrm>
              <a:off x="5365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6" name="Text Box 103"/>
            <p:cNvSpPr txBox="1">
              <a:spLocks noChangeArrowheads="1"/>
            </p:cNvSpPr>
            <p:nvPr/>
          </p:nvSpPr>
          <p:spPr bwMode="auto">
            <a:xfrm>
              <a:off x="4280" y="3099"/>
              <a:ext cx="134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</a:t>
              </a:r>
              <a:endParaRPr kumimoji="1"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27" name="Text Box 104"/>
            <p:cNvSpPr txBox="1">
              <a:spLocks noChangeArrowheads="1"/>
            </p:cNvSpPr>
            <p:nvPr/>
          </p:nvSpPr>
          <p:spPr bwMode="auto">
            <a:xfrm>
              <a:off x="4320" y="2112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endParaRPr kumimoji="1"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28" name="Text Box 105"/>
            <p:cNvSpPr txBox="1">
              <a:spLocks noChangeArrowheads="1"/>
            </p:cNvSpPr>
            <p:nvPr/>
          </p:nvSpPr>
          <p:spPr bwMode="auto">
            <a:xfrm>
              <a:off x="3264" y="192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中断控制器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29" name="AutoShape 106"/>
            <p:cNvSpPr>
              <a:spLocks noChangeArrowheads="1"/>
            </p:cNvSpPr>
            <p:nvPr/>
          </p:nvSpPr>
          <p:spPr bwMode="auto">
            <a:xfrm>
              <a:off x="4866" y="1390"/>
              <a:ext cx="510" cy="282"/>
            </a:xfrm>
            <a:prstGeom prst="leftArrow">
              <a:avLst>
                <a:gd name="adj1" fmla="val 50000"/>
                <a:gd name="adj2" fmla="val 45213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5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9512" y="908720"/>
            <a:ext cx="85344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(1) </a:t>
            </a:r>
            <a:r>
              <a:rPr lang="zh-CN" altLang="en-US" sz="2400" b="1" dirty="0">
                <a:solidFill>
                  <a:srgbClr val="FF3300"/>
                </a:solidFill>
              </a:rPr>
              <a:t>初始化命令字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ICW1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sz="2400" b="1" dirty="0" err="1"/>
              <a:t>ICW4</a:t>
            </a:r>
            <a:r>
              <a:rPr lang="en-US" altLang="zh-CN" sz="2400" b="1" dirty="0"/>
              <a:t>)</a:t>
            </a:r>
          </a:p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/>
              <a:t>        </a:t>
            </a:r>
            <a:r>
              <a:rPr lang="zh-CN" altLang="zh-CN" sz="2400" b="1" dirty="0">
                <a:ea typeface="楷体_GB2312" pitchFamily="49" charset="-122"/>
              </a:rPr>
              <a:t>决定</a:t>
            </a:r>
            <a:r>
              <a:rPr lang="en-US" altLang="zh-CN" sz="2400" b="1" dirty="0" err="1">
                <a:ea typeface="楷体_GB2312" pitchFamily="49" charset="-122"/>
              </a:rPr>
              <a:t>8259A</a:t>
            </a:r>
            <a:r>
              <a:rPr lang="zh-CN" altLang="en-US" sz="2400" b="1" dirty="0">
                <a:ea typeface="楷体_GB2312" pitchFamily="49" charset="-122"/>
              </a:rPr>
              <a:t>的工作方式</a:t>
            </a:r>
          </a:p>
          <a:p>
            <a:pPr lvl="2" algn="just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a typeface="楷体_GB2312" pitchFamily="49" charset="-122"/>
              </a:rPr>
              <a:t>  </a:t>
            </a:r>
            <a:r>
              <a:rPr lang="zh-CN" altLang="en-US" sz="2400" b="1" dirty="0">
                <a:ea typeface="楷体_GB2312" pitchFamily="49" charset="-122"/>
              </a:rPr>
              <a:t>通常是在计算机系统启动时在初始程序设置，</a:t>
            </a:r>
          </a:p>
          <a:p>
            <a:pPr lvl="2" algn="just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楷体_GB2312" pitchFamily="49" charset="-122"/>
              </a:rPr>
              <a:t>  一旦设定，一般在系统工作过程不再改变。</a:t>
            </a:r>
          </a:p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(2) 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操作命令字</a:t>
            </a:r>
            <a:r>
              <a:rPr lang="en-US" altLang="zh-CN" sz="2400" b="1" dirty="0">
                <a:ea typeface="楷体_GB2312" pitchFamily="49" charset="-122"/>
              </a:rPr>
              <a:t>(</a:t>
            </a:r>
            <a:r>
              <a:rPr lang="en-US" altLang="zh-CN" sz="2400" b="1" dirty="0" err="1">
                <a:ea typeface="楷体_GB2312" pitchFamily="49" charset="-122"/>
              </a:rPr>
              <a:t>OCW1,OCW2,OCW3</a:t>
            </a:r>
            <a:r>
              <a:rPr lang="en-US" altLang="zh-CN" sz="2400" b="1" dirty="0">
                <a:ea typeface="楷体_GB2312" pitchFamily="49" charset="-122"/>
              </a:rPr>
              <a:t>)</a:t>
            </a:r>
          </a:p>
          <a:p>
            <a:pPr lvl="2" algn="just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a typeface="楷体_GB2312" pitchFamily="49" charset="-122"/>
              </a:rPr>
              <a:t> </a:t>
            </a:r>
            <a:r>
              <a:rPr lang="zh-CN" altLang="en-US" sz="2400" b="1" dirty="0">
                <a:ea typeface="楷体_GB2312" pitchFamily="49" charset="-122"/>
              </a:rPr>
              <a:t>在应用程序中设定，动态地控制</a:t>
            </a: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处理中断的过程</a:t>
            </a:r>
            <a:endParaRPr lang="zh-CN" altLang="en-US" sz="20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7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420019"/>
            <a:ext cx="8497888" cy="4306887"/>
          </a:xfrm>
          <a:noFill/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</a:pPr>
            <a:r>
              <a:rPr lang="zh-CN" altLang="en-US" sz="3600" b="1" dirty="0" smtClean="0">
                <a:solidFill>
                  <a:srgbClr val="FF3300"/>
                </a:solidFill>
              </a:rPr>
              <a:t>分两步</a:t>
            </a:r>
            <a:r>
              <a:rPr lang="en-US" altLang="zh-CN" sz="3600" b="1" dirty="0" smtClean="0">
                <a:solidFill>
                  <a:srgbClr val="FF3300"/>
                </a:solidFill>
              </a:rPr>
              <a:t>:</a:t>
            </a:r>
            <a:endParaRPr lang="en-US" altLang="zh-CN" sz="3600" b="1" dirty="0" smtClean="0"/>
          </a:p>
          <a:p>
            <a:pPr marL="609600" indent="-60960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）接收、处理外设中断申请，决定是否向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发中断申请信号。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）若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响应中断，则在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中断响应周期送出中断类型号。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683568" y="620688"/>
            <a:ext cx="67327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Times New Roman" panose="02020603050405020304" pitchFamily="18" charset="0"/>
              </a:rPr>
              <a:t>7.1.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2 8259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</a:t>
            </a:r>
            <a:r>
              <a:rPr kumimoji="1" lang="en-US" altLang="zh-CN" sz="3600" b="1" dirty="0" err="1">
                <a:latin typeface="Times New Roman" panose="02020603050405020304" pitchFamily="18" charset="0"/>
              </a:rPr>
              <a:t>8259A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41968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build="p" autoUpdateAnimBg="0" advAuto="0"/>
      <p:bldP spid="3676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3568" y="620688"/>
            <a:ext cx="6697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(1) </a:t>
            </a:r>
            <a:r>
              <a:rPr kumimoji="1"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接收、处理外设中断申请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9552" y="1844824"/>
            <a:ext cx="889317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82563" indent="-317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9055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中断请求寄存器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IRR </a:t>
            </a:r>
          </a:p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锁存外部的中断申请。</a:t>
            </a:r>
          </a:p>
          <a:p>
            <a:pPr lvl="2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若</a:t>
            </a:r>
            <a:r>
              <a:rPr lang="en-US" altLang="zh-CN" sz="2400" b="1" dirty="0" err="1">
                <a:latin typeface="宋体" panose="02010600030101010101" pitchFamily="2" charset="-122"/>
              </a:rPr>
              <a:t>IR0~IR7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引脚上有中断申请，则将 </a:t>
            </a:r>
            <a:r>
              <a:rPr lang="en-US" altLang="zh-CN" sz="2400" b="1" dirty="0">
                <a:latin typeface="宋体" panose="02010600030101010101" pitchFamily="2" charset="-122"/>
              </a:rPr>
              <a:t>IRR </a:t>
            </a:r>
            <a:r>
              <a:rPr lang="zh-CN" altLang="en-US" sz="2400" b="1" dirty="0">
                <a:latin typeface="宋体" panose="02010600030101010101" pitchFamily="2" charset="-122"/>
              </a:rPr>
              <a:t>相应位置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</a:p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544513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FF"/>
                </a:solidFill>
                <a:ea typeface="楷体_GB2312" pitchFamily="49" charset="-122"/>
              </a:rPr>
              <a:t>① 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中断申请寄存器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IRR </a:t>
            </a:r>
            <a:r>
              <a:rPr lang="zh-CN" altLang="en-US" sz="2400" b="1">
                <a:ea typeface="楷体_GB2312" pitchFamily="49" charset="-122"/>
              </a:rPr>
              <a:t>锁存外部的中断申请。</a:t>
            </a:r>
          </a:p>
          <a:p>
            <a:pPr lvl="2" algn="just" eaLnBrk="1" hangingPunct="1">
              <a:lnSpc>
                <a:spcPct val="12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若 </a:t>
            </a:r>
            <a:r>
              <a:rPr lang="en-US" altLang="zh-CN" sz="2400" b="1">
                <a:ea typeface="楷体_GB2312" pitchFamily="49" charset="-122"/>
              </a:rPr>
              <a:t>IR0~IR7 </a:t>
            </a:r>
            <a:r>
              <a:rPr lang="zh-CN" altLang="en-US" sz="2400" b="1">
                <a:ea typeface="楷体_GB2312" pitchFamily="49" charset="-122"/>
              </a:rPr>
              <a:t>引脚上有中断申请，则将 </a:t>
            </a:r>
            <a:r>
              <a:rPr lang="en-US" altLang="zh-CN" sz="2400" b="1">
                <a:ea typeface="楷体_GB2312" pitchFamily="49" charset="-122"/>
              </a:rPr>
              <a:t>IRR </a:t>
            </a:r>
            <a:r>
              <a:rPr lang="zh-CN" altLang="en-US" sz="2400" b="1">
                <a:ea typeface="楷体_GB2312" pitchFamily="49" charset="-122"/>
              </a:rPr>
              <a:t>相应位置</a:t>
            </a:r>
            <a:r>
              <a:rPr lang="en-US" altLang="zh-CN" sz="2400" b="1">
                <a:ea typeface="楷体_GB2312" pitchFamily="49" charset="-122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451850" y="1692275"/>
            <a:ext cx="685800" cy="228600"/>
            <a:chOff x="5328" y="912"/>
            <a:chExt cx="432" cy="144"/>
          </a:xfrm>
        </p:grpSpPr>
        <p:sp>
          <p:nvSpPr>
            <p:cNvPr id="14506" name="Line 4"/>
            <p:cNvSpPr>
              <a:spLocks noChangeShapeType="1"/>
            </p:cNvSpPr>
            <p:nvPr/>
          </p:nvSpPr>
          <p:spPr bwMode="auto">
            <a:xfrm>
              <a:off x="5328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07" name="Line 5"/>
            <p:cNvSpPr>
              <a:spLocks noChangeShapeType="1"/>
            </p:cNvSpPr>
            <p:nvPr/>
          </p:nvSpPr>
          <p:spPr bwMode="auto">
            <a:xfrm>
              <a:off x="5472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08" name="Line 6"/>
            <p:cNvSpPr>
              <a:spLocks noChangeShapeType="1"/>
            </p:cNvSpPr>
            <p:nvPr/>
          </p:nvSpPr>
          <p:spPr bwMode="auto">
            <a:xfrm>
              <a:off x="5472" y="912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09" name="Line 7"/>
            <p:cNvSpPr>
              <a:spLocks noChangeShapeType="1"/>
            </p:cNvSpPr>
            <p:nvPr/>
          </p:nvSpPr>
          <p:spPr bwMode="auto">
            <a:xfrm>
              <a:off x="5616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10" name="Line 8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40" name="Group 9"/>
          <p:cNvGrpSpPr>
            <a:grpSpLocks/>
          </p:cNvGrpSpPr>
          <p:nvPr/>
        </p:nvGrpSpPr>
        <p:grpSpPr bwMode="auto">
          <a:xfrm>
            <a:off x="217488" y="1844675"/>
            <a:ext cx="8843962" cy="4679950"/>
            <a:chOff x="137" y="720"/>
            <a:chExt cx="5571" cy="2948"/>
          </a:xfrm>
        </p:grpSpPr>
        <p:sp>
          <p:nvSpPr>
            <p:cNvPr id="14353" name="Line 10"/>
            <p:cNvSpPr>
              <a:spLocks noChangeShapeType="1"/>
            </p:cNvSpPr>
            <p:nvPr/>
          </p:nvSpPr>
          <p:spPr bwMode="auto">
            <a:xfrm>
              <a:off x="624" y="2765"/>
              <a:ext cx="857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54" name="Rectangle 11"/>
            <p:cNvSpPr>
              <a:spLocks noChangeArrowheads="1"/>
            </p:cNvSpPr>
            <p:nvPr/>
          </p:nvSpPr>
          <p:spPr bwMode="auto">
            <a:xfrm>
              <a:off x="137" y="942"/>
              <a:ext cx="481" cy="270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Text Box 12"/>
            <p:cNvSpPr txBox="1">
              <a:spLocks noChangeArrowheads="1"/>
            </p:cNvSpPr>
            <p:nvPr/>
          </p:nvSpPr>
          <p:spPr bwMode="auto">
            <a:xfrm>
              <a:off x="243" y="2714"/>
              <a:ext cx="3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56" name="Text Box 13"/>
            <p:cNvSpPr txBox="1">
              <a:spLocks noChangeArrowheads="1"/>
            </p:cNvSpPr>
            <p:nvPr/>
          </p:nvSpPr>
          <p:spPr bwMode="auto">
            <a:xfrm>
              <a:off x="215" y="2978"/>
              <a:ext cx="3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185" y="720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58" name="AutoShape 15"/>
            <p:cNvSpPr>
              <a:spLocks noChangeArrowheads="1"/>
            </p:cNvSpPr>
            <p:nvPr/>
          </p:nvSpPr>
          <p:spPr bwMode="auto">
            <a:xfrm>
              <a:off x="618" y="1146"/>
              <a:ext cx="863" cy="278"/>
            </a:xfrm>
            <a:prstGeom prst="leftRightArrow">
              <a:avLst>
                <a:gd name="adj1" fmla="val 63417"/>
                <a:gd name="adj2" fmla="val 25064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Text Box 16"/>
            <p:cNvSpPr txBox="1">
              <a:spLocks noChangeArrowheads="1"/>
            </p:cNvSpPr>
            <p:nvPr/>
          </p:nvSpPr>
          <p:spPr bwMode="auto">
            <a:xfrm>
              <a:off x="761" y="944"/>
              <a:ext cx="7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60" name="Line 17"/>
            <p:cNvSpPr>
              <a:spLocks noChangeShapeType="1"/>
            </p:cNvSpPr>
            <p:nvPr/>
          </p:nvSpPr>
          <p:spPr bwMode="auto">
            <a:xfrm>
              <a:off x="281" y="2729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8"/>
            <p:cNvSpPr>
              <a:spLocks noChangeShapeType="1"/>
            </p:cNvSpPr>
            <p:nvPr/>
          </p:nvSpPr>
          <p:spPr bwMode="auto">
            <a:xfrm flipV="1">
              <a:off x="616" y="2983"/>
              <a:ext cx="8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62" name="Line 19"/>
            <p:cNvSpPr>
              <a:spLocks noChangeShapeType="1"/>
            </p:cNvSpPr>
            <p:nvPr/>
          </p:nvSpPr>
          <p:spPr bwMode="auto">
            <a:xfrm flipV="1">
              <a:off x="281" y="2971"/>
              <a:ext cx="30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Text Box 20"/>
            <p:cNvSpPr txBox="1">
              <a:spLocks noChangeArrowheads="1"/>
            </p:cNvSpPr>
            <p:nvPr/>
          </p:nvSpPr>
          <p:spPr bwMode="auto">
            <a:xfrm>
              <a:off x="332" y="1107"/>
              <a:ext cx="28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14364" name="Text Box 21"/>
            <p:cNvSpPr txBox="1">
              <a:spLocks noChangeArrowheads="1"/>
            </p:cNvSpPr>
            <p:nvPr/>
          </p:nvSpPr>
          <p:spPr bwMode="auto">
            <a:xfrm>
              <a:off x="207" y="3222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14365" name="Line 22"/>
            <p:cNvSpPr>
              <a:spLocks noChangeShapeType="1"/>
            </p:cNvSpPr>
            <p:nvPr/>
          </p:nvSpPr>
          <p:spPr bwMode="auto">
            <a:xfrm flipV="1">
              <a:off x="260" y="3239"/>
              <a:ext cx="28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Text Box 23"/>
            <p:cNvSpPr txBox="1">
              <a:spLocks noChangeArrowheads="1"/>
            </p:cNvSpPr>
            <p:nvPr/>
          </p:nvSpPr>
          <p:spPr bwMode="auto">
            <a:xfrm>
              <a:off x="377" y="1623"/>
              <a:ext cx="2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367" name="Line 24"/>
            <p:cNvSpPr>
              <a:spLocks noChangeAspect="1" noChangeShapeType="1"/>
            </p:cNvSpPr>
            <p:nvPr/>
          </p:nvSpPr>
          <p:spPr bwMode="auto">
            <a:xfrm>
              <a:off x="617" y="1673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68" name="Text Box 25"/>
            <p:cNvSpPr txBox="1">
              <a:spLocks noChangeArrowheads="1"/>
            </p:cNvSpPr>
            <p:nvPr/>
          </p:nvSpPr>
          <p:spPr bwMode="auto">
            <a:xfrm>
              <a:off x="898" y="1803"/>
              <a:ext cx="273" cy="82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69" name="AutoShape 26"/>
            <p:cNvSpPr>
              <a:spLocks noChangeArrowheads="1"/>
            </p:cNvSpPr>
            <p:nvPr/>
          </p:nvSpPr>
          <p:spPr bwMode="auto">
            <a:xfrm>
              <a:off x="619" y="2092"/>
              <a:ext cx="274" cy="286"/>
            </a:xfrm>
            <a:prstGeom prst="rightArrow">
              <a:avLst>
                <a:gd name="adj1" fmla="val 50000"/>
                <a:gd name="adj2" fmla="val 27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0" name="Text Box 27"/>
            <p:cNvSpPr txBox="1">
              <a:spLocks noChangeArrowheads="1"/>
            </p:cNvSpPr>
            <p:nvPr/>
          </p:nvSpPr>
          <p:spPr bwMode="auto">
            <a:xfrm>
              <a:off x="351" y="2064"/>
              <a:ext cx="26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371" name="Line 28"/>
            <p:cNvSpPr>
              <a:spLocks noChangeShapeType="1"/>
            </p:cNvSpPr>
            <p:nvPr/>
          </p:nvSpPr>
          <p:spPr bwMode="auto">
            <a:xfrm flipV="1">
              <a:off x="618" y="3270"/>
              <a:ext cx="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72" name="Line 29"/>
            <p:cNvSpPr>
              <a:spLocks noChangeShapeType="1"/>
            </p:cNvSpPr>
            <p:nvPr/>
          </p:nvSpPr>
          <p:spPr bwMode="auto">
            <a:xfrm rot="10800000">
              <a:off x="607" y="3509"/>
              <a:ext cx="8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73" name="Line 30"/>
            <p:cNvSpPr>
              <a:spLocks noChangeShapeType="1"/>
            </p:cNvSpPr>
            <p:nvPr/>
          </p:nvSpPr>
          <p:spPr bwMode="auto">
            <a:xfrm flipV="1">
              <a:off x="1179" y="2290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74" name="Text Box 31"/>
            <p:cNvSpPr txBox="1">
              <a:spLocks noChangeArrowheads="1"/>
            </p:cNvSpPr>
            <p:nvPr/>
          </p:nvSpPr>
          <p:spPr bwMode="auto">
            <a:xfrm>
              <a:off x="1241" y="2086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75" name="Line 32"/>
            <p:cNvSpPr>
              <a:spLocks noChangeShapeType="1"/>
            </p:cNvSpPr>
            <p:nvPr/>
          </p:nvSpPr>
          <p:spPr bwMode="auto">
            <a:xfrm>
              <a:off x="1273" y="2088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Text Box 33"/>
            <p:cNvSpPr txBox="1">
              <a:spLocks noChangeArrowheads="1"/>
            </p:cNvSpPr>
            <p:nvPr/>
          </p:nvSpPr>
          <p:spPr bwMode="auto">
            <a:xfrm>
              <a:off x="1193" y="1456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77" name="Text Box 34"/>
            <p:cNvSpPr txBox="1">
              <a:spLocks noChangeArrowheads="1"/>
            </p:cNvSpPr>
            <p:nvPr/>
          </p:nvSpPr>
          <p:spPr bwMode="auto">
            <a:xfrm>
              <a:off x="1221" y="2549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78" name="Line 35"/>
            <p:cNvSpPr>
              <a:spLocks noChangeShapeType="1"/>
            </p:cNvSpPr>
            <p:nvPr/>
          </p:nvSpPr>
          <p:spPr bwMode="auto">
            <a:xfrm>
              <a:off x="1241" y="2571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Text Box 36"/>
            <p:cNvSpPr txBox="1">
              <a:spLocks noChangeArrowheads="1"/>
            </p:cNvSpPr>
            <p:nvPr/>
          </p:nvSpPr>
          <p:spPr bwMode="auto">
            <a:xfrm>
              <a:off x="1001" y="3058"/>
              <a:ext cx="5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80" name="Text Box 37"/>
            <p:cNvSpPr txBox="1">
              <a:spLocks noChangeArrowheads="1"/>
            </p:cNvSpPr>
            <p:nvPr/>
          </p:nvSpPr>
          <p:spPr bwMode="auto">
            <a:xfrm>
              <a:off x="1168" y="2818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81" name="Line 38"/>
            <p:cNvSpPr>
              <a:spLocks noChangeShapeType="1"/>
            </p:cNvSpPr>
            <p:nvPr/>
          </p:nvSpPr>
          <p:spPr bwMode="auto">
            <a:xfrm>
              <a:off x="1216" y="2838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39"/>
            <p:cNvSpPr>
              <a:spLocks noChangeShapeType="1"/>
            </p:cNvSpPr>
            <p:nvPr/>
          </p:nvSpPr>
          <p:spPr bwMode="auto">
            <a:xfrm flipV="1">
              <a:off x="1066" y="3058"/>
              <a:ext cx="3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Text Box 40"/>
            <p:cNvSpPr txBox="1">
              <a:spLocks noChangeArrowheads="1"/>
            </p:cNvSpPr>
            <p:nvPr/>
          </p:nvSpPr>
          <p:spPr bwMode="auto">
            <a:xfrm>
              <a:off x="1128" y="3311"/>
              <a:ext cx="3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84" name="Rectangle 41"/>
            <p:cNvSpPr>
              <a:spLocks noChangeArrowheads="1"/>
            </p:cNvSpPr>
            <p:nvPr/>
          </p:nvSpPr>
          <p:spPr bwMode="auto">
            <a:xfrm>
              <a:off x="1481" y="816"/>
              <a:ext cx="3792" cy="283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5" name="Text Box 42"/>
            <p:cNvSpPr txBox="1">
              <a:spLocks noChangeArrowheads="1"/>
            </p:cNvSpPr>
            <p:nvPr/>
          </p:nvSpPr>
          <p:spPr bwMode="auto">
            <a:xfrm>
              <a:off x="1529" y="1088"/>
              <a:ext cx="2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grpSp>
          <p:nvGrpSpPr>
            <p:cNvPr id="14386" name="Group 43"/>
            <p:cNvGrpSpPr>
              <a:grpSpLocks/>
            </p:cNvGrpSpPr>
            <p:nvPr/>
          </p:nvGrpSpPr>
          <p:grpSpPr bwMode="auto">
            <a:xfrm>
              <a:off x="1625" y="2352"/>
              <a:ext cx="1387" cy="229"/>
              <a:chOff x="1622" y="3437"/>
              <a:chExt cx="4810" cy="640"/>
            </a:xfrm>
          </p:grpSpPr>
          <p:sp>
            <p:nvSpPr>
              <p:cNvPr id="14498" name="Text Box 44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9" name="Text Box 45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500" name="Text Box 46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501" name="Text Box 47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02" name="Text Box 48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03" name="Text Box 49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504" name="Text Box 50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05" name="Text Box 51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87" name="Text Box 52"/>
            <p:cNvSpPr txBox="1">
              <a:spLocks noChangeArrowheads="1"/>
            </p:cNvSpPr>
            <p:nvPr/>
          </p:nvSpPr>
          <p:spPr bwMode="auto">
            <a:xfrm>
              <a:off x="1721" y="2372"/>
              <a:ext cx="12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14388" name="Group 53"/>
            <p:cNvGrpSpPr>
              <a:grpSpLocks/>
            </p:cNvGrpSpPr>
            <p:nvPr/>
          </p:nvGrpSpPr>
          <p:grpSpPr bwMode="auto">
            <a:xfrm>
              <a:off x="1625" y="2640"/>
              <a:ext cx="1387" cy="229"/>
              <a:chOff x="1622" y="3437"/>
              <a:chExt cx="4810" cy="640"/>
            </a:xfrm>
          </p:grpSpPr>
          <p:sp>
            <p:nvSpPr>
              <p:cNvPr id="14490" name="Text Box 54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1" name="Text Box 55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2" name="Text Box 56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3" name="Text Box 57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94" name="Text Box 58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95" name="Text Box 59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6" name="Text Box 60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7" name="Text Box 61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89" name="Text Box 62"/>
            <p:cNvSpPr txBox="1">
              <a:spLocks noChangeArrowheads="1"/>
            </p:cNvSpPr>
            <p:nvPr/>
          </p:nvSpPr>
          <p:spPr bwMode="auto">
            <a:xfrm>
              <a:off x="1724" y="2640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14390" name="Group 63"/>
            <p:cNvGrpSpPr>
              <a:grpSpLocks/>
            </p:cNvGrpSpPr>
            <p:nvPr/>
          </p:nvGrpSpPr>
          <p:grpSpPr bwMode="auto">
            <a:xfrm>
              <a:off x="1629" y="2928"/>
              <a:ext cx="1388" cy="229"/>
              <a:chOff x="1490" y="3430"/>
              <a:chExt cx="1447" cy="247"/>
            </a:xfrm>
          </p:grpSpPr>
          <p:sp>
            <p:nvSpPr>
              <p:cNvPr id="14481" name="Text Box 64"/>
              <p:cNvSpPr txBox="1">
                <a:spLocks noChangeArrowheads="1"/>
              </p:cNvSpPr>
              <p:nvPr/>
            </p:nvSpPr>
            <p:spPr bwMode="auto">
              <a:xfrm>
                <a:off x="2211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482" name="Group 65"/>
              <p:cNvGrpSpPr>
                <a:grpSpLocks/>
              </p:cNvGrpSpPr>
              <p:nvPr/>
            </p:nvGrpSpPr>
            <p:grpSpPr bwMode="auto">
              <a:xfrm>
                <a:off x="1490" y="3430"/>
                <a:ext cx="1447" cy="247"/>
                <a:chOff x="1490" y="3430"/>
                <a:chExt cx="1447" cy="247"/>
              </a:xfrm>
            </p:grpSpPr>
            <p:sp>
              <p:nvSpPr>
                <p:cNvPr id="1448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490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74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853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032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8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390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576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757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91" name="Text Box 73"/>
            <p:cNvSpPr txBox="1">
              <a:spLocks noChangeArrowheads="1"/>
            </p:cNvSpPr>
            <p:nvPr/>
          </p:nvSpPr>
          <p:spPr bwMode="auto">
            <a:xfrm>
              <a:off x="1724" y="2929"/>
              <a:ext cx="13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主从片关系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14392" name="Group 74"/>
            <p:cNvGrpSpPr>
              <a:grpSpLocks/>
            </p:cNvGrpSpPr>
            <p:nvPr/>
          </p:nvGrpSpPr>
          <p:grpSpPr bwMode="auto">
            <a:xfrm>
              <a:off x="1620" y="3223"/>
              <a:ext cx="1388" cy="229"/>
              <a:chOff x="1622" y="3437"/>
              <a:chExt cx="4810" cy="640"/>
            </a:xfrm>
          </p:grpSpPr>
          <p:sp>
            <p:nvSpPr>
              <p:cNvPr id="14473" name="Text Box 75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4" name="Text Box 76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5" name="Text Box 77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6" name="Text Box 78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77" name="Text Box 79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78" name="Text Box 80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9" name="Text Box 81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80" name="Text Box 82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93" name="Text Box 83"/>
            <p:cNvSpPr txBox="1">
              <a:spLocks noChangeArrowheads="1"/>
            </p:cNvSpPr>
            <p:nvPr/>
          </p:nvSpPr>
          <p:spPr bwMode="auto">
            <a:xfrm>
              <a:off x="1676" y="3216"/>
              <a:ext cx="12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94" name="Text Box 84"/>
            <p:cNvSpPr txBox="1">
              <a:spLocks noChangeArrowheads="1"/>
            </p:cNvSpPr>
            <p:nvPr/>
          </p:nvSpPr>
          <p:spPr bwMode="auto">
            <a:xfrm>
              <a:off x="3362" y="882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sp>
          <p:nvSpPr>
            <p:cNvPr id="14395" name="Text Box 85"/>
            <p:cNvSpPr txBox="1">
              <a:spLocks noChangeArrowheads="1"/>
            </p:cNvSpPr>
            <p:nvPr/>
          </p:nvSpPr>
          <p:spPr bwMode="auto">
            <a:xfrm>
              <a:off x="2617" y="882"/>
              <a:ext cx="306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4396" name="Group 86"/>
            <p:cNvGrpSpPr>
              <a:grpSpLocks/>
            </p:cNvGrpSpPr>
            <p:nvPr/>
          </p:nvGrpSpPr>
          <p:grpSpPr bwMode="auto">
            <a:xfrm>
              <a:off x="2627" y="1038"/>
              <a:ext cx="287" cy="934"/>
              <a:chOff x="20012" y="2617"/>
              <a:chExt cx="1340" cy="3760"/>
            </a:xfrm>
          </p:grpSpPr>
          <p:grpSp>
            <p:nvGrpSpPr>
              <p:cNvPr id="14462" name="Group 87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14467" name="Group 88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7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68" name="Group 91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6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63" name="Group 94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14465" name="Line 95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6" name="Line 96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64" name="Line 97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7" name="Text Box 98"/>
            <p:cNvSpPr txBox="1">
              <a:spLocks noChangeArrowheads="1"/>
            </p:cNvSpPr>
            <p:nvPr/>
          </p:nvSpPr>
          <p:spPr bwMode="auto">
            <a:xfrm>
              <a:off x="2057" y="816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98" name="Line 99"/>
            <p:cNvSpPr>
              <a:spLocks noChangeShapeType="1"/>
            </p:cNvSpPr>
            <p:nvPr/>
          </p:nvSpPr>
          <p:spPr bwMode="auto">
            <a:xfrm>
              <a:off x="1481" y="2231"/>
              <a:ext cx="3792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AutoShape 100"/>
            <p:cNvSpPr>
              <a:spLocks noChangeArrowheads="1"/>
            </p:cNvSpPr>
            <p:nvPr/>
          </p:nvSpPr>
          <p:spPr bwMode="auto">
            <a:xfrm rot="10800000">
              <a:off x="2933" y="1583"/>
              <a:ext cx="567" cy="282"/>
            </a:xfrm>
            <a:prstGeom prst="leftArrow">
              <a:avLst>
                <a:gd name="adj1" fmla="val 50000"/>
                <a:gd name="adj2" fmla="val 50266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0" name="Text Box 101"/>
            <p:cNvSpPr txBox="1">
              <a:spLocks noChangeArrowheads="1"/>
            </p:cNvSpPr>
            <p:nvPr/>
          </p:nvSpPr>
          <p:spPr bwMode="auto">
            <a:xfrm>
              <a:off x="5450" y="859"/>
              <a:ext cx="258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401" name="Text Box 102"/>
            <p:cNvSpPr txBox="1">
              <a:spLocks noChangeArrowheads="1"/>
            </p:cNvSpPr>
            <p:nvPr/>
          </p:nvSpPr>
          <p:spPr bwMode="auto">
            <a:xfrm>
              <a:off x="3404" y="2592"/>
              <a:ext cx="1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IMR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14402" name="Group 103"/>
            <p:cNvGrpSpPr>
              <a:grpSpLocks/>
            </p:cNvGrpSpPr>
            <p:nvPr/>
          </p:nvGrpSpPr>
          <p:grpSpPr bwMode="auto">
            <a:xfrm>
              <a:off x="3430" y="2832"/>
              <a:ext cx="1378" cy="192"/>
              <a:chOff x="3434" y="3408"/>
              <a:chExt cx="1378" cy="192"/>
            </a:xfrm>
          </p:grpSpPr>
          <p:sp>
            <p:nvSpPr>
              <p:cNvPr id="14454" name="Text Box 104"/>
              <p:cNvSpPr txBox="1">
                <a:spLocks noChangeArrowheads="1"/>
              </p:cNvSpPr>
              <p:nvPr/>
            </p:nvSpPr>
            <p:spPr bwMode="auto">
              <a:xfrm>
                <a:off x="3434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5" name="Text Box 105"/>
              <p:cNvSpPr txBox="1">
                <a:spLocks noChangeArrowheads="1"/>
              </p:cNvSpPr>
              <p:nvPr/>
            </p:nvSpPr>
            <p:spPr bwMode="auto">
              <a:xfrm>
                <a:off x="3609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6" name="Text Box 106"/>
              <p:cNvSpPr txBox="1">
                <a:spLocks noChangeArrowheads="1"/>
              </p:cNvSpPr>
              <p:nvPr/>
            </p:nvSpPr>
            <p:spPr bwMode="auto">
              <a:xfrm>
                <a:off x="378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7" name="Text Box 107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8" name="Text Box 108"/>
              <p:cNvSpPr txBox="1">
                <a:spLocks noChangeArrowheads="1"/>
              </p:cNvSpPr>
              <p:nvPr/>
            </p:nvSpPr>
            <p:spPr bwMode="auto">
              <a:xfrm>
                <a:off x="412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" name="Text Box 109"/>
              <p:cNvSpPr txBox="1">
                <a:spLocks noChangeArrowheads="1"/>
              </p:cNvSpPr>
              <p:nvPr/>
            </p:nvSpPr>
            <p:spPr bwMode="auto">
              <a:xfrm>
                <a:off x="4291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60" name="Text Box 110"/>
              <p:cNvSpPr txBox="1">
                <a:spLocks noChangeArrowheads="1"/>
              </p:cNvSpPr>
              <p:nvPr/>
            </p:nvSpPr>
            <p:spPr bwMode="auto">
              <a:xfrm>
                <a:off x="4468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61" name="Text Box 111"/>
              <p:cNvSpPr txBox="1">
                <a:spLocks noChangeArrowheads="1"/>
              </p:cNvSpPr>
              <p:nvPr/>
            </p:nvSpPr>
            <p:spPr bwMode="auto">
              <a:xfrm>
                <a:off x="464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03" name="Text Box 112"/>
            <p:cNvSpPr txBox="1">
              <a:spLocks noChangeArrowheads="1"/>
            </p:cNvSpPr>
            <p:nvPr/>
          </p:nvSpPr>
          <p:spPr bwMode="auto">
            <a:xfrm>
              <a:off x="3401" y="3024"/>
              <a:ext cx="148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优先级、发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EOI</a:t>
              </a:r>
            </a:p>
          </p:txBody>
        </p:sp>
        <p:grpSp>
          <p:nvGrpSpPr>
            <p:cNvPr id="14404" name="Group 113"/>
            <p:cNvGrpSpPr>
              <a:grpSpLocks/>
            </p:cNvGrpSpPr>
            <p:nvPr/>
          </p:nvGrpSpPr>
          <p:grpSpPr bwMode="auto">
            <a:xfrm>
              <a:off x="3425" y="3250"/>
              <a:ext cx="1378" cy="229"/>
              <a:chOff x="1622" y="3437"/>
              <a:chExt cx="4810" cy="640"/>
            </a:xfrm>
          </p:grpSpPr>
          <p:sp>
            <p:nvSpPr>
              <p:cNvPr id="14446" name="Text Box 114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47" name="Text Box 115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48" name="Text Box 116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49" name="Text Box 117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0" name="Text Box 118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1" name="Text Box 119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2" name="Text Box 120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3" name="Text Box 121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05" name="Text Box 122"/>
            <p:cNvSpPr txBox="1">
              <a:spLocks noChangeArrowheads="1"/>
            </p:cNvSpPr>
            <p:nvPr/>
          </p:nvSpPr>
          <p:spPr bwMode="auto">
            <a:xfrm>
              <a:off x="3449" y="3259"/>
              <a:ext cx="139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特殊屏蔽设置</a:t>
              </a:r>
            </a:p>
          </p:txBody>
        </p:sp>
        <p:sp>
          <p:nvSpPr>
            <p:cNvPr id="14406" name="Text Box 123"/>
            <p:cNvSpPr txBox="1">
              <a:spLocks noChangeArrowheads="1"/>
            </p:cNvSpPr>
            <p:nvPr/>
          </p:nvSpPr>
          <p:spPr bwMode="auto">
            <a:xfrm>
              <a:off x="4995" y="2784"/>
              <a:ext cx="281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sp>
          <p:nvSpPr>
            <p:cNvPr id="14407" name="Text Box 124"/>
            <p:cNvSpPr txBox="1">
              <a:spLocks noChangeArrowheads="1"/>
            </p:cNvSpPr>
            <p:nvPr/>
          </p:nvSpPr>
          <p:spPr bwMode="auto">
            <a:xfrm>
              <a:off x="3487" y="1404"/>
              <a:ext cx="685" cy="728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4408" name="Text Box 125"/>
            <p:cNvSpPr txBox="1">
              <a:spLocks noChangeArrowheads="1"/>
            </p:cNvSpPr>
            <p:nvPr/>
          </p:nvSpPr>
          <p:spPr bwMode="auto">
            <a:xfrm>
              <a:off x="4268" y="842"/>
              <a:ext cx="579" cy="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申请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409" name="AutoShape 126"/>
            <p:cNvSpPr>
              <a:spLocks noChangeArrowheads="1"/>
            </p:cNvSpPr>
            <p:nvPr/>
          </p:nvSpPr>
          <p:spPr bwMode="auto">
            <a:xfrm>
              <a:off x="4172" y="1632"/>
              <a:ext cx="672" cy="24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0" name="Rectangle 127"/>
            <p:cNvSpPr>
              <a:spLocks noChangeArrowheads="1"/>
            </p:cNvSpPr>
            <p:nvPr/>
          </p:nvSpPr>
          <p:spPr bwMode="auto">
            <a:xfrm>
              <a:off x="4508" y="1968"/>
              <a:ext cx="113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1" name="AutoShape 128"/>
            <p:cNvSpPr>
              <a:spLocks noChangeArrowheads="1"/>
            </p:cNvSpPr>
            <p:nvPr/>
          </p:nvSpPr>
          <p:spPr bwMode="auto">
            <a:xfrm rot="10800000">
              <a:off x="4508" y="1890"/>
              <a:ext cx="328" cy="222"/>
            </a:xfrm>
            <a:prstGeom prst="leftArrow">
              <a:avLst>
                <a:gd name="adj1" fmla="val 50000"/>
                <a:gd name="adj2" fmla="val 3693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412" name="Text Box 129"/>
            <p:cNvSpPr txBox="1">
              <a:spLocks noChangeArrowheads="1"/>
            </p:cNvSpPr>
            <p:nvPr/>
          </p:nvSpPr>
          <p:spPr bwMode="auto">
            <a:xfrm>
              <a:off x="4841" y="864"/>
              <a:ext cx="30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4413" name="Group 130"/>
            <p:cNvGrpSpPr>
              <a:grpSpLocks/>
            </p:cNvGrpSpPr>
            <p:nvPr/>
          </p:nvGrpSpPr>
          <p:grpSpPr bwMode="auto">
            <a:xfrm>
              <a:off x="4841" y="1020"/>
              <a:ext cx="326" cy="934"/>
              <a:chOff x="20012" y="2617"/>
              <a:chExt cx="1340" cy="3760"/>
            </a:xfrm>
          </p:grpSpPr>
          <p:grpSp>
            <p:nvGrpSpPr>
              <p:cNvPr id="14435" name="Group 131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14440" name="Group 13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44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5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41" name="Group 135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4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3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36" name="Group 138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14438" name="Line 139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9" name="Line 140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37" name="Line 141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14" name="Group 142"/>
            <p:cNvGrpSpPr>
              <a:grpSpLocks/>
            </p:cNvGrpSpPr>
            <p:nvPr/>
          </p:nvGrpSpPr>
          <p:grpSpPr bwMode="auto">
            <a:xfrm>
              <a:off x="5129" y="964"/>
              <a:ext cx="294" cy="1068"/>
              <a:chOff x="5174" y="724"/>
              <a:chExt cx="208" cy="1068"/>
            </a:xfrm>
          </p:grpSpPr>
          <p:grpSp>
            <p:nvGrpSpPr>
              <p:cNvPr id="14425" name="Group 143"/>
              <p:cNvGrpSpPr>
                <a:grpSpLocks/>
              </p:cNvGrpSpPr>
              <p:nvPr/>
            </p:nvGrpSpPr>
            <p:grpSpPr bwMode="auto">
              <a:xfrm>
                <a:off x="5174" y="724"/>
                <a:ext cx="197" cy="149"/>
                <a:chOff x="20012" y="2617"/>
                <a:chExt cx="1280" cy="600"/>
              </a:xfrm>
            </p:grpSpPr>
            <p:sp>
              <p:nvSpPr>
                <p:cNvPr id="14433" name="Line 14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4" name="Line 14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6" name="Group 146"/>
              <p:cNvGrpSpPr>
                <a:grpSpLocks/>
              </p:cNvGrpSpPr>
              <p:nvPr/>
            </p:nvGrpSpPr>
            <p:grpSpPr bwMode="auto">
              <a:xfrm>
                <a:off x="5177" y="1031"/>
                <a:ext cx="197" cy="150"/>
                <a:chOff x="20012" y="2617"/>
                <a:chExt cx="1280" cy="600"/>
              </a:xfrm>
            </p:grpSpPr>
            <p:sp>
              <p:nvSpPr>
                <p:cNvPr id="14431" name="Line 147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2" name="Line 148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27" name="Line 149"/>
              <p:cNvSpPr>
                <a:spLocks noChangeShapeType="1"/>
              </p:cNvSpPr>
              <p:nvPr/>
            </p:nvSpPr>
            <p:spPr bwMode="auto">
              <a:xfrm>
                <a:off x="5184" y="1349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8" name="Line 150"/>
              <p:cNvSpPr>
                <a:spLocks noChangeShapeType="1"/>
              </p:cNvSpPr>
              <p:nvPr/>
            </p:nvSpPr>
            <p:spPr bwMode="auto">
              <a:xfrm>
                <a:off x="5180" y="1499"/>
                <a:ext cx="1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Line 151"/>
              <p:cNvSpPr>
                <a:spLocks noChangeShapeType="1"/>
              </p:cNvSpPr>
              <p:nvPr/>
            </p:nvSpPr>
            <p:spPr bwMode="auto">
              <a:xfrm>
                <a:off x="5187" y="1658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0" name="Line 152"/>
              <p:cNvSpPr>
                <a:spLocks noChangeShapeType="1"/>
              </p:cNvSpPr>
              <p:nvPr/>
            </p:nvSpPr>
            <p:spPr bwMode="auto">
              <a:xfrm>
                <a:off x="5189" y="1792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15" name="Group 153"/>
            <p:cNvGrpSpPr>
              <a:grpSpLocks/>
            </p:cNvGrpSpPr>
            <p:nvPr/>
          </p:nvGrpSpPr>
          <p:grpSpPr bwMode="auto">
            <a:xfrm>
              <a:off x="3412" y="2364"/>
              <a:ext cx="1384" cy="228"/>
              <a:chOff x="4280" y="2322"/>
              <a:chExt cx="1240" cy="228"/>
            </a:xfrm>
          </p:grpSpPr>
          <p:sp>
            <p:nvSpPr>
              <p:cNvPr id="14417" name="Text Box 154"/>
              <p:cNvSpPr txBox="1">
                <a:spLocks noChangeArrowheads="1"/>
              </p:cNvSpPr>
              <p:nvPr/>
            </p:nvSpPr>
            <p:spPr bwMode="auto">
              <a:xfrm>
                <a:off x="4280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418" name="Text Box 155"/>
              <p:cNvSpPr txBox="1">
                <a:spLocks noChangeArrowheads="1"/>
              </p:cNvSpPr>
              <p:nvPr/>
            </p:nvSpPr>
            <p:spPr bwMode="auto">
              <a:xfrm>
                <a:off x="443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19" name="Text Box 156"/>
              <p:cNvSpPr txBox="1">
                <a:spLocks noChangeArrowheads="1"/>
              </p:cNvSpPr>
              <p:nvPr/>
            </p:nvSpPr>
            <p:spPr bwMode="auto">
              <a:xfrm>
                <a:off x="4592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420" name="Text Box 157"/>
              <p:cNvSpPr txBox="1">
                <a:spLocks noChangeArrowheads="1"/>
              </p:cNvSpPr>
              <p:nvPr/>
            </p:nvSpPr>
            <p:spPr bwMode="auto">
              <a:xfrm>
                <a:off x="4745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1" name="Text Box 158"/>
              <p:cNvSpPr txBox="1">
                <a:spLocks noChangeArrowheads="1"/>
              </p:cNvSpPr>
              <p:nvPr/>
            </p:nvSpPr>
            <p:spPr bwMode="auto">
              <a:xfrm>
                <a:off x="489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422" name="Text Box 159"/>
              <p:cNvSpPr txBox="1">
                <a:spLocks noChangeArrowheads="1"/>
              </p:cNvSpPr>
              <p:nvPr/>
            </p:nvSpPr>
            <p:spPr bwMode="auto">
              <a:xfrm>
                <a:off x="505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423" name="Text Box 160"/>
              <p:cNvSpPr txBox="1">
                <a:spLocks noChangeArrowheads="1"/>
              </p:cNvSpPr>
              <p:nvPr/>
            </p:nvSpPr>
            <p:spPr bwMode="auto">
              <a:xfrm>
                <a:off x="521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4" name="Text Box 161"/>
              <p:cNvSpPr txBox="1">
                <a:spLocks noChangeArrowheads="1"/>
              </p:cNvSpPr>
              <p:nvPr/>
            </p:nvSpPr>
            <p:spPr bwMode="auto">
              <a:xfrm>
                <a:off x="5366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416" name="Text Box 162"/>
            <p:cNvSpPr txBox="1">
              <a:spLocks noChangeArrowheads="1"/>
            </p:cNvSpPr>
            <p:nvPr/>
          </p:nvSpPr>
          <p:spPr bwMode="auto">
            <a:xfrm>
              <a:off x="188" y="3408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INTR</a:t>
              </a:r>
            </a:p>
          </p:txBody>
        </p:sp>
      </p:grpSp>
      <p:grpSp>
        <p:nvGrpSpPr>
          <p:cNvPr id="25" name="Group 163"/>
          <p:cNvGrpSpPr>
            <a:grpSpLocks/>
          </p:cNvGrpSpPr>
          <p:nvPr/>
        </p:nvGrpSpPr>
        <p:grpSpPr bwMode="auto">
          <a:xfrm>
            <a:off x="7696200" y="2032000"/>
            <a:ext cx="457200" cy="304800"/>
            <a:chOff x="4848" y="934"/>
            <a:chExt cx="288" cy="192"/>
          </a:xfrm>
        </p:grpSpPr>
        <p:sp>
          <p:nvSpPr>
            <p:cNvPr id="14351" name="Rectangle 164"/>
            <p:cNvSpPr>
              <a:spLocks noChangeArrowheads="1"/>
            </p:cNvSpPr>
            <p:nvPr/>
          </p:nvSpPr>
          <p:spPr bwMode="auto">
            <a:xfrm>
              <a:off x="4848" y="960"/>
              <a:ext cx="288" cy="1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2" name="Text Box 165"/>
            <p:cNvSpPr txBox="1">
              <a:spLocks noChangeArrowheads="1"/>
            </p:cNvSpPr>
            <p:nvPr/>
          </p:nvSpPr>
          <p:spPr bwMode="auto">
            <a:xfrm>
              <a:off x="4874" y="93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166"/>
          <p:cNvGrpSpPr>
            <a:grpSpLocks/>
          </p:cNvGrpSpPr>
          <p:nvPr/>
        </p:nvGrpSpPr>
        <p:grpSpPr bwMode="auto">
          <a:xfrm>
            <a:off x="8451850" y="4206875"/>
            <a:ext cx="685800" cy="228600"/>
            <a:chOff x="5328" y="912"/>
            <a:chExt cx="432" cy="144"/>
          </a:xfrm>
        </p:grpSpPr>
        <p:sp>
          <p:nvSpPr>
            <p:cNvPr id="14346" name="Line 167"/>
            <p:cNvSpPr>
              <a:spLocks noChangeShapeType="1"/>
            </p:cNvSpPr>
            <p:nvPr/>
          </p:nvSpPr>
          <p:spPr bwMode="auto">
            <a:xfrm>
              <a:off x="5328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" name="Line 168"/>
            <p:cNvSpPr>
              <a:spLocks noChangeShapeType="1"/>
            </p:cNvSpPr>
            <p:nvPr/>
          </p:nvSpPr>
          <p:spPr bwMode="auto">
            <a:xfrm>
              <a:off x="5472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Line 169"/>
            <p:cNvSpPr>
              <a:spLocks noChangeShapeType="1"/>
            </p:cNvSpPr>
            <p:nvPr/>
          </p:nvSpPr>
          <p:spPr bwMode="auto">
            <a:xfrm>
              <a:off x="5472" y="912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9" name="Line 170"/>
            <p:cNvSpPr>
              <a:spLocks noChangeShapeType="1"/>
            </p:cNvSpPr>
            <p:nvPr/>
          </p:nvSpPr>
          <p:spPr bwMode="auto">
            <a:xfrm>
              <a:off x="5616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Line 171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172"/>
          <p:cNvGrpSpPr>
            <a:grpSpLocks/>
          </p:cNvGrpSpPr>
          <p:nvPr/>
        </p:nvGrpSpPr>
        <p:grpSpPr bwMode="auto">
          <a:xfrm>
            <a:off x="7696200" y="3787775"/>
            <a:ext cx="457200" cy="304800"/>
            <a:chOff x="4848" y="934"/>
            <a:chExt cx="288" cy="192"/>
          </a:xfrm>
        </p:grpSpPr>
        <p:sp>
          <p:nvSpPr>
            <p:cNvPr id="14344" name="Rectangle 173"/>
            <p:cNvSpPr>
              <a:spLocks noChangeArrowheads="1"/>
            </p:cNvSpPr>
            <p:nvPr/>
          </p:nvSpPr>
          <p:spPr bwMode="auto">
            <a:xfrm>
              <a:off x="4848" y="960"/>
              <a:ext cx="288" cy="1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" name="Text Box 174"/>
            <p:cNvSpPr txBox="1">
              <a:spLocks noChangeArrowheads="1"/>
            </p:cNvSpPr>
            <p:nvPr/>
          </p:nvSpPr>
          <p:spPr bwMode="auto">
            <a:xfrm>
              <a:off x="4874" y="93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6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9552" y="620688"/>
            <a:ext cx="6697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(1) </a:t>
            </a:r>
            <a:r>
              <a:rPr kumimoji="1"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接收、处理外设中断申请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3528" y="1665288"/>
            <a:ext cx="88931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82563" indent="-317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9055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中断屏蔽寄存器 </a:t>
            </a:r>
            <a:r>
              <a:rPr lang="en-US" altLang="zh-CN" sz="2800" b="1" dirty="0" err="1">
                <a:solidFill>
                  <a:srgbClr val="FF3300"/>
                </a:solidFill>
                <a:latin typeface="宋体" panose="02010600030101010101" pitchFamily="2" charset="-122"/>
              </a:rPr>
              <a:t>IMR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</a:p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决定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IRR</a:t>
            </a:r>
            <a:r>
              <a:rPr lang="zh-CN" altLang="en-US" sz="2800" b="1" dirty="0">
                <a:latin typeface="宋体" panose="02010600030101010101" pitchFamily="2" charset="-122"/>
              </a:rPr>
              <a:t>中的中断申请是否进入优先级裁决器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PR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lvl="2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IMR</a:t>
            </a:r>
            <a:r>
              <a:rPr lang="zh-CN" altLang="en-US" sz="2400" b="1" dirty="0">
                <a:latin typeface="宋体" panose="02010600030101010101" pitchFamily="2" charset="-122"/>
              </a:rPr>
              <a:t>对应位为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，允许中断申请进入优先级裁决器，</a:t>
            </a:r>
          </a:p>
          <a:p>
            <a:pPr lvl="2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IMR</a:t>
            </a:r>
            <a:r>
              <a:rPr lang="zh-CN" altLang="en-US" sz="2400" b="1" dirty="0">
                <a:latin typeface="宋体" panose="02010600030101010101" pitchFamily="2" charset="-122"/>
              </a:rPr>
              <a:t>对应位为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，不允许进入，中断申请被</a:t>
            </a:r>
            <a:r>
              <a:rPr lang="en-US" altLang="zh-CN" sz="2400" b="1" dirty="0" err="1">
                <a:latin typeface="宋体" panose="02010600030101010101" pitchFamily="2" charset="-122"/>
              </a:rPr>
              <a:t>IMR</a:t>
            </a:r>
            <a:r>
              <a:rPr lang="zh-CN" altLang="en-US" sz="2400" b="1" dirty="0">
                <a:latin typeface="宋体" panose="02010600030101010101" pitchFamily="2" charset="-122"/>
              </a:rPr>
              <a:t>屏蔽。</a:t>
            </a:r>
          </a:p>
        </p:txBody>
      </p:sp>
    </p:spTree>
    <p:extLst>
      <p:ext uri="{BB962C8B-B14F-4D97-AF65-F5344CB8AC3E}">
        <p14:creationId xmlns:p14="http://schemas.microsoft.com/office/powerpoint/2010/main" val="22541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52400" y="317500"/>
            <a:ext cx="8843963" cy="6280150"/>
            <a:chOff x="96" y="48"/>
            <a:chExt cx="5571" cy="3956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96" y="48"/>
              <a:ext cx="556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② 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中断屏蔽寄存器 </a:t>
              </a: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IMR </a:t>
              </a:r>
            </a:p>
            <a:p>
              <a:pPr lvl="1" algn="just" eaLnBrk="1" hangingPunct="1"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    </a:t>
              </a:r>
              <a:r>
                <a:rPr lang="zh-CN" altLang="en-US" b="1">
                  <a:ea typeface="楷体_GB2312" pitchFamily="49" charset="-122"/>
                </a:rPr>
                <a:t>决定 </a:t>
              </a:r>
              <a:r>
                <a:rPr lang="en-US" altLang="zh-CN" b="1">
                  <a:ea typeface="楷体_GB2312" pitchFamily="49" charset="-122"/>
                </a:rPr>
                <a:t>IRR </a:t>
              </a:r>
              <a:r>
                <a:rPr lang="zh-CN" altLang="en-US" b="1">
                  <a:ea typeface="楷体_GB2312" pitchFamily="49" charset="-122"/>
                </a:rPr>
                <a:t>中的中断申请 是否进入优先级裁决器 </a:t>
              </a:r>
              <a:r>
                <a:rPr lang="en-US" altLang="zh-CN" b="1">
                  <a:ea typeface="楷体_GB2312" pitchFamily="49" charset="-122"/>
                </a:rPr>
                <a:t>PR</a:t>
              </a:r>
              <a:r>
                <a:rPr lang="zh-CN" altLang="en-US" b="1">
                  <a:ea typeface="楷体_GB2312" pitchFamily="49" charset="-122"/>
                </a:rPr>
                <a:t>。</a:t>
              </a:r>
            </a:p>
            <a:p>
              <a:pPr lvl="1" algn="just" eaLnBrk="1" hangingPunct="1">
                <a:spcAft>
                  <a:spcPct val="2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</a:t>
              </a:r>
              <a:r>
                <a:rPr lang="zh-CN" altLang="en-US" sz="2000" b="1">
                  <a:ea typeface="楷体_GB2312" pitchFamily="49" charset="-122"/>
                </a:rPr>
                <a:t> </a:t>
              </a:r>
              <a:r>
                <a:rPr lang="en-US" altLang="zh-CN" sz="2000" b="1">
                  <a:ea typeface="楷体_GB2312" pitchFamily="49" charset="-122"/>
                </a:rPr>
                <a:t>IMR</a:t>
              </a:r>
              <a:r>
                <a:rPr lang="zh-CN" altLang="en-US" sz="2000" b="1">
                  <a:ea typeface="楷体_GB2312" pitchFamily="49" charset="-122"/>
                </a:rPr>
                <a:t>对应位</a:t>
              </a:r>
              <a:r>
                <a:rPr lang="zh-CN" altLang="en-US" sz="2000" b="1">
                  <a:solidFill>
                    <a:srgbClr val="FF00FF"/>
                  </a:solidFill>
                  <a:ea typeface="楷体_GB2312" pitchFamily="49" charset="-122"/>
                </a:rPr>
                <a:t>为 </a:t>
              </a:r>
              <a:r>
                <a:rPr lang="en-US" altLang="zh-CN" sz="2000" b="1">
                  <a:solidFill>
                    <a:srgbClr val="FF00FF"/>
                  </a:solidFill>
                  <a:ea typeface="楷体_GB2312" pitchFamily="49" charset="-122"/>
                </a:rPr>
                <a:t>0</a:t>
              </a:r>
              <a:r>
                <a:rPr lang="zh-CN" altLang="en-US" sz="2000" b="1">
                  <a:ea typeface="楷体_GB2312" pitchFamily="49" charset="-122"/>
                </a:rPr>
                <a:t>，</a:t>
              </a:r>
              <a:r>
                <a:rPr lang="zh-CN" altLang="en-US" sz="2000" b="1">
                  <a:solidFill>
                    <a:srgbClr val="FF00FF"/>
                  </a:solidFill>
                  <a:ea typeface="楷体_GB2312" pitchFamily="49" charset="-122"/>
                </a:rPr>
                <a:t>允许</a:t>
              </a:r>
              <a:r>
                <a:rPr lang="zh-CN" altLang="en-US" sz="2000" b="1">
                  <a:ea typeface="楷体_GB2312" pitchFamily="49" charset="-122"/>
                </a:rPr>
                <a:t>中断申请进入优先级裁决器，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       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为 </a:t>
              </a: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1</a:t>
              </a:r>
              <a:r>
                <a:rPr lang="zh-CN" altLang="en-US" b="1">
                  <a:ea typeface="楷体_GB2312" pitchFamily="49" charset="-122"/>
                </a:rPr>
                <a:t>，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不允许</a:t>
              </a:r>
              <a:r>
                <a:rPr lang="zh-CN" altLang="en-US" b="1">
                  <a:ea typeface="楷体_GB2312" pitchFamily="49" charset="-122"/>
                </a:rPr>
                <a:t>进入，中断申请被</a:t>
              </a:r>
              <a:r>
                <a:rPr lang="en-US" altLang="zh-CN" b="1">
                  <a:ea typeface="楷体_GB2312" pitchFamily="49" charset="-122"/>
                </a:rPr>
                <a:t>IMR</a:t>
              </a:r>
              <a:r>
                <a:rPr lang="zh-CN" altLang="en-US" b="1">
                  <a:ea typeface="楷体_GB2312" pitchFamily="49" charset="-122"/>
                </a:rPr>
                <a:t>屏蔽。</a:t>
              </a:r>
            </a:p>
          </p:txBody>
        </p:sp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96" y="1056"/>
              <a:ext cx="5571" cy="2948"/>
              <a:chOff x="96" y="1056"/>
              <a:chExt cx="5571" cy="2948"/>
            </a:xfrm>
          </p:grpSpPr>
          <p:sp>
            <p:nvSpPr>
              <p:cNvPr id="16389" name="Line 5"/>
              <p:cNvSpPr>
                <a:spLocks noChangeShapeType="1"/>
              </p:cNvSpPr>
              <p:nvPr/>
            </p:nvSpPr>
            <p:spPr bwMode="auto">
              <a:xfrm>
                <a:off x="583" y="3101"/>
                <a:ext cx="857" cy="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390" name="Rectangle 6"/>
              <p:cNvSpPr>
                <a:spLocks noChangeArrowheads="1"/>
              </p:cNvSpPr>
              <p:nvPr/>
            </p:nvSpPr>
            <p:spPr bwMode="auto">
              <a:xfrm>
                <a:off x="96" y="1278"/>
                <a:ext cx="481" cy="270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1" name="Text Box 7"/>
              <p:cNvSpPr txBox="1">
                <a:spLocks noChangeArrowheads="1"/>
              </p:cNvSpPr>
              <p:nvPr/>
            </p:nvSpPr>
            <p:spPr bwMode="auto">
              <a:xfrm>
                <a:off x="202" y="3050"/>
                <a:ext cx="32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392" name="Text Box 8"/>
              <p:cNvSpPr txBox="1">
                <a:spLocks noChangeArrowheads="1"/>
              </p:cNvSpPr>
              <p:nvPr/>
            </p:nvSpPr>
            <p:spPr bwMode="auto">
              <a:xfrm>
                <a:off x="174" y="3314"/>
                <a:ext cx="3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IOW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393" name="Text Box 9"/>
              <p:cNvSpPr txBox="1">
                <a:spLocks noChangeArrowheads="1"/>
              </p:cNvSpPr>
              <p:nvPr/>
            </p:nvSpPr>
            <p:spPr bwMode="auto">
              <a:xfrm>
                <a:off x="144" y="1056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4" name="AutoShape 10"/>
              <p:cNvSpPr>
                <a:spLocks noChangeArrowheads="1"/>
              </p:cNvSpPr>
              <p:nvPr/>
            </p:nvSpPr>
            <p:spPr bwMode="auto">
              <a:xfrm>
                <a:off x="577" y="1482"/>
                <a:ext cx="863" cy="278"/>
              </a:xfrm>
              <a:prstGeom prst="leftRightArrow">
                <a:avLst>
                  <a:gd name="adj1" fmla="val 63417"/>
                  <a:gd name="adj2" fmla="val 25064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720" y="1280"/>
                <a:ext cx="72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数 据 线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6" name="Line 12"/>
              <p:cNvSpPr>
                <a:spLocks noChangeShapeType="1"/>
              </p:cNvSpPr>
              <p:nvPr/>
            </p:nvSpPr>
            <p:spPr bwMode="auto">
              <a:xfrm>
                <a:off x="240" y="3065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 flipV="1">
                <a:off x="575" y="3319"/>
                <a:ext cx="8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 flipV="1">
                <a:off x="240" y="3307"/>
                <a:ext cx="30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Text Box 15"/>
              <p:cNvSpPr txBox="1">
                <a:spLocks noChangeArrowheads="1"/>
              </p:cNvSpPr>
              <p:nvPr/>
            </p:nvSpPr>
            <p:spPr bwMode="auto">
              <a:xfrm>
                <a:off x="291" y="1443"/>
                <a:ext cx="28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16400" name="Text Box 16"/>
              <p:cNvSpPr txBox="1">
                <a:spLocks noChangeArrowheads="1"/>
              </p:cNvSpPr>
              <p:nvPr/>
            </p:nvSpPr>
            <p:spPr bwMode="auto">
              <a:xfrm>
                <a:off x="166" y="3558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 flipV="1">
                <a:off x="219" y="3575"/>
                <a:ext cx="287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336" y="1959"/>
                <a:ext cx="28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3" name="Line 19"/>
              <p:cNvSpPr>
                <a:spLocks noChangeAspect="1" noChangeShapeType="1"/>
              </p:cNvSpPr>
              <p:nvPr/>
            </p:nvSpPr>
            <p:spPr bwMode="auto">
              <a:xfrm>
                <a:off x="576" y="2009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857" y="2139"/>
                <a:ext cx="273" cy="8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片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选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译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码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5" name="AutoShape 21"/>
              <p:cNvSpPr>
                <a:spLocks noChangeArrowheads="1"/>
              </p:cNvSpPr>
              <p:nvPr/>
            </p:nvSpPr>
            <p:spPr bwMode="auto">
              <a:xfrm>
                <a:off x="578" y="2428"/>
                <a:ext cx="274" cy="286"/>
              </a:xfrm>
              <a:prstGeom prst="rightArrow">
                <a:avLst>
                  <a:gd name="adj1" fmla="val 50000"/>
                  <a:gd name="adj2" fmla="val 275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0" y="2400"/>
                <a:ext cx="2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A9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 flipV="1">
                <a:off x="577" y="3606"/>
                <a:ext cx="8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 rot="10800000">
                <a:off x="566" y="3845"/>
                <a:ext cx="87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 flipV="1">
                <a:off x="1138" y="2626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10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422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1" name="Line 27"/>
              <p:cNvSpPr>
                <a:spLocks noChangeShapeType="1"/>
              </p:cNvSpPr>
              <p:nvPr/>
            </p:nvSpPr>
            <p:spPr bwMode="auto">
              <a:xfrm>
                <a:off x="1232" y="2424"/>
                <a:ext cx="1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1152" y="1792"/>
                <a:ext cx="2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1180" y="2885"/>
                <a:ext cx="26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RD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>
                <a:off x="1200" y="2907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Text Box 31"/>
              <p:cNvSpPr txBox="1">
                <a:spLocks noChangeArrowheads="1"/>
              </p:cNvSpPr>
              <p:nvPr/>
            </p:nvSpPr>
            <p:spPr bwMode="auto">
              <a:xfrm>
                <a:off x="960" y="3394"/>
                <a:ext cx="51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1127" y="3154"/>
                <a:ext cx="31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WR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1175" y="3174"/>
                <a:ext cx="1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 flipV="1">
                <a:off x="1025" y="3394"/>
                <a:ext cx="3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Text Box 35"/>
              <p:cNvSpPr txBox="1">
                <a:spLocks noChangeArrowheads="1"/>
              </p:cNvSpPr>
              <p:nvPr/>
            </p:nvSpPr>
            <p:spPr bwMode="auto">
              <a:xfrm>
                <a:off x="1087" y="3647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20" name="Rectangle 36"/>
              <p:cNvSpPr>
                <a:spLocks noChangeArrowheads="1"/>
              </p:cNvSpPr>
              <p:nvPr/>
            </p:nvSpPr>
            <p:spPr bwMode="auto">
              <a:xfrm>
                <a:off x="1440" y="1152"/>
                <a:ext cx="3792" cy="283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21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424"/>
                <a:ext cx="24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16422" name="Group 38"/>
              <p:cNvGrpSpPr>
                <a:grpSpLocks/>
              </p:cNvGrpSpPr>
              <p:nvPr/>
            </p:nvGrpSpPr>
            <p:grpSpPr bwMode="auto">
              <a:xfrm>
                <a:off x="1584" y="2688"/>
                <a:ext cx="1387" cy="229"/>
                <a:chOff x="1622" y="3437"/>
                <a:chExt cx="4810" cy="640"/>
              </a:xfrm>
            </p:grpSpPr>
            <p:sp>
              <p:nvSpPr>
                <p:cNvPr id="1653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4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4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3" name="Text Box 47"/>
              <p:cNvSpPr txBox="1">
                <a:spLocks noChangeArrowheads="1"/>
              </p:cNvSpPr>
              <p:nvPr/>
            </p:nvSpPr>
            <p:spPr bwMode="auto">
              <a:xfrm>
                <a:off x="1680" y="2708"/>
                <a:ext cx="1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24" name="Group 48"/>
              <p:cNvGrpSpPr>
                <a:grpSpLocks/>
              </p:cNvGrpSpPr>
              <p:nvPr/>
            </p:nvGrpSpPr>
            <p:grpSpPr bwMode="auto">
              <a:xfrm>
                <a:off x="1584" y="2976"/>
                <a:ext cx="1387" cy="229"/>
                <a:chOff x="1622" y="3437"/>
                <a:chExt cx="4810" cy="640"/>
              </a:xfrm>
            </p:grpSpPr>
            <p:sp>
              <p:nvSpPr>
                <p:cNvPr id="1652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2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2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2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5" name="Text Box 57"/>
              <p:cNvSpPr txBox="1">
                <a:spLocks noChangeArrowheads="1"/>
              </p:cNvSpPr>
              <p:nvPr/>
            </p:nvSpPr>
            <p:spPr bwMode="auto">
              <a:xfrm>
                <a:off x="1683" y="2976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26" name="Group 58"/>
              <p:cNvGrpSpPr>
                <a:grpSpLocks/>
              </p:cNvGrpSpPr>
              <p:nvPr/>
            </p:nvGrpSpPr>
            <p:grpSpPr bwMode="auto">
              <a:xfrm>
                <a:off x="1588" y="3264"/>
                <a:ext cx="1388" cy="229"/>
                <a:chOff x="1490" y="3430"/>
                <a:chExt cx="1447" cy="247"/>
              </a:xfrm>
            </p:grpSpPr>
            <p:sp>
              <p:nvSpPr>
                <p:cNvPr id="1651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1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6518" name="Group 60"/>
                <p:cNvGrpSpPr>
                  <a:grpSpLocks/>
                </p:cNvGrpSpPr>
                <p:nvPr/>
              </p:nvGrpSpPr>
              <p:grpSpPr bwMode="auto">
                <a:xfrm>
                  <a:off x="1490" y="3430"/>
                  <a:ext cx="1447" cy="247"/>
                  <a:chOff x="1490" y="3430"/>
                  <a:chExt cx="1447" cy="247"/>
                </a:xfrm>
              </p:grpSpPr>
              <p:sp>
                <p:nvSpPr>
                  <p:cNvPr id="1651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0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3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2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5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7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6427" name="Text Box 68"/>
              <p:cNvSpPr txBox="1">
                <a:spLocks noChangeArrowheads="1"/>
              </p:cNvSpPr>
              <p:nvPr/>
            </p:nvSpPr>
            <p:spPr bwMode="auto">
              <a:xfrm>
                <a:off x="1683" y="3265"/>
                <a:ext cx="13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主从片关系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28" name="Group 69"/>
              <p:cNvGrpSpPr>
                <a:grpSpLocks/>
              </p:cNvGrpSpPr>
              <p:nvPr/>
            </p:nvGrpSpPr>
            <p:grpSpPr bwMode="auto">
              <a:xfrm>
                <a:off x="1579" y="3559"/>
                <a:ext cx="1388" cy="229"/>
                <a:chOff x="1622" y="3437"/>
                <a:chExt cx="4810" cy="640"/>
              </a:xfrm>
            </p:grpSpPr>
            <p:sp>
              <p:nvSpPr>
                <p:cNvPr id="1650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1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9" name="Text Box 78"/>
              <p:cNvSpPr txBox="1">
                <a:spLocks noChangeArrowheads="1"/>
              </p:cNvSpPr>
              <p:nvPr/>
            </p:nvSpPr>
            <p:spPr bwMode="auto">
              <a:xfrm>
                <a:off x="1635" y="3552"/>
                <a:ext cx="12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0" name="Text Box 79"/>
              <p:cNvSpPr txBox="1">
                <a:spLocks noChangeArrowheads="1"/>
              </p:cNvSpPr>
              <p:nvPr/>
            </p:nvSpPr>
            <p:spPr bwMode="auto">
              <a:xfrm>
                <a:off x="3321" y="1218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6431" name="Text Box 80"/>
              <p:cNvSpPr txBox="1">
                <a:spLocks noChangeArrowheads="1"/>
              </p:cNvSpPr>
              <p:nvPr/>
            </p:nvSpPr>
            <p:spPr bwMode="auto">
              <a:xfrm>
                <a:off x="2576" y="1218"/>
                <a:ext cx="306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32" name="Group 81"/>
              <p:cNvGrpSpPr>
                <a:grpSpLocks/>
              </p:cNvGrpSpPr>
              <p:nvPr/>
            </p:nvGrpSpPr>
            <p:grpSpPr bwMode="auto">
              <a:xfrm>
                <a:off x="2586" y="1374"/>
                <a:ext cx="287" cy="934"/>
                <a:chOff x="20012" y="2617"/>
                <a:chExt cx="1340" cy="3760"/>
              </a:xfrm>
            </p:grpSpPr>
            <p:grpSp>
              <p:nvGrpSpPr>
                <p:cNvPr id="16498" name="Group 8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650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507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08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50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505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06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6499" name="Group 89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650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0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500" name="Line 92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33" name="Text Box 93"/>
              <p:cNvSpPr txBox="1">
                <a:spLocks noChangeArrowheads="1"/>
              </p:cNvSpPr>
              <p:nvPr/>
            </p:nvSpPr>
            <p:spPr bwMode="auto">
              <a:xfrm>
                <a:off x="2016" y="1152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34" name="Line 94"/>
              <p:cNvSpPr>
                <a:spLocks noChangeShapeType="1"/>
              </p:cNvSpPr>
              <p:nvPr/>
            </p:nvSpPr>
            <p:spPr bwMode="auto">
              <a:xfrm>
                <a:off x="1440" y="2567"/>
                <a:ext cx="3792" cy="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5" name="AutoShape 95"/>
              <p:cNvSpPr>
                <a:spLocks noChangeArrowheads="1"/>
              </p:cNvSpPr>
              <p:nvPr/>
            </p:nvSpPr>
            <p:spPr bwMode="auto">
              <a:xfrm rot="10800000">
                <a:off x="2892" y="1919"/>
                <a:ext cx="567" cy="282"/>
              </a:xfrm>
              <a:prstGeom prst="leftArrow">
                <a:avLst>
                  <a:gd name="adj1" fmla="val 50000"/>
                  <a:gd name="adj2" fmla="val 50266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6" name="Text Box 96"/>
              <p:cNvSpPr txBox="1">
                <a:spLocks noChangeArrowheads="1"/>
              </p:cNvSpPr>
              <p:nvPr/>
            </p:nvSpPr>
            <p:spPr bwMode="auto">
              <a:xfrm>
                <a:off x="5409" y="1195"/>
                <a:ext cx="258" cy="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7" name="Text Box 97"/>
              <p:cNvSpPr txBox="1">
                <a:spLocks noChangeArrowheads="1"/>
              </p:cNvSpPr>
              <p:nvPr/>
            </p:nvSpPr>
            <p:spPr bwMode="auto">
              <a:xfrm>
                <a:off x="3363" y="2928"/>
                <a:ext cx="18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中断屏蔽寄存器 </a:t>
                </a:r>
                <a:r>
                  <a: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38" name="Group 98"/>
              <p:cNvGrpSpPr>
                <a:grpSpLocks/>
              </p:cNvGrpSpPr>
              <p:nvPr/>
            </p:nvGrpSpPr>
            <p:grpSpPr bwMode="auto">
              <a:xfrm>
                <a:off x="3389" y="3168"/>
                <a:ext cx="1378" cy="192"/>
                <a:chOff x="3434" y="3408"/>
                <a:chExt cx="1378" cy="192"/>
              </a:xfrm>
            </p:grpSpPr>
            <p:sp>
              <p:nvSpPr>
                <p:cNvPr id="1649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434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09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78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936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9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2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9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291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68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4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6439" name="Text Box 107"/>
              <p:cNvSpPr txBox="1">
                <a:spLocks noChangeArrowheads="1"/>
              </p:cNvSpPr>
              <p:nvPr/>
            </p:nvSpPr>
            <p:spPr bwMode="auto">
              <a:xfrm>
                <a:off x="3360" y="3360"/>
                <a:ext cx="148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优先级、发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EOI</a:t>
                </a:r>
              </a:p>
            </p:txBody>
          </p:sp>
          <p:grpSp>
            <p:nvGrpSpPr>
              <p:cNvPr id="16440" name="Group 108"/>
              <p:cNvGrpSpPr>
                <a:grpSpLocks/>
              </p:cNvGrpSpPr>
              <p:nvPr/>
            </p:nvGrpSpPr>
            <p:grpSpPr bwMode="auto">
              <a:xfrm>
                <a:off x="3384" y="3586"/>
                <a:ext cx="1378" cy="229"/>
                <a:chOff x="1622" y="3437"/>
                <a:chExt cx="4810" cy="640"/>
              </a:xfrm>
            </p:grpSpPr>
            <p:sp>
              <p:nvSpPr>
                <p:cNvPr id="16482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3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5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6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7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8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6441" name="Text Box 117"/>
              <p:cNvSpPr txBox="1">
                <a:spLocks noChangeArrowheads="1"/>
              </p:cNvSpPr>
              <p:nvPr/>
            </p:nvSpPr>
            <p:spPr bwMode="auto">
              <a:xfrm>
                <a:off x="3408" y="3595"/>
                <a:ext cx="139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特殊屏蔽设置</a:t>
                </a:r>
              </a:p>
            </p:txBody>
          </p:sp>
          <p:sp>
            <p:nvSpPr>
              <p:cNvPr id="16442" name="Text Box 118"/>
              <p:cNvSpPr txBox="1">
                <a:spLocks noChangeArrowheads="1"/>
              </p:cNvSpPr>
              <p:nvPr/>
            </p:nvSpPr>
            <p:spPr bwMode="auto">
              <a:xfrm>
                <a:off x="4954" y="3120"/>
                <a:ext cx="281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6443" name="Text Box 119"/>
              <p:cNvSpPr txBox="1">
                <a:spLocks noChangeArrowheads="1"/>
              </p:cNvSpPr>
              <p:nvPr/>
            </p:nvSpPr>
            <p:spPr bwMode="auto">
              <a:xfrm>
                <a:off x="3446" y="1740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44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1178"/>
                <a:ext cx="579" cy="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申请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45" name="AutoShape 121"/>
              <p:cNvSpPr>
                <a:spLocks noChangeArrowheads="1"/>
              </p:cNvSpPr>
              <p:nvPr/>
            </p:nvSpPr>
            <p:spPr bwMode="auto">
              <a:xfrm>
                <a:off x="4131" y="1968"/>
                <a:ext cx="672" cy="240"/>
              </a:xfrm>
              <a:prstGeom prst="leftArrow">
                <a:avLst>
                  <a:gd name="adj1" fmla="val 50000"/>
                  <a:gd name="adj2" fmla="val 70000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6" name="Rectangle 122"/>
              <p:cNvSpPr>
                <a:spLocks noChangeArrowheads="1"/>
              </p:cNvSpPr>
              <p:nvPr/>
            </p:nvSpPr>
            <p:spPr bwMode="auto">
              <a:xfrm>
                <a:off x="4467" y="2304"/>
                <a:ext cx="113" cy="4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7" name="AutoShape 123"/>
              <p:cNvSpPr>
                <a:spLocks noChangeArrowheads="1"/>
              </p:cNvSpPr>
              <p:nvPr/>
            </p:nvSpPr>
            <p:spPr bwMode="auto">
              <a:xfrm rot="10800000">
                <a:off x="4467" y="2226"/>
                <a:ext cx="328" cy="222"/>
              </a:xfrm>
              <a:prstGeom prst="leftArrow">
                <a:avLst>
                  <a:gd name="adj1" fmla="val 50000"/>
                  <a:gd name="adj2" fmla="val 3693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8" name="Text Box 124"/>
              <p:cNvSpPr txBox="1">
                <a:spLocks noChangeArrowheads="1"/>
              </p:cNvSpPr>
              <p:nvPr/>
            </p:nvSpPr>
            <p:spPr bwMode="auto">
              <a:xfrm>
                <a:off x="4800" y="1200"/>
                <a:ext cx="30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49" name="Group 125"/>
              <p:cNvGrpSpPr>
                <a:grpSpLocks/>
              </p:cNvGrpSpPr>
              <p:nvPr/>
            </p:nvGrpSpPr>
            <p:grpSpPr bwMode="auto">
              <a:xfrm>
                <a:off x="4800" y="1356"/>
                <a:ext cx="326" cy="934"/>
                <a:chOff x="20012" y="2617"/>
                <a:chExt cx="1340" cy="3760"/>
              </a:xfrm>
            </p:grpSpPr>
            <p:grpSp>
              <p:nvGrpSpPr>
                <p:cNvPr id="16471" name="Group 126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6476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48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8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477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478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79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6472" name="Group 133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6474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75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73" name="Line 136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50" name="Group 137"/>
              <p:cNvGrpSpPr>
                <a:grpSpLocks/>
              </p:cNvGrpSpPr>
              <p:nvPr/>
            </p:nvGrpSpPr>
            <p:grpSpPr bwMode="auto">
              <a:xfrm>
                <a:off x="5088" y="1300"/>
                <a:ext cx="294" cy="1068"/>
                <a:chOff x="5174" y="724"/>
                <a:chExt cx="208" cy="1068"/>
              </a:xfrm>
            </p:grpSpPr>
            <p:grpSp>
              <p:nvGrpSpPr>
                <p:cNvPr id="16461" name="Group 138"/>
                <p:cNvGrpSpPr>
                  <a:grpSpLocks/>
                </p:cNvGrpSpPr>
                <p:nvPr/>
              </p:nvGrpSpPr>
              <p:grpSpPr bwMode="auto">
                <a:xfrm>
                  <a:off x="5174" y="724"/>
                  <a:ext cx="197" cy="149"/>
                  <a:chOff x="20012" y="2617"/>
                  <a:chExt cx="1280" cy="600"/>
                </a:xfrm>
              </p:grpSpPr>
              <p:sp>
                <p:nvSpPr>
                  <p:cNvPr id="1646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7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62" name="Group 141"/>
                <p:cNvGrpSpPr>
                  <a:grpSpLocks/>
                </p:cNvGrpSpPr>
                <p:nvPr/>
              </p:nvGrpSpPr>
              <p:grpSpPr bwMode="auto">
                <a:xfrm>
                  <a:off x="5177" y="1031"/>
                  <a:ext cx="197" cy="150"/>
                  <a:chOff x="20012" y="2617"/>
                  <a:chExt cx="1280" cy="600"/>
                </a:xfrm>
              </p:grpSpPr>
              <p:sp>
                <p:nvSpPr>
                  <p:cNvPr id="16467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68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63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1349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4" name="Line 145"/>
                <p:cNvSpPr>
                  <a:spLocks noChangeShapeType="1"/>
                </p:cNvSpPr>
                <p:nvPr/>
              </p:nvSpPr>
              <p:spPr bwMode="auto">
                <a:xfrm>
                  <a:off x="5180" y="1499"/>
                  <a:ext cx="19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5" name="Line 146"/>
                <p:cNvSpPr>
                  <a:spLocks noChangeShapeType="1"/>
                </p:cNvSpPr>
                <p:nvPr/>
              </p:nvSpPr>
              <p:spPr bwMode="auto">
                <a:xfrm>
                  <a:off x="5187" y="165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6" name="Line 147"/>
                <p:cNvSpPr>
                  <a:spLocks noChangeShapeType="1"/>
                </p:cNvSpPr>
                <p:nvPr/>
              </p:nvSpPr>
              <p:spPr bwMode="auto">
                <a:xfrm>
                  <a:off x="5189" y="1792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51" name="Group 148"/>
              <p:cNvGrpSpPr>
                <a:grpSpLocks/>
              </p:cNvGrpSpPr>
              <p:nvPr/>
            </p:nvGrpSpPr>
            <p:grpSpPr bwMode="auto">
              <a:xfrm>
                <a:off x="3371" y="2700"/>
                <a:ext cx="1384" cy="228"/>
                <a:chOff x="4280" y="2322"/>
                <a:chExt cx="1240" cy="228"/>
              </a:xfrm>
            </p:grpSpPr>
            <p:sp>
              <p:nvSpPr>
                <p:cNvPr id="1645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80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4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3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592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6456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745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9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6458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05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9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521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60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366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52" name="Text Box 157"/>
              <p:cNvSpPr txBox="1">
                <a:spLocks noChangeArrowheads="1"/>
              </p:cNvSpPr>
              <p:nvPr/>
            </p:nvSpPr>
            <p:spPr bwMode="auto">
              <a:xfrm>
                <a:off x="147" y="3744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99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0375" y="685800"/>
            <a:ext cx="8135938" cy="1143000"/>
          </a:xfrm>
        </p:spPr>
        <p:txBody>
          <a:bodyPr/>
          <a:lstStyle/>
          <a:p>
            <a:r>
              <a:rPr lang="zh-CN" altLang="en-US" sz="4000" b="0">
                <a:solidFill>
                  <a:srgbClr val="800000"/>
                </a:solidFill>
                <a:ea typeface="黑体" panose="02010609060101010101" pitchFamily="49" charset="-122"/>
              </a:rPr>
              <a:t>第7章  中断控制器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81200"/>
            <a:ext cx="8280400" cy="3886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中断控制器的功能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：接收外部的中断请求，进行判断，选中优先级最高的中断请求，送到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INTR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端；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响应中断进入中断子程序时，负责对外部中断请求管理，可实现中断嵌套。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7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smtClean="0">
                <a:solidFill>
                  <a:srgbClr val="0000FF"/>
                </a:solidFill>
              </a:rPr>
              <a:t>(1) </a:t>
            </a:r>
            <a:r>
              <a:rPr kumimoji="1" lang="zh-CN" altLang="en-US" b="1" smtClean="0">
                <a:solidFill>
                  <a:srgbClr val="0000FF"/>
                </a:solidFill>
              </a:rPr>
              <a:t>接收、处理外设中断申请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28888"/>
            <a:ext cx="8686800" cy="1836737"/>
          </a:xfrm>
        </p:spPr>
        <p:txBody>
          <a:bodyPr/>
          <a:lstStyle/>
          <a:p>
            <a:pPr marL="263525" lvl="1" indent="-84138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FF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当前中断服务寄存器 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en-US" altLang="zh-CN" sz="2400" b="1" smtClean="0">
                <a:ea typeface="楷体_GB2312" pitchFamily="49" charset="-122"/>
              </a:rPr>
              <a:t> </a:t>
            </a:r>
            <a:r>
              <a:rPr lang="zh-CN" altLang="en-US" sz="2400" b="1" smtClean="0">
                <a:ea typeface="楷体_GB2312" pitchFamily="49" charset="-122"/>
              </a:rPr>
              <a:t>记录</a:t>
            </a:r>
            <a:r>
              <a:rPr lang="en-US" altLang="zh-CN" sz="2400" b="1" smtClean="0">
                <a:ea typeface="楷体_GB2312" pitchFamily="49" charset="-122"/>
              </a:rPr>
              <a:t>CPU</a:t>
            </a:r>
            <a:r>
              <a:rPr lang="zh-CN" altLang="en-US" sz="2400" b="1" smtClean="0">
                <a:ea typeface="楷体_GB2312" pitchFamily="49" charset="-122"/>
              </a:rPr>
              <a:t>正在响应的中断。</a:t>
            </a:r>
          </a:p>
          <a:p>
            <a:pPr marL="442913" lvl="2" indent="0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800" b="1" smtClean="0">
                <a:ea typeface="楷体_GB2312" pitchFamily="49" charset="-122"/>
              </a:rPr>
              <a:t>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ISR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中的某位为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，表示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正在响应此级中断，</a:t>
            </a:r>
          </a:p>
          <a:p>
            <a:pPr marL="442913" lvl="2" indent="0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ISR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中的某位为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，表示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没有或已响应完此级中断，</a:t>
            </a:r>
          </a:p>
        </p:txBody>
      </p:sp>
    </p:spTree>
    <p:extLst>
      <p:ext uri="{BB962C8B-B14F-4D97-AF65-F5344CB8AC3E}">
        <p14:creationId xmlns:p14="http://schemas.microsoft.com/office/powerpoint/2010/main" val="12540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52400" y="200025"/>
            <a:ext cx="8843963" cy="6432550"/>
            <a:chOff x="96" y="0"/>
            <a:chExt cx="5571" cy="4052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96" y="0"/>
              <a:ext cx="5328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spcAft>
                  <a:spcPct val="2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③</a:t>
              </a:r>
              <a:r>
                <a:rPr lang="en-US" altLang="zh-CN" b="1">
                  <a:latin typeface="宋体" panose="02010600030101010101" pitchFamily="2" charset="-122"/>
                </a:rPr>
                <a:t> 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当前中断服务寄存器 </a:t>
              </a: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ISR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记录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ea typeface="楷体_GB2312" pitchFamily="49" charset="-122"/>
                </a:rPr>
                <a:t>正在响应的中断。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b="1">
                  <a:ea typeface="楷体_GB2312" pitchFamily="49" charset="-122"/>
                </a:rPr>
                <a:t>ISR</a:t>
              </a:r>
              <a:r>
                <a:rPr lang="zh-CN" altLang="en-US" b="1">
                  <a:ea typeface="楷体_GB2312" pitchFamily="49" charset="-122"/>
                </a:rPr>
                <a:t>中的某位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为</a:t>
              </a: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1</a:t>
              </a:r>
              <a:r>
                <a:rPr lang="zh-CN" altLang="en-US" b="1">
                  <a:ea typeface="楷体_GB2312" pitchFamily="49" charset="-122"/>
                </a:rPr>
                <a:t>，表示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正在响应</a:t>
              </a:r>
              <a:r>
                <a:rPr lang="zh-CN" altLang="en-US" b="1">
                  <a:ea typeface="楷体_GB2312" pitchFamily="49" charset="-122"/>
                </a:rPr>
                <a:t>此级中断，</a:t>
              </a:r>
            </a:p>
            <a:p>
              <a:pPr lvl="4" algn="just" eaLnBrk="1" hangingPunct="1"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                       即正在执行此中断源的中断子程；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b="1">
                  <a:ea typeface="楷体_GB2312" pitchFamily="49" charset="-122"/>
                </a:rPr>
                <a:t>ISR</a:t>
              </a:r>
              <a:r>
                <a:rPr lang="zh-CN" altLang="en-US" b="1">
                  <a:ea typeface="楷体_GB2312" pitchFamily="49" charset="-122"/>
                </a:rPr>
                <a:t>中的某位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为 </a:t>
              </a: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0</a:t>
              </a:r>
              <a:r>
                <a:rPr lang="zh-CN" altLang="en-US" b="1">
                  <a:ea typeface="楷体_GB2312" pitchFamily="49" charset="-122"/>
                </a:rPr>
                <a:t>，表示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没有或已响应完</a:t>
              </a:r>
              <a:r>
                <a:rPr lang="zh-CN" altLang="en-US" b="1">
                  <a:ea typeface="楷体_GB2312" pitchFamily="49" charset="-122"/>
                </a:rPr>
                <a:t>此级中断，</a:t>
              </a:r>
            </a:p>
            <a:p>
              <a:pPr lvl="4" algn="just" eaLnBrk="1" hangingPunct="1"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                       即不在执行此中断源的中断子程</a:t>
              </a:r>
              <a:endParaRPr lang="zh-CN" altLang="en-US" b="1"/>
            </a:p>
          </p:txBody>
        </p:sp>
        <p:grpSp>
          <p:nvGrpSpPr>
            <p:cNvPr id="18436" name="Group 4"/>
            <p:cNvGrpSpPr>
              <a:grpSpLocks/>
            </p:cNvGrpSpPr>
            <p:nvPr/>
          </p:nvGrpSpPr>
          <p:grpSpPr bwMode="auto">
            <a:xfrm>
              <a:off x="96" y="1104"/>
              <a:ext cx="5571" cy="2948"/>
              <a:chOff x="96" y="1104"/>
              <a:chExt cx="5571" cy="2948"/>
            </a:xfrm>
          </p:grpSpPr>
          <p:sp>
            <p:nvSpPr>
              <p:cNvPr id="18437" name="Line 5"/>
              <p:cNvSpPr>
                <a:spLocks noChangeShapeType="1"/>
              </p:cNvSpPr>
              <p:nvPr/>
            </p:nvSpPr>
            <p:spPr bwMode="auto">
              <a:xfrm>
                <a:off x="583" y="3149"/>
                <a:ext cx="857" cy="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96" y="1326"/>
                <a:ext cx="481" cy="270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39" name="Text Box 7"/>
              <p:cNvSpPr txBox="1">
                <a:spLocks noChangeArrowheads="1"/>
              </p:cNvSpPr>
              <p:nvPr/>
            </p:nvSpPr>
            <p:spPr bwMode="auto">
              <a:xfrm>
                <a:off x="202" y="3098"/>
                <a:ext cx="32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40" name="Text Box 8"/>
              <p:cNvSpPr txBox="1">
                <a:spLocks noChangeArrowheads="1"/>
              </p:cNvSpPr>
              <p:nvPr/>
            </p:nvSpPr>
            <p:spPr bwMode="auto">
              <a:xfrm>
                <a:off x="174" y="3362"/>
                <a:ext cx="3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IOW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41" name="Text Box 9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2" name="AutoShape 10"/>
              <p:cNvSpPr>
                <a:spLocks noChangeArrowheads="1"/>
              </p:cNvSpPr>
              <p:nvPr/>
            </p:nvSpPr>
            <p:spPr bwMode="auto">
              <a:xfrm>
                <a:off x="577" y="1530"/>
                <a:ext cx="863" cy="278"/>
              </a:xfrm>
              <a:prstGeom prst="leftRightArrow">
                <a:avLst>
                  <a:gd name="adj1" fmla="val 63417"/>
                  <a:gd name="adj2" fmla="val 25064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43" name="Text Box 11"/>
              <p:cNvSpPr txBox="1">
                <a:spLocks noChangeArrowheads="1"/>
              </p:cNvSpPr>
              <p:nvPr/>
            </p:nvSpPr>
            <p:spPr bwMode="auto">
              <a:xfrm>
                <a:off x="720" y="1328"/>
                <a:ext cx="72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数 据 线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240" y="3113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Line 13"/>
              <p:cNvSpPr>
                <a:spLocks noChangeShapeType="1"/>
              </p:cNvSpPr>
              <p:nvPr/>
            </p:nvSpPr>
            <p:spPr bwMode="auto">
              <a:xfrm flipV="1">
                <a:off x="575" y="3367"/>
                <a:ext cx="8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46" name="Line 14"/>
              <p:cNvSpPr>
                <a:spLocks noChangeShapeType="1"/>
              </p:cNvSpPr>
              <p:nvPr/>
            </p:nvSpPr>
            <p:spPr bwMode="auto">
              <a:xfrm flipV="1">
                <a:off x="240" y="3355"/>
                <a:ext cx="30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Text Box 15"/>
              <p:cNvSpPr txBox="1">
                <a:spLocks noChangeArrowheads="1"/>
              </p:cNvSpPr>
              <p:nvPr/>
            </p:nvSpPr>
            <p:spPr bwMode="auto">
              <a:xfrm>
                <a:off x="291" y="1491"/>
                <a:ext cx="28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18448" name="Text Box 16"/>
              <p:cNvSpPr txBox="1">
                <a:spLocks noChangeArrowheads="1"/>
              </p:cNvSpPr>
              <p:nvPr/>
            </p:nvSpPr>
            <p:spPr bwMode="auto">
              <a:xfrm>
                <a:off x="166" y="3606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18449" name="Line 17"/>
              <p:cNvSpPr>
                <a:spLocks noChangeShapeType="1"/>
              </p:cNvSpPr>
              <p:nvPr/>
            </p:nvSpPr>
            <p:spPr bwMode="auto">
              <a:xfrm flipV="1">
                <a:off x="219" y="3623"/>
                <a:ext cx="287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336" y="2007"/>
                <a:ext cx="28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1" name="Line 19"/>
              <p:cNvSpPr>
                <a:spLocks noChangeAspect="1" noChangeShapeType="1"/>
              </p:cNvSpPr>
              <p:nvPr/>
            </p:nvSpPr>
            <p:spPr bwMode="auto">
              <a:xfrm>
                <a:off x="576" y="2057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2" name="Text Box 20"/>
              <p:cNvSpPr txBox="1">
                <a:spLocks noChangeArrowheads="1"/>
              </p:cNvSpPr>
              <p:nvPr/>
            </p:nvSpPr>
            <p:spPr bwMode="auto">
              <a:xfrm>
                <a:off x="857" y="2187"/>
                <a:ext cx="273" cy="8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片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选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译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码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3" name="AutoShape 21"/>
              <p:cNvSpPr>
                <a:spLocks noChangeArrowheads="1"/>
              </p:cNvSpPr>
              <p:nvPr/>
            </p:nvSpPr>
            <p:spPr bwMode="auto">
              <a:xfrm>
                <a:off x="578" y="2476"/>
                <a:ext cx="274" cy="286"/>
              </a:xfrm>
              <a:prstGeom prst="rightArrow">
                <a:avLst>
                  <a:gd name="adj1" fmla="val 50000"/>
                  <a:gd name="adj2" fmla="val 275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54" name="Text Box 22"/>
              <p:cNvSpPr txBox="1">
                <a:spLocks noChangeArrowheads="1"/>
              </p:cNvSpPr>
              <p:nvPr/>
            </p:nvSpPr>
            <p:spPr bwMode="auto">
              <a:xfrm>
                <a:off x="310" y="2448"/>
                <a:ext cx="2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A9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 flipV="1">
                <a:off x="577" y="3654"/>
                <a:ext cx="8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 rot="10800000">
                <a:off x="566" y="3893"/>
                <a:ext cx="87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7" name="Line 25"/>
              <p:cNvSpPr>
                <a:spLocks noChangeShapeType="1"/>
              </p:cNvSpPr>
              <p:nvPr/>
            </p:nvSpPr>
            <p:spPr bwMode="auto">
              <a:xfrm flipV="1">
                <a:off x="1138" y="2674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470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59" name="Line 27"/>
              <p:cNvSpPr>
                <a:spLocks noChangeShapeType="1"/>
              </p:cNvSpPr>
              <p:nvPr/>
            </p:nvSpPr>
            <p:spPr bwMode="auto">
              <a:xfrm>
                <a:off x="1232" y="2472"/>
                <a:ext cx="1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1840"/>
                <a:ext cx="2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1" name="Text Box 29"/>
              <p:cNvSpPr txBox="1">
                <a:spLocks noChangeArrowheads="1"/>
              </p:cNvSpPr>
              <p:nvPr/>
            </p:nvSpPr>
            <p:spPr bwMode="auto">
              <a:xfrm>
                <a:off x="1180" y="2933"/>
                <a:ext cx="26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RD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2" name="Line 30"/>
              <p:cNvSpPr>
                <a:spLocks noChangeShapeType="1"/>
              </p:cNvSpPr>
              <p:nvPr/>
            </p:nvSpPr>
            <p:spPr bwMode="auto">
              <a:xfrm>
                <a:off x="1200" y="2955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Text Box 31"/>
              <p:cNvSpPr txBox="1">
                <a:spLocks noChangeArrowheads="1"/>
              </p:cNvSpPr>
              <p:nvPr/>
            </p:nvSpPr>
            <p:spPr bwMode="auto">
              <a:xfrm>
                <a:off x="960" y="3442"/>
                <a:ext cx="51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4" name="Text Box 32"/>
              <p:cNvSpPr txBox="1">
                <a:spLocks noChangeArrowheads="1"/>
              </p:cNvSpPr>
              <p:nvPr/>
            </p:nvSpPr>
            <p:spPr bwMode="auto">
              <a:xfrm>
                <a:off x="1127" y="3202"/>
                <a:ext cx="31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WR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5" name="Line 33"/>
              <p:cNvSpPr>
                <a:spLocks noChangeShapeType="1"/>
              </p:cNvSpPr>
              <p:nvPr/>
            </p:nvSpPr>
            <p:spPr bwMode="auto">
              <a:xfrm>
                <a:off x="1175" y="3222"/>
                <a:ext cx="1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6" name="Line 34"/>
              <p:cNvSpPr>
                <a:spLocks noChangeShapeType="1"/>
              </p:cNvSpPr>
              <p:nvPr/>
            </p:nvSpPr>
            <p:spPr bwMode="auto">
              <a:xfrm flipV="1">
                <a:off x="1025" y="3442"/>
                <a:ext cx="3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Text Box 35"/>
              <p:cNvSpPr txBox="1">
                <a:spLocks noChangeArrowheads="1"/>
              </p:cNvSpPr>
              <p:nvPr/>
            </p:nvSpPr>
            <p:spPr bwMode="auto">
              <a:xfrm>
                <a:off x="1087" y="3695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8" name="Rectangle 36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3792" cy="283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9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472"/>
                <a:ext cx="24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18470" name="Group 38"/>
              <p:cNvGrpSpPr>
                <a:grpSpLocks/>
              </p:cNvGrpSpPr>
              <p:nvPr/>
            </p:nvGrpSpPr>
            <p:grpSpPr bwMode="auto">
              <a:xfrm>
                <a:off x="1584" y="2736"/>
                <a:ext cx="1387" cy="229"/>
                <a:chOff x="1622" y="3437"/>
                <a:chExt cx="4810" cy="640"/>
              </a:xfrm>
            </p:grpSpPr>
            <p:sp>
              <p:nvSpPr>
                <p:cNvPr id="1858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1" name="Text Box 47"/>
              <p:cNvSpPr txBox="1">
                <a:spLocks noChangeArrowheads="1"/>
              </p:cNvSpPr>
              <p:nvPr/>
            </p:nvSpPr>
            <p:spPr bwMode="auto">
              <a:xfrm>
                <a:off x="1680" y="2756"/>
                <a:ext cx="1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72" name="Group 48"/>
              <p:cNvGrpSpPr>
                <a:grpSpLocks/>
              </p:cNvGrpSpPr>
              <p:nvPr/>
            </p:nvGrpSpPr>
            <p:grpSpPr bwMode="auto">
              <a:xfrm>
                <a:off x="1584" y="3024"/>
                <a:ext cx="1387" cy="229"/>
                <a:chOff x="1622" y="3437"/>
                <a:chExt cx="4810" cy="640"/>
              </a:xfrm>
            </p:grpSpPr>
            <p:sp>
              <p:nvSpPr>
                <p:cNvPr id="1857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7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7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77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7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3" name="Text Box 57"/>
              <p:cNvSpPr txBox="1">
                <a:spLocks noChangeArrowheads="1"/>
              </p:cNvSpPr>
              <p:nvPr/>
            </p:nvSpPr>
            <p:spPr bwMode="auto">
              <a:xfrm>
                <a:off x="1683" y="3024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74" name="Group 58"/>
              <p:cNvGrpSpPr>
                <a:grpSpLocks/>
              </p:cNvGrpSpPr>
              <p:nvPr/>
            </p:nvGrpSpPr>
            <p:grpSpPr bwMode="auto">
              <a:xfrm>
                <a:off x="1588" y="3312"/>
                <a:ext cx="1388" cy="229"/>
                <a:chOff x="1490" y="3430"/>
                <a:chExt cx="1447" cy="247"/>
              </a:xfrm>
            </p:grpSpPr>
            <p:sp>
              <p:nvSpPr>
                <p:cNvPr id="1856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1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8566" name="Group 60"/>
                <p:cNvGrpSpPr>
                  <a:grpSpLocks/>
                </p:cNvGrpSpPr>
                <p:nvPr/>
              </p:nvGrpSpPr>
              <p:grpSpPr bwMode="auto">
                <a:xfrm>
                  <a:off x="1490" y="3430"/>
                  <a:ext cx="1447" cy="247"/>
                  <a:chOff x="1490" y="3430"/>
                  <a:chExt cx="1447" cy="247"/>
                </a:xfrm>
              </p:grpSpPr>
              <p:sp>
                <p:nvSpPr>
                  <p:cNvPr id="18567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0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68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69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3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70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71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72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73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7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8475" name="Text Box 68"/>
              <p:cNvSpPr txBox="1">
                <a:spLocks noChangeArrowheads="1"/>
              </p:cNvSpPr>
              <p:nvPr/>
            </p:nvSpPr>
            <p:spPr bwMode="auto">
              <a:xfrm>
                <a:off x="1683" y="3313"/>
                <a:ext cx="13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主从片关系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76" name="Group 69"/>
              <p:cNvGrpSpPr>
                <a:grpSpLocks/>
              </p:cNvGrpSpPr>
              <p:nvPr/>
            </p:nvGrpSpPr>
            <p:grpSpPr bwMode="auto">
              <a:xfrm>
                <a:off x="1579" y="3607"/>
                <a:ext cx="1388" cy="229"/>
                <a:chOff x="1622" y="3437"/>
                <a:chExt cx="4810" cy="640"/>
              </a:xfrm>
            </p:grpSpPr>
            <p:sp>
              <p:nvSpPr>
                <p:cNvPr id="1855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5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5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6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6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6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6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6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7" name="Text Box 78"/>
              <p:cNvSpPr txBox="1">
                <a:spLocks noChangeArrowheads="1"/>
              </p:cNvSpPr>
              <p:nvPr/>
            </p:nvSpPr>
            <p:spPr bwMode="auto">
              <a:xfrm>
                <a:off x="1635" y="3600"/>
                <a:ext cx="12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8" name="Text Box 79"/>
              <p:cNvSpPr txBox="1">
                <a:spLocks noChangeArrowheads="1"/>
              </p:cNvSpPr>
              <p:nvPr/>
            </p:nvSpPr>
            <p:spPr bwMode="auto">
              <a:xfrm>
                <a:off x="3321" y="1266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8479" name="Text Box 80"/>
              <p:cNvSpPr txBox="1">
                <a:spLocks noChangeArrowheads="1"/>
              </p:cNvSpPr>
              <p:nvPr/>
            </p:nvSpPr>
            <p:spPr bwMode="auto">
              <a:xfrm>
                <a:off x="2576" y="1266"/>
                <a:ext cx="306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80" name="Group 81"/>
              <p:cNvGrpSpPr>
                <a:grpSpLocks/>
              </p:cNvGrpSpPr>
              <p:nvPr/>
            </p:nvGrpSpPr>
            <p:grpSpPr bwMode="auto">
              <a:xfrm>
                <a:off x="2586" y="1422"/>
                <a:ext cx="287" cy="934"/>
                <a:chOff x="20012" y="2617"/>
                <a:chExt cx="1340" cy="3760"/>
              </a:xfrm>
            </p:grpSpPr>
            <p:grpSp>
              <p:nvGrpSpPr>
                <p:cNvPr id="18546" name="Group 8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855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55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56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552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53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54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47" name="Group 89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854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50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48" name="Line 92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81" name="Text Box 93"/>
              <p:cNvSpPr txBox="1">
                <a:spLocks noChangeArrowheads="1"/>
              </p:cNvSpPr>
              <p:nvPr/>
            </p:nvSpPr>
            <p:spPr bwMode="auto">
              <a:xfrm>
                <a:off x="2016" y="1200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82" name="Line 94"/>
              <p:cNvSpPr>
                <a:spLocks noChangeShapeType="1"/>
              </p:cNvSpPr>
              <p:nvPr/>
            </p:nvSpPr>
            <p:spPr bwMode="auto">
              <a:xfrm>
                <a:off x="1440" y="2615"/>
                <a:ext cx="3792" cy="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AutoShape 95"/>
              <p:cNvSpPr>
                <a:spLocks noChangeArrowheads="1"/>
              </p:cNvSpPr>
              <p:nvPr/>
            </p:nvSpPr>
            <p:spPr bwMode="auto">
              <a:xfrm rot="10800000">
                <a:off x="2892" y="1967"/>
                <a:ext cx="567" cy="282"/>
              </a:xfrm>
              <a:prstGeom prst="leftArrow">
                <a:avLst>
                  <a:gd name="adj1" fmla="val 50000"/>
                  <a:gd name="adj2" fmla="val 50266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84" name="Text Box 96"/>
              <p:cNvSpPr txBox="1">
                <a:spLocks noChangeArrowheads="1"/>
              </p:cNvSpPr>
              <p:nvPr/>
            </p:nvSpPr>
            <p:spPr bwMode="auto">
              <a:xfrm>
                <a:off x="5409" y="1243"/>
                <a:ext cx="258" cy="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5" name="Text Box 97"/>
              <p:cNvSpPr txBox="1">
                <a:spLocks noChangeArrowheads="1"/>
              </p:cNvSpPr>
              <p:nvPr/>
            </p:nvSpPr>
            <p:spPr bwMode="auto">
              <a:xfrm>
                <a:off x="3363" y="2976"/>
                <a:ext cx="18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中断屏蔽寄存器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86" name="Group 98"/>
              <p:cNvGrpSpPr>
                <a:grpSpLocks/>
              </p:cNvGrpSpPr>
              <p:nvPr/>
            </p:nvGrpSpPr>
            <p:grpSpPr bwMode="auto">
              <a:xfrm>
                <a:off x="3389" y="3216"/>
                <a:ext cx="1378" cy="192"/>
                <a:chOff x="3434" y="3408"/>
                <a:chExt cx="1378" cy="192"/>
              </a:xfrm>
            </p:grpSpPr>
            <p:sp>
              <p:nvSpPr>
                <p:cNvPr id="1853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434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09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78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936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4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2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4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291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68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4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8487" name="Text Box 107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148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优先级、发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EOI</a:t>
                </a:r>
              </a:p>
            </p:txBody>
          </p:sp>
          <p:grpSp>
            <p:nvGrpSpPr>
              <p:cNvPr id="18488" name="Group 108"/>
              <p:cNvGrpSpPr>
                <a:grpSpLocks/>
              </p:cNvGrpSpPr>
              <p:nvPr/>
            </p:nvGrpSpPr>
            <p:grpSpPr bwMode="auto">
              <a:xfrm>
                <a:off x="3384" y="3634"/>
                <a:ext cx="1378" cy="229"/>
                <a:chOff x="1622" y="3437"/>
                <a:chExt cx="4810" cy="640"/>
              </a:xfrm>
            </p:grpSpPr>
            <p:sp>
              <p:nvSpPr>
                <p:cNvPr id="18530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1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2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3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3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6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7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8489" name="Text Box 117"/>
              <p:cNvSpPr txBox="1">
                <a:spLocks noChangeArrowheads="1"/>
              </p:cNvSpPr>
              <p:nvPr/>
            </p:nvSpPr>
            <p:spPr bwMode="auto">
              <a:xfrm>
                <a:off x="3408" y="3643"/>
                <a:ext cx="139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特殊屏蔽设置</a:t>
                </a:r>
              </a:p>
            </p:txBody>
          </p:sp>
          <p:sp>
            <p:nvSpPr>
              <p:cNvPr id="18490" name="Text Box 118"/>
              <p:cNvSpPr txBox="1">
                <a:spLocks noChangeArrowheads="1"/>
              </p:cNvSpPr>
              <p:nvPr/>
            </p:nvSpPr>
            <p:spPr bwMode="auto">
              <a:xfrm>
                <a:off x="4954" y="3168"/>
                <a:ext cx="281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8491" name="Text Box 119"/>
              <p:cNvSpPr txBox="1">
                <a:spLocks noChangeArrowheads="1"/>
              </p:cNvSpPr>
              <p:nvPr/>
            </p:nvSpPr>
            <p:spPr bwMode="auto">
              <a:xfrm>
                <a:off x="3446" y="1788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92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1226"/>
                <a:ext cx="579" cy="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申请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93" name="AutoShape 121"/>
              <p:cNvSpPr>
                <a:spLocks noChangeArrowheads="1"/>
              </p:cNvSpPr>
              <p:nvPr/>
            </p:nvSpPr>
            <p:spPr bwMode="auto">
              <a:xfrm>
                <a:off x="4131" y="2016"/>
                <a:ext cx="672" cy="240"/>
              </a:xfrm>
              <a:prstGeom prst="leftArrow">
                <a:avLst>
                  <a:gd name="adj1" fmla="val 50000"/>
                  <a:gd name="adj2" fmla="val 70000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94" name="Rectangle 122"/>
              <p:cNvSpPr>
                <a:spLocks noChangeArrowheads="1"/>
              </p:cNvSpPr>
              <p:nvPr/>
            </p:nvSpPr>
            <p:spPr bwMode="auto">
              <a:xfrm>
                <a:off x="4467" y="2352"/>
                <a:ext cx="113" cy="4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95" name="AutoShape 123"/>
              <p:cNvSpPr>
                <a:spLocks noChangeArrowheads="1"/>
              </p:cNvSpPr>
              <p:nvPr/>
            </p:nvSpPr>
            <p:spPr bwMode="auto">
              <a:xfrm rot="10800000">
                <a:off x="4467" y="2274"/>
                <a:ext cx="328" cy="222"/>
              </a:xfrm>
              <a:prstGeom prst="leftArrow">
                <a:avLst>
                  <a:gd name="adj1" fmla="val 50000"/>
                  <a:gd name="adj2" fmla="val 3693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6" name="Text Box 124"/>
              <p:cNvSpPr txBox="1">
                <a:spLocks noChangeArrowheads="1"/>
              </p:cNvSpPr>
              <p:nvPr/>
            </p:nvSpPr>
            <p:spPr bwMode="auto">
              <a:xfrm>
                <a:off x="4800" y="1248"/>
                <a:ext cx="30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97" name="Group 125"/>
              <p:cNvGrpSpPr>
                <a:grpSpLocks/>
              </p:cNvGrpSpPr>
              <p:nvPr/>
            </p:nvGrpSpPr>
            <p:grpSpPr bwMode="auto">
              <a:xfrm>
                <a:off x="4800" y="1404"/>
                <a:ext cx="326" cy="934"/>
                <a:chOff x="20012" y="2617"/>
                <a:chExt cx="1340" cy="3760"/>
              </a:xfrm>
            </p:grpSpPr>
            <p:grpSp>
              <p:nvGrpSpPr>
                <p:cNvPr id="18519" name="Group 126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8524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28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9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525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26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7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20" name="Group 133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852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2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21" name="Line 136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8" name="Group 137"/>
              <p:cNvGrpSpPr>
                <a:grpSpLocks/>
              </p:cNvGrpSpPr>
              <p:nvPr/>
            </p:nvGrpSpPr>
            <p:grpSpPr bwMode="auto">
              <a:xfrm>
                <a:off x="5088" y="1348"/>
                <a:ext cx="294" cy="1068"/>
                <a:chOff x="5174" y="724"/>
                <a:chExt cx="208" cy="1068"/>
              </a:xfrm>
            </p:grpSpPr>
            <p:grpSp>
              <p:nvGrpSpPr>
                <p:cNvPr id="18509" name="Group 138"/>
                <p:cNvGrpSpPr>
                  <a:grpSpLocks/>
                </p:cNvGrpSpPr>
                <p:nvPr/>
              </p:nvGrpSpPr>
              <p:grpSpPr bwMode="auto">
                <a:xfrm>
                  <a:off x="5174" y="724"/>
                  <a:ext cx="197" cy="149"/>
                  <a:chOff x="20012" y="2617"/>
                  <a:chExt cx="1280" cy="600"/>
                </a:xfrm>
              </p:grpSpPr>
              <p:sp>
                <p:nvSpPr>
                  <p:cNvPr id="18517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18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510" name="Group 141"/>
                <p:cNvGrpSpPr>
                  <a:grpSpLocks/>
                </p:cNvGrpSpPr>
                <p:nvPr/>
              </p:nvGrpSpPr>
              <p:grpSpPr bwMode="auto">
                <a:xfrm>
                  <a:off x="5177" y="1031"/>
                  <a:ext cx="197" cy="150"/>
                  <a:chOff x="20012" y="2617"/>
                  <a:chExt cx="1280" cy="600"/>
                </a:xfrm>
              </p:grpSpPr>
              <p:sp>
                <p:nvSpPr>
                  <p:cNvPr id="18515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16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11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1349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2" name="Line 145"/>
                <p:cNvSpPr>
                  <a:spLocks noChangeShapeType="1"/>
                </p:cNvSpPr>
                <p:nvPr/>
              </p:nvSpPr>
              <p:spPr bwMode="auto">
                <a:xfrm>
                  <a:off x="5180" y="1499"/>
                  <a:ext cx="19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3" name="Line 146"/>
                <p:cNvSpPr>
                  <a:spLocks noChangeShapeType="1"/>
                </p:cNvSpPr>
                <p:nvPr/>
              </p:nvSpPr>
              <p:spPr bwMode="auto">
                <a:xfrm>
                  <a:off x="5187" y="165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4" name="Line 147"/>
                <p:cNvSpPr>
                  <a:spLocks noChangeShapeType="1"/>
                </p:cNvSpPr>
                <p:nvPr/>
              </p:nvSpPr>
              <p:spPr bwMode="auto">
                <a:xfrm>
                  <a:off x="5189" y="1792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9" name="Group 148"/>
              <p:cNvGrpSpPr>
                <a:grpSpLocks/>
              </p:cNvGrpSpPr>
              <p:nvPr/>
            </p:nvGrpSpPr>
            <p:grpSpPr bwMode="auto">
              <a:xfrm>
                <a:off x="3371" y="2748"/>
                <a:ext cx="1384" cy="228"/>
                <a:chOff x="4280" y="2322"/>
                <a:chExt cx="1240" cy="228"/>
              </a:xfrm>
            </p:grpSpPr>
            <p:sp>
              <p:nvSpPr>
                <p:cNvPr id="1850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80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8502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3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592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8504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745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5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9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850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05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8507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521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8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366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00" name="Text Box 157"/>
              <p:cNvSpPr txBox="1">
                <a:spLocks noChangeArrowheads="1"/>
              </p:cNvSpPr>
              <p:nvPr/>
            </p:nvSpPr>
            <p:spPr bwMode="auto">
              <a:xfrm>
                <a:off x="147" y="3792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smtClean="0">
                <a:solidFill>
                  <a:srgbClr val="0000FF"/>
                </a:solidFill>
              </a:rPr>
              <a:t>(1) </a:t>
            </a:r>
            <a:r>
              <a:rPr kumimoji="1" lang="zh-CN" altLang="en-US" b="1" smtClean="0">
                <a:solidFill>
                  <a:srgbClr val="0000FF"/>
                </a:solidFill>
              </a:rPr>
              <a:t>接收、处理外设中断申请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97088"/>
            <a:ext cx="8686800" cy="4500562"/>
          </a:xfrm>
        </p:spPr>
        <p:txBody>
          <a:bodyPr/>
          <a:lstStyle/>
          <a:p>
            <a:pPr marL="263525" lvl="1" indent="-84138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优先级裁决器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263525" lvl="1" indent="-84138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据新进入的中断申请和 </a:t>
            </a:r>
            <a:r>
              <a:rPr lang="en-US" altLang="zh-CN" sz="2400" b="1" smtClean="0">
                <a:ea typeface="楷体_GB2312" pitchFamily="49" charset="-122"/>
              </a:rPr>
              <a:t>ISR</a:t>
            </a:r>
            <a:r>
              <a:rPr lang="zh-CN" altLang="en-US" sz="2400" b="1" smtClean="0">
                <a:ea typeface="楷体_GB2312" pitchFamily="49" charset="-122"/>
              </a:rPr>
              <a:t>的内容， </a:t>
            </a:r>
          </a:p>
          <a:p>
            <a:pPr marL="263525" lvl="1" indent="-84138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决定是否发中断申请信号。</a:t>
            </a:r>
          </a:p>
          <a:p>
            <a:pPr marL="442913" lvl="2" indent="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如果进入的中断申请比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ISR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中记录的中断优先级高，</a:t>
            </a:r>
          </a:p>
          <a:p>
            <a:pPr marL="442913" lvl="2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则通过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8259A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引脚向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发出中断请求信号；</a:t>
            </a:r>
          </a:p>
          <a:p>
            <a:pPr marL="442913" lvl="2" indent="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如果进入的中断申请不比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ISR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中记录的中断优先级高， 同级或低级，则不向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CPU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发中断请求信号。</a:t>
            </a:r>
          </a:p>
          <a:p>
            <a:pPr marL="622300" lvl="3" indent="0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1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52400" y="31750"/>
            <a:ext cx="8991600" cy="6781800"/>
            <a:chOff x="96" y="0"/>
            <a:chExt cx="5664" cy="4272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144" y="0"/>
              <a:ext cx="5616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④ 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优先级裁决器</a:t>
              </a: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PR</a:t>
              </a:r>
              <a:r>
                <a:rPr lang="zh-CN" altLang="en-US" b="1">
                  <a:ea typeface="楷体_GB2312" pitchFamily="49" charset="-122"/>
                </a:rPr>
                <a:t>据新进入的中断申请和 </a:t>
              </a:r>
              <a:r>
                <a:rPr lang="en-US" altLang="zh-CN" b="1">
                  <a:ea typeface="楷体_GB2312" pitchFamily="49" charset="-122"/>
                </a:rPr>
                <a:t>ISR</a:t>
              </a:r>
              <a:r>
                <a:rPr lang="zh-CN" altLang="en-US" b="1">
                  <a:ea typeface="楷体_GB2312" pitchFamily="49" charset="-122"/>
                </a:rPr>
                <a:t>的内容</a:t>
              </a:r>
              <a:r>
                <a:rPr lang="en-US" altLang="zh-CN" b="1">
                  <a:ea typeface="楷体_GB2312" pitchFamily="49" charset="-122"/>
                </a:rPr>
                <a:t>,</a:t>
              </a:r>
            </a:p>
            <a:p>
              <a:pPr lvl="1" algn="just" eaLnBrk="1" hangingPunct="1">
                <a:spcAft>
                  <a:spcPct val="2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ea typeface="楷体_GB2312" pitchFamily="49" charset="-122"/>
                </a:rPr>
                <a:t>     </a:t>
              </a:r>
              <a:r>
                <a:rPr lang="zh-CN" altLang="en-US" b="1">
                  <a:ea typeface="楷体_GB2312" pitchFamily="49" charset="-122"/>
                </a:rPr>
                <a:t>决定是否发中断申请信号。</a:t>
              </a:r>
            </a:p>
            <a:p>
              <a:pPr lvl="2" algn="just" eaLnBrk="1" hangingPunct="1"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楷体_GB2312" pitchFamily="49" charset="-122"/>
                </a:rPr>
                <a:t>  如果进入的中断申请比 </a:t>
              </a:r>
              <a:r>
                <a:rPr lang="en-US" altLang="zh-CN" b="1">
                  <a:ea typeface="楷体_GB2312" pitchFamily="49" charset="-122"/>
                </a:rPr>
                <a:t>ISR </a:t>
              </a:r>
              <a:r>
                <a:rPr lang="zh-CN" altLang="en-US" b="1">
                  <a:ea typeface="楷体_GB2312" pitchFamily="49" charset="-122"/>
                </a:rPr>
                <a:t>中记录的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中断优先级高</a:t>
              </a:r>
              <a:r>
                <a:rPr lang="zh-CN" altLang="en-US" b="1">
                  <a:ea typeface="楷体_GB2312" pitchFamily="49" charset="-122"/>
                </a:rPr>
                <a:t>，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则通过 </a:t>
              </a:r>
              <a:r>
                <a:rPr lang="en-US" altLang="zh-CN" b="1">
                  <a:ea typeface="楷体_GB2312" pitchFamily="49" charset="-122"/>
                </a:rPr>
                <a:t>8259A </a:t>
              </a:r>
              <a:r>
                <a:rPr lang="zh-CN" altLang="en-US" b="1">
                  <a:ea typeface="楷体_GB2312" pitchFamily="49" charset="-122"/>
                </a:rPr>
                <a:t>的 </a:t>
              </a:r>
              <a:r>
                <a:rPr lang="en-US" altLang="zh-CN" b="1">
                  <a:ea typeface="楷体_GB2312" pitchFamily="49" charset="-122"/>
                </a:rPr>
                <a:t>INT </a:t>
              </a:r>
              <a:r>
                <a:rPr lang="zh-CN" altLang="en-US" b="1">
                  <a:ea typeface="楷体_GB2312" pitchFamily="49" charset="-122"/>
                </a:rPr>
                <a:t>引脚向 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ea typeface="楷体_GB2312" pitchFamily="49" charset="-122"/>
                </a:rPr>
                <a:t>发出中断请求信号；</a:t>
              </a:r>
            </a:p>
            <a:p>
              <a:pPr lvl="2" algn="just" eaLnBrk="1" hangingPunct="1"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楷体_GB2312" pitchFamily="49" charset="-122"/>
                </a:rPr>
                <a:t>  如果进入的中断申请不比 </a:t>
              </a:r>
              <a:r>
                <a:rPr lang="en-US" altLang="zh-CN" b="1">
                  <a:ea typeface="楷体_GB2312" pitchFamily="49" charset="-122"/>
                </a:rPr>
                <a:t>ISR </a:t>
              </a:r>
              <a:r>
                <a:rPr lang="zh-CN" altLang="en-US" b="1">
                  <a:ea typeface="楷体_GB2312" pitchFamily="49" charset="-122"/>
                </a:rPr>
                <a:t>中记录的中断优先级高，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同级或低级</a:t>
              </a:r>
              <a:r>
                <a:rPr lang="zh-CN" altLang="en-US" b="1">
                  <a:ea typeface="楷体_GB2312" pitchFamily="49" charset="-122"/>
                </a:rPr>
                <a:t>，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则不向 </a:t>
              </a:r>
              <a:r>
                <a:rPr lang="en-US" altLang="zh-CN" b="1">
                  <a:ea typeface="楷体_GB2312" pitchFamily="49" charset="-122"/>
                </a:rPr>
                <a:t>CPU </a:t>
              </a:r>
              <a:r>
                <a:rPr lang="zh-CN" altLang="en-US" b="1">
                  <a:ea typeface="楷体_GB2312" pitchFamily="49" charset="-122"/>
                </a:rPr>
                <a:t>发中断请求信号。</a:t>
              </a:r>
            </a:p>
          </p:txBody>
        </p:sp>
        <p:grpSp>
          <p:nvGrpSpPr>
            <p:cNvPr id="20484" name="Group 4"/>
            <p:cNvGrpSpPr>
              <a:grpSpLocks/>
            </p:cNvGrpSpPr>
            <p:nvPr/>
          </p:nvGrpSpPr>
          <p:grpSpPr bwMode="auto">
            <a:xfrm>
              <a:off x="96" y="1324"/>
              <a:ext cx="5571" cy="2948"/>
              <a:chOff x="96" y="1324"/>
              <a:chExt cx="5571" cy="2948"/>
            </a:xfrm>
          </p:grpSpPr>
          <p:sp>
            <p:nvSpPr>
              <p:cNvPr id="20485" name="Line 5"/>
              <p:cNvSpPr>
                <a:spLocks noChangeShapeType="1"/>
              </p:cNvSpPr>
              <p:nvPr/>
            </p:nvSpPr>
            <p:spPr bwMode="auto">
              <a:xfrm>
                <a:off x="583" y="3369"/>
                <a:ext cx="857" cy="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486" name="Rectangle 6"/>
              <p:cNvSpPr>
                <a:spLocks noChangeArrowheads="1"/>
              </p:cNvSpPr>
              <p:nvPr/>
            </p:nvSpPr>
            <p:spPr bwMode="auto">
              <a:xfrm>
                <a:off x="96" y="1546"/>
                <a:ext cx="481" cy="270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87" name="Text Box 7"/>
              <p:cNvSpPr txBox="1">
                <a:spLocks noChangeArrowheads="1"/>
              </p:cNvSpPr>
              <p:nvPr/>
            </p:nvSpPr>
            <p:spPr bwMode="auto">
              <a:xfrm>
                <a:off x="202" y="3318"/>
                <a:ext cx="32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488" name="Text Box 8"/>
              <p:cNvSpPr txBox="1">
                <a:spLocks noChangeArrowheads="1"/>
              </p:cNvSpPr>
              <p:nvPr/>
            </p:nvSpPr>
            <p:spPr bwMode="auto">
              <a:xfrm>
                <a:off x="174" y="3582"/>
                <a:ext cx="3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IOW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489" name="Text Box 9"/>
              <p:cNvSpPr txBox="1">
                <a:spLocks noChangeArrowheads="1"/>
              </p:cNvSpPr>
              <p:nvPr/>
            </p:nvSpPr>
            <p:spPr bwMode="auto">
              <a:xfrm>
                <a:off x="144" y="1324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0" name="AutoShape 10"/>
              <p:cNvSpPr>
                <a:spLocks noChangeArrowheads="1"/>
              </p:cNvSpPr>
              <p:nvPr/>
            </p:nvSpPr>
            <p:spPr bwMode="auto">
              <a:xfrm>
                <a:off x="577" y="1750"/>
                <a:ext cx="863" cy="278"/>
              </a:xfrm>
              <a:prstGeom prst="leftRightArrow">
                <a:avLst>
                  <a:gd name="adj1" fmla="val 63417"/>
                  <a:gd name="adj2" fmla="val 25064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91" name="Text Box 11"/>
              <p:cNvSpPr txBox="1">
                <a:spLocks noChangeArrowheads="1"/>
              </p:cNvSpPr>
              <p:nvPr/>
            </p:nvSpPr>
            <p:spPr bwMode="auto">
              <a:xfrm>
                <a:off x="720" y="1548"/>
                <a:ext cx="72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数 据 线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240" y="3333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 flipV="1">
                <a:off x="575" y="3587"/>
                <a:ext cx="8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 flipV="1">
                <a:off x="240" y="3575"/>
                <a:ext cx="30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Text Box 15"/>
              <p:cNvSpPr txBox="1">
                <a:spLocks noChangeArrowheads="1"/>
              </p:cNvSpPr>
              <p:nvPr/>
            </p:nvSpPr>
            <p:spPr bwMode="auto">
              <a:xfrm>
                <a:off x="291" y="1711"/>
                <a:ext cx="28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20496" name="Text Box 16"/>
              <p:cNvSpPr txBox="1">
                <a:spLocks noChangeArrowheads="1"/>
              </p:cNvSpPr>
              <p:nvPr/>
            </p:nvSpPr>
            <p:spPr bwMode="auto">
              <a:xfrm>
                <a:off x="166" y="3826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 flipV="1">
                <a:off x="219" y="3843"/>
                <a:ext cx="287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Text Box 18"/>
              <p:cNvSpPr txBox="1">
                <a:spLocks noChangeArrowheads="1"/>
              </p:cNvSpPr>
              <p:nvPr/>
            </p:nvSpPr>
            <p:spPr bwMode="auto">
              <a:xfrm>
                <a:off x="336" y="2227"/>
                <a:ext cx="28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9" name="Line 19"/>
              <p:cNvSpPr>
                <a:spLocks noChangeAspect="1" noChangeShapeType="1"/>
              </p:cNvSpPr>
              <p:nvPr/>
            </p:nvSpPr>
            <p:spPr bwMode="auto">
              <a:xfrm>
                <a:off x="576" y="2277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857" y="2407"/>
                <a:ext cx="273" cy="8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片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选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译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码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1" name="AutoShape 21"/>
              <p:cNvSpPr>
                <a:spLocks noChangeArrowheads="1"/>
              </p:cNvSpPr>
              <p:nvPr/>
            </p:nvSpPr>
            <p:spPr bwMode="auto">
              <a:xfrm>
                <a:off x="578" y="2696"/>
                <a:ext cx="274" cy="286"/>
              </a:xfrm>
              <a:prstGeom prst="rightArrow">
                <a:avLst>
                  <a:gd name="adj1" fmla="val 50000"/>
                  <a:gd name="adj2" fmla="val 275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2" name="Text Box 22"/>
              <p:cNvSpPr txBox="1">
                <a:spLocks noChangeArrowheads="1"/>
              </p:cNvSpPr>
              <p:nvPr/>
            </p:nvSpPr>
            <p:spPr bwMode="auto">
              <a:xfrm>
                <a:off x="310" y="2668"/>
                <a:ext cx="2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A9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 flipV="1">
                <a:off x="577" y="3874"/>
                <a:ext cx="8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 rot="10800000">
                <a:off x="566" y="4113"/>
                <a:ext cx="87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 flipV="1">
                <a:off x="1138" y="2894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6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690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1232" y="2692"/>
                <a:ext cx="1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Text Box 28"/>
              <p:cNvSpPr txBox="1">
                <a:spLocks noChangeArrowheads="1"/>
              </p:cNvSpPr>
              <p:nvPr/>
            </p:nvSpPr>
            <p:spPr bwMode="auto">
              <a:xfrm>
                <a:off x="1152" y="2060"/>
                <a:ext cx="2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09" name="Text Box 29"/>
              <p:cNvSpPr txBox="1">
                <a:spLocks noChangeArrowheads="1"/>
              </p:cNvSpPr>
              <p:nvPr/>
            </p:nvSpPr>
            <p:spPr bwMode="auto">
              <a:xfrm>
                <a:off x="1180" y="3153"/>
                <a:ext cx="26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RD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>
                <a:off x="1200" y="3175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960" y="3662"/>
                <a:ext cx="51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1127" y="3422"/>
                <a:ext cx="31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WR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>
                <a:off x="1175" y="3442"/>
                <a:ext cx="1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 flipV="1">
                <a:off x="1025" y="3662"/>
                <a:ext cx="3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Text Box 35"/>
              <p:cNvSpPr txBox="1">
                <a:spLocks noChangeArrowheads="1"/>
              </p:cNvSpPr>
              <p:nvPr/>
            </p:nvSpPr>
            <p:spPr bwMode="auto">
              <a:xfrm>
                <a:off x="1087" y="3915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INT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1440" y="1420"/>
                <a:ext cx="3792" cy="283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692"/>
                <a:ext cx="24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20518" name="Group 38"/>
              <p:cNvGrpSpPr>
                <a:grpSpLocks/>
              </p:cNvGrpSpPr>
              <p:nvPr/>
            </p:nvGrpSpPr>
            <p:grpSpPr bwMode="auto">
              <a:xfrm>
                <a:off x="1584" y="2956"/>
                <a:ext cx="1387" cy="229"/>
                <a:chOff x="1622" y="3437"/>
                <a:chExt cx="4810" cy="640"/>
              </a:xfrm>
            </p:grpSpPr>
            <p:sp>
              <p:nvSpPr>
                <p:cNvPr id="2063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3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3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3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19" name="Text Box 47"/>
              <p:cNvSpPr txBox="1">
                <a:spLocks noChangeArrowheads="1"/>
              </p:cNvSpPr>
              <p:nvPr/>
            </p:nvSpPr>
            <p:spPr bwMode="auto">
              <a:xfrm>
                <a:off x="1680" y="2976"/>
                <a:ext cx="1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0" name="Group 48"/>
              <p:cNvGrpSpPr>
                <a:grpSpLocks/>
              </p:cNvGrpSpPr>
              <p:nvPr/>
            </p:nvGrpSpPr>
            <p:grpSpPr bwMode="auto">
              <a:xfrm>
                <a:off x="1584" y="3244"/>
                <a:ext cx="1387" cy="229"/>
                <a:chOff x="1622" y="3437"/>
                <a:chExt cx="4810" cy="640"/>
              </a:xfrm>
            </p:grpSpPr>
            <p:sp>
              <p:nvSpPr>
                <p:cNvPr id="2062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2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2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21" name="Text Box 57"/>
              <p:cNvSpPr txBox="1">
                <a:spLocks noChangeArrowheads="1"/>
              </p:cNvSpPr>
              <p:nvPr/>
            </p:nvSpPr>
            <p:spPr bwMode="auto">
              <a:xfrm>
                <a:off x="1683" y="3244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2" name="Group 58"/>
              <p:cNvGrpSpPr>
                <a:grpSpLocks/>
              </p:cNvGrpSpPr>
              <p:nvPr/>
            </p:nvGrpSpPr>
            <p:grpSpPr bwMode="auto">
              <a:xfrm>
                <a:off x="1588" y="3532"/>
                <a:ext cx="1388" cy="229"/>
                <a:chOff x="1490" y="3430"/>
                <a:chExt cx="1447" cy="247"/>
              </a:xfrm>
            </p:grpSpPr>
            <p:sp>
              <p:nvSpPr>
                <p:cNvPr id="2061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1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614" name="Group 60"/>
                <p:cNvGrpSpPr>
                  <a:grpSpLocks/>
                </p:cNvGrpSpPr>
                <p:nvPr/>
              </p:nvGrpSpPr>
              <p:grpSpPr bwMode="auto">
                <a:xfrm>
                  <a:off x="1490" y="3430"/>
                  <a:ext cx="1447" cy="247"/>
                  <a:chOff x="1490" y="3430"/>
                  <a:chExt cx="1447" cy="247"/>
                </a:xfrm>
              </p:grpSpPr>
              <p:sp>
                <p:nvSpPr>
                  <p:cNvPr id="20615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0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16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17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3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1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19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20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21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7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0523" name="Text Box 68"/>
              <p:cNvSpPr txBox="1">
                <a:spLocks noChangeArrowheads="1"/>
              </p:cNvSpPr>
              <p:nvPr/>
            </p:nvSpPr>
            <p:spPr bwMode="auto">
              <a:xfrm>
                <a:off x="1683" y="3533"/>
                <a:ext cx="13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主从片关系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4" name="Group 69"/>
              <p:cNvGrpSpPr>
                <a:grpSpLocks/>
              </p:cNvGrpSpPr>
              <p:nvPr/>
            </p:nvGrpSpPr>
            <p:grpSpPr bwMode="auto">
              <a:xfrm>
                <a:off x="1579" y="3827"/>
                <a:ext cx="1388" cy="229"/>
                <a:chOff x="1622" y="3437"/>
                <a:chExt cx="4810" cy="640"/>
              </a:xfrm>
            </p:grpSpPr>
            <p:sp>
              <p:nvSpPr>
                <p:cNvPr id="2060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0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0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0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0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1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1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1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25" name="Text Box 78"/>
              <p:cNvSpPr txBox="1">
                <a:spLocks noChangeArrowheads="1"/>
              </p:cNvSpPr>
              <p:nvPr/>
            </p:nvSpPr>
            <p:spPr bwMode="auto">
              <a:xfrm>
                <a:off x="1635" y="3820"/>
                <a:ext cx="12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6" name="Text Box 79"/>
              <p:cNvSpPr txBox="1">
                <a:spLocks noChangeArrowheads="1"/>
              </p:cNvSpPr>
              <p:nvPr/>
            </p:nvSpPr>
            <p:spPr bwMode="auto">
              <a:xfrm>
                <a:off x="3321" y="1486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20527" name="Text Box 80"/>
              <p:cNvSpPr txBox="1">
                <a:spLocks noChangeArrowheads="1"/>
              </p:cNvSpPr>
              <p:nvPr/>
            </p:nvSpPr>
            <p:spPr bwMode="auto">
              <a:xfrm>
                <a:off x="2576" y="1486"/>
                <a:ext cx="306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8" name="Group 81"/>
              <p:cNvGrpSpPr>
                <a:grpSpLocks/>
              </p:cNvGrpSpPr>
              <p:nvPr/>
            </p:nvGrpSpPr>
            <p:grpSpPr bwMode="auto">
              <a:xfrm>
                <a:off x="2586" y="1642"/>
                <a:ext cx="287" cy="934"/>
                <a:chOff x="20012" y="2617"/>
                <a:chExt cx="1340" cy="3760"/>
              </a:xfrm>
            </p:grpSpPr>
            <p:grpSp>
              <p:nvGrpSpPr>
                <p:cNvPr id="20594" name="Group 8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20599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603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604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600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601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602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95" name="Group 89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059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9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96" name="Line 92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29" name="Text Box 93"/>
              <p:cNvSpPr txBox="1">
                <a:spLocks noChangeArrowheads="1"/>
              </p:cNvSpPr>
              <p:nvPr/>
            </p:nvSpPr>
            <p:spPr bwMode="auto">
              <a:xfrm>
                <a:off x="2016" y="1420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30" name="Line 94"/>
              <p:cNvSpPr>
                <a:spLocks noChangeShapeType="1"/>
              </p:cNvSpPr>
              <p:nvPr/>
            </p:nvSpPr>
            <p:spPr bwMode="auto">
              <a:xfrm>
                <a:off x="1440" y="2835"/>
                <a:ext cx="3792" cy="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1" name="AutoShape 95"/>
              <p:cNvSpPr>
                <a:spLocks noChangeArrowheads="1"/>
              </p:cNvSpPr>
              <p:nvPr/>
            </p:nvSpPr>
            <p:spPr bwMode="auto">
              <a:xfrm rot="10800000">
                <a:off x="2892" y="2187"/>
                <a:ext cx="567" cy="282"/>
              </a:xfrm>
              <a:prstGeom prst="leftArrow">
                <a:avLst>
                  <a:gd name="adj1" fmla="val 50000"/>
                  <a:gd name="adj2" fmla="val 50266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2" name="Text Box 96"/>
              <p:cNvSpPr txBox="1">
                <a:spLocks noChangeArrowheads="1"/>
              </p:cNvSpPr>
              <p:nvPr/>
            </p:nvSpPr>
            <p:spPr bwMode="auto">
              <a:xfrm>
                <a:off x="5409" y="1463"/>
                <a:ext cx="258" cy="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3" name="Text Box 97"/>
              <p:cNvSpPr txBox="1">
                <a:spLocks noChangeArrowheads="1"/>
              </p:cNvSpPr>
              <p:nvPr/>
            </p:nvSpPr>
            <p:spPr bwMode="auto">
              <a:xfrm>
                <a:off x="3363" y="3196"/>
                <a:ext cx="18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中断屏蔽寄存器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34" name="Group 98"/>
              <p:cNvGrpSpPr>
                <a:grpSpLocks/>
              </p:cNvGrpSpPr>
              <p:nvPr/>
            </p:nvGrpSpPr>
            <p:grpSpPr bwMode="auto">
              <a:xfrm>
                <a:off x="3389" y="3436"/>
                <a:ext cx="1378" cy="192"/>
                <a:chOff x="3434" y="3408"/>
                <a:chExt cx="1378" cy="192"/>
              </a:xfrm>
            </p:grpSpPr>
            <p:sp>
              <p:nvSpPr>
                <p:cNvPr id="2058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434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7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09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78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9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936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9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2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91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291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9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68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9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4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20535" name="Text Box 107"/>
              <p:cNvSpPr txBox="1">
                <a:spLocks noChangeArrowheads="1"/>
              </p:cNvSpPr>
              <p:nvPr/>
            </p:nvSpPr>
            <p:spPr bwMode="auto">
              <a:xfrm>
                <a:off x="3360" y="3628"/>
                <a:ext cx="148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优先级、发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EOI</a:t>
                </a:r>
              </a:p>
            </p:txBody>
          </p:sp>
          <p:grpSp>
            <p:nvGrpSpPr>
              <p:cNvPr id="20536" name="Group 108"/>
              <p:cNvGrpSpPr>
                <a:grpSpLocks/>
              </p:cNvGrpSpPr>
              <p:nvPr/>
            </p:nvGrpSpPr>
            <p:grpSpPr bwMode="auto">
              <a:xfrm>
                <a:off x="3384" y="3854"/>
                <a:ext cx="1378" cy="229"/>
                <a:chOff x="1622" y="3437"/>
                <a:chExt cx="4810" cy="640"/>
              </a:xfrm>
            </p:grpSpPr>
            <p:sp>
              <p:nvSpPr>
                <p:cNvPr id="20578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1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8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8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4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20537" name="Text Box 117"/>
              <p:cNvSpPr txBox="1">
                <a:spLocks noChangeArrowheads="1"/>
              </p:cNvSpPr>
              <p:nvPr/>
            </p:nvSpPr>
            <p:spPr bwMode="auto">
              <a:xfrm>
                <a:off x="3408" y="3863"/>
                <a:ext cx="139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特殊屏蔽设置</a:t>
                </a:r>
              </a:p>
            </p:txBody>
          </p:sp>
          <p:sp>
            <p:nvSpPr>
              <p:cNvPr id="20538" name="Text Box 118"/>
              <p:cNvSpPr txBox="1">
                <a:spLocks noChangeArrowheads="1"/>
              </p:cNvSpPr>
              <p:nvPr/>
            </p:nvSpPr>
            <p:spPr bwMode="auto">
              <a:xfrm>
                <a:off x="4954" y="3388"/>
                <a:ext cx="281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20539" name="Text Box 119"/>
              <p:cNvSpPr txBox="1">
                <a:spLocks noChangeArrowheads="1"/>
              </p:cNvSpPr>
              <p:nvPr/>
            </p:nvSpPr>
            <p:spPr bwMode="auto">
              <a:xfrm>
                <a:off x="3446" y="2008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40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1446"/>
                <a:ext cx="579" cy="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申请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41" name="AutoShape 121"/>
              <p:cNvSpPr>
                <a:spLocks noChangeArrowheads="1"/>
              </p:cNvSpPr>
              <p:nvPr/>
            </p:nvSpPr>
            <p:spPr bwMode="auto">
              <a:xfrm>
                <a:off x="4131" y="2236"/>
                <a:ext cx="672" cy="240"/>
              </a:xfrm>
              <a:prstGeom prst="leftArrow">
                <a:avLst>
                  <a:gd name="adj1" fmla="val 50000"/>
                  <a:gd name="adj2" fmla="val 70000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2" name="Rectangle 122"/>
              <p:cNvSpPr>
                <a:spLocks noChangeArrowheads="1"/>
              </p:cNvSpPr>
              <p:nvPr/>
            </p:nvSpPr>
            <p:spPr bwMode="auto">
              <a:xfrm>
                <a:off x="4467" y="2572"/>
                <a:ext cx="113" cy="4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3" name="AutoShape 123"/>
              <p:cNvSpPr>
                <a:spLocks noChangeArrowheads="1"/>
              </p:cNvSpPr>
              <p:nvPr/>
            </p:nvSpPr>
            <p:spPr bwMode="auto">
              <a:xfrm rot="10800000">
                <a:off x="4467" y="2494"/>
                <a:ext cx="328" cy="222"/>
              </a:xfrm>
              <a:prstGeom prst="leftArrow">
                <a:avLst>
                  <a:gd name="adj1" fmla="val 50000"/>
                  <a:gd name="adj2" fmla="val 3693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4" name="Text Box 124"/>
              <p:cNvSpPr txBox="1">
                <a:spLocks noChangeArrowheads="1"/>
              </p:cNvSpPr>
              <p:nvPr/>
            </p:nvSpPr>
            <p:spPr bwMode="auto">
              <a:xfrm>
                <a:off x="4800" y="1468"/>
                <a:ext cx="30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45" name="Group 125"/>
              <p:cNvGrpSpPr>
                <a:grpSpLocks/>
              </p:cNvGrpSpPr>
              <p:nvPr/>
            </p:nvGrpSpPr>
            <p:grpSpPr bwMode="auto">
              <a:xfrm>
                <a:off x="4800" y="1624"/>
                <a:ext cx="326" cy="934"/>
                <a:chOff x="20012" y="2617"/>
                <a:chExt cx="1340" cy="3760"/>
              </a:xfrm>
            </p:grpSpPr>
            <p:grpSp>
              <p:nvGrpSpPr>
                <p:cNvPr id="20567" name="Group 126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2057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57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77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7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574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75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68" name="Group 133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0570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71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69" name="Line 136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46" name="Group 137"/>
              <p:cNvGrpSpPr>
                <a:grpSpLocks/>
              </p:cNvGrpSpPr>
              <p:nvPr/>
            </p:nvGrpSpPr>
            <p:grpSpPr bwMode="auto">
              <a:xfrm>
                <a:off x="5088" y="1568"/>
                <a:ext cx="294" cy="1068"/>
                <a:chOff x="5174" y="724"/>
                <a:chExt cx="208" cy="1068"/>
              </a:xfrm>
            </p:grpSpPr>
            <p:grpSp>
              <p:nvGrpSpPr>
                <p:cNvPr id="20557" name="Group 138"/>
                <p:cNvGrpSpPr>
                  <a:grpSpLocks/>
                </p:cNvGrpSpPr>
                <p:nvPr/>
              </p:nvGrpSpPr>
              <p:grpSpPr bwMode="auto">
                <a:xfrm>
                  <a:off x="5174" y="724"/>
                  <a:ext cx="197" cy="149"/>
                  <a:chOff x="20012" y="2617"/>
                  <a:chExt cx="1280" cy="600"/>
                </a:xfrm>
              </p:grpSpPr>
              <p:sp>
                <p:nvSpPr>
                  <p:cNvPr id="2056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6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558" name="Group 141"/>
                <p:cNvGrpSpPr>
                  <a:grpSpLocks/>
                </p:cNvGrpSpPr>
                <p:nvPr/>
              </p:nvGrpSpPr>
              <p:grpSpPr bwMode="auto">
                <a:xfrm>
                  <a:off x="5177" y="1031"/>
                  <a:ext cx="197" cy="150"/>
                  <a:chOff x="20012" y="2617"/>
                  <a:chExt cx="1280" cy="600"/>
                </a:xfrm>
              </p:grpSpPr>
              <p:sp>
                <p:nvSpPr>
                  <p:cNvPr id="20563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4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59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1349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0" name="Line 145"/>
                <p:cNvSpPr>
                  <a:spLocks noChangeShapeType="1"/>
                </p:cNvSpPr>
                <p:nvPr/>
              </p:nvSpPr>
              <p:spPr bwMode="auto">
                <a:xfrm>
                  <a:off x="5180" y="1499"/>
                  <a:ext cx="19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1" name="Line 146"/>
                <p:cNvSpPr>
                  <a:spLocks noChangeShapeType="1"/>
                </p:cNvSpPr>
                <p:nvPr/>
              </p:nvSpPr>
              <p:spPr bwMode="auto">
                <a:xfrm>
                  <a:off x="5187" y="165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2" name="Line 147"/>
                <p:cNvSpPr>
                  <a:spLocks noChangeShapeType="1"/>
                </p:cNvSpPr>
                <p:nvPr/>
              </p:nvSpPr>
              <p:spPr bwMode="auto">
                <a:xfrm>
                  <a:off x="5189" y="1792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47" name="Group 148"/>
              <p:cNvGrpSpPr>
                <a:grpSpLocks/>
              </p:cNvGrpSpPr>
              <p:nvPr/>
            </p:nvGrpSpPr>
            <p:grpSpPr bwMode="auto">
              <a:xfrm>
                <a:off x="3371" y="2968"/>
                <a:ext cx="1384" cy="228"/>
                <a:chOff x="4280" y="2322"/>
                <a:chExt cx="1240" cy="228"/>
              </a:xfrm>
            </p:grpSpPr>
            <p:sp>
              <p:nvSpPr>
                <p:cNvPr id="20549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80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0550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3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592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0552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745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3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9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055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05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0555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521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6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366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48" name="Text Box 157"/>
              <p:cNvSpPr txBox="1">
                <a:spLocks noChangeArrowheads="1"/>
              </p:cNvSpPr>
              <p:nvPr/>
            </p:nvSpPr>
            <p:spPr bwMode="auto">
              <a:xfrm>
                <a:off x="147" y="4012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5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533400" y="657225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宋体" panose="02010600030101010101" pitchFamily="2" charset="-122"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①  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将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ISR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中相应位置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lvl="1" algn="just" eaLnBrk="1" hangingPunct="1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表示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响应此级中断，执行此中断源的中断子程。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225425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8259A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在接收到第一个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INTA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中断响应信号后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600450" y="333375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86000" y="2141538"/>
            <a:ext cx="6019800" cy="44958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272088" y="2246313"/>
            <a:ext cx="1362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b="1" i="1">
              <a:latin typeface="宋体" panose="02010600030101010101" pitchFamily="2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089400" y="2246313"/>
            <a:ext cx="485775" cy="20288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4105275" y="2493963"/>
            <a:ext cx="455613" cy="1482725"/>
            <a:chOff x="20012" y="2617"/>
            <a:chExt cx="1340" cy="3760"/>
          </a:xfrm>
        </p:grpSpPr>
        <p:grpSp>
          <p:nvGrpSpPr>
            <p:cNvPr id="21658" name="Group 9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21663" name="Group 10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21667" name="Line 1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8" name="Line 1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64" name="Group 13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21665" name="Line 1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6" name="Line 1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659" name="Group 16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21661" name="Line 17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2" name="Line 18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60" name="Line 19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3" name="Text Box 20"/>
          <p:cNvSpPr txBox="1">
            <a:spLocks noChangeArrowheads="1"/>
          </p:cNvSpPr>
          <p:nvPr/>
        </p:nvSpPr>
        <p:spPr bwMode="auto">
          <a:xfrm>
            <a:off x="3200400" y="2141538"/>
            <a:ext cx="919163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ISR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当前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服务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14" name="AutoShape 21"/>
          <p:cNvSpPr>
            <a:spLocks noChangeArrowheads="1"/>
          </p:cNvSpPr>
          <p:nvPr/>
        </p:nvSpPr>
        <p:spPr bwMode="auto">
          <a:xfrm rot="10800000">
            <a:off x="4591050" y="3359150"/>
            <a:ext cx="900113" cy="447675"/>
          </a:xfrm>
          <a:prstGeom prst="leftArrow">
            <a:avLst>
              <a:gd name="adj1" fmla="val 50000"/>
              <a:gd name="adj2" fmla="val 50266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5" name="Text Box 22"/>
          <p:cNvSpPr txBox="1">
            <a:spLocks noChangeArrowheads="1"/>
          </p:cNvSpPr>
          <p:nvPr/>
        </p:nvSpPr>
        <p:spPr bwMode="auto">
          <a:xfrm>
            <a:off x="8586788" y="2209800"/>
            <a:ext cx="4095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IR0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IR1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IR2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IR3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IR4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IR5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IR6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IR7</a:t>
            </a:r>
          </a:p>
          <a:p>
            <a:pPr algn="just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16" name="Text Box 23"/>
          <p:cNvSpPr txBox="1">
            <a:spLocks noChangeArrowheads="1"/>
          </p:cNvSpPr>
          <p:nvPr/>
        </p:nvSpPr>
        <p:spPr bwMode="auto">
          <a:xfrm>
            <a:off x="5470525" y="3074988"/>
            <a:ext cx="1087438" cy="1155700"/>
          </a:xfrm>
          <a:prstGeom prst="rect">
            <a:avLst/>
          </a:prstGeom>
          <a:solidFill>
            <a:srgbClr val="FF99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PR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优先级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裁决器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21517" name="Text Box 24"/>
          <p:cNvSpPr txBox="1">
            <a:spLocks noChangeArrowheads="1"/>
          </p:cNvSpPr>
          <p:nvPr/>
        </p:nvSpPr>
        <p:spPr bwMode="auto">
          <a:xfrm>
            <a:off x="6710363" y="2182813"/>
            <a:ext cx="919162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IRR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申请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18" name="AutoShape 25"/>
          <p:cNvSpPr>
            <a:spLocks noChangeArrowheads="1"/>
          </p:cNvSpPr>
          <p:nvPr/>
        </p:nvSpPr>
        <p:spPr bwMode="auto">
          <a:xfrm>
            <a:off x="6557963" y="3436938"/>
            <a:ext cx="10668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9" name="Rectangle 26"/>
          <p:cNvSpPr>
            <a:spLocks noChangeArrowheads="1"/>
          </p:cNvSpPr>
          <p:nvPr/>
        </p:nvSpPr>
        <p:spPr bwMode="auto">
          <a:xfrm>
            <a:off x="7091363" y="3970338"/>
            <a:ext cx="179387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0" name="AutoShape 27"/>
          <p:cNvSpPr>
            <a:spLocks noChangeArrowheads="1"/>
          </p:cNvSpPr>
          <p:nvPr/>
        </p:nvSpPr>
        <p:spPr bwMode="auto">
          <a:xfrm rot="10800000">
            <a:off x="7091363" y="3846513"/>
            <a:ext cx="520700" cy="352425"/>
          </a:xfrm>
          <a:prstGeom prst="leftArrow">
            <a:avLst>
              <a:gd name="adj1" fmla="val 50000"/>
              <a:gd name="adj2" fmla="val 3693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1521" name="Text Box 28"/>
          <p:cNvSpPr txBox="1">
            <a:spLocks noChangeArrowheads="1"/>
          </p:cNvSpPr>
          <p:nvPr/>
        </p:nvSpPr>
        <p:spPr bwMode="auto">
          <a:xfrm>
            <a:off x="7620000" y="2217738"/>
            <a:ext cx="485775" cy="2028825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21522" name="Group 29"/>
          <p:cNvGrpSpPr>
            <a:grpSpLocks/>
          </p:cNvGrpSpPr>
          <p:nvPr/>
        </p:nvGrpSpPr>
        <p:grpSpPr bwMode="auto">
          <a:xfrm>
            <a:off x="7620000" y="2465388"/>
            <a:ext cx="517525" cy="1482725"/>
            <a:chOff x="20012" y="2617"/>
            <a:chExt cx="1340" cy="3760"/>
          </a:xfrm>
        </p:grpSpPr>
        <p:grpSp>
          <p:nvGrpSpPr>
            <p:cNvPr id="21647" name="Group 30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21652" name="Group 31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21656" name="Line 32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7" name="Line 33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53" name="Group 34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21654" name="Line 35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5" name="Line 36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648" name="Group 37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21650" name="Line 38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1" name="Line 39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49" name="Line 40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3" name="Group 41"/>
          <p:cNvGrpSpPr>
            <a:grpSpLocks/>
          </p:cNvGrpSpPr>
          <p:nvPr/>
        </p:nvGrpSpPr>
        <p:grpSpPr bwMode="auto">
          <a:xfrm>
            <a:off x="8077200" y="2376488"/>
            <a:ext cx="466725" cy="1695450"/>
            <a:chOff x="5174" y="724"/>
            <a:chExt cx="208" cy="1068"/>
          </a:xfrm>
        </p:grpSpPr>
        <p:grpSp>
          <p:nvGrpSpPr>
            <p:cNvPr id="21637" name="Group 42"/>
            <p:cNvGrpSpPr>
              <a:grpSpLocks/>
            </p:cNvGrpSpPr>
            <p:nvPr/>
          </p:nvGrpSpPr>
          <p:grpSpPr bwMode="auto">
            <a:xfrm>
              <a:off x="5174" y="724"/>
              <a:ext cx="197" cy="149"/>
              <a:chOff x="20012" y="2617"/>
              <a:chExt cx="1280" cy="600"/>
            </a:xfrm>
          </p:grpSpPr>
          <p:sp>
            <p:nvSpPr>
              <p:cNvPr id="21645" name="Line 43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6" name="Line 44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38" name="Group 45"/>
            <p:cNvGrpSpPr>
              <a:grpSpLocks/>
            </p:cNvGrpSpPr>
            <p:nvPr/>
          </p:nvGrpSpPr>
          <p:grpSpPr bwMode="auto">
            <a:xfrm>
              <a:off x="5177" y="1031"/>
              <a:ext cx="197" cy="150"/>
              <a:chOff x="20012" y="2617"/>
              <a:chExt cx="1280" cy="600"/>
            </a:xfrm>
          </p:grpSpPr>
          <p:sp>
            <p:nvSpPr>
              <p:cNvPr id="21643" name="Line 46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4" name="Line 47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39" name="Line 48"/>
            <p:cNvSpPr>
              <a:spLocks noChangeShapeType="1"/>
            </p:cNvSpPr>
            <p:nvPr/>
          </p:nvSpPr>
          <p:spPr bwMode="auto">
            <a:xfrm>
              <a:off x="5184" y="1349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0" name="Line 49"/>
            <p:cNvSpPr>
              <a:spLocks noChangeShapeType="1"/>
            </p:cNvSpPr>
            <p:nvPr/>
          </p:nvSpPr>
          <p:spPr bwMode="auto">
            <a:xfrm>
              <a:off x="5180" y="1499"/>
              <a:ext cx="1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1" name="Line 50"/>
            <p:cNvSpPr>
              <a:spLocks noChangeShapeType="1"/>
            </p:cNvSpPr>
            <p:nvPr/>
          </p:nvSpPr>
          <p:spPr bwMode="auto">
            <a:xfrm>
              <a:off x="5187" y="1658"/>
              <a:ext cx="1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2" name="Line 51"/>
            <p:cNvSpPr>
              <a:spLocks noChangeShapeType="1"/>
            </p:cNvSpPr>
            <p:nvPr/>
          </p:nvSpPr>
          <p:spPr bwMode="auto">
            <a:xfrm>
              <a:off x="5189" y="1792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4" name="Group 52"/>
          <p:cNvGrpSpPr>
            <a:grpSpLocks/>
          </p:cNvGrpSpPr>
          <p:nvPr/>
        </p:nvGrpSpPr>
        <p:grpSpPr bwMode="auto">
          <a:xfrm>
            <a:off x="2514600" y="4579938"/>
            <a:ext cx="2201863" cy="363537"/>
            <a:chOff x="1622" y="3437"/>
            <a:chExt cx="4810" cy="640"/>
          </a:xfrm>
        </p:grpSpPr>
        <p:sp>
          <p:nvSpPr>
            <p:cNvPr id="21629" name="Text Box 53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0" name="Text Box 54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1" name="Text Box 55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2" name="Text Box 56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33" name="Text Box 57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34" name="Text Box 58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5" name="Text Box 59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36" name="Text Box 60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525" name="Text Box 61"/>
          <p:cNvSpPr txBox="1">
            <a:spLocks noChangeArrowheads="1"/>
          </p:cNvSpPr>
          <p:nvPr/>
        </p:nvSpPr>
        <p:spPr bwMode="auto">
          <a:xfrm>
            <a:off x="2667000" y="4611688"/>
            <a:ext cx="1981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芯片控制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1526" name="Group 62"/>
          <p:cNvGrpSpPr>
            <a:grpSpLocks/>
          </p:cNvGrpSpPr>
          <p:nvPr/>
        </p:nvGrpSpPr>
        <p:grpSpPr bwMode="auto">
          <a:xfrm>
            <a:off x="2514600" y="5037138"/>
            <a:ext cx="2201863" cy="363537"/>
            <a:chOff x="1622" y="3437"/>
            <a:chExt cx="4810" cy="640"/>
          </a:xfrm>
        </p:grpSpPr>
        <p:sp>
          <p:nvSpPr>
            <p:cNvPr id="21621" name="Text Box 63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2" name="Text Box 64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3" name="Text Box 65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4" name="Text Box 66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25" name="Text Box 67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26" name="Text Box 68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7" name="Text Box 69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8" name="Text Box 70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527" name="Text Box 71"/>
          <p:cNvSpPr txBox="1">
            <a:spLocks noChangeArrowheads="1"/>
          </p:cNvSpPr>
          <p:nvPr/>
        </p:nvSpPr>
        <p:spPr bwMode="auto">
          <a:xfrm>
            <a:off x="2671763" y="5037138"/>
            <a:ext cx="2085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中断类型号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1528" name="Group 72"/>
          <p:cNvGrpSpPr>
            <a:grpSpLocks/>
          </p:cNvGrpSpPr>
          <p:nvPr/>
        </p:nvGrpSpPr>
        <p:grpSpPr bwMode="auto">
          <a:xfrm>
            <a:off x="2520950" y="5494338"/>
            <a:ext cx="2203450" cy="363537"/>
            <a:chOff x="1490" y="3430"/>
            <a:chExt cx="1447" cy="247"/>
          </a:xfrm>
        </p:grpSpPr>
        <p:sp>
          <p:nvSpPr>
            <p:cNvPr id="21612" name="Text Box 73"/>
            <p:cNvSpPr txBox="1">
              <a:spLocks noChangeArrowheads="1"/>
            </p:cNvSpPr>
            <p:nvPr/>
          </p:nvSpPr>
          <p:spPr bwMode="auto">
            <a:xfrm>
              <a:off x="2211" y="3430"/>
              <a:ext cx="181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21613" name="Group 74"/>
            <p:cNvGrpSpPr>
              <a:grpSpLocks/>
            </p:cNvGrpSpPr>
            <p:nvPr/>
          </p:nvGrpSpPr>
          <p:grpSpPr bwMode="auto">
            <a:xfrm>
              <a:off x="1490" y="3430"/>
              <a:ext cx="1447" cy="247"/>
              <a:chOff x="1490" y="3430"/>
              <a:chExt cx="1447" cy="247"/>
            </a:xfrm>
          </p:grpSpPr>
          <p:sp>
            <p:nvSpPr>
              <p:cNvPr id="21614" name="Text Box 75"/>
              <p:cNvSpPr txBox="1">
                <a:spLocks noChangeArrowheads="1"/>
              </p:cNvSpPr>
              <p:nvPr/>
            </p:nvSpPr>
            <p:spPr bwMode="auto">
              <a:xfrm>
                <a:off x="1490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5" name="Text Box 76"/>
              <p:cNvSpPr txBox="1">
                <a:spLocks noChangeArrowheads="1"/>
              </p:cNvSpPr>
              <p:nvPr/>
            </p:nvSpPr>
            <p:spPr bwMode="auto">
              <a:xfrm>
                <a:off x="1674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6" name="Text Box 77"/>
              <p:cNvSpPr txBox="1">
                <a:spLocks noChangeArrowheads="1"/>
              </p:cNvSpPr>
              <p:nvPr/>
            </p:nvSpPr>
            <p:spPr bwMode="auto">
              <a:xfrm>
                <a:off x="1853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7" name="Text Box 78"/>
              <p:cNvSpPr txBox="1">
                <a:spLocks noChangeArrowheads="1"/>
              </p:cNvSpPr>
              <p:nvPr/>
            </p:nvSpPr>
            <p:spPr bwMode="auto">
              <a:xfrm>
                <a:off x="2032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18" name="Text Box 79"/>
              <p:cNvSpPr txBox="1">
                <a:spLocks noChangeArrowheads="1"/>
              </p:cNvSpPr>
              <p:nvPr/>
            </p:nvSpPr>
            <p:spPr bwMode="auto">
              <a:xfrm>
                <a:off x="2390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9" name="Text Box 80"/>
              <p:cNvSpPr txBox="1">
                <a:spLocks noChangeArrowheads="1"/>
              </p:cNvSpPr>
              <p:nvPr/>
            </p:nvSpPr>
            <p:spPr bwMode="auto">
              <a:xfrm>
                <a:off x="2576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20" name="Text Box 81"/>
              <p:cNvSpPr txBox="1">
                <a:spLocks noChangeArrowheads="1"/>
              </p:cNvSpPr>
              <p:nvPr/>
            </p:nvSpPr>
            <p:spPr bwMode="auto">
              <a:xfrm>
                <a:off x="2757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529" name="Text Box 82"/>
          <p:cNvSpPr txBox="1">
            <a:spLocks noChangeArrowheads="1"/>
          </p:cNvSpPr>
          <p:nvPr/>
        </p:nvSpPr>
        <p:spPr bwMode="auto">
          <a:xfrm>
            <a:off x="2671763" y="5495925"/>
            <a:ext cx="2133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ICW3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主从片关系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1530" name="Group 83"/>
          <p:cNvGrpSpPr>
            <a:grpSpLocks/>
          </p:cNvGrpSpPr>
          <p:nvPr/>
        </p:nvGrpSpPr>
        <p:grpSpPr bwMode="auto">
          <a:xfrm>
            <a:off x="2506663" y="5962650"/>
            <a:ext cx="2203450" cy="363538"/>
            <a:chOff x="1622" y="3437"/>
            <a:chExt cx="4810" cy="640"/>
          </a:xfrm>
        </p:grpSpPr>
        <p:sp>
          <p:nvSpPr>
            <p:cNvPr id="21604" name="Text Box 84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5" name="Text Box 85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6" name="Text Box 86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7" name="Text Box 87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8" name="Text Box 88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9" name="Text Box 89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10" name="Text Box 90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11" name="Text Box 91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531" name="Text Box 92"/>
          <p:cNvSpPr txBox="1">
            <a:spLocks noChangeArrowheads="1"/>
          </p:cNvSpPr>
          <p:nvPr/>
        </p:nvSpPr>
        <p:spPr bwMode="auto">
          <a:xfrm>
            <a:off x="2595563" y="5951538"/>
            <a:ext cx="20574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ICW4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方式控制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32" name="Line 93"/>
          <p:cNvSpPr>
            <a:spLocks noChangeShapeType="1"/>
          </p:cNvSpPr>
          <p:nvPr/>
        </p:nvSpPr>
        <p:spPr bwMode="auto">
          <a:xfrm>
            <a:off x="2286000" y="4387850"/>
            <a:ext cx="6019800" cy="39688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Text Box 94"/>
          <p:cNvSpPr txBox="1">
            <a:spLocks noChangeArrowheads="1"/>
          </p:cNvSpPr>
          <p:nvPr/>
        </p:nvSpPr>
        <p:spPr bwMode="auto">
          <a:xfrm>
            <a:off x="5338763" y="4960938"/>
            <a:ext cx="289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OCW1</a:t>
            </a:r>
            <a:r>
              <a:rPr kumimoji="1" lang="en-US" altLang="zh-CN" sz="1600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中断屏蔽寄存器 </a:t>
            </a:r>
            <a:r>
              <a:rPr kumimoji="1" lang="en-US" altLang="zh-CN" b="1">
                <a:latin typeface="Times New Roman" panose="02020603050405020304" pitchFamily="18" charset="0"/>
              </a:rPr>
              <a:t>IMR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21534" name="Group 95"/>
          <p:cNvGrpSpPr>
            <a:grpSpLocks/>
          </p:cNvGrpSpPr>
          <p:nvPr/>
        </p:nvGrpSpPr>
        <p:grpSpPr bwMode="auto">
          <a:xfrm>
            <a:off x="5380038" y="5341938"/>
            <a:ext cx="2187575" cy="304800"/>
            <a:chOff x="3434" y="3408"/>
            <a:chExt cx="1378" cy="192"/>
          </a:xfrm>
        </p:grpSpPr>
        <p:sp>
          <p:nvSpPr>
            <p:cNvPr id="21596" name="Text Box 96"/>
            <p:cNvSpPr txBox="1">
              <a:spLocks noChangeArrowheads="1"/>
            </p:cNvSpPr>
            <p:nvPr/>
          </p:nvSpPr>
          <p:spPr bwMode="auto">
            <a:xfrm>
              <a:off x="3434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7" name="Text Box 97"/>
            <p:cNvSpPr txBox="1">
              <a:spLocks noChangeArrowheads="1"/>
            </p:cNvSpPr>
            <p:nvPr/>
          </p:nvSpPr>
          <p:spPr bwMode="auto">
            <a:xfrm>
              <a:off x="3609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8" name="Text Box 98"/>
            <p:cNvSpPr txBox="1">
              <a:spLocks noChangeArrowheads="1"/>
            </p:cNvSpPr>
            <p:nvPr/>
          </p:nvSpPr>
          <p:spPr bwMode="auto">
            <a:xfrm>
              <a:off x="3780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9" name="Text Box 99"/>
            <p:cNvSpPr txBox="1">
              <a:spLocks noChangeArrowheads="1"/>
            </p:cNvSpPr>
            <p:nvPr/>
          </p:nvSpPr>
          <p:spPr bwMode="auto">
            <a:xfrm>
              <a:off x="3936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0" name="Text Box 100"/>
            <p:cNvSpPr txBox="1">
              <a:spLocks noChangeArrowheads="1"/>
            </p:cNvSpPr>
            <p:nvPr/>
          </p:nvSpPr>
          <p:spPr bwMode="auto">
            <a:xfrm>
              <a:off x="4120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1" name="Text Box 101"/>
            <p:cNvSpPr txBox="1">
              <a:spLocks noChangeArrowheads="1"/>
            </p:cNvSpPr>
            <p:nvPr/>
          </p:nvSpPr>
          <p:spPr bwMode="auto">
            <a:xfrm>
              <a:off x="4291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2" name="Text Box 102"/>
            <p:cNvSpPr txBox="1">
              <a:spLocks noChangeArrowheads="1"/>
            </p:cNvSpPr>
            <p:nvPr/>
          </p:nvSpPr>
          <p:spPr bwMode="auto">
            <a:xfrm>
              <a:off x="4468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3" name="Text Box 103"/>
            <p:cNvSpPr txBox="1">
              <a:spLocks noChangeArrowheads="1"/>
            </p:cNvSpPr>
            <p:nvPr/>
          </p:nvSpPr>
          <p:spPr bwMode="auto">
            <a:xfrm>
              <a:off x="4640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1535" name="Text Box 104"/>
          <p:cNvSpPr txBox="1">
            <a:spLocks noChangeArrowheads="1"/>
          </p:cNvSpPr>
          <p:nvPr/>
        </p:nvSpPr>
        <p:spPr bwMode="auto">
          <a:xfrm>
            <a:off x="5334000" y="5646738"/>
            <a:ext cx="23622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OCW2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优先级、发</a:t>
            </a:r>
            <a:r>
              <a:rPr kumimoji="1" lang="en-US" altLang="zh-CN" b="1">
                <a:latin typeface="Times New Roman" panose="02020603050405020304" pitchFamily="18" charset="0"/>
              </a:rPr>
              <a:t>EOI</a:t>
            </a:r>
          </a:p>
        </p:txBody>
      </p:sp>
      <p:grpSp>
        <p:nvGrpSpPr>
          <p:cNvPr id="21536" name="Group 105"/>
          <p:cNvGrpSpPr>
            <a:grpSpLocks/>
          </p:cNvGrpSpPr>
          <p:nvPr/>
        </p:nvGrpSpPr>
        <p:grpSpPr bwMode="auto">
          <a:xfrm>
            <a:off x="5372100" y="6005513"/>
            <a:ext cx="2187575" cy="363537"/>
            <a:chOff x="1622" y="3437"/>
            <a:chExt cx="4810" cy="640"/>
          </a:xfrm>
        </p:grpSpPr>
        <p:sp>
          <p:nvSpPr>
            <p:cNvPr id="21588" name="Text Box 106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89" name="Text Box 107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0" name="Text Box 108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1" name="Text Box 109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92" name="Text Box 110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93" name="Text Box 111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4" name="Text Box 112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5" name="Text Box 113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1537" name="Text Box 114"/>
          <p:cNvSpPr txBox="1">
            <a:spLocks noChangeArrowheads="1"/>
          </p:cNvSpPr>
          <p:nvPr/>
        </p:nvSpPr>
        <p:spPr bwMode="auto">
          <a:xfrm>
            <a:off x="5410200" y="6019800"/>
            <a:ext cx="2209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OCW3 </a:t>
            </a:r>
            <a:r>
              <a:rPr kumimoji="1" lang="zh-CN" altLang="en-US" b="1">
                <a:latin typeface="Times New Roman" panose="02020603050405020304" pitchFamily="18" charset="0"/>
              </a:rPr>
              <a:t>特殊屏蔽设置</a:t>
            </a:r>
          </a:p>
        </p:txBody>
      </p:sp>
      <p:sp>
        <p:nvSpPr>
          <p:cNvPr id="21538" name="Text Box 115"/>
          <p:cNvSpPr txBox="1">
            <a:spLocks noChangeArrowheads="1"/>
          </p:cNvSpPr>
          <p:nvPr/>
        </p:nvSpPr>
        <p:spPr bwMode="auto">
          <a:xfrm>
            <a:off x="7864475" y="5265738"/>
            <a:ext cx="4460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kumimoji="1" lang="zh-CN" altLang="zh-CN" b="1" i="1">
              <a:latin typeface="宋体" panose="02010600030101010101" pitchFamily="2" charset="-122"/>
            </a:endParaRPr>
          </a:p>
        </p:txBody>
      </p:sp>
      <p:grpSp>
        <p:nvGrpSpPr>
          <p:cNvPr id="21539" name="Group 116"/>
          <p:cNvGrpSpPr>
            <a:grpSpLocks/>
          </p:cNvGrpSpPr>
          <p:nvPr/>
        </p:nvGrpSpPr>
        <p:grpSpPr bwMode="auto">
          <a:xfrm>
            <a:off x="5351463" y="4598988"/>
            <a:ext cx="2197100" cy="361950"/>
            <a:chOff x="4280" y="2322"/>
            <a:chExt cx="1240" cy="228"/>
          </a:xfrm>
        </p:grpSpPr>
        <p:sp>
          <p:nvSpPr>
            <p:cNvPr id="21580" name="Text Box 117"/>
            <p:cNvSpPr txBox="1">
              <a:spLocks noChangeArrowheads="1"/>
            </p:cNvSpPr>
            <p:nvPr/>
          </p:nvSpPr>
          <p:spPr bwMode="auto">
            <a:xfrm>
              <a:off x="4280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81" name="Text Box 118"/>
            <p:cNvSpPr txBox="1">
              <a:spLocks noChangeArrowheads="1"/>
            </p:cNvSpPr>
            <p:nvPr/>
          </p:nvSpPr>
          <p:spPr bwMode="auto">
            <a:xfrm>
              <a:off x="443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82" name="Text Box 119"/>
            <p:cNvSpPr txBox="1">
              <a:spLocks noChangeArrowheads="1"/>
            </p:cNvSpPr>
            <p:nvPr/>
          </p:nvSpPr>
          <p:spPr bwMode="auto">
            <a:xfrm>
              <a:off x="4592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83" name="Text Box 120"/>
            <p:cNvSpPr txBox="1">
              <a:spLocks noChangeArrowheads="1"/>
            </p:cNvSpPr>
            <p:nvPr/>
          </p:nvSpPr>
          <p:spPr bwMode="auto">
            <a:xfrm>
              <a:off x="4745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84" name="Text Box 121"/>
            <p:cNvSpPr txBox="1">
              <a:spLocks noChangeArrowheads="1"/>
            </p:cNvSpPr>
            <p:nvPr/>
          </p:nvSpPr>
          <p:spPr bwMode="auto">
            <a:xfrm>
              <a:off x="489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85" name="Text Box 122"/>
            <p:cNvSpPr txBox="1">
              <a:spLocks noChangeArrowheads="1"/>
            </p:cNvSpPr>
            <p:nvPr/>
          </p:nvSpPr>
          <p:spPr bwMode="auto">
            <a:xfrm>
              <a:off x="505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86" name="Text Box 123"/>
            <p:cNvSpPr txBox="1">
              <a:spLocks noChangeArrowheads="1"/>
            </p:cNvSpPr>
            <p:nvPr/>
          </p:nvSpPr>
          <p:spPr bwMode="auto">
            <a:xfrm>
              <a:off x="521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87" name="Text Box 124"/>
            <p:cNvSpPr txBox="1">
              <a:spLocks noChangeArrowheads="1"/>
            </p:cNvSpPr>
            <p:nvPr/>
          </p:nvSpPr>
          <p:spPr bwMode="auto">
            <a:xfrm>
              <a:off x="5366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40" name="Line 125"/>
          <p:cNvSpPr>
            <a:spLocks noChangeShapeType="1"/>
          </p:cNvSpPr>
          <p:nvPr/>
        </p:nvSpPr>
        <p:spPr bwMode="auto">
          <a:xfrm>
            <a:off x="925513" y="5235575"/>
            <a:ext cx="1360487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41" name="Rectangle 126"/>
          <p:cNvSpPr>
            <a:spLocks noChangeArrowheads="1"/>
          </p:cNvSpPr>
          <p:nvPr/>
        </p:nvSpPr>
        <p:spPr bwMode="auto">
          <a:xfrm>
            <a:off x="152400" y="2341563"/>
            <a:ext cx="763588" cy="42957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2" name="Text Box 127"/>
          <p:cNvSpPr txBox="1">
            <a:spLocks noChangeArrowheads="1"/>
          </p:cNvSpPr>
          <p:nvPr/>
        </p:nvSpPr>
        <p:spPr bwMode="auto">
          <a:xfrm>
            <a:off x="320675" y="5154613"/>
            <a:ext cx="5222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IOR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43" name="Text Box 128"/>
          <p:cNvSpPr txBox="1">
            <a:spLocks noChangeArrowheads="1"/>
          </p:cNvSpPr>
          <p:nvPr/>
        </p:nvSpPr>
        <p:spPr bwMode="auto">
          <a:xfrm>
            <a:off x="276225" y="5573713"/>
            <a:ext cx="590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IOW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44" name="Text Box 129"/>
          <p:cNvSpPr txBox="1">
            <a:spLocks noChangeArrowheads="1"/>
          </p:cNvSpPr>
          <p:nvPr/>
        </p:nvSpPr>
        <p:spPr bwMode="auto">
          <a:xfrm>
            <a:off x="228600" y="1989138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总线</a:t>
            </a:r>
          </a:p>
          <a:p>
            <a:pPr algn="ctr" eaLnBrk="1" hangingPunct="1"/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45" name="AutoShape 130"/>
          <p:cNvSpPr>
            <a:spLocks noChangeArrowheads="1"/>
          </p:cNvSpPr>
          <p:nvPr/>
        </p:nvSpPr>
        <p:spPr bwMode="auto">
          <a:xfrm>
            <a:off x="915988" y="2665413"/>
            <a:ext cx="1370012" cy="441325"/>
          </a:xfrm>
          <a:prstGeom prst="leftRightArrow">
            <a:avLst>
              <a:gd name="adj1" fmla="val 63417"/>
              <a:gd name="adj2" fmla="val 25064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6" name="Text Box 131"/>
          <p:cNvSpPr txBox="1">
            <a:spLocks noChangeArrowheads="1"/>
          </p:cNvSpPr>
          <p:nvPr/>
        </p:nvSpPr>
        <p:spPr bwMode="auto">
          <a:xfrm>
            <a:off x="1143000" y="2344738"/>
            <a:ext cx="11461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数 据 线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47" name="Line 132"/>
          <p:cNvSpPr>
            <a:spLocks noChangeShapeType="1"/>
          </p:cNvSpPr>
          <p:nvPr/>
        </p:nvSpPr>
        <p:spPr bwMode="auto">
          <a:xfrm>
            <a:off x="381000" y="5178425"/>
            <a:ext cx="487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8" name="Line 133"/>
          <p:cNvSpPr>
            <a:spLocks noChangeShapeType="1"/>
          </p:cNvSpPr>
          <p:nvPr/>
        </p:nvSpPr>
        <p:spPr bwMode="auto">
          <a:xfrm flipV="1">
            <a:off x="912813" y="5581650"/>
            <a:ext cx="1373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49" name="Line 134"/>
          <p:cNvSpPr>
            <a:spLocks noChangeShapeType="1"/>
          </p:cNvSpPr>
          <p:nvPr/>
        </p:nvSpPr>
        <p:spPr bwMode="auto">
          <a:xfrm flipV="1">
            <a:off x="381000" y="5562600"/>
            <a:ext cx="48895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0" name="Text Box 135"/>
          <p:cNvSpPr txBox="1">
            <a:spLocks noChangeArrowheads="1"/>
          </p:cNvSpPr>
          <p:nvPr/>
        </p:nvSpPr>
        <p:spPr bwMode="auto">
          <a:xfrm>
            <a:off x="461963" y="2603500"/>
            <a:ext cx="45243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D0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D7</a:t>
            </a:r>
          </a:p>
        </p:txBody>
      </p:sp>
      <p:sp>
        <p:nvSpPr>
          <p:cNvPr id="21551" name="Text Box 136"/>
          <p:cNvSpPr txBox="1">
            <a:spLocks noChangeArrowheads="1"/>
          </p:cNvSpPr>
          <p:nvPr/>
        </p:nvSpPr>
        <p:spPr bwMode="auto">
          <a:xfrm>
            <a:off x="263525" y="5961063"/>
            <a:ext cx="8032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INTA</a:t>
            </a:r>
          </a:p>
        </p:txBody>
      </p:sp>
      <p:sp>
        <p:nvSpPr>
          <p:cNvPr id="21552" name="Line 137"/>
          <p:cNvSpPr>
            <a:spLocks noChangeShapeType="1"/>
          </p:cNvSpPr>
          <p:nvPr/>
        </p:nvSpPr>
        <p:spPr bwMode="auto">
          <a:xfrm flipV="1">
            <a:off x="347663" y="5988050"/>
            <a:ext cx="455612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Text Box 138"/>
          <p:cNvSpPr txBox="1">
            <a:spLocks noChangeArrowheads="1"/>
          </p:cNvSpPr>
          <p:nvPr/>
        </p:nvSpPr>
        <p:spPr bwMode="auto">
          <a:xfrm>
            <a:off x="533400" y="3422650"/>
            <a:ext cx="454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A0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54" name="Line 139"/>
          <p:cNvSpPr>
            <a:spLocks noChangeAspect="1" noChangeShapeType="1"/>
          </p:cNvSpPr>
          <p:nvPr/>
        </p:nvSpPr>
        <p:spPr bwMode="auto">
          <a:xfrm>
            <a:off x="914400" y="3502025"/>
            <a:ext cx="1371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55" name="Text Box 140"/>
          <p:cNvSpPr txBox="1">
            <a:spLocks noChangeArrowheads="1"/>
          </p:cNvSpPr>
          <p:nvPr/>
        </p:nvSpPr>
        <p:spPr bwMode="auto">
          <a:xfrm>
            <a:off x="1360488" y="3708400"/>
            <a:ext cx="433387" cy="1306513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片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选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译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码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56" name="AutoShape 141"/>
          <p:cNvSpPr>
            <a:spLocks noChangeArrowheads="1"/>
          </p:cNvSpPr>
          <p:nvPr/>
        </p:nvSpPr>
        <p:spPr bwMode="auto">
          <a:xfrm>
            <a:off x="917575" y="4167188"/>
            <a:ext cx="434975" cy="454025"/>
          </a:xfrm>
          <a:prstGeom prst="rightArrow">
            <a:avLst>
              <a:gd name="adj1" fmla="val 50000"/>
              <a:gd name="adj2" fmla="val 2750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7" name="Text Box 142"/>
          <p:cNvSpPr txBox="1">
            <a:spLocks noChangeArrowheads="1"/>
          </p:cNvSpPr>
          <p:nvPr/>
        </p:nvSpPr>
        <p:spPr bwMode="auto">
          <a:xfrm>
            <a:off x="492125" y="4122738"/>
            <a:ext cx="422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A5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A9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58" name="Line 143"/>
          <p:cNvSpPr>
            <a:spLocks noChangeShapeType="1"/>
          </p:cNvSpPr>
          <p:nvPr/>
        </p:nvSpPr>
        <p:spPr bwMode="auto">
          <a:xfrm rot="10800000">
            <a:off x="898525" y="6416675"/>
            <a:ext cx="1385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59" name="Line 144"/>
          <p:cNvSpPr>
            <a:spLocks noChangeShapeType="1"/>
          </p:cNvSpPr>
          <p:nvPr/>
        </p:nvSpPr>
        <p:spPr bwMode="auto">
          <a:xfrm flipV="1">
            <a:off x="1806575" y="4481513"/>
            <a:ext cx="479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60" name="Text Box 145"/>
          <p:cNvSpPr txBox="1">
            <a:spLocks noChangeArrowheads="1"/>
          </p:cNvSpPr>
          <p:nvPr/>
        </p:nvSpPr>
        <p:spPr bwMode="auto">
          <a:xfrm>
            <a:off x="1905000" y="4157663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CS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1" name="Line 146"/>
          <p:cNvSpPr>
            <a:spLocks noChangeShapeType="1"/>
          </p:cNvSpPr>
          <p:nvPr/>
        </p:nvSpPr>
        <p:spPr bwMode="auto">
          <a:xfrm>
            <a:off x="1955800" y="4160838"/>
            <a:ext cx="273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2" name="Text Box 147"/>
          <p:cNvSpPr txBox="1">
            <a:spLocks noChangeArrowheads="1"/>
          </p:cNvSpPr>
          <p:nvPr/>
        </p:nvSpPr>
        <p:spPr bwMode="auto">
          <a:xfrm>
            <a:off x="1828800" y="3157538"/>
            <a:ext cx="3429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A0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3" name="Text Box 148"/>
          <p:cNvSpPr txBox="1">
            <a:spLocks noChangeArrowheads="1"/>
          </p:cNvSpPr>
          <p:nvPr/>
        </p:nvSpPr>
        <p:spPr bwMode="auto">
          <a:xfrm>
            <a:off x="1873250" y="4892675"/>
            <a:ext cx="412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RD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4" name="Line 149"/>
          <p:cNvSpPr>
            <a:spLocks noChangeShapeType="1"/>
          </p:cNvSpPr>
          <p:nvPr/>
        </p:nvSpPr>
        <p:spPr bwMode="auto">
          <a:xfrm>
            <a:off x="1905000" y="4927600"/>
            <a:ext cx="25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5" name="Text Box 150"/>
          <p:cNvSpPr txBox="1">
            <a:spLocks noChangeArrowheads="1"/>
          </p:cNvSpPr>
          <p:nvPr/>
        </p:nvSpPr>
        <p:spPr bwMode="auto">
          <a:xfrm>
            <a:off x="1789113" y="5319713"/>
            <a:ext cx="4968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WR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6" name="Line 151"/>
          <p:cNvSpPr>
            <a:spLocks noChangeShapeType="1"/>
          </p:cNvSpPr>
          <p:nvPr/>
        </p:nvSpPr>
        <p:spPr bwMode="auto">
          <a:xfrm>
            <a:off x="1865313" y="5351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184" name="Line 152"/>
          <p:cNvSpPr>
            <a:spLocks noChangeShapeType="1"/>
          </p:cNvSpPr>
          <p:nvPr/>
        </p:nvSpPr>
        <p:spPr bwMode="auto">
          <a:xfrm flipV="1">
            <a:off x="915988" y="6037263"/>
            <a:ext cx="13700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68" name="Text Box 153"/>
          <p:cNvSpPr txBox="1">
            <a:spLocks noChangeArrowheads="1"/>
          </p:cNvSpPr>
          <p:nvPr/>
        </p:nvSpPr>
        <p:spPr bwMode="auto">
          <a:xfrm>
            <a:off x="1524000" y="5700713"/>
            <a:ext cx="8239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INTA</a:t>
            </a:r>
            <a:endParaRPr kumimoji="1" lang="en-US" altLang="zh-CN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1569" name="Line 154"/>
          <p:cNvSpPr>
            <a:spLocks noChangeShapeType="1"/>
          </p:cNvSpPr>
          <p:nvPr/>
        </p:nvSpPr>
        <p:spPr bwMode="auto">
          <a:xfrm flipV="1">
            <a:off x="1627188" y="5700713"/>
            <a:ext cx="5064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0" name="Text Box 155"/>
          <p:cNvSpPr txBox="1">
            <a:spLocks noChangeArrowheads="1"/>
          </p:cNvSpPr>
          <p:nvPr/>
        </p:nvSpPr>
        <p:spPr bwMode="auto">
          <a:xfrm>
            <a:off x="1725613" y="6102350"/>
            <a:ext cx="5540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INT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71" name="Text Box 156"/>
          <p:cNvSpPr txBox="1">
            <a:spLocks noChangeArrowheads="1"/>
          </p:cNvSpPr>
          <p:nvPr/>
        </p:nvSpPr>
        <p:spPr bwMode="auto">
          <a:xfrm>
            <a:off x="2362200" y="2573338"/>
            <a:ext cx="38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D0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D7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72" name="Text Box 157"/>
          <p:cNvSpPr txBox="1">
            <a:spLocks noChangeArrowheads="1"/>
          </p:cNvSpPr>
          <p:nvPr/>
        </p:nvSpPr>
        <p:spPr bwMode="auto">
          <a:xfrm>
            <a:off x="233363" y="6256338"/>
            <a:ext cx="8032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INTR</a:t>
            </a:r>
          </a:p>
        </p:txBody>
      </p:sp>
      <p:grpSp>
        <p:nvGrpSpPr>
          <p:cNvPr id="23" name="Group 158"/>
          <p:cNvGrpSpPr>
            <a:grpSpLocks/>
          </p:cNvGrpSpPr>
          <p:nvPr/>
        </p:nvGrpSpPr>
        <p:grpSpPr bwMode="auto">
          <a:xfrm>
            <a:off x="7620000" y="2198688"/>
            <a:ext cx="457200" cy="304800"/>
            <a:chOff x="4848" y="934"/>
            <a:chExt cx="288" cy="192"/>
          </a:xfrm>
        </p:grpSpPr>
        <p:sp>
          <p:nvSpPr>
            <p:cNvPr id="21578" name="Rectangle 159"/>
            <p:cNvSpPr>
              <a:spLocks noChangeArrowheads="1"/>
            </p:cNvSpPr>
            <p:nvPr/>
          </p:nvSpPr>
          <p:spPr bwMode="auto">
            <a:xfrm>
              <a:off x="4848" y="960"/>
              <a:ext cx="288" cy="1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9" name="Text Box 160"/>
            <p:cNvSpPr txBox="1">
              <a:spLocks noChangeArrowheads="1"/>
            </p:cNvSpPr>
            <p:nvPr/>
          </p:nvSpPr>
          <p:spPr bwMode="auto">
            <a:xfrm>
              <a:off x="4874" y="93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Group 161"/>
          <p:cNvGrpSpPr>
            <a:grpSpLocks/>
          </p:cNvGrpSpPr>
          <p:nvPr/>
        </p:nvGrpSpPr>
        <p:grpSpPr bwMode="auto">
          <a:xfrm>
            <a:off x="4114800" y="2217738"/>
            <a:ext cx="457200" cy="304800"/>
            <a:chOff x="2592" y="1654"/>
            <a:chExt cx="288" cy="192"/>
          </a:xfrm>
        </p:grpSpPr>
        <p:sp>
          <p:nvSpPr>
            <p:cNvPr id="21576" name="Rectangle 162"/>
            <p:cNvSpPr>
              <a:spLocks noChangeArrowheads="1"/>
            </p:cNvSpPr>
            <p:nvPr/>
          </p:nvSpPr>
          <p:spPr bwMode="auto">
            <a:xfrm>
              <a:off x="2592" y="1680"/>
              <a:ext cx="288" cy="1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7" name="Text Box 163"/>
            <p:cNvSpPr txBox="1">
              <a:spLocks noChangeArrowheads="1"/>
            </p:cNvSpPr>
            <p:nvPr/>
          </p:nvSpPr>
          <p:spPr bwMode="auto">
            <a:xfrm>
              <a:off x="2618" y="165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28196" name="Rectangle 164"/>
          <p:cNvSpPr>
            <a:spLocks noChangeArrowheads="1"/>
          </p:cNvSpPr>
          <p:nvPr/>
        </p:nvSpPr>
        <p:spPr bwMode="auto">
          <a:xfrm>
            <a:off x="539750" y="1268413"/>
            <a:ext cx="70580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把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IRR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中对应的位清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，清除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IRR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中锁存的中断申请信号。</a:t>
            </a:r>
          </a:p>
        </p:txBody>
      </p:sp>
    </p:spTree>
    <p:extLst>
      <p:ext uri="{BB962C8B-B14F-4D97-AF65-F5344CB8AC3E}">
        <p14:creationId xmlns:p14="http://schemas.microsoft.com/office/powerpoint/2010/main" val="16824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2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2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utoUpdateAnimBg="0"/>
      <p:bldP spid="4281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宋体" panose="02010600030101010101" pitchFamily="2" charset="-122"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①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通过数据线，将被响应申请的中断类型号送给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algn="just" eaLnBrk="1" hangingPunct="1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类型号由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ICW2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提供，在初始化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8259A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时已设定好。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57200" y="76200"/>
            <a:ext cx="7620000" cy="457200"/>
            <a:chOff x="384" y="1776"/>
            <a:chExt cx="4800" cy="288"/>
          </a:xfrm>
        </p:grpSpPr>
        <p:sp>
          <p:nvSpPr>
            <p:cNvPr id="22693" name="Text Box 4"/>
            <p:cNvSpPr txBox="1">
              <a:spLocks noChangeArrowheads="1"/>
            </p:cNvSpPr>
            <p:nvPr/>
          </p:nvSpPr>
          <p:spPr bwMode="auto">
            <a:xfrm>
              <a:off x="384" y="1776"/>
              <a:ext cx="4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在接收到第二个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INTA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中断响应信号后：</a:t>
              </a:r>
            </a:p>
          </p:txBody>
        </p:sp>
        <p:sp>
          <p:nvSpPr>
            <p:cNvPr id="22694" name="Line 5"/>
            <p:cNvSpPr>
              <a:spLocks noChangeShapeType="1"/>
            </p:cNvSpPr>
            <p:nvPr/>
          </p:nvSpPr>
          <p:spPr bwMode="auto">
            <a:xfrm>
              <a:off x="2342" y="1824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915988" y="2657475"/>
            <a:ext cx="1370012" cy="441325"/>
          </a:xfrm>
          <a:prstGeom prst="leftRightArrow">
            <a:avLst>
              <a:gd name="adj1" fmla="val 63417"/>
              <a:gd name="adj2" fmla="val 25064"/>
            </a:avLst>
          </a:prstGeom>
          <a:solidFill>
            <a:srgbClr val="339966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 flipV="1">
            <a:off x="915988" y="6029325"/>
            <a:ext cx="13700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22534" name="Group 8"/>
          <p:cNvGrpSpPr>
            <a:grpSpLocks/>
          </p:cNvGrpSpPr>
          <p:nvPr/>
        </p:nvGrpSpPr>
        <p:grpSpPr bwMode="auto">
          <a:xfrm>
            <a:off x="152400" y="1981200"/>
            <a:ext cx="8843963" cy="4679950"/>
            <a:chOff x="96" y="1324"/>
            <a:chExt cx="5571" cy="2948"/>
          </a:xfrm>
        </p:grpSpPr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1440" y="1420"/>
              <a:ext cx="3792" cy="283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3321" y="1486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sp>
          <p:nvSpPr>
            <p:cNvPr id="22538" name="Text Box 11"/>
            <p:cNvSpPr txBox="1">
              <a:spLocks noChangeArrowheads="1"/>
            </p:cNvSpPr>
            <p:nvPr/>
          </p:nvSpPr>
          <p:spPr bwMode="auto">
            <a:xfrm>
              <a:off x="2576" y="1486"/>
              <a:ext cx="306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22539" name="Group 12"/>
            <p:cNvGrpSpPr>
              <a:grpSpLocks/>
            </p:cNvGrpSpPr>
            <p:nvPr/>
          </p:nvGrpSpPr>
          <p:grpSpPr bwMode="auto">
            <a:xfrm>
              <a:off x="2586" y="1642"/>
              <a:ext cx="287" cy="934"/>
              <a:chOff x="20012" y="2617"/>
              <a:chExt cx="1340" cy="3760"/>
            </a:xfrm>
          </p:grpSpPr>
          <p:grpSp>
            <p:nvGrpSpPr>
              <p:cNvPr id="22682" name="Group 13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22687" name="Group 14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9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688" name="Group 17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8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683" name="Group 20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22685" name="Line 2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86" name="Line 2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84" name="Line 23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0" name="Text Box 24"/>
            <p:cNvSpPr txBox="1">
              <a:spLocks noChangeArrowheads="1"/>
            </p:cNvSpPr>
            <p:nvPr/>
          </p:nvSpPr>
          <p:spPr bwMode="auto">
            <a:xfrm>
              <a:off x="2016" y="1420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41" name="AutoShape 25"/>
            <p:cNvSpPr>
              <a:spLocks noChangeArrowheads="1"/>
            </p:cNvSpPr>
            <p:nvPr/>
          </p:nvSpPr>
          <p:spPr bwMode="auto">
            <a:xfrm rot="10800000">
              <a:off x="2892" y="2187"/>
              <a:ext cx="567" cy="282"/>
            </a:xfrm>
            <a:prstGeom prst="leftArrow">
              <a:avLst>
                <a:gd name="adj1" fmla="val 50000"/>
                <a:gd name="adj2" fmla="val 50266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Text Box 26"/>
            <p:cNvSpPr txBox="1">
              <a:spLocks noChangeArrowheads="1"/>
            </p:cNvSpPr>
            <p:nvPr/>
          </p:nvSpPr>
          <p:spPr bwMode="auto">
            <a:xfrm>
              <a:off x="5409" y="1463"/>
              <a:ext cx="258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43" name="Text Box 27"/>
            <p:cNvSpPr txBox="1">
              <a:spLocks noChangeArrowheads="1"/>
            </p:cNvSpPr>
            <p:nvPr/>
          </p:nvSpPr>
          <p:spPr bwMode="auto">
            <a:xfrm>
              <a:off x="3446" y="2008"/>
              <a:ext cx="685" cy="72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22544" name="Text Box 28"/>
            <p:cNvSpPr txBox="1">
              <a:spLocks noChangeArrowheads="1"/>
            </p:cNvSpPr>
            <p:nvPr/>
          </p:nvSpPr>
          <p:spPr bwMode="auto">
            <a:xfrm>
              <a:off x="4227" y="1446"/>
              <a:ext cx="579" cy="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申请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45" name="AutoShape 29"/>
            <p:cNvSpPr>
              <a:spLocks noChangeArrowheads="1"/>
            </p:cNvSpPr>
            <p:nvPr/>
          </p:nvSpPr>
          <p:spPr bwMode="auto">
            <a:xfrm>
              <a:off x="4131" y="2236"/>
              <a:ext cx="672" cy="24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Rectangle 30"/>
            <p:cNvSpPr>
              <a:spLocks noChangeArrowheads="1"/>
            </p:cNvSpPr>
            <p:nvPr/>
          </p:nvSpPr>
          <p:spPr bwMode="auto">
            <a:xfrm>
              <a:off x="4467" y="2572"/>
              <a:ext cx="113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7" name="AutoShape 31"/>
            <p:cNvSpPr>
              <a:spLocks noChangeArrowheads="1"/>
            </p:cNvSpPr>
            <p:nvPr/>
          </p:nvSpPr>
          <p:spPr bwMode="auto">
            <a:xfrm rot="10800000">
              <a:off x="4467" y="2494"/>
              <a:ext cx="328" cy="222"/>
            </a:xfrm>
            <a:prstGeom prst="leftArrow">
              <a:avLst>
                <a:gd name="adj1" fmla="val 50000"/>
                <a:gd name="adj2" fmla="val 3693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48" name="Text Box 32"/>
            <p:cNvSpPr txBox="1">
              <a:spLocks noChangeArrowheads="1"/>
            </p:cNvSpPr>
            <p:nvPr/>
          </p:nvSpPr>
          <p:spPr bwMode="auto">
            <a:xfrm>
              <a:off x="4800" y="1468"/>
              <a:ext cx="30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22549" name="Group 33"/>
            <p:cNvGrpSpPr>
              <a:grpSpLocks/>
            </p:cNvGrpSpPr>
            <p:nvPr/>
          </p:nvGrpSpPr>
          <p:grpSpPr bwMode="auto">
            <a:xfrm>
              <a:off x="4800" y="1624"/>
              <a:ext cx="326" cy="934"/>
              <a:chOff x="20012" y="2617"/>
              <a:chExt cx="1340" cy="3760"/>
            </a:xfrm>
          </p:grpSpPr>
          <p:grpSp>
            <p:nvGrpSpPr>
              <p:cNvPr id="22671" name="Group 34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22676" name="Group 35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8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677" name="Group 38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7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672" name="Group 41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22674" name="Line 42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75" name="Line 43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73" name="Line 44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50" name="Group 45"/>
            <p:cNvGrpSpPr>
              <a:grpSpLocks/>
            </p:cNvGrpSpPr>
            <p:nvPr/>
          </p:nvGrpSpPr>
          <p:grpSpPr bwMode="auto">
            <a:xfrm>
              <a:off x="5088" y="1568"/>
              <a:ext cx="294" cy="1068"/>
              <a:chOff x="5174" y="724"/>
              <a:chExt cx="208" cy="1068"/>
            </a:xfrm>
          </p:grpSpPr>
          <p:grpSp>
            <p:nvGrpSpPr>
              <p:cNvPr id="22661" name="Group 46"/>
              <p:cNvGrpSpPr>
                <a:grpSpLocks/>
              </p:cNvGrpSpPr>
              <p:nvPr/>
            </p:nvGrpSpPr>
            <p:grpSpPr bwMode="auto">
              <a:xfrm>
                <a:off x="5174" y="724"/>
                <a:ext cx="197" cy="149"/>
                <a:chOff x="20012" y="2617"/>
                <a:chExt cx="1280" cy="600"/>
              </a:xfrm>
            </p:grpSpPr>
            <p:sp>
              <p:nvSpPr>
                <p:cNvPr id="22669" name="Line 47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70" name="Line 48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62" name="Group 49"/>
              <p:cNvGrpSpPr>
                <a:grpSpLocks/>
              </p:cNvGrpSpPr>
              <p:nvPr/>
            </p:nvGrpSpPr>
            <p:grpSpPr bwMode="auto">
              <a:xfrm>
                <a:off x="5177" y="1031"/>
                <a:ext cx="197" cy="150"/>
                <a:chOff x="20012" y="2617"/>
                <a:chExt cx="1280" cy="600"/>
              </a:xfrm>
            </p:grpSpPr>
            <p:sp>
              <p:nvSpPr>
                <p:cNvPr id="22667" name="Line 50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68" name="Line 51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63" name="Line 52"/>
              <p:cNvSpPr>
                <a:spLocks noChangeShapeType="1"/>
              </p:cNvSpPr>
              <p:nvPr/>
            </p:nvSpPr>
            <p:spPr bwMode="auto">
              <a:xfrm>
                <a:off x="5184" y="1349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4" name="Line 53"/>
              <p:cNvSpPr>
                <a:spLocks noChangeShapeType="1"/>
              </p:cNvSpPr>
              <p:nvPr/>
            </p:nvSpPr>
            <p:spPr bwMode="auto">
              <a:xfrm>
                <a:off x="5180" y="1499"/>
                <a:ext cx="1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5" name="Line 54"/>
              <p:cNvSpPr>
                <a:spLocks noChangeShapeType="1"/>
              </p:cNvSpPr>
              <p:nvPr/>
            </p:nvSpPr>
            <p:spPr bwMode="auto">
              <a:xfrm>
                <a:off x="5187" y="1658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6" name="Line 55"/>
              <p:cNvSpPr>
                <a:spLocks noChangeShapeType="1"/>
              </p:cNvSpPr>
              <p:nvPr/>
            </p:nvSpPr>
            <p:spPr bwMode="auto">
              <a:xfrm>
                <a:off x="5189" y="1792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51" name="Group 56"/>
            <p:cNvGrpSpPr>
              <a:grpSpLocks/>
            </p:cNvGrpSpPr>
            <p:nvPr/>
          </p:nvGrpSpPr>
          <p:grpSpPr bwMode="auto">
            <a:xfrm>
              <a:off x="1584" y="2956"/>
              <a:ext cx="1387" cy="229"/>
              <a:chOff x="1622" y="3437"/>
              <a:chExt cx="4810" cy="640"/>
            </a:xfrm>
          </p:grpSpPr>
          <p:sp>
            <p:nvSpPr>
              <p:cNvPr id="22653" name="Text Box 5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4" name="Text Box 5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5" name="Text Box 5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6" name="Text Box 6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7" name="Text Box 6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8" name="Text Box 6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9" name="Text Box 6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60" name="Text Box 6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2" name="Text Box 65"/>
            <p:cNvSpPr txBox="1">
              <a:spLocks noChangeArrowheads="1"/>
            </p:cNvSpPr>
            <p:nvPr/>
          </p:nvSpPr>
          <p:spPr bwMode="auto">
            <a:xfrm>
              <a:off x="1680" y="2976"/>
              <a:ext cx="12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22553" name="Group 66"/>
            <p:cNvGrpSpPr>
              <a:grpSpLocks/>
            </p:cNvGrpSpPr>
            <p:nvPr/>
          </p:nvGrpSpPr>
          <p:grpSpPr bwMode="auto">
            <a:xfrm>
              <a:off x="1584" y="3244"/>
              <a:ext cx="1387" cy="229"/>
              <a:chOff x="1622" y="3437"/>
              <a:chExt cx="4810" cy="640"/>
            </a:xfrm>
          </p:grpSpPr>
          <p:sp>
            <p:nvSpPr>
              <p:cNvPr id="22645" name="Text Box 6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46" name="Text Box 6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47" name="Text Box 6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48" name="Text Box 7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49" name="Text Box 7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0" name="Text Box 7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1" name="Text Box 7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2" name="Text Box 7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4" name="Text Box 75"/>
            <p:cNvSpPr txBox="1">
              <a:spLocks noChangeArrowheads="1"/>
            </p:cNvSpPr>
            <p:nvPr/>
          </p:nvSpPr>
          <p:spPr bwMode="auto">
            <a:xfrm>
              <a:off x="1683" y="3244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22555" name="Group 76"/>
            <p:cNvGrpSpPr>
              <a:grpSpLocks/>
            </p:cNvGrpSpPr>
            <p:nvPr/>
          </p:nvGrpSpPr>
          <p:grpSpPr bwMode="auto">
            <a:xfrm>
              <a:off x="1588" y="3532"/>
              <a:ext cx="1388" cy="229"/>
              <a:chOff x="1490" y="3430"/>
              <a:chExt cx="1447" cy="247"/>
            </a:xfrm>
          </p:grpSpPr>
          <p:sp>
            <p:nvSpPr>
              <p:cNvPr id="22636" name="Text Box 77"/>
              <p:cNvSpPr txBox="1">
                <a:spLocks noChangeArrowheads="1"/>
              </p:cNvSpPr>
              <p:nvPr/>
            </p:nvSpPr>
            <p:spPr bwMode="auto">
              <a:xfrm>
                <a:off x="2211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637" name="Group 78"/>
              <p:cNvGrpSpPr>
                <a:grpSpLocks/>
              </p:cNvGrpSpPr>
              <p:nvPr/>
            </p:nvGrpSpPr>
            <p:grpSpPr bwMode="auto">
              <a:xfrm>
                <a:off x="1490" y="3430"/>
                <a:ext cx="1447" cy="247"/>
                <a:chOff x="1490" y="3430"/>
                <a:chExt cx="1447" cy="247"/>
              </a:xfrm>
            </p:grpSpPr>
            <p:sp>
              <p:nvSpPr>
                <p:cNvPr id="226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490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3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74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853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1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032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4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390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576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757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556" name="Text Box 86"/>
            <p:cNvSpPr txBox="1">
              <a:spLocks noChangeArrowheads="1"/>
            </p:cNvSpPr>
            <p:nvPr/>
          </p:nvSpPr>
          <p:spPr bwMode="auto">
            <a:xfrm>
              <a:off x="1683" y="3533"/>
              <a:ext cx="13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主从片关系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22557" name="Group 87"/>
            <p:cNvGrpSpPr>
              <a:grpSpLocks/>
            </p:cNvGrpSpPr>
            <p:nvPr/>
          </p:nvGrpSpPr>
          <p:grpSpPr bwMode="auto">
            <a:xfrm>
              <a:off x="1579" y="3827"/>
              <a:ext cx="1388" cy="229"/>
              <a:chOff x="1622" y="3437"/>
              <a:chExt cx="4810" cy="640"/>
            </a:xfrm>
          </p:grpSpPr>
          <p:sp>
            <p:nvSpPr>
              <p:cNvPr id="22628" name="Text Box 88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9" name="Text Box 89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0" name="Text Box 90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1" name="Text Box 91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32" name="Text Box 92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33" name="Text Box 93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4" name="Text Box 94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5" name="Text Box 95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8" name="Text Box 96"/>
            <p:cNvSpPr txBox="1">
              <a:spLocks noChangeArrowheads="1"/>
            </p:cNvSpPr>
            <p:nvPr/>
          </p:nvSpPr>
          <p:spPr bwMode="auto">
            <a:xfrm>
              <a:off x="1635" y="3820"/>
              <a:ext cx="12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2559" name="Line 97"/>
            <p:cNvSpPr>
              <a:spLocks noChangeShapeType="1"/>
            </p:cNvSpPr>
            <p:nvPr/>
          </p:nvSpPr>
          <p:spPr bwMode="auto">
            <a:xfrm>
              <a:off x="1440" y="2835"/>
              <a:ext cx="3792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Text Box 98"/>
            <p:cNvSpPr txBox="1">
              <a:spLocks noChangeArrowheads="1"/>
            </p:cNvSpPr>
            <p:nvPr/>
          </p:nvSpPr>
          <p:spPr bwMode="auto">
            <a:xfrm>
              <a:off x="3363" y="3196"/>
              <a:ext cx="1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IMR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22561" name="Group 99"/>
            <p:cNvGrpSpPr>
              <a:grpSpLocks/>
            </p:cNvGrpSpPr>
            <p:nvPr/>
          </p:nvGrpSpPr>
          <p:grpSpPr bwMode="auto">
            <a:xfrm>
              <a:off x="3389" y="3436"/>
              <a:ext cx="1378" cy="192"/>
              <a:chOff x="3434" y="3408"/>
              <a:chExt cx="1378" cy="192"/>
            </a:xfrm>
          </p:grpSpPr>
          <p:sp>
            <p:nvSpPr>
              <p:cNvPr id="22620" name="Text Box 100"/>
              <p:cNvSpPr txBox="1">
                <a:spLocks noChangeArrowheads="1"/>
              </p:cNvSpPr>
              <p:nvPr/>
            </p:nvSpPr>
            <p:spPr bwMode="auto">
              <a:xfrm>
                <a:off x="3434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1" name="Text Box 101"/>
              <p:cNvSpPr txBox="1">
                <a:spLocks noChangeArrowheads="1"/>
              </p:cNvSpPr>
              <p:nvPr/>
            </p:nvSpPr>
            <p:spPr bwMode="auto">
              <a:xfrm>
                <a:off x="3609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2" name="Text Box 102"/>
              <p:cNvSpPr txBox="1">
                <a:spLocks noChangeArrowheads="1"/>
              </p:cNvSpPr>
              <p:nvPr/>
            </p:nvSpPr>
            <p:spPr bwMode="auto">
              <a:xfrm>
                <a:off x="378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3" name="Text Box 103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4" name="Text Box 104"/>
              <p:cNvSpPr txBox="1">
                <a:spLocks noChangeArrowheads="1"/>
              </p:cNvSpPr>
              <p:nvPr/>
            </p:nvSpPr>
            <p:spPr bwMode="auto">
              <a:xfrm>
                <a:off x="412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5" name="Text Box 105"/>
              <p:cNvSpPr txBox="1">
                <a:spLocks noChangeArrowheads="1"/>
              </p:cNvSpPr>
              <p:nvPr/>
            </p:nvSpPr>
            <p:spPr bwMode="auto">
              <a:xfrm>
                <a:off x="4291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6" name="Text Box 106"/>
              <p:cNvSpPr txBox="1">
                <a:spLocks noChangeArrowheads="1"/>
              </p:cNvSpPr>
              <p:nvPr/>
            </p:nvSpPr>
            <p:spPr bwMode="auto">
              <a:xfrm>
                <a:off x="4468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7" name="Text Box 107"/>
              <p:cNvSpPr txBox="1">
                <a:spLocks noChangeArrowheads="1"/>
              </p:cNvSpPr>
              <p:nvPr/>
            </p:nvSpPr>
            <p:spPr bwMode="auto">
              <a:xfrm>
                <a:off x="464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62" name="Text Box 108"/>
            <p:cNvSpPr txBox="1">
              <a:spLocks noChangeArrowheads="1"/>
            </p:cNvSpPr>
            <p:nvPr/>
          </p:nvSpPr>
          <p:spPr bwMode="auto">
            <a:xfrm>
              <a:off x="3360" y="3628"/>
              <a:ext cx="148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优先级、发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EOI</a:t>
              </a:r>
            </a:p>
          </p:txBody>
        </p:sp>
        <p:grpSp>
          <p:nvGrpSpPr>
            <p:cNvPr id="22563" name="Group 109"/>
            <p:cNvGrpSpPr>
              <a:grpSpLocks/>
            </p:cNvGrpSpPr>
            <p:nvPr/>
          </p:nvGrpSpPr>
          <p:grpSpPr bwMode="auto">
            <a:xfrm>
              <a:off x="3384" y="3854"/>
              <a:ext cx="1378" cy="229"/>
              <a:chOff x="1622" y="3437"/>
              <a:chExt cx="4810" cy="640"/>
            </a:xfrm>
          </p:grpSpPr>
          <p:sp>
            <p:nvSpPr>
              <p:cNvPr id="22612" name="Text Box 110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3" name="Text Box 111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4" name="Text Box 112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5" name="Text Box 113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6" name="Text Box 114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7" name="Text Box 115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8" name="Text Box 116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9" name="Text Box 117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64" name="Text Box 118"/>
            <p:cNvSpPr txBox="1">
              <a:spLocks noChangeArrowheads="1"/>
            </p:cNvSpPr>
            <p:nvPr/>
          </p:nvSpPr>
          <p:spPr bwMode="auto">
            <a:xfrm>
              <a:off x="3408" y="3863"/>
              <a:ext cx="139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特殊屏蔽设置</a:t>
              </a:r>
            </a:p>
          </p:txBody>
        </p:sp>
        <p:sp>
          <p:nvSpPr>
            <p:cNvPr id="22565" name="Text Box 119"/>
            <p:cNvSpPr txBox="1">
              <a:spLocks noChangeArrowheads="1"/>
            </p:cNvSpPr>
            <p:nvPr/>
          </p:nvSpPr>
          <p:spPr bwMode="auto">
            <a:xfrm>
              <a:off x="4954" y="3388"/>
              <a:ext cx="281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grpSp>
          <p:nvGrpSpPr>
            <p:cNvPr id="22566" name="Group 120"/>
            <p:cNvGrpSpPr>
              <a:grpSpLocks/>
            </p:cNvGrpSpPr>
            <p:nvPr/>
          </p:nvGrpSpPr>
          <p:grpSpPr bwMode="auto">
            <a:xfrm>
              <a:off x="3371" y="2968"/>
              <a:ext cx="1384" cy="228"/>
              <a:chOff x="4280" y="2322"/>
              <a:chExt cx="1240" cy="228"/>
            </a:xfrm>
          </p:grpSpPr>
          <p:sp>
            <p:nvSpPr>
              <p:cNvPr id="22604" name="Text Box 121"/>
              <p:cNvSpPr txBox="1">
                <a:spLocks noChangeArrowheads="1"/>
              </p:cNvSpPr>
              <p:nvPr/>
            </p:nvSpPr>
            <p:spPr bwMode="auto">
              <a:xfrm>
                <a:off x="4280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605" name="Text Box 122"/>
              <p:cNvSpPr txBox="1">
                <a:spLocks noChangeArrowheads="1"/>
              </p:cNvSpPr>
              <p:nvPr/>
            </p:nvSpPr>
            <p:spPr bwMode="auto">
              <a:xfrm>
                <a:off x="443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6" name="Text Box 123"/>
              <p:cNvSpPr txBox="1">
                <a:spLocks noChangeArrowheads="1"/>
              </p:cNvSpPr>
              <p:nvPr/>
            </p:nvSpPr>
            <p:spPr bwMode="auto">
              <a:xfrm>
                <a:off x="4592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607" name="Text Box 124"/>
              <p:cNvSpPr txBox="1">
                <a:spLocks noChangeArrowheads="1"/>
              </p:cNvSpPr>
              <p:nvPr/>
            </p:nvSpPr>
            <p:spPr bwMode="auto">
              <a:xfrm>
                <a:off x="4745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8" name="Text Box 125"/>
              <p:cNvSpPr txBox="1">
                <a:spLocks noChangeArrowheads="1"/>
              </p:cNvSpPr>
              <p:nvPr/>
            </p:nvSpPr>
            <p:spPr bwMode="auto">
              <a:xfrm>
                <a:off x="489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609" name="Text Box 126"/>
              <p:cNvSpPr txBox="1">
                <a:spLocks noChangeArrowheads="1"/>
              </p:cNvSpPr>
              <p:nvPr/>
            </p:nvSpPr>
            <p:spPr bwMode="auto">
              <a:xfrm>
                <a:off x="505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610" name="Text Box 127"/>
              <p:cNvSpPr txBox="1">
                <a:spLocks noChangeArrowheads="1"/>
              </p:cNvSpPr>
              <p:nvPr/>
            </p:nvSpPr>
            <p:spPr bwMode="auto">
              <a:xfrm>
                <a:off x="521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1" name="Text Box 128"/>
              <p:cNvSpPr txBox="1">
                <a:spLocks noChangeArrowheads="1"/>
              </p:cNvSpPr>
              <p:nvPr/>
            </p:nvSpPr>
            <p:spPr bwMode="auto">
              <a:xfrm>
                <a:off x="5366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67" name="Line 129"/>
            <p:cNvSpPr>
              <a:spLocks noChangeShapeType="1"/>
            </p:cNvSpPr>
            <p:nvPr/>
          </p:nvSpPr>
          <p:spPr bwMode="auto">
            <a:xfrm>
              <a:off x="583" y="3369"/>
              <a:ext cx="857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68" name="Rectangle 130"/>
            <p:cNvSpPr>
              <a:spLocks noChangeArrowheads="1"/>
            </p:cNvSpPr>
            <p:nvPr/>
          </p:nvSpPr>
          <p:spPr bwMode="auto">
            <a:xfrm>
              <a:off x="96" y="1546"/>
              <a:ext cx="481" cy="270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9" name="Text Box 131"/>
            <p:cNvSpPr txBox="1">
              <a:spLocks noChangeArrowheads="1"/>
            </p:cNvSpPr>
            <p:nvPr/>
          </p:nvSpPr>
          <p:spPr bwMode="auto">
            <a:xfrm>
              <a:off x="202" y="3318"/>
              <a:ext cx="3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70" name="Text Box 132"/>
            <p:cNvSpPr txBox="1">
              <a:spLocks noChangeArrowheads="1"/>
            </p:cNvSpPr>
            <p:nvPr/>
          </p:nvSpPr>
          <p:spPr bwMode="auto">
            <a:xfrm>
              <a:off x="174" y="3582"/>
              <a:ext cx="3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71" name="Text Box 133"/>
            <p:cNvSpPr txBox="1">
              <a:spLocks noChangeArrowheads="1"/>
            </p:cNvSpPr>
            <p:nvPr/>
          </p:nvSpPr>
          <p:spPr bwMode="auto">
            <a:xfrm>
              <a:off x="144" y="1324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72" name="Text Box 134"/>
            <p:cNvSpPr txBox="1">
              <a:spLocks noChangeArrowheads="1"/>
            </p:cNvSpPr>
            <p:nvPr/>
          </p:nvSpPr>
          <p:spPr bwMode="auto">
            <a:xfrm>
              <a:off x="720" y="1548"/>
              <a:ext cx="7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2573" name="Line 135"/>
            <p:cNvSpPr>
              <a:spLocks noChangeShapeType="1"/>
            </p:cNvSpPr>
            <p:nvPr/>
          </p:nvSpPr>
          <p:spPr bwMode="auto">
            <a:xfrm>
              <a:off x="240" y="3333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136"/>
            <p:cNvSpPr>
              <a:spLocks noChangeShapeType="1"/>
            </p:cNvSpPr>
            <p:nvPr/>
          </p:nvSpPr>
          <p:spPr bwMode="auto">
            <a:xfrm flipV="1">
              <a:off x="575" y="3587"/>
              <a:ext cx="8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75" name="Line 137"/>
            <p:cNvSpPr>
              <a:spLocks noChangeShapeType="1"/>
            </p:cNvSpPr>
            <p:nvPr/>
          </p:nvSpPr>
          <p:spPr bwMode="auto">
            <a:xfrm flipV="1">
              <a:off x="240" y="3575"/>
              <a:ext cx="30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Text Box 138"/>
            <p:cNvSpPr txBox="1">
              <a:spLocks noChangeArrowheads="1"/>
            </p:cNvSpPr>
            <p:nvPr/>
          </p:nvSpPr>
          <p:spPr bwMode="auto">
            <a:xfrm>
              <a:off x="291" y="1711"/>
              <a:ext cx="28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22577" name="Text Box 139"/>
            <p:cNvSpPr txBox="1">
              <a:spLocks noChangeArrowheads="1"/>
            </p:cNvSpPr>
            <p:nvPr/>
          </p:nvSpPr>
          <p:spPr bwMode="auto">
            <a:xfrm>
              <a:off x="166" y="3826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22578" name="Line 140"/>
            <p:cNvSpPr>
              <a:spLocks noChangeShapeType="1"/>
            </p:cNvSpPr>
            <p:nvPr/>
          </p:nvSpPr>
          <p:spPr bwMode="auto">
            <a:xfrm flipV="1">
              <a:off x="219" y="3843"/>
              <a:ext cx="28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Text Box 141"/>
            <p:cNvSpPr txBox="1">
              <a:spLocks noChangeArrowheads="1"/>
            </p:cNvSpPr>
            <p:nvPr/>
          </p:nvSpPr>
          <p:spPr bwMode="auto">
            <a:xfrm>
              <a:off x="336" y="2227"/>
              <a:ext cx="2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80" name="Line 142"/>
            <p:cNvSpPr>
              <a:spLocks noChangeAspect="1" noChangeShapeType="1"/>
            </p:cNvSpPr>
            <p:nvPr/>
          </p:nvSpPr>
          <p:spPr bwMode="auto">
            <a:xfrm>
              <a:off x="576" y="2277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81" name="Text Box 143"/>
            <p:cNvSpPr txBox="1">
              <a:spLocks noChangeArrowheads="1"/>
            </p:cNvSpPr>
            <p:nvPr/>
          </p:nvSpPr>
          <p:spPr bwMode="auto">
            <a:xfrm>
              <a:off x="857" y="2407"/>
              <a:ext cx="273" cy="82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2582" name="AutoShape 144"/>
            <p:cNvSpPr>
              <a:spLocks noChangeArrowheads="1"/>
            </p:cNvSpPr>
            <p:nvPr/>
          </p:nvSpPr>
          <p:spPr bwMode="auto">
            <a:xfrm>
              <a:off x="578" y="2696"/>
              <a:ext cx="274" cy="286"/>
            </a:xfrm>
            <a:prstGeom prst="rightArrow">
              <a:avLst>
                <a:gd name="adj1" fmla="val 50000"/>
                <a:gd name="adj2" fmla="val 27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3" name="Text Box 145"/>
            <p:cNvSpPr txBox="1">
              <a:spLocks noChangeArrowheads="1"/>
            </p:cNvSpPr>
            <p:nvPr/>
          </p:nvSpPr>
          <p:spPr bwMode="auto">
            <a:xfrm>
              <a:off x="310" y="2668"/>
              <a:ext cx="26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84" name="Line 146"/>
            <p:cNvSpPr>
              <a:spLocks noChangeShapeType="1"/>
            </p:cNvSpPr>
            <p:nvPr/>
          </p:nvSpPr>
          <p:spPr bwMode="auto">
            <a:xfrm rot="10800000">
              <a:off x="566" y="4113"/>
              <a:ext cx="8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85" name="Line 147"/>
            <p:cNvSpPr>
              <a:spLocks noChangeShapeType="1"/>
            </p:cNvSpPr>
            <p:nvPr/>
          </p:nvSpPr>
          <p:spPr bwMode="auto">
            <a:xfrm flipV="1">
              <a:off x="1138" y="2894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86" name="Text Box 148"/>
            <p:cNvSpPr txBox="1">
              <a:spLocks noChangeArrowheads="1"/>
            </p:cNvSpPr>
            <p:nvPr/>
          </p:nvSpPr>
          <p:spPr bwMode="auto">
            <a:xfrm>
              <a:off x="1200" y="2690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87" name="Line 149"/>
            <p:cNvSpPr>
              <a:spLocks noChangeShapeType="1"/>
            </p:cNvSpPr>
            <p:nvPr/>
          </p:nvSpPr>
          <p:spPr bwMode="auto">
            <a:xfrm>
              <a:off x="1232" y="2692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Text Box 150"/>
            <p:cNvSpPr txBox="1">
              <a:spLocks noChangeArrowheads="1"/>
            </p:cNvSpPr>
            <p:nvPr/>
          </p:nvSpPr>
          <p:spPr bwMode="auto">
            <a:xfrm>
              <a:off x="1152" y="2060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89" name="Text Box 151"/>
            <p:cNvSpPr txBox="1">
              <a:spLocks noChangeArrowheads="1"/>
            </p:cNvSpPr>
            <p:nvPr/>
          </p:nvSpPr>
          <p:spPr bwMode="auto">
            <a:xfrm>
              <a:off x="1180" y="3153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0" name="Line 152"/>
            <p:cNvSpPr>
              <a:spLocks noChangeShapeType="1"/>
            </p:cNvSpPr>
            <p:nvPr/>
          </p:nvSpPr>
          <p:spPr bwMode="auto">
            <a:xfrm>
              <a:off x="1200" y="3175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Text Box 153"/>
            <p:cNvSpPr txBox="1">
              <a:spLocks noChangeArrowheads="1"/>
            </p:cNvSpPr>
            <p:nvPr/>
          </p:nvSpPr>
          <p:spPr bwMode="auto">
            <a:xfrm>
              <a:off x="1127" y="3422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2" name="Line 154"/>
            <p:cNvSpPr>
              <a:spLocks noChangeShapeType="1"/>
            </p:cNvSpPr>
            <p:nvPr/>
          </p:nvSpPr>
          <p:spPr bwMode="auto">
            <a:xfrm>
              <a:off x="1175" y="3442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Text Box 155"/>
            <p:cNvSpPr txBox="1">
              <a:spLocks noChangeArrowheads="1"/>
            </p:cNvSpPr>
            <p:nvPr/>
          </p:nvSpPr>
          <p:spPr bwMode="auto">
            <a:xfrm>
              <a:off x="960" y="3662"/>
              <a:ext cx="5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INTA</a:t>
              </a:r>
              <a:endParaRPr kumimoji="1" lang="en-US" altLang="zh-CN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94" name="Line 156"/>
            <p:cNvSpPr>
              <a:spLocks noChangeShapeType="1"/>
            </p:cNvSpPr>
            <p:nvPr/>
          </p:nvSpPr>
          <p:spPr bwMode="auto">
            <a:xfrm flipV="1">
              <a:off x="1025" y="3662"/>
              <a:ext cx="31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Text Box 157"/>
            <p:cNvSpPr txBox="1">
              <a:spLocks noChangeArrowheads="1"/>
            </p:cNvSpPr>
            <p:nvPr/>
          </p:nvSpPr>
          <p:spPr bwMode="auto">
            <a:xfrm>
              <a:off x="1087" y="3915"/>
              <a:ext cx="3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6" name="Text Box 158"/>
            <p:cNvSpPr txBox="1">
              <a:spLocks noChangeArrowheads="1"/>
            </p:cNvSpPr>
            <p:nvPr/>
          </p:nvSpPr>
          <p:spPr bwMode="auto">
            <a:xfrm>
              <a:off x="1488" y="1692"/>
              <a:ext cx="2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7" name="Text Box 159"/>
            <p:cNvSpPr txBox="1">
              <a:spLocks noChangeArrowheads="1"/>
            </p:cNvSpPr>
            <p:nvPr/>
          </p:nvSpPr>
          <p:spPr bwMode="auto">
            <a:xfrm>
              <a:off x="147" y="4012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INTR</a:t>
              </a:r>
            </a:p>
          </p:txBody>
        </p:sp>
        <p:grpSp>
          <p:nvGrpSpPr>
            <p:cNvPr id="22598" name="Group 160"/>
            <p:cNvGrpSpPr>
              <a:grpSpLocks/>
            </p:cNvGrpSpPr>
            <p:nvPr/>
          </p:nvGrpSpPr>
          <p:grpSpPr bwMode="auto">
            <a:xfrm>
              <a:off x="4800" y="1456"/>
              <a:ext cx="288" cy="192"/>
              <a:chOff x="4848" y="934"/>
              <a:chExt cx="288" cy="192"/>
            </a:xfrm>
          </p:grpSpPr>
          <p:sp>
            <p:nvSpPr>
              <p:cNvPr id="22602" name="Rectangle 161"/>
              <p:cNvSpPr>
                <a:spLocks noChangeArrowheads="1"/>
              </p:cNvSpPr>
              <p:nvPr/>
            </p:nvSpPr>
            <p:spPr bwMode="auto">
              <a:xfrm>
                <a:off x="4848" y="9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03" name="Text Box 162"/>
              <p:cNvSpPr txBox="1">
                <a:spLocks noChangeArrowheads="1"/>
              </p:cNvSpPr>
              <p:nvPr/>
            </p:nvSpPr>
            <p:spPr bwMode="auto">
              <a:xfrm>
                <a:off x="4874" y="93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99" name="Group 163"/>
            <p:cNvGrpSpPr>
              <a:grpSpLocks/>
            </p:cNvGrpSpPr>
            <p:nvPr/>
          </p:nvGrpSpPr>
          <p:grpSpPr bwMode="auto">
            <a:xfrm>
              <a:off x="2592" y="1468"/>
              <a:ext cx="288" cy="192"/>
              <a:chOff x="2592" y="1654"/>
              <a:chExt cx="288" cy="192"/>
            </a:xfrm>
          </p:grpSpPr>
          <p:sp>
            <p:nvSpPr>
              <p:cNvPr id="22600" name="Rectangle 164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288" cy="14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01" name="Text Box 165"/>
              <p:cNvSpPr txBox="1">
                <a:spLocks noChangeArrowheads="1"/>
              </p:cNvSpPr>
              <p:nvPr/>
            </p:nvSpPr>
            <p:spPr bwMode="auto">
              <a:xfrm>
                <a:off x="2618" y="165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29222" name="Rectangle 166"/>
          <p:cNvSpPr>
            <a:spLocks noChangeArrowheads="1"/>
          </p:cNvSpPr>
          <p:nvPr/>
        </p:nvSpPr>
        <p:spPr bwMode="auto">
          <a:xfrm>
            <a:off x="611188" y="1125538"/>
            <a:ext cx="7867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② 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获得中断类型号后，进入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响应中断的过程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执行中断子程，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ICW4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设置自动结束中断方式，则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ISR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相应位清零</a:t>
            </a:r>
          </a:p>
        </p:txBody>
      </p:sp>
    </p:spTree>
    <p:extLst>
      <p:ext uri="{BB962C8B-B14F-4D97-AF65-F5344CB8AC3E}">
        <p14:creationId xmlns:p14="http://schemas.microsoft.com/office/powerpoint/2010/main" val="50653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2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utoUpdateAnimBg="0"/>
      <p:bldP spid="429062" grpId="0" animBg="1"/>
      <p:bldP spid="42922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813"/>
            <a:ext cx="854075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7. 2  8259</a:t>
            </a:r>
            <a:r>
              <a:rPr lang="en-US" altLang="zh-CN" sz="40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的工作方式 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255000" cy="3594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00"/>
                </a:solidFill>
              </a:rPr>
              <a:t>1.</a:t>
            </a:r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  设置优先级的方式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全嵌套方式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特殊全嵌套方式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优先级自动循环方式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优先级特殊循环方式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55663" y="685800"/>
            <a:ext cx="7100887" cy="982663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（1）全嵌套方式</a:t>
            </a:r>
            <a:r>
              <a:rPr lang="zh-CN" altLang="en-US" sz="3200">
                <a:solidFill>
                  <a:schemeClr val="hlink"/>
                </a:solidFill>
              </a:rPr>
              <a:t>——</a:t>
            </a:r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最常用的方式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676400"/>
            <a:ext cx="8382000" cy="44958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华文中宋" panose="02010600040101010101" pitchFamily="2" charset="-122"/>
              </a:rPr>
              <a:t>8259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的中断</a:t>
            </a: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优先权顺序固定不变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，从高到低依次为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、IR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、IR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、……IR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7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中断请求后，</a:t>
            </a:r>
            <a:r>
              <a:rPr lang="zh-CN" altLang="en-US">
                <a:solidFill>
                  <a:srgbClr val="000000"/>
                </a:solidFill>
                <a:ea typeface="华文中宋" panose="02010600040101010101" pitchFamily="2" charset="-122"/>
              </a:rPr>
              <a:t>8259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对当前请求中断中</a:t>
            </a: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优先权最高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的中断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予以响应，将其中断类型码送上数据总线，对应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ISR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位置位，直到中断结束（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ISR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r>
              <a:rPr lang="en-US" altLang="zh-CN" sz="2000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位复位）。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ISR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位置位期间，禁止再发生同级和低级优先权的中断，但</a:t>
            </a: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允许高级优先权中断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的嵌套。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2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628775"/>
            <a:ext cx="8077200" cy="4464521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与全嵌套方式基本相同，只有一点不同：当处理某一级中断时，如果有同级的中断请求，也会给予响应。</a:t>
            </a:r>
          </a:p>
          <a:p>
            <a:pPr marL="0" indent="0" algn="just">
              <a:lnSpc>
                <a:spcPct val="110000"/>
              </a:lnSpc>
              <a:spcBef>
                <a:spcPct val="500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特殊全</a:t>
            </a:r>
            <a:r>
              <a:rPr lang="zh-CN" altLang="en-US" dirty="0">
                <a:solidFill>
                  <a:srgbClr val="000000"/>
                </a:solidFill>
              </a:rPr>
              <a:t>嵌套方式一般用在</a:t>
            </a:r>
            <a:r>
              <a:rPr lang="en-US" altLang="zh-CN" dirty="0" err="1">
                <a:solidFill>
                  <a:srgbClr val="000000"/>
                </a:solidFill>
              </a:rPr>
              <a:t>8259A</a:t>
            </a:r>
            <a:r>
              <a:rPr lang="zh-CN" altLang="en-US" dirty="0">
                <a:solidFill>
                  <a:srgbClr val="000000"/>
                </a:solidFill>
              </a:rPr>
              <a:t>级联系统中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en-US" b="1" dirty="0" smtClean="0">
                <a:latin typeface="宋体" panose="02010600030101010101" pitchFamily="2" charset="-122"/>
              </a:rPr>
              <a:t>    一方面</a:t>
            </a:r>
            <a:r>
              <a:rPr lang="en-US" altLang="en-US" b="1" dirty="0">
                <a:latin typeface="宋体" panose="02010600030101010101" pitchFamily="2" charset="-122"/>
              </a:rPr>
              <a:t>，CPU</a:t>
            </a:r>
            <a:r>
              <a:rPr lang="en-US" altLang="en-US" b="1" dirty="0" smtClean="0">
                <a:latin typeface="宋体" panose="02010600030101010101" pitchFamily="2" charset="-122"/>
              </a:rPr>
              <a:t>对于优先级别较高的主片的中断输入是允许的另一方面</a:t>
            </a:r>
            <a:r>
              <a:rPr lang="en-US" altLang="en-US" b="1" dirty="0">
                <a:latin typeface="宋体" panose="02010600030101010101" pitchFamily="2" charset="-122"/>
              </a:rPr>
              <a:t>，CPU对于来自同一从片的优先级别较高（但对于主片来讲，优先级别是相同的）的中断也是允许、能够响应的。</a:t>
            </a:r>
            <a:endParaRPr lang="zh-CN" altLang="en-US" b="1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754063" y="76517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（2）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特殊全嵌套方式</a:t>
            </a:r>
          </a:p>
        </p:txBody>
      </p:sp>
      <p:sp>
        <p:nvSpPr>
          <p:cNvPr id="103430" name="Line 6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812088" y="63817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8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2035175" y="5792788"/>
            <a:ext cx="304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D.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28700" y="2001838"/>
            <a:ext cx="936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主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8259A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76" name="Oval 4"/>
          <p:cNvSpPr>
            <a:spLocks noChangeArrowheads="1"/>
          </p:cNvSpPr>
          <p:nvPr/>
        </p:nvSpPr>
        <p:spPr bwMode="auto">
          <a:xfrm>
            <a:off x="2109788" y="4149725"/>
            <a:ext cx="357187" cy="145415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038225" y="2287588"/>
            <a:ext cx="892175" cy="39592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894138" y="2287588"/>
            <a:ext cx="892175" cy="39592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>
            <a:off x="1930400" y="4376738"/>
            <a:ext cx="1957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04950" y="2794000"/>
            <a:ext cx="3825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IR0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IR1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IR2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IR3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IR4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IR5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IR6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IR7</a:t>
            </a:r>
          </a:p>
          <a:p>
            <a:pPr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1400" b="1">
              <a:latin typeface="Arial" panose="020B0604020202020204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930400" y="285432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930400" y="3230563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1930400" y="3608388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1930400" y="400367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5" name="Line 13"/>
          <p:cNvSpPr>
            <a:spLocks noChangeShapeType="1"/>
          </p:cNvSpPr>
          <p:nvPr/>
        </p:nvSpPr>
        <p:spPr bwMode="auto">
          <a:xfrm>
            <a:off x="1930400" y="511492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6" name="Line 14"/>
          <p:cNvSpPr>
            <a:spLocks noChangeShapeType="1"/>
          </p:cNvSpPr>
          <p:nvPr/>
        </p:nvSpPr>
        <p:spPr bwMode="auto">
          <a:xfrm>
            <a:off x="1930400" y="4738688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>
            <a:off x="1930400" y="5492750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786313" y="2854325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4786313" y="3230563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4786313" y="360838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1" name="Line 19"/>
          <p:cNvSpPr>
            <a:spLocks noChangeShapeType="1"/>
          </p:cNvSpPr>
          <p:nvPr/>
        </p:nvSpPr>
        <p:spPr bwMode="auto">
          <a:xfrm>
            <a:off x="4786313" y="3984625"/>
            <a:ext cx="1071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4786313" y="4362450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786313" y="473868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4786313" y="5114925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4786313" y="5492750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6215063" y="1125538"/>
            <a:ext cx="1812925" cy="1130300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一般嵌套方式：</a:t>
            </a:r>
          </a:p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从片的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被主片封锁，故更</a:t>
            </a:r>
            <a:r>
              <a:rPr lang="zh-CN" alt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高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级别的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IR0-IR2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中断也无法得到响应</a:t>
            </a:r>
          </a:p>
        </p:txBody>
      </p:sp>
      <p:sp>
        <p:nvSpPr>
          <p:cNvPr id="463897" name="Line 25"/>
          <p:cNvSpPr>
            <a:spLocks noChangeShapeType="1"/>
          </p:cNvSpPr>
          <p:nvPr/>
        </p:nvSpPr>
        <p:spPr bwMode="auto">
          <a:xfrm flipH="1">
            <a:off x="3276600" y="1628775"/>
            <a:ext cx="2879725" cy="273685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8" name="Line 26"/>
          <p:cNvSpPr>
            <a:spLocks noChangeShapeType="1"/>
          </p:cNvSpPr>
          <p:nvPr/>
        </p:nvSpPr>
        <p:spPr bwMode="auto">
          <a:xfrm flipH="1">
            <a:off x="5500688" y="1700213"/>
            <a:ext cx="655637" cy="1452562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9" name="AutoShape 27"/>
          <p:cNvSpPr>
            <a:spLocks/>
          </p:cNvSpPr>
          <p:nvPr/>
        </p:nvSpPr>
        <p:spPr bwMode="auto">
          <a:xfrm>
            <a:off x="5368925" y="2854325"/>
            <a:ext cx="177800" cy="754063"/>
          </a:xfrm>
          <a:prstGeom prst="rightBrace">
            <a:avLst>
              <a:gd name="adj1" fmla="val 35342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900" name="Text Box 28"/>
          <p:cNvSpPr txBox="1">
            <a:spLocks noChangeArrowheads="1"/>
          </p:cNvSpPr>
          <p:nvPr/>
        </p:nvSpPr>
        <p:spPr bwMode="auto">
          <a:xfrm>
            <a:off x="6394450" y="5038725"/>
            <a:ext cx="2065338" cy="1343025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特殊嵌套方式：</a:t>
            </a:r>
          </a:p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因主片不封锁从片的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，故级别高的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IR0-IR2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中断可以得到响应。</a:t>
            </a:r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但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IR3-IR7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仍被本从片封锁</a:t>
            </a:r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63901" name="Line 29"/>
          <p:cNvSpPr>
            <a:spLocks noChangeShapeType="1"/>
          </p:cNvSpPr>
          <p:nvPr/>
        </p:nvSpPr>
        <p:spPr bwMode="auto">
          <a:xfrm flipH="1" flipV="1">
            <a:off x="3348038" y="4437063"/>
            <a:ext cx="2952750" cy="1152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02" name="Text Box 30"/>
          <p:cNvSpPr txBox="1">
            <a:spLocks noChangeArrowheads="1"/>
          </p:cNvSpPr>
          <p:nvPr/>
        </p:nvSpPr>
        <p:spPr bwMode="auto">
          <a:xfrm>
            <a:off x="5881688" y="103981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C.</a:t>
            </a:r>
          </a:p>
        </p:txBody>
      </p:sp>
      <p:sp>
        <p:nvSpPr>
          <p:cNvPr id="463903" name="AutoShape 31"/>
          <p:cNvSpPr>
            <a:spLocks noChangeArrowheads="1"/>
          </p:cNvSpPr>
          <p:nvPr/>
        </p:nvSpPr>
        <p:spPr bwMode="auto">
          <a:xfrm>
            <a:off x="6804025" y="2997200"/>
            <a:ext cx="2141538" cy="1508125"/>
          </a:xfrm>
          <a:prstGeom prst="cloudCallout">
            <a:avLst>
              <a:gd name="adj1" fmla="val -86398"/>
              <a:gd name="adj2" fmla="val 16949"/>
            </a:avLst>
          </a:prstGeom>
          <a:solidFill>
            <a:srgbClr val="73FF7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zh-CN" altLang="zh-CN" sz="3200">
              <a:latin typeface="Arial" panose="020B0604020202020204" pitchFamily="34" charset="0"/>
            </a:endParaRPr>
          </a:p>
        </p:txBody>
      </p:sp>
      <p:sp>
        <p:nvSpPr>
          <p:cNvPr id="463904" name="Text Box 32"/>
          <p:cNvSpPr txBox="1">
            <a:spLocks noChangeArrowheads="1"/>
          </p:cNvSpPr>
          <p:nvPr/>
        </p:nvSpPr>
        <p:spPr bwMode="auto">
          <a:xfrm>
            <a:off x="7092950" y="3429000"/>
            <a:ext cx="16065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GB" b="1">
                <a:solidFill>
                  <a:srgbClr val="0000FF"/>
                </a:solidFill>
                <a:latin typeface="Times New Roman" panose="02020603050405020304" pitchFamily="18" charset="0"/>
              </a:rPr>
              <a:t>假定</a:t>
            </a:r>
            <a:r>
              <a:rPr lang="en-GB" altLang="zh-CN" b="1">
                <a:solidFill>
                  <a:srgbClr val="0000FF"/>
                </a:solidFill>
                <a:latin typeface="Arial" panose="020B0604020202020204" pitchFamily="34" charset="0"/>
              </a:rPr>
              <a:t>IR3</a:t>
            </a:r>
            <a:r>
              <a:rPr lang="zh-CN" altLang="en-GB" b="1">
                <a:solidFill>
                  <a:srgbClr val="0000FF"/>
                </a:solidFill>
                <a:latin typeface="Times New Roman" panose="02020603050405020304" pitchFamily="18" charset="0"/>
              </a:rPr>
              <a:t>发生中断</a:t>
            </a:r>
            <a:r>
              <a:rPr lang="en-GB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GB" b="1">
                <a:solidFill>
                  <a:srgbClr val="0000FF"/>
                </a:solidFill>
                <a:latin typeface="Times New Roman" panose="02020603050405020304" pitchFamily="18" charset="0"/>
              </a:rPr>
              <a:t>并获得服务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63905" name="Text Box 33"/>
          <p:cNvSpPr txBox="1">
            <a:spLocks noChangeArrowheads="1"/>
          </p:cNvSpPr>
          <p:nvPr/>
        </p:nvSpPr>
        <p:spPr bwMode="auto">
          <a:xfrm>
            <a:off x="2268538" y="1125538"/>
            <a:ext cx="1619250" cy="936625"/>
          </a:xfrm>
          <a:prstGeom prst="rect">
            <a:avLst/>
          </a:prstGeom>
          <a:solidFill>
            <a:srgbClr val="73FF7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一般嵌套方式：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IR4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的中断被服务时，这些中断将被封锁。</a:t>
            </a:r>
            <a:endParaRPr lang="zh-CN" alt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63906" name="Line 34"/>
          <p:cNvSpPr>
            <a:spLocks noChangeShapeType="1"/>
          </p:cNvSpPr>
          <p:nvPr/>
        </p:nvSpPr>
        <p:spPr bwMode="auto">
          <a:xfrm flipH="1">
            <a:off x="2411413" y="2133600"/>
            <a:ext cx="647700" cy="20161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07" name="Text Box 35"/>
          <p:cNvSpPr txBox="1">
            <a:spLocks noChangeArrowheads="1"/>
          </p:cNvSpPr>
          <p:nvPr/>
        </p:nvSpPr>
        <p:spPr bwMode="auto">
          <a:xfrm>
            <a:off x="1908175" y="1025525"/>
            <a:ext cx="338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B.</a:t>
            </a:r>
          </a:p>
        </p:txBody>
      </p:sp>
      <p:sp>
        <p:nvSpPr>
          <p:cNvPr id="463908" name="Freeform 36"/>
          <p:cNvSpPr>
            <a:spLocks/>
          </p:cNvSpPr>
          <p:nvPr/>
        </p:nvSpPr>
        <p:spPr bwMode="auto">
          <a:xfrm>
            <a:off x="3924300" y="4005263"/>
            <a:ext cx="792163" cy="360362"/>
          </a:xfrm>
          <a:custGeom>
            <a:avLst/>
            <a:gdLst>
              <a:gd name="T0" fmla="*/ 2147483647 w 360"/>
              <a:gd name="T1" fmla="*/ 0 h 156"/>
              <a:gd name="T2" fmla="*/ 0 w 360"/>
              <a:gd name="T3" fmla="*/ 2147483647 h 156"/>
              <a:gd name="T4" fmla="*/ 0 60000 65536"/>
              <a:gd name="T5" fmla="*/ 0 60000 65536"/>
              <a:gd name="T6" fmla="*/ 0 w 360"/>
              <a:gd name="T7" fmla="*/ 0 h 156"/>
              <a:gd name="T8" fmla="*/ 360 w 360"/>
              <a:gd name="T9" fmla="*/ 156 h 1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156">
                <a:moveTo>
                  <a:pt x="360" y="0"/>
                </a:moveTo>
                <a:cubicBezTo>
                  <a:pt x="210" y="65"/>
                  <a:pt x="60" y="130"/>
                  <a:pt x="0" y="15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909" name="Text Box 37"/>
          <p:cNvSpPr txBox="1">
            <a:spLocks noChangeArrowheads="1"/>
          </p:cNvSpPr>
          <p:nvPr/>
        </p:nvSpPr>
        <p:spPr bwMode="auto">
          <a:xfrm>
            <a:off x="2339975" y="5821363"/>
            <a:ext cx="1500188" cy="936625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特殊嵌套方式：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IR4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的中断被服务时，只封锁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IR5-IR7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63910" name="Line 38"/>
          <p:cNvSpPr>
            <a:spLocks noChangeShapeType="1"/>
          </p:cNvSpPr>
          <p:nvPr/>
        </p:nvSpPr>
        <p:spPr bwMode="auto">
          <a:xfrm flipH="1" flipV="1">
            <a:off x="5500688" y="3341688"/>
            <a:ext cx="1071562" cy="169703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11" name="Text Box 39"/>
          <p:cNvSpPr txBox="1">
            <a:spLocks noChangeArrowheads="1"/>
          </p:cNvSpPr>
          <p:nvPr/>
        </p:nvSpPr>
        <p:spPr bwMode="auto">
          <a:xfrm>
            <a:off x="6572250" y="3152775"/>
            <a:ext cx="3048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A.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1101725" y="4265613"/>
            <a:ext cx="360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463913" name="Line 41"/>
          <p:cNvSpPr>
            <a:spLocks noChangeShapeType="1"/>
          </p:cNvSpPr>
          <p:nvPr/>
        </p:nvSpPr>
        <p:spPr bwMode="auto">
          <a:xfrm flipH="1">
            <a:off x="323850" y="4386263"/>
            <a:ext cx="714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14" name="Text Box 42"/>
          <p:cNvSpPr txBox="1">
            <a:spLocks noChangeArrowheads="1"/>
          </p:cNvSpPr>
          <p:nvPr/>
        </p:nvSpPr>
        <p:spPr bwMode="auto">
          <a:xfrm>
            <a:off x="6011863" y="5038725"/>
            <a:ext cx="288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E.</a:t>
            </a:r>
          </a:p>
        </p:txBody>
      </p: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3851275" y="1989138"/>
            <a:ext cx="123348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从</a:t>
            </a:r>
            <a:r>
              <a:rPr lang="en-US" altLang="zh-CN" b="1" dirty="0" err="1">
                <a:latin typeface="Times New Roman" panose="02020603050405020304" pitchFamily="18" charset="0"/>
              </a:rPr>
              <a:t>8259A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4038600" y="4264025"/>
            <a:ext cx="360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4356100" y="2781300"/>
            <a:ext cx="3825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IR0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IR1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IR2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IR3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IR4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IR5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IR6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IR7</a:t>
            </a:r>
          </a:p>
          <a:p>
            <a:pPr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1400" b="1">
              <a:latin typeface="Arial" panose="020B0604020202020204" pitchFamily="34" charset="0"/>
            </a:endParaRPr>
          </a:p>
        </p:txBody>
      </p:sp>
      <p:sp>
        <p:nvSpPr>
          <p:cNvPr id="463918" name="Oval 46"/>
          <p:cNvSpPr>
            <a:spLocks noChangeArrowheads="1"/>
          </p:cNvSpPr>
          <p:nvPr/>
        </p:nvSpPr>
        <p:spPr bwMode="auto">
          <a:xfrm>
            <a:off x="2124075" y="4581525"/>
            <a:ext cx="357188" cy="1008063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H="1" flipV="1">
            <a:off x="2484438" y="5300663"/>
            <a:ext cx="504825" cy="43338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1120693" y="464345"/>
            <a:ext cx="6911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GB" sz="2800" b="1" dirty="0">
                <a:latin typeface="Arial" panose="020B0604020202020204" pitchFamily="34" charset="0"/>
              </a:rPr>
              <a:t> 一般全嵌套方式与特殊全嵌套方式的区别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222250" y="4076700"/>
            <a:ext cx="6477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去</a:t>
            </a:r>
            <a:r>
              <a:rPr lang="en-US" altLang="zh-CN" sz="1600" b="1" dirty="0">
                <a:latin typeface="Arial" panose="020B0604020202020204" pitchFamily="34" charset="0"/>
              </a:rPr>
              <a:t>CPU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987675" y="4221163"/>
            <a:ext cx="215900" cy="360362"/>
            <a:chOff x="1882" y="2659"/>
            <a:chExt cx="136" cy="227"/>
          </a:xfrm>
        </p:grpSpPr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 flipH="1"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625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4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63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63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63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63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4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6" grpId="0" animBg="1"/>
      <p:bldP spid="463876" grpId="1" animBg="1"/>
      <p:bldP spid="463896" grpId="0" animBg="1"/>
      <p:bldP spid="463896" grpId="1" animBg="1"/>
      <p:bldP spid="463899" grpId="0" animBg="1"/>
      <p:bldP spid="463899" grpId="1" animBg="1"/>
      <p:bldP spid="463900" grpId="0" animBg="1"/>
      <p:bldP spid="463902" grpId="0"/>
      <p:bldP spid="463902" grpId="1"/>
      <p:bldP spid="463903" grpId="0" animBg="1"/>
      <p:bldP spid="463904" grpId="0"/>
      <p:bldP spid="463905" grpId="0" animBg="1"/>
      <p:bldP spid="463905" grpId="1" animBg="1"/>
      <p:bldP spid="463907" grpId="0"/>
      <p:bldP spid="463907" grpId="1"/>
      <p:bldP spid="463908" grpId="0" animBg="1"/>
      <p:bldP spid="463908" grpId="1" animBg="1"/>
      <p:bldP spid="463909" grpId="0" animBg="1"/>
      <p:bldP spid="463911" grpId="0"/>
      <p:bldP spid="463914" grpId="0"/>
      <p:bldP spid="4639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800000"/>
                </a:solidFill>
                <a:ea typeface="黑体" panose="02010609060101010101" pitchFamily="49" charset="-122"/>
              </a:rPr>
              <a:t>第7章  中断控制器</a:t>
            </a: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7.1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8259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的引脚信号、编程结构和工作原理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7.2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的工作方式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7.3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的初始化命令字和初始化流程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7.4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5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5" action="ppaction://hlinksldjump"/>
              </a:rPr>
              <a:t>的操作命令字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7.5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的使用举例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7.6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多片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组成的主从式中断系统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11200" y="1628775"/>
            <a:ext cx="8037513" cy="4464050"/>
          </a:xfrm>
        </p:spPr>
        <p:txBody>
          <a:bodyPr/>
          <a:lstStyle/>
          <a:p>
            <a:r>
              <a:rPr lang="zh-CN" altLang="en-US" i="1"/>
              <a:t>适用场合</a:t>
            </a:r>
            <a:r>
              <a:rPr lang="zh-CN" altLang="en-US">
                <a:solidFill>
                  <a:srgbClr val="000000"/>
                </a:solidFill>
              </a:rPr>
              <a:t>：系统中多个中断源优先级相等。</a:t>
            </a:r>
          </a:p>
          <a:p>
            <a:r>
              <a:rPr lang="zh-CN" altLang="en-US">
                <a:solidFill>
                  <a:srgbClr val="000000"/>
                </a:solidFill>
              </a:rPr>
              <a:t>初始优先级队列规定为：</a:t>
            </a:r>
            <a:r>
              <a:rPr lang="en-US" altLang="zh-CN">
                <a:solidFill>
                  <a:srgbClr val="000000"/>
                </a:solidFill>
              </a:rPr>
              <a:t>IR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~IR</a:t>
            </a:r>
            <a:r>
              <a:rPr lang="en-US" altLang="zh-CN" baseline="-25000">
                <a:solidFill>
                  <a:srgbClr val="000000"/>
                </a:solidFill>
              </a:rPr>
              <a:t>7</a:t>
            </a:r>
            <a:r>
              <a:rPr lang="zh-CN" altLang="en-US">
                <a:solidFill>
                  <a:srgbClr val="000000"/>
                </a:solidFill>
              </a:rPr>
              <a:t>。从</a:t>
            </a:r>
            <a:r>
              <a:rPr lang="en-US" altLang="zh-CN">
                <a:solidFill>
                  <a:srgbClr val="000000"/>
                </a:solidFill>
              </a:rPr>
              <a:t>IR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～</a:t>
            </a:r>
            <a:r>
              <a:rPr lang="en-US" altLang="zh-CN">
                <a:solidFill>
                  <a:srgbClr val="000000"/>
                </a:solidFill>
              </a:rPr>
              <a:t>IR</a:t>
            </a:r>
            <a:r>
              <a:rPr lang="en-US" altLang="zh-CN" baseline="-25000">
                <a:solidFill>
                  <a:srgbClr val="000000"/>
                </a:solidFill>
              </a:rPr>
              <a:t>7</a:t>
            </a:r>
            <a:r>
              <a:rPr lang="zh-CN" altLang="en-US">
                <a:solidFill>
                  <a:srgbClr val="000000"/>
                </a:solidFill>
              </a:rPr>
              <a:t>引入的中断轮流具有最高优先权。当任何一级中断被处理完，它的优先级别就被改变为最低，而最高优先级分配给该中断的下一级中断。</a:t>
            </a:r>
            <a:endParaRPr lang="en-US" altLang="zh-CN">
              <a:solidFill>
                <a:srgbClr val="000000"/>
              </a:solidFill>
            </a:endParaRPr>
          </a:p>
          <a:p>
            <a:pPr>
              <a:spcBef>
                <a:spcPct val="40000"/>
              </a:spcBef>
            </a:pPr>
            <a:r>
              <a:rPr lang="zh-CN" altLang="en-US" sz="2400">
                <a:solidFill>
                  <a:srgbClr val="660066"/>
                </a:solidFill>
              </a:rPr>
              <a:t>例如：现正为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3</a:t>
            </a:r>
            <a:r>
              <a:rPr lang="zh-CN" altLang="en-US" sz="2400">
                <a:solidFill>
                  <a:srgbClr val="660066"/>
                </a:solidFill>
              </a:rPr>
              <a:t>引入的中断服务，若服务完毕，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3</a:t>
            </a:r>
            <a:r>
              <a:rPr lang="zh-CN" altLang="en-US" sz="2400">
                <a:solidFill>
                  <a:srgbClr val="660066"/>
                </a:solidFill>
              </a:rPr>
              <a:t>为最低优先级，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4</a:t>
            </a:r>
            <a:r>
              <a:rPr lang="zh-CN" altLang="en-US" sz="2400">
                <a:solidFill>
                  <a:srgbClr val="660066"/>
                </a:solidFill>
              </a:rPr>
              <a:t>有最高优先级，优先级顺序为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660066"/>
                </a:solidFill>
              </a:rPr>
              <a:t> </a:t>
            </a:r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827088" y="692150"/>
            <a:ext cx="4897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（3）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优先级自动循环方式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166813" y="4889500"/>
            <a:ext cx="321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5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6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…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0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628775"/>
            <a:ext cx="8035925" cy="287020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与优先级自动循环方式相比，只有一点不同：初始优先级是由编程决定的。</a:t>
            </a:r>
          </a:p>
          <a:p>
            <a:pPr>
              <a:spcBef>
                <a:spcPct val="40000"/>
              </a:spcBef>
            </a:pPr>
            <a:r>
              <a:rPr lang="zh-CN" altLang="en-US" sz="2400">
                <a:solidFill>
                  <a:srgbClr val="660066"/>
                </a:solidFill>
              </a:rPr>
              <a:t>例如：编程确定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5</a:t>
            </a:r>
            <a:r>
              <a:rPr lang="zh-CN" altLang="en-US" sz="2400">
                <a:solidFill>
                  <a:srgbClr val="660066"/>
                </a:solidFill>
              </a:rPr>
              <a:t>为最低优先级，则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6</a:t>
            </a:r>
            <a:r>
              <a:rPr lang="zh-CN" altLang="en-US" sz="2400">
                <a:solidFill>
                  <a:srgbClr val="660066"/>
                </a:solidFill>
              </a:rPr>
              <a:t>为最高优先级，初始优先级顺序为</a:t>
            </a:r>
            <a:endParaRPr lang="zh-CN" altLang="en-US"/>
          </a:p>
          <a:p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754063" y="692150"/>
            <a:ext cx="4897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（4）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优先级特殊循环方式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140200" y="3043238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457200"/>
            <a:ext cx="7010400" cy="6858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2 . 屏蔽中断源的方式 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07375" cy="479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普通屏蔽方式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dirty="0" err="1">
                <a:ea typeface="华文中宋" panose="02010600040101010101" pitchFamily="2" charset="-122"/>
              </a:rPr>
              <a:t>IMR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，则对应的中断</a:t>
            </a:r>
            <a:r>
              <a:rPr lang="en-US" altLang="zh-CN" dirty="0" err="1">
                <a:ea typeface="华文中宋" panose="02010600040101010101" pitchFamily="2" charset="-122"/>
              </a:rPr>
              <a:t>IR</a:t>
            </a:r>
            <a:r>
              <a:rPr lang="en-US" altLang="zh-CN" baseline="-25000" dirty="0" err="1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被屏蔽，该中断请求不能从</a:t>
            </a:r>
            <a:r>
              <a:rPr lang="zh-CN" altLang="en-US" dirty="0">
                <a:ea typeface="华文中宋" panose="02010600040101010101" pitchFamily="2" charset="-122"/>
              </a:rPr>
              <a:t>8259</a:t>
            </a:r>
            <a:r>
              <a:rPr lang="en-US" altLang="zh-CN" dirty="0">
                <a:ea typeface="华文中宋" panose="02010600040101010101" pitchFamily="2" charset="-122"/>
              </a:rPr>
              <a:t>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送到</a:t>
            </a:r>
            <a:r>
              <a:rPr lang="en-US" altLang="zh-CN" dirty="0"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dirty="0" err="1">
                <a:ea typeface="华文中宋" panose="02010600040101010101" pitchFamily="2" charset="-122"/>
              </a:rPr>
              <a:t>IMR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，则允许</a:t>
            </a:r>
            <a:r>
              <a:rPr lang="en-US" altLang="zh-CN" dirty="0" err="1">
                <a:ea typeface="华文中宋" panose="02010600040101010101" pitchFamily="2" charset="-122"/>
              </a:rPr>
              <a:t>IR</a:t>
            </a:r>
            <a:r>
              <a:rPr lang="en-US" altLang="zh-CN" baseline="-25000" dirty="0" err="1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中断产生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可以再程序中根据需要设置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IMR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寄存器的值。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0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457200"/>
            <a:ext cx="7010400" cy="6858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2 . 屏蔽中断源的方式 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07375" cy="479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特殊</a:t>
            </a:r>
            <a:r>
              <a:rPr lang="zh-CN" altLang="en-US" dirty="0">
                <a:latin typeface="Times New Roman" panose="02020603050405020304" pitchFamily="18" charset="0"/>
              </a:rPr>
              <a:t>屏蔽方式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dirty="0" err="1">
                <a:ea typeface="华文中宋" panose="02010600040101010101" pitchFamily="2" charset="-122"/>
              </a:rPr>
              <a:t>IMR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，对应的中断</a:t>
            </a:r>
            <a:r>
              <a:rPr lang="en-US" altLang="zh-CN" dirty="0" err="1">
                <a:ea typeface="华文中宋" panose="02010600040101010101" pitchFamily="2" charset="-122"/>
              </a:rPr>
              <a:t>IR</a:t>
            </a:r>
            <a:r>
              <a:rPr lang="en-US" altLang="zh-CN" baseline="-25000" dirty="0" err="1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被屏蔽的同时，使</a:t>
            </a:r>
            <a:r>
              <a:rPr lang="en-US" altLang="zh-CN" dirty="0" err="1">
                <a:ea typeface="华文中宋" panose="02010600040101010101" pitchFamily="2" charset="-122"/>
              </a:rPr>
              <a:t>ISR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开放了其他级别较低的中断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 err="1" smtClean="0">
                <a:latin typeface="宋体" panose="02010600030101010101" pitchFamily="2" charset="-122"/>
              </a:rPr>
              <a:t>特殊屏蔽是在中断处理程序中使用的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用了这种方式之后，尽管系统正在处理高级中断，但对外界来讲，只有同级中断被屏蔽，而允许其它任何级别的中断请求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marL="0" indent="0" algn="just"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应用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场合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： 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一个中断服务程序的运行过程中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需要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动态地改变系统中的中断优先级结构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，即：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在中断处理的一部分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禁止低级中断嵌套；而在中断处理的另一部分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允许低级中断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嵌套</a:t>
            </a:r>
          </a:p>
          <a:p>
            <a:pPr lvl="1">
              <a:lnSpc>
                <a:spcPct val="12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47813"/>
            <a:ext cx="8856662" cy="4391025"/>
          </a:xfrm>
        </p:spPr>
        <p:txBody>
          <a:bodyPr/>
          <a:lstStyle/>
          <a:p>
            <a:pPr marL="449263" lvl="1" indent="7938" algn="just" eaLnBrk="1" hangingPunct="1">
              <a:lnSpc>
                <a:spcPct val="130000"/>
              </a:lnSpc>
            </a:pPr>
            <a:r>
              <a:rPr lang="en-US" altLang="zh-CN" sz="2400" b="1" dirty="0" err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中的内容是优先级裁决器进行裁决的重要依据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ea typeface="楷体_GB2312" pitchFamily="49" charset="-122"/>
              </a:rPr>
              <a:t>CPU</a:t>
            </a:r>
            <a:r>
              <a:rPr lang="zh-CN" altLang="en-US" sz="2400" b="1" dirty="0" smtClean="0">
                <a:ea typeface="楷体_GB2312" pitchFamily="49" charset="-122"/>
              </a:rPr>
              <a:t>响应某级中断后，</a:t>
            </a:r>
            <a:r>
              <a:rPr lang="en-US" altLang="zh-CN" sz="2400" b="1" dirty="0" err="1" smtClean="0">
                <a:ea typeface="楷体_GB2312" pitchFamily="49" charset="-122"/>
              </a:rPr>
              <a:t>8259A</a:t>
            </a:r>
            <a:r>
              <a:rPr lang="zh-CN" altLang="en-US" sz="2400" b="1" dirty="0" smtClean="0">
                <a:ea typeface="楷体_GB2312" pitchFamily="49" charset="-122"/>
              </a:rPr>
              <a:t>自动将</a:t>
            </a:r>
            <a:r>
              <a:rPr lang="en-US" altLang="zh-CN" sz="2400" b="1" dirty="0" err="1" smtClean="0"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ea typeface="楷体_GB2312" pitchFamily="49" charset="-122"/>
              </a:rPr>
              <a:t>的对应位置</a:t>
            </a:r>
            <a:r>
              <a:rPr lang="en-US" altLang="zh-CN" sz="2400" b="1" dirty="0" smtClean="0">
                <a:ea typeface="楷体_GB2312" pitchFamily="49" charset="-122"/>
              </a:rPr>
              <a:t>1</a:t>
            </a:r>
            <a:r>
              <a:rPr lang="zh-CN" altLang="en-US" sz="2400" b="1" dirty="0" smtClean="0">
                <a:ea typeface="楷体_GB2312" pitchFamily="49" charset="-122"/>
              </a:rPr>
              <a:t>，</a:t>
            </a: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如果</a:t>
            </a:r>
            <a:r>
              <a:rPr lang="en-US" altLang="zh-CN" sz="2400" b="1" dirty="0" smtClean="0">
                <a:ea typeface="楷体_GB2312" pitchFamily="49" charset="-122"/>
              </a:rPr>
              <a:t>CPU</a:t>
            </a:r>
            <a:r>
              <a:rPr lang="zh-CN" altLang="en-US" sz="2400" b="1" dirty="0" smtClean="0">
                <a:ea typeface="楷体_GB2312" pitchFamily="49" charset="-122"/>
              </a:rPr>
              <a:t>已执行完中断子程，而</a:t>
            </a:r>
            <a:r>
              <a:rPr lang="en-US" altLang="zh-CN" sz="2400" b="1" dirty="0" err="1" smtClean="0"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ea typeface="楷体_GB2312" pitchFamily="49" charset="-122"/>
              </a:rPr>
              <a:t>中的对应位仍为</a:t>
            </a:r>
            <a:r>
              <a:rPr lang="en-US" altLang="zh-CN" sz="2400" b="1" dirty="0" smtClean="0">
                <a:ea typeface="楷体_GB2312" pitchFamily="49" charset="-122"/>
              </a:rPr>
              <a:t>1,</a:t>
            </a: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</a:rPr>
              <a:t>    </a:t>
            </a:r>
            <a:r>
              <a:rPr lang="en-US" altLang="zh-CN" sz="2400" b="1" dirty="0" err="1" smtClean="0">
                <a:ea typeface="楷体_GB2312" pitchFamily="49" charset="-122"/>
              </a:rPr>
              <a:t>8259A</a:t>
            </a:r>
            <a:r>
              <a:rPr lang="zh-CN" altLang="en-US" sz="2400" b="1" dirty="0" smtClean="0">
                <a:ea typeface="楷体_GB2312" pitchFamily="49" charset="-122"/>
              </a:rPr>
              <a:t>的优先级裁决器仍会据</a:t>
            </a:r>
            <a:r>
              <a:rPr lang="en-US" altLang="zh-CN" sz="2400" b="1" dirty="0" err="1" smtClean="0"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ea typeface="楷体_GB2312" pitchFamily="49" charset="-122"/>
              </a:rPr>
              <a:t>的内容做裁决，</a:t>
            </a: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从而会屏蔽同级或低级的中断申请。</a:t>
            </a:r>
          </a:p>
          <a:p>
            <a:pPr marL="449263" lvl="1" indent="7938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在中断响应后，对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中相应位的清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很重要，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它是</a:t>
            </a:r>
            <a:r>
              <a:rPr lang="en-US" altLang="zh-CN" sz="2400" b="1" dirty="0" err="1" smtClean="0">
                <a:ea typeface="楷体_GB2312" pitchFamily="49" charset="-122"/>
              </a:rPr>
              <a:t>8259A</a:t>
            </a:r>
            <a:r>
              <a:rPr lang="zh-CN" altLang="en-US" sz="2400" b="1" dirty="0" smtClean="0">
                <a:ea typeface="楷体_GB2312" pitchFamily="49" charset="-122"/>
              </a:rPr>
              <a:t>认为中断结束的标志。</a:t>
            </a:r>
          </a:p>
          <a:p>
            <a:pPr marL="449263" lvl="1" indent="7938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如何对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中相应位的清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？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7159625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3.  结束中断处理的方式 </a:t>
            </a:r>
          </a:p>
        </p:txBody>
      </p:sp>
    </p:spTree>
    <p:extLst>
      <p:ext uri="{BB962C8B-B14F-4D97-AF65-F5344CB8AC3E}">
        <p14:creationId xmlns:p14="http://schemas.microsoft.com/office/powerpoint/2010/main" val="25000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7159625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3.  结束中断处理的方式 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557338"/>
            <a:ext cx="7772400" cy="4379912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中断结束处理的具体动作：使</a:t>
            </a:r>
            <a:r>
              <a:rPr lang="en-US" altLang="zh-CN"/>
              <a:t>IS</a:t>
            </a:r>
            <a:r>
              <a:rPr lang="en-US" altLang="zh-CN" baseline="-25000"/>
              <a:t>n</a:t>
            </a:r>
            <a:r>
              <a:rPr lang="zh-CN" altLang="en-US">
                <a:latin typeface="Times New Roman" panose="02020603050405020304" pitchFamily="18" charset="0"/>
              </a:rPr>
              <a:t>位清</a:t>
            </a:r>
            <a:r>
              <a:rPr lang="en-US" altLang="zh-CN"/>
              <a:t>0</a:t>
            </a:r>
            <a:r>
              <a:rPr lang="zh-CN" altLang="en-US">
                <a:latin typeface="Times New Roman" panose="02020603050405020304" pitchFamily="18" charset="0"/>
              </a:rPr>
              <a:t>的动作。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  中断自动结束方式</a:t>
            </a:r>
            <a:r>
              <a:rPr lang="zh-CN" altLang="en-US"/>
              <a:t> </a:t>
            </a:r>
          </a:p>
          <a:p>
            <a:pPr marL="609600" indent="-6096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） 中断非自动结束方式</a:t>
            </a:r>
            <a:endParaRPr lang="en-US" altLang="zh-CN"/>
          </a:p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一般的中断结束方式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特殊的中断结束方式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088" y="549275"/>
            <a:ext cx="6430962" cy="11430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D60093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>
                <a:solidFill>
                  <a:srgbClr val="D60093"/>
                </a:solidFill>
                <a:latin typeface="Times New Roman" panose="02020603050405020304" pitchFamily="18" charset="0"/>
              </a:rPr>
              <a:t>）  中断自动结束方式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844675"/>
            <a:ext cx="7796212" cy="3886200"/>
          </a:xfrm>
        </p:spPr>
        <p:txBody>
          <a:bodyPr/>
          <a:lstStyle/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</a:rPr>
              <a:t>适用于系统中只有一片8259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且多个中断不会嵌套的情况。</a:t>
            </a:r>
          </a:p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</a:rPr>
              <a:t>系统进入中断过程，</a:t>
            </a:r>
            <a:r>
              <a:rPr lang="en-US" altLang="zh-CN" dirty="0" err="1">
                <a:solidFill>
                  <a:srgbClr val="000000"/>
                </a:solidFill>
              </a:rPr>
              <a:t>8259A</a:t>
            </a:r>
            <a:r>
              <a:rPr lang="zh-CN" altLang="en-US" dirty="0">
                <a:solidFill>
                  <a:srgbClr val="000000"/>
                </a:solidFill>
              </a:rPr>
              <a:t>就自动将当前中断服务寄存器中对应位</a:t>
            </a:r>
            <a:r>
              <a:rPr lang="en-US" altLang="zh-CN" dirty="0" err="1">
                <a:solidFill>
                  <a:srgbClr val="000000"/>
                </a:solidFill>
              </a:rPr>
              <a:t>IS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清除。</a:t>
            </a:r>
          </a:p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660066"/>
                </a:solidFill>
              </a:rPr>
              <a:t>方法：</a:t>
            </a:r>
            <a:r>
              <a:rPr lang="en-US" altLang="zh-CN" dirty="0" err="1">
                <a:solidFill>
                  <a:srgbClr val="660066"/>
                </a:solidFill>
              </a:rPr>
              <a:t>ICW</a:t>
            </a:r>
            <a:r>
              <a:rPr lang="en-US" altLang="zh-CN" baseline="-25000" dirty="0" err="1">
                <a:solidFill>
                  <a:srgbClr val="660066"/>
                </a:solidFill>
              </a:rPr>
              <a:t>4</a:t>
            </a:r>
            <a:r>
              <a:rPr lang="zh-CN" altLang="en-US" dirty="0">
                <a:solidFill>
                  <a:srgbClr val="660066"/>
                </a:solidFill>
              </a:rPr>
              <a:t>中</a:t>
            </a:r>
            <a:r>
              <a:rPr lang="en-US" altLang="zh-CN" dirty="0" err="1">
                <a:solidFill>
                  <a:srgbClr val="660066"/>
                </a:solidFill>
              </a:rPr>
              <a:t>AEOI</a:t>
            </a:r>
            <a:r>
              <a:rPr lang="zh-CN" altLang="en-US" dirty="0">
                <a:solidFill>
                  <a:srgbClr val="660066"/>
                </a:solidFill>
              </a:rPr>
              <a:t>位为1。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0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7926388" cy="4551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配合全嵌套优先权方式使用。</a:t>
            </a:r>
          </a:p>
          <a:p>
            <a:pPr>
              <a:spcBef>
                <a:spcPct val="35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3200">
                <a:solidFill>
                  <a:srgbClr val="000000"/>
                </a:solidFill>
              </a:rPr>
              <a:t>CPU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用输出指令往</a:t>
            </a:r>
            <a:r>
              <a:rPr lang="zh-CN" altLang="en-US" sz="3200">
                <a:solidFill>
                  <a:srgbClr val="000000"/>
                </a:solidFill>
              </a:rPr>
              <a:t>8259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发出一般中断结束命令（</a:t>
            </a:r>
            <a:r>
              <a:rPr lang="en-US" altLang="zh-CN" sz="3200">
                <a:solidFill>
                  <a:srgbClr val="000000"/>
                </a:solidFill>
              </a:rPr>
              <a:t>EOI</a:t>
            </a:r>
            <a:r>
              <a:rPr lang="zh-CN" altLang="en-US" sz="3200">
                <a:solidFill>
                  <a:srgbClr val="000000"/>
                </a:solidFill>
              </a:rPr>
              <a:t>）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时，</a:t>
            </a:r>
            <a:r>
              <a:rPr lang="zh-CN" altLang="en-US" sz="3200">
                <a:solidFill>
                  <a:srgbClr val="000000"/>
                </a:solidFill>
              </a:rPr>
              <a:t>8259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就会把当前中断服务寄存器优先权最高的</a:t>
            </a:r>
            <a:r>
              <a:rPr lang="en-US" altLang="zh-CN" sz="3200">
                <a:solidFill>
                  <a:srgbClr val="000000"/>
                </a:solidFill>
              </a:rPr>
              <a:t>IS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位复位。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116013" y="692150"/>
            <a:ext cx="462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一般中断结束方式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1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6142038" cy="11430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D60093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>
                <a:solidFill>
                  <a:srgbClr val="D60093"/>
                </a:solidFill>
                <a:latin typeface="Times New Roman" panose="02020603050405020304" pitchFamily="18" charset="0"/>
              </a:rPr>
              <a:t>）特殊中断结束方式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3863" y="1628775"/>
            <a:ext cx="8180387" cy="3886200"/>
          </a:xfrm>
        </p:spPr>
        <p:txBody>
          <a:bodyPr/>
          <a:lstStyle/>
          <a:p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配合非全嵌套方式使用。</a:t>
            </a:r>
          </a:p>
          <a:p>
            <a:pPr>
              <a:spcBef>
                <a:spcPct val="45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CPU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在程序中向</a:t>
            </a:r>
            <a:r>
              <a:rPr lang="zh-CN" altLang="en-US" sz="3200">
                <a:solidFill>
                  <a:srgbClr val="000000"/>
                </a:solidFill>
              </a:rPr>
              <a:t>8259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发送一条特殊中断结束命令（</a:t>
            </a:r>
            <a:r>
              <a:rPr lang="en-US" altLang="zh-CN" sz="3200">
                <a:solidFill>
                  <a:srgbClr val="000000"/>
                </a:solidFill>
              </a:rPr>
              <a:t>SEOI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），这个命令中指出了要清除哪个</a:t>
            </a:r>
            <a:r>
              <a:rPr lang="en-US" altLang="zh-CN" sz="3200">
                <a:solidFill>
                  <a:srgbClr val="000000"/>
                </a:solidFill>
              </a:rPr>
              <a:t>IS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位。</a:t>
            </a:r>
          </a:p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1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692150"/>
            <a:ext cx="6862762" cy="1143000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D60093"/>
                </a:solidFill>
              </a:rPr>
              <a:t>说明：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8259A</a:t>
            </a:r>
            <a:r>
              <a:rPr lang="zh-CN" altLang="en-US" dirty="0"/>
              <a:t>级联方式下，一般采用非自动结束方式。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应发出两个中断结束命令，一个送主</a:t>
            </a:r>
            <a:r>
              <a:rPr lang="en-US" altLang="zh-CN" dirty="0" err="1"/>
              <a:t>8259A</a:t>
            </a:r>
            <a:r>
              <a:rPr lang="zh-CN" altLang="en-US" dirty="0"/>
              <a:t>，用来将其主</a:t>
            </a:r>
            <a:r>
              <a:rPr lang="en-US" altLang="zh-CN" dirty="0" err="1"/>
              <a:t>8259A</a:t>
            </a:r>
            <a:r>
              <a:rPr lang="zh-CN" altLang="en-US" dirty="0"/>
              <a:t>的</a:t>
            </a:r>
            <a:r>
              <a:rPr lang="en-US" altLang="zh-CN" dirty="0" err="1"/>
              <a:t>ISR</a:t>
            </a:r>
            <a:r>
              <a:rPr lang="zh-CN" altLang="en-US" dirty="0"/>
              <a:t>寄存器相应位清</a:t>
            </a:r>
            <a:r>
              <a:rPr lang="zh-CN" altLang="en-US" dirty="0">
                <a:latin typeface="华文中宋" panose="02010600040101010101" pitchFamily="2" charset="-122"/>
              </a:rPr>
              <a:t>“</a:t>
            </a:r>
            <a:r>
              <a:rPr lang="en-US" altLang="zh-CN" dirty="0"/>
              <a:t>0</a:t>
            </a:r>
            <a:r>
              <a:rPr lang="en-US" altLang="zh-CN" dirty="0">
                <a:latin typeface="华文中宋" panose="02010600040101010101" pitchFamily="2" charset="-122"/>
              </a:rPr>
              <a:t>”</a:t>
            </a:r>
            <a:r>
              <a:rPr lang="zh-CN" altLang="en-US" dirty="0"/>
              <a:t>；另一个送从</a:t>
            </a:r>
            <a:r>
              <a:rPr lang="en-US" altLang="zh-CN" dirty="0" err="1"/>
              <a:t>8259A</a:t>
            </a:r>
            <a:r>
              <a:rPr lang="zh-CN" altLang="en-US" dirty="0"/>
              <a:t>，用来将其从</a:t>
            </a:r>
            <a:r>
              <a:rPr lang="en-US" altLang="zh-CN" dirty="0" err="1"/>
              <a:t>8259A</a:t>
            </a:r>
            <a:r>
              <a:rPr lang="zh-CN" altLang="en-US" dirty="0"/>
              <a:t>中的</a:t>
            </a:r>
            <a:r>
              <a:rPr lang="en-US" altLang="zh-CN" dirty="0" err="1"/>
              <a:t>ISR</a:t>
            </a:r>
            <a:r>
              <a:rPr lang="zh-CN" altLang="en-US" dirty="0"/>
              <a:t>寄存器相应位清</a:t>
            </a:r>
            <a:r>
              <a:rPr lang="zh-CN" altLang="en-US" dirty="0">
                <a:latin typeface="华文中宋" panose="02010600040101010101" pitchFamily="2" charset="-122"/>
              </a:rPr>
              <a:t>“</a:t>
            </a:r>
            <a:r>
              <a:rPr lang="en-US" altLang="zh-CN" dirty="0"/>
              <a:t>0</a:t>
            </a:r>
            <a:r>
              <a:rPr lang="en-US" altLang="zh-CN" dirty="0">
                <a:latin typeface="华文中宋" panose="02010600040101010101" pitchFamily="2" charset="-122"/>
              </a:rPr>
              <a:t>”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4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609600"/>
            <a:ext cx="7793038" cy="1143000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本章重点 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3700" y="1865313"/>
            <a:ext cx="8499475" cy="36512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中断控制器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的编程结构和工作原理</a:t>
            </a:r>
            <a:r>
              <a:rPr lang="zh-CN" altLang="en-US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的工作方式</a:t>
            </a:r>
            <a:r>
              <a:rPr lang="zh-CN" altLang="en-US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的初始化命令字、操作命令字及其使用</a:t>
            </a:r>
            <a:r>
              <a:rPr lang="zh-CN" altLang="en-US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的初始化编程及中断方式应用</a:t>
            </a:r>
            <a:r>
              <a:rPr lang="en-US" altLang="zh-CN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主从式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中断系统的连接和工作原理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8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5148263" y="908050"/>
            <a:ext cx="1728787" cy="288925"/>
          </a:xfrm>
          <a:prstGeom prst="flowChartAlternate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中断服务程序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6013450" y="1196975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883275" y="1611313"/>
            <a:ext cx="288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┇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816475" y="2276475"/>
            <a:ext cx="2374900" cy="360363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向从</a:t>
            </a:r>
            <a:r>
              <a:rPr lang="en-US" altLang="zh-CN" sz="2000">
                <a:latin typeface="Arial" panose="020B0604020202020204" pitchFamily="34" charset="0"/>
              </a:rPr>
              <a:t>PIC</a:t>
            </a:r>
            <a:r>
              <a:rPr lang="zh-CN" altLang="en-US" sz="2000">
                <a:latin typeface="Arial" panose="020B0604020202020204" pitchFamily="34" charset="0"/>
              </a:rPr>
              <a:t>发</a:t>
            </a:r>
            <a:r>
              <a:rPr lang="en-US" altLang="zh-CN" sz="2000">
                <a:latin typeface="Arial" panose="020B0604020202020204" pitchFamily="34" charset="0"/>
              </a:rPr>
              <a:t>EOI</a:t>
            </a:r>
            <a:r>
              <a:rPr lang="zh-CN" altLang="en-US" sz="2000">
                <a:latin typeface="Arial" panose="020B0604020202020204" pitchFamily="34" charset="0"/>
              </a:rPr>
              <a:t>命令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013450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4816475" y="2854325"/>
            <a:ext cx="2374900" cy="360363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读从</a:t>
            </a:r>
            <a:r>
              <a:rPr lang="en-US" altLang="zh-CN" sz="2000">
                <a:latin typeface="Arial" panose="020B0604020202020204" pitchFamily="34" charset="0"/>
              </a:rPr>
              <a:t>PIC</a:t>
            </a:r>
            <a:r>
              <a:rPr lang="zh-CN" altLang="en-US" sz="2000">
                <a:latin typeface="Arial" panose="020B0604020202020204" pitchFamily="34" charset="0"/>
              </a:rPr>
              <a:t>的</a:t>
            </a:r>
            <a:r>
              <a:rPr lang="en-US" altLang="zh-CN" sz="2000">
                <a:latin typeface="Arial" panose="020B0604020202020204" pitchFamily="34" charset="0"/>
              </a:rPr>
              <a:t>ISR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13450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4989513" y="3430588"/>
            <a:ext cx="2016125" cy="576262"/>
          </a:xfrm>
          <a:prstGeom prst="flowChartDecision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全</a:t>
            </a: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？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013450" y="3214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4846638" y="4367213"/>
            <a:ext cx="2374900" cy="360362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向主</a:t>
            </a:r>
            <a:r>
              <a:rPr lang="en-US" altLang="zh-CN" sz="2000">
                <a:latin typeface="Arial" panose="020B0604020202020204" pitchFamily="34" charset="0"/>
              </a:rPr>
              <a:t>PIC</a:t>
            </a:r>
            <a:r>
              <a:rPr lang="zh-CN" altLang="en-US" sz="2000">
                <a:latin typeface="Arial" panose="020B0604020202020204" pitchFamily="34" charset="0"/>
              </a:rPr>
              <a:t>发</a:t>
            </a:r>
            <a:r>
              <a:rPr lang="en-US" altLang="zh-CN" sz="2000">
                <a:latin typeface="Arial" panose="020B0604020202020204" pitchFamily="34" charset="0"/>
              </a:rPr>
              <a:t>EOI</a:t>
            </a:r>
            <a:r>
              <a:rPr lang="zh-CN" altLang="en-US" sz="2000">
                <a:latin typeface="Arial" panose="020B0604020202020204" pitchFamily="34" charset="0"/>
              </a:rPr>
              <a:t>命令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6013450" y="40068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070600" y="4006850"/>
            <a:ext cx="215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5494338" y="5805488"/>
            <a:ext cx="1008062" cy="288925"/>
          </a:xfrm>
          <a:prstGeom prst="flowChartAlternate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IRET</a:t>
            </a:r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4860925" y="5084763"/>
            <a:ext cx="2374900" cy="360362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恢复现场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013450" y="54451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6013450" y="4724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 flipV="1">
            <a:off x="6013450" y="4868863"/>
            <a:ext cx="158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H="1" flipV="1">
            <a:off x="7021513" y="37163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 flipV="1">
            <a:off x="7596188" y="37163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092950" y="3414713"/>
            <a:ext cx="215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749300" y="1525588"/>
            <a:ext cx="35274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32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只有当从片</a:t>
            </a:r>
            <a:r>
              <a:rPr lang="en-US" altLang="zh-CN" sz="2400" b="1" dirty="0" err="1">
                <a:solidFill>
                  <a:srgbClr val="0000F8"/>
                </a:solidFill>
                <a:latin typeface="Arial" panose="020B0604020202020204" pitchFamily="34" charset="0"/>
              </a:rPr>
              <a:t>8259A</a:t>
            </a: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的中断全部处理完后，才能向主</a:t>
            </a:r>
            <a:r>
              <a:rPr lang="en-US" altLang="zh-CN" sz="2400" b="1" dirty="0">
                <a:solidFill>
                  <a:srgbClr val="0000F8"/>
                </a:solidFill>
                <a:latin typeface="Arial" panose="020B0604020202020204" pitchFamily="34" charset="0"/>
              </a:rPr>
              <a:t>PIC</a:t>
            </a: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发</a:t>
            </a:r>
            <a:r>
              <a:rPr lang="en-US" altLang="zh-CN" sz="2400" b="1" dirty="0" err="1">
                <a:solidFill>
                  <a:srgbClr val="0000F8"/>
                </a:solidFill>
                <a:latin typeface="Arial" panose="020B0604020202020204" pitchFamily="34" charset="0"/>
              </a:rPr>
              <a:t>EOI</a:t>
            </a: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378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385763"/>
            <a:ext cx="7467600" cy="811212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4 . 连接系统总线的方式 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68425"/>
            <a:ext cx="8305800" cy="5084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缓冲方式</a:t>
            </a:r>
          </a:p>
          <a:p>
            <a:pPr lvl="1"/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的数据线需加总线驱动器予以驱动。</a:t>
            </a:r>
          </a:p>
          <a:p>
            <a:pPr lvl="1"/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把 </a:t>
            </a:r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引脚作为输出端，输出允许信号（低电平），作为总线驱动器的启动信号。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非缓冲方式</a:t>
            </a:r>
          </a:p>
          <a:p>
            <a:pPr lvl="1"/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直接与数据总线相连。</a:t>
            </a:r>
          </a:p>
          <a:p>
            <a:pPr lvl="1"/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引脚为输入端。</a:t>
            </a:r>
          </a:p>
          <a:p>
            <a:pPr lvl="1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级联，由其确定是主片</a:t>
            </a:r>
            <a:r>
              <a:rPr lang="zh-CN" altLang="en-US">
                <a:ea typeface="华文中宋" panose="02010600040101010101" pitchFamily="2" charset="-122"/>
              </a:rPr>
              <a:t>（</a:t>
            </a:r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为高）或从片 （</a:t>
            </a:r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为低）。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55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5 . 引入中断请求的方式 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1150" y="1946275"/>
            <a:ext cx="58451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（1）边沿触发方式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ea typeface="华文中宋" panose="02010600040101010101" pitchFamily="2" charset="-122"/>
              </a:rPr>
              <a:t>将中断请求输入端出现的上升沿作为中断请求信号。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（2）电平触发方式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ea typeface="华文中宋" panose="02010600040101010101" pitchFamily="2" charset="-122"/>
              </a:rPr>
              <a:t>中断请求端出现的高电平是有效的中断请求信号。</a:t>
            </a:r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6497638" y="2662238"/>
            <a:ext cx="2451100" cy="2068512"/>
            <a:chOff x="4123" y="1395"/>
            <a:chExt cx="1544" cy="1303"/>
          </a:xfrm>
        </p:grpSpPr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>
              <a:off x="4123" y="174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5181" y="172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4608" y="1395"/>
              <a:ext cx="0" cy="3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>
              <a:off x="5181" y="1395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>
              <a:off x="4608" y="1395"/>
              <a:ext cx="5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>
              <a:off x="4123" y="269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>
              <a:off x="5181" y="268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4608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>
              <a:off x="5181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>
              <a:off x="4608" y="2350"/>
              <a:ext cx="57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7054850" y="1909763"/>
            <a:ext cx="133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引脚输入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7794625" cy="855663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5 . 引入中断请求的方式 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00200"/>
            <a:ext cx="8077200" cy="45720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chemeClr val="tx2"/>
                </a:solidFill>
              </a:rPr>
              <a:t>中断查询方式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中断查询方式的</a:t>
            </a:r>
            <a:r>
              <a:rPr lang="zh-CN" altLang="en-US" dirty="0">
                <a:solidFill>
                  <a:schemeClr val="hlink"/>
                </a:solidFill>
              </a:rPr>
              <a:t>特点：</a:t>
            </a:r>
          </a:p>
          <a:p>
            <a:pPr lvl="1" algn="just">
              <a:lnSpc>
                <a:spcPct val="110000"/>
              </a:lnSpc>
            </a:pPr>
            <a:r>
              <a:rPr lang="en-US" altLang="zh-CN" dirty="0" err="1">
                <a:ea typeface="华文中宋" panose="02010600040101010101" pitchFamily="2" charset="-122"/>
              </a:rPr>
              <a:t>8259A</a:t>
            </a:r>
            <a:r>
              <a:rPr lang="zh-CN" altLang="en-US" dirty="0">
                <a:ea typeface="华文中宋" panose="02010600040101010101" pitchFamily="2" charset="-122"/>
              </a:rPr>
              <a:t>不使用</a:t>
            </a:r>
            <a:r>
              <a:rPr lang="en-US" altLang="zh-CN" dirty="0">
                <a:ea typeface="华文中宋" panose="02010600040101010101" pitchFamily="2" charset="-122"/>
              </a:rPr>
              <a:t>INT</a:t>
            </a:r>
            <a:r>
              <a:rPr lang="zh-CN" altLang="en-US" dirty="0">
                <a:ea typeface="华文中宋" panose="02010600040101010101" pitchFamily="2" charset="-122"/>
              </a:rPr>
              <a:t>向</a:t>
            </a: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发中断请求信号。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内部的中断允许触发器复位</a:t>
            </a:r>
            <a:r>
              <a:rPr lang="zh-CN" altLang="en-US" dirty="0"/>
              <a:t>，</a:t>
            </a:r>
            <a:r>
              <a:rPr lang="zh-CN" altLang="en-US" dirty="0">
                <a:ea typeface="华文中宋" panose="02010600040101010101" pitchFamily="2" charset="-122"/>
              </a:rPr>
              <a:t>禁止外部对</a:t>
            </a: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的中断请求。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要使用软件查询来确认中断源。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/>
              <a:t>查询软件：关中断、送</a:t>
            </a:r>
            <a:r>
              <a:rPr lang="zh-CN" altLang="en-US" sz="2400" dirty="0">
                <a:solidFill>
                  <a:srgbClr val="D60093"/>
                </a:solidFill>
              </a:rPr>
              <a:t>查询命令、</a:t>
            </a:r>
            <a:r>
              <a:rPr lang="zh-CN" altLang="en-US" sz="2400" dirty="0"/>
              <a:t>读取</a:t>
            </a:r>
            <a:r>
              <a:rPr lang="zh-CN" altLang="en-US" sz="2400" dirty="0">
                <a:solidFill>
                  <a:srgbClr val="D60093"/>
                </a:solidFill>
              </a:rPr>
              <a:t>查询字。</a:t>
            </a:r>
            <a:endParaRPr lang="en-US" altLang="zh-CN" sz="2400" dirty="0"/>
          </a:p>
        </p:txBody>
      </p:sp>
      <p:sp>
        <p:nvSpPr>
          <p:cNvPr id="15364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37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3713" y="4572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 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8181975" cy="4654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初始化编程</a:t>
            </a:r>
          </a:p>
          <a:p>
            <a:pPr lvl="1"/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开始工作前，必须进行初始化编程；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给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写入初始化命令字</a:t>
            </a:r>
            <a:r>
              <a:rPr lang="en-US" altLang="zh-CN">
                <a:solidFill>
                  <a:srgbClr val="FF0000"/>
                </a:solidFill>
              </a:rPr>
              <a:t>ICW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中断操作编程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在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工作期间；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可以写入操作命令字</a:t>
            </a:r>
            <a:r>
              <a:rPr lang="en-US" altLang="zh-CN">
                <a:solidFill>
                  <a:srgbClr val="FF0000"/>
                </a:solidFill>
              </a:rPr>
              <a:t>OCW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将选定的操作传送给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使之按新的要求工作；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还可以读取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以便了解它的工作状态。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1516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6096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2588" y="1519511"/>
            <a:ext cx="8267700" cy="3751262"/>
          </a:xfrm>
        </p:spPr>
        <p:txBody>
          <a:bodyPr/>
          <a:lstStyle/>
          <a:p>
            <a:pPr algn="just">
              <a:spcBef>
                <a:spcPct val="500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8259A</a:t>
            </a:r>
            <a:r>
              <a:rPr lang="zh-CN" altLang="en-US" b="1" dirty="0">
                <a:latin typeface="宋体" panose="02010600030101010101" pitchFamily="2" charset="-122"/>
              </a:rPr>
              <a:t>的命令控制字包括两类</a:t>
            </a:r>
          </a:p>
          <a:p>
            <a:pPr algn="just">
              <a:spcBef>
                <a:spcPct val="5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初始化命令字和操作命令字</a:t>
            </a:r>
          </a:p>
          <a:p>
            <a:pPr algn="just" eaLnBrk="1" hangingPunct="1">
              <a:spcBef>
                <a:spcPct val="5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初始化命令字：一般在系统复位后的初始化编程中设置，用于确定</a:t>
            </a:r>
            <a:r>
              <a:rPr lang="en-US" altLang="zh-CN" b="1" dirty="0">
                <a:latin typeface="宋体" panose="02010600030101010101" pitchFamily="2" charset="-122"/>
              </a:rPr>
              <a:t>8259A</a:t>
            </a:r>
            <a:r>
              <a:rPr lang="zh-CN" altLang="en-US" b="1" dirty="0">
                <a:latin typeface="宋体" panose="02010600030101010101" pitchFamily="2" charset="-122"/>
              </a:rPr>
              <a:t>的基本工作方式，设置以后一般保持不变</a:t>
            </a:r>
          </a:p>
          <a:p>
            <a:pPr algn="just">
              <a:spcBef>
                <a:spcPct val="5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初始化编程：指系统在上电或复位后对可编程器件进行控制字设定的一段程序</a:t>
            </a:r>
          </a:p>
          <a:p>
            <a:pPr algn="just" eaLnBrk="1" hangingPunct="1">
              <a:spcBef>
                <a:spcPct val="5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操作命令字：是在初始化以后应用程序随时写入的，它实现对</a:t>
            </a:r>
            <a:r>
              <a:rPr lang="en-US" altLang="zh-CN" b="1" dirty="0">
                <a:latin typeface="宋体" panose="02010600030101010101" pitchFamily="2" charset="-122"/>
              </a:rPr>
              <a:t>8259A</a:t>
            </a:r>
            <a:r>
              <a:rPr lang="zh-CN" altLang="en-US" b="1" dirty="0">
                <a:latin typeface="宋体" panose="02010600030101010101" pitchFamily="2" charset="-122"/>
              </a:rPr>
              <a:t>的状态，中断方式和过程的动态控制，在工作中可随时写入操作命令字，以修改某些控制方式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76200" y="76200"/>
            <a:ext cx="8991600" cy="6248400"/>
            <a:chOff x="48" y="48"/>
            <a:chExt cx="5664" cy="3936"/>
          </a:xfrm>
        </p:grpSpPr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48" y="528"/>
              <a:ext cx="2304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2000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内部可读写的寄存器：</a:t>
              </a:r>
            </a:p>
          </p:txBody>
        </p:sp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48" y="105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3014" name="Group 6"/>
            <p:cNvGrpSpPr>
              <a:grpSpLocks/>
            </p:cNvGrpSpPr>
            <p:nvPr/>
          </p:nvGrpSpPr>
          <p:grpSpPr bwMode="auto">
            <a:xfrm>
              <a:off x="2592" y="48"/>
              <a:ext cx="3120" cy="3936"/>
              <a:chOff x="2592" y="192"/>
              <a:chExt cx="3120" cy="3936"/>
            </a:xfrm>
          </p:grpSpPr>
          <p:sp>
            <p:nvSpPr>
              <p:cNvPr id="43015" name="Rectangle 7"/>
              <p:cNvSpPr>
                <a:spLocks noChangeArrowheads="1"/>
              </p:cNvSpPr>
              <p:nvPr/>
            </p:nvSpPr>
            <p:spPr bwMode="auto">
              <a:xfrm>
                <a:off x="2592" y="480"/>
                <a:ext cx="3120" cy="3648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16" name="Text Box 8"/>
              <p:cNvSpPr txBox="1">
                <a:spLocks noChangeArrowheads="1"/>
              </p:cNvSpPr>
              <p:nvPr/>
            </p:nvSpPr>
            <p:spPr bwMode="auto">
              <a:xfrm>
                <a:off x="2832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17" name="Text Box 9"/>
              <p:cNvSpPr txBox="1">
                <a:spLocks noChangeArrowheads="1"/>
              </p:cNvSpPr>
              <p:nvPr/>
            </p:nvSpPr>
            <p:spPr bwMode="auto">
              <a:xfrm>
                <a:off x="2995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18" name="Text Box 10"/>
              <p:cNvSpPr txBox="1">
                <a:spLocks noChangeArrowheads="1"/>
              </p:cNvSpPr>
              <p:nvPr/>
            </p:nvSpPr>
            <p:spPr bwMode="auto">
              <a:xfrm>
                <a:off x="3153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19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332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20" name="Text Box 12"/>
              <p:cNvSpPr txBox="1">
                <a:spLocks noChangeArrowheads="1"/>
              </p:cNvSpPr>
              <p:nvPr/>
            </p:nvSpPr>
            <p:spPr bwMode="auto">
              <a:xfrm>
                <a:off x="3470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宋体" panose="02010600030101010101" pitchFamily="2" charset="-122"/>
                  </a:rPr>
                  <a:t>×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1" name="Text Box 13"/>
              <p:cNvSpPr txBox="1">
                <a:spLocks noChangeArrowheads="1"/>
              </p:cNvSpPr>
              <p:nvPr/>
            </p:nvSpPr>
            <p:spPr bwMode="auto">
              <a:xfrm>
                <a:off x="3628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2" name="Text Box 14"/>
              <p:cNvSpPr txBox="1">
                <a:spLocks noChangeArrowheads="1"/>
              </p:cNvSpPr>
              <p:nvPr/>
            </p:nvSpPr>
            <p:spPr bwMode="auto">
              <a:xfrm>
                <a:off x="3793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I3</a:t>
                </a:r>
              </a:p>
            </p:txBody>
          </p:sp>
          <p:sp>
            <p:nvSpPr>
              <p:cNvPr id="43023" name="Text Box 15"/>
              <p:cNvSpPr txBox="1">
                <a:spLocks noChangeArrowheads="1"/>
              </p:cNvSpPr>
              <p:nvPr/>
            </p:nvSpPr>
            <p:spPr bwMode="auto">
              <a:xfrm>
                <a:off x="3953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I4</a:t>
                </a:r>
              </a:p>
            </p:txBody>
          </p:sp>
          <p:sp>
            <p:nvSpPr>
              <p:cNvPr id="43024" name="Text Box 16"/>
              <p:cNvSpPr txBox="1">
                <a:spLocks noChangeArrowheads="1"/>
              </p:cNvSpPr>
              <p:nvPr/>
            </p:nvSpPr>
            <p:spPr bwMode="auto">
              <a:xfrm>
                <a:off x="2871" y="2108"/>
                <a:ext cx="130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5" name="Text Box 17"/>
              <p:cNvSpPr txBox="1">
                <a:spLocks noChangeArrowheads="1"/>
              </p:cNvSpPr>
              <p:nvPr/>
            </p:nvSpPr>
            <p:spPr bwMode="auto">
              <a:xfrm>
                <a:off x="2838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6" name="Text Box 18"/>
              <p:cNvSpPr txBox="1">
                <a:spLocks noChangeArrowheads="1"/>
              </p:cNvSpPr>
              <p:nvPr/>
            </p:nvSpPr>
            <p:spPr bwMode="auto">
              <a:xfrm>
                <a:off x="2996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7" name="Text Box 19"/>
              <p:cNvSpPr txBox="1">
                <a:spLocks noChangeArrowheads="1"/>
              </p:cNvSpPr>
              <p:nvPr/>
            </p:nvSpPr>
            <p:spPr bwMode="auto">
              <a:xfrm>
                <a:off x="3149" y="2819"/>
                <a:ext cx="156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8" name="Text Box 20"/>
              <p:cNvSpPr txBox="1">
                <a:spLocks noChangeArrowheads="1"/>
              </p:cNvSpPr>
              <p:nvPr/>
            </p:nvSpPr>
            <p:spPr bwMode="auto">
              <a:xfrm>
                <a:off x="3303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9" name="Text Box 21"/>
              <p:cNvSpPr txBox="1">
                <a:spLocks noChangeArrowheads="1"/>
              </p:cNvSpPr>
              <p:nvPr/>
            </p:nvSpPr>
            <p:spPr bwMode="auto">
              <a:xfrm>
                <a:off x="3457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0" name="Text Box 22"/>
              <p:cNvSpPr txBox="1">
                <a:spLocks noChangeArrowheads="1"/>
              </p:cNvSpPr>
              <p:nvPr/>
            </p:nvSpPr>
            <p:spPr bwMode="auto">
              <a:xfrm>
                <a:off x="3610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1" name="Text Box 23"/>
              <p:cNvSpPr txBox="1">
                <a:spLocks noChangeArrowheads="1"/>
              </p:cNvSpPr>
              <p:nvPr/>
            </p:nvSpPr>
            <p:spPr bwMode="auto">
              <a:xfrm>
                <a:off x="3770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2" name="Text Box 24"/>
              <p:cNvSpPr txBox="1">
                <a:spLocks noChangeArrowheads="1"/>
              </p:cNvSpPr>
              <p:nvPr/>
            </p:nvSpPr>
            <p:spPr bwMode="auto">
              <a:xfrm>
                <a:off x="3925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3" name="Text Box 25"/>
              <p:cNvSpPr txBox="1">
                <a:spLocks noChangeArrowheads="1"/>
              </p:cNvSpPr>
              <p:nvPr/>
            </p:nvSpPr>
            <p:spPr bwMode="auto">
              <a:xfrm>
                <a:off x="2862" y="2592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4" name="Text Box 26"/>
              <p:cNvSpPr txBox="1">
                <a:spLocks noChangeArrowheads="1"/>
              </p:cNvSpPr>
              <p:nvPr/>
            </p:nvSpPr>
            <p:spPr bwMode="auto">
              <a:xfrm>
                <a:off x="3447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5" name="Text Box 27"/>
              <p:cNvSpPr txBox="1">
                <a:spLocks noChangeArrowheads="1"/>
              </p:cNvSpPr>
              <p:nvPr/>
            </p:nvSpPr>
            <p:spPr bwMode="auto">
              <a:xfrm>
                <a:off x="2818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6" name="Text Box 28"/>
              <p:cNvSpPr txBox="1">
                <a:spLocks noChangeArrowheads="1"/>
              </p:cNvSpPr>
              <p:nvPr/>
            </p:nvSpPr>
            <p:spPr bwMode="auto">
              <a:xfrm>
                <a:off x="2978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7" name="Text Box 29"/>
              <p:cNvSpPr txBox="1">
                <a:spLocks noChangeArrowheads="1"/>
              </p:cNvSpPr>
              <p:nvPr/>
            </p:nvSpPr>
            <p:spPr bwMode="auto">
              <a:xfrm>
                <a:off x="3135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8" name="Text Box 30"/>
              <p:cNvSpPr txBox="1">
                <a:spLocks noChangeArrowheads="1"/>
              </p:cNvSpPr>
              <p:nvPr/>
            </p:nvSpPr>
            <p:spPr bwMode="auto">
              <a:xfrm>
                <a:off x="3291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9" name="Text Box 31"/>
              <p:cNvSpPr txBox="1">
                <a:spLocks noChangeArrowheads="1"/>
              </p:cNvSpPr>
              <p:nvPr/>
            </p:nvSpPr>
            <p:spPr bwMode="auto">
              <a:xfrm>
                <a:off x="3603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0" name="Text Box 32"/>
              <p:cNvSpPr txBox="1">
                <a:spLocks noChangeArrowheads="1"/>
              </p:cNvSpPr>
              <p:nvPr/>
            </p:nvSpPr>
            <p:spPr bwMode="auto">
              <a:xfrm>
                <a:off x="3765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1" name="Text Box 33"/>
              <p:cNvSpPr txBox="1">
                <a:spLocks noChangeArrowheads="1"/>
              </p:cNvSpPr>
              <p:nvPr/>
            </p:nvSpPr>
            <p:spPr bwMode="auto">
              <a:xfrm>
                <a:off x="3923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2" name="Text Box 34"/>
              <p:cNvSpPr txBox="1">
                <a:spLocks noChangeArrowheads="1"/>
              </p:cNvSpPr>
              <p:nvPr/>
            </p:nvSpPr>
            <p:spPr bwMode="auto">
              <a:xfrm>
                <a:off x="2832" y="3128"/>
                <a:ext cx="124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主从片关系</a:t>
                </a:r>
              </a:p>
            </p:txBody>
          </p:sp>
          <p:sp>
            <p:nvSpPr>
              <p:cNvPr id="43043" name="Text Box 35"/>
              <p:cNvSpPr txBox="1">
                <a:spLocks noChangeArrowheads="1"/>
              </p:cNvSpPr>
              <p:nvPr/>
            </p:nvSpPr>
            <p:spPr bwMode="auto">
              <a:xfrm>
                <a:off x="2809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4" name="Text Box 36"/>
              <p:cNvSpPr txBox="1">
                <a:spLocks noChangeArrowheads="1"/>
              </p:cNvSpPr>
              <p:nvPr/>
            </p:nvSpPr>
            <p:spPr bwMode="auto">
              <a:xfrm>
                <a:off x="2971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5" name="Text Box 37"/>
              <p:cNvSpPr txBox="1">
                <a:spLocks noChangeArrowheads="1"/>
              </p:cNvSpPr>
              <p:nvPr/>
            </p:nvSpPr>
            <p:spPr bwMode="auto">
              <a:xfrm>
                <a:off x="3128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6" name="Text Box 38"/>
              <p:cNvSpPr txBox="1">
                <a:spLocks noChangeArrowheads="1"/>
              </p:cNvSpPr>
              <p:nvPr/>
            </p:nvSpPr>
            <p:spPr bwMode="auto">
              <a:xfrm>
                <a:off x="3285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7" name="Text Box 39"/>
              <p:cNvSpPr txBox="1">
                <a:spLocks noChangeArrowheads="1"/>
              </p:cNvSpPr>
              <p:nvPr/>
            </p:nvSpPr>
            <p:spPr bwMode="auto">
              <a:xfrm>
                <a:off x="3442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8" name="Text Box 40"/>
              <p:cNvSpPr txBox="1">
                <a:spLocks noChangeArrowheads="1"/>
              </p:cNvSpPr>
              <p:nvPr/>
            </p:nvSpPr>
            <p:spPr bwMode="auto">
              <a:xfrm>
                <a:off x="3599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9" name="Text Box 41"/>
              <p:cNvSpPr txBox="1">
                <a:spLocks noChangeArrowheads="1"/>
              </p:cNvSpPr>
              <p:nvPr/>
            </p:nvSpPr>
            <p:spPr bwMode="auto">
              <a:xfrm>
                <a:off x="3763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50" name="Text Box 42"/>
              <p:cNvSpPr txBox="1">
                <a:spLocks noChangeArrowheads="1"/>
              </p:cNvSpPr>
              <p:nvPr/>
            </p:nvSpPr>
            <p:spPr bwMode="auto">
              <a:xfrm>
                <a:off x="3921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1" name="Text Box 43"/>
              <p:cNvSpPr txBox="1">
                <a:spLocks noChangeArrowheads="1"/>
              </p:cNvSpPr>
              <p:nvPr/>
            </p:nvSpPr>
            <p:spPr bwMode="auto">
              <a:xfrm>
                <a:off x="2833" y="3600"/>
                <a:ext cx="139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2" name="Text Box 44"/>
              <p:cNvSpPr txBox="1">
                <a:spLocks noChangeArrowheads="1"/>
              </p:cNvSpPr>
              <p:nvPr/>
            </p:nvSpPr>
            <p:spPr bwMode="auto">
              <a:xfrm>
                <a:off x="2640" y="480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处理部分</a:t>
                </a:r>
                <a:endParaRPr kumimoji="1" lang="zh-CN" altLang="en-US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4305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809"/>
                <a:ext cx="85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控制部分</a:t>
                </a:r>
                <a:endParaRPr kumimoji="1" lang="zh-CN" altLang="en-US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43054" name="Text Box 46"/>
              <p:cNvSpPr txBox="1">
                <a:spLocks noChangeArrowheads="1"/>
              </p:cNvSpPr>
              <p:nvPr/>
            </p:nvSpPr>
            <p:spPr bwMode="auto">
              <a:xfrm>
                <a:off x="3491" y="690"/>
                <a:ext cx="208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3055" name="Group 47"/>
              <p:cNvGrpSpPr>
                <a:grpSpLocks/>
              </p:cNvGrpSpPr>
              <p:nvPr/>
            </p:nvGrpSpPr>
            <p:grpSpPr bwMode="auto">
              <a:xfrm>
                <a:off x="3504" y="846"/>
                <a:ext cx="189" cy="457"/>
                <a:chOff x="20012" y="2617"/>
                <a:chExt cx="1300" cy="1840"/>
              </a:xfrm>
            </p:grpSpPr>
            <p:grpSp>
              <p:nvGrpSpPr>
                <p:cNvPr id="43109" name="Group 48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1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110" name="Group 51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1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56" name="Group 54"/>
              <p:cNvGrpSpPr>
                <a:grpSpLocks/>
              </p:cNvGrpSpPr>
              <p:nvPr/>
            </p:nvGrpSpPr>
            <p:grpSpPr bwMode="auto">
              <a:xfrm>
                <a:off x="3510" y="1472"/>
                <a:ext cx="186" cy="149"/>
                <a:chOff x="20012" y="2617"/>
                <a:chExt cx="1280" cy="600"/>
              </a:xfrm>
            </p:grpSpPr>
            <p:sp>
              <p:nvSpPr>
                <p:cNvPr id="43107" name="Line 55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08" name="Line 56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57" name="Line 57"/>
              <p:cNvSpPr>
                <a:spLocks noChangeShapeType="1"/>
              </p:cNvSpPr>
              <p:nvPr/>
            </p:nvSpPr>
            <p:spPr bwMode="auto">
              <a:xfrm>
                <a:off x="3516" y="1780"/>
                <a:ext cx="18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Text Box 58"/>
              <p:cNvSpPr txBox="1">
                <a:spLocks noChangeArrowheads="1"/>
              </p:cNvSpPr>
              <p:nvPr/>
            </p:nvSpPr>
            <p:spPr bwMode="auto">
              <a:xfrm>
                <a:off x="2928" y="768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43059" name="Text Box 59"/>
              <p:cNvSpPr txBox="1">
                <a:spLocks noChangeArrowheads="1"/>
              </p:cNvSpPr>
              <p:nvPr/>
            </p:nvSpPr>
            <p:spPr bwMode="auto">
              <a:xfrm>
                <a:off x="4163" y="1212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43060" name="Text Box 60"/>
              <p:cNvSpPr txBox="1">
                <a:spLocks noChangeArrowheads="1"/>
              </p:cNvSpPr>
              <p:nvPr/>
            </p:nvSpPr>
            <p:spPr bwMode="auto">
              <a:xfrm>
                <a:off x="4560" y="480"/>
                <a:ext cx="86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中断申请</a:t>
                </a:r>
              </a:p>
              <a:p>
                <a:pPr algn="ctr" eaLnBrk="1" hangingPunct="1"/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43061" name="Line 61"/>
              <p:cNvSpPr>
                <a:spLocks noChangeShapeType="1"/>
              </p:cNvSpPr>
              <p:nvPr/>
            </p:nvSpPr>
            <p:spPr bwMode="auto">
              <a:xfrm>
                <a:off x="2592" y="2064"/>
                <a:ext cx="31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2" name="AutoShape 62"/>
              <p:cNvSpPr>
                <a:spLocks noChangeArrowheads="1"/>
              </p:cNvSpPr>
              <p:nvPr/>
            </p:nvSpPr>
            <p:spPr bwMode="auto">
              <a:xfrm rot="10800000">
                <a:off x="3707" y="1388"/>
                <a:ext cx="465" cy="282"/>
              </a:xfrm>
              <a:prstGeom prst="leftArrow">
                <a:avLst>
                  <a:gd name="adj1" fmla="val 50000"/>
                  <a:gd name="adj2" fmla="val 41223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63" name="Rectangle 63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36" cy="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64" name="AutoShape 64"/>
              <p:cNvSpPr>
                <a:spLocks noChangeArrowheads="1"/>
              </p:cNvSpPr>
              <p:nvPr/>
            </p:nvSpPr>
            <p:spPr bwMode="auto">
              <a:xfrm rot="10800000">
                <a:off x="5040" y="1698"/>
                <a:ext cx="336" cy="270"/>
              </a:xfrm>
              <a:prstGeom prst="leftArrow">
                <a:avLst>
                  <a:gd name="adj1" fmla="val 50000"/>
                  <a:gd name="adj2" fmla="val 31111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5" name="Text Box 65"/>
              <p:cNvSpPr txBox="1">
                <a:spLocks noChangeArrowheads="1"/>
              </p:cNvSpPr>
              <p:nvPr/>
            </p:nvSpPr>
            <p:spPr bwMode="auto">
              <a:xfrm>
                <a:off x="5376" y="672"/>
                <a:ext cx="21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3066" name="Group 66"/>
              <p:cNvGrpSpPr>
                <a:grpSpLocks/>
              </p:cNvGrpSpPr>
              <p:nvPr/>
            </p:nvGrpSpPr>
            <p:grpSpPr bwMode="auto">
              <a:xfrm>
                <a:off x="5376" y="828"/>
                <a:ext cx="223" cy="457"/>
                <a:chOff x="20012" y="2617"/>
                <a:chExt cx="1300" cy="1840"/>
              </a:xfrm>
            </p:grpSpPr>
            <p:grpSp>
              <p:nvGrpSpPr>
                <p:cNvPr id="43101" name="Group 67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0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102" name="Group 70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0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67" name="Group 73"/>
              <p:cNvGrpSpPr>
                <a:grpSpLocks/>
              </p:cNvGrpSpPr>
              <p:nvPr/>
            </p:nvGrpSpPr>
            <p:grpSpPr bwMode="auto">
              <a:xfrm>
                <a:off x="5383" y="1454"/>
                <a:ext cx="220" cy="149"/>
                <a:chOff x="20012" y="2617"/>
                <a:chExt cx="1280" cy="600"/>
              </a:xfrm>
            </p:grpSpPr>
            <p:sp>
              <p:nvSpPr>
                <p:cNvPr id="43099" name="Line 7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00" name="Line 7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68" name="Line 76"/>
              <p:cNvSpPr>
                <a:spLocks noChangeShapeType="1"/>
              </p:cNvSpPr>
              <p:nvPr/>
            </p:nvSpPr>
            <p:spPr bwMode="auto">
              <a:xfrm>
                <a:off x="5390" y="1762"/>
                <a:ext cx="21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Text Box 77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14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中断屏蔽寄存器 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0" name="Text Box 78"/>
              <p:cNvSpPr txBox="1">
                <a:spLocks noChangeArrowheads="1"/>
              </p:cNvSpPr>
              <p:nvPr/>
            </p:nvSpPr>
            <p:spPr bwMode="auto">
              <a:xfrm>
                <a:off x="4315" y="3072"/>
                <a:ext cx="11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71" name="Text Box 79"/>
              <p:cNvSpPr txBox="1">
                <a:spLocks noChangeArrowheads="1"/>
              </p:cNvSpPr>
              <p:nvPr/>
            </p:nvSpPr>
            <p:spPr bwMode="auto">
              <a:xfrm>
                <a:off x="4280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72" name="Text Box 80"/>
              <p:cNvSpPr txBox="1">
                <a:spLocks noChangeArrowheads="1"/>
              </p:cNvSpPr>
              <p:nvPr/>
            </p:nvSpPr>
            <p:spPr bwMode="auto">
              <a:xfrm>
                <a:off x="443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3" name="Text Box 81"/>
              <p:cNvSpPr txBox="1">
                <a:spLocks noChangeArrowheads="1"/>
              </p:cNvSpPr>
              <p:nvPr/>
            </p:nvSpPr>
            <p:spPr bwMode="auto">
              <a:xfrm>
                <a:off x="4592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74" name="Text Box 82"/>
              <p:cNvSpPr txBox="1">
                <a:spLocks noChangeArrowheads="1"/>
              </p:cNvSpPr>
              <p:nvPr/>
            </p:nvSpPr>
            <p:spPr bwMode="auto">
              <a:xfrm>
                <a:off x="4745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5" name="Text Box 83"/>
              <p:cNvSpPr txBox="1">
                <a:spLocks noChangeArrowheads="1"/>
              </p:cNvSpPr>
              <p:nvPr/>
            </p:nvSpPr>
            <p:spPr bwMode="auto">
              <a:xfrm>
                <a:off x="489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76" name="Text Box 84"/>
              <p:cNvSpPr txBox="1">
                <a:spLocks noChangeArrowheads="1"/>
              </p:cNvSpPr>
              <p:nvPr/>
            </p:nvSpPr>
            <p:spPr bwMode="auto">
              <a:xfrm>
                <a:off x="505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77" name="Text Box 85"/>
              <p:cNvSpPr txBox="1">
                <a:spLocks noChangeArrowheads="1"/>
              </p:cNvSpPr>
              <p:nvPr/>
            </p:nvSpPr>
            <p:spPr bwMode="auto">
              <a:xfrm>
                <a:off x="521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8" name="Text Box 86"/>
              <p:cNvSpPr txBox="1">
                <a:spLocks noChangeArrowheads="1"/>
              </p:cNvSpPr>
              <p:nvPr/>
            </p:nvSpPr>
            <p:spPr bwMode="auto">
              <a:xfrm>
                <a:off x="5366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9" name="Text Box 87"/>
              <p:cNvSpPr txBox="1">
                <a:spLocks noChangeArrowheads="1"/>
              </p:cNvSpPr>
              <p:nvPr/>
            </p:nvSpPr>
            <p:spPr bwMode="auto">
              <a:xfrm>
                <a:off x="4285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0" name="Text Box 88"/>
              <p:cNvSpPr txBox="1">
                <a:spLocks noChangeArrowheads="1"/>
              </p:cNvSpPr>
              <p:nvPr/>
            </p:nvSpPr>
            <p:spPr bwMode="auto">
              <a:xfrm>
                <a:off x="4443" y="2832"/>
                <a:ext cx="154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1" name="Text Box 89"/>
              <p:cNvSpPr txBox="1">
                <a:spLocks noChangeArrowheads="1"/>
              </p:cNvSpPr>
              <p:nvPr/>
            </p:nvSpPr>
            <p:spPr bwMode="auto">
              <a:xfrm>
                <a:off x="4596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2" name="Text Box 90"/>
              <p:cNvSpPr txBox="1">
                <a:spLocks noChangeArrowheads="1"/>
              </p:cNvSpPr>
              <p:nvPr/>
            </p:nvSpPr>
            <p:spPr bwMode="auto">
              <a:xfrm>
                <a:off x="4749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83" name="Text Box 91"/>
              <p:cNvSpPr txBox="1">
                <a:spLocks noChangeArrowheads="1"/>
              </p:cNvSpPr>
              <p:nvPr/>
            </p:nvSpPr>
            <p:spPr bwMode="auto">
              <a:xfrm>
                <a:off x="4903" y="2832"/>
                <a:ext cx="154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84" name="Text Box 92"/>
              <p:cNvSpPr txBox="1">
                <a:spLocks noChangeArrowheads="1"/>
              </p:cNvSpPr>
              <p:nvPr/>
            </p:nvSpPr>
            <p:spPr bwMode="auto">
              <a:xfrm>
                <a:off x="5056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5" name="Text Box 93"/>
              <p:cNvSpPr txBox="1">
                <a:spLocks noChangeArrowheads="1"/>
              </p:cNvSpPr>
              <p:nvPr/>
            </p:nvSpPr>
            <p:spPr bwMode="auto">
              <a:xfrm>
                <a:off x="5216" y="2832"/>
                <a:ext cx="154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6" name="Text Box 94"/>
              <p:cNvSpPr txBox="1">
                <a:spLocks noChangeArrowheads="1"/>
              </p:cNvSpPr>
              <p:nvPr/>
            </p:nvSpPr>
            <p:spPr bwMode="auto">
              <a:xfrm>
                <a:off x="5370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7" name="Text Box 95"/>
              <p:cNvSpPr txBox="1">
                <a:spLocks noChangeArrowheads="1"/>
              </p:cNvSpPr>
              <p:nvPr/>
            </p:nvSpPr>
            <p:spPr bwMode="auto">
              <a:xfrm>
                <a:off x="4280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8" name="Text Box 96"/>
              <p:cNvSpPr txBox="1">
                <a:spLocks noChangeArrowheads="1"/>
              </p:cNvSpPr>
              <p:nvPr/>
            </p:nvSpPr>
            <p:spPr bwMode="auto">
              <a:xfrm>
                <a:off x="4438" y="3351"/>
                <a:ext cx="154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9" name="Text Box 97"/>
              <p:cNvSpPr txBox="1">
                <a:spLocks noChangeArrowheads="1"/>
              </p:cNvSpPr>
              <p:nvPr/>
            </p:nvSpPr>
            <p:spPr bwMode="auto">
              <a:xfrm>
                <a:off x="4591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0" name="Text Box 98"/>
              <p:cNvSpPr txBox="1">
                <a:spLocks noChangeArrowheads="1"/>
              </p:cNvSpPr>
              <p:nvPr/>
            </p:nvSpPr>
            <p:spPr bwMode="auto">
              <a:xfrm>
                <a:off x="4744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91" name="Text Box 99"/>
              <p:cNvSpPr txBox="1">
                <a:spLocks noChangeArrowheads="1"/>
              </p:cNvSpPr>
              <p:nvPr/>
            </p:nvSpPr>
            <p:spPr bwMode="auto">
              <a:xfrm>
                <a:off x="4898" y="3351"/>
                <a:ext cx="154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92" name="Text Box 100"/>
              <p:cNvSpPr txBox="1">
                <a:spLocks noChangeArrowheads="1"/>
              </p:cNvSpPr>
              <p:nvPr/>
            </p:nvSpPr>
            <p:spPr bwMode="auto">
              <a:xfrm>
                <a:off x="5051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3" name="Text Box 101"/>
              <p:cNvSpPr txBox="1">
                <a:spLocks noChangeArrowheads="1"/>
              </p:cNvSpPr>
              <p:nvPr/>
            </p:nvSpPr>
            <p:spPr bwMode="auto">
              <a:xfrm>
                <a:off x="5211" y="3351"/>
                <a:ext cx="154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4" name="Text Box 102"/>
              <p:cNvSpPr txBox="1">
                <a:spLocks noChangeArrowheads="1"/>
              </p:cNvSpPr>
              <p:nvPr/>
            </p:nvSpPr>
            <p:spPr bwMode="auto">
              <a:xfrm>
                <a:off x="5365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5" name="Text Box 103"/>
              <p:cNvSpPr txBox="1">
                <a:spLocks noChangeArrowheads="1"/>
              </p:cNvSpPr>
              <p:nvPr/>
            </p:nvSpPr>
            <p:spPr bwMode="auto">
              <a:xfrm>
                <a:off x="4272" y="3595"/>
                <a:ext cx="13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6" name="Text Box 104"/>
              <p:cNvSpPr txBox="1">
                <a:spLocks noChangeArrowheads="1"/>
              </p:cNvSpPr>
              <p:nvPr/>
            </p:nvSpPr>
            <p:spPr bwMode="auto">
              <a:xfrm>
                <a:off x="4320" y="2112"/>
                <a:ext cx="48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7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192"/>
                <a:ext cx="1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8259A</a:t>
                </a: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中断控制器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8" name="AutoShape 106"/>
              <p:cNvSpPr>
                <a:spLocks noChangeArrowheads="1"/>
              </p:cNvSpPr>
              <p:nvPr/>
            </p:nvSpPr>
            <p:spPr bwMode="auto">
              <a:xfrm>
                <a:off x="4866" y="1390"/>
                <a:ext cx="510" cy="282"/>
              </a:xfrm>
              <a:prstGeom prst="leftArrow">
                <a:avLst>
                  <a:gd name="adj1" fmla="val 50000"/>
                  <a:gd name="adj2" fmla="val 45213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3011" name="Rectangle 3"/>
          <p:cNvSpPr>
            <a:spLocks noGrp="1" noChangeArrowheads="1"/>
          </p:cNvSpPr>
          <p:nvPr/>
        </p:nvSpPr>
        <p:spPr bwMode="auto">
          <a:xfrm>
            <a:off x="228600" y="19050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/>
              <a:t>4</a:t>
            </a:r>
            <a:r>
              <a:rPr lang="zh-CN" altLang="en-US" sz="2000" b="1"/>
              <a:t>个初始化命令寄存器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ICW1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/>
              <a:t>ICW2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ICW3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/>
              <a:t>ICW4  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/>
              <a:t>3</a:t>
            </a:r>
            <a:r>
              <a:rPr lang="zh-CN" altLang="en-US" sz="2000" b="1"/>
              <a:t>个操作命令寄存器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OCW1</a:t>
            </a:r>
            <a:r>
              <a:rPr lang="zh-CN" altLang="en-US" sz="2000" b="1"/>
              <a:t>（</a:t>
            </a:r>
            <a:r>
              <a:rPr lang="en-US" altLang="zh-CN" sz="2000" b="1"/>
              <a:t>IMR</a:t>
            </a:r>
            <a:r>
              <a:rPr lang="zh-CN" altLang="en-US" sz="2000" b="1"/>
              <a:t>）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OCW2</a:t>
            </a:r>
            <a:r>
              <a:rPr lang="zh-CN" altLang="en-US" sz="2000" b="1"/>
              <a:t>、</a:t>
            </a:r>
            <a:r>
              <a:rPr lang="en-US" altLang="zh-CN" sz="2000" b="1"/>
              <a:t>OCW3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/>
              <a:t>当前中断服务寄存器 </a:t>
            </a:r>
            <a:r>
              <a:rPr lang="en-US" altLang="zh-CN" sz="2000" b="1"/>
              <a:t>ISR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/>
              <a:t>中断申请寄存器 </a:t>
            </a:r>
            <a:r>
              <a:rPr lang="en-US" altLang="zh-CN" sz="2000" b="1"/>
              <a:t>IRR</a:t>
            </a:r>
          </a:p>
        </p:txBody>
      </p:sp>
    </p:spTree>
    <p:extLst>
      <p:ext uri="{BB962C8B-B14F-4D97-AF65-F5344CB8AC3E}">
        <p14:creationId xmlns:p14="http://schemas.microsoft.com/office/powerpoint/2010/main" val="20163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0" y="457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8259A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端口地址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07988" y="1066800"/>
            <a:ext cx="2868612" cy="9144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/>
              <a:t>A0=0  </a:t>
            </a:r>
            <a:r>
              <a:rPr lang="zh-CN" altLang="en-US" sz="2000" b="1" smtClean="0"/>
              <a:t>偶地址端口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/>
              <a:t>A0=1  </a:t>
            </a:r>
            <a:r>
              <a:rPr lang="zh-CN" altLang="en-US" sz="2000" b="1" smtClean="0"/>
              <a:t>奇地址端口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</a:t>
            </a:r>
            <a:endParaRPr lang="zh-CN" altLang="en-US" sz="2800" b="1" smtClean="0"/>
          </a:p>
        </p:txBody>
      </p:sp>
      <p:sp>
        <p:nvSpPr>
          <p:cNvPr id="44036" name="AutoShape 6"/>
          <p:cNvSpPr>
            <a:spLocks/>
          </p:cNvSpPr>
          <p:nvPr/>
        </p:nvSpPr>
        <p:spPr bwMode="auto">
          <a:xfrm>
            <a:off x="215900" y="1125538"/>
            <a:ext cx="179388" cy="609600"/>
          </a:xfrm>
          <a:prstGeom prst="leftBrace">
            <a:avLst>
              <a:gd name="adj1" fmla="val 2831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152400" y="37719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4267200" y="533400"/>
            <a:ext cx="4648200" cy="57912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4039" name="Group 10"/>
          <p:cNvGrpSpPr>
            <a:grpSpLocks/>
          </p:cNvGrpSpPr>
          <p:nvPr/>
        </p:nvGrpSpPr>
        <p:grpSpPr bwMode="auto">
          <a:xfrm>
            <a:off x="4343400" y="3473450"/>
            <a:ext cx="2033588" cy="363538"/>
            <a:chOff x="1622" y="3437"/>
            <a:chExt cx="4810" cy="640"/>
          </a:xfrm>
        </p:grpSpPr>
        <p:sp>
          <p:nvSpPr>
            <p:cNvPr id="44163" name="Text Box 11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4" name="Text Box 12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5" name="Text Box 13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6" name="Text Box 14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167" name="Text Box 15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宋体" panose="02010600030101010101" pitchFamily="2" charset="-122"/>
                </a:rPr>
                <a:t>×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68" name="Text Box 16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9" name="Text Box 17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70" name="Text Box 18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40" name="Text Box 19"/>
          <p:cNvSpPr txBox="1">
            <a:spLocks noChangeArrowheads="1"/>
          </p:cNvSpPr>
          <p:nvPr/>
        </p:nvSpPr>
        <p:spPr bwMode="auto">
          <a:xfrm>
            <a:off x="4405313" y="3117850"/>
            <a:ext cx="20716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芯片控制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4041" name="Group 20"/>
          <p:cNvGrpSpPr>
            <a:grpSpLocks/>
          </p:cNvGrpSpPr>
          <p:nvPr/>
        </p:nvGrpSpPr>
        <p:grpSpPr bwMode="auto">
          <a:xfrm>
            <a:off x="4352925" y="4246563"/>
            <a:ext cx="2047875" cy="363537"/>
            <a:chOff x="1622" y="3437"/>
            <a:chExt cx="4810" cy="640"/>
          </a:xfrm>
        </p:grpSpPr>
        <p:sp>
          <p:nvSpPr>
            <p:cNvPr id="44155" name="Text Box 21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56" name="Text Box 22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57" name="Text Box 23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58" name="Text Box 24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59" name="Text Box 25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60" name="Text Box 26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1" name="Text Box 27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2" name="Text Box 28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42" name="Text Box 29"/>
          <p:cNvSpPr txBox="1">
            <a:spLocks noChangeArrowheads="1"/>
          </p:cNvSpPr>
          <p:nvPr/>
        </p:nvSpPr>
        <p:spPr bwMode="auto">
          <a:xfrm>
            <a:off x="4391025" y="3886200"/>
            <a:ext cx="2085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中断类型号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4043" name="Group 30"/>
          <p:cNvGrpSpPr>
            <a:grpSpLocks/>
          </p:cNvGrpSpPr>
          <p:nvPr/>
        </p:nvGrpSpPr>
        <p:grpSpPr bwMode="auto">
          <a:xfrm>
            <a:off x="4343400" y="5105400"/>
            <a:ext cx="2057400" cy="363538"/>
            <a:chOff x="1490" y="3430"/>
            <a:chExt cx="1447" cy="247"/>
          </a:xfrm>
        </p:grpSpPr>
        <p:sp>
          <p:nvSpPr>
            <p:cNvPr id="44146" name="Text Box 31"/>
            <p:cNvSpPr txBox="1">
              <a:spLocks noChangeArrowheads="1"/>
            </p:cNvSpPr>
            <p:nvPr/>
          </p:nvSpPr>
          <p:spPr bwMode="auto">
            <a:xfrm>
              <a:off x="2211" y="3430"/>
              <a:ext cx="181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44147" name="Group 32"/>
            <p:cNvGrpSpPr>
              <a:grpSpLocks/>
            </p:cNvGrpSpPr>
            <p:nvPr/>
          </p:nvGrpSpPr>
          <p:grpSpPr bwMode="auto">
            <a:xfrm>
              <a:off x="1490" y="3430"/>
              <a:ext cx="1447" cy="247"/>
              <a:chOff x="1490" y="3430"/>
              <a:chExt cx="1447" cy="247"/>
            </a:xfrm>
          </p:grpSpPr>
          <p:sp>
            <p:nvSpPr>
              <p:cNvPr id="44148" name="Text Box 33"/>
              <p:cNvSpPr txBox="1">
                <a:spLocks noChangeArrowheads="1"/>
              </p:cNvSpPr>
              <p:nvPr/>
            </p:nvSpPr>
            <p:spPr bwMode="auto">
              <a:xfrm>
                <a:off x="1490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49" name="Text Box 34"/>
              <p:cNvSpPr txBox="1">
                <a:spLocks noChangeArrowheads="1"/>
              </p:cNvSpPr>
              <p:nvPr/>
            </p:nvSpPr>
            <p:spPr bwMode="auto">
              <a:xfrm>
                <a:off x="1674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0" name="Text Box 35"/>
              <p:cNvSpPr txBox="1">
                <a:spLocks noChangeArrowheads="1"/>
              </p:cNvSpPr>
              <p:nvPr/>
            </p:nvSpPr>
            <p:spPr bwMode="auto">
              <a:xfrm>
                <a:off x="1853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1" name="Text Box 36"/>
              <p:cNvSpPr txBox="1">
                <a:spLocks noChangeArrowheads="1"/>
              </p:cNvSpPr>
              <p:nvPr/>
            </p:nvSpPr>
            <p:spPr bwMode="auto">
              <a:xfrm>
                <a:off x="2032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152" name="Text Box 37"/>
              <p:cNvSpPr txBox="1">
                <a:spLocks noChangeArrowheads="1"/>
              </p:cNvSpPr>
              <p:nvPr/>
            </p:nvSpPr>
            <p:spPr bwMode="auto">
              <a:xfrm>
                <a:off x="2390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3" name="Text Box 38"/>
              <p:cNvSpPr txBox="1">
                <a:spLocks noChangeArrowheads="1"/>
              </p:cNvSpPr>
              <p:nvPr/>
            </p:nvSpPr>
            <p:spPr bwMode="auto">
              <a:xfrm>
                <a:off x="2576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4" name="Text Box 39"/>
              <p:cNvSpPr txBox="1">
                <a:spLocks noChangeArrowheads="1"/>
              </p:cNvSpPr>
              <p:nvPr/>
            </p:nvSpPr>
            <p:spPr bwMode="auto">
              <a:xfrm>
                <a:off x="2757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44" name="Text Box 40"/>
          <p:cNvSpPr txBox="1">
            <a:spLocks noChangeArrowheads="1"/>
          </p:cNvSpPr>
          <p:nvPr/>
        </p:nvSpPr>
        <p:spPr bwMode="auto">
          <a:xfrm>
            <a:off x="4343400" y="4737100"/>
            <a:ext cx="1981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ICW3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主从片关系</a:t>
            </a:r>
          </a:p>
        </p:txBody>
      </p:sp>
      <p:grpSp>
        <p:nvGrpSpPr>
          <p:cNvPr id="44045" name="Group 41"/>
          <p:cNvGrpSpPr>
            <a:grpSpLocks/>
          </p:cNvGrpSpPr>
          <p:nvPr/>
        </p:nvGrpSpPr>
        <p:grpSpPr bwMode="auto">
          <a:xfrm>
            <a:off x="4383088" y="5864225"/>
            <a:ext cx="2017712" cy="363538"/>
            <a:chOff x="1622" y="3437"/>
            <a:chExt cx="4810" cy="640"/>
          </a:xfrm>
        </p:grpSpPr>
        <p:sp>
          <p:nvSpPr>
            <p:cNvPr id="44138" name="Text Box 42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39" name="Text Box 43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0" name="Text Box 44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1" name="Text Box 45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42" name="Text Box 46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43" name="Text Box 47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4" name="Text Box 48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5" name="Text Box 49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46" name="Text Box 50"/>
          <p:cNvSpPr txBox="1">
            <a:spLocks noChangeArrowheads="1"/>
          </p:cNvSpPr>
          <p:nvPr/>
        </p:nvSpPr>
        <p:spPr bwMode="auto">
          <a:xfrm>
            <a:off x="4344988" y="5486400"/>
            <a:ext cx="2208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ICW4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方式控制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4047" name="Text Box 51"/>
          <p:cNvSpPr txBox="1">
            <a:spLocks noChangeArrowheads="1"/>
          </p:cNvSpPr>
          <p:nvPr/>
        </p:nvSpPr>
        <p:spPr bwMode="auto">
          <a:xfrm>
            <a:off x="4200525" y="457200"/>
            <a:ext cx="1362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处理部分</a:t>
            </a:r>
            <a:endParaRPr kumimoji="1" lang="zh-CN" altLang="en-US" b="1" i="1">
              <a:latin typeface="宋体" panose="02010600030101010101" pitchFamily="2" charset="-122"/>
            </a:endParaRPr>
          </a:p>
        </p:txBody>
      </p:sp>
      <p:sp>
        <p:nvSpPr>
          <p:cNvPr id="44048" name="Text Box 52"/>
          <p:cNvSpPr txBox="1">
            <a:spLocks noChangeArrowheads="1"/>
          </p:cNvSpPr>
          <p:nvPr/>
        </p:nvSpPr>
        <p:spPr bwMode="auto">
          <a:xfrm>
            <a:off x="7467600" y="5818188"/>
            <a:ext cx="1360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控制部分</a:t>
            </a:r>
            <a:endParaRPr kumimoji="1" lang="zh-CN" altLang="en-US" b="1" i="1">
              <a:latin typeface="宋体" panose="02010600030101010101" pitchFamily="2" charset="-122"/>
            </a:endParaRPr>
          </a:p>
        </p:txBody>
      </p:sp>
      <p:sp>
        <p:nvSpPr>
          <p:cNvPr id="44049" name="Text Box 53"/>
          <p:cNvSpPr txBox="1">
            <a:spLocks noChangeArrowheads="1"/>
          </p:cNvSpPr>
          <p:nvPr/>
        </p:nvSpPr>
        <p:spPr bwMode="auto">
          <a:xfrm>
            <a:off x="5613400" y="866775"/>
            <a:ext cx="330200" cy="20288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44050" name="Group 54"/>
          <p:cNvGrpSpPr>
            <a:grpSpLocks/>
          </p:cNvGrpSpPr>
          <p:nvPr/>
        </p:nvGrpSpPr>
        <p:grpSpPr bwMode="auto">
          <a:xfrm>
            <a:off x="5624513" y="1114425"/>
            <a:ext cx="309562" cy="1482725"/>
            <a:chOff x="20012" y="2617"/>
            <a:chExt cx="1340" cy="3760"/>
          </a:xfrm>
        </p:grpSpPr>
        <p:grpSp>
          <p:nvGrpSpPr>
            <p:cNvPr id="44127" name="Group 55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44132" name="Group 56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44136" name="Line 57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37" name="Line 58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33" name="Group 59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44134" name="Line 60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35" name="Line 61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28" name="Group 62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44130" name="Line 63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1" name="Line 64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29" name="Line 65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51" name="Text Box 66"/>
          <p:cNvSpPr txBox="1">
            <a:spLocks noChangeArrowheads="1"/>
          </p:cNvSpPr>
          <p:nvPr/>
        </p:nvSpPr>
        <p:spPr bwMode="auto">
          <a:xfrm>
            <a:off x="4719638" y="990600"/>
            <a:ext cx="919162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ISR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当前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中断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服务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52" name="Text Box 67"/>
          <p:cNvSpPr txBox="1">
            <a:spLocks noChangeArrowheads="1"/>
          </p:cNvSpPr>
          <p:nvPr/>
        </p:nvSpPr>
        <p:spPr bwMode="auto">
          <a:xfrm>
            <a:off x="6400800" y="1695450"/>
            <a:ext cx="1087438" cy="1155700"/>
          </a:xfrm>
          <a:prstGeom prst="rect">
            <a:avLst/>
          </a:prstGeom>
          <a:solidFill>
            <a:srgbClr val="FF99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PR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优先级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裁决器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44053" name="Text Box 68"/>
          <p:cNvSpPr txBox="1">
            <a:spLocks noChangeArrowheads="1"/>
          </p:cNvSpPr>
          <p:nvPr/>
        </p:nvSpPr>
        <p:spPr bwMode="auto">
          <a:xfrm>
            <a:off x="6934200" y="533400"/>
            <a:ext cx="137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IRR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中断申请</a:t>
            </a:r>
          </a:p>
          <a:p>
            <a:pPr algn="ctr" eaLnBrk="1" hangingPunct="1"/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54" name="Line 69"/>
          <p:cNvSpPr>
            <a:spLocks noChangeShapeType="1"/>
          </p:cNvSpPr>
          <p:nvPr/>
        </p:nvSpPr>
        <p:spPr bwMode="auto">
          <a:xfrm>
            <a:off x="4267200" y="3048000"/>
            <a:ext cx="46482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5" name="AutoShape 70"/>
          <p:cNvSpPr>
            <a:spLocks noChangeArrowheads="1"/>
          </p:cNvSpPr>
          <p:nvPr/>
        </p:nvSpPr>
        <p:spPr bwMode="auto">
          <a:xfrm rot="10800000">
            <a:off x="5961063" y="1828800"/>
            <a:ext cx="439737" cy="447675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6" name="AutoShape 71"/>
          <p:cNvSpPr>
            <a:spLocks noChangeArrowheads="1"/>
          </p:cNvSpPr>
          <p:nvPr/>
        </p:nvSpPr>
        <p:spPr bwMode="auto">
          <a:xfrm>
            <a:off x="7467600" y="19050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7" name="Rectangle 72"/>
          <p:cNvSpPr>
            <a:spLocks noChangeArrowheads="1"/>
          </p:cNvSpPr>
          <p:nvPr/>
        </p:nvSpPr>
        <p:spPr bwMode="auto">
          <a:xfrm>
            <a:off x="7696200" y="2514600"/>
            <a:ext cx="228600" cy="935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8" name="AutoShape 73"/>
          <p:cNvSpPr>
            <a:spLocks noChangeArrowheads="1"/>
          </p:cNvSpPr>
          <p:nvPr/>
        </p:nvSpPr>
        <p:spPr bwMode="auto">
          <a:xfrm rot="10800000">
            <a:off x="7696200" y="2390775"/>
            <a:ext cx="609600" cy="428625"/>
          </a:xfrm>
          <a:prstGeom prst="leftArrow">
            <a:avLst>
              <a:gd name="adj1" fmla="val 50000"/>
              <a:gd name="adj2" fmla="val 355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4059" name="Text Box 74"/>
          <p:cNvSpPr txBox="1">
            <a:spLocks noChangeArrowheads="1"/>
          </p:cNvSpPr>
          <p:nvPr/>
        </p:nvSpPr>
        <p:spPr bwMode="auto">
          <a:xfrm>
            <a:off x="8305800" y="838200"/>
            <a:ext cx="342900" cy="2028825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44060" name="Group 75"/>
          <p:cNvGrpSpPr>
            <a:grpSpLocks/>
          </p:cNvGrpSpPr>
          <p:nvPr/>
        </p:nvGrpSpPr>
        <p:grpSpPr bwMode="auto">
          <a:xfrm>
            <a:off x="8305800" y="1085850"/>
            <a:ext cx="365125" cy="1482725"/>
            <a:chOff x="20012" y="2617"/>
            <a:chExt cx="1340" cy="3760"/>
          </a:xfrm>
        </p:grpSpPr>
        <p:grpSp>
          <p:nvGrpSpPr>
            <p:cNvPr id="44116" name="Group 76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44121" name="Group 77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44125" name="Line 78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6" name="Line 79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22" name="Group 80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44123" name="Line 8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4" name="Line 8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17" name="Group 83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44119" name="Line 84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0" name="Line 85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61" name="Group 87"/>
          <p:cNvGrpSpPr>
            <a:grpSpLocks/>
          </p:cNvGrpSpPr>
          <p:nvPr/>
        </p:nvGrpSpPr>
        <p:grpSpPr bwMode="auto">
          <a:xfrm>
            <a:off x="6705600" y="3124200"/>
            <a:ext cx="2057400" cy="2590800"/>
            <a:chOff x="3552" y="2064"/>
            <a:chExt cx="1440" cy="1632"/>
          </a:xfrm>
        </p:grpSpPr>
        <p:sp>
          <p:nvSpPr>
            <p:cNvPr id="44088" name="Text Box 88"/>
            <p:cNvSpPr txBox="1">
              <a:spLocks noChangeArrowheads="1"/>
            </p:cNvSpPr>
            <p:nvPr/>
          </p:nvSpPr>
          <p:spPr bwMode="auto">
            <a:xfrm>
              <a:off x="3552" y="2496"/>
              <a:ext cx="1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</a:t>
              </a:r>
              <a:endParaRPr kumimoji="1"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44089" name="Text Box 89"/>
            <p:cNvSpPr txBox="1">
              <a:spLocks noChangeArrowheads="1"/>
            </p:cNvSpPr>
            <p:nvPr/>
          </p:nvSpPr>
          <p:spPr bwMode="auto">
            <a:xfrm>
              <a:off x="3643" y="3024"/>
              <a:ext cx="1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090" name="Text Box 90"/>
            <p:cNvSpPr txBox="1">
              <a:spLocks noChangeArrowheads="1"/>
            </p:cNvSpPr>
            <p:nvPr/>
          </p:nvSpPr>
          <p:spPr bwMode="auto">
            <a:xfrm>
              <a:off x="3608" y="2274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91" name="Text Box 91"/>
            <p:cNvSpPr txBox="1">
              <a:spLocks noChangeArrowheads="1"/>
            </p:cNvSpPr>
            <p:nvPr/>
          </p:nvSpPr>
          <p:spPr bwMode="auto">
            <a:xfrm>
              <a:off x="3766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2" name="Text Box 92"/>
            <p:cNvSpPr txBox="1">
              <a:spLocks noChangeArrowheads="1"/>
            </p:cNvSpPr>
            <p:nvPr/>
          </p:nvSpPr>
          <p:spPr bwMode="auto">
            <a:xfrm>
              <a:off x="3920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93" name="Text Box 93"/>
            <p:cNvSpPr txBox="1">
              <a:spLocks noChangeArrowheads="1"/>
            </p:cNvSpPr>
            <p:nvPr/>
          </p:nvSpPr>
          <p:spPr bwMode="auto">
            <a:xfrm>
              <a:off x="4073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4" name="Text Box 94"/>
            <p:cNvSpPr txBox="1">
              <a:spLocks noChangeArrowheads="1"/>
            </p:cNvSpPr>
            <p:nvPr/>
          </p:nvSpPr>
          <p:spPr bwMode="auto">
            <a:xfrm>
              <a:off x="4226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95" name="Text Box 95"/>
            <p:cNvSpPr txBox="1">
              <a:spLocks noChangeArrowheads="1"/>
            </p:cNvSpPr>
            <p:nvPr/>
          </p:nvSpPr>
          <p:spPr bwMode="auto">
            <a:xfrm>
              <a:off x="4379" y="2274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96" name="Text Box 96"/>
            <p:cNvSpPr txBox="1">
              <a:spLocks noChangeArrowheads="1"/>
            </p:cNvSpPr>
            <p:nvPr/>
          </p:nvSpPr>
          <p:spPr bwMode="auto">
            <a:xfrm>
              <a:off x="4539" y="2274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7" name="Text Box 97"/>
            <p:cNvSpPr txBox="1">
              <a:spLocks noChangeArrowheads="1"/>
            </p:cNvSpPr>
            <p:nvPr/>
          </p:nvSpPr>
          <p:spPr bwMode="auto">
            <a:xfrm>
              <a:off x="4694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8" name="Text Box 98"/>
            <p:cNvSpPr txBox="1">
              <a:spLocks noChangeArrowheads="1"/>
            </p:cNvSpPr>
            <p:nvPr/>
          </p:nvSpPr>
          <p:spPr bwMode="auto">
            <a:xfrm>
              <a:off x="3613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099" name="Text Box 99"/>
            <p:cNvSpPr txBox="1">
              <a:spLocks noChangeArrowheads="1"/>
            </p:cNvSpPr>
            <p:nvPr/>
          </p:nvSpPr>
          <p:spPr bwMode="auto">
            <a:xfrm>
              <a:off x="3771" y="2784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0" name="Text Box 100"/>
            <p:cNvSpPr txBox="1">
              <a:spLocks noChangeArrowheads="1"/>
            </p:cNvSpPr>
            <p:nvPr/>
          </p:nvSpPr>
          <p:spPr bwMode="auto">
            <a:xfrm>
              <a:off x="3924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1" name="Text Box 101"/>
            <p:cNvSpPr txBox="1">
              <a:spLocks noChangeArrowheads="1"/>
            </p:cNvSpPr>
            <p:nvPr/>
          </p:nvSpPr>
          <p:spPr bwMode="auto">
            <a:xfrm>
              <a:off x="4077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02" name="Text Box 102"/>
            <p:cNvSpPr txBox="1">
              <a:spLocks noChangeArrowheads="1"/>
            </p:cNvSpPr>
            <p:nvPr/>
          </p:nvSpPr>
          <p:spPr bwMode="auto">
            <a:xfrm>
              <a:off x="4231" y="2784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03" name="Text Box 103"/>
            <p:cNvSpPr txBox="1">
              <a:spLocks noChangeArrowheads="1"/>
            </p:cNvSpPr>
            <p:nvPr/>
          </p:nvSpPr>
          <p:spPr bwMode="auto">
            <a:xfrm>
              <a:off x="4384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4" name="Text Box 104"/>
            <p:cNvSpPr txBox="1">
              <a:spLocks noChangeArrowheads="1"/>
            </p:cNvSpPr>
            <p:nvPr/>
          </p:nvSpPr>
          <p:spPr bwMode="auto">
            <a:xfrm>
              <a:off x="4544" y="2784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5" name="Text Box 105"/>
            <p:cNvSpPr txBox="1">
              <a:spLocks noChangeArrowheads="1"/>
            </p:cNvSpPr>
            <p:nvPr/>
          </p:nvSpPr>
          <p:spPr bwMode="auto">
            <a:xfrm>
              <a:off x="4698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6" name="Text Box 106"/>
            <p:cNvSpPr txBox="1">
              <a:spLocks noChangeArrowheads="1"/>
            </p:cNvSpPr>
            <p:nvPr/>
          </p:nvSpPr>
          <p:spPr bwMode="auto">
            <a:xfrm>
              <a:off x="3608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7" name="Text Box 107"/>
            <p:cNvSpPr txBox="1">
              <a:spLocks noChangeArrowheads="1"/>
            </p:cNvSpPr>
            <p:nvPr/>
          </p:nvSpPr>
          <p:spPr bwMode="auto">
            <a:xfrm>
              <a:off x="3766" y="3303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8" name="Text Box 108"/>
            <p:cNvSpPr txBox="1">
              <a:spLocks noChangeArrowheads="1"/>
            </p:cNvSpPr>
            <p:nvPr/>
          </p:nvSpPr>
          <p:spPr bwMode="auto">
            <a:xfrm>
              <a:off x="3919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9" name="Text Box 109"/>
            <p:cNvSpPr txBox="1">
              <a:spLocks noChangeArrowheads="1"/>
            </p:cNvSpPr>
            <p:nvPr/>
          </p:nvSpPr>
          <p:spPr bwMode="auto">
            <a:xfrm>
              <a:off x="4072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10" name="Text Box 110"/>
            <p:cNvSpPr txBox="1">
              <a:spLocks noChangeArrowheads="1"/>
            </p:cNvSpPr>
            <p:nvPr/>
          </p:nvSpPr>
          <p:spPr bwMode="auto">
            <a:xfrm>
              <a:off x="4226" y="3303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111" name="Text Box 111"/>
            <p:cNvSpPr txBox="1">
              <a:spLocks noChangeArrowheads="1"/>
            </p:cNvSpPr>
            <p:nvPr/>
          </p:nvSpPr>
          <p:spPr bwMode="auto">
            <a:xfrm>
              <a:off x="4379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12" name="Text Box 112"/>
            <p:cNvSpPr txBox="1">
              <a:spLocks noChangeArrowheads="1"/>
            </p:cNvSpPr>
            <p:nvPr/>
          </p:nvSpPr>
          <p:spPr bwMode="auto">
            <a:xfrm>
              <a:off x="4539" y="3303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13" name="Text Box 113"/>
            <p:cNvSpPr txBox="1">
              <a:spLocks noChangeArrowheads="1"/>
            </p:cNvSpPr>
            <p:nvPr/>
          </p:nvSpPr>
          <p:spPr bwMode="auto">
            <a:xfrm>
              <a:off x="4693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14" name="Text Box 114"/>
            <p:cNvSpPr txBox="1">
              <a:spLocks noChangeArrowheads="1"/>
            </p:cNvSpPr>
            <p:nvPr/>
          </p:nvSpPr>
          <p:spPr bwMode="auto">
            <a:xfrm>
              <a:off x="3600" y="3547"/>
              <a:ext cx="134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15" name="Text Box 115"/>
            <p:cNvSpPr txBox="1">
              <a:spLocks noChangeArrowheads="1"/>
            </p:cNvSpPr>
            <p:nvPr/>
          </p:nvSpPr>
          <p:spPr bwMode="auto">
            <a:xfrm>
              <a:off x="3648" y="2064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62" name="Text Box 116"/>
          <p:cNvSpPr txBox="1">
            <a:spLocks noChangeArrowheads="1"/>
          </p:cNvSpPr>
          <p:nvPr/>
        </p:nvSpPr>
        <p:spPr bwMode="auto">
          <a:xfrm>
            <a:off x="5029200" y="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8259A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中断控制器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63" name="Text Box 117"/>
          <p:cNvSpPr txBox="1">
            <a:spLocks noChangeArrowheads="1"/>
          </p:cNvSpPr>
          <p:nvPr/>
        </p:nvSpPr>
        <p:spPr bwMode="auto">
          <a:xfrm>
            <a:off x="4343400" y="1295400"/>
            <a:ext cx="38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D0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D7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44064" name="Group 118"/>
          <p:cNvGrpSpPr>
            <a:grpSpLocks/>
          </p:cNvGrpSpPr>
          <p:nvPr/>
        </p:nvGrpSpPr>
        <p:grpSpPr bwMode="auto">
          <a:xfrm>
            <a:off x="3711575" y="1143000"/>
            <a:ext cx="555625" cy="3614738"/>
            <a:chOff x="2434" y="864"/>
            <a:chExt cx="350" cy="2277"/>
          </a:xfrm>
        </p:grpSpPr>
        <p:sp>
          <p:nvSpPr>
            <p:cNvPr id="44074" name="Text Box 119"/>
            <p:cNvSpPr txBox="1">
              <a:spLocks noChangeArrowheads="1"/>
            </p:cNvSpPr>
            <p:nvPr/>
          </p:nvSpPr>
          <p:spPr bwMode="auto">
            <a:xfrm>
              <a:off x="2496" y="1392"/>
              <a:ext cx="27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A0</a:t>
              </a:r>
              <a:endParaRPr kumimoji="1" lang="en-US" altLang="zh-CN" sz="20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4075" name="Line 120"/>
            <p:cNvSpPr>
              <a:spLocks noChangeShapeType="1"/>
            </p:cNvSpPr>
            <p:nvPr/>
          </p:nvSpPr>
          <p:spPr bwMode="auto">
            <a:xfrm flipV="1">
              <a:off x="2482" y="2710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6" name="Line 121"/>
            <p:cNvSpPr>
              <a:spLocks noChangeShapeType="1"/>
            </p:cNvSpPr>
            <p:nvPr/>
          </p:nvSpPr>
          <p:spPr bwMode="auto">
            <a:xfrm flipV="1">
              <a:off x="2530" y="3072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7" name="Line 122"/>
            <p:cNvSpPr>
              <a:spLocks noChangeAspect="1" noChangeShapeType="1"/>
            </p:cNvSpPr>
            <p:nvPr/>
          </p:nvSpPr>
          <p:spPr bwMode="auto">
            <a:xfrm>
              <a:off x="2482" y="1648"/>
              <a:ext cx="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8" name="Line 123"/>
            <p:cNvSpPr>
              <a:spLocks noChangeShapeType="1"/>
            </p:cNvSpPr>
            <p:nvPr/>
          </p:nvSpPr>
          <p:spPr bwMode="auto">
            <a:xfrm flipV="1">
              <a:off x="2468" y="2016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9" name="Text Box 124"/>
            <p:cNvSpPr txBox="1">
              <a:spLocks noChangeArrowheads="1"/>
            </p:cNvSpPr>
            <p:nvPr/>
          </p:nvSpPr>
          <p:spPr bwMode="auto">
            <a:xfrm>
              <a:off x="2530" y="1824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44080" name="Line 125"/>
            <p:cNvSpPr>
              <a:spLocks noChangeShapeType="1"/>
            </p:cNvSpPr>
            <p:nvPr/>
          </p:nvSpPr>
          <p:spPr bwMode="auto">
            <a:xfrm>
              <a:off x="2562" y="1824"/>
              <a:ext cx="172" cy="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Text Box 126"/>
            <p:cNvSpPr txBox="1">
              <a:spLocks noChangeArrowheads="1"/>
            </p:cNvSpPr>
            <p:nvPr/>
          </p:nvSpPr>
          <p:spPr bwMode="auto">
            <a:xfrm>
              <a:off x="2510" y="2496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44082" name="Line 127"/>
            <p:cNvSpPr>
              <a:spLocks noChangeShapeType="1"/>
            </p:cNvSpPr>
            <p:nvPr/>
          </p:nvSpPr>
          <p:spPr bwMode="auto">
            <a:xfrm>
              <a:off x="2530" y="2518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Text Box 128"/>
            <p:cNvSpPr txBox="1">
              <a:spLocks noChangeArrowheads="1"/>
            </p:cNvSpPr>
            <p:nvPr/>
          </p:nvSpPr>
          <p:spPr bwMode="auto">
            <a:xfrm>
              <a:off x="2457" y="2880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44084" name="Line 129"/>
            <p:cNvSpPr>
              <a:spLocks noChangeShapeType="1"/>
            </p:cNvSpPr>
            <p:nvPr/>
          </p:nvSpPr>
          <p:spPr bwMode="auto">
            <a:xfrm>
              <a:off x="2482" y="2879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Line 130"/>
            <p:cNvSpPr>
              <a:spLocks noChangeAspect="1" noChangeShapeType="1"/>
            </p:cNvSpPr>
            <p:nvPr/>
          </p:nvSpPr>
          <p:spPr bwMode="auto">
            <a:xfrm>
              <a:off x="2482" y="1152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86" name="Line 131"/>
            <p:cNvSpPr>
              <a:spLocks noChangeShapeType="1"/>
            </p:cNvSpPr>
            <p:nvPr/>
          </p:nvSpPr>
          <p:spPr bwMode="auto">
            <a:xfrm>
              <a:off x="2578" y="1056"/>
              <a:ext cx="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7" name="Text Box 132"/>
            <p:cNvSpPr txBox="1">
              <a:spLocks noChangeArrowheads="1"/>
            </p:cNvSpPr>
            <p:nvPr/>
          </p:nvSpPr>
          <p:spPr bwMode="auto">
            <a:xfrm>
              <a:off x="2434" y="864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</p:grpSp>
      <p:sp>
        <p:nvSpPr>
          <p:cNvPr id="44065" name="Text Box 133"/>
          <p:cNvSpPr txBox="1">
            <a:spLocks noChangeArrowheads="1"/>
          </p:cNvSpPr>
          <p:nvPr/>
        </p:nvSpPr>
        <p:spPr bwMode="auto">
          <a:xfrm>
            <a:off x="6386513" y="3455988"/>
            <a:ext cx="296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66" name="Text Box 134"/>
          <p:cNvSpPr txBox="1">
            <a:spLocks noChangeArrowheads="1"/>
          </p:cNvSpPr>
          <p:nvPr/>
        </p:nvSpPr>
        <p:spPr bwMode="auto">
          <a:xfrm>
            <a:off x="6408738" y="4219575"/>
            <a:ext cx="2968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67" name="Text Box 135"/>
          <p:cNvSpPr txBox="1">
            <a:spLocks noChangeArrowheads="1"/>
          </p:cNvSpPr>
          <p:nvPr/>
        </p:nvSpPr>
        <p:spPr bwMode="auto">
          <a:xfrm>
            <a:off x="6408738" y="5132388"/>
            <a:ext cx="296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68" name="Text Box 136"/>
          <p:cNvSpPr txBox="1">
            <a:spLocks noChangeArrowheads="1"/>
          </p:cNvSpPr>
          <p:nvPr/>
        </p:nvSpPr>
        <p:spPr bwMode="auto">
          <a:xfrm>
            <a:off x="6408738" y="5818188"/>
            <a:ext cx="296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69" name="Text Box 137"/>
          <p:cNvSpPr txBox="1">
            <a:spLocks noChangeArrowheads="1"/>
          </p:cNvSpPr>
          <p:nvPr/>
        </p:nvSpPr>
        <p:spPr bwMode="auto">
          <a:xfrm>
            <a:off x="6346825" y="3048000"/>
            <a:ext cx="403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A0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70" name="Text Box 138"/>
          <p:cNvSpPr txBox="1">
            <a:spLocks noChangeArrowheads="1"/>
          </p:cNvSpPr>
          <p:nvPr/>
        </p:nvSpPr>
        <p:spPr bwMode="auto">
          <a:xfrm>
            <a:off x="8534400" y="3394075"/>
            <a:ext cx="404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71" name="Text Box 139"/>
          <p:cNvSpPr txBox="1">
            <a:spLocks noChangeArrowheads="1"/>
          </p:cNvSpPr>
          <p:nvPr/>
        </p:nvSpPr>
        <p:spPr bwMode="auto">
          <a:xfrm>
            <a:off x="8510588" y="4191000"/>
            <a:ext cx="403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72" name="Text Box 140"/>
          <p:cNvSpPr txBox="1">
            <a:spLocks noChangeArrowheads="1"/>
          </p:cNvSpPr>
          <p:nvPr/>
        </p:nvSpPr>
        <p:spPr bwMode="auto">
          <a:xfrm>
            <a:off x="8534400" y="5029200"/>
            <a:ext cx="404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73" name="Text Box 141"/>
          <p:cNvSpPr txBox="1">
            <a:spLocks noChangeArrowheads="1"/>
          </p:cNvSpPr>
          <p:nvPr/>
        </p:nvSpPr>
        <p:spPr bwMode="auto">
          <a:xfrm>
            <a:off x="8512175" y="3074988"/>
            <a:ext cx="403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A0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85380" name="Rectangle 4"/>
          <p:cNvSpPr>
            <a:spLocks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对 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个寄存器的读写，均通过这两个端口实现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）以端口地址区分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）把命令字中的某些位作为特征码来区分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）以命令字的写入顺序来区分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区分是对哪个寄存器进行操作</a:t>
            </a:r>
          </a:p>
        </p:txBody>
      </p:sp>
    </p:spTree>
    <p:extLst>
      <p:ext uri="{BB962C8B-B14F-4D97-AF65-F5344CB8AC3E}">
        <p14:creationId xmlns:p14="http://schemas.microsoft.com/office/powerpoint/2010/main" val="39562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build="p" autoUpdateAnimBg="0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6096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2116138"/>
            <a:ext cx="8267700" cy="37512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b="1">
                <a:solidFill>
                  <a:srgbClr val="800000"/>
                </a:solidFill>
              </a:rPr>
              <a:t>8259</a:t>
            </a:r>
            <a:r>
              <a:rPr lang="en-US" altLang="zh-CN" b="1">
                <a:solidFill>
                  <a:srgbClr val="800000"/>
                </a:solidFill>
              </a:rPr>
              <a:t>A</a:t>
            </a:r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</a:t>
            </a:r>
          </a:p>
          <a:p>
            <a:pPr algn="just">
              <a:lnSpc>
                <a:spcPct val="150000"/>
              </a:lnSpc>
            </a:pPr>
            <a:r>
              <a:rPr lang="zh-CN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初始化命令字</a:t>
            </a:r>
            <a:r>
              <a:rPr lang="en-US" altLang="zh-CN" sz="2400"/>
              <a:t>ICW</a:t>
            </a:r>
            <a:r>
              <a:rPr lang="en-US" altLang="zh-CN" sz="2400" baseline="-25000"/>
              <a:t>1</a:t>
            </a:r>
            <a:r>
              <a:rPr lang="en-US" altLang="zh-CN" sz="2400"/>
              <a:t>～ICW</a:t>
            </a:r>
            <a:r>
              <a:rPr lang="en-US" altLang="zh-CN" sz="2400" baseline="-25000"/>
              <a:t>4</a:t>
            </a:r>
            <a:r>
              <a:rPr lang="zh-CN" altLang="en-US" sz="2400">
                <a:latin typeface="宋体" panose="02010600030101010101" pitchFamily="2" charset="-122"/>
              </a:rPr>
              <a:t>必须按照顺序填写；</a:t>
            </a:r>
          </a:p>
          <a:p>
            <a:pPr algn="just">
              <a:lnSpc>
                <a:spcPct val="150000"/>
              </a:lnSpc>
            </a:pPr>
            <a:r>
              <a:rPr lang="en-US" altLang="zh-CN" sz="2400"/>
              <a:t>ICW</a:t>
            </a:r>
            <a:r>
              <a:rPr lang="en-US" altLang="zh-CN" sz="2400" baseline="-25000"/>
              <a:t>1</a:t>
            </a:r>
            <a:r>
              <a:rPr lang="zh-CN" altLang="en-US" sz="2400">
                <a:latin typeface="宋体" panose="02010600030101010101" pitchFamily="2" charset="-122"/>
              </a:rPr>
              <a:t>写入偶地址端口，</a:t>
            </a:r>
            <a:r>
              <a:rPr lang="en-US" altLang="zh-CN" sz="2400"/>
              <a:t>ICW</a:t>
            </a:r>
            <a:r>
              <a:rPr lang="en-US" altLang="zh-CN" sz="2400" baseline="-25000"/>
              <a:t>2</a:t>
            </a:r>
            <a:r>
              <a:rPr lang="en-US" altLang="zh-CN" sz="2400"/>
              <a:t>～ICW</a:t>
            </a:r>
            <a:r>
              <a:rPr lang="en-US" altLang="zh-CN" sz="2400" baseline="-25000"/>
              <a:t>4</a:t>
            </a:r>
            <a:r>
              <a:rPr lang="zh-CN" altLang="en-US" sz="2400">
                <a:latin typeface="宋体" panose="02010600030101010101" pitchFamily="2" charset="-122"/>
              </a:rPr>
              <a:t>写入奇地址端口。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9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3863" y="333375"/>
            <a:ext cx="8540750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7.1 8259</a:t>
            </a:r>
            <a:r>
              <a:rPr lang="en-US" altLang="zh-CN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的引脚信号、编程结构和工作原理</a:t>
            </a:r>
          </a:p>
        </p:txBody>
      </p:sp>
      <p:sp>
        <p:nvSpPr>
          <p:cNvPr id="155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3863" y="1700213"/>
            <a:ext cx="8540750" cy="38862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000000"/>
                </a:solidFill>
                <a:effectLst/>
              </a:rPr>
              <a:t>Intel </a:t>
            </a:r>
            <a:r>
              <a:rPr kumimoji="1" lang="en-US" altLang="zh-CN" b="1" dirty="0" err="1">
                <a:solidFill>
                  <a:srgbClr val="000000"/>
                </a:solidFill>
                <a:effectLst/>
              </a:rPr>
              <a:t>8259A</a:t>
            </a:r>
            <a:r>
              <a:rPr kumimoji="1" lang="zh-CN" altLang="en-US" b="1" dirty="0">
                <a:solidFill>
                  <a:srgbClr val="000000"/>
                </a:solidFill>
                <a:effectLst/>
              </a:rPr>
              <a:t>是一种可编程的中断控制器（</a:t>
            </a:r>
            <a:r>
              <a:rPr kumimoji="1" lang="en-US" altLang="zh-CN" b="1" dirty="0">
                <a:solidFill>
                  <a:srgbClr val="000000"/>
                </a:solidFill>
                <a:effectLst/>
              </a:rPr>
              <a:t>PIC</a:t>
            </a:r>
            <a:r>
              <a:rPr kumimoji="1" lang="zh-CN" altLang="en-US" b="1" dirty="0">
                <a:solidFill>
                  <a:srgbClr val="000000"/>
                </a:solidFill>
                <a:effectLst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0000FF"/>
                </a:solidFill>
                <a:effectLst/>
              </a:rPr>
              <a:t>  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hlink"/>
                </a:solidFill>
                <a:cs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chemeClr val="hlink"/>
                </a:solidFill>
              </a:rPr>
              <a:t>的工作特点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zh-CN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①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能管理</a:t>
            </a:r>
            <a:r>
              <a:rPr lang="zh-CN" altLang="en-US" dirty="0">
                <a:cs typeface="Times New Roman" panose="02020603050405020304" pitchFamily="18" charset="0"/>
              </a:rPr>
              <a:t>8</a:t>
            </a:r>
            <a:r>
              <a:rPr lang="zh-CN" altLang="en-US" dirty="0"/>
              <a:t>级中断，可与其它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 err="1"/>
              <a:t>8259A</a:t>
            </a:r>
            <a:r>
              <a:rPr lang="zh-CN" altLang="en-US" dirty="0"/>
              <a:t>芯片组成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主从式中断系统，实现</a:t>
            </a:r>
            <a:r>
              <a:rPr lang="en-US" altLang="zh-CN" dirty="0"/>
              <a:t>64</a:t>
            </a:r>
            <a:r>
              <a:rPr lang="zh-CN" altLang="en-US" dirty="0"/>
              <a:t>级中断源控制；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②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可编程使用，非常灵活；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③ 只需一组</a:t>
            </a:r>
            <a:r>
              <a:rPr lang="zh-CN" altLang="en-US" dirty="0">
                <a:cs typeface="Times New Roman" panose="02020603050405020304" pitchFamily="18" charset="0"/>
              </a:rPr>
              <a:t>5</a:t>
            </a:r>
            <a:r>
              <a:rPr lang="en-US" altLang="zh-CN" dirty="0">
                <a:cs typeface="Times New Roman" panose="02020603050405020304" pitchFamily="18" charset="0"/>
              </a:rPr>
              <a:t>V</a:t>
            </a:r>
            <a:r>
              <a:rPr lang="zh-CN" altLang="en-US" dirty="0"/>
              <a:t>电源。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3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572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916113"/>
            <a:ext cx="85407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>
                <a:solidFill>
                  <a:srgbClr val="800000"/>
                </a:solidFill>
              </a:rPr>
              <a:t>ICW</a:t>
            </a:r>
            <a:r>
              <a:rPr lang="en-US" altLang="zh-CN" baseline="-25000">
                <a:solidFill>
                  <a:srgbClr val="8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b="1" i="1">
                <a:solidFill>
                  <a:srgbClr val="D60093"/>
                </a:solidFill>
                <a:latin typeface="Times New Roman" panose="02020603050405020304" pitchFamily="18" charset="0"/>
              </a:rPr>
              <a:t>芯片控制初始化命令字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rgbClr val="800000"/>
                </a:solidFill>
                <a:latin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50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0" y="2924944"/>
            <a:ext cx="8725390" cy="31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123728" y="4657364"/>
            <a:ext cx="1295400" cy="838200"/>
          </a:xfrm>
          <a:prstGeom prst="wedgeRectCallout">
            <a:avLst>
              <a:gd name="adj1" fmla="val 38111"/>
              <a:gd name="adj2" fmla="val -12575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的标识位</a:t>
            </a:r>
          </a:p>
        </p:txBody>
      </p:sp>
    </p:spTree>
    <p:extLst>
      <p:ext uri="{BB962C8B-B14F-4D97-AF65-F5344CB8AC3E}">
        <p14:creationId xmlns:p14="http://schemas.microsoft.com/office/powerpoint/2010/main" val="26847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381000"/>
            <a:ext cx="8181975" cy="906463"/>
          </a:xfrm>
        </p:spPr>
        <p:txBody>
          <a:bodyPr/>
          <a:lstStyle/>
          <a:p>
            <a:r>
              <a:rPr lang="en-US" altLang="zh-CN" sz="4000"/>
              <a:t>ICW</a:t>
            </a:r>
            <a:r>
              <a:rPr lang="en-US" altLang="zh-CN" sz="4000" baseline="-25000"/>
              <a:t>1</a:t>
            </a:r>
          </a:p>
        </p:txBody>
      </p:sp>
      <p:graphicFrame>
        <p:nvGraphicFramePr>
          <p:cNvPr id="108549" name="Group 5"/>
          <p:cNvGraphicFramePr>
            <a:graphicFrameLocks noGrp="1"/>
          </p:cNvGraphicFramePr>
          <p:nvPr/>
        </p:nvGraphicFramePr>
        <p:xfrm>
          <a:off x="373063" y="1825625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3551559187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824328547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4094663565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621201387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997855409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1913427434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99217432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786095673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LTIM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SNGL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630127"/>
                  </a:ext>
                </a:extLst>
              </a:tr>
            </a:tbl>
          </a:graphicData>
        </a:graphic>
      </p:graphicFrame>
      <p:graphicFrame>
        <p:nvGraphicFramePr>
          <p:cNvPr id="108601" name="Group 57"/>
          <p:cNvGraphicFramePr>
            <a:graphicFrameLocks noGrp="1"/>
          </p:cNvGraphicFramePr>
          <p:nvPr/>
        </p:nvGraphicFramePr>
        <p:xfrm>
          <a:off x="373063" y="131921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3447405772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77252006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665464761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19645911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106912539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135084316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620868257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762370819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75706"/>
                  </a:ext>
                </a:extLst>
              </a:tr>
            </a:tbl>
          </a:graphicData>
        </a:graphic>
      </p:graphicFrame>
      <p:sp>
        <p:nvSpPr>
          <p:cNvPr id="108589" name="Line 45"/>
          <p:cNvSpPr>
            <a:spLocks noChangeShapeType="1"/>
          </p:cNvSpPr>
          <p:nvPr/>
        </p:nvSpPr>
        <p:spPr bwMode="auto">
          <a:xfrm>
            <a:off x="842963" y="2338388"/>
            <a:ext cx="722312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0" name="AutoShape 46" descr="066"/>
          <p:cNvSpPr>
            <a:spLocks noChangeArrowheads="1"/>
          </p:cNvSpPr>
          <p:nvPr/>
        </p:nvSpPr>
        <p:spPr bwMode="auto">
          <a:xfrm>
            <a:off x="665163" y="2492375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×——在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16/32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位系统中未用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表示可以任意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为1为0都可以（建议为0） </a:t>
            </a:r>
          </a:p>
        </p:txBody>
      </p:sp>
      <p:sp>
        <p:nvSpPr>
          <p:cNvPr id="108591" name="AutoShape 47" descr="066"/>
          <p:cNvSpPr>
            <a:spLocks noChangeArrowheads="1"/>
          </p:cNvSpPr>
          <p:nvPr/>
        </p:nvSpPr>
        <p:spPr bwMode="auto">
          <a:xfrm>
            <a:off x="652463" y="2676525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1——只能为1，作为标志</a:t>
            </a:r>
          </a:p>
        </p:txBody>
      </p:sp>
      <p:sp>
        <p:nvSpPr>
          <p:cNvPr id="108593" name="AutoShape 49" descr="066"/>
          <p:cNvSpPr>
            <a:spLocks noChangeArrowheads="1"/>
          </p:cNvSpPr>
          <p:nvPr/>
        </p:nvSpPr>
        <p:spPr bwMode="auto">
          <a:xfrm>
            <a:off x="677863" y="289401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中断触发方式：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LTIM＝1，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电平触发方式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LTIM＝0，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边沿触发方式 </a:t>
            </a:r>
          </a:p>
        </p:txBody>
      </p:sp>
      <p:sp>
        <p:nvSpPr>
          <p:cNvPr id="108592" name="Line 48"/>
          <p:cNvSpPr>
            <a:spLocks noChangeShapeType="1"/>
          </p:cNvSpPr>
          <p:nvPr/>
        </p:nvSpPr>
        <p:spPr bwMode="auto">
          <a:xfrm flipH="1">
            <a:off x="2478088" y="2338388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4" name="Line 50"/>
          <p:cNvSpPr>
            <a:spLocks noChangeShapeType="1"/>
          </p:cNvSpPr>
          <p:nvPr/>
        </p:nvSpPr>
        <p:spPr bwMode="auto">
          <a:xfrm flipH="1">
            <a:off x="3536950" y="2338388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6" name="Line 52"/>
          <p:cNvSpPr>
            <a:spLocks noChangeShapeType="1"/>
          </p:cNvSpPr>
          <p:nvPr/>
        </p:nvSpPr>
        <p:spPr bwMode="auto">
          <a:xfrm flipH="1">
            <a:off x="5676900" y="2362200"/>
            <a:ext cx="1446213" cy="11303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5" name="AutoShape 51" descr="066"/>
          <p:cNvSpPr>
            <a:spLocks noChangeArrowheads="1"/>
          </p:cNvSpPr>
          <p:nvPr/>
        </p:nvSpPr>
        <p:spPr bwMode="auto">
          <a:xfrm>
            <a:off x="755650" y="30686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规定单片或级联方式：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SNGL＝1，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单片方式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SNGL＝0，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级联方式</a:t>
            </a:r>
          </a:p>
        </p:txBody>
      </p:sp>
      <p:sp>
        <p:nvSpPr>
          <p:cNvPr id="108598" name="Line 54"/>
          <p:cNvSpPr>
            <a:spLocks noChangeShapeType="1"/>
          </p:cNvSpPr>
          <p:nvPr/>
        </p:nvSpPr>
        <p:spPr bwMode="auto">
          <a:xfrm flipH="1">
            <a:off x="6496050" y="2338388"/>
            <a:ext cx="1662113" cy="1514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7" name="AutoShape 53" descr="066"/>
          <p:cNvSpPr>
            <a:spLocks noChangeArrowheads="1"/>
          </p:cNvSpPr>
          <p:nvPr/>
        </p:nvSpPr>
        <p:spPr bwMode="auto">
          <a:xfrm>
            <a:off x="755650" y="32845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是否写入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IC4＝1，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要写入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IC4＝0，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不写入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3200" b="1" i="0" u="none" strike="noStrike" kern="1200" cap="none" spc="0" normalizeH="0" baseline="-2500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602" name="AutoShape 58"/>
          <p:cNvSpPr>
            <a:spLocks noChangeArrowheads="1"/>
          </p:cNvSpPr>
          <p:nvPr/>
        </p:nvSpPr>
        <p:spPr bwMode="auto">
          <a:xfrm>
            <a:off x="684213" y="333375"/>
            <a:ext cx="3240087" cy="93503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位或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位系统中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IC4=1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，表示需要写入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4952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0" grpId="0" animBg="1" autoUpdateAnimBg="0"/>
      <p:bldP spid="108591" grpId="0" animBg="1" autoUpdateAnimBg="0"/>
      <p:bldP spid="108593" grpId="0" animBg="1" autoUpdateAnimBg="0"/>
      <p:bldP spid="108595" grpId="0" animBg="1" autoUpdateAnimBg="0"/>
      <p:bldP spid="108597" grpId="0" animBg="1" autoUpdateAnimBg="0"/>
      <p:bldP spid="10860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6088" y="333375"/>
            <a:ext cx="8662987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(2)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2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 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中断类型号初始化命令字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32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0" y="2708275"/>
          <a:ext cx="9144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r:id="rId3" imgW="7985234" imgH="4650828" progId="图像.文件">
                  <p:embed/>
                </p:oleObj>
              </mc:Choice>
              <mc:Fallback>
                <p:oleObj r:id="rId3" imgW="7985234" imgH="4650828" progId="图像.文件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275"/>
                        <a:ext cx="91440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Group 6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187995639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410547639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440164577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675454506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403796515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192426512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535346878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594332307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14249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373063" y="1555750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1337058726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507695873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805493602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536419709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594806349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396267779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551281301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76778430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18907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5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33375"/>
            <a:ext cx="6208712" cy="7318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 smtClean="0"/>
              <a:t>中断向量码的形成情况表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075"/>
            <a:ext cx="91440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800000"/>
                </a:solidFill>
              </a:rPr>
              <a:t>ICW</a:t>
            </a:r>
            <a:r>
              <a:rPr lang="en-US" altLang="zh-CN" sz="3600" baseline="-25000">
                <a:solidFill>
                  <a:srgbClr val="800000"/>
                </a:solidFill>
              </a:rPr>
              <a:t>2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和中断类型码之间的关系 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7363" y="1981200"/>
            <a:ext cx="8188325" cy="3886200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① 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zh-CN" altLang="en-US">
                <a:latin typeface="宋体" panose="02010600030101010101" pitchFamily="2" charset="-122"/>
              </a:rPr>
              <a:t>是任选的；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②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高</a:t>
            </a:r>
            <a:r>
              <a:rPr lang="zh-CN" altLang="en-US"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位影响中断类型码，而中断类型码的低  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zh-CN" altLang="en-US"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位由</a:t>
            </a:r>
            <a:r>
              <a:rPr lang="en-US" altLang="zh-CN">
                <a:cs typeface="Times New Roman" panose="02020603050405020304" pitchFamily="18" charset="0"/>
              </a:rPr>
              <a:t>IR</a:t>
            </a:r>
            <a:r>
              <a:rPr lang="en-US" altLang="zh-CN" baseline="-25000">
                <a:cs typeface="Times New Roman" panose="02020603050405020304" pitchFamily="18" charset="0"/>
              </a:rPr>
              <a:t>0</a:t>
            </a:r>
            <a:r>
              <a:rPr lang="en-US" altLang="zh-CN">
                <a:cs typeface="Times New Roman" panose="02020603050405020304" pitchFamily="18" charset="0"/>
              </a:rPr>
              <a:t>～IR</a:t>
            </a:r>
            <a:r>
              <a:rPr lang="en-US" altLang="zh-CN" baseline="-25000">
                <a:cs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决定。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>
                <a:solidFill>
                  <a:srgbClr val="660066"/>
                </a:solidFill>
              </a:rPr>
              <a:t>ICW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>
                <a:solidFill>
                  <a:srgbClr val="660066"/>
                </a:solidFill>
              </a:rPr>
              <a:t>20H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660066"/>
                </a:solidFill>
              </a:rPr>
              <a:t>8259A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rgbClr val="660066"/>
                </a:solidFill>
              </a:rPr>
              <a:t>IR</a:t>
            </a:r>
            <a:r>
              <a:rPr lang="en-US" altLang="zh-CN" baseline="-25000">
                <a:solidFill>
                  <a:srgbClr val="660066"/>
                </a:solidFill>
              </a:rPr>
              <a:t>0</a:t>
            </a:r>
            <a:r>
              <a:rPr lang="en-US" altLang="zh-CN">
                <a:solidFill>
                  <a:srgbClr val="660066"/>
                </a:solidFill>
              </a:rPr>
              <a:t>-IR</a:t>
            </a:r>
            <a:r>
              <a:rPr lang="en-US" altLang="zh-CN" baseline="-25000">
                <a:solidFill>
                  <a:srgbClr val="660066"/>
                </a:solidFill>
              </a:rPr>
              <a:t>7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的中断类型码为</a:t>
            </a:r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65238" y="4638675"/>
            <a:ext cx="3451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20H,21H,22H…,27H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2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</a:rPr>
              <a:t>(3)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从片初始化命令字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系统中包含多片</a:t>
            </a:r>
            <a:r>
              <a:rPr lang="en-US" altLang="zh-CN"/>
              <a:t>8259A</a:t>
            </a:r>
            <a:r>
              <a:rPr lang="zh-CN" altLang="en-US"/>
              <a:t>时，才需要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。</a:t>
            </a:r>
          </a:p>
          <a:p>
            <a:r>
              <a:rPr lang="zh-CN" altLang="en-US"/>
              <a:t>由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en-US"/>
              <a:t>位（</a:t>
            </a:r>
            <a:r>
              <a:rPr lang="en-US" altLang="zh-CN">
                <a:solidFill>
                  <a:srgbClr val="660066"/>
                </a:solidFill>
              </a:rPr>
              <a:t>SNGL</a:t>
            </a:r>
            <a:r>
              <a:rPr lang="zh-CN" altLang="en-US"/>
              <a:t>）指示，</a:t>
            </a:r>
            <a:r>
              <a:rPr lang="en-US" altLang="zh-CN"/>
              <a:t>SNGL=0</a:t>
            </a:r>
            <a:r>
              <a:rPr lang="zh-CN" altLang="en-US"/>
              <a:t>时，才需要设置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4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39763" y="476250"/>
            <a:ext cx="8253412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(3)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从片初始化命令字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774825"/>
            <a:ext cx="85407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如是主片,则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的格式如下：</a:t>
            </a:r>
            <a:r>
              <a:rPr lang="en-US" altLang="zh-CN"/>
              <a:t>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81000" y="2438400"/>
          <a:ext cx="85344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位图图像" r:id="rId3" imgW="3505504" imgH="579293" progId="Paint.Picture">
                  <p:embed/>
                </p:oleObj>
              </mc:Choice>
              <mc:Fallback>
                <p:oleObj name="位图图像" r:id="rId3" imgW="3505504" imgH="579293" progId="Paint.Picture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5344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7467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说明对应的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引脚上接有从片；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则表示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没有连接从片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2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如是从片，则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的格式如下：</a:t>
            </a:r>
            <a:r>
              <a:rPr lang="zh-CN" altLang="en-US"/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04800" y="2514600"/>
          <a:ext cx="86106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位图图像" r:id="rId3" imgW="4277322" imgH="724001" progId="Paint.Picture">
                  <p:embed/>
                </p:oleObj>
              </mc:Choice>
              <mc:Fallback>
                <p:oleObj name="位图图像" r:id="rId3" imgW="4277322" imgH="724001" progId="Paint.Picture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6106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95288" y="4292600"/>
            <a:ext cx="8748712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～ID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编码说明从片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引脚接到主片哪个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</a:t>
            </a:r>
          </a:p>
        </p:txBody>
      </p:sp>
      <p:sp>
        <p:nvSpPr>
          <p:cNvPr id="24584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639763" y="476250"/>
            <a:ext cx="8253412" cy="1143000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(3)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从片初始化命令字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9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3886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2400"/>
              <a:t>多片</a:t>
            </a:r>
            <a:r>
              <a:rPr lang="en-US" altLang="zh-CN" sz="2400"/>
              <a:t>8259A</a:t>
            </a:r>
            <a:r>
              <a:rPr lang="zh-CN" altLang="en-US" sz="2400"/>
              <a:t>级联的情况下，主片和所有从片的</a:t>
            </a:r>
            <a:r>
              <a:rPr lang="en-US" altLang="zh-CN" sz="2400"/>
              <a:t>CAS</a:t>
            </a:r>
            <a:r>
              <a:rPr lang="en-US" altLang="zh-CN" sz="2400" baseline="-25000"/>
              <a:t>0</a:t>
            </a:r>
            <a:r>
              <a:rPr lang="zh-CN" altLang="en-US" sz="2400"/>
              <a:t>、</a:t>
            </a:r>
            <a:r>
              <a:rPr lang="en-US" altLang="zh-CN" sz="2400"/>
              <a:t>CAS</a:t>
            </a:r>
            <a:r>
              <a:rPr lang="en-US" altLang="zh-CN" sz="2400" baseline="-25000"/>
              <a:t>1</a:t>
            </a:r>
            <a:r>
              <a:rPr lang="zh-CN" altLang="en-US" sz="2400"/>
              <a:t>、</a:t>
            </a:r>
            <a:r>
              <a:rPr lang="en-US" altLang="zh-CN" sz="2400"/>
              <a:t>CAS</a:t>
            </a:r>
            <a:r>
              <a:rPr lang="en-US" altLang="zh-CN" sz="2400" baseline="-25000"/>
              <a:t>2</a:t>
            </a:r>
            <a:r>
              <a:rPr lang="zh-CN" altLang="en-US" sz="2400"/>
              <a:t>互相连在一起。</a:t>
            </a:r>
          </a:p>
          <a:p>
            <a:pPr>
              <a:spcBef>
                <a:spcPct val="35000"/>
              </a:spcBef>
            </a:pPr>
            <a:r>
              <a:rPr lang="en-US" altLang="zh-CN" sz="2400"/>
              <a:t>CPU</a:t>
            </a:r>
            <a:r>
              <a:rPr lang="zh-CN" altLang="en-US" sz="2400"/>
              <a:t>发出第一个中断响应负脉冲后，主片通过</a:t>
            </a:r>
            <a:r>
              <a:rPr lang="en-US" altLang="zh-CN" sz="2400"/>
              <a:t>CAS</a:t>
            </a:r>
            <a:r>
              <a:rPr lang="zh-CN" altLang="en-US" sz="2400"/>
              <a:t>发出一个编码</a:t>
            </a:r>
            <a:r>
              <a:rPr lang="en-US" altLang="zh-CN" sz="2400"/>
              <a:t>ID</a:t>
            </a:r>
            <a:r>
              <a:rPr lang="en-US" altLang="zh-CN" sz="2400" baseline="-25000"/>
              <a:t>2</a:t>
            </a:r>
            <a:r>
              <a:rPr lang="en-US" altLang="zh-CN" sz="2400"/>
              <a:t>-ID</a:t>
            </a:r>
            <a:r>
              <a:rPr lang="en-US" altLang="zh-CN" sz="2400" baseline="-25000"/>
              <a:t>0</a:t>
            </a:r>
            <a:r>
              <a:rPr lang="zh-CN" altLang="en-US" sz="2400"/>
              <a:t>，和发出中断请求的从片相关：</a:t>
            </a:r>
            <a:endParaRPr lang="en-US" altLang="zh-CN" sz="2400"/>
          </a:p>
        </p:txBody>
      </p:sp>
      <p:graphicFrame>
        <p:nvGraphicFramePr>
          <p:cNvPr id="143501" name="Group 141"/>
          <p:cNvGraphicFramePr>
            <a:graphicFrameLocks noGrp="1"/>
          </p:cNvGraphicFramePr>
          <p:nvPr/>
        </p:nvGraphicFramePr>
        <p:xfrm>
          <a:off x="1524000" y="3429000"/>
          <a:ext cx="6096000" cy="1946275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36251169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84492136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736521818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194483546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62735526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45929368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13055438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058724076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1942571689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72157"/>
                  </a:ext>
                </a:extLst>
              </a:tr>
              <a:tr h="148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40524"/>
                  </a:ext>
                </a:extLst>
              </a:tr>
            </a:tbl>
          </a:graphicData>
        </a:graphic>
      </p:graphicFrame>
      <p:sp>
        <p:nvSpPr>
          <p:cNvPr id="143502" name="Line 142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667625" y="6308725"/>
            <a:ext cx="647700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6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7525" y="485775"/>
            <a:ext cx="8591550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(4) 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4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 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方式控制初始化命令字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32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95325" y="2251075"/>
            <a:ext cx="7640638" cy="1285875"/>
          </a:xfrm>
        </p:spPr>
        <p:txBody>
          <a:bodyPr/>
          <a:lstStyle/>
          <a:p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的第</a:t>
            </a: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位为1时，才写入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en-US" altLang="zh-CN"/>
              <a:t>；</a:t>
            </a:r>
          </a:p>
          <a:p>
            <a:r>
              <a:rPr lang="en-US" altLang="zh-CN"/>
              <a:t>16</a:t>
            </a:r>
            <a:r>
              <a:rPr lang="zh-CN" altLang="en-US"/>
              <a:t>位或32位系统必须设置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/>
              <a:t>。</a:t>
            </a:r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684213" y="3716338"/>
            <a:ext cx="7848600" cy="2143125"/>
            <a:chOff x="432" y="2352"/>
            <a:chExt cx="4944" cy="1350"/>
          </a:xfrm>
        </p:grpSpPr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432" y="2352"/>
            <a:ext cx="494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4" name="位图图像" r:id="rId3" imgW="4191585" imgH="685714" progId="Paint.Picture">
                    <p:embed/>
                  </p:oleObj>
                </mc:Choice>
                <mc:Fallback>
                  <p:oleObj name="位图图像" r:id="rId3" imgW="4191585" imgH="685714" progId="Paint.Picture">
                    <p:embed/>
                    <p:pic>
                      <p:nvPicPr>
                        <p:cNvPr id="256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352"/>
                          <a:ext cx="494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5" name="AutoShape 5"/>
            <p:cNvSpPr>
              <a:spLocks/>
            </p:cNvSpPr>
            <p:nvPr/>
          </p:nvSpPr>
          <p:spPr bwMode="auto">
            <a:xfrm rot="-5400000">
              <a:off x="1724" y="2682"/>
              <a:ext cx="136" cy="108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1247" y="3471"/>
              <a:ext cx="10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ICW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的标识码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8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41313"/>
            <a:ext cx="7793037" cy="1287462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7.1.1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 8259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的引脚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信号</a:t>
            </a:r>
            <a:r>
              <a:rPr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</a:br>
            <a:endParaRPr lang="zh-CN" altLang="en-US" sz="2800" dirty="0" smtClean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7953375" cy="46085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1.  8259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的外部引脚信号：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 err="1">
                <a:latin typeface="Times New Roman" panose="02020603050405020304" pitchFamily="18" charset="0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数据线</a:t>
            </a:r>
            <a:endParaRPr lang="zh-CN" altLang="en-US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中断请求信号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INTA#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中断应答信号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RD#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读出信号</a:t>
            </a:r>
            <a:endParaRPr lang="zh-CN" altLang="en-US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/>
              <a:t>  </a:t>
            </a:r>
            <a:r>
              <a:rPr lang="zh-CN" altLang="en-US" sz="2400" dirty="0"/>
              <a:t>写入信号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CS#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片选信号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/>
              <a:t>  </a:t>
            </a:r>
            <a:r>
              <a:rPr lang="zh-CN" altLang="en-US" sz="2400" dirty="0"/>
              <a:t>端口选择信号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 err="1">
                <a:latin typeface="Times New Roman" panose="02020603050405020304" pitchFamily="18" charset="0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/>
              <a:t>  I/O</a:t>
            </a:r>
            <a:r>
              <a:rPr lang="zh-CN" altLang="en-US" sz="2400" dirty="0"/>
              <a:t>中断请求信号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err="1">
                <a:latin typeface="Times New Roman" panose="02020603050405020304" pitchFamily="18" charset="0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从片选择信号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⑩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主片和从片的选择和驱动信号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r="6172"/>
          <a:stretch>
            <a:fillRect/>
          </a:stretch>
        </p:blipFill>
        <p:spPr bwMode="auto">
          <a:xfrm>
            <a:off x="4573588" y="981075"/>
            <a:ext cx="4319587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404813"/>
            <a:ext cx="8181975" cy="906462"/>
          </a:xfrm>
        </p:spPr>
        <p:txBody>
          <a:bodyPr/>
          <a:lstStyle/>
          <a:p>
            <a:r>
              <a:rPr lang="en-US" altLang="zh-CN" sz="4000"/>
              <a:t>ICW</a:t>
            </a:r>
            <a:r>
              <a:rPr lang="en-US" altLang="zh-CN" sz="4000" baseline="-25000"/>
              <a:t>4</a:t>
            </a:r>
          </a:p>
        </p:txBody>
      </p:sp>
      <p:graphicFrame>
        <p:nvGraphicFramePr>
          <p:cNvPr id="111676" name="Group 60"/>
          <p:cNvGraphicFramePr>
            <a:graphicFrameLocks noGrp="1"/>
          </p:cNvGraphicFramePr>
          <p:nvPr/>
        </p:nvGraphicFramePr>
        <p:xfrm>
          <a:off x="373063" y="1849438"/>
          <a:ext cx="8366125" cy="427038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900929745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72669167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053076136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1213797470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4266329091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3842132985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805713913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43386766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SFNM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M/S#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μPM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55103"/>
                  </a:ext>
                </a:extLst>
              </a:tr>
            </a:tbl>
          </a:graphicData>
        </a:graphic>
      </p:graphicFrame>
      <p:graphicFrame>
        <p:nvGraphicFramePr>
          <p:cNvPr id="111677" name="Group 61"/>
          <p:cNvGraphicFramePr>
            <a:graphicFrameLocks noGrp="1"/>
          </p:cNvGraphicFramePr>
          <p:nvPr/>
        </p:nvGraphicFramePr>
        <p:xfrm>
          <a:off x="373063" y="1343025"/>
          <a:ext cx="8366125" cy="514350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29083198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77821271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933667743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84828923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332860280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44356383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91749117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07375166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32153"/>
                  </a:ext>
                </a:extLst>
              </a:tr>
            </a:tbl>
          </a:graphicData>
        </a:graphic>
      </p:graphicFrame>
      <p:sp>
        <p:nvSpPr>
          <p:cNvPr id="111661" name="AutoShape 45" descr="066"/>
          <p:cNvSpPr>
            <a:spLocks noChangeArrowheads="1"/>
          </p:cNvSpPr>
          <p:nvPr/>
        </p:nvSpPr>
        <p:spPr bwMode="auto">
          <a:xfrm>
            <a:off x="603250" y="26368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嵌套方式：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特殊全嵌套方式（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SFNM＝1）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普通全嵌套方式（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SFNM＝0）</a:t>
            </a:r>
          </a:p>
        </p:txBody>
      </p:sp>
      <p:sp>
        <p:nvSpPr>
          <p:cNvPr id="111662" name="Line 46"/>
          <p:cNvSpPr>
            <a:spLocks noChangeShapeType="1"/>
          </p:cNvSpPr>
          <p:nvPr/>
        </p:nvSpPr>
        <p:spPr bwMode="auto">
          <a:xfrm flipH="1">
            <a:off x="2093913" y="2411413"/>
            <a:ext cx="158750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3" name="AutoShape 47" descr="066"/>
          <p:cNvSpPr>
            <a:spLocks noChangeArrowheads="1"/>
          </p:cNvSpPr>
          <p:nvPr/>
        </p:nvSpPr>
        <p:spPr bwMode="auto">
          <a:xfrm>
            <a:off x="652463" y="2844800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数据线的缓冲方式：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缓冲方式（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BUF＝1）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非缓冲方式（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BUF＝0） </a:t>
            </a:r>
          </a:p>
        </p:txBody>
      </p:sp>
      <p:sp>
        <p:nvSpPr>
          <p:cNvPr id="111664" name="Line 48"/>
          <p:cNvSpPr>
            <a:spLocks noChangeShapeType="1"/>
          </p:cNvSpPr>
          <p:nvPr/>
        </p:nvSpPr>
        <p:spPr bwMode="auto">
          <a:xfrm flipH="1">
            <a:off x="3536950" y="2362200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5" name="AutoShape 49" descr="066"/>
          <p:cNvSpPr>
            <a:spLocks noChangeArrowheads="1"/>
          </p:cNvSpPr>
          <p:nvPr/>
        </p:nvSpPr>
        <p:spPr bwMode="auto">
          <a:xfrm>
            <a:off x="684213" y="30686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BUF=0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,M/S#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不起作用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BUF=1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主片/从片选择：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主片（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M/S#=1）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从片（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M/S#=0）</a:t>
            </a:r>
          </a:p>
        </p:txBody>
      </p:sp>
      <p:sp>
        <p:nvSpPr>
          <p:cNvPr id="111666" name="Line 50"/>
          <p:cNvSpPr>
            <a:spLocks noChangeShapeType="1"/>
          </p:cNvSpPr>
          <p:nvPr/>
        </p:nvSpPr>
        <p:spPr bwMode="auto">
          <a:xfrm flipH="1">
            <a:off x="4451350" y="2409825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7" name="AutoShape 51" descr="066"/>
          <p:cNvSpPr>
            <a:spLocks noChangeArrowheads="1"/>
          </p:cNvSpPr>
          <p:nvPr/>
        </p:nvSpPr>
        <p:spPr bwMode="auto">
          <a:xfrm>
            <a:off x="738188" y="332581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中断结束方式：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自动中断结束（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AEOI＝1）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非自动中断结束（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AEOI＝0）</a:t>
            </a:r>
          </a:p>
        </p:txBody>
      </p:sp>
      <p:sp>
        <p:nvSpPr>
          <p:cNvPr id="111668" name="Line 52"/>
          <p:cNvSpPr>
            <a:spLocks noChangeShapeType="1"/>
          </p:cNvSpPr>
          <p:nvPr/>
        </p:nvSpPr>
        <p:spPr bwMode="auto">
          <a:xfrm flipH="1">
            <a:off x="5676900" y="2386013"/>
            <a:ext cx="1446213" cy="11303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9" name="AutoShape 53" descr="066"/>
          <p:cNvSpPr>
            <a:spLocks noChangeArrowheads="1"/>
          </p:cNvSpPr>
          <p:nvPr/>
        </p:nvSpPr>
        <p:spPr bwMode="auto">
          <a:xfrm>
            <a:off x="742950" y="3594100"/>
            <a:ext cx="7573963" cy="2859088"/>
          </a:xfrm>
          <a:prstGeom prst="wedgeEllipseCallout">
            <a:avLst>
              <a:gd name="adj1" fmla="val -21264"/>
              <a:gd name="adj2" fmla="val 4561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微处理器类型：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16位或32位系统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PM＝1）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位系统8080/8085（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PM＝0）</a:t>
            </a:r>
          </a:p>
        </p:txBody>
      </p:sp>
      <p:sp>
        <p:nvSpPr>
          <p:cNvPr id="111670" name="Line 54"/>
          <p:cNvSpPr>
            <a:spLocks noChangeShapeType="1"/>
          </p:cNvSpPr>
          <p:nvPr/>
        </p:nvSpPr>
        <p:spPr bwMode="auto">
          <a:xfrm flipH="1">
            <a:off x="6496050" y="2362200"/>
            <a:ext cx="1662113" cy="1514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8503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1" grpId="0" animBg="1" autoUpdateAnimBg="0"/>
      <p:bldP spid="111663" grpId="0" animBg="1" autoUpdateAnimBg="0"/>
      <p:bldP spid="111665" grpId="0" animBg="1" autoUpdateAnimBg="0"/>
      <p:bldP spid="111667" grpId="0" animBg="1" autoUpdateAnimBg="0"/>
      <p:bldP spid="11166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620713"/>
            <a:ext cx="2520950" cy="906462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2.  初始化流程</a:t>
            </a:r>
            <a:r>
              <a:rPr lang="zh-CN" altLang="en-US" sz="2800" b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6628" name="Picture 4" descr="wx1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96850"/>
            <a:ext cx="55911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7794625" cy="1143000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对初始化流程的几点说明 </a:t>
            </a:r>
          </a:p>
        </p:txBody>
      </p:sp>
      <p:sp>
        <p:nvSpPr>
          <p:cNvPr id="82947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① 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latin typeface="宋体" panose="02010600030101010101" pitchFamily="2" charset="-122"/>
              </a:rPr>
              <a:t>写入偶端口，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写入奇端口；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② 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的设置次序固定；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③ 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zh-CN" altLang="en-US"/>
              <a:t>必</a:t>
            </a:r>
            <a:r>
              <a:rPr lang="zh-CN" altLang="en-US">
                <a:latin typeface="宋体" panose="02010600030101010101" pitchFamily="2" charset="-122"/>
              </a:rPr>
              <a:t>须设置，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非必须</a:t>
            </a:r>
            <a:r>
              <a:rPr lang="zh-CN" altLang="en-US"/>
              <a:t> 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④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在级联时，主片和从片各设置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zh-CN" altLang="en-US">
                <a:cs typeface="Times New Roman" panose="02020603050405020304" pitchFamily="18" charset="0"/>
              </a:rPr>
              <a:t>；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075" y="476250"/>
            <a:ext cx="7953375" cy="11430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对8259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设置初始化命令字的例子 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773238"/>
            <a:ext cx="6931025" cy="3886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8259A</a:t>
            </a:r>
            <a:r>
              <a:rPr lang="zh-CN" altLang="en-US"/>
              <a:t>的端口地址设为</a:t>
            </a:r>
            <a:r>
              <a:rPr lang="en-US" altLang="zh-CN"/>
              <a:t>80H</a:t>
            </a:r>
            <a:r>
              <a:rPr lang="zh-CN" altLang="en-US"/>
              <a:t>、</a:t>
            </a:r>
            <a:r>
              <a:rPr lang="en-US" altLang="zh-CN"/>
              <a:t>81H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MOV     AL,13H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OUT     80H,AL		;</a:t>
            </a: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MOV     AL,18H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OUT     81H,AL		;</a:t>
            </a: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MOV     AL,0DH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OUT     81H,AL		;</a:t>
            </a: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4500563" y="1341438"/>
            <a:ext cx="4319587" cy="720725"/>
          </a:xfrm>
          <a:prstGeom prst="wedgeRectCallout">
            <a:avLst>
              <a:gd name="adj1" fmla="val -74366"/>
              <a:gd name="adj2" fmla="val 1189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中断请求信号采用边沿触发方式；单片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8259A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；需要设置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708400" y="5229225"/>
            <a:ext cx="4679950" cy="720725"/>
          </a:xfrm>
          <a:prstGeom prst="wedgeRectCallout">
            <a:avLst>
              <a:gd name="adj1" fmla="val -53222"/>
              <a:gd name="adj2" fmla="val -126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不用特殊全嵌套方式；不用中断自动结束方式；用缓冲方式。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8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27652" grpId="0" animBg="1"/>
      <p:bldP spid="2765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98513"/>
          </a:xfrm>
        </p:spPr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3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703388"/>
            <a:ext cx="8659813" cy="3886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ffectLst/>
              </a:rPr>
              <a:t>1 </a:t>
            </a:r>
            <a:r>
              <a:rPr lang="zh-CN" altLang="en-US">
                <a:solidFill>
                  <a:srgbClr val="000000"/>
                </a:solidFill>
                <a:effectLst/>
              </a:rPr>
              <a:t>设</a:t>
            </a:r>
            <a:r>
              <a:rPr lang="en-US" altLang="zh-CN">
                <a:solidFill>
                  <a:srgbClr val="000000"/>
                </a:solidFill>
                <a:effectLst/>
              </a:rPr>
              <a:t>8086</a:t>
            </a:r>
            <a:r>
              <a:rPr lang="zh-CN" altLang="en-US">
                <a:solidFill>
                  <a:srgbClr val="000000"/>
                </a:solidFill>
                <a:effectLst/>
              </a:rPr>
              <a:t>系统中，</a:t>
            </a:r>
            <a:r>
              <a:rPr lang="en-US" altLang="zh-CN">
                <a:solidFill>
                  <a:srgbClr val="000000"/>
                </a:solidFill>
                <a:effectLst/>
              </a:rPr>
              <a:t>8259A</a:t>
            </a:r>
            <a:r>
              <a:rPr lang="zh-CN" altLang="en-US">
                <a:solidFill>
                  <a:srgbClr val="000000"/>
                </a:solidFill>
                <a:effectLst/>
              </a:rPr>
              <a:t>的端口地址为</a:t>
            </a:r>
            <a:r>
              <a:rPr lang="en-US" altLang="zh-CN">
                <a:solidFill>
                  <a:srgbClr val="000000"/>
                </a:solidFill>
                <a:effectLst/>
              </a:rPr>
              <a:t>208H</a:t>
            </a:r>
            <a:r>
              <a:rPr lang="zh-CN" altLang="en-US">
                <a:solidFill>
                  <a:srgbClr val="000000"/>
                </a:solidFill>
                <a:effectLst/>
              </a:rPr>
              <a:t>、</a:t>
            </a:r>
            <a:r>
              <a:rPr lang="en-US" altLang="zh-CN">
                <a:solidFill>
                  <a:srgbClr val="000000"/>
                </a:solidFill>
                <a:effectLst/>
              </a:rPr>
              <a:t>209H</a:t>
            </a:r>
            <a:r>
              <a:rPr lang="zh-CN" altLang="en-US">
                <a:solidFill>
                  <a:srgbClr val="000000"/>
                </a:solidFill>
                <a:effectLst/>
              </a:rPr>
              <a:t>，中断请求信号采用电平触发方式，单片</a:t>
            </a:r>
            <a:r>
              <a:rPr lang="en-US" altLang="zh-CN">
                <a:solidFill>
                  <a:srgbClr val="000000"/>
                </a:solidFill>
                <a:effectLst/>
              </a:rPr>
              <a:t>8259A</a:t>
            </a:r>
            <a:r>
              <a:rPr lang="zh-CN" altLang="en-US">
                <a:solidFill>
                  <a:srgbClr val="000000"/>
                </a:solidFill>
                <a:effectLst/>
              </a:rPr>
              <a:t>，中断类型号高</a:t>
            </a:r>
            <a:r>
              <a:rPr lang="en-US" altLang="zh-CN">
                <a:solidFill>
                  <a:srgbClr val="000000"/>
                </a:solidFill>
                <a:effectLst/>
              </a:rPr>
              <a:t>5</a:t>
            </a:r>
            <a:r>
              <a:rPr lang="zh-CN" altLang="en-US">
                <a:solidFill>
                  <a:srgbClr val="000000"/>
                </a:solidFill>
                <a:effectLst/>
              </a:rPr>
              <a:t>位为</a:t>
            </a:r>
            <a:r>
              <a:rPr lang="en-US" altLang="zh-CN">
                <a:solidFill>
                  <a:srgbClr val="000000"/>
                </a:solidFill>
                <a:effectLst/>
              </a:rPr>
              <a:t>00010</a:t>
            </a:r>
            <a:r>
              <a:rPr lang="zh-CN" altLang="en-US">
                <a:solidFill>
                  <a:srgbClr val="000000"/>
                </a:solidFill>
                <a:effectLst/>
              </a:rPr>
              <a:t>，不用特殊全嵌套方式，用非自动结束方式，非缓冲方式。编写初始化程序。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9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5775" y="1196975"/>
            <a:ext cx="8839200" cy="46704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DX, 208H          ; 8259A</a:t>
            </a:r>
            <a:r>
              <a:rPr lang="zh-CN" altLang="en-US" sz="2400">
                <a:effectLst/>
              </a:rPr>
              <a:t>偶地址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AL, 00011011B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1</a:t>
            </a:r>
            <a:r>
              <a:rPr lang="zh-CN" altLang="en-US" sz="2400">
                <a:effectLst/>
              </a:rPr>
              <a:t>控制字，要写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、单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 片、电平触发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 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AL, 00010000B 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2</a:t>
            </a:r>
            <a:r>
              <a:rPr lang="zh-CN" altLang="en-US" sz="2400">
                <a:effectLst/>
              </a:rPr>
              <a:t>中断类型号，中断类型号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  高</a:t>
            </a:r>
            <a:r>
              <a:rPr lang="en-US" altLang="zh-CN" sz="2400">
                <a:effectLst/>
              </a:rPr>
              <a:t>5</a:t>
            </a:r>
            <a:r>
              <a:rPr lang="zh-CN" altLang="en-US" sz="2400">
                <a:effectLst/>
              </a:rPr>
              <a:t>位为</a:t>
            </a:r>
            <a:r>
              <a:rPr lang="en-US" altLang="zh-CN" sz="2400">
                <a:effectLst/>
              </a:rPr>
              <a:t>00010</a:t>
            </a:r>
            <a:endParaRPr lang="zh-CN" altLang="en-US" sz="2400"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DX,  209H           ; 8259A</a:t>
            </a:r>
            <a:r>
              <a:rPr lang="zh-CN" altLang="en-US" sz="2400">
                <a:effectLst/>
              </a:rPr>
              <a:t>奇地址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AL, 00000001B  ; </a:t>
            </a:r>
            <a:r>
              <a:rPr lang="zh-CN" altLang="en-US" sz="2400">
                <a:effectLst/>
              </a:rPr>
              <a:t>控制字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，不用特殊全嵌套方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式，用非自动结束方式，非缓冲方式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AL</a:t>
            </a: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5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659813" cy="38862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effectLst/>
              </a:rPr>
              <a:t>2 </a:t>
            </a:r>
            <a:r>
              <a:rPr lang="zh-CN" altLang="en-US">
                <a:solidFill>
                  <a:srgbClr val="000000"/>
                </a:solidFill>
                <a:effectLst/>
              </a:rPr>
              <a:t>设</a:t>
            </a:r>
            <a:r>
              <a:rPr lang="en-US" altLang="zh-CN">
                <a:solidFill>
                  <a:srgbClr val="000000"/>
                </a:solidFill>
                <a:effectLst/>
              </a:rPr>
              <a:t>8086</a:t>
            </a:r>
            <a:r>
              <a:rPr lang="zh-CN" altLang="en-US">
                <a:solidFill>
                  <a:srgbClr val="000000"/>
                </a:solidFill>
                <a:effectLst/>
              </a:rPr>
              <a:t>系统中，</a:t>
            </a:r>
            <a:r>
              <a:rPr lang="en-US" altLang="zh-CN">
                <a:solidFill>
                  <a:srgbClr val="000000"/>
                </a:solidFill>
                <a:effectLst/>
              </a:rPr>
              <a:t>8259A</a:t>
            </a:r>
            <a:r>
              <a:rPr lang="zh-CN" altLang="en-US">
                <a:solidFill>
                  <a:srgbClr val="000000"/>
                </a:solidFill>
                <a:effectLst/>
              </a:rPr>
              <a:t>的端口地址为</a:t>
            </a:r>
            <a:r>
              <a:rPr lang="en-US" altLang="zh-CN">
                <a:solidFill>
                  <a:srgbClr val="000000"/>
                </a:solidFill>
                <a:effectLst/>
              </a:rPr>
              <a:t>208H</a:t>
            </a:r>
            <a:r>
              <a:rPr lang="zh-CN" altLang="en-US">
                <a:solidFill>
                  <a:srgbClr val="000000"/>
                </a:solidFill>
                <a:effectLst/>
              </a:rPr>
              <a:t>、</a:t>
            </a:r>
            <a:r>
              <a:rPr lang="en-US" altLang="zh-CN">
                <a:solidFill>
                  <a:srgbClr val="000000"/>
                </a:solidFill>
                <a:effectLst/>
              </a:rPr>
              <a:t>209H</a:t>
            </a:r>
            <a:r>
              <a:rPr lang="zh-CN" altLang="en-US">
                <a:solidFill>
                  <a:srgbClr val="000000"/>
                </a:solidFill>
                <a:effectLst/>
              </a:rPr>
              <a:t>，中断请求信号采用边沿触发方式，单片</a:t>
            </a:r>
            <a:r>
              <a:rPr lang="en-US" altLang="zh-CN">
                <a:solidFill>
                  <a:srgbClr val="000000"/>
                </a:solidFill>
                <a:effectLst/>
              </a:rPr>
              <a:t>8259A</a:t>
            </a:r>
            <a:r>
              <a:rPr lang="zh-CN" altLang="en-US">
                <a:solidFill>
                  <a:srgbClr val="000000"/>
                </a:solidFill>
                <a:effectLst/>
              </a:rPr>
              <a:t>，中断类型号为</a:t>
            </a:r>
            <a:r>
              <a:rPr lang="en-US" altLang="zh-CN">
                <a:solidFill>
                  <a:srgbClr val="000000"/>
                </a:solidFill>
                <a:effectLst/>
              </a:rPr>
              <a:t>08H</a:t>
            </a:r>
            <a:r>
              <a:rPr lang="zh-CN" altLang="en-US">
                <a:solidFill>
                  <a:srgbClr val="000000"/>
                </a:solidFill>
                <a:effectLst/>
              </a:rPr>
              <a:t>，用普通中断结束命令，不用特殊全嵌套方式，缓冲方式。编写初始化程序。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5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52513"/>
            <a:ext cx="8540750" cy="5545137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 DX, 208H          ; 8259A</a:t>
            </a:r>
            <a:r>
              <a:rPr lang="zh-CN" altLang="en-US" sz="2400">
                <a:effectLst/>
              </a:rPr>
              <a:t>偶地址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 AL, 00010011B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1</a:t>
            </a:r>
            <a:r>
              <a:rPr lang="zh-CN" altLang="en-US" sz="2400">
                <a:effectLst/>
              </a:rPr>
              <a:t>控制字，要写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、单片、        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边沿触发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 DX, AL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  AL, 08H         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2</a:t>
            </a:r>
            <a:r>
              <a:rPr lang="zh-CN" altLang="en-US" sz="2400">
                <a:effectLst/>
              </a:rPr>
              <a:t>中断类型号为</a:t>
            </a:r>
            <a:r>
              <a:rPr lang="en-US" altLang="zh-CN" sz="2400">
                <a:effectLst/>
              </a:rPr>
              <a:t>08H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 DX, 209H         ; 8259A</a:t>
            </a:r>
            <a:r>
              <a:rPr lang="zh-CN" altLang="en-US" sz="2400">
                <a:effectLst/>
              </a:rPr>
              <a:t>奇地址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AL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 AL, 00001101B ; </a:t>
            </a:r>
            <a:r>
              <a:rPr lang="zh-CN" altLang="en-US" sz="2400">
                <a:effectLst/>
              </a:rPr>
              <a:t>控制字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，固定优先级，普通</a:t>
            </a:r>
            <a:r>
              <a:rPr lang="en-US" altLang="zh-CN" sz="2400">
                <a:effectLst/>
              </a:rPr>
              <a:t>EOI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方式，缓冲方式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 DX,AL</a:t>
            </a:r>
          </a:p>
        </p:txBody>
      </p:sp>
      <p:sp>
        <p:nvSpPr>
          <p:cNvPr id="186372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4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7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IMR</a:t>
            </a:r>
            <a:r>
              <a:rPr lang="zh-CN" altLang="en-US" dirty="0">
                <a:effectLst/>
              </a:rPr>
              <a:t>的内容读入</a:t>
            </a:r>
            <a:r>
              <a:rPr lang="en-US" altLang="zh-CN" dirty="0">
                <a:effectLst/>
              </a:rPr>
              <a:t>CPU</a:t>
            </a:r>
            <a:r>
              <a:rPr lang="zh-CN" altLang="en-US" dirty="0">
                <a:effectLst/>
              </a:rPr>
              <a:t>，并且开放</a:t>
            </a:r>
            <a:r>
              <a:rPr lang="en-US" altLang="zh-CN" dirty="0">
                <a:effectLst/>
              </a:rPr>
              <a:t>IR7</a:t>
            </a:r>
            <a:r>
              <a:rPr lang="zh-CN" altLang="en-US" dirty="0">
                <a:effectLst/>
              </a:rPr>
              <a:t>中断，设</a:t>
            </a:r>
            <a:r>
              <a:rPr lang="en-US" altLang="zh-CN" dirty="0">
                <a:effectLst/>
              </a:rPr>
              <a:t>8259A</a:t>
            </a:r>
            <a:r>
              <a:rPr lang="zh-CN" altLang="en-US" dirty="0">
                <a:effectLst/>
              </a:rPr>
              <a:t>的地址为</a:t>
            </a:r>
            <a:r>
              <a:rPr lang="en-US" altLang="zh-CN" dirty="0">
                <a:effectLst/>
              </a:rPr>
              <a:t>20H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21H</a:t>
            </a:r>
            <a:r>
              <a:rPr lang="zh-CN" altLang="en-US" dirty="0">
                <a:effectLst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</a:rPr>
              <a:t>     IN  AL, 21H      ; </a:t>
            </a:r>
            <a:r>
              <a:rPr lang="zh-CN" altLang="en-US" sz="2400" dirty="0">
                <a:effectLst/>
              </a:rPr>
              <a:t>读</a:t>
            </a:r>
            <a:r>
              <a:rPr lang="en-US" altLang="zh-CN" sz="2400" dirty="0">
                <a:effectLst/>
              </a:rPr>
              <a:t>IMR</a:t>
            </a:r>
            <a:r>
              <a:rPr lang="zh-CN" altLang="en-US" sz="2400" dirty="0">
                <a:effectLst/>
              </a:rPr>
              <a:t>，</a:t>
            </a:r>
            <a:r>
              <a:rPr lang="en-US" altLang="zh-CN" sz="2400" dirty="0">
                <a:effectLst/>
              </a:rPr>
              <a:t>21H</a:t>
            </a:r>
            <a:r>
              <a:rPr lang="zh-CN" altLang="en-US" sz="2400" dirty="0">
                <a:effectLst/>
              </a:rPr>
              <a:t>是</a:t>
            </a:r>
            <a:r>
              <a:rPr lang="en-US" altLang="zh-CN" sz="2400" dirty="0">
                <a:effectLst/>
              </a:rPr>
              <a:t>8259A</a:t>
            </a:r>
            <a:r>
              <a:rPr lang="zh-CN" altLang="en-US" sz="2400" dirty="0">
                <a:effectLst/>
              </a:rPr>
              <a:t>奇地址端口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</a:rPr>
              <a:t>     AND  AL, 7FH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</a:rPr>
              <a:t>     OUT  21H, AL ; </a:t>
            </a:r>
            <a:r>
              <a:rPr lang="zh-CN" altLang="en-US" sz="2400" dirty="0">
                <a:effectLst/>
              </a:rPr>
              <a:t>开放</a:t>
            </a:r>
            <a:r>
              <a:rPr lang="en-US" altLang="zh-CN" sz="2400" dirty="0">
                <a:effectLst/>
              </a:rPr>
              <a:t>IR</a:t>
            </a:r>
            <a:r>
              <a:rPr lang="en-US" altLang="zh-CN" sz="2400" baseline="-25000" dirty="0">
                <a:effectLst/>
              </a:rPr>
              <a:t>7</a:t>
            </a:r>
            <a:r>
              <a:rPr lang="zh-CN" altLang="en-US" sz="2400" dirty="0">
                <a:effectLst/>
              </a:rPr>
              <a:t>中断（看</a:t>
            </a:r>
            <a:r>
              <a:rPr lang="en-US" altLang="zh-CN" sz="2400" dirty="0">
                <a:effectLst/>
              </a:rPr>
              <a:t>OCW</a:t>
            </a:r>
            <a:r>
              <a:rPr lang="en-US" altLang="zh-CN" sz="2400" baseline="-25000" dirty="0">
                <a:effectLst/>
              </a:rPr>
              <a:t>1</a:t>
            </a:r>
            <a:r>
              <a:rPr lang="en-US" altLang="zh-CN" sz="2400" dirty="0">
                <a:effectLst/>
              </a:rPr>
              <a:t>,IR</a:t>
            </a:r>
            <a:r>
              <a:rPr lang="en-US" altLang="zh-CN" sz="2400" baseline="-25000" dirty="0">
                <a:effectLst/>
              </a:rPr>
              <a:t>7</a:t>
            </a:r>
            <a:r>
              <a:rPr lang="en-US" altLang="zh-CN" sz="2400" dirty="0">
                <a:effectLst/>
              </a:rPr>
              <a:t>=0</a:t>
            </a:r>
            <a:r>
              <a:rPr lang="zh-CN" altLang="en-US" sz="2400" dirty="0">
                <a:effectLst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557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333375"/>
            <a:ext cx="8181975" cy="906463"/>
          </a:xfrm>
        </p:spPr>
        <p:txBody>
          <a:bodyPr/>
          <a:lstStyle/>
          <a:p>
            <a:r>
              <a:rPr lang="en-US" altLang="zh-CN" sz="4000">
                <a:solidFill>
                  <a:srgbClr val="800000"/>
                </a:solidFill>
                <a:latin typeface="Times New Roman" panose="02020603050405020304" pitchFamily="18" charset="0"/>
              </a:rPr>
              <a:t>7.4  8259A</a:t>
            </a:r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的操作命令字</a:t>
            </a:r>
            <a:endParaRPr lang="en-US" altLang="zh-CN" sz="40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609725"/>
            <a:ext cx="8639175" cy="3162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8259A</a:t>
            </a:r>
            <a:r>
              <a:rPr lang="zh-CN" altLang="en-US">
                <a:latin typeface="Times New Roman" panose="02020603050405020304" pitchFamily="18" charset="0"/>
              </a:rPr>
              <a:t>工作期间，可以随时接收操作命令字</a:t>
            </a:r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共有</a:t>
            </a:r>
            <a:r>
              <a:rPr lang="en-US" altLang="zh-CN"/>
              <a:t>3</a:t>
            </a:r>
            <a:r>
              <a:rPr lang="zh-CN" altLang="en-US">
                <a:latin typeface="Times New Roman" panose="02020603050405020304" pitchFamily="18" charset="0"/>
              </a:rPr>
              <a:t>个：</a:t>
            </a:r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/>
              <a:t>～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写入时没有顺序要求，需要哪个</a:t>
            </a:r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就写入那个</a:t>
            </a:r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，但对端口地址有严格规定：</a:t>
            </a:r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>
                <a:latin typeface="Times New Roman" panose="02020603050405020304" pitchFamily="18" charset="0"/>
              </a:rPr>
              <a:t>写入奇地址端口，</a:t>
            </a:r>
            <a:r>
              <a:rPr lang="en-US" altLang="zh-CN"/>
              <a:t>OCW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>
                <a:latin typeface="Times New Roman" panose="02020603050405020304" pitchFamily="18" charset="0"/>
              </a:rPr>
              <a:t>写入偶地址端口。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40745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08720"/>
            <a:ext cx="8059738" cy="5013325"/>
          </a:xfrm>
        </p:spPr>
        <p:txBody>
          <a:bodyPr/>
          <a:lstStyle/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SP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/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EN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：双功能引脚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）输出，低电平有效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工作在缓冲方式时，该引脚输出低电平控制信号，用来使能系统总线与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数据引脚之间的数据缓冲器，使中断向量码能在第二个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INTA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周期正常从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输出。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2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）输入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当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工作在主从级联方式时，该引脚为输入：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SP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=1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，设定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为主片；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SP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=0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，设定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为从片</a:t>
            </a:r>
          </a:p>
        </p:txBody>
      </p:sp>
    </p:spTree>
    <p:extLst>
      <p:ext uri="{BB962C8B-B14F-4D97-AF65-F5344CB8AC3E}">
        <p14:creationId xmlns:p14="http://schemas.microsoft.com/office/powerpoint/2010/main" val="21401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620713"/>
            <a:ext cx="7258050" cy="708025"/>
          </a:xfrm>
        </p:spPr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1</a:t>
            </a:r>
            <a:r>
              <a:rPr lang="zh-CN" altLang="en-US" sz="3200"/>
              <a:t>（</a:t>
            </a:r>
            <a:r>
              <a:rPr lang="zh-CN" altLang="en-US" sz="2800" i="1">
                <a:solidFill>
                  <a:srgbClr val="D60093"/>
                </a:solidFill>
              </a:rPr>
              <a:t>中断屏蔽操作命令字</a:t>
            </a:r>
            <a:r>
              <a:rPr lang="zh-CN" altLang="en-US" sz="3200"/>
              <a:t>）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17805" name="AutoShape 45" descr="066"/>
          <p:cNvSpPr>
            <a:spLocks noChangeArrowheads="1"/>
          </p:cNvSpPr>
          <p:nvPr/>
        </p:nvSpPr>
        <p:spPr bwMode="auto">
          <a:xfrm>
            <a:off x="611188" y="2781300"/>
            <a:ext cx="8208962" cy="3394075"/>
          </a:xfrm>
          <a:prstGeom prst="wedgeEllipseCallout">
            <a:avLst>
              <a:gd name="adj1" fmla="val -24356"/>
              <a:gd name="adj2" fmla="val 36204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中断屏蔽操作命令字：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内容写入中断屏蔽寄存器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禁止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中断；为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允许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中断。各位互相独立。</a:t>
            </a:r>
          </a:p>
        </p:txBody>
      </p:sp>
      <p:sp>
        <p:nvSpPr>
          <p:cNvPr id="117806" name="Line 46"/>
          <p:cNvSpPr>
            <a:spLocks noChangeShapeType="1"/>
          </p:cNvSpPr>
          <p:nvPr/>
        </p:nvSpPr>
        <p:spPr bwMode="auto">
          <a:xfrm>
            <a:off x="2411413" y="2492375"/>
            <a:ext cx="720725" cy="720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7808" name="Picture 4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80"/>
          <a:stretch>
            <a:fillRect/>
          </a:stretch>
        </p:blipFill>
        <p:spPr bwMode="auto">
          <a:xfrm>
            <a:off x="395288" y="1196975"/>
            <a:ext cx="11525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7809" name="Group 49"/>
          <p:cNvGraphicFramePr>
            <a:graphicFrameLocks noGrp="1"/>
          </p:cNvGraphicFramePr>
          <p:nvPr/>
        </p:nvGraphicFramePr>
        <p:xfrm>
          <a:off x="1403350" y="1917700"/>
          <a:ext cx="7335838" cy="503238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387507251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9636925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41430303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348092939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936009398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849350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055569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985953563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6825"/>
                  </a:ext>
                </a:extLst>
              </a:tr>
            </a:tbl>
          </a:graphicData>
        </a:graphic>
      </p:graphicFrame>
      <p:graphicFrame>
        <p:nvGraphicFramePr>
          <p:cNvPr id="117829" name="Group 69"/>
          <p:cNvGraphicFramePr>
            <a:graphicFrameLocks noGrp="1"/>
          </p:cNvGraphicFramePr>
          <p:nvPr/>
        </p:nvGraphicFramePr>
        <p:xfrm>
          <a:off x="1403350" y="1412875"/>
          <a:ext cx="7335838" cy="504825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35264356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351983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83980785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198591024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221847268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1157234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24609396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334410897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034141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95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5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1</a:t>
            </a:r>
            <a:r>
              <a:rPr lang="zh-CN" altLang="en-US" sz="3200"/>
              <a:t>（</a:t>
            </a:r>
            <a:r>
              <a:rPr lang="zh-CN" altLang="en-US" sz="3200" i="1">
                <a:solidFill>
                  <a:srgbClr val="660066"/>
                </a:solidFill>
              </a:rPr>
              <a:t>中断屏蔽操作命令字</a:t>
            </a:r>
            <a:r>
              <a:rPr lang="zh-CN" altLang="en-US" sz="3200"/>
              <a:t>）</a:t>
            </a:r>
          </a:p>
        </p:txBody>
      </p:sp>
      <p:sp>
        <p:nvSpPr>
          <p:cNvPr id="144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例：</a:t>
            </a:r>
          </a:p>
          <a:p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en-US" altLang="zh-CN"/>
              <a:t>=06H</a:t>
            </a:r>
            <a:r>
              <a:rPr lang="zh-CN" altLang="en-US"/>
              <a:t>，则                 引脚上的中断请求被屏蔽，其他引脚上的中断请求被允许。</a:t>
            </a:r>
            <a:endParaRPr lang="en-US" altLang="zh-CN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429000" y="2492375"/>
            <a:ext cx="152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-25000" noProof="0" smtClean="0">
              <a:ln>
                <a:noFill/>
              </a:ln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4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409575"/>
            <a:ext cx="9094787" cy="1003300"/>
          </a:xfrm>
        </p:spPr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2</a:t>
            </a:r>
            <a:r>
              <a:rPr lang="zh-CN" altLang="en-US" sz="3200"/>
              <a:t>（</a:t>
            </a:r>
            <a:r>
              <a:rPr lang="zh-CN" altLang="en-US" sz="2400" i="1">
                <a:solidFill>
                  <a:srgbClr val="D60093"/>
                </a:solidFill>
              </a:rPr>
              <a:t>优先级循环方式和中断结束方式操作命令字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graphicFrame>
        <p:nvGraphicFramePr>
          <p:cNvPr id="118844" name="Group 60"/>
          <p:cNvGraphicFramePr>
            <a:graphicFrameLocks noGrp="1"/>
          </p:cNvGraphicFramePr>
          <p:nvPr/>
        </p:nvGraphicFramePr>
        <p:xfrm>
          <a:off x="1331913" y="2062163"/>
          <a:ext cx="7335837" cy="50323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78239536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9030899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5931967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15706896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41889702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42496009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92278382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187158556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99535"/>
                  </a:ext>
                </a:extLst>
              </a:tr>
            </a:tbl>
          </a:graphicData>
        </a:graphic>
      </p:graphicFrame>
      <p:graphicFrame>
        <p:nvGraphicFramePr>
          <p:cNvPr id="118845" name="Group 61"/>
          <p:cNvGraphicFramePr>
            <a:graphicFrameLocks noGrp="1"/>
          </p:cNvGraphicFramePr>
          <p:nvPr/>
        </p:nvGraphicFramePr>
        <p:xfrm>
          <a:off x="1331913" y="1628775"/>
          <a:ext cx="7335837" cy="45720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21668606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1492439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2306511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127218881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4100871705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1786176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5030706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64220515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855133"/>
                  </a:ext>
                </a:extLst>
              </a:tr>
            </a:tbl>
          </a:graphicData>
        </a:graphic>
      </p:graphicFrame>
      <p:sp>
        <p:nvSpPr>
          <p:cNvPr id="118830" name="AutoShape 46" descr="066"/>
          <p:cNvSpPr>
            <a:spLocks noChangeArrowheads="1"/>
          </p:cNvSpPr>
          <p:nvPr/>
        </p:nvSpPr>
        <p:spPr bwMode="auto">
          <a:xfrm>
            <a:off x="214313" y="3086100"/>
            <a:ext cx="5870575" cy="2503488"/>
          </a:xfrm>
          <a:prstGeom prst="wedgeEllipseCallout">
            <a:avLst>
              <a:gd name="adj1" fmla="val 34264"/>
              <a:gd name="adj2" fmla="val 33259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SL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EOI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配合使用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产生中断结束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EOI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命令和改变优先权顺序</a:t>
            </a:r>
          </a:p>
        </p:txBody>
      </p:sp>
      <p:sp>
        <p:nvSpPr>
          <p:cNvPr id="118832" name="Line 48"/>
          <p:cNvSpPr>
            <a:spLocks noChangeShapeType="1"/>
          </p:cNvSpPr>
          <p:nvPr/>
        </p:nvSpPr>
        <p:spPr bwMode="auto">
          <a:xfrm flipH="1">
            <a:off x="6300788" y="2636838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8836" name="Picture 5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 r="89319" b="39352"/>
          <a:stretch>
            <a:fillRect/>
          </a:stretch>
        </p:blipFill>
        <p:spPr bwMode="auto">
          <a:xfrm>
            <a:off x="107950" y="1557338"/>
            <a:ext cx="115252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29" name="Line 45"/>
          <p:cNvSpPr>
            <a:spLocks noChangeShapeType="1"/>
          </p:cNvSpPr>
          <p:nvPr/>
        </p:nvSpPr>
        <p:spPr bwMode="auto">
          <a:xfrm>
            <a:off x="1762125" y="2574925"/>
            <a:ext cx="722313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8843" name="Group 59"/>
          <p:cNvGrpSpPr>
            <a:grpSpLocks/>
          </p:cNvGrpSpPr>
          <p:nvPr/>
        </p:nvGrpSpPr>
        <p:grpSpPr bwMode="auto">
          <a:xfrm>
            <a:off x="1725613" y="2708275"/>
            <a:ext cx="5870575" cy="2863850"/>
            <a:chOff x="1132" y="1706"/>
            <a:chExt cx="3698" cy="1804"/>
          </a:xfrm>
        </p:grpSpPr>
        <p:sp>
          <p:nvSpPr>
            <p:cNvPr id="118841" name="AutoShape 57" descr="066"/>
            <p:cNvSpPr>
              <a:spLocks noChangeArrowheads="1"/>
            </p:cNvSpPr>
            <p:nvPr/>
          </p:nvSpPr>
          <p:spPr bwMode="auto">
            <a:xfrm>
              <a:off x="1132" y="1933"/>
              <a:ext cx="3698" cy="1577"/>
            </a:xfrm>
            <a:prstGeom prst="wedgeEllipseCallout">
              <a:avLst>
                <a:gd name="adj1" fmla="val 34264"/>
                <a:gd name="adj2" fmla="val 33259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D7DA9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32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32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=00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D7DA9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0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OCW</a:t>
              </a:r>
              <a:r>
                <a:rPr kumimoji="0" lang="en-US" altLang="zh-CN" sz="32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的标志位</a:t>
              </a:r>
            </a:p>
          </p:txBody>
        </p:sp>
        <p:sp>
          <p:nvSpPr>
            <p:cNvPr id="118842" name="Line 58"/>
            <p:cNvSpPr>
              <a:spLocks noChangeShapeType="1"/>
            </p:cNvSpPr>
            <p:nvPr/>
          </p:nvSpPr>
          <p:spPr bwMode="auto">
            <a:xfrm flipH="1">
              <a:off x="2925" y="1706"/>
              <a:ext cx="182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8831" name="AutoShape 47" descr="066"/>
          <p:cNvSpPr>
            <a:spLocks noChangeArrowheads="1"/>
          </p:cNvSpPr>
          <p:nvPr/>
        </p:nvSpPr>
        <p:spPr bwMode="auto">
          <a:xfrm>
            <a:off x="3563938" y="3149600"/>
            <a:ext cx="5437187" cy="2527300"/>
          </a:xfrm>
          <a:prstGeom prst="wedgeEllipseCallout">
            <a:avLst>
              <a:gd name="adj1" fmla="val -9972"/>
              <a:gd name="adj2" fmla="val 28644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位编码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指定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20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30" grpId="0" animBg="1" autoUpdateAnimBg="0"/>
      <p:bldP spid="118831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6624638" cy="906463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OCW</a:t>
            </a:r>
            <a:r>
              <a:rPr lang="en-US" altLang="zh-CN" sz="3600" baseline="-2500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的功能</a:t>
            </a:r>
          </a:p>
        </p:txBody>
      </p:sp>
      <p:sp>
        <p:nvSpPr>
          <p:cNvPr id="83971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352425" y="1557338"/>
            <a:ext cx="8540750" cy="43195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（1）设置优先级循环方式：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优先级自动循环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优先级特殊循环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（2）组成两类中断结束命令：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一般的中断结束命令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EOI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特殊的中断结束命令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SEOI</a:t>
            </a: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400"/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：系统的中断优先级是否按循环方式设置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000" b="1">
                <a:solidFill>
                  <a:srgbClr val="FF0000"/>
                </a:solidFill>
              </a:rPr>
              <a:t>R=1——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循环方式；</a:t>
            </a:r>
            <a:r>
              <a:rPr lang="en-US" altLang="zh-CN" sz="2000" b="1">
                <a:solidFill>
                  <a:srgbClr val="FF0000"/>
                </a:solidFill>
              </a:rPr>
              <a:t>R=0——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非循环方式</a:t>
            </a: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400"/>
              <a:t>EOI</a:t>
            </a:r>
            <a:r>
              <a:rPr lang="zh-CN" altLang="en-US" sz="2400">
                <a:latin typeface="Times New Roman" panose="02020603050405020304" pitchFamily="18" charset="0"/>
              </a:rPr>
              <a:t>：中断结束命令</a:t>
            </a:r>
            <a:r>
              <a:rPr lang="en-US" altLang="zh-CN" sz="2400"/>
              <a:t>EOI=1</a:t>
            </a: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400"/>
              <a:t>SL</a:t>
            </a:r>
            <a:r>
              <a:rPr lang="zh-CN" altLang="en-US" sz="2400">
                <a:latin typeface="Times New Roman" panose="02020603050405020304" pitchFamily="18" charset="0"/>
              </a:rPr>
              <a:t>：决定</a:t>
            </a:r>
            <a:r>
              <a:rPr lang="en-US" altLang="zh-CN" sz="2400"/>
              <a:t>L</a:t>
            </a:r>
            <a:r>
              <a:rPr lang="en-US" altLang="zh-CN" sz="2400" baseline="-25000"/>
              <a:t>0</a:t>
            </a:r>
            <a:r>
              <a:rPr lang="zh-CN" altLang="en-US" sz="2400"/>
              <a:t>，</a:t>
            </a: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/>
              <a:t>L</a:t>
            </a:r>
            <a:r>
              <a:rPr lang="en-US" altLang="zh-CN" sz="2400" baseline="-25000"/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是否有效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000" b="1">
                <a:solidFill>
                  <a:srgbClr val="FF0000"/>
                </a:solidFill>
              </a:rPr>
              <a:t>SL=1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有效；</a:t>
            </a:r>
            <a:r>
              <a:rPr lang="en-US" altLang="zh-CN" sz="2000" b="1">
                <a:solidFill>
                  <a:srgbClr val="FF0000"/>
                </a:solidFill>
              </a:rPr>
              <a:t>SL=0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无效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9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567" name="Group 159"/>
          <p:cNvGraphicFramePr>
            <a:graphicFrameLocks noGrp="1"/>
          </p:cNvGraphicFramePr>
          <p:nvPr/>
        </p:nvGraphicFramePr>
        <p:xfrm>
          <a:off x="71438" y="236538"/>
          <a:ext cx="8964612" cy="4754564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32760246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593752247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316816682"/>
                    </a:ext>
                  </a:extLst>
                </a:gridCol>
                <a:gridCol w="7127875">
                  <a:extLst>
                    <a:ext uri="{9D8B030D-6E8A-4147-A177-3AD203B41FA5}">
                      <a16:colId xmlns:a16="http://schemas.microsoft.com/office/drawing/2014/main" val="121474095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工作方式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7995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优先级自动循环方式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1933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结束优先级自动循环方式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95533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优先级特殊循环方式，最低优先级由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指定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675547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没有意义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3188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发一般中断结束命令，优先级自动循环方式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47344"/>
                  </a:ext>
                </a:extLst>
              </a:tr>
              <a:tr h="866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发一般中断结束命令，优先级特殊自动循环方式，最低优先级为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所指定的值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73184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特殊中断结束命令，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指定被清除的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IS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25553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一般中断结束命令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0439"/>
                  </a:ext>
                </a:extLst>
              </a:tr>
            </a:tbl>
          </a:graphicData>
        </a:graphic>
      </p:graphicFrame>
      <p:sp>
        <p:nvSpPr>
          <p:cNvPr id="145482" name="AutoShape 74"/>
          <p:cNvSpPr>
            <a:spLocks/>
          </p:cNvSpPr>
          <p:nvPr/>
        </p:nvSpPr>
        <p:spPr bwMode="auto">
          <a:xfrm>
            <a:off x="1258888" y="5373688"/>
            <a:ext cx="7056437" cy="863600"/>
          </a:xfrm>
          <a:prstGeom prst="borderCallout2">
            <a:avLst>
              <a:gd name="adj1" fmla="val 13236"/>
              <a:gd name="adj2" fmla="val -1079"/>
              <a:gd name="adj3" fmla="val 13236"/>
              <a:gd name="adj4" fmla="val -1079"/>
              <a:gd name="adj5" fmla="val -11764"/>
              <a:gd name="adj6" fmla="val -11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如：当前最高优先级为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10100000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时，新的优先级次序为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45484" name="AutoShape 76"/>
          <p:cNvSpPr>
            <a:spLocks/>
          </p:cNvSpPr>
          <p:nvPr/>
        </p:nvSpPr>
        <p:spPr bwMode="auto">
          <a:xfrm>
            <a:off x="1258888" y="5373688"/>
            <a:ext cx="7056437" cy="863600"/>
          </a:xfrm>
          <a:prstGeom prst="borderCallout2">
            <a:avLst>
              <a:gd name="adj1" fmla="val 13236"/>
              <a:gd name="adj2" fmla="val -1079"/>
              <a:gd name="adj3" fmla="val 13236"/>
              <a:gd name="adj4" fmla="val -1079"/>
              <a:gd name="adj5" fmla="val -11764"/>
              <a:gd name="adj6" fmla="val -11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如：当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11100010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时，初始的优先级次序为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45518" name="AutoShape 110"/>
          <p:cNvSpPr>
            <a:spLocks/>
          </p:cNvSpPr>
          <p:nvPr/>
        </p:nvSpPr>
        <p:spPr bwMode="auto">
          <a:xfrm>
            <a:off x="1258888" y="5373688"/>
            <a:ext cx="7056437" cy="863600"/>
          </a:xfrm>
          <a:prstGeom prst="borderCallout2">
            <a:avLst>
              <a:gd name="adj1" fmla="val 13236"/>
              <a:gd name="adj2" fmla="val -1079"/>
              <a:gd name="adj3" fmla="val 13236"/>
              <a:gd name="adj4" fmla="val -1079"/>
              <a:gd name="adj5" fmla="val -11764"/>
              <a:gd name="adj6" fmla="val -11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如：当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01100011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时，当前中断服务寄存器的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位被清除。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82" grpId="0" animBg="1"/>
      <p:bldP spid="145484" grpId="0" animBg="1"/>
      <p:bldP spid="1455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8540750" cy="1143000"/>
          </a:xfrm>
        </p:spPr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3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3</a:t>
            </a:r>
            <a:r>
              <a:rPr lang="zh-CN" altLang="en-US" sz="3200"/>
              <a:t>（</a:t>
            </a:r>
            <a:r>
              <a:rPr lang="zh-CN" altLang="en-US" sz="2800" i="1">
                <a:solidFill>
                  <a:schemeClr val="hlink"/>
                </a:solidFill>
              </a:rPr>
              <a:t>状态操作命令字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sp>
        <p:nvSpPr>
          <p:cNvPr id="119853" name="Line 45"/>
          <p:cNvSpPr>
            <a:spLocks noChangeShapeType="1"/>
          </p:cNvSpPr>
          <p:nvPr/>
        </p:nvSpPr>
        <p:spPr bwMode="auto">
          <a:xfrm flipH="1">
            <a:off x="2627313" y="2205038"/>
            <a:ext cx="933450" cy="6477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56" name="Line 48"/>
          <p:cNvSpPr>
            <a:spLocks noChangeShapeType="1"/>
          </p:cNvSpPr>
          <p:nvPr/>
        </p:nvSpPr>
        <p:spPr bwMode="auto">
          <a:xfrm flipH="1">
            <a:off x="6659563" y="2349500"/>
            <a:ext cx="1370012" cy="7191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9963" name="Group 155"/>
          <p:cNvGraphicFramePr>
            <a:graphicFrameLocks noGrp="1"/>
          </p:cNvGraphicFramePr>
          <p:nvPr>
            <p:ph idx="1"/>
          </p:nvPr>
        </p:nvGraphicFramePr>
        <p:xfrm>
          <a:off x="382588" y="2924175"/>
          <a:ext cx="5302250" cy="2214563"/>
        </p:xfrm>
        <a:graphic>
          <a:graphicData uri="http://schemas.openxmlformats.org/drawingml/2006/table">
            <a:tbl>
              <a:tblPr/>
              <a:tblGrid>
                <a:gridCol w="1252537">
                  <a:extLst>
                    <a:ext uri="{9D8B030D-6E8A-4147-A177-3AD203B41FA5}">
                      <a16:colId xmlns:a16="http://schemas.microsoft.com/office/drawing/2014/main" val="1609833792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377252950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240616466"/>
                    </a:ext>
                  </a:extLst>
                </a:gridCol>
              </a:tblGrid>
              <a:tr h="774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4362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无用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3137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清除特殊屏蔽方式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84929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设置特殊屏蔽方式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369902"/>
                  </a:ext>
                </a:extLst>
              </a:tr>
            </a:tbl>
          </a:graphicData>
        </a:graphic>
      </p:graphicFrame>
      <p:sp>
        <p:nvSpPr>
          <p:cNvPr id="119954" name="Text Box 146"/>
          <p:cNvSpPr txBox="1">
            <a:spLocks noChangeArrowheads="1"/>
          </p:cNvSpPr>
          <p:nvPr/>
        </p:nvSpPr>
        <p:spPr bwMode="auto">
          <a:xfrm>
            <a:off x="2700338" y="3014663"/>
            <a:ext cx="2951162" cy="1216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P=1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8259A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为中断查询工作方式；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P=0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，非查询方式</a:t>
            </a:r>
          </a:p>
        </p:txBody>
      </p:sp>
      <p:graphicFrame>
        <p:nvGraphicFramePr>
          <p:cNvPr id="119962" name="Group 154"/>
          <p:cNvGraphicFramePr>
            <a:graphicFrameLocks noGrp="1"/>
          </p:cNvGraphicFramePr>
          <p:nvPr/>
        </p:nvGraphicFramePr>
        <p:xfrm>
          <a:off x="3635375" y="3059113"/>
          <a:ext cx="4967288" cy="2001839"/>
        </p:xfrm>
        <a:graphic>
          <a:graphicData uri="http://schemas.openxmlformats.org/drawingml/2006/table">
            <a:tbl>
              <a:tblPr/>
              <a:tblGrid>
                <a:gridCol w="879475">
                  <a:extLst>
                    <a:ext uri="{9D8B030D-6E8A-4147-A177-3AD203B41FA5}">
                      <a16:colId xmlns:a16="http://schemas.microsoft.com/office/drawing/2014/main" val="219017087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959041224"/>
                    </a:ext>
                  </a:extLst>
                </a:gridCol>
                <a:gridCol w="3148013">
                  <a:extLst>
                    <a:ext uri="{9D8B030D-6E8A-4147-A177-3AD203B41FA5}">
                      <a16:colId xmlns:a16="http://schemas.microsoft.com/office/drawing/2014/main" val="1682529890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939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无用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52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随后读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24088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随后读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ISR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31635"/>
                  </a:ext>
                </a:extLst>
              </a:tr>
            </a:tbl>
          </a:graphicData>
        </a:graphic>
      </p:graphicFrame>
      <p:sp>
        <p:nvSpPr>
          <p:cNvPr id="119956" name="Line 148"/>
          <p:cNvSpPr>
            <a:spLocks noChangeShapeType="1"/>
          </p:cNvSpPr>
          <p:nvPr/>
        </p:nvSpPr>
        <p:spPr bwMode="auto">
          <a:xfrm flipH="1">
            <a:off x="4067175" y="2276475"/>
            <a:ext cx="2520950" cy="72072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0006" name="Group 198"/>
          <p:cNvGraphicFramePr>
            <a:graphicFrameLocks noGrp="1"/>
          </p:cNvGraphicFramePr>
          <p:nvPr/>
        </p:nvGraphicFramePr>
        <p:xfrm>
          <a:off x="1619250" y="1773238"/>
          <a:ext cx="7335838" cy="503238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18461574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9947116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19502988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266570429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44482486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6362076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3028148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616065996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919463"/>
                  </a:ext>
                </a:extLst>
              </a:tr>
            </a:tbl>
          </a:graphicData>
        </a:graphic>
      </p:graphicFrame>
      <p:graphicFrame>
        <p:nvGraphicFramePr>
          <p:cNvPr id="119984" name="Group 176"/>
          <p:cNvGraphicFramePr>
            <a:graphicFrameLocks noGrp="1"/>
          </p:cNvGraphicFramePr>
          <p:nvPr/>
        </p:nvGraphicFramePr>
        <p:xfrm>
          <a:off x="1619250" y="1339850"/>
          <a:ext cx="7335838" cy="45720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4163631139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1013301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8723855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383753393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1254645699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1747161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947987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140009582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71251"/>
                  </a:ext>
                </a:extLst>
              </a:tr>
            </a:tbl>
          </a:graphicData>
        </a:graphic>
      </p:graphicFrame>
      <p:pic>
        <p:nvPicPr>
          <p:cNvPr id="120004" name="Picture 19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 r="89319" b="39352"/>
          <a:stretch>
            <a:fillRect/>
          </a:stretch>
        </p:blipFill>
        <p:spPr bwMode="auto">
          <a:xfrm>
            <a:off x="395288" y="1268413"/>
            <a:ext cx="115252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2C3A-B477-49F0-962E-86281610429C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403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54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765175"/>
            <a:ext cx="6908800" cy="11430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OCW</a:t>
            </a:r>
            <a:r>
              <a:rPr lang="en-US" altLang="zh-CN" sz="3600" baseline="-2500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的功能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989138"/>
            <a:ext cx="7961312" cy="3740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功能：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（1）设置和撤销特殊屏蔽方式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	（2）设置中断查询方式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	（3）设置对内部寄存器的读出命令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3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620713"/>
            <a:ext cx="7626350" cy="650875"/>
          </a:xfrm>
        </p:spPr>
        <p:txBody>
          <a:bodyPr/>
          <a:lstStyle/>
          <a:p>
            <a:r>
              <a:rPr lang="zh-CN" altLang="en-US" sz="4000"/>
              <a:t>读取状态字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24862" cy="3906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CPU</a:t>
            </a:r>
            <a:r>
              <a:rPr lang="zh-CN" altLang="en-US">
                <a:solidFill>
                  <a:srgbClr val="000000"/>
                </a:solidFill>
              </a:rPr>
              <a:t>可读出</a:t>
            </a:r>
            <a:r>
              <a:rPr lang="en-US" altLang="zh-CN">
                <a:solidFill>
                  <a:srgbClr val="000000"/>
                </a:solidFill>
              </a:rPr>
              <a:t>IRR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ISR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IMR</a:t>
            </a:r>
            <a:r>
              <a:rPr lang="zh-CN" altLang="en-US">
                <a:solidFill>
                  <a:srgbClr val="000000"/>
                </a:solidFill>
              </a:rPr>
              <a:t>和查询字。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为“</a:t>
            </a:r>
            <a:r>
              <a:rPr lang="en-US" altLang="zh-CN">
                <a:solidFill>
                  <a:srgbClr val="000000"/>
                </a:solidFill>
              </a:rPr>
              <a:t>0”</a:t>
            </a:r>
            <a:r>
              <a:rPr lang="zh-CN" altLang="en-US">
                <a:solidFill>
                  <a:srgbClr val="000000"/>
                </a:solidFill>
              </a:rPr>
              <a:t>，由</a:t>
            </a:r>
            <a:r>
              <a:rPr lang="en-US" altLang="zh-CN">
                <a:solidFill>
                  <a:srgbClr val="000000"/>
                </a:solidFill>
              </a:rPr>
              <a:t>OCW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r>
              <a:rPr lang="en-US" altLang="zh-CN">
                <a:solidFill>
                  <a:srgbClr val="000000"/>
                </a:solidFill>
              </a:rPr>
              <a:t>RR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RIS</a:t>
            </a:r>
            <a:r>
              <a:rPr lang="zh-CN" altLang="en-US">
                <a:solidFill>
                  <a:srgbClr val="000000"/>
                </a:solidFill>
              </a:rPr>
              <a:t>位设定读取</a:t>
            </a:r>
            <a:r>
              <a:rPr lang="en-US" altLang="zh-CN">
                <a:solidFill>
                  <a:srgbClr val="000000"/>
                </a:solidFill>
              </a:rPr>
              <a:t>IRR</a:t>
            </a:r>
            <a:r>
              <a:rPr lang="zh-CN" altLang="en-US">
                <a:solidFill>
                  <a:srgbClr val="000000"/>
                </a:solidFill>
              </a:rPr>
              <a:t>或</a:t>
            </a:r>
            <a:r>
              <a:rPr lang="en-US" altLang="zh-CN">
                <a:solidFill>
                  <a:srgbClr val="000000"/>
                </a:solidFill>
              </a:rPr>
              <a:t>ISR</a:t>
            </a:r>
            <a:r>
              <a:rPr lang="zh-CN" altLang="en-US">
                <a:solidFill>
                  <a:srgbClr val="000000"/>
                </a:solidFill>
              </a:rPr>
              <a:t>，由</a:t>
            </a:r>
            <a:r>
              <a:rPr lang="en-US" altLang="zh-CN">
                <a:solidFill>
                  <a:srgbClr val="000000"/>
                </a:solidFill>
              </a:rPr>
              <a:t>OCW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zh-CN" altLang="en-US">
                <a:solidFill>
                  <a:srgbClr val="000000"/>
                </a:solidFill>
              </a:rPr>
              <a:t>位设定读取查询字。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而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引脚为“</a:t>
            </a:r>
            <a:r>
              <a:rPr lang="en-US" altLang="zh-CN">
                <a:solidFill>
                  <a:srgbClr val="000000"/>
                </a:solidFill>
              </a:rPr>
              <a:t>1”</a:t>
            </a:r>
            <a:r>
              <a:rPr lang="zh-CN" altLang="en-US">
                <a:solidFill>
                  <a:srgbClr val="000000"/>
                </a:solidFill>
              </a:rPr>
              <a:t>时读取的都是</a:t>
            </a:r>
            <a:r>
              <a:rPr lang="en-US" altLang="zh-CN">
                <a:solidFill>
                  <a:srgbClr val="000000"/>
                </a:solidFill>
              </a:rPr>
              <a:t>IMR</a:t>
            </a: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OCW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查询字反映</a:t>
            </a:r>
            <a:r>
              <a:rPr lang="en-US" altLang="zh-CN">
                <a:solidFill>
                  <a:srgbClr val="000000"/>
                </a:solidFill>
              </a:rPr>
              <a:t>8259A</a:t>
            </a:r>
            <a:r>
              <a:rPr lang="zh-CN" altLang="en-US">
                <a:solidFill>
                  <a:srgbClr val="000000"/>
                </a:solidFill>
              </a:rPr>
              <a:t>是否有中断请求，并表明了当前优先级最高的中断请求是哪个。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198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读取状态字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16113"/>
            <a:ext cx="8569325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A</a:t>
            </a:r>
            <a:r>
              <a:rPr lang="en-US" altLang="zh-CN" b="1" baseline="-25000">
                <a:solidFill>
                  <a:schemeClr val="hlink"/>
                </a:solidFill>
              </a:rPr>
              <a:t>0</a:t>
            </a:r>
            <a:r>
              <a:rPr lang="en-US" altLang="zh-CN" b="1">
                <a:solidFill>
                  <a:schemeClr val="hlink"/>
                </a:solidFill>
              </a:rPr>
              <a:t>=0</a:t>
            </a:r>
            <a:r>
              <a:rPr lang="en-US" altLang="zh-CN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P=1</a:t>
            </a:r>
            <a:r>
              <a:rPr lang="zh-CN" altLang="en-US"/>
              <a:t>，</a:t>
            </a:r>
            <a:r>
              <a:rPr lang="en-US" altLang="zh-CN"/>
              <a:t>8259A</a:t>
            </a:r>
            <a:r>
              <a:rPr lang="zh-CN" altLang="en-US"/>
              <a:t>为中断查询工作方式，读取查询字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P=0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RR=1</a:t>
            </a:r>
            <a:r>
              <a:rPr lang="zh-CN" altLang="en-US" b="1"/>
              <a:t>，</a:t>
            </a:r>
            <a:r>
              <a:rPr lang="en-US" altLang="zh-CN" b="1"/>
              <a:t>RIS=0</a:t>
            </a:r>
            <a:r>
              <a:rPr lang="zh-CN" altLang="en-US" b="1"/>
              <a:t>，读取</a:t>
            </a:r>
            <a:r>
              <a:rPr lang="en-US" altLang="zh-CN" b="1"/>
              <a:t>IRR</a:t>
            </a:r>
            <a:r>
              <a:rPr lang="zh-CN" altLang="en-US" b="1"/>
              <a:t>寄存器（</a:t>
            </a:r>
            <a:r>
              <a:rPr lang="en-US" altLang="zh-CN" b="1"/>
              <a:t>A</a:t>
            </a:r>
            <a:r>
              <a:rPr lang="en-US" altLang="zh-CN" b="1" baseline="-25000"/>
              <a:t>0</a:t>
            </a:r>
            <a:r>
              <a:rPr lang="en-US" altLang="zh-CN" b="1"/>
              <a:t>=0</a:t>
            </a:r>
            <a:r>
              <a:rPr lang="zh-CN" altLang="en-US" b="1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RR=1</a:t>
            </a:r>
            <a:r>
              <a:rPr lang="zh-CN" altLang="en-US" b="1"/>
              <a:t>，</a:t>
            </a:r>
            <a:r>
              <a:rPr lang="en-US" altLang="zh-CN" b="1"/>
              <a:t>RIS=1</a:t>
            </a:r>
            <a:r>
              <a:rPr lang="zh-CN" altLang="en-US" b="1"/>
              <a:t>，读取</a:t>
            </a:r>
            <a:r>
              <a:rPr lang="en-US" altLang="zh-CN" b="1"/>
              <a:t>ISR</a:t>
            </a:r>
            <a:r>
              <a:rPr lang="zh-CN" altLang="en-US" b="1"/>
              <a:t>寄存器（</a:t>
            </a:r>
            <a:r>
              <a:rPr lang="en-US" altLang="zh-CN" b="1"/>
              <a:t>A</a:t>
            </a:r>
            <a:r>
              <a:rPr lang="en-US" altLang="zh-CN" b="1" baseline="-25000"/>
              <a:t>0</a:t>
            </a:r>
            <a:r>
              <a:rPr lang="en-US" altLang="zh-CN" b="1"/>
              <a:t>=0</a:t>
            </a:r>
            <a:r>
              <a:rPr lang="zh-CN" altLang="en-US" b="1"/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A</a:t>
            </a:r>
            <a:r>
              <a:rPr lang="en-US" altLang="zh-CN" b="1" baseline="-25000">
                <a:solidFill>
                  <a:schemeClr val="hlink"/>
                </a:solidFill>
              </a:rPr>
              <a:t>0</a:t>
            </a:r>
            <a:r>
              <a:rPr lang="en-US" altLang="zh-CN" b="1">
                <a:solidFill>
                  <a:schemeClr val="hlink"/>
                </a:solidFill>
              </a:rPr>
              <a:t>=1</a:t>
            </a:r>
            <a:r>
              <a:rPr lang="zh-CN" altLang="en-US"/>
              <a:t>时读屏蔽寄存器</a:t>
            </a:r>
            <a:r>
              <a:rPr lang="en-US" altLang="zh-CN"/>
              <a:t>IMR</a:t>
            </a:r>
            <a:r>
              <a:rPr lang="zh-CN" altLang="en-US"/>
              <a:t>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5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476250"/>
            <a:ext cx="8181975" cy="906463"/>
          </a:xfrm>
        </p:spPr>
        <p:txBody>
          <a:bodyPr/>
          <a:lstStyle/>
          <a:p>
            <a:pPr algn="l"/>
            <a:r>
              <a:rPr lang="zh-CN" altLang="en-US" sz="4000"/>
              <a:t>查询字</a:t>
            </a:r>
          </a:p>
        </p:txBody>
      </p:sp>
      <p:graphicFrame>
        <p:nvGraphicFramePr>
          <p:cNvPr id="121861" name="Group 5"/>
          <p:cNvGraphicFramePr>
            <a:graphicFrameLocks noGrp="1"/>
          </p:cNvGraphicFramePr>
          <p:nvPr/>
        </p:nvGraphicFramePr>
        <p:xfrm>
          <a:off x="1692275" y="2062163"/>
          <a:ext cx="7046913" cy="504825"/>
        </p:xfrm>
        <a:graphic>
          <a:graphicData uri="http://schemas.openxmlformats.org/drawingml/2006/table">
            <a:tbl>
              <a:tblPr/>
              <a:tblGrid>
                <a:gridCol w="881063">
                  <a:extLst>
                    <a:ext uri="{9D8B030D-6E8A-4147-A177-3AD203B41FA5}">
                      <a16:colId xmlns:a16="http://schemas.microsoft.com/office/drawing/2014/main" val="1262622854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171647432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380523987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96120596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30834687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89240637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3141564148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74185288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89301"/>
                  </a:ext>
                </a:extLst>
              </a:tr>
            </a:tbl>
          </a:graphicData>
        </a:graphic>
      </p:graphicFrame>
      <p:graphicFrame>
        <p:nvGraphicFramePr>
          <p:cNvPr id="121917" name="Group 61"/>
          <p:cNvGraphicFramePr>
            <a:graphicFrameLocks noGrp="1"/>
          </p:cNvGraphicFramePr>
          <p:nvPr/>
        </p:nvGraphicFramePr>
        <p:xfrm>
          <a:off x="1692275" y="1555750"/>
          <a:ext cx="7046913" cy="504825"/>
        </p:xfrm>
        <a:graphic>
          <a:graphicData uri="http://schemas.openxmlformats.org/drawingml/2006/table">
            <a:tbl>
              <a:tblPr/>
              <a:tblGrid>
                <a:gridCol w="881063">
                  <a:extLst>
                    <a:ext uri="{9D8B030D-6E8A-4147-A177-3AD203B41FA5}">
                      <a16:colId xmlns:a16="http://schemas.microsoft.com/office/drawing/2014/main" val="1052333667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72265172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371799276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279458796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37958194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58192163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519752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867789995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2208"/>
                  </a:ext>
                </a:extLst>
              </a:tr>
            </a:tbl>
          </a:graphicData>
        </a:graphic>
      </p:graphicFrame>
      <p:sp>
        <p:nvSpPr>
          <p:cNvPr id="121901" name="Line 45"/>
          <p:cNvSpPr>
            <a:spLocks noChangeShapeType="1"/>
          </p:cNvSpPr>
          <p:nvPr/>
        </p:nvSpPr>
        <p:spPr bwMode="auto">
          <a:xfrm>
            <a:off x="2124075" y="2565400"/>
            <a:ext cx="431800" cy="720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02" name="AutoShape 46" descr="066"/>
          <p:cNvSpPr>
            <a:spLocks noChangeArrowheads="1"/>
          </p:cNvSpPr>
          <p:nvPr/>
        </p:nvSpPr>
        <p:spPr bwMode="auto">
          <a:xfrm>
            <a:off x="1042988" y="3213100"/>
            <a:ext cx="4908550" cy="2238375"/>
          </a:xfrm>
          <a:prstGeom prst="wedgeEllipseCallout">
            <a:avLst>
              <a:gd name="adj1" fmla="val -227"/>
              <a:gd name="adj2" fmla="val 1837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中断位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有外设请求中断</a:t>
            </a:r>
          </a:p>
        </p:txBody>
      </p:sp>
      <p:sp>
        <p:nvSpPr>
          <p:cNvPr id="121903" name="AutoShape 47" descr="066"/>
          <p:cNvSpPr>
            <a:spLocks noChangeArrowheads="1"/>
          </p:cNvSpPr>
          <p:nvPr/>
        </p:nvSpPr>
        <p:spPr bwMode="auto">
          <a:xfrm>
            <a:off x="4092575" y="3321050"/>
            <a:ext cx="4714875" cy="2214563"/>
          </a:xfrm>
          <a:prstGeom prst="wedgeEllipseCallout">
            <a:avLst>
              <a:gd name="adj1" fmla="val 1278"/>
              <a:gd name="adj2" fmla="val 2892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的编码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当前中断请求的最高优先级</a:t>
            </a:r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 flipH="1">
            <a:off x="6472238" y="2622550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1916" name="Picture 6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 r="89319" b="39352"/>
          <a:stretch>
            <a:fillRect/>
          </a:stretch>
        </p:blipFill>
        <p:spPr bwMode="auto">
          <a:xfrm>
            <a:off x="468313" y="1557338"/>
            <a:ext cx="115252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15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02" grpId="0" animBg="1" autoUpdateAnimBg="0"/>
      <p:bldP spid="12190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451225" y="6313487"/>
            <a:ext cx="3344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 b="1" dirty="0">
                <a:latin typeface="Arial" panose="020B0604020202020204" pitchFamily="34" charset="0"/>
              </a:rPr>
              <a:t>双列直插式芯片，</a:t>
            </a:r>
            <a:r>
              <a:rPr kumimoji="1" lang="en-US" altLang="zh-CN" sz="1800" b="1" dirty="0">
                <a:latin typeface="Arial" panose="020B0604020202020204" pitchFamily="34" charset="0"/>
              </a:rPr>
              <a:t>28</a:t>
            </a:r>
            <a:r>
              <a:rPr kumimoji="1" lang="zh-CN" altLang="en-US" sz="1800" b="1" dirty="0">
                <a:latin typeface="Arial" panose="020B0604020202020204" pitchFamily="34" charset="0"/>
              </a:rPr>
              <a:t>个引脚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0" y="225425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8259A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的引脚信号及与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8086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系统的连接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                                                                                     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172" name="Group 90"/>
          <p:cNvGrpSpPr>
            <a:grpSpLocks/>
          </p:cNvGrpSpPr>
          <p:nvPr/>
        </p:nvGrpSpPr>
        <p:grpSpPr bwMode="auto">
          <a:xfrm>
            <a:off x="576263" y="873125"/>
            <a:ext cx="7653337" cy="5410200"/>
            <a:chOff x="240" y="548"/>
            <a:chExt cx="4821" cy="3408"/>
          </a:xfrm>
        </p:grpSpPr>
        <p:sp>
          <p:nvSpPr>
            <p:cNvPr id="7173" name="Rectangle 6"/>
            <p:cNvSpPr>
              <a:spLocks noChangeArrowheads="1"/>
            </p:cNvSpPr>
            <p:nvPr/>
          </p:nvSpPr>
          <p:spPr bwMode="auto">
            <a:xfrm>
              <a:off x="2247" y="548"/>
              <a:ext cx="1573" cy="340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4" name="Rectangle 7"/>
            <p:cNvSpPr>
              <a:spLocks noChangeArrowheads="1"/>
            </p:cNvSpPr>
            <p:nvPr/>
          </p:nvSpPr>
          <p:spPr bwMode="auto">
            <a:xfrm>
              <a:off x="240" y="1215"/>
              <a:ext cx="495" cy="2670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4359" y="1117"/>
              <a:ext cx="6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方 波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4359" y="1325"/>
              <a:ext cx="6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键 盘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4359" y="1528"/>
              <a:ext cx="6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保 留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78" name="Text Box 11"/>
            <p:cNvSpPr txBox="1">
              <a:spLocks noChangeArrowheads="1"/>
            </p:cNvSpPr>
            <p:nvPr/>
          </p:nvSpPr>
          <p:spPr bwMode="auto">
            <a:xfrm>
              <a:off x="4416" y="1748"/>
              <a:ext cx="62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串 口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2</a:t>
              </a:r>
            </a:p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4368" y="2140"/>
              <a:ext cx="61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硬 盘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4368" y="2355"/>
              <a:ext cx="6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软 盘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4377" y="2557"/>
              <a:ext cx="61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打印机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>
              <a:off x="3602" y="1671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3611" y="1880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3611" y="2088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3611" y="2283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>
              <a:off x="3611" y="2498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3619" y="2700"/>
              <a:ext cx="7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21"/>
            <p:cNvSpPr txBox="1">
              <a:spLocks noChangeArrowheads="1"/>
            </p:cNvSpPr>
            <p:nvPr/>
          </p:nvSpPr>
          <p:spPr bwMode="auto">
            <a:xfrm>
              <a:off x="266" y="2043"/>
              <a:ext cx="44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</a:p>
          </p:txBody>
        </p:sp>
        <p:sp>
          <p:nvSpPr>
            <p:cNvPr id="7189" name="Text Box 22"/>
            <p:cNvSpPr txBox="1">
              <a:spLocks noChangeArrowheads="1"/>
            </p:cNvSpPr>
            <p:nvPr/>
          </p:nvSpPr>
          <p:spPr bwMode="auto">
            <a:xfrm>
              <a:off x="4416" y="966"/>
              <a:ext cx="64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18.2Hz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90" name="Rectangle 23"/>
            <p:cNvSpPr>
              <a:spLocks noChangeArrowheads="1"/>
            </p:cNvSpPr>
            <p:nvPr/>
          </p:nvSpPr>
          <p:spPr bwMode="auto">
            <a:xfrm>
              <a:off x="2430" y="771"/>
              <a:ext cx="1172" cy="3083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1" name="Text Box 24"/>
            <p:cNvSpPr txBox="1">
              <a:spLocks noChangeArrowheads="1"/>
            </p:cNvSpPr>
            <p:nvPr/>
          </p:nvSpPr>
          <p:spPr bwMode="auto">
            <a:xfrm>
              <a:off x="475" y="2310"/>
              <a:ext cx="2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>
              <a:off x="1482" y="2883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Text Box 26"/>
            <p:cNvSpPr txBox="1">
              <a:spLocks noChangeArrowheads="1"/>
            </p:cNvSpPr>
            <p:nvPr/>
          </p:nvSpPr>
          <p:spPr bwMode="auto">
            <a:xfrm>
              <a:off x="2455" y="2792"/>
              <a:ext cx="34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</a:p>
          </p:txBody>
        </p:sp>
        <p:sp>
          <p:nvSpPr>
            <p:cNvPr id="7194" name="Line 27"/>
            <p:cNvSpPr>
              <a:spLocks noChangeShapeType="1"/>
            </p:cNvSpPr>
            <p:nvPr/>
          </p:nvSpPr>
          <p:spPr bwMode="auto">
            <a:xfrm>
              <a:off x="2463" y="2791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Text Box 28"/>
            <p:cNvSpPr txBox="1">
              <a:spLocks noChangeArrowheads="1"/>
            </p:cNvSpPr>
            <p:nvPr/>
          </p:nvSpPr>
          <p:spPr bwMode="auto">
            <a:xfrm>
              <a:off x="2803" y="548"/>
              <a:ext cx="70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8259A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96" name="Text Box 29"/>
            <p:cNvSpPr txBox="1">
              <a:spLocks noChangeArrowheads="1"/>
            </p:cNvSpPr>
            <p:nvPr/>
          </p:nvSpPr>
          <p:spPr bwMode="auto">
            <a:xfrm>
              <a:off x="260" y="932"/>
              <a:ext cx="6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7" name="Line 30"/>
            <p:cNvSpPr>
              <a:spLocks noChangeAspect="1" noChangeShapeType="1"/>
            </p:cNvSpPr>
            <p:nvPr/>
          </p:nvSpPr>
          <p:spPr bwMode="auto">
            <a:xfrm>
              <a:off x="737" y="2407"/>
              <a:ext cx="17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Text Box 31"/>
            <p:cNvSpPr txBox="1">
              <a:spLocks noChangeArrowheads="1"/>
            </p:cNvSpPr>
            <p:nvPr/>
          </p:nvSpPr>
          <p:spPr bwMode="auto">
            <a:xfrm>
              <a:off x="2470" y="2297"/>
              <a:ext cx="2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7199" name="AutoShape 32"/>
            <p:cNvSpPr>
              <a:spLocks noChangeArrowheads="1"/>
            </p:cNvSpPr>
            <p:nvPr/>
          </p:nvSpPr>
          <p:spPr bwMode="auto">
            <a:xfrm>
              <a:off x="735" y="1371"/>
              <a:ext cx="1685" cy="248"/>
            </a:xfrm>
            <a:prstGeom prst="leftRightArrow">
              <a:avLst>
                <a:gd name="adj1" fmla="val 63417"/>
                <a:gd name="adj2" fmla="val 54858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0" name="Text Box 33"/>
            <p:cNvSpPr txBox="1">
              <a:spLocks noChangeArrowheads="1"/>
            </p:cNvSpPr>
            <p:nvPr/>
          </p:nvSpPr>
          <p:spPr bwMode="auto">
            <a:xfrm>
              <a:off x="1152" y="1174"/>
              <a:ext cx="80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</a:p>
          </p:txBody>
        </p:sp>
        <p:sp>
          <p:nvSpPr>
            <p:cNvPr id="7201" name="Text Box 34"/>
            <p:cNvSpPr txBox="1">
              <a:spLocks noChangeArrowheads="1"/>
            </p:cNvSpPr>
            <p:nvPr/>
          </p:nvSpPr>
          <p:spPr bwMode="auto">
            <a:xfrm>
              <a:off x="249" y="1841"/>
              <a:ext cx="44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  IOR</a:t>
              </a:r>
            </a:p>
          </p:txBody>
        </p:sp>
        <p:sp>
          <p:nvSpPr>
            <p:cNvPr id="7202" name="Line 35"/>
            <p:cNvSpPr>
              <a:spLocks noChangeShapeType="1"/>
            </p:cNvSpPr>
            <p:nvPr/>
          </p:nvSpPr>
          <p:spPr bwMode="auto">
            <a:xfrm>
              <a:off x="405" y="1861"/>
              <a:ext cx="2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36"/>
            <p:cNvSpPr>
              <a:spLocks noChangeShapeType="1"/>
            </p:cNvSpPr>
            <p:nvPr/>
          </p:nvSpPr>
          <p:spPr bwMode="auto">
            <a:xfrm>
              <a:off x="742" y="1938"/>
              <a:ext cx="1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7"/>
            <p:cNvSpPr>
              <a:spLocks noChangeShapeType="1"/>
            </p:cNvSpPr>
            <p:nvPr/>
          </p:nvSpPr>
          <p:spPr bwMode="auto">
            <a:xfrm>
              <a:off x="735" y="2160"/>
              <a:ext cx="16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Text Box 38"/>
            <p:cNvSpPr txBox="1">
              <a:spLocks noChangeArrowheads="1"/>
            </p:cNvSpPr>
            <p:nvPr/>
          </p:nvSpPr>
          <p:spPr bwMode="auto">
            <a:xfrm>
              <a:off x="2455" y="1847"/>
              <a:ext cx="27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</a:p>
          </p:txBody>
        </p:sp>
        <p:sp>
          <p:nvSpPr>
            <p:cNvPr id="7206" name="Text Box 39"/>
            <p:cNvSpPr txBox="1">
              <a:spLocks noChangeArrowheads="1"/>
            </p:cNvSpPr>
            <p:nvPr/>
          </p:nvSpPr>
          <p:spPr bwMode="auto">
            <a:xfrm>
              <a:off x="2444" y="2075"/>
              <a:ext cx="35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7207" name="Line 40"/>
            <p:cNvSpPr>
              <a:spLocks noChangeShapeType="1"/>
            </p:cNvSpPr>
            <p:nvPr/>
          </p:nvSpPr>
          <p:spPr bwMode="auto">
            <a:xfrm>
              <a:off x="2463" y="2100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41"/>
            <p:cNvSpPr>
              <a:spLocks noChangeShapeType="1"/>
            </p:cNvSpPr>
            <p:nvPr/>
          </p:nvSpPr>
          <p:spPr bwMode="auto">
            <a:xfrm>
              <a:off x="2472" y="1874"/>
              <a:ext cx="2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42"/>
            <p:cNvSpPr>
              <a:spLocks noChangeShapeType="1"/>
            </p:cNvSpPr>
            <p:nvPr/>
          </p:nvSpPr>
          <p:spPr bwMode="auto">
            <a:xfrm>
              <a:off x="383" y="2047"/>
              <a:ext cx="31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Text Box 43"/>
            <p:cNvSpPr txBox="1">
              <a:spLocks noChangeArrowheads="1"/>
            </p:cNvSpPr>
            <p:nvPr/>
          </p:nvSpPr>
          <p:spPr bwMode="auto">
            <a:xfrm>
              <a:off x="1100" y="2612"/>
              <a:ext cx="392" cy="86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片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选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译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码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11" name="Text Box 44"/>
            <p:cNvSpPr txBox="1">
              <a:spLocks noChangeArrowheads="1"/>
            </p:cNvSpPr>
            <p:nvPr/>
          </p:nvSpPr>
          <p:spPr bwMode="auto">
            <a:xfrm>
              <a:off x="3246" y="1093"/>
              <a:ext cx="356" cy="1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2" name="AutoShape 45"/>
            <p:cNvSpPr>
              <a:spLocks noChangeArrowheads="1"/>
            </p:cNvSpPr>
            <p:nvPr/>
          </p:nvSpPr>
          <p:spPr bwMode="auto">
            <a:xfrm>
              <a:off x="735" y="2936"/>
              <a:ext cx="348" cy="254"/>
            </a:xfrm>
            <a:prstGeom prst="rightArrow">
              <a:avLst>
                <a:gd name="adj1" fmla="val 50000"/>
                <a:gd name="adj2" fmla="val 37677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Text Box 46"/>
            <p:cNvSpPr txBox="1">
              <a:spLocks noChangeArrowheads="1"/>
            </p:cNvSpPr>
            <p:nvPr/>
          </p:nvSpPr>
          <p:spPr bwMode="auto">
            <a:xfrm>
              <a:off x="466" y="2799"/>
              <a:ext cx="234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</a:p>
          </p:txBody>
        </p:sp>
        <p:sp>
          <p:nvSpPr>
            <p:cNvPr id="7214" name="Text Box 47"/>
            <p:cNvSpPr txBox="1">
              <a:spLocks noChangeArrowheads="1"/>
            </p:cNvSpPr>
            <p:nvPr/>
          </p:nvSpPr>
          <p:spPr bwMode="auto">
            <a:xfrm>
              <a:off x="2447" y="1290"/>
              <a:ext cx="252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7215" name="Text Box 48"/>
            <p:cNvSpPr txBox="1">
              <a:spLocks noChangeArrowheads="1"/>
            </p:cNvSpPr>
            <p:nvPr/>
          </p:nvSpPr>
          <p:spPr bwMode="auto">
            <a:xfrm>
              <a:off x="422" y="1215"/>
              <a:ext cx="253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7216" name="Text Box 49"/>
            <p:cNvSpPr txBox="1">
              <a:spLocks noChangeArrowheads="1"/>
            </p:cNvSpPr>
            <p:nvPr/>
          </p:nvSpPr>
          <p:spPr bwMode="auto">
            <a:xfrm>
              <a:off x="3255" y="804"/>
              <a:ext cx="35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Vcc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Text Box 50"/>
            <p:cNvSpPr txBox="1">
              <a:spLocks noChangeArrowheads="1"/>
            </p:cNvSpPr>
            <p:nvPr/>
          </p:nvSpPr>
          <p:spPr bwMode="auto">
            <a:xfrm>
              <a:off x="2881" y="2883"/>
              <a:ext cx="686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SP/EN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CA0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CA1</a:t>
              </a:r>
            </a:p>
            <a:p>
              <a:pPr algn="r" eaLnBrk="1" hangingPunct="1">
                <a:lnSpc>
                  <a:spcPct val="80000"/>
                </a:lnSpc>
                <a:spcAft>
                  <a:spcPct val="50000"/>
                </a:spcAft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CA2</a:t>
              </a:r>
            </a:p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7218" name="Line 51"/>
            <p:cNvSpPr>
              <a:spLocks noChangeShapeType="1"/>
            </p:cNvSpPr>
            <p:nvPr/>
          </p:nvSpPr>
          <p:spPr bwMode="auto">
            <a:xfrm>
              <a:off x="3611" y="914"/>
              <a:ext cx="4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Text Box 52"/>
            <p:cNvSpPr txBox="1">
              <a:spLocks noChangeArrowheads="1"/>
            </p:cNvSpPr>
            <p:nvPr/>
          </p:nvSpPr>
          <p:spPr bwMode="auto">
            <a:xfrm>
              <a:off x="4108" y="817"/>
              <a:ext cx="44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+ 5V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20" name="Line 53"/>
            <p:cNvSpPr>
              <a:spLocks noChangeShapeType="1"/>
            </p:cNvSpPr>
            <p:nvPr/>
          </p:nvSpPr>
          <p:spPr bwMode="auto">
            <a:xfrm>
              <a:off x="3602" y="1234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Line 54"/>
            <p:cNvSpPr>
              <a:spLocks noChangeShapeType="1"/>
            </p:cNvSpPr>
            <p:nvPr/>
          </p:nvSpPr>
          <p:spPr bwMode="auto">
            <a:xfrm>
              <a:off x="3602" y="1475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22" name="Group 55"/>
            <p:cNvGrpSpPr>
              <a:grpSpLocks/>
            </p:cNvGrpSpPr>
            <p:nvPr/>
          </p:nvGrpSpPr>
          <p:grpSpPr bwMode="auto">
            <a:xfrm>
              <a:off x="3889" y="1035"/>
              <a:ext cx="408" cy="1643"/>
              <a:chOff x="18337" y="2979"/>
              <a:chExt cx="1932" cy="7414"/>
            </a:xfrm>
          </p:grpSpPr>
          <p:sp>
            <p:nvSpPr>
              <p:cNvPr id="7246" name="Text Box 56"/>
              <p:cNvSpPr txBox="1">
                <a:spLocks noChangeArrowheads="1"/>
              </p:cNvSpPr>
              <p:nvPr/>
            </p:nvSpPr>
            <p:spPr bwMode="auto">
              <a:xfrm>
                <a:off x="18379" y="5921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7" name="Text Box 57"/>
              <p:cNvSpPr txBox="1">
                <a:spLocks noChangeArrowheads="1"/>
              </p:cNvSpPr>
              <p:nvPr/>
            </p:nvSpPr>
            <p:spPr bwMode="auto">
              <a:xfrm>
                <a:off x="18379" y="6863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8" name="Text Box 58"/>
              <p:cNvSpPr txBox="1">
                <a:spLocks noChangeArrowheads="1"/>
              </p:cNvSpPr>
              <p:nvPr/>
            </p:nvSpPr>
            <p:spPr bwMode="auto">
              <a:xfrm>
                <a:off x="18379" y="7745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9" name="Text Box 59"/>
              <p:cNvSpPr txBox="1">
                <a:spLocks noChangeArrowheads="1"/>
              </p:cNvSpPr>
              <p:nvPr/>
            </p:nvSpPr>
            <p:spPr bwMode="auto">
              <a:xfrm>
                <a:off x="18379" y="8716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0" name="Text Box 60"/>
              <p:cNvSpPr txBox="1">
                <a:spLocks noChangeArrowheads="1"/>
              </p:cNvSpPr>
              <p:nvPr/>
            </p:nvSpPr>
            <p:spPr bwMode="auto">
              <a:xfrm>
                <a:off x="18420" y="9628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1" name="Text Box 61"/>
              <p:cNvSpPr txBox="1">
                <a:spLocks noChangeArrowheads="1"/>
              </p:cNvSpPr>
              <p:nvPr/>
            </p:nvSpPr>
            <p:spPr bwMode="auto">
              <a:xfrm>
                <a:off x="18420" y="2979"/>
                <a:ext cx="1685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2" name="Text Box 62"/>
              <p:cNvSpPr txBox="1">
                <a:spLocks noChangeArrowheads="1"/>
              </p:cNvSpPr>
              <p:nvPr/>
            </p:nvSpPr>
            <p:spPr bwMode="auto">
              <a:xfrm>
                <a:off x="18461" y="4068"/>
                <a:ext cx="1685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3" name="Text Box 63"/>
              <p:cNvSpPr txBox="1">
                <a:spLocks noChangeArrowheads="1"/>
              </p:cNvSpPr>
              <p:nvPr/>
            </p:nvSpPr>
            <p:spPr bwMode="auto">
              <a:xfrm>
                <a:off x="18337" y="4980"/>
                <a:ext cx="1850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23" name="Text Box 64"/>
            <p:cNvSpPr txBox="1">
              <a:spLocks noChangeArrowheads="1"/>
            </p:cNvSpPr>
            <p:nvPr/>
          </p:nvSpPr>
          <p:spPr bwMode="auto">
            <a:xfrm>
              <a:off x="1536" y="2852"/>
              <a:ext cx="6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24" name="Line 65"/>
            <p:cNvSpPr>
              <a:spLocks noChangeShapeType="1"/>
            </p:cNvSpPr>
            <p:nvPr/>
          </p:nvSpPr>
          <p:spPr bwMode="auto">
            <a:xfrm>
              <a:off x="3594" y="3761"/>
              <a:ext cx="3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Line 66"/>
            <p:cNvSpPr>
              <a:spLocks noChangeShapeType="1"/>
            </p:cNvSpPr>
            <p:nvPr/>
          </p:nvSpPr>
          <p:spPr bwMode="auto">
            <a:xfrm>
              <a:off x="3993" y="3775"/>
              <a:ext cx="0" cy="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Line 67"/>
            <p:cNvSpPr>
              <a:spLocks noChangeShapeType="1"/>
            </p:cNvSpPr>
            <p:nvPr/>
          </p:nvSpPr>
          <p:spPr bwMode="auto">
            <a:xfrm>
              <a:off x="3889" y="3859"/>
              <a:ext cx="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Line 68"/>
            <p:cNvSpPr>
              <a:spLocks noChangeShapeType="1"/>
            </p:cNvSpPr>
            <p:nvPr/>
          </p:nvSpPr>
          <p:spPr bwMode="auto">
            <a:xfrm>
              <a:off x="3924" y="3898"/>
              <a:ext cx="12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Line 69"/>
            <p:cNvSpPr>
              <a:spLocks noChangeShapeType="1"/>
            </p:cNvSpPr>
            <p:nvPr/>
          </p:nvSpPr>
          <p:spPr bwMode="auto">
            <a:xfrm>
              <a:off x="3950" y="3930"/>
              <a:ext cx="69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Line 70"/>
            <p:cNvSpPr>
              <a:spLocks noChangeShapeType="1"/>
            </p:cNvSpPr>
            <p:nvPr/>
          </p:nvSpPr>
          <p:spPr bwMode="auto">
            <a:xfrm>
              <a:off x="3602" y="2986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71"/>
            <p:cNvSpPr>
              <a:spLocks noChangeShapeType="1"/>
            </p:cNvSpPr>
            <p:nvPr/>
          </p:nvSpPr>
          <p:spPr bwMode="auto">
            <a:xfrm>
              <a:off x="3602" y="3161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Line 72"/>
            <p:cNvSpPr>
              <a:spLocks noChangeShapeType="1"/>
            </p:cNvSpPr>
            <p:nvPr/>
          </p:nvSpPr>
          <p:spPr bwMode="auto">
            <a:xfrm>
              <a:off x="3602" y="3318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Line 73"/>
            <p:cNvSpPr>
              <a:spLocks noChangeShapeType="1"/>
            </p:cNvSpPr>
            <p:nvPr/>
          </p:nvSpPr>
          <p:spPr bwMode="auto">
            <a:xfrm>
              <a:off x="3594" y="3481"/>
              <a:ext cx="3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Text Box 74"/>
            <p:cNvSpPr txBox="1">
              <a:spLocks noChangeArrowheads="1"/>
            </p:cNvSpPr>
            <p:nvPr/>
          </p:nvSpPr>
          <p:spPr bwMode="auto">
            <a:xfrm>
              <a:off x="4158" y="2921"/>
              <a:ext cx="765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b="1" dirty="0" smtClean="0">
                  <a:latin typeface="Times New Roman" panose="02020603050405020304" pitchFamily="18" charset="0"/>
                </a:rPr>
                <a:t>片选信号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</a:rPr>
                <a:t>用于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多片</a:t>
              </a:r>
            </a:p>
            <a:p>
              <a:pPr algn="ctr" eaLnBrk="1" hangingPunct="1"/>
              <a:r>
                <a:rPr kumimoji="1" lang="en-US" altLang="zh-CN" sz="2000" b="1" dirty="0" err="1">
                  <a:latin typeface="Times New Roman" panose="02020603050405020304" pitchFamily="18" charset="0"/>
                </a:rPr>
                <a:t>8259A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级连情况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234" name="AutoShape 75"/>
            <p:cNvSpPr>
              <a:spLocks/>
            </p:cNvSpPr>
            <p:nvPr/>
          </p:nvSpPr>
          <p:spPr bwMode="auto">
            <a:xfrm>
              <a:off x="4014" y="3095"/>
              <a:ext cx="113" cy="502"/>
            </a:xfrm>
            <a:prstGeom prst="rightBrace">
              <a:avLst>
                <a:gd name="adj1" fmla="val 37021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5" name="Text Box 76"/>
            <p:cNvSpPr txBox="1">
              <a:spLocks noChangeArrowheads="1"/>
            </p:cNvSpPr>
            <p:nvPr/>
          </p:nvSpPr>
          <p:spPr bwMode="auto">
            <a:xfrm>
              <a:off x="2472" y="3422"/>
              <a:ext cx="48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7236" name="Line 77"/>
            <p:cNvSpPr>
              <a:spLocks noChangeShapeType="1"/>
            </p:cNvSpPr>
            <p:nvPr/>
          </p:nvSpPr>
          <p:spPr bwMode="auto">
            <a:xfrm flipV="1">
              <a:off x="2475" y="3429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Text Box 78"/>
            <p:cNvSpPr txBox="1">
              <a:spLocks noChangeArrowheads="1"/>
            </p:cNvSpPr>
            <p:nvPr/>
          </p:nvSpPr>
          <p:spPr bwMode="auto">
            <a:xfrm>
              <a:off x="2482" y="3618"/>
              <a:ext cx="40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7238" name="Line 79"/>
            <p:cNvSpPr>
              <a:spLocks noChangeShapeType="1"/>
            </p:cNvSpPr>
            <p:nvPr/>
          </p:nvSpPr>
          <p:spPr bwMode="auto">
            <a:xfrm>
              <a:off x="735" y="3540"/>
              <a:ext cx="16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Line 80"/>
            <p:cNvSpPr>
              <a:spLocks noChangeShapeType="1"/>
            </p:cNvSpPr>
            <p:nvPr/>
          </p:nvSpPr>
          <p:spPr bwMode="auto">
            <a:xfrm rot="10800000">
              <a:off x="727" y="3735"/>
              <a:ext cx="16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Text Box 81"/>
            <p:cNvSpPr txBox="1">
              <a:spLocks noChangeArrowheads="1"/>
            </p:cNvSpPr>
            <p:nvPr/>
          </p:nvSpPr>
          <p:spPr bwMode="auto">
            <a:xfrm>
              <a:off x="257" y="3435"/>
              <a:ext cx="4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INTA</a:t>
              </a:r>
            </a:p>
          </p:txBody>
        </p:sp>
        <p:sp>
          <p:nvSpPr>
            <p:cNvPr id="7241" name="Line 82"/>
            <p:cNvSpPr>
              <a:spLocks noChangeShapeType="1"/>
            </p:cNvSpPr>
            <p:nvPr/>
          </p:nvSpPr>
          <p:spPr bwMode="auto">
            <a:xfrm>
              <a:off x="288" y="3451"/>
              <a:ext cx="37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Text Box 83"/>
            <p:cNvSpPr txBox="1">
              <a:spLocks noChangeArrowheads="1"/>
            </p:cNvSpPr>
            <p:nvPr/>
          </p:nvSpPr>
          <p:spPr bwMode="auto">
            <a:xfrm>
              <a:off x="249" y="3631"/>
              <a:ext cx="66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INTR</a:t>
              </a:r>
            </a:p>
          </p:txBody>
        </p:sp>
        <p:sp>
          <p:nvSpPr>
            <p:cNvPr id="7243" name="Text Box 84"/>
            <p:cNvSpPr txBox="1">
              <a:spLocks noChangeArrowheads="1"/>
            </p:cNvSpPr>
            <p:nvPr/>
          </p:nvSpPr>
          <p:spPr bwMode="auto">
            <a:xfrm>
              <a:off x="4416" y="1940"/>
              <a:ext cx="62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串 口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244" name="Line 86"/>
            <p:cNvSpPr>
              <a:spLocks noChangeShapeType="1"/>
            </p:cNvSpPr>
            <p:nvPr/>
          </p:nvSpPr>
          <p:spPr bwMode="auto">
            <a:xfrm>
              <a:off x="3160" y="28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5" name="Line 87"/>
            <p:cNvSpPr>
              <a:spLocks noChangeShapeType="1"/>
            </p:cNvSpPr>
            <p:nvPr/>
          </p:nvSpPr>
          <p:spPr bwMode="auto">
            <a:xfrm>
              <a:off x="3387" y="28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5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7366000" cy="1143000"/>
          </a:xfrm>
        </p:spPr>
        <p:txBody>
          <a:bodyPr/>
          <a:lstStyle/>
          <a:p>
            <a:pPr algn="l"/>
            <a:r>
              <a:rPr lang="zh-CN" altLang="en-US" sz="3200"/>
              <a:t>查询程序</a:t>
            </a:r>
            <a:endParaRPr lang="en-US" altLang="zh-CN" sz="3200"/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628775"/>
            <a:ext cx="85407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CLI                                 </a:t>
            </a:r>
            <a:r>
              <a:rPr lang="zh-CN" altLang="en-US"/>
              <a:t>；关中断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MOV AL</a:t>
            </a:r>
            <a:r>
              <a:rPr lang="zh-CN" altLang="en-US"/>
              <a:t>，</a:t>
            </a:r>
            <a:r>
              <a:rPr lang="en-US" altLang="zh-CN"/>
              <a:t>0CH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OUT 80H</a:t>
            </a:r>
            <a:r>
              <a:rPr lang="zh-CN" altLang="en-US"/>
              <a:t>，</a:t>
            </a:r>
            <a:r>
              <a:rPr lang="en-US" altLang="zh-CN"/>
              <a:t>AL                </a:t>
            </a:r>
            <a:r>
              <a:rPr lang="zh-CN" altLang="en-US"/>
              <a:t>；写入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/>
              <a:t>，</a:t>
            </a:r>
            <a:r>
              <a:rPr lang="en-US" altLang="zh-CN"/>
              <a:t>P=1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IN AL</a:t>
            </a:r>
            <a:r>
              <a:rPr lang="zh-CN" altLang="en-US"/>
              <a:t>，</a:t>
            </a:r>
            <a:r>
              <a:rPr lang="en-US" altLang="zh-CN"/>
              <a:t>80H                    </a:t>
            </a:r>
            <a:r>
              <a:rPr lang="zh-CN" altLang="en-US"/>
              <a:t>；读取查询字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0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8325" y="404813"/>
            <a:ext cx="8540750" cy="1143000"/>
          </a:xfrm>
        </p:spPr>
        <p:txBody>
          <a:bodyPr/>
          <a:lstStyle/>
          <a:p>
            <a:pPr algn="l"/>
            <a:r>
              <a:rPr lang="en-US" altLang="zh-CN" sz="3200"/>
              <a:t>ICW</a:t>
            </a:r>
            <a:r>
              <a:rPr lang="zh-CN" altLang="en-US" sz="3200"/>
              <a:t>、</a:t>
            </a:r>
            <a:r>
              <a:rPr lang="en-US" altLang="zh-CN" sz="3200"/>
              <a:t>OCW</a:t>
            </a:r>
            <a:r>
              <a:rPr lang="zh-CN" altLang="en-US" sz="3200"/>
              <a:t>作用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2413" y="1628775"/>
            <a:ext cx="8856662" cy="4105275"/>
          </a:xfrm>
        </p:spPr>
        <p:txBody>
          <a:bodyPr/>
          <a:lstStyle/>
          <a:p>
            <a:r>
              <a:rPr lang="en-US" altLang="zh-CN"/>
              <a:t>ICW</a:t>
            </a:r>
            <a:r>
              <a:rPr lang="zh-CN" altLang="en-US"/>
              <a:t>实现初始化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ea typeface="华文中宋" panose="02010600040101010101" pitchFamily="2" charset="-122"/>
              </a:rPr>
              <a:t>设定是否级联、中断请求信号格式、后面是否设置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设定中断类型码高</a:t>
            </a:r>
            <a:r>
              <a:rPr lang="en-US" altLang="zh-CN">
                <a:ea typeface="华文中宋" panose="02010600040101010101" pitchFamily="2" charset="-122"/>
              </a:rPr>
              <a:t>5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zh-CN" altLang="en-US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设定级联时主片</a:t>
            </a:r>
            <a:r>
              <a:rPr lang="en-US" altLang="zh-CN">
                <a:ea typeface="华文中宋" panose="02010600040101010101" pitchFamily="2" charset="-122"/>
              </a:rPr>
              <a:t>IR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引脚连接情况、从片标识码</a:t>
            </a:r>
            <a:r>
              <a:rPr lang="zh-CN" altLang="en-US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设定是否为特殊全嵌套方式、是否为缓冲方式、是否为中断自动结束方式、是否为</a:t>
            </a:r>
            <a:r>
              <a:rPr lang="en-US" altLang="zh-CN">
                <a:ea typeface="华文中宋" panose="02010600040101010101" pitchFamily="2" charset="-122"/>
              </a:rPr>
              <a:t>16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位系统</a:t>
            </a:r>
            <a:r>
              <a:rPr lang="zh-CN" altLang="en-US"/>
              <a:t>；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5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1143000"/>
          </a:xfrm>
        </p:spPr>
        <p:txBody>
          <a:bodyPr/>
          <a:lstStyle/>
          <a:p>
            <a:pPr algn="l"/>
            <a:r>
              <a:rPr lang="en-US" altLang="zh-CN" sz="3200"/>
              <a:t>ICW</a:t>
            </a:r>
            <a:r>
              <a:rPr lang="zh-CN" altLang="en-US" sz="3200"/>
              <a:t>、</a:t>
            </a:r>
            <a:r>
              <a:rPr lang="en-US" altLang="zh-CN" sz="3200"/>
              <a:t>OCW</a:t>
            </a:r>
            <a:r>
              <a:rPr lang="zh-CN" altLang="en-US" sz="3200"/>
              <a:t>作用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73238"/>
            <a:ext cx="8540750" cy="3886200"/>
          </a:xfrm>
        </p:spPr>
        <p:txBody>
          <a:bodyPr/>
          <a:lstStyle/>
          <a:p>
            <a:r>
              <a:rPr lang="en-US" altLang="zh-CN"/>
              <a:t>OCW</a:t>
            </a:r>
            <a:r>
              <a:rPr lang="zh-CN" altLang="en-US"/>
              <a:t>实现操作控制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en-US" altLang="zh-CN"/>
              <a:t>——</a:t>
            </a:r>
            <a:r>
              <a:rPr lang="zh-CN" altLang="en-US">
                <a:ea typeface="华文中宋" panose="02010600040101010101" pitchFamily="2" charset="-122"/>
              </a:rPr>
              <a:t>中断屏蔽，写入</a:t>
            </a:r>
            <a:r>
              <a:rPr lang="en-US" altLang="zh-CN"/>
              <a:t>IMR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OCW</a:t>
            </a:r>
            <a:r>
              <a:rPr lang="en-US" altLang="zh-CN" baseline="-25000"/>
              <a:t>2</a:t>
            </a:r>
            <a:r>
              <a:rPr lang="en-US" altLang="zh-CN"/>
              <a:t>——</a:t>
            </a:r>
            <a:r>
              <a:rPr lang="zh-CN" altLang="en-US">
                <a:ea typeface="华文中宋" panose="02010600040101010101" pitchFamily="2" charset="-122"/>
              </a:rPr>
              <a:t>优先级循环方式、中断结束方式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en-US" altLang="zh-CN"/>
              <a:t>——</a:t>
            </a:r>
            <a:r>
              <a:rPr lang="zh-CN" altLang="en-US">
                <a:ea typeface="华文中宋" panose="02010600040101010101" pitchFamily="2" charset="-122"/>
              </a:rPr>
              <a:t>设置和撤销特殊屏蔽方式、设置中断查询方式、设置对内部寄存器的读出命令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8325" y="476250"/>
            <a:ext cx="8540750" cy="1143000"/>
          </a:xfrm>
        </p:spPr>
        <p:txBody>
          <a:bodyPr/>
          <a:lstStyle/>
          <a:p>
            <a:pPr algn="l"/>
            <a:r>
              <a:rPr lang="en-US" altLang="zh-CN" sz="3600"/>
              <a:t>ICW</a:t>
            </a:r>
            <a:r>
              <a:rPr lang="zh-CN" altLang="en-US" sz="3600"/>
              <a:t>、</a:t>
            </a:r>
            <a:r>
              <a:rPr lang="en-US" altLang="zh-CN" sz="3600"/>
              <a:t>OCW</a:t>
            </a:r>
            <a:r>
              <a:rPr lang="zh-CN" altLang="en-US" sz="3600"/>
              <a:t>地址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773238"/>
            <a:ext cx="8540750" cy="4094162"/>
          </a:xfrm>
        </p:spPr>
        <p:txBody>
          <a:bodyPr/>
          <a:lstStyle/>
          <a:p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latin typeface="宋体" panose="02010600030101010101" pitchFamily="2" charset="-122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偶地址</a:t>
            </a:r>
            <a:r>
              <a:rPr lang="zh-CN" altLang="en-US">
                <a:latin typeface="宋体" panose="02010600030101010101" pitchFamily="2" charset="-122"/>
              </a:rPr>
              <a:t>端口，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奇地址</a:t>
            </a:r>
            <a:r>
              <a:rPr lang="zh-CN" altLang="en-US">
                <a:latin typeface="宋体" panose="02010600030101010101" pitchFamily="2" charset="-122"/>
              </a:rPr>
              <a:t>端口；</a:t>
            </a:r>
          </a:p>
          <a:p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>
                <a:latin typeface="Times New Roman" panose="02020603050405020304" pitchFamily="18" charset="0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奇地址</a:t>
            </a:r>
            <a:r>
              <a:rPr lang="zh-CN" altLang="en-US">
                <a:latin typeface="Times New Roman" panose="02020603050405020304" pitchFamily="18" charset="0"/>
              </a:rPr>
              <a:t>端口，</a:t>
            </a:r>
            <a:r>
              <a:rPr lang="en-US" altLang="zh-CN"/>
              <a:t>OCW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>
                <a:latin typeface="Times New Roman" panose="02020603050405020304" pitchFamily="18" charset="0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偶地址</a:t>
            </a:r>
            <a:r>
              <a:rPr lang="zh-CN" altLang="en-US">
                <a:latin typeface="Times New Roman" panose="02020603050405020304" pitchFamily="18" charset="0"/>
              </a:rPr>
              <a:t>端口；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=1,ICW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=0     D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=0 OCW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D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=1 OCW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</a:p>
          <a:p>
            <a:pPr lvl="1"/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/>
              <a:t>紧跟在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后</a:t>
            </a:r>
          </a:p>
          <a:p>
            <a:pPr lvl="1"/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/>
              <a:t>单独写入</a:t>
            </a:r>
            <a:endParaRPr lang="en-US" altLang="zh-CN"/>
          </a:p>
        </p:txBody>
      </p:sp>
      <p:sp>
        <p:nvSpPr>
          <p:cNvPr id="147460" name="AutoShape 4"/>
          <p:cNvSpPr>
            <a:spLocks/>
          </p:cNvSpPr>
          <p:nvPr/>
        </p:nvSpPr>
        <p:spPr bwMode="auto">
          <a:xfrm>
            <a:off x="1906588" y="4221163"/>
            <a:ext cx="144462" cy="719137"/>
          </a:xfrm>
          <a:prstGeom prst="leftBrace">
            <a:avLst>
              <a:gd name="adj1" fmla="val 41484"/>
              <a:gd name="adj2" fmla="val 50000"/>
            </a:avLst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32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2775" y="476250"/>
            <a:ext cx="5121275" cy="936625"/>
          </a:xfrm>
        </p:spPr>
        <p:txBody>
          <a:bodyPr/>
          <a:lstStyle/>
          <a:p>
            <a:pPr algn="l"/>
            <a:r>
              <a:rPr lang="zh-CN" altLang="en-US"/>
              <a:t>举例</a:t>
            </a:r>
          </a:p>
        </p:txBody>
      </p:sp>
      <p:sp>
        <p:nvSpPr>
          <p:cNvPr id="154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628775"/>
            <a:ext cx="3114675" cy="4238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MOV AL</a:t>
            </a:r>
            <a:r>
              <a:rPr lang="zh-CN" altLang="en-US"/>
              <a:t>，</a:t>
            </a:r>
            <a:r>
              <a:rPr lang="en-US" altLang="zh-CN"/>
              <a:t>13H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OUT 80H</a:t>
            </a:r>
            <a:r>
              <a:rPr lang="zh-CN" altLang="en-US"/>
              <a:t>，</a:t>
            </a:r>
            <a:r>
              <a:rPr lang="en-US" altLang="zh-CN"/>
              <a:t>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MOV AL</a:t>
            </a:r>
            <a:r>
              <a:rPr lang="zh-CN" altLang="en-US"/>
              <a:t>，</a:t>
            </a:r>
            <a:r>
              <a:rPr lang="en-US" altLang="zh-CN"/>
              <a:t>18H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OUT 81H</a:t>
            </a:r>
            <a:r>
              <a:rPr lang="zh-CN" altLang="en-US"/>
              <a:t>，</a:t>
            </a:r>
            <a:r>
              <a:rPr lang="en-US" altLang="zh-CN"/>
              <a:t>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MOV AL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0DH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OUT 81H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AL</a:t>
            </a:r>
          </a:p>
        </p:txBody>
      </p:sp>
      <p:sp>
        <p:nvSpPr>
          <p:cNvPr id="154628" name="Rectangle 4"/>
          <p:cNvSpPr>
            <a:spLocks noRot="1" noChangeArrowheads="1"/>
          </p:cNvSpPr>
          <p:nvPr/>
        </p:nvSpPr>
        <p:spPr bwMode="auto">
          <a:xfrm>
            <a:off x="4645025" y="620713"/>
            <a:ext cx="31146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4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0A0H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80H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0AH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80H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IN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0BH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80H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IN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IN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81H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0DH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81H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7577138" y="107315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7721600" y="215265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7721600" y="26558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IRR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7793038" y="363855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7813675" y="42148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ISR</a:t>
            </a: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7864475" y="47450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IMR</a:t>
            </a:r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7866063" y="5805488"/>
            <a:ext cx="105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3371850" y="4240213"/>
            <a:ext cx="94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3348038" y="3232150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3328988" y="2152650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54641" name="Line 17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61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/>
      <p:bldP spid="154632" grpId="0"/>
      <p:bldP spid="154633" grpId="0"/>
      <p:bldP spid="154634" grpId="0"/>
      <p:bldP spid="154635" grpId="0"/>
      <p:bldP spid="154636" grpId="0"/>
      <p:bldP spid="154637" grpId="0"/>
      <p:bldP spid="154638" grpId="0"/>
      <p:bldP spid="154639" grpId="0"/>
      <p:bldP spid="15464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wx1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260350"/>
            <a:ext cx="6118225" cy="626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3850" y="1989138"/>
            <a:ext cx="28797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1.  关于中断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全嵌套方式的例子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549275"/>
            <a:ext cx="29464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 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5  8259A</a:t>
            </a:r>
            <a:b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</a:b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使用举例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148263" y="1052513"/>
            <a:ext cx="2232025" cy="576262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4716463" y="1628775"/>
            <a:ext cx="935037" cy="431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6948488" y="620713"/>
            <a:ext cx="1655762" cy="5048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2771775" y="3644900"/>
            <a:ext cx="1655763" cy="504825"/>
          </a:xfrm>
          <a:prstGeom prst="wedgeRoundRectCallout">
            <a:avLst>
              <a:gd name="adj1" fmla="val 145301"/>
              <a:gd name="adj2" fmla="val -13616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7164388" y="2276475"/>
            <a:ext cx="18002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中断处理程序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6659563" y="2708275"/>
            <a:ext cx="504825" cy="2159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3419475" y="5445125"/>
            <a:ext cx="1655763" cy="504825"/>
          </a:xfrm>
          <a:prstGeom prst="wedgeRoundRectCallout">
            <a:avLst>
              <a:gd name="adj1" fmla="val 219130"/>
              <a:gd name="adj2" fmla="val -102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2771775" y="4724400"/>
            <a:ext cx="1655763" cy="504825"/>
          </a:xfrm>
          <a:prstGeom prst="wedgeRoundRectCallout">
            <a:avLst>
              <a:gd name="adj1" fmla="val 113759"/>
              <a:gd name="adj2" fmla="val 257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323850" y="3141663"/>
            <a:ext cx="2232025" cy="11525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中断优先级次序：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…IR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2000" b="1" i="0" u="none" strike="noStrike" kern="1200" cap="none" spc="0" normalizeH="0" baseline="-25000" noProof="0" smtClean="0">
              <a:ln>
                <a:noFill/>
              </a:ln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/>
      <p:bldP spid="31753" grpId="0" animBg="1"/>
      <p:bldP spid="31754" grpId="0" animBg="1"/>
      <p:bldP spid="31755" grpId="0" animBg="1"/>
      <p:bldP spid="31758" grpId="0" animBg="1"/>
      <p:bldP spid="31759" grpId="0" animBg="1"/>
      <p:bldP spid="3176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41313"/>
            <a:ext cx="8540750" cy="1143000"/>
          </a:xfrm>
        </p:spPr>
        <p:txBody>
          <a:bodyPr/>
          <a:lstStyle/>
          <a:p>
            <a:r>
              <a:rPr lang="zh-CN" altLang="en-US" sz="3600"/>
              <a:t>系统按照全嵌套方式工作有一定条件：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8763" y="1773238"/>
            <a:ext cx="8561387" cy="4379912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主程序必须执行开中断指令（</a:t>
            </a:r>
            <a:r>
              <a:rPr lang="en-US" altLang="zh-CN" sz="2400"/>
              <a:t>IF=1</a:t>
            </a:r>
            <a:r>
              <a:rPr lang="zh-CN" altLang="en-US" sz="2400"/>
              <a:t>），才有可能响应中断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每当进入一个中断处理子程序时，系统会自动关中断，只有在中断处理子程序中再次开中断，才有可能被较高级的中断所嵌套。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每个中断处理程序结束时，必须执行中断结束命令，清除对应的</a:t>
            </a:r>
            <a:r>
              <a:rPr lang="en-US" altLang="zh-CN" sz="2400"/>
              <a:t>IS</a:t>
            </a:r>
            <a:r>
              <a:rPr lang="en-US" altLang="zh-CN" sz="2400" baseline="-25000"/>
              <a:t>n</a:t>
            </a:r>
            <a:r>
              <a:rPr lang="zh-CN" altLang="en-US" sz="2400"/>
              <a:t>位，才能返回断点。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44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wx1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0"/>
            <a:ext cx="5295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68875" y="142875"/>
            <a:ext cx="4175125" cy="1341438"/>
          </a:xfrm>
          <a:solidFill>
            <a:schemeClr val="bg1"/>
          </a:solidFill>
        </p:spPr>
        <p:txBody>
          <a:bodyPr/>
          <a:lstStyle/>
          <a:p>
            <a:pPr marL="838200" indent="-838200"/>
            <a:r>
              <a:rPr lang="zh-CN" altLang="en-US" sz="3200">
                <a:solidFill>
                  <a:srgbClr val="660066"/>
                </a:solidFill>
                <a:latin typeface="Times New Roman" panose="02020603050405020304" pitchFamily="18" charset="0"/>
              </a:rPr>
              <a:t>2.  关于如何使用中断结束命令的例子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4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8181975" cy="7239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两个重要结论：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484313"/>
            <a:ext cx="7850188" cy="4648200"/>
          </a:xfrm>
        </p:spPr>
        <p:txBody>
          <a:bodyPr/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宋体" panose="02010600030101010101" pitchFamily="2" charset="-122"/>
              </a:rPr>
              <a:t>① 中断处理程序执行</a:t>
            </a:r>
            <a:r>
              <a:rPr lang="en-US" altLang="zh-CN" sz="2400">
                <a:solidFill>
                  <a:srgbClr val="000099"/>
                </a:solidFill>
              </a:rPr>
              <a:t>STI</a:t>
            </a:r>
            <a:r>
              <a:rPr lang="zh-CN" altLang="en-US" sz="2400">
                <a:solidFill>
                  <a:srgbClr val="000099"/>
                </a:solidFill>
                <a:latin typeface="宋体" panose="02010600030101010101" pitchFamily="2" charset="-122"/>
              </a:rPr>
              <a:t>指令，才允许其他中断处理程序进行嵌套；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中断处理程序如执行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STI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指令，但未用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OCW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清除对应的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IS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位，这种情况下，会允许比本级中断优先级高的中断进入，形成符合优先级规则的嵌套。如执行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STI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指令，并用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OCW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清除对应的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IS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位，这种情况下，中断嵌套则未必符合优先级规则</a:t>
            </a:r>
            <a:r>
              <a:rPr lang="zh-CN" altLang="en-US" sz="2400">
                <a:solidFill>
                  <a:srgbClr val="000099"/>
                </a:solidFill>
              </a:rPr>
              <a:t> 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5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11200" y="476250"/>
            <a:ext cx="8540750" cy="912813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660066"/>
                </a:solidFill>
                <a:latin typeface="Times New Roman" panose="02020603050405020304" pitchFamily="18" charset="0"/>
              </a:rPr>
              <a:t>3.  关于特殊屏蔽方式的例子 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41438"/>
            <a:ext cx="7921625" cy="5040312"/>
          </a:xfrm>
        </p:spPr>
        <p:txBody>
          <a:bodyPr/>
          <a:lstStyle/>
          <a:p>
            <a:pPr algn="just"/>
            <a:r>
              <a:rPr lang="zh-CN" altLang="en-US">
                <a:solidFill>
                  <a:srgbClr val="000099"/>
                </a:solidFill>
              </a:rPr>
              <a:t>设</a:t>
            </a:r>
            <a:r>
              <a:rPr lang="en-US" altLang="zh-CN">
                <a:solidFill>
                  <a:srgbClr val="000099"/>
                </a:solidFill>
              </a:rPr>
              <a:t>8259A</a:t>
            </a:r>
            <a:r>
              <a:rPr lang="zh-CN" altLang="en-US">
                <a:solidFill>
                  <a:srgbClr val="000099"/>
                </a:solidFill>
              </a:rPr>
              <a:t>的偶地址端口为</a:t>
            </a:r>
            <a:r>
              <a:rPr lang="en-US" altLang="zh-CN">
                <a:solidFill>
                  <a:srgbClr val="000099"/>
                </a:solidFill>
              </a:rPr>
              <a:t>80H</a:t>
            </a:r>
            <a:r>
              <a:rPr lang="zh-CN" altLang="en-US">
                <a:solidFill>
                  <a:srgbClr val="000099"/>
                </a:solidFill>
              </a:rPr>
              <a:t>，奇地址端口为</a:t>
            </a:r>
            <a:r>
              <a:rPr lang="en-US" altLang="zh-CN">
                <a:solidFill>
                  <a:srgbClr val="000099"/>
                </a:solidFill>
              </a:rPr>
              <a:t>81H</a:t>
            </a:r>
            <a:r>
              <a:rPr lang="zh-CN" altLang="en-US">
                <a:solidFill>
                  <a:srgbClr val="000099"/>
                </a:solidFill>
              </a:rPr>
              <a:t>，并设系统当前正在为</a:t>
            </a:r>
            <a:r>
              <a:rPr lang="en-US" altLang="zh-CN">
                <a:solidFill>
                  <a:srgbClr val="000099"/>
                </a:solidFill>
              </a:rPr>
              <a:t>IR</a:t>
            </a:r>
            <a:r>
              <a:rPr lang="en-US" altLang="zh-CN" baseline="-25000">
                <a:solidFill>
                  <a:srgbClr val="000099"/>
                </a:solidFill>
              </a:rPr>
              <a:t>4</a:t>
            </a:r>
            <a:r>
              <a:rPr lang="zh-CN" altLang="en-US">
                <a:solidFill>
                  <a:srgbClr val="000099"/>
                </a:solidFill>
              </a:rPr>
              <a:t>进行中断请求。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…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CLI</a:t>
            </a:r>
            <a:r>
              <a:rPr lang="en-US" altLang="zh-CN" sz="2400">
                <a:latin typeface="宋体" panose="02010600030101010101" pitchFamily="2" charset="-122"/>
              </a:rPr>
              <a:t>	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关中断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MOV  AL,68H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80H,AL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OCW</a:t>
            </a:r>
            <a:r>
              <a:rPr lang="en-US" altLang="zh-CN" sz="2400" baseline="-25000">
                <a:solidFill>
                  <a:schemeClr val="hlink"/>
                </a:solidFill>
              </a:rPr>
              <a:t>3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设置特殊屏蔽方式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IN   AL,81H</a:t>
            </a:r>
            <a:r>
              <a:rPr lang="en-US" altLang="zh-CN" sz="2400">
                <a:latin typeface="宋体" panose="02010600030101010101" pitchFamily="2" charset="-122"/>
              </a:rPr>
              <a:t>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读取系统原来的屏蔽字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OR   AL,10H</a:t>
            </a:r>
            <a:r>
              <a:rPr lang="en-US" altLang="zh-CN" sz="2400">
                <a:latin typeface="宋体" panose="02010600030101010101" pitchFamily="2" charset="-122"/>
              </a:rPr>
              <a:t>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>
                <a:solidFill>
                  <a:schemeClr val="hlink"/>
                </a:solidFill>
              </a:rPr>
              <a:t>IR</a:t>
            </a:r>
            <a:r>
              <a:rPr lang="en-US" altLang="zh-CN" sz="2400" baseline="-25000">
                <a:solidFill>
                  <a:schemeClr val="hlink"/>
                </a:solidFill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对应的屏蔽位置1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81H,AL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将新的屏蔽字送</a:t>
            </a:r>
            <a:r>
              <a:rPr lang="zh-CN" altLang="en-US" sz="2400">
                <a:solidFill>
                  <a:schemeClr val="hlink"/>
                </a:solidFill>
              </a:rPr>
              <a:t>8259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STI</a:t>
            </a:r>
            <a:r>
              <a:rPr lang="en-US" altLang="zh-CN" sz="2400">
                <a:latin typeface="宋体" panose="02010600030101010101" pitchFamily="2" charset="-122"/>
              </a:rPr>
              <a:t>	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开中断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              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</a:rPr>
              <a:t>遇到</a:t>
            </a:r>
            <a:r>
              <a:rPr lang="en-US" altLang="zh-CN" sz="2400">
                <a:solidFill>
                  <a:schemeClr val="hlink"/>
                </a:solidFill>
              </a:rPr>
              <a:t>IR</a:t>
            </a:r>
            <a:r>
              <a:rPr lang="en-US" altLang="zh-CN" sz="2400" baseline="-25000">
                <a:solidFill>
                  <a:schemeClr val="hlink"/>
                </a:solidFill>
              </a:rPr>
              <a:t>7</a:t>
            </a:r>
            <a:r>
              <a:rPr lang="zh-CN" altLang="en-US" sz="2400">
                <a:solidFill>
                  <a:schemeClr val="hlink"/>
                </a:solidFill>
              </a:rPr>
              <a:t>中断请求，</a:t>
            </a:r>
            <a:r>
              <a:rPr lang="en-US" altLang="zh-CN" sz="2400">
                <a:solidFill>
                  <a:schemeClr val="hlink"/>
                </a:solidFill>
              </a:rPr>
              <a:t>CPU</a:t>
            </a:r>
            <a:r>
              <a:rPr lang="zh-CN" altLang="en-US" sz="2400">
                <a:solidFill>
                  <a:schemeClr val="hlink"/>
                </a:solidFill>
              </a:rPr>
              <a:t>响应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7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6" name="Rectangle 7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42" name="Group 2"/>
          <p:cNvGrpSpPr>
            <a:grpSpLocks/>
          </p:cNvGrpSpPr>
          <p:nvPr/>
        </p:nvGrpSpPr>
        <p:grpSpPr bwMode="auto">
          <a:xfrm>
            <a:off x="684213" y="152400"/>
            <a:ext cx="7543800" cy="6400800"/>
            <a:chOff x="138" y="90"/>
            <a:chExt cx="4752" cy="4032"/>
          </a:xfrm>
        </p:grpSpPr>
        <p:sp>
          <p:nvSpPr>
            <p:cNvPr id="112643" name="Rectangle 3"/>
            <p:cNvSpPr>
              <a:spLocks noChangeArrowheads="1"/>
            </p:cNvSpPr>
            <p:nvPr/>
          </p:nvSpPr>
          <p:spPr bwMode="auto">
            <a:xfrm>
              <a:off x="3306" y="23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CAS0      IR0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CAS1      IR1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CAS2      IR2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IR3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      IR4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       IR6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IR7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SP/EN</a:t>
              </a:r>
            </a:p>
          </p:txBody>
        </p:sp>
        <p:sp>
          <p:nvSpPr>
            <p:cNvPr id="112644" name="Line 4"/>
            <p:cNvSpPr>
              <a:spLocks noChangeShapeType="1"/>
            </p:cNvSpPr>
            <p:nvPr/>
          </p:nvSpPr>
          <p:spPr bwMode="auto">
            <a:xfrm>
              <a:off x="3384" y="1047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5" name="Line 5"/>
            <p:cNvSpPr>
              <a:spLocks noChangeShapeType="1"/>
            </p:cNvSpPr>
            <p:nvPr/>
          </p:nvSpPr>
          <p:spPr bwMode="auto">
            <a:xfrm>
              <a:off x="339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6" name="Line 6"/>
            <p:cNvSpPr>
              <a:spLocks noChangeShapeType="1"/>
            </p:cNvSpPr>
            <p:nvPr/>
          </p:nvSpPr>
          <p:spPr bwMode="auto">
            <a:xfrm>
              <a:off x="363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7" name="Rectangle 7"/>
            <p:cNvSpPr>
              <a:spLocks noChangeArrowheads="1"/>
            </p:cNvSpPr>
            <p:nvPr/>
          </p:nvSpPr>
          <p:spPr bwMode="auto">
            <a:xfrm>
              <a:off x="858" y="71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CAS2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SP/EN      IR7</a:t>
              </a:r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1722" y="196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891" y="969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90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>
              <a:off x="114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2" name="Rectangle 12"/>
            <p:cNvSpPr>
              <a:spLocks noChangeArrowheads="1"/>
            </p:cNvSpPr>
            <p:nvPr/>
          </p:nvSpPr>
          <p:spPr bwMode="auto">
            <a:xfrm>
              <a:off x="3306" y="2298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CAS0      IR0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CAS1      IR1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CAS2      IR2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      IR4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       IR6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IR7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SP/EN</a:t>
              </a:r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3354" y="3111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>
              <a:off x="339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5" name="Line 15"/>
            <p:cNvSpPr>
              <a:spLocks noChangeShapeType="1"/>
            </p:cNvSpPr>
            <p:nvPr/>
          </p:nvSpPr>
          <p:spPr bwMode="auto">
            <a:xfrm>
              <a:off x="363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2656" name="Group 16"/>
            <p:cNvGrpSpPr>
              <a:grpSpLocks/>
            </p:cNvGrpSpPr>
            <p:nvPr/>
          </p:nvGrpSpPr>
          <p:grpSpPr bwMode="auto">
            <a:xfrm>
              <a:off x="4458" y="330"/>
              <a:ext cx="432" cy="1392"/>
              <a:chOff x="4800" y="288"/>
              <a:chExt cx="432" cy="1392"/>
            </a:xfrm>
          </p:grpSpPr>
          <p:sp>
            <p:nvSpPr>
              <p:cNvPr id="112657" name="Line 17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58" name="Line 18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59" name="Line 19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0" name="Line 20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1" name="Line 21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2" name="Line 22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3" name="Line 23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4" name="Line 2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665" name="Group 25"/>
            <p:cNvGrpSpPr>
              <a:grpSpLocks/>
            </p:cNvGrpSpPr>
            <p:nvPr/>
          </p:nvGrpSpPr>
          <p:grpSpPr bwMode="auto">
            <a:xfrm>
              <a:off x="4458" y="2394"/>
              <a:ext cx="432" cy="1392"/>
              <a:chOff x="4800" y="288"/>
              <a:chExt cx="432" cy="1392"/>
            </a:xfrm>
          </p:grpSpPr>
          <p:sp>
            <p:nvSpPr>
              <p:cNvPr id="112666" name="Line 26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7" name="Line 27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8" name="Line 28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9" name="Line 29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0" name="Line 30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1" name="Line 31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2" name="Line 32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3" name="Line 3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674" name="Group 34"/>
            <p:cNvGrpSpPr>
              <a:grpSpLocks/>
            </p:cNvGrpSpPr>
            <p:nvPr/>
          </p:nvGrpSpPr>
          <p:grpSpPr bwMode="auto">
            <a:xfrm>
              <a:off x="2778" y="2394"/>
              <a:ext cx="528" cy="384"/>
              <a:chOff x="3120" y="288"/>
              <a:chExt cx="528" cy="384"/>
            </a:xfrm>
          </p:grpSpPr>
          <p:sp>
            <p:nvSpPr>
              <p:cNvPr id="112675" name="Line 35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6" name="Line 36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7" name="Line 37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678" name="Group 38"/>
            <p:cNvGrpSpPr>
              <a:grpSpLocks/>
            </p:cNvGrpSpPr>
            <p:nvPr/>
          </p:nvGrpSpPr>
          <p:grpSpPr bwMode="auto">
            <a:xfrm>
              <a:off x="2778" y="330"/>
              <a:ext cx="528" cy="384"/>
              <a:chOff x="3120" y="288"/>
              <a:chExt cx="528" cy="384"/>
            </a:xfrm>
          </p:grpSpPr>
          <p:sp>
            <p:nvSpPr>
              <p:cNvPr id="112679" name="Line 39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80" name="Line 40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81" name="Line 41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682" name="Line 42"/>
            <p:cNvSpPr>
              <a:spLocks noChangeShapeType="1"/>
            </p:cNvSpPr>
            <p:nvPr/>
          </p:nvSpPr>
          <p:spPr bwMode="auto">
            <a:xfrm>
              <a:off x="2778" y="330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3" name="Line 43"/>
            <p:cNvSpPr>
              <a:spLocks noChangeShapeType="1"/>
            </p:cNvSpPr>
            <p:nvPr/>
          </p:nvSpPr>
          <p:spPr bwMode="auto">
            <a:xfrm>
              <a:off x="2874" y="522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4" name="Line 44"/>
            <p:cNvSpPr>
              <a:spLocks noChangeShapeType="1"/>
            </p:cNvSpPr>
            <p:nvPr/>
          </p:nvSpPr>
          <p:spPr bwMode="auto">
            <a:xfrm>
              <a:off x="2970" y="714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5" name="Line 45"/>
            <p:cNvSpPr>
              <a:spLocks noChangeShapeType="1"/>
            </p:cNvSpPr>
            <p:nvPr/>
          </p:nvSpPr>
          <p:spPr bwMode="auto">
            <a:xfrm>
              <a:off x="2010" y="906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6" name="Line 46"/>
            <p:cNvSpPr>
              <a:spLocks noChangeShapeType="1"/>
            </p:cNvSpPr>
            <p:nvPr/>
          </p:nvSpPr>
          <p:spPr bwMode="auto">
            <a:xfrm>
              <a:off x="2010" y="1098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7" name="Line 47"/>
            <p:cNvSpPr>
              <a:spLocks noChangeShapeType="1"/>
            </p:cNvSpPr>
            <p:nvPr/>
          </p:nvSpPr>
          <p:spPr bwMode="auto">
            <a:xfrm>
              <a:off x="2010" y="1338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8" name="Line 48"/>
            <p:cNvSpPr>
              <a:spLocks noChangeShapeType="1"/>
            </p:cNvSpPr>
            <p:nvPr/>
          </p:nvSpPr>
          <p:spPr bwMode="auto">
            <a:xfrm>
              <a:off x="2010" y="1530"/>
              <a:ext cx="1296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9" name="Line 49"/>
            <p:cNvSpPr>
              <a:spLocks noChangeShapeType="1"/>
            </p:cNvSpPr>
            <p:nvPr/>
          </p:nvSpPr>
          <p:spPr bwMode="auto">
            <a:xfrm>
              <a:off x="2010" y="1722"/>
              <a:ext cx="624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0" name="Line 50"/>
            <p:cNvSpPr>
              <a:spLocks noChangeShapeType="1"/>
            </p:cNvSpPr>
            <p:nvPr/>
          </p:nvSpPr>
          <p:spPr bwMode="auto">
            <a:xfrm>
              <a:off x="2634" y="1722"/>
              <a:ext cx="0" cy="18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1" name="Line 51"/>
            <p:cNvSpPr>
              <a:spLocks noChangeShapeType="1"/>
            </p:cNvSpPr>
            <p:nvPr/>
          </p:nvSpPr>
          <p:spPr bwMode="auto">
            <a:xfrm>
              <a:off x="2634" y="3546"/>
              <a:ext cx="672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2" name="Line 52"/>
            <p:cNvSpPr>
              <a:spLocks noChangeShapeType="1"/>
            </p:cNvSpPr>
            <p:nvPr/>
          </p:nvSpPr>
          <p:spPr bwMode="auto">
            <a:xfrm>
              <a:off x="2010" y="191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3" name="Line 53"/>
            <p:cNvSpPr>
              <a:spLocks noChangeShapeType="1"/>
            </p:cNvSpPr>
            <p:nvPr/>
          </p:nvSpPr>
          <p:spPr bwMode="auto">
            <a:xfrm>
              <a:off x="2010" y="244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4" name="Line 54"/>
            <p:cNvSpPr>
              <a:spLocks noChangeShapeType="1"/>
            </p:cNvSpPr>
            <p:nvPr/>
          </p:nvSpPr>
          <p:spPr bwMode="auto">
            <a:xfrm>
              <a:off x="2106" y="205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5" name="Line 55"/>
            <p:cNvSpPr>
              <a:spLocks noChangeShapeType="1"/>
            </p:cNvSpPr>
            <p:nvPr/>
          </p:nvSpPr>
          <p:spPr bwMode="auto">
            <a:xfrm flipH="1">
              <a:off x="522" y="153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6" name="Line 56"/>
            <p:cNvSpPr>
              <a:spLocks noChangeShapeType="1"/>
            </p:cNvSpPr>
            <p:nvPr/>
          </p:nvSpPr>
          <p:spPr bwMode="auto">
            <a:xfrm>
              <a:off x="426" y="90"/>
              <a:ext cx="27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7" name="Line 57"/>
            <p:cNvSpPr>
              <a:spLocks noChangeShapeType="1"/>
            </p:cNvSpPr>
            <p:nvPr/>
          </p:nvSpPr>
          <p:spPr bwMode="auto">
            <a:xfrm flipV="1">
              <a:off x="666" y="90"/>
              <a:ext cx="0" cy="9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8" name="Line 58"/>
            <p:cNvSpPr>
              <a:spLocks noChangeShapeType="1"/>
            </p:cNvSpPr>
            <p:nvPr/>
          </p:nvSpPr>
          <p:spPr bwMode="auto">
            <a:xfrm>
              <a:off x="666" y="100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9" name="Text Box 59"/>
            <p:cNvSpPr txBox="1">
              <a:spLocks noChangeArrowheads="1"/>
            </p:cNvSpPr>
            <p:nvPr/>
          </p:nvSpPr>
          <p:spPr bwMode="auto">
            <a:xfrm>
              <a:off x="138" y="18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</a:t>
              </a:r>
            </a:p>
          </p:txBody>
        </p:sp>
        <p:sp>
          <p:nvSpPr>
            <p:cNvPr id="112700" name="Line 60"/>
            <p:cNvSpPr>
              <a:spLocks noChangeShapeType="1"/>
            </p:cNvSpPr>
            <p:nvPr/>
          </p:nvSpPr>
          <p:spPr bwMode="auto">
            <a:xfrm>
              <a:off x="186" y="216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1" name="Text Box 61"/>
            <p:cNvSpPr txBox="1">
              <a:spLocks noChangeArrowheads="1"/>
            </p:cNvSpPr>
            <p:nvPr/>
          </p:nvSpPr>
          <p:spPr bwMode="auto">
            <a:xfrm>
              <a:off x="165" y="1242"/>
              <a:ext cx="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INTR</a:t>
              </a:r>
            </a:p>
          </p:txBody>
        </p:sp>
        <p:sp>
          <p:nvSpPr>
            <p:cNvPr id="112702" name="Line 62"/>
            <p:cNvSpPr>
              <a:spLocks noChangeShapeType="1"/>
            </p:cNvSpPr>
            <p:nvPr/>
          </p:nvSpPr>
          <p:spPr bwMode="auto">
            <a:xfrm>
              <a:off x="3162" y="90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3" name="Line 63"/>
            <p:cNvSpPr>
              <a:spLocks noChangeShapeType="1"/>
            </p:cNvSpPr>
            <p:nvPr/>
          </p:nvSpPr>
          <p:spPr bwMode="auto">
            <a:xfrm>
              <a:off x="3162" y="10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4" name="Line 64"/>
            <p:cNvSpPr>
              <a:spLocks noChangeShapeType="1"/>
            </p:cNvSpPr>
            <p:nvPr/>
          </p:nvSpPr>
          <p:spPr bwMode="auto">
            <a:xfrm flipH="1">
              <a:off x="3162" y="3066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5" name="Line 65"/>
            <p:cNvSpPr>
              <a:spLocks noChangeShapeType="1"/>
            </p:cNvSpPr>
            <p:nvPr/>
          </p:nvSpPr>
          <p:spPr bwMode="auto">
            <a:xfrm>
              <a:off x="3594" y="205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6" name="Line 66"/>
            <p:cNvSpPr>
              <a:spLocks noChangeShapeType="1"/>
            </p:cNvSpPr>
            <p:nvPr/>
          </p:nvSpPr>
          <p:spPr bwMode="auto">
            <a:xfrm>
              <a:off x="3498" y="220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7" name="Line 67"/>
            <p:cNvSpPr>
              <a:spLocks noChangeShapeType="1"/>
            </p:cNvSpPr>
            <p:nvPr/>
          </p:nvSpPr>
          <p:spPr bwMode="auto">
            <a:xfrm flipH="1">
              <a:off x="3066" y="393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8" name="Line 68"/>
            <p:cNvSpPr>
              <a:spLocks noChangeShapeType="1"/>
            </p:cNvSpPr>
            <p:nvPr/>
          </p:nvSpPr>
          <p:spPr bwMode="auto">
            <a:xfrm>
              <a:off x="3066" y="3930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9" name="Line 69"/>
            <p:cNvSpPr>
              <a:spLocks noChangeShapeType="1"/>
            </p:cNvSpPr>
            <p:nvPr/>
          </p:nvSpPr>
          <p:spPr bwMode="auto">
            <a:xfrm>
              <a:off x="2970" y="412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0" name="Line 70"/>
            <p:cNvSpPr>
              <a:spLocks noChangeShapeType="1"/>
            </p:cNvSpPr>
            <p:nvPr/>
          </p:nvSpPr>
          <p:spPr bwMode="auto">
            <a:xfrm>
              <a:off x="1146" y="253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1" name="Rectangle 71"/>
            <p:cNvSpPr>
              <a:spLocks noChangeArrowheads="1"/>
            </p:cNvSpPr>
            <p:nvPr/>
          </p:nvSpPr>
          <p:spPr bwMode="auto">
            <a:xfrm>
              <a:off x="1098" y="2826"/>
              <a:ext cx="96" cy="3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2" name="Line 72"/>
            <p:cNvSpPr>
              <a:spLocks noChangeShapeType="1"/>
            </p:cNvSpPr>
            <p:nvPr/>
          </p:nvSpPr>
          <p:spPr bwMode="auto">
            <a:xfrm>
              <a:off x="1146" y="316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3" name="Text Box 73"/>
            <p:cNvSpPr txBox="1">
              <a:spLocks noChangeArrowheads="1"/>
            </p:cNvSpPr>
            <p:nvPr/>
          </p:nvSpPr>
          <p:spPr bwMode="auto">
            <a:xfrm>
              <a:off x="954" y="349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+5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112714" name="Text Box 74"/>
            <p:cNvSpPr txBox="1">
              <a:spLocks noChangeArrowheads="1"/>
            </p:cNvSpPr>
            <p:nvPr/>
          </p:nvSpPr>
          <p:spPr bwMode="auto">
            <a:xfrm>
              <a:off x="234" y="3786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8259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级联工作示意图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8CB9-C88C-4871-AEAE-B995282BC02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2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052513"/>
            <a:ext cx="7704138" cy="504031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CLI	</a:t>
            </a:r>
            <a:r>
              <a:rPr lang="en-US" altLang="zh-CN" sz="2400">
                <a:latin typeface="宋体" panose="02010600030101010101" pitchFamily="2" charset="-122"/>
              </a:rPr>
              <a:t>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关中断，以便设置命令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IN   AL,81H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读取屏蔽字</a:t>
            </a:r>
            <a:endParaRPr lang="en-US" altLang="zh-CN" sz="240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AND   AL,0EFH</a:t>
            </a: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清除</a:t>
            </a:r>
            <a:r>
              <a:rPr lang="en-US" altLang="zh-CN" sz="2400">
                <a:solidFill>
                  <a:schemeClr val="hlink"/>
                </a:solidFill>
              </a:rPr>
              <a:t>IR</a:t>
            </a:r>
            <a:r>
              <a:rPr lang="en-US" altLang="zh-CN" sz="2400" baseline="-25000">
                <a:solidFill>
                  <a:schemeClr val="hlink"/>
                </a:solidFill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对应的屏蔽位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 81H,AL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恢复系统原来的屏蔽字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MOV   AL,48H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 80H,AL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OCW</a:t>
            </a:r>
            <a:r>
              <a:rPr lang="en-US" altLang="zh-CN" sz="2400" baseline="-25000">
                <a:solidFill>
                  <a:schemeClr val="hlink"/>
                </a:solidFill>
              </a:rPr>
              <a:t>3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撤销特殊屏蔽方式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STI	</a:t>
            </a:r>
            <a:r>
              <a:rPr lang="en-US" altLang="zh-CN" sz="2400">
                <a:latin typeface="宋体" panose="02010600030101010101" pitchFamily="2" charset="-122"/>
              </a:rPr>
              <a:t>	 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开中断</a:t>
            </a:r>
            <a:r>
              <a:rPr lang="zh-CN" altLang="en-US" sz="2400">
                <a:latin typeface="宋体" panose="02010600030101010101" pitchFamily="2" charset="-122"/>
              </a:rPr>
              <a:t>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…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MOV   AL,20H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 80H,AL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OCW</a:t>
            </a:r>
            <a:r>
              <a:rPr lang="en-US" altLang="zh-CN" sz="2400" baseline="-25000">
                <a:solidFill>
                  <a:schemeClr val="hlink"/>
                </a:solidFill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发中断结束命令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IRET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返回主程序</a:t>
            </a:r>
            <a:r>
              <a:rPr lang="zh-CN" altLang="en-US" sz="240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思考题</a:t>
            </a:r>
          </a:p>
        </p:txBody>
      </p:sp>
      <p:sp>
        <p:nvSpPr>
          <p:cNvPr id="2170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ffectLst/>
              </a:rPr>
              <a:t>1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8086CPU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可编程中断控制器，实现对外部中断的响应和处理。要求程序中对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每次中断，去控制继电器动作，使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闪烁。</a:t>
            </a:r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9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705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7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25538"/>
            <a:ext cx="69373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1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693738"/>
            <a:ext cx="8540750" cy="5975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START :MOV AL,13H        ; 00010011B ICW</a:t>
            </a:r>
            <a:r>
              <a:rPr lang="en-US" altLang="zh-CN" sz="2000" baseline="-25000">
                <a:effectLst/>
              </a:rPr>
              <a:t>1</a:t>
            </a:r>
            <a:r>
              <a:rPr lang="en-US" altLang="zh-CN" sz="2000">
                <a:effectLst/>
              </a:rPr>
              <a:t>:</a:t>
            </a:r>
            <a:r>
              <a:rPr lang="zh-CN" altLang="en-US" sz="2000">
                <a:effectLst/>
              </a:rPr>
              <a:t>边沿触发</a:t>
            </a:r>
            <a:r>
              <a:rPr lang="en-US" altLang="zh-CN" sz="2000">
                <a:effectLst/>
              </a:rPr>
              <a:t>,</a:t>
            </a:r>
            <a:r>
              <a:rPr lang="zh-CN" altLang="en-US" sz="2000">
                <a:effectLst/>
              </a:rPr>
              <a:t>单片</a:t>
            </a:r>
            <a:r>
              <a:rPr lang="en-US" altLang="zh-CN" sz="2000">
                <a:effectLst/>
              </a:rPr>
              <a:t>,</a:t>
            </a:r>
            <a:r>
              <a:rPr lang="zh-CN" altLang="en-US" sz="2000">
                <a:effectLst/>
              </a:rPr>
              <a:t>要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MOV DX,210H   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AL,8             ;ICW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中断类型号为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</a:t>
            </a:r>
            <a:r>
              <a:rPr lang="en-US" altLang="zh-CN" sz="2000">
                <a:solidFill>
                  <a:srgbClr val="660066"/>
                </a:solidFill>
                <a:effectLst/>
              </a:rPr>
              <a:t>MOV AL,01H        ; ICW</a:t>
            </a:r>
            <a:r>
              <a:rPr lang="en-US" altLang="zh-CN" sz="2000" baseline="-25000">
                <a:solidFill>
                  <a:srgbClr val="660066"/>
                </a:solidFill>
                <a:effectLst/>
              </a:rPr>
              <a:t>4</a:t>
            </a:r>
            <a:r>
              <a:rPr lang="zh-CN" altLang="en-US" sz="2000">
                <a:solidFill>
                  <a:srgbClr val="660066"/>
                </a:solidFill>
                <a:effectLst/>
              </a:rPr>
              <a:t>不用缓冲方式，正常中断结束，非特殊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660066"/>
                </a:solidFill>
                <a:effectLst/>
              </a:rPr>
              <a:t>                                              的全嵌套方式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660066"/>
                </a:solidFill>
                <a:effectLst/>
              </a:rPr>
              <a:t>              </a:t>
            </a:r>
            <a:r>
              <a:rPr lang="en-US" altLang="zh-CN" sz="2000">
                <a:solidFill>
                  <a:srgbClr val="660066"/>
                </a:solidFill>
                <a:effectLst/>
              </a:rPr>
              <a:t>OUT DX,AL</a:t>
            </a:r>
            <a:endParaRPr lang="zh-CN" altLang="en-US" sz="2000">
              <a:solidFill>
                <a:srgbClr val="660066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7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0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0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0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0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46138"/>
            <a:ext cx="8839200" cy="5607050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AX,0             ; </a:t>
            </a:r>
            <a:r>
              <a:rPr lang="zh-CN" altLang="en-US" sz="2000">
                <a:effectLst/>
              </a:rPr>
              <a:t>清零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DS,AX          ; </a:t>
            </a:r>
            <a:r>
              <a:rPr lang="zh-CN" altLang="en-US" sz="2000">
                <a:effectLst/>
              </a:rPr>
              <a:t>数据段清零     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LEA  AX,INT0    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DS:[4*8],AX ; </a:t>
            </a:r>
            <a:r>
              <a:rPr lang="zh-CN" altLang="en-US" sz="2000">
                <a:effectLst/>
              </a:rPr>
              <a:t>把中断服务程序的入口地址偏移量送中断向量表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DS:[4*8+2],AX ; </a:t>
            </a:r>
            <a:r>
              <a:rPr lang="zh-CN" altLang="en-US" sz="2000">
                <a:effectLst/>
              </a:rPr>
              <a:t>把中断服务程序的入口地址段地址送中断向量表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660033"/>
                </a:solidFill>
                <a:effectLst/>
              </a:rPr>
              <a:t>IN  AL,DX                   ; </a:t>
            </a:r>
            <a:r>
              <a:rPr lang="zh-CN" altLang="en-US" sz="2000">
                <a:solidFill>
                  <a:srgbClr val="660033"/>
                </a:solidFill>
                <a:effectLst/>
              </a:rPr>
              <a:t>读中断屏蔽寄存器</a:t>
            </a:r>
            <a:r>
              <a:rPr lang="en-US" altLang="zh-CN" sz="2000">
                <a:solidFill>
                  <a:srgbClr val="660033"/>
                </a:solidFill>
                <a:effectLst/>
              </a:rPr>
              <a:t>IMR</a:t>
            </a:r>
            <a:endParaRPr lang="zh-CN" altLang="en-US" sz="2000">
              <a:solidFill>
                <a:srgbClr val="660033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660033"/>
                </a:solidFill>
                <a:effectLst/>
              </a:rPr>
              <a:t>AND AL,0FEH            ; </a:t>
            </a:r>
            <a:r>
              <a:rPr lang="zh-CN" altLang="en-US" sz="2000">
                <a:solidFill>
                  <a:srgbClr val="660033"/>
                </a:solidFill>
                <a:effectLst/>
              </a:rPr>
              <a:t>屏蔽</a:t>
            </a:r>
            <a:r>
              <a:rPr lang="en-US" altLang="zh-CN" sz="2000">
                <a:solidFill>
                  <a:srgbClr val="660033"/>
                </a:solidFill>
                <a:effectLst/>
              </a:rPr>
              <a:t>IR</a:t>
            </a:r>
            <a:r>
              <a:rPr lang="en-US" altLang="zh-CN" sz="2000" baseline="-25000">
                <a:solidFill>
                  <a:srgbClr val="660033"/>
                </a:solidFill>
                <a:effectLst/>
              </a:rPr>
              <a:t>1</a:t>
            </a:r>
            <a:r>
              <a:rPr lang="en-US" altLang="zh-CN" sz="2000">
                <a:solidFill>
                  <a:srgbClr val="660033"/>
                </a:solidFill>
                <a:effectLst/>
              </a:rPr>
              <a:t>~IR</a:t>
            </a:r>
            <a:r>
              <a:rPr lang="en-US" altLang="zh-CN" sz="2000" baseline="-25000">
                <a:solidFill>
                  <a:srgbClr val="660033"/>
                </a:solidFill>
                <a:effectLst/>
              </a:rPr>
              <a:t>7</a:t>
            </a:r>
            <a:r>
              <a:rPr lang="en-US" altLang="zh-CN" sz="2000">
                <a:solidFill>
                  <a:srgbClr val="660033"/>
                </a:solidFill>
                <a:effectLst/>
              </a:rPr>
              <a:t>,</a:t>
            </a:r>
            <a:r>
              <a:rPr lang="zh-CN" altLang="en-US" sz="2000">
                <a:solidFill>
                  <a:srgbClr val="660033"/>
                </a:solidFill>
                <a:effectLst/>
              </a:rPr>
              <a:t>允许</a:t>
            </a:r>
            <a:r>
              <a:rPr lang="en-US" altLang="zh-CN" sz="2000">
                <a:solidFill>
                  <a:srgbClr val="660033"/>
                </a:solidFill>
                <a:effectLst/>
              </a:rPr>
              <a:t>IR</a:t>
            </a:r>
            <a:r>
              <a:rPr lang="en-US" altLang="zh-CN" sz="2000" baseline="-25000">
                <a:solidFill>
                  <a:srgbClr val="660033"/>
                </a:solidFill>
                <a:effectLst/>
              </a:rPr>
              <a:t>0</a:t>
            </a:r>
            <a:r>
              <a:rPr lang="zh-CN" altLang="en-US" sz="2000">
                <a:solidFill>
                  <a:srgbClr val="660033"/>
                </a:solidFill>
                <a:effectLst/>
              </a:rPr>
              <a:t>中的中断请求       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660033"/>
                </a:solidFill>
                <a:effectLst/>
              </a:rPr>
              <a:t>          OUT DX,AL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DX,203H    ; 8255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初始化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AL,80H       ; B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口输出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,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方式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0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OUT DX,AL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</a:t>
            </a:r>
            <a:r>
              <a:rPr lang="en-US" altLang="zh-CN" sz="2000">
                <a:solidFill>
                  <a:srgbClr val="003300"/>
                </a:solidFill>
                <a:effectLst/>
              </a:rPr>
              <a:t>MOV BL,01H    ;</a:t>
            </a:r>
            <a:r>
              <a:rPr lang="zh-CN" altLang="en-US" sz="2000">
                <a:solidFill>
                  <a:srgbClr val="003300"/>
                </a:solidFill>
                <a:effectLst/>
              </a:rPr>
              <a:t>置继电器动作初值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33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003300"/>
                </a:solidFill>
                <a:effectLst/>
              </a:rPr>
              <a:t>STI                    ; </a:t>
            </a:r>
            <a:r>
              <a:rPr lang="zh-CN" altLang="en-US" sz="2000">
                <a:solidFill>
                  <a:srgbClr val="003300"/>
                </a:solidFill>
                <a:effectLst/>
              </a:rPr>
              <a:t>开中断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33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6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836613"/>
            <a:ext cx="8540750" cy="5688012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AGAIN :HLT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JMP  AGAIN     ; 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INT0  PROC NEAR   ; IR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中断服务程序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DX,201H    ; 8255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的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PB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口地址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NOT  BL              ; 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求反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AL,BL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OUT DX,AL         ; PB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输出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DX,210H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AL,20H       ; OCW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发结束命令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EOI=1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OUT DX,AL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IRET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INT0 ENDP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CODE ENDS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END  START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2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2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2232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/>
              </a:rPr>
              <a:t>2 </a:t>
            </a:r>
            <a:r>
              <a:rPr lang="zh-CN" altLang="en-US">
                <a:effectLst/>
              </a:rPr>
              <a:t>编写程序实现</a:t>
            </a:r>
            <a:r>
              <a:rPr lang="en-US" altLang="zh-CN">
                <a:effectLst/>
              </a:rPr>
              <a:t>8086</a:t>
            </a:r>
            <a:r>
              <a:rPr lang="zh-CN" altLang="en-US">
                <a:effectLst/>
              </a:rPr>
              <a:t>响应外部中断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，每按一次脉冲按钮，</a:t>
            </a:r>
            <a:r>
              <a:rPr lang="en-US" altLang="zh-CN">
                <a:effectLst/>
              </a:rPr>
              <a:t>8255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PA</a:t>
            </a:r>
            <a:r>
              <a:rPr lang="zh-CN" altLang="en-US">
                <a:effectLst/>
              </a:rPr>
              <a:t>口输出使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发光二极管灯左循环亮。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1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58674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6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836613"/>
            <a:ext cx="403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0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楷体_GB2312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60545</TotalTime>
  <Words>8745</Words>
  <Application>Microsoft Office PowerPoint</Application>
  <PresentationFormat>全屏显示(4:3)</PresentationFormat>
  <Paragraphs>2326</Paragraphs>
  <Slides>128</Slides>
  <Notes>2</Notes>
  <HiddenSlides>11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128</vt:i4>
      </vt:variant>
    </vt:vector>
  </HeadingPairs>
  <TitlesOfParts>
    <vt:vector size="144" baseType="lpstr">
      <vt:lpstr>Batang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Profile</vt:lpstr>
      <vt:lpstr>古瓶荷花</vt:lpstr>
      <vt:lpstr>图像.文件</vt:lpstr>
      <vt:lpstr>位图图像</vt:lpstr>
      <vt:lpstr>第7章   中断控制器8259A</vt:lpstr>
      <vt:lpstr>第7章  中断控制器</vt:lpstr>
      <vt:lpstr>第7章  中断控制器</vt:lpstr>
      <vt:lpstr>本章重点 </vt:lpstr>
      <vt:lpstr>7.1 8259A的引脚信号、编程结构和工作原理</vt:lpstr>
      <vt:lpstr>7.1.1 8259A的引脚信号 </vt:lpstr>
      <vt:lpstr>PowerPoint 演示文稿</vt:lpstr>
      <vt:lpstr>PowerPoint 演示文稿</vt:lpstr>
      <vt:lpstr>PowerPoint 演示文稿</vt:lpstr>
      <vt:lpstr>7.1.2 8259A的编程结构和工作原理 </vt:lpstr>
      <vt:lpstr>编程结构</vt:lpstr>
      <vt:lpstr>编程结构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(1) 接收、处理外设中断申请</vt:lpstr>
      <vt:lpstr>PowerPoint 演示文稿</vt:lpstr>
      <vt:lpstr>(1) 接收、处理外设中断申请</vt:lpstr>
      <vt:lpstr>PowerPoint 演示文稿</vt:lpstr>
      <vt:lpstr>PowerPoint 演示文稿</vt:lpstr>
      <vt:lpstr>PowerPoint 演示文稿</vt:lpstr>
      <vt:lpstr>7. 2  8259A的工作方式 </vt:lpstr>
      <vt:lpstr>（1）全嵌套方式——最常用的方式</vt:lpstr>
      <vt:lpstr>PowerPoint 演示文稿</vt:lpstr>
      <vt:lpstr>PowerPoint 演示文稿</vt:lpstr>
      <vt:lpstr>PowerPoint 演示文稿</vt:lpstr>
      <vt:lpstr>PowerPoint 演示文稿</vt:lpstr>
      <vt:lpstr>2 . 屏蔽中断源的方式 </vt:lpstr>
      <vt:lpstr>2 . 屏蔽中断源的方式 </vt:lpstr>
      <vt:lpstr>3.  结束中断处理的方式 </vt:lpstr>
      <vt:lpstr>3.  结束中断处理的方式 </vt:lpstr>
      <vt:lpstr>1）  中断自动结束方式</vt:lpstr>
      <vt:lpstr>PowerPoint 演示文稿</vt:lpstr>
      <vt:lpstr>3）特殊中断结束方式</vt:lpstr>
      <vt:lpstr>说明：</vt:lpstr>
      <vt:lpstr>PowerPoint 演示文稿</vt:lpstr>
      <vt:lpstr>4 . 连接系统总线的方式 </vt:lpstr>
      <vt:lpstr>5 . 引入中断请求的方式 </vt:lpstr>
      <vt:lpstr>5 . 引入中断请求的方式 </vt:lpstr>
      <vt:lpstr>7.3  8259A的初始化命令字和初始化流程 </vt:lpstr>
      <vt:lpstr>7.3  8259A的初始化命令字和初始化流程</vt:lpstr>
      <vt:lpstr>PowerPoint 演示文稿</vt:lpstr>
      <vt:lpstr>PowerPoint 演示文稿</vt:lpstr>
      <vt:lpstr>PowerPoint 演示文稿</vt:lpstr>
      <vt:lpstr>7.3  8259A的初始化命令字和初始化流程</vt:lpstr>
      <vt:lpstr>7.3  8259A的初始化命令字和初始化流程</vt:lpstr>
      <vt:lpstr>ICW1</vt:lpstr>
      <vt:lpstr>(2) ICW2的格式和含义 （中断类型号初始化命令字）</vt:lpstr>
      <vt:lpstr> 中断向量码的形成情况表</vt:lpstr>
      <vt:lpstr>ICW2和中断类型码之间的关系 </vt:lpstr>
      <vt:lpstr>(3) ICW3的格式和含义（主片/从片初始化命令字）</vt:lpstr>
      <vt:lpstr>(3) ICW3的格式和含义（主片/从片初始化命令字） </vt:lpstr>
      <vt:lpstr>(3) ICW3的格式和含义（主片/从片初始化命令字） </vt:lpstr>
      <vt:lpstr>PowerPoint 演示文稿</vt:lpstr>
      <vt:lpstr>(4)  ICW4的格式和含义 （方式控制初始化命令字）</vt:lpstr>
      <vt:lpstr>ICW4</vt:lpstr>
      <vt:lpstr>2.  初始化流程 </vt:lpstr>
      <vt:lpstr>对初始化流程的几点说明 </vt:lpstr>
      <vt:lpstr>对8259A设置初始化命令字的例子 </vt:lpstr>
      <vt:lpstr>思考题</vt:lpstr>
      <vt:lpstr>PowerPoint 演示文稿</vt:lpstr>
      <vt:lpstr>思考题</vt:lpstr>
      <vt:lpstr>PowerPoint 演示文稿</vt:lpstr>
      <vt:lpstr>思考题</vt:lpstr>
      <vt:lpstr>7.4  8259A的操作命令字</vt:lpstr>
      <vt:lpstr>（1）OCW1（中断屏蔽操作命令字）</vt:lpstr>
      <vt:lpstr>（1）OCW1（中断屏蔽操作命令字）</vt:lpstr>
      <vt:lpstr>（2）OCW2（优先级循环方式和中断结束方式操作命令字）</vt:lpstr>
      <vt:lpstr>OCW2的功能</vt:lpstr>
      <vt:lpstr>PowerPoint 演示文稿</vt:lpstr>
      <vt:lpstr>（3）OCW3（状态操作命令字）</vt:lpstr>
      <vt:lpstr>OCW3的功能 </vt:lpstr>
      <vt:lpstr>读取状态字</vt:lpstr>
      <vt:lpstr>读取状态字</vt:lpstr>
      <vt:lpstr>查询字</vt:lpstr>
      <vt:lpstr>查询程序</vt:lpstr>
      <vt:lpstr>ICW、OCW作用</vt:lpstr>
      <vt:lpstr>ICW、OCW作用</vt:lpstr>
      <vt:lpstr>ICW、OCW地址</vt:lpstr>
      <vt:lpstr>举例</vt:lpstr>
      <vt:lpstr>7. 5  8259A 使用举例</vt:lpstr>
      <vt:lpstr>系统按照全嵌套方式工作有一定条件：</vt:lpstr>
      <vt:lpstr>2.  关于如何使用中断结束命令的例子</vt:lpstr>
      <vt:lpstr>两个重要结论：</vt:lpstr>
      <vt:lpstr>3.  关于特殊屏蔽方式的例子 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  多片8259A组成的主从式中断系统 </vt:lpstr>
      <vt:lpstr>初始化</vt:lpstr>
      <vt:lpstr>主从式中断系统中的优先级</vt:lpstr>
      <vt:lpstr>思考题</vt:lpstr>
      <vt:lpstr>思考题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Windows 用户</cp:lastModifiedBy>
  <cp:revision>1375</cp:revision>
  <dcterms:created xsi:type="dcterms:W3CDTF">2005-09-14T13:58:57Z</dcterms:created>
  <dcterms:modified xsi:type="dcterms:W3CDTF">2019-04-23T12:57:21Z</dcterms:modified>
</cp:coreProperties>
</file>