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0"/>
  </p:notesMasterIdLst>
  <p:handoutMasterIdLst>
    <p:handoutMasterId r:id="rId51"/>
  </p:handoutMasterIdLst>
  <p:sldIdLst>
    <p:sldId id="256" r:id="rId2"/>
    <p:sldId id="402" r:id="rId3"/>
    <p:sldId id="630" r:id="rId4"/>
    <p:sldId id="558" r:id="rId5"/>
    <p:sldId id="560" r:id="rId6"/>
    <p:sldId id="561" r:id="rId7"/>
    <p:sldId id="562" r:id="rId8"/>
    <p:sldId id="563" r:id="rId9"/>
    <p:sldId id="565" r:id="rId10"/>
    <p:sldId id="564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606" r:id="rId37"/>
    <p:sldId id="592" r:id="rId38"/>
    <p:sldId id="438" r:id="rId39"/>
    <p:sldId id="593" r:id="rId40"/>
    <p:sldId id="608" r:id="rId41"/>
    <p:sldId id="609" r:id="rId42"/>
    <p:sldId id="607" r:id="rId43"/>
    <p:sldId id="610" r:id="rId44"/>
    <p:sldId id="611" r:id="rId45"/>
    <p:sldId id="594" r:id="rId46"/>
    <p:sldId id="595" r:id="rId47"/>
    <p:sldId id="596" r:id="rId48"/>
    <p:sldId id="597" r:id="rId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6416" autoAdjust="0"/>
  </p:normalViewPr>
  <p:slideViewPr>
    <p:cSldViewPr>
      <p:cViewPr varScale="1">
        <p:scale>
          <a:sx n="108" d="100"/>
          <a:sy n="108" d="100"/>
        </p:scale>
        <p:origin x="126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955673-8E0C-4F07-A8D3-B60A9F052975}" type="slidenum">
              <a:rPr kumimoji="0" lang="zh-CN" altLang="en-US" sz="1200"/>
              <a:pPr/>
              <a:t>38</a:t>
            </a:fld>
            <a:endParaRPr kumimoji="0" lang="en-US" altLang="zh-CN" sz="1200"/>
          </a:p>
        </p:txBody>
      </p:sp>
      <p:sp>
        <p:nvSpPr>
          <p:cNvPr id="89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1954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663" y="179388"/>
            <a:ext cx="7197725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496300" y="6496050"/>
            <a:ext cx="638175" cy="457200"/>
          </a:xfrm>
        </p:spPr>
        <p:txBody>
          <a:bodyPr/>
          <a:lstStyle>
            <a:lvl1pPr>
              <a:defRPr/>
            </a:lvl1pPr>
          </a:lstStyle>
          <a:p>
            <a:fld id="{2688F5E3-16E3-4F98-A84F-74B7215F6A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95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 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的指令系统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上段</a:t>
            </a:r>
            <a:r>
              <a:rPr lang="zh-CN" altLang="en-US" dirty="0">
                <a:latin typeface="宋体" panose="02010600030101010101" pitchFamily="2" charset="-122"/>
              </a:rPr>
              <a:t>程序在代码段中的存放</a:t>
            </a:r>
            <a:r>
              <a:rPr lang="zh-CN" altLang="en-US" dirty="0" smtClean="0">
                <a:latin typeface="宋体" panose="02010600030101010101" pitchFamily="2" charset="-122"/>
              </a:rPr>
              <a:t>形式，設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CS=</a:t>
            </a:r>
            <a:r>
              <a:rPr lang="en-US" altLang="zh-CN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109EH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IP=</a:t>
            </a:r>
            <a:r>
              <a:rPr lang="en-US" altLang="zh-CN" dirty="0" err="1">
                <a:solidFill>
                  <a:srgbClr val="C00000"/>
                </a:solidFill>
                <a:latin typeface="宋体" panose="02010600030101010101" pitchFamily="2" charset="-122"/>
              </a:rPr>
              <a:t>0100H</a:t>
            </a:r>
            <a:r>
              <a:rPr lang="zh-CN" altLang="en-US" dirty="0">
                <a:latin typeface="宋体" panose="02010600030101010101" pitchFamily="2" charset="-122"/>
              </a:rPr>
              <a:t>，则各条指令在代码段中的存放地址</a:t>
            </a:r>
            <a:r>
              <a:rPr lang="zh-CN" altLang="en-US" dirty="0" smtClean="0">
                <a:latin typeface="宋体" panose="02010600030101010101" pitchFamily="2" charset="-122"/>
              </a:rPr>
              <a:t>如下：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CS :  IP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机器指令    汇编指令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109E：0100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B80010</a:t>
            </a:r>
            <a:r>
              <a:rPr lang="en-US" altLang="zh-CN" dirty="0">
                <a:latin typeface="宋体" panose="02010600030101010101" pitchFamily="2" charset="-122"/>
              </a:rPr>
              <a:t>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DI，1000H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109E：0103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CX，64H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109E：0105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AL，2AH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109E：0107</a:t>
            </a:r>
            <a:r>
              <a:rPr lang="en-US" altLang="zh-CN" dirty="0">
                <a:latin typeface="宋体" panose="02010600030101010101" pitchFamily="2" charset="-122"/>
              </a:rPr>
              <a:t>     .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[DI]，AL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109E：0109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INC</a:t>
            </a:r>
            <a:r>
              <a:rPr lang="en-US" altLang="zh-CN" dirty="0">
                <a:latin typeface="宋体" panose="02010600030101010101" pitchFamily="2" charset="-122"/>
              </a:rPr>
              <a:t> DI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109E：010A</a:t>
            </a:r>
            <a:r>
              <a:rPr lang="en-US" altLang="zh-CN" dirty="0">
                <a:latin typeface="宋体" panose="02010600030101010101" pitchFamily="2" charset="-122"/>
              </a:rPr>
              <a:t>           DEC CX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109E：010B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0107H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109E：010D</a:t>
            </a: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en-US" altLang="zh-CN" dirty="0" err="1">
                <a:latin typeface="宋体" panose="02010600030101010101" pitchFamily="2" charset="-122"/>
              </a:rPr>
              <a:t>HLT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6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lvl="0" indent="0" eaLnBrk="1" hangingPunct="1">
              <a:spcBef>
                <a:spcPct val="0"/>
              </a:spcBef>
              <a:buClrTx/>
              <a:buSzPct val="75000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送上2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后数据段中相应存储单元的内容改变如下：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DS：1000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DS：1010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DS：1020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DS：1030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DS：1040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DS：1050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2A-2A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lvl="0" eaLnBrk="1" hangingPunct="1">
              <a:spcBef>
                <a:spcPct val="0"/>
              </a:spcBef>
              <a:buClrTx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DS：1060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</a:rPr>
              <a:t>2A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00 00 00 00 00 00 00 00 00 00 00 00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63688" y="5568996"/>
            <a:ext cx="199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偏移地址[</a:t>
            </a:r>
            <a:r>
              <a:rPr lang="en-US" altLang="zh-CN" sz="2000" b="1" dirty="0"/>
              <a:t>DI]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83668" y="5255596"/>
            <a:ext cx="360040" cy="41111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  <a:buNone/>
            </a:pPr>
            <a:r>
              <a:rPr lang="zh-CN" altLang="en-US" sz="3200" u="sng" dirty="0"/>
              <a:t>掌握：</a:t>
            </a:r>
          </a:p>
          <a:p>
            <a:pPr eaLnBrk="1" hangingPunct="1"/>
            <a:r>
              <a:rPr lang="zh-CN" altLang="en-US" dirty="0"/>
              <a:t>有关堆栈的概念</a:t>
            </a:r>
          </a:p>
          <a:p>
            <a:pPr lvl="1" eaLnBrk="1" hangingPunct="1"/>
            <a:r>
              <a:rPr lang="zh-CN" altLang="en-US" dirty="0"/>
              <a:t>栈顶、栈首、栈底</a:t>
            </a:r>
          </a:p>
          <a:p>
            <a:pPr eaLnBrk="1" hangingPunct="1"/>
            <a:r>
              <a:rPr lang="zh-CN" altLang="en-US" dirty="0"/>
              <a:t>堆栈指令的操作原理</a:t>
            </a:r>
          </a:p>
          <a:p>
            <a:pPr lvl="1" eaLnBrk="1" hangingPunct="1"/>
            <a:r>
              <a:rPr kumimoji="1" lang="zh-CN" altLang="en-US" dirty="0"/>
              <a:t>执行过程，执行结果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7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/>
              <a:t>PUSH</a:t>
            </a:r>
          </a:p>
          <a:p>
            <a:pPr eaLnBrk="1" hangingPunct="1">
              <a:spcAft>
                <a:spcPct val="30000"/>
              </a:spcAft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格式</a:t>
            </a:r>
            <a:r>
              <a:rPr lang="en-US" altLang="zh-CN" dirty="0"/>
              <a:t>:    PUSH  </a:t>
            </a:r>
            <a:r>
              <a:rPr lang="en-US" altLang="zh-CN" dirty="0" err="1"/>
              <a:t>OPRD</a:t>
            </a:r>
            <a:endParaRPr lang="en-US" altLang="zh-CN" dirty="0"/>
          </a:p>
          <a:p>
            <a:pPr algn="just" eaLnBrk="1" hangingPunct="1">
              <a:spcBef>
                <a:spcPct val="50000"/>
              </a:spcBef>
              <a:spcAft>
                <a:spcPct val="30000"/>
              </a:spcAft>
            </a:pPr>
            <a:r>
              <a:rPr lang="zh-CN" altLang="en-US" dirty="0"/>
              <a:t>出栈指令 </a:t>
            </a:r>
            <a:r>
              <a:rPr lang="en-US" altLang="zh-CN" dirty="0"/>
              <a:t>POP</a:t>
            </a:r>
          </a:p>
          <a:p>
            <a:pPr algn="just" eaLnBrk="1" hangingPunct="1">
              <a:spcAft>
                <a:spcPct val="30000"/>
              </a:spcAft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格式</a:t>
            </a:r>
            <a:r>
              <a:rPr lang="en-US" altLang="zh-CN" dirty="0"/>
              <a:t>:  POP  </a:t>
            </a:r>
            <a:r>
              <a:rPr lang="en-US" altLang="zh-CN" dirty="0" err="1" smtClean="0"/>
              <a:t>OPRD</a:t>
            </a:r>
            <a:endParaRPr lang="en-US" altLang="zh-CN" dirty="0" smtClean="0"/>
          </a:p>
          <a:p>
            <a:pPr algn="just" eaLnBrk="1" hangingPunct="1">
              <a:spcAft>
                <a:spcPct val="30000"/>
              </a:spcAft>
              <a:buNone/>
            </a:pPr>
            <a:r>
              <a:rPr lang="zh-CN" altLang="en-US" dirty="0" smtClean="0"/>
              <a:t>注意：先进后出</a:t>
            </a:r>
            <a:r>
              <a:rPr lang="zh-CN" altLang="en-US" dirty="0"/>
              <a:t>，以字为单位</a:t>
            </a: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356547" y="4508252"/>
            <a:ext cx="2159000" cy="936625"/>
          </a:xfrm>
          <a:prstGeom prst="wedgeRoundRectCallout">
            <a:avLst>
              <a:gd name="adj1" fmla="val -81028"/>
              <a:gd name="adj2" fmla="val -66778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16</a:t>
            </a:r>
            <a:r>
              <a:rPr lang="zh-CN" altLang="en-US" sz="2000" b="1">
                <a:solidFill>
                  <a:srgbClr val="FF0000"/>
                </a:solidFill>
              </a:rPr>
              <a:t>位寄存器或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存储器两单元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27984" y="2996952"/>
            <a:ext cx="2122488" cy="936625"/>
          </a:xfrm>
          <a:prstGeom prst="wedgeRoundRectCallout">
            <a:avLst>
              <a:gd name="adj1" fmla="val -61144"/>
              <a:gd name="adj2" fmla="val -82204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16</a:t>
            </a:r>
            <a:r>
              <a:rPr lang="zh-CN" altLang="en-US" sz="2000" b="1">
                <a:solidFill>
                  <a:srgbClr val="FF0000"/>
                </a:solidFill>
              </a:rPr>
              <a:t>位寄存器或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存储器两单元</a:t>
            </a:r>
          </a:p>
        </p:txBody>
      </p:sp>
    </p:spTree>
    <p:extLst>
      <p:ext uri="{BB962C8B-B14F-4D97-AF65-F5344CB8AC3E}">
        <p14:creationId xmlns:p14="http://schemas.microsoft.com/office/powerpoint/2010/main" val="18321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 smtClean="0"/>
              <a:t>PUSH</a:t>
            </a:r>
          </a:p>
          <a:p>
            <a:pPr algn="just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指令执行过程：</a:t>
            </a:r>
          </a:p>
          <a:p>
            <a:pPr lvl="1" algn="just" eaLnBrk="1" hangingPunct="1">
              <a:lnSpc>
                <a:spcPct val="115000"/>
              </a:lnSpc>
            </a:pP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r>
              <a:rPr lang="en-US" altLang="zh-CN" dirty="0">
                <a:latin typeface="宋体" panose="02010600030101010101" pitchFamily="2" charset="-122"/>
              </a:rPr>
              <a:t>-2 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操作数高字节 → </a:t>
            </a:r>
            <a:r>
              <a:rPr lang="en-US" altLang="zh-CN" dirty="0" err="1">
                <a:latin typeface="宋体" panose="02010600030101010101" pitchFamily="2" charset="-122"/>
              </a:rPr>
              <a:t>SP+1</a:t>
            </a:r>
            <a:endParaRPr lang="zh-CN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操作数低字节 →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07998" y="315081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07998" y="351435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207998" y="3874715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207998" y="214592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68498" y="212529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207998" y="471132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665198" y="226022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207998" y="278092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012611" y="386042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585698" y="4074740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8103473" y="297301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>
            <a:off x="7803436" y="276029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012611" y="3139703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585698" y="3354015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550898" y="3500065"/>
            <a:ext cx="11620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高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550898" y="3139703"/>
            <a:ext cx="11620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低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7759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/>
      <p:bldP spid="14" grpId="0" animBg="1"/>
      <p:bldP spid="15" grpId="0"/>
      <p:bldP spid="15" grpId="1"/>
      <p:bldP spid="17" grpId="0"/>
      <p:bldP spid="18" grpId="0" animBg="1"/>
      <p:bldP spid="19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压</a:t>
            </a:r>
            <a:r>
              <a:rPr lang="zh-CN" altLang="en-US" dirty="0"/>
              <a:t>栈指令 </a:t>
            </a:r>
            <a:r>
              <a:rPr lang="en-US" altLang="zh-CN" dirty="0" smtClean="0"/>
              <a:t>PUSH</a:t>
            </a:r>
          </a:p>
          <a:p>
            <a:pPr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AX=</a:t>
            </a:r>
            <a:r>
              <a:rPr lang="en-US" altLang="zh-CN" dirty="0" err="1"/>
              <a:t>1234H</a:t>
            </a:r>
            <a:r>
              <a:rPr lang="zh-CN" altLang="en-US" dirty="0"/>
              <a:t>，</a:t>
            </a:r>
            <a:r>
              <a:rPr lang="en-US" altLang="zh-CN" dirty="0" err="1" smtClean="0"/>
              <a:t>SP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1200H</a:t>
            </a:r>
            <a:r>
              <a:rPr lang="zh-CN" altLang="en-US" dirty="0"/>
              <a:t>，</a:t>
            </a:r>
            <a:r>
              <a:rPr lang="zh-CN" altLang="en-US" dirty="0" smtClean="0"/>
              <a:t>执行 </a:t>
            </a:r>
            <a:r>
              <a:rPr lang="en-US" altLang="zh-CN" dirty="0"/>
              <a:t>PUSH  AX  </a:t>
            </a:r>
            <a:r>
              <a:rPr lang="zh-CN" altLang="en-US" dirty="0"/>
              <a:t>指令后堆栈区的状态： </a:t>
            </a:r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3" name="Rectangle 73"/>
          <p:cNvSpPr>
            <a:spLocks noChangeArrowheads="1"/>
          </p:cNvSpPr>
          <p:nvPr/>
        </p:nvSpPr>
        <p:spPr bwMode="auto">
          <a:xfrm>
            <a:off x="6588125" y="435768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6588125" y="472122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Rectangle 55"/>
          <p:cNvSpPr>
            <a:spLocks noChangeArrowheads="1"/>
          </p:cNvSpPr>
          <p:nvPr/>
        </p:nvSpPr>
        <p:spPr bwMode="auto">
          <a:xfrm>
            <a:off x="6588125" y="5081588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588125" y="33528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>
            <a:off x="8048625" y="33321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Freeform 59"/>
          <p:cNvSpPr>
            <a:spLocks/>
          </p:cNvSpPr>
          <p:nvPr/>
        </p:nvSpPr>
        <p:spPr bwMode="auto">
          <a:xfrm>
            <a:off x="6588125" y="5918200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5597525" y="50673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1200</a:t>
            </a:r>
            <a:r>
              <a:rPr lang="en-US" altLang="zh-CN"/>
              <a:t>H</a:t>
            </a:r>
          </a:p>
        </p:txBody>
      </p:sp>
      <p:sp>
        <p:nvSpPr>
          <p:cNvPr id="30" name="Text Box 66"/>
          <p:cNvSpPr txBox="1">
            <a:spLocks noChangeArrowheads="1"/>
          </p:cNvSpPr>
          <p:nvPr/>
        </p:nvSpPr>
        <p:spPr bwMode="auto">
          <a:xfrm>
            <a:off x="7045325" y="34671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8569325" y="4468813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32" name="AutoShape 69"/>
          <p:cNvSpPr>
            <a:spLocks/>
          </p:cNvSpPr>
          <p:nvPr/>
        </p:nvSpPr>
        <p:spPr bwMode="auto">
          <a:xfrm>
            <a:off x="8183563" y="4256088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" name="Text Box 82"/>
          <p:cNvSpPr txBox="1">
            <a:spLocks noChangeArrowheads="1"/>
          </p:cNvSpPr>
          <p:nvPr/>
        </p:nvSpPr>
        <p:spPr bwMode="auto">
          <a:xfrm>
            <a:off x="250825" y="477202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SP-2=11FEH</a:t>
            </a:r>
          </a:p>
        </p:txBody>
      </p:sp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3235325" y="47371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3235325" y="4368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Rectangle 94"/>
          <p:cNvSpPr>
            <a:spLocks noChangeArrowheads="1"/>
          </p:cNvSpPr>
          <p:nvPr/>
        </p:nvSpPr>
        <p:spPr bwMode="auto">
          <a:xfrm>
            <a:off x="3235325" y="510063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" name="Rectangle 95"/>
          <p:cNvSpPr>
            <a:spLocks noChangeArrowheads="1"/>
          </p:cNvSpPr>
          <p:nvPr/>
        </p:nvSpPr>
        <p:spPr bwMode="auto">
          <a:xfrm>
            <a:off x="3235325" y="5461000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Line 96"/>
          <p:cNvSpPr>
            <a:spLocks noChangeShapeType="1"/>
          </p:cNvSpPr>
          <p:nvPr/>
        </p:nvSpPr>
        <p:spPr bwMode="auto">
          <a:xfrm>
            <a:off x="3235325" y="37258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97"/>
          <p:cNvSpPr>
            <a:spLocks noChangeShapeType="1"/>
          </p:cNvSpPr>
          <p:nvPr/>
        </p:nvSpPr>
        <p:spPr bwMode="auto">
          <a:xfrm>
            <a:off x="4695825" y="37084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Freeform 98"/>
          <p:cNvSpPr>
            <a:spLocks/>
          </p:cNvSpPr>
          <p:nvPr/>
        </p:nvSpPr>
        <p:spPr bwMode="auto">
          <a:xfrm>
            <a:off x="3235325" y="6297613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Text Box 99"/>
          <p:cNvSpPr txBox="1">
            <a:spLocks noChangeArrowheads="1"/>
          </p:cNvSpPr>
          <p:nvPr/>
        </p:nvSpPr>
        <p:spPr bwMode="auto">
          <a:xfrm>
            <a:off x="3509963" y="50498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42" name="Text Box 100"/>
          <p:cNvSpPr txBox="1">
            <a:spLocks noChangeArrowheads="1"/>
          </p:cNvSpPr>
          <p:nvPr/>
        </p:nvSpPr>
        <p:spPr bwMode="auto">
          <a:xfrm>
            <a:off x="3509963" y="46894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43" name="Text Box 101"/>
          <p:cNvSpPr txBox="1">
            <a:spLocks noChangeArrowheads="1"/>
          </p:cNvSpPr>
          <p:nvPr/>
        </p:nvSpPr>
        <p:spPr bwMode="auto">
          <a:xfrm>
            <a:off x="2244725" y="5408613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1200</a:t>
            </a:r>
            <a:r>
              <a:rPr lang="en-US" altLang="zh-CN"/>
              <a:t>H</a:t>
            </a:r>
          </a:p>
        </p:txBody>
      </p:sp>
      <p:sp>
        <p:nvSpPr>
          <p:cNvPr id="44" name="Text Box 102"/>
          <p:cNvSpPr txBox="1">
            <a:spLocks noChangeArrowheads="1"/>
          </p:cNvSpPr>
          <p:nvPr/>
        </p:nvSpPr>
        <p:spPr bwMode="auto">
          <a:xfrm>
            <a:off x="3692525" y="36957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45" name="Text Box 103"/>
          <p:cNvSpPr txBox="1">
            <a:spLocks noChangeArrowheads="1"/>
          </p:cNvSpPr>
          <p:nvPr/>
        </p:nvSpPr>
        <p:spPr bwMode="auto">
          <a:xfrm>
            <a:off x="5089525" y="4746625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46" name="AutoShape 104"/>
          <p:cNvSpPr>
            <a:spLocks/>
          </p:cNvSpPr>
          <p:nvPr/>
        </p:nvSpPr>
        <p:spPr bwMode="auto">
          <a:xfrm>
            <a:off x="4830763" y="45339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" name="Line 105"/>
          <p:cNvSpPr>
            <a:spLocks noChangeShapeType="1"/>
          </p:cNvSpPr>
          <p:nvPr/>
        </p:nvSpPr>
        <p:spPr bwMode="auto">
          <a:xfrm>
            <a:off x="2244725" y="4991100"/>
            <a:ext cx="838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106"/>
          <p:cNvSpPr>
            <a:spLocks noChangeArrowheads="1"/>
          </p:cNvSpPr>
          <p:nvPr/>
        </p:nvSpPr>
        <p:spPr bwMode="auto">
          <a:xfrm>
            <a:off x="568325" y="3695700"/>
            <a:ext cx="13716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" name="Line 107"/>
          <p:cNvSpPr>
            <a:spLocks noChangeShapeType="1"/>
          </p:cNvSpPr>
          <p:nvPr/>
        </p:nvSpPr>
        <p:spPr bwMode="auto">
          <a:xfrm>
            <a:off x="1254125" y="369570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108"/>
          <p:cNvSpPr txBox="1">
            <a:spLocks noChangeArrowheads="1"/>
          </p:cNvSpPr>
          <p:nvPr/>
        </p:nvSpPr>
        <p:spPr bwMode="auto">
          <a:xfrm>
            <a:off x="517525" y="36925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</a:rPr>
              <a:t>12H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en-US" altLang="zh-CN" dirty="0" err="1">
                <a:solidFill>
                  <a:schemeClr val="bg1"/>
                </a:solidFill>
              </a:rPr>
              <a:t>34H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1" name="Text Box 109"/>
          <p:cNvSpPr txBox="1">
            <a:spLocks noChangeArrowheads="1"/>
          </p:cNvSpPr>
          <p:nvPr/>
        </p:nvSpPr>
        <p:spPr bwMode="auto">
          <a:xfrm>
            <a:off x="923925" y="4178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AX</a:t>
            </a:r>
          </a:p>
        </p:txBody>
      </p:sp>
      <p:sp>
        <p:nvSpPr>
          <p:cNvPr id="52" name="Rectangle 110"/>
          <p:cNvSpPr>
            <a:spLocks noChangeArrowheads="1"/>
          </p:cNvSpPr>
          <p:nvPr/>
        </p:nvSpPr>
        <p:spPr bwMode="auto">
          <a:xfrm>
            <a:off x="6588125" y="3987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" name="Text Box 111"/>
          <p:cNvSpPr txBox="1">
            <a:spLocks noChangeArrowheads="1"/>
          </p:cNvSpPr>
          <p:nvPr/>
        </p:nvSpPr>
        <p:spPr bwMode="auto">
          <a:xfrm>
            <a:off x="3463925" y="31464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入栈后</a:t>
            </a:r>
          </a:p>
        </p:txBody>
      </p:sp>
      <p:sp>
        <p:nvSpPr>
          <p:cNvPr id="54" name="Text Box 112"/>
          <p:cNvSpPr txBox="1">
            <a:spLocks noChangeArrowheads="1"/>
          </p:cNvSpPr>
          <p:nvPr/>
        </p:nvSpPr>
        <p:spPr bwMode="auto">
          <a:xfrm>
            <a:off x="6816725" y="27813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入栈前</a:t>
            </a:r>
          </a:p>
        </p:txBody>
      </p:sp>
      <p:sp>
        <p:nvSpPr>
          <p:cNvPr id="55" name="Line 116"/>
          <p:cNvSpPr>
            <a:spLocks noChangeShapeType="1"/>
          </p:cNvSpPr>
          <p:nvPr/>
        </p:nvSpPr>
        <p:spPr bwMode="auto">
          <a:xfrm>
            <a:off x="1939925" y="3924300"/>
            <a:ext cx="685800" cy="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17"/>
          <p:cNvSpPr>
            <a:spLocks noChangeShapeType="1"/>
          </p:cNvSpPr>
          <p:nvPr/>
        </p:nvSpPr>
        <p:spPr bwMode="auto">
          <a:xfrm>
            <a:off x="2625725" y="3924300"/>
            <a:ext cx="0" cy="6858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18"/>
          <p:cNvSpPr>
            <a:spLocks noChangeShapeType="1"/>
          </p:cNvSpPr>
          <p:nvPr/>
        </p:nvSpPr>
        <p:spPr bwMode="auto">
          <a:xfrm>
            <a:off x="2625725" y="4610100"/>
            <a:ext cx="609600" cy="2286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/>
      <p:bldP spid="30" grpId="0"/>
      <p:bldP spid="31" grpId="0"/>
      <p:bldP spid="32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8" grpId="0" animBg="1"/>
      <p:bldP spid="50" grpId="0"/>
      <p:bldP spid="51" grpId="0"/>
      <p:bldP spid="52" grpId="0" animBg="1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algn="just" eaLnBrk="1" hangingPunct="1">
              <a:spcAft>
                <a:spcPct val="3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指令执行过程：</a:t>
            </a:r>
          </a:p>
          <a:p>
            <a:pPr algn="just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  </a:t>
            </a:r>
            <a:r>
              <a:rPr lang="en-US" altLang="zh-CN" dirty="0" err="1" smtClean="0">
                <a:latin typeface="宋体" panose="02010600030101010101" pitchFamily="2" charset="-122"/>
              </a:rPr>
              <a:t>SP+1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</a:rPr>
              <a:t>SP</a:t>
            </a:r>
            <a:r>
              <a:rPr lang="en-US" altLang="zh-CN" dirty="0">
                <a:latin typeface="宋体" panose="02010600030101010101" pitchFamily="2" charset="-122"/>
              </a:rPr>
              <a:t> ← </a:t>
            </a:r>
            <a:r>
              <a:rPr lang="en-US" altLang="zh-CN" dirty="0" err="1">
                <a:latin typeface="宋体" panose="02010600030101010101" pitchFamily="2" charset="-122"/>
              </a:rPr>
              <a:t>SP+2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1763737" y="3428306"/>
            <a:ext cx="863600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1979637" y="4004568"/>
            <a:ext cx="576263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2771800" y="3140968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操作数低字节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2771800" y="3717231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操作数高字节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6321475" y="3510856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321475" y="387439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6321475" y="4234756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6321475" y="2505968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7781975" y="2485331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Freeform 14"/>
          <p:cNvSpPr>
            <a:spLocks/>
          </p:cNvSpPr>
          <p:nvPr/>
        </p:nvSpPr>
        <p:spPr bwMode="auto">
          <a:xfrm>
            <a:off x="6321475" y="507136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6778675" y="262026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6321475" y="314096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127675" y="422046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5700762" y="4434781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8216950" y="3333056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73" name="AutoShape 20"/>
          <p:cNvSpPr>
            <a:spLocks/>
          </p:cNvSpPr>
          <p:nvPr/>
        </p:nvSpPr>
        <p:spPr bwMode="auto">
          <a:xfrm>
            <a:off x="7916912" y="3120331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127675" y="3499743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SP</a:t>
            </a:r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>
            <a:off x="5700762" y="3714056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6664375" y="3860106"/>
            <a:ext cx="1015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高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6664375" y="3499743"/>
            <a:ext cx="101595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低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r>
              <a:rPr lang="zh-CN" altLang="en-US" b="1" dirty="0">
                <a:solidFill>
                  <a:schemeClr val="bg1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0109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 animBg="1"/>
      <p:bldP spid="63" grpId="0" animBg="1"/>
      <p:bldP spid="64" grpId="0" animBg="1"/>
      <p:bldP spid="67" grpId="0" animBg="1"/>
      <p:bldP spid="68" grpId="0"/>
      <p:bldP spid="69" grpId="0" animBg="1"/>
      <p:bldP spid="72" grpId="0"/>
      <p:bldP spid="73" grpId="0" animBg="1"/>
      <p:bldP spid="74" grpId="0"/>
      <p:bldP spid="74" grpId="1"/>
      <p:bldP spid="76" grpId="0"/>
      <p:bldP spid="76" grpId="1"/>
      <p:bldP spid="77" grpId="0"/>
      <p:bldP spid="7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eaLnBrk="1" hangingPunct="1">
              <a:buNone/>
            </a:pPr>
            <a:r>
              <a:rPr lang="zh-CN" altLang="en-US" dirty="0" smtClean="0"/>
              <a:t>      执行 </a:t>
            </a:r>
            <a:r>
              <a:rPr lang="en-US" altLang="zh-CN" dirty="0"/>
              <a:t>POP  </a:t>
            </a:r>
            <a:r>
              <a:rPr lang="en-US" altLang="zh-CN" dirty="0" smtClean="0"/>
              <a:t>AX</a:t>
            </a:r>
            <a:r>
              <a:rPr lang="zh-CN" altLang="en-US" dirty="0" smtClean="0"/>
              <a:t>指令</a:t>
            </a:r>
            <a:r>
              <a:rPr lang="zh-CN" altLang="en-US" dirty="0"/>
              <a:t>后堆栈区的状态： </a:t>
            </a:r>
          </a:p>
          <a:p>
            <a:pPr eaLnBrk="1" hangingPunct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1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出栈指令</a:t>
            </a:r>
            <a:r>
              <a:rPr lang="en-AU" altLang="zh-CN" dirty="0" smtClean="0"/>
              <a:t>POP</a:t>
            </a:r>
          </a:p>
          <a:p>
            <a:pPr eaLnBrk="1" hangingPunct="1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2212" y="421984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32212" y="273236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32212" y="311336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2212" y="458338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2212" y="4943748"/>
            <a:ext cx="1712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732212" y="218784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445124" y="217514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729037" y="2060848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3711574" y="557874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260849" y="453258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12H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260849" y="417222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613399" y="4078560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1FEH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286249" y="366898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732462" y="451194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堆栈段</a:t>
            </a: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>
            <a:off x="5541962" y="4296048"/>
            <a:ext cx="252412" cy="1303337"/>
          </a:xfrm>
          <a:prstGeom prst="rightBrace">
            <a:avLst>
              <a:gd name="adj1" fmla="val 4302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92787" y="2594248"/>
            <a:ext cx="45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代码段</a:t>
            </a:r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>
            <a:off x="5586412" y="2594248"/>
            <a:ext cx="206375" cy="1143000"/>
          </a:xfrm>
          <a:prstGeom prst="rightBrace">
            <a:avLst>
              <a:gd name="adj1" fmla="val 461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202112" y="2764110"/>
            <a:ext cx="104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95349" y="3811860"/>
            <a:ext cx="1657350" cy="5048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968374" y="381186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12       34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687512" y="3811860"/>
            <a:ext cx="0" cy="50482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473199" y="3303860"/>
            <a:ext cx="2435225" cy="1489075"/>
          </a:xfrm>
          <a:custGeom>
            <a:avLst/>
            <a:gdLst>
              <a:gd name="T0" fmla="*/ 0 w 2099"/>
              <a:gd name="T1" fmla="*/ 2147483647 h 938"/>
              <a:gd name="T2" fmla="*/ 2147483647 w 2099"/>
              <a:gd name="T3" fmla="*/ 2147483647 h 938"/>
              <a:gd name="T4" fmla="*/ 2147483647 w 2099"/>
              <a:gd name="T5" fmla="*/ 0 h 938"/>
              <a:gd name="T6" fmla="*/ 2147483647 w 2099"/>
              <a:gd name="T7" fmla="*/ 2147483647 h 938"/>
              <a:gd name="T8" fmla="*/ 2147483647 w 2099"/>
              <a:gd name="T9" fmla="*/ 2147483647 h 938"/>
              <a:gd name="T10" fmla="*/ 2147483647 w 2099"/>
              <a:gd name="T11" fmla="*/ 2147483647 h 938"/>
              <a:gd name="T12" fmla="*/ 2147483647 w 2099"/>
              <a:gd name="T13" fmla="*/ 2147483647 h 938"/>
              <a:gd name="T14" fmla="*/ 2147483647 w 2099"/>
              <a:gd name="T15" fmla="*/ 2147483647 h 938"/>
              <a:gd name="T16" fmla="*/ 2147483647 w 2099"/>
              <a:gd name="T17" fmla="*/ 2147483647 h 938"/>
              <a:gd name="T18" fmla="*/ 2147483647 w 2099"/>
              <a:gd name="T19" fmla="*/ 2147483647 h 938"/>
              <a:gd name="T20" fmla="*/ 2147483647 w 2099"/>
              <a:gd name="T21" fmla="*/ 2147483647 h 938"/>
              <a:gd name="T22" fmla="*/ 2147483647 w 2099"/>
              <a:gd name="T23" fmla="*/ 2147483647 h 938"/>
              <a:gd name="T24" fmla="*/ 2147483647 w 2099"/>
              <a:gd name="T25" fmla="*/ 2147483647 h 938"/>
              <a:gd name="T26" fmla="*/ 2147483647 w 2099"/>
              <a:gd name="T27" fmla="*/ 2147483647 h 938"/>
              <a:gd name="T28" fmla="*/ 2147483647 w 2099"/>
              <a:gd name="T29" fmla="*/ 2147483647 h 938"/>
              <a:gd name="T30" fmla="*/ 2147483647 w 2099"/>
              <a:gd name="T31" fmla="*/ 2147483647 h 938"/>
              <a:gd name="T32" fmla="*/ 2147483647 w 2099"/>
              <a:gd name="T33" fmla="*/ 2147483647 h 938"/>
              <a:gd name="T34" fmla="*/ 2147483647 w 2099"/>
              <a:gd name="T35" fmla="*/ 2147483647 h 938"/>
              <a:gd name="T36" fmla="*/ 2147483647 w 2099"/>
              <a:gd name="T37" fmla="*/ 2147483647 h 938"/>
              <a:gd name="T38" fmla="*/ 2147483647 w 2099"/>
              <a:gd name="T39" fmla="*/ 2147483647 h 938"/>
              <a:gd name="T40" fmla="*/ 2147483647 w 2099"/>
              <a:gd name="T41" fmla="*/ 2147483647 h 938"/>
              <a:gd name="T42" fmla="*/ 2147483647 w 2099"/>
              <a:gd name="T43" fmla="*/ 2147483647 h 93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9"/>
              <a:gd name="T67" fmla="*/ 0 h 938"/>
              <a:gd name="T68" fmla="*/ 2099 w 2099"/>
              <a:gd name="T69" fmla="*/ 938 h 93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9" h="938">
                <a:moveTo>
                  <a:pt x="0" y="245"/>
                </a:moveTo>
                <a:cubicBezTo>
                  <a:pt x="51" y="167"/>
                  <a:pt x="97" y="73"/>
                  <a:pt x="176" y="20"/>
                </a:cubicBezTo>
                <a:cubicBezTo>
                  <a:pt x="185" y="14"/>
                  <a:pt x="238" y="2"/>
                  <a:pt x="244" y="0"/>
                </a:cubicBezTo>
                <a:cubicBezTo>
                  <a:pt x="303" y="3"/>
                  <a:pt x="362" y="3"/>
                  <a:pt x="420" y="10"/>
                </a:cubicBezTo>
                <a:cubicBezTo>
                  <a:pt x="475" y="17"/>
                  <a:pt x="517" y="37"/>
                  <a:pt x="566" y="59"/>
                </a:cubicBezTo>
                <a:cubicBezTo>
                  <a:pt x="621" y="83"/>
                  <a:pt x="684" y="102"/>
                  <a:pt x="742" y="118"/>
                </a:cubicBezTo>
                <a:cubicBezTo>
                  <a:pt x="785" y="130"/>
                  <a:pt x="830" y="143"/>
                  <a:pt x="869" y="166"/>
                </a:cubicBezTo>
                <a:cubicBezTo>
                  <a:pt x="889" y="178"/>
                  <a:pt x="908" y="192"/>
                  <a:pt x="927" y="205"/>
                </a:cubicBezTo>
                <a:cubicBezTo>
                  <a:pt x="937" y="212"/>
                  <a:pt x="957" y="225"/>
                  <a:pt x="957" y="225"/>
                </a:cubicBezTo>
                <a:cubicBezTo>
                  <a:pt x="987" y="270"/>
                  <a:pt x="1007" y="306"/>
                  <a:pt x="1045" y="342"/>
                </a:cubicBezTo>
                <a:cubicBezTo>
                  <a:pt x="1062" y="397"/>
                  <a:pt x="1102" y="441"/>
                  <a:pt x="1132" y="489"/>
                </a:cubicBezTo>
                <a:cubicBezTo>
                  <a:pt x="1137" y="498"/>
                  <a:pt x="1137" y="509"/>
                  <a:pt x="1142" y="518"/>
                </a:cubicBezTo>
                <a:cubicBezTo>
                  <a:pt x="1153" y="538"/>
                  <a:pt x="1174" y="554"/>
                  <a:pt x="1181" y="576"/>
                </a:cubicBezTo>
                <a:cubicBezTo>
                  <a:pt x="1184" y="586"/>
                  <a:pt x="1185" y="597"/>
                  <a:pt x="1191" y="606"/>
                </a:cubicBezTo>
                <a:cubicBezTo>
                  <a:pt x="1224" y="655"/>
                  <a:pt x="1279" y="700"/>
                  <a:pt x="1328" y="733"/>
                </a:cubicBezTo>
                <a:cubicBezTo>
                  <a:pt x="1360" y="782"/>
                  <a:pt x="1337" y="754"/>
                  <a:pt x="1406" y="801"/>
                </a:cubicBezTo>
                <a:cubicBezTo>
                  <a:pt x="1426" y="814"/>
                  <a:pt x="1476" y="859"/>
                  <a:pt x="1494" y="869"/>
                </a:cubicBezTo>
                <a:cubicBezTo>
                  <a:pt x="1515" y="881"/>
                  <a:pt x="1565" y="892"/>
                  <a:pt x="1591" y="899"/>
                </a:cubicBezTo>
                <a:cubicBezTo>
                  <a:pt x="1601" y="905"/>
                  <a:pt x="1610" y="913"/>
                  <a:pt x="1621" y="918"/>
                </a:cubicBezTo>
                <a:cubicBezTo>
                  <a:pt x="1640" y="926"/>
                  <a:pt x="1679" y="938"/>
                  <a:pt x="1679" y="938"/>
                </a:cubicBezTo>
                <a:cubicBezTo>
                  <a:pt x="1757" y="935"/>
                  <a:pt x="1835" y="934"/>
                  <a:pt x="1913" y="928"/>
                </a:cubicBezTo>
                <a:cubicBezTo>
                  <a:pt x="1975" y="924"/>
                  <a:pt x="2035" y="899"/>
                  <a:pt x="2099" y="89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120899" y="3353073"/>
            <a:ext cx="1787525" cy="1079500"/>
          </a:xfrm>
          <a:custGeom>
            <a:avLst/>
            <a:gdLst>
              <a:gd name="T0" fmla="*/ 0 w 1631"/>
              <a:gd name="T1" fmla="*/ 2147483647 h 615"/>
              <a:gd name="T2" fmla="*/ 2147483647 w 1631"/>
              <a:gd name="T3" fmla="*/ 2147483647 h 615"/>
              <a:gd name="T4" fmla="*/ 2147483647 w 1631"/>
              <a:gd name="T5" fmla="*/ 2147483647 h 615"/>
              <a:gd name="T6" fmla="*/ 2147483647 w 1631"/>
              <a:gd name="T7" fmla="*/ 0 h 615"/>
              <a:gd name="T8" fmla="*/ 2147483647 w 1631"/>
              <a:gd name="T9" fmla="*/ 2147483647 h 615"/>
              <a:gd name="T10" fmla="*/ 2147483647 w 1631"/>
              <a:gd name="T11" fmla="*/ 2147483647 h 615"/>
              <a:gd name="T12" fmla="*/ 2147483647 w 1631"/>
              <a:gd name="T13" fmla="*/ 2147483647 h 615"/>
              <a:gd name="T14" fmla="*/ 2147483647 w 1631"/>
              <a:gd name="T15" fmla="*/ 2147483647 h 615"/>
              <a:gd name="T16" fmla="*/ 2147483647 w 1631"/>
              <a:gd name="T17" fmla="*/ 2147483647 h 615"/>
              <a:gd name="T18" fmla="*/ 2147483647 w 1631"/>
              <a:gd name="T19" fmla="*/ 2147483647 h 615"/>
              <a:gd name="T20" fmla="*/ 2147483647 w 1631"/>
              <a:gd name="T21" fmla="*/ 2147483647 h 615"/>
              <a:gd name="T22" fmla="*/ 2147483647 w 1631"/>
              <a:gd name="T23" fmla="*/ 2147483647 h 615"/>
              <a:gd name="T24" fmla="*/ 2147483647 w 1631"/>
              <a:gd name="T25" fmla="*/ 2147483647 h 615"/>
              <a:gd name="T26" fmla="*/ 2147483647 w 1631"/>
              <a:gd name="T27" fmla="*/ 2147483647 h 615"/>
              <a:gd name="T28" fmla="*/ 2147483647 w 1631"/>
              <a:gd name="T29" fmla="*/ 2147483647 h 615"/>
              <a:gd name="T30" fmla="*/ 2147483647 w 1631"/>
              <a:gd name="T31" fmla="*/ 2147483647 h 6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31"/>
              <a:gd name="T49" fmla="*/ 0 h 615"/>
              <a:gd name="T50" fmla="*/ 1631 w 1631"/>
              <a:gd name="T51" fmla="*/ 615 h 61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31" h="615">
                <a:moveTo>
                  <a:pt x="0" y="234"/>
                </a:moveTo>
                <a:cubicBezTo>
                  <a:pt x="27" y="194"/>
                  <a:pt x="48" y="118"/>
                  <a:pt x="78" y="88"/>
                </a:cubicBezTo>
                <a:cubicBezTo>
                  <a:pt x="99" y="67"/>
                  <a:pt x="111" y="67"/>
                  <a:pt x="137" y="59"/>
                </a:cubicBezTo>
                <a:cubicBezTo>
                  <a:pt x="202" y="37"/>
                  <a:pt x="265" y="14"/>
                  <a:pt x="332" y="0"/>
                </a:cubicBezTo>
                <a:cubicBezTo>
                  <a:pt x="447" y="9"/>
                  <a:pt x="545" y="24"/>
                  <a:pt x="654" y="59"/>
                </a:cubicBezTo>
                <a:cubicBezTo>
                  <a:pt x="664" y="62"/>
                  <a:pt x="674" y="65"/>
                  <a:pt x="684" y="68"/>
                </a:cubicBezTo>
                <a:cubicBezTo>
                  <a:pt x="703" y="74"/>
                  <a:pt x="723" y="81"/>
                  <a:pt x="742" y="88"/>
                </a:cubicBezTo>
                <a:cubicBezTo>
                  <a:pt x="762" y="95"/>
                  <a:pt x="801" y="107"/>
                  <a:pt x="801" y="107"/>
                </a:cubicBezTo>
                <a:cubicBezTo>
                  <a:pt x="831" y="127"/>
                  <a:pt x="855" y="136"/>
                  <a:pt x="889" y="146"/>
                </a:cubicBezTo>
                <a:cubicBezTo>
                  <a:pt x="908" y="159"/>
                  <a:pt x="928" y="172"/>
                  <a:pt x="947" y="185"/>
                </a:cubicBezTo>
                <a:cubicBezTo>
                  <a:pt x="957" y="192"/>
                  <a:pt x="959" y="207"/>
                  <a:pt x="967" y="215"/>
                </a:cubicBezTo>
                <a:cubicBezTo>
                  <a:pt x="975" y="223"/>
                  <a:pt x="986" y="228"/>
                  <a:pt x="996" y="234"/>
                </a:cubicBezTo>
                <a:cubicBezTo>
                  <a:pt x="1054" y="322"/>
                  <a:pt x="1118" y="415"/>
                  <a:pt x="1221" y="449"/>
                </a:cubicBezTo>
                <a:cubicBezTo>
                  <a:pt x="1260" y="475"/>
                  <a:pt x="1298" y="502"/>
                  <a:pt x="1338" y="527"/>
                </a:cubicBezTo>
                <a:cubicBezTo>
                  <a:pt x="1370" y="547"/>
                  <a:pt x="1450" y="564"/>
                  <a:pt x="1484" y="576"/>
                </a:cubicBezTo>
                <a:cubicBezTo>
                  <a:pt x="1532" y="593"/>
                  <a:pt x="1580" y="615"/>
                  <a:pt x="1631" y="615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257299" y="443892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 AX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44637" y="5518423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en-US" altLang="zh-CN" sz="2000" b="1"/>
              <a:t>SP+2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2133599" y="365787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1476374" y="365787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2395537" y="5156473"/>
            <a:ext cx="1223962" cy="5048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6732240" y="3656285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6732240" y="401982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6732240" y="4380185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>
            <a:off x="6732240" y="265139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>
            <a:off x="8192740" y="263076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Freeform 55"/>
          <p:cNvSpPr>
            <a:spLocks/>
          </p:cNvSpPr>
          <p:nvPr/>
        </p:nvSpPr>
        <p:spPr bwMode="auto">
          <a:xfrm>
            <a:off x="6732240" y="521679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8162577" y="436589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/>
              <a:t>1200</a:t>
            </a:r>
            <a:r>
              <a:rPr lang="en-US" altLang="zh-CN" sz="2000"/>
              <a:t>H</a:t>
            </a:r>
          </a:p>
        </p:txBody>
      </p:sp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7189440" y="276569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┇</a:t>
            </a:r>
            <a:r>
              <a:rPr lang="en-US" altLang="zh-CN"/>
              <a:t> </a:t>
            </a:r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6732240" y="328639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61"/>
          <p:cNvSpPr txBox="1">
            <a:spLocks noChangeArrowheads="1"/>
          </p:cNvSpPr>
          <p:nvPr/>
        </p:nvSpPr>
        <p:spPr bwMode="auto">
          <a:xfrm>
            <a:off x="6960840" y="207989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出栈后</a:t>
            </a:r>
          </a:p>
        </p:txBody>
      </p:sp>
      <p:sp>
        <p:nvSpPr>
          <p:cNvPr id="43" name="Text Box 62"/>
          <p:cNvSpPr txBox="1">
            <a:spLocks noChangeArrowheads="1"/>
          </p:cNvSpPr>
          <p:nvPr/>
        </p:nvSpPr>
        <p:spPr bwMode="auto">
          <a:xfrm>
            <a:off x="4065587" y="169572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出栈前</a:t>
            </a:r>
          </a:p>
        </p:txBody>
      </p:sp>
    </p:spTree>
    <p:extLst>
      <p:ext uri="{BB962C8B-B14F-4D97-AF65-F5344CB8AC3E}">
        <p14:creationId xmlns:p14="http://schemas.microsoft.com/office/powerpoint/2010/main" val="3876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6" grpId="0" animBg="1"/>
      <p:bldP spid="27" grpId="0" animBg="1"/>
      <p:bldP spid="28" grpId="0"/>
      <p:bldP spid="29" grpId="0"/>
      <p:bldP spid="33" grpId="0" animBg="1"/>
      <p:bldP spid="34" grpId="0" animBg="1"/>
      <p:bldP spid="35" grpId="0" animBg="1"/>
      <p:bldP spid="38" grpId="0" animBg="1"/>
      <p:bldP spid="39" grpId="0"/>
      <p:bldP spid="39" grpId="1"/>
      <p:bldP spid="40" grpId="0"/>
      <p:bldP spid="41" grpId="0" animBg="1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堆栈操作指令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指令的操作数必须是16位的；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操作数可以是寄存器或存储器两单元，但不能是立即数；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</a:rPr>
              <a:t>不能从栈顶弹出一个字给</a:t>
            </a:r>
            <a:r>
              <a:rPr lang="en-US" altLang="zh-CN" dirty="0">
                <a:latin typeface="宋体" panose="02010600030101010101" pitchFamily="2" charset="-122"/>
              </a:rPr>
              <a:t>CS；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PUSH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POP</a:t>
            </a:r>
            <a:r>
              <a:rPr lang="zh-CN" altLang="en-US" dirty="0">
                <a:latin typeface="宋体" panose="02010600030101010101" pitchFamily="2" charset="-122"/>
              </a:rPr>
              <a:t>指令在程序中一般成对出现；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PUSH</a:t>
            </a:r>
            <a:r>
              <a:rPr lang="zh-CN" altLang="en-US" dirty="0">
                <a:latin typeface="宋体" panose="02010600030101010101" pitchFamily="2" charset="-122"/>
              </a:rPr>
              <a:t>指令的操作方向是从高地址向低地址，而</a:t>
            </a:r>
            <a:r>
              <a:rPr lang="en-US" altLang="zh-CN" dirty="0">
                <a:latin typeface="宋体" panose="02010600030101010101" pitchFamily="2" charset="-122"/>
              </a:rPr>
              <a:t>POP</a:t>
            </a:r>
            <a:r>
              <a:rPr lang="zh-CN" altLang="en-US" dirty="0">
                <a:latin typeface="宋体" panose="02010600030101010101" pitchFamily="2" charset="-122"/>
              </a:rPr>
              <a:t>指令的操作正好相反。</a:t>
            </a:r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8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概述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en-US" altLang="zh-CN" u="sng" dirty="0" smtClean="0"/>
              <a:t>8006</a:t>
            </a:r>
            <a:r>
              <a:rPr lang="zh-CN" altLang="en-US" u="sng" dirty="0" smtClean="0"/>
              <a:t>的指令集从</a:t>
            </a:r>
            <a:r>
              <a:rPr lang="zh-CN" altLang="en-US" u="sng" dirty="0"/>
              <a:t>功能上包括六大类：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1720" y="2505356"/>
            <a:ext cx="42672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数据传送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算术运算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逻辑运算和移位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串操作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程序控制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处理器控制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619672" y="2592325"/>
            <a:ext cx="257175" cy="2762250"/>
          </a:xfrm>
          <a:prstGeom prst="leftBrace">
            <a:avLst>
              <a:gd name="adj1" fmla="val 89506"/>
              <a:gd name="adj2" fmla="val 50000"/>
            </a:avLst>
          </a:prstGeom>
          <a:ln w="19050">
            <a:headEnd type="none" w="sm" len="sm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2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2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）堆栈操作指令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/>
              <a:t>堆栈</a:t>
            </a:r>
            <a:r>
              <a:rPr lang="zh-CN" altLang="en-US" dirty="0" smtClean="0"/>
              <a:t>操作指令示例</a:t>
            </a:r>
            <a:endParaRPr lang="en-US" altLang="zh-CN" dirty="0" smtClean="0"/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 smtClean="0">
                <a:latin typeface="宋体" panose="02010600030101010101" pitchFamily="2" charset="-122"/>
              </a:rPr>
              <a:t>PUSH  </a:t>
            </a:r>
            <a:r>
              <a:rPr lang="en-AU" altLang="zh-CN" sz="2000" dirty="0" err="1">
                <a:latin typeface="宋体" panose="02010600030101010101" pitchFamily="2" charset="-122"/>
              </a:rPr>
              <a:t>AX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PUSH  BX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PUSH  WORD  PTR[BX]         </a:t>
            </a:r>
          </a:p>
          <a:p>
            <a:pPr marL="282575" lvl="1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latin typeface="宋体" panose="02010600030101010101" pitchFamily="2" charset="-122"/>
              </a:rPr>
              <a:t>…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WORD  PTR[BX]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</a:t>
            </a:r>
            <a:r>
              <a:rPr lang="en-AU" altLang="zh-CN" sz="2000" dirty="0" err="1">
                <a:latin typeface="宋体" panose="02010600030101010101" pitchFamily="2" charset="-122"/>
              </a:rPr>
              <a:t>AX</a:t>
            </a:r>
            <a:endParaRPr lang="en-AU" altLang="zh-CN" sz="2000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zh-CN" sz="2000" dirty="0">
                <a:latin typeface="宋体" panose="02010600030101010101" pitchFamily="2" charset="-122"/>
              </a:rPr>
              <a:t>POP  BX</a:t>
            </a:r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AutoShape 1029"/>
          <p:cNvSpPr>
            <a:spLocks/>
          </p:cNvSpPr>
          <p:nvPr/>
        </p:nvSpPr>
        <p:spPr bwMode="auto">
          <a:xfrm>
            <a:off x="2411760" y="3861048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 flipH="1" flipV="1">
            <a:off x="2771800" y="4165848"/>
            <a:ext cx="720080" cy="199256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3699520" y="4159196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如此，会使</a:t>
            </a:r>
            <a:r>
              <a:rPr lang="en-US" altLang="zh-CN" sz="2000" b="1" dirty="0"/>
              <a:t>AX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BX</a:t>
            </a:r>
            <a:r>
              <a:rPr lang="zh-CN" altLang="en-US" sz="2000" b="1" dirty="0"/>
              <a:t>的内容互换</a:t>
            </a:r>
          </a:p>
        </p:txBody>
      </p:sp>
    </p:spTree>
    <p:extLst>
      <p:ext uri="{BB962C8B-B14F-4D97-AF65-F5344CB8AC3E}">
        <p14:creationId xmlns:p14="http://schemas.microsoft.com/office/powerpoint/2010/main" val="28893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3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交换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格式：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REG，MEM</a:t>
            </a:r>
            <a:r>
              <a:rPr lang="en-US" altLang="zh-CN" dirty="0">
                <a:latin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</a:rPr>
              <a:t>REG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注：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两操作数必须有一个是寄存器操作数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不允许使用段寄存器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例：  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err="1" smtClean="0">
                <a:latin typeface="宋体" panose="02010600030101010101" pitchFamily="2" charset="-122"/>
              </a:rPr>
              <a:t>AX，BX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宋体" panose="02010600030101010101" pitchFamily="2" charset="-122"/>
              </a:rPr>
              <a:t>XCHG</a:t>
            </a: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</a:rPr>
              <a:t> [</a:t>
            </a:r>
            <a:r>
              <a:rPr lang="en-US" altLang="zh-CN" dirty="0">
                <a:latin typeface="宋体" panose="02010600030101010101" pitchFamily="2" charset="-122"/>
              </a:rPr>
              <a:t>2000]，CL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08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XLAT</a:t>
            </a:r>
            <a:endParaRPr lang="en-US" altLang="zh-CN" dirty="0"/>
          </a:p>
          <a:p>
            <a:pPr eaLnBrk="1" hangingPunct="1"/>
            <a:r>
              <a:rPr lang="zh-CN" altLang="en-US" dirty="0"/>
              <a:t>说明：</a:t>
            </a:r>
          </a:p>
          <a:p>
            <a:pPr lvl="1" eaLnBrk="1" hangingPunct="1"/>
            <a:r>
              <a:rPr lang="zh-CN" altLang="en-US" dirty="0"/>
              <a:t>用</a:t>
            </a:r>
            <a:r>
              <a:rPr lang="en-US" altLang="zh-CN" dirty="0"/>
              <a:t>BX</a:t>
            </a:r>
            <a:r>
              <a:rPr lang="zh-CN" altLang="en-US" dirty="0"/>
              <a:t>的内容代表表格首地址，</a:t>
            </a:r>
            <a:r>
              <a:rPr lang="en-US" altLang="zh-CN" dirty="0"/>
              <a:t>AL</a:t>
            </a:r>
            <a:r>
              <a:rPr lang="zh-CN" altLang="en-US" dirty="0"/>
              <a:t>内容为表内位移量，</a:t>
            </a:r>
            <a:r>
              <a:rPr lang="en-US" altLang="zh-CN" dirty="0" err="1"/>
              <a:t>BX+AL</a:t>
            </a:r>
            <a:r>
              <a:rPr lang="zh-CN" altLang="en-US" dirty="0"/>
              <a:t>得到要查找元素的偏移地址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操作：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将</a:t>
            </a:r>
            <a:r>
              <a:rPr lang="en-US" altLang="zh-CN" dirty="0" err="1"/>
              <a:t>BX+AL</a:t>
            </a:r>
            <a:r>
              <a:rPr lang="zh-CN" altLang="en-US" dirty="0"/>
              <a:t>所指单元的内容送</a:t>
            </a:r>
            <a:r>
              <a:rPr lang="en-US" altLang="zh-CN" dirty="0"/>
              <a:t>AL</a:t>
            </a: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zh-CN" altLang="en-US" dirty="0"/>
          </a:p>
          <a:p>
            <a:pPr eaLnBrk="1" hangingPunct="1">
              <a:spcAft>
                <a:spcPct val="30000"/>
              </a:spcAft>
            </a:pPr>
            <a:endParaRPr lang="en-US" altLang="zh-CN" dirty="0" smtClean="0"/>
          </a:p>
          <a:p>
            <a:pPr eaLnBrk="1" hangingPunct="1">
              <a:spcAft>
                <a:spcPct val="30000"/>
              </a:spcAft>
            </a:pPr>
            <a:endParaRPr lang="en-US" altLang="zh-CN" dirty="0"/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80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en-US" altLang="zh-CN" dirty="0" err="1" smtClean="0"/>
              <a:t>XLAT</a:t>
            </a:r>
            <a:r>
              <a:rPr lang="zh-CN" altLang="en-US" dirty="0" smtClean="0"/>
              <a:t>指令示例</a:t>
            </a:r>
            <a:endParaRPr lang="en-US" altLang="zh-CN" dirty="0"/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数据段</a:t>
            </a:r>
            <a:r>
              <a:rPr lang="zh-CN" altLang="en-US" dirty="0">
                <a:latin typeface="宋体" panose="02010600030101010101" pitchFamily="2" charset="-122"/>
              </a:rPr>
              <a:t>中存放有一</a:t>
            </a: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>
                <a:latin typeface="宋体" panose="02010600030101010101" pitchFamily="2" charset="-122"/>
              </a:rPr>
              <a:t>张</a:t>
            </a:r>
            <a:r>
              <a:rPr lang="en-US" altLang="zh-CN" dirty="0">
                <a:latin typeface="宋体" panose="02010600030101010101" pitchFamily="2" charset="-122"/>
              </a:rPr>
              <a:t>ASCII</a:t>
            </a:r>
            <a:r>
              <a:rPr lang="zh-CN" altLang="en-US" dirty="0">
                <a:latin typeface="宋体" panose="02010600030101010101" pitchFamily="2" charset="-122"/>
              </a:rPr>
              <a:t>码转换表</a:t>
            </a:r>
            <a:r>
              <a:rPr lang="zh-CN" altLang="en-US" dirty="0" smtClean="0">
                <a:latin typeface="宋体" panose="02010600030101010101" pitchFamily="2" charset="-122"/>
              </a:rPr>
              <a:t>，设</a:t>
            </a:r>
            <a:r>
              <a:rPr lang="zh-CN" altLang="en-US" dirty="0">
                <a:latin typeface="宋体" panose="02010600030101010101" pitchFamily="2" charset="-122"/>
              </a:rPr>
              <a:t>首</a:t>
            </a:r>
            <a:r>
              <a:rPr lang="zh-CN" altLang="en-US" dirty="0" smtClean="0">
                <a:latin typeface="宋体" panose="02010600030101010101" pitchFamily="2" charset="-122"/>
              </a:rPr>
              <a:t>地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址</a:t>
            </a:r>
            <a:r>
              <a:rPr lang="zh-CN" altLang="en-US" dirty="0">
                <a:latin typeface="宋体" panose="02010600030101010101" pitchFamily="2" charset="-122"/>
              </a:rPr>
              <a:t>为2000</a:t>
            </a:r>
            <a:r>
              <a:rPr lang="en-US" altLang="zh-CN" dirty="0">
                <a:latin typeface="宋体" panose="02010600030101010101" pitchFamily="2" charset="-122"/>
              </a:rPr>
              <a:t>H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现</a:t>
            </a:r>
            <a:r>
              <a:rPr lang="zh-CN" altLang="en-US" dirty="0">
                <a:latin typeface="宋体" panose="02010600030101010101" pitchFamily="2" charset="-122"/>
              </a:rPr>
              <a:t>欲查出表</a:t>
            </a:r>
            <a:r>
              <a:rPr lang="zh-CN" altLang="en-US" dirty="0" smtClean="0">
                <a:latin typeface="宋体" panose="02010600030101010101" pitchFamily="2" charset="-122"/>
              </a:rPr>
              <a:t>中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spcAft>
                <a:spcPct val="150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第11个</a:t>
            </a:r>
            <a:r>
              <a:rPr lang="zh-CN" altLang="en-US" dirty="0">
                <a:latin typeface="宋体" panose="02010600030101010101" pitchFamily="2" charset="-122"/>
              </a:rPr>
              <a:t>代码的</a:t>
            </a:r>
            <a:r>
              <a:rPr lang="en-US" altLang="zh-CN" dirty="0">
                <a:latin typeface="宋体" panose="02010600030101010101" pitchFamily="2" charset="-122"/>
              </a:rPr>
              <a:t>ASCII</a:t>
            </a:r>
            <a:r>
              <a:rPr lang="zh-CN" altLang="en-US" dirty="0" smtClean="0">
                <a:latin typeface="宋体" panose="02010600030101010101" pitchFamily="2" charset="-122"/>
              </a:rPr>
              <a:t>码。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spcAft>
                <a:spcPct val="30000"/>
              </a:spcAft>
              <a:buNone/>
            </a:pPr>
            <a:endParaRPr lang="en-US" altLang="zh-CN" dirty="0"/>
          </a:p>
          <a:p>
            <a:pPr eaLnBrk="1" hangingPunct="1">
              <a:spcBef>
                <a:spcPct val="15000"/>
              </a:spcBef>
            </a:pP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5652120" y="1672705"/>
            <a:ext cx="1981200" cy="16764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>
            <a:off x="5652120" y="2434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30"/>
          <p:cNvSpPr>
            <a:spLocks noChangeShapeType="1"/>
          </p:cNvSpPr>
          <p:nvPr/>
        </p:nvSpPr>
        <p:spPr bwMode="auto">
          <a:xfrm>
            <a:off x="5652120" y="2053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>
            <a:off x="5652120" y="2815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6414120" y="162190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6414120" y="20283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6414120" y="24347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6414120" y="273950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...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3" name="Rectangle 1036"/>
          <p:cNvSpPr>
            <a:spLocks noChangeArrowheads="1"/>
          </p:cNvSpPr>
          <p:nvPr/>
        </p:nvSpPr>
        <p:spPr bwMode="auto">
          <a:xfrm>
            <a:off x="5652120" y="3349105"/>
            <a:ext cx="1981200" cy="2667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Line 1037"/>
          <p:cNvSpPr>
            <a:spLocks noChangeShapeType="1"/>
          </p:cNvSpPr>
          <p:nvPr/>
        </p:nvSpPr>
        <p:spPr bwMode="auto">
          <a:xfrm>
            <a:off x="5652120" y="42635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38"/>
          <p:cNvSpPr>
            <a:spLocks noChangeShapeType="1"/>
          </p:cNvSpPr>
          <p:nvPr/>
        </p:nvSpPr>
        <p:spPr bwMode="auto">
          <a:xfrm>
            <a:off x="5652120" y="38063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>
            <a:off x="5652120" y="47207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040"/>
          <p:cNvSpPr txBox="1">
            <a:spLocks noChangeArrowheads="1"/>
          </p:cNvSpPr>
          <p:nvPr/>
        </p:nvSpPr>
        <p:spPr bwMode="auto">
          <a:xfrm>
            <a:off x="6414120" y="33491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18" name="Text Box 1041"/>
          <p:cNvSpPr txBox="1">
            <a:spLocks noChangeArrowheads="1"/>
          </p:cNvSpPr>
          <p:nvPr/>
        </p:nvSpPr>
        <p:spPr bwMode="auto">
          <a:xfrm>
            <a:off x="6414120" y="38063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9" name="Text Box 1042"/>
          <p:cNvSpPr txBox="1">
            <a:spLocks noChangeArrowheads="1"/>
          </p:cNvSpPr>
          <p:nvPr/>
        </p:nvSpPr>
        <p:spPr bwMode="auto">
          <a:xfrm>
            <a:off x="6414120" y="42635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42</a:t>
            </a:r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6414120" y="4568305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</a:rPr>
              <a:t>...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1" name="Line 1045"/>
          <p:cNvSpPr>
            <a:spLocks noChangeShapeType="1"/>
          </p:cNvSpPr>
          <p:nvPr/>
        </p:nvSpPr>
        <p:spPr bwMode="auto">
          <a:xfrm>
            <a:off x="5652120" y="6016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046"/>
          <p:cNvSpPr>
            <a:spLocks noChangeShapeType="1"/>
          </p:cNvSpPr>
          <p:nvPr/>
        </p:nvSpPr>
        <p:spPr bwMode="auto">
          <a:xfrm>
            <a:off x="5652120" y="5635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047"/>
          <p:cNvSpPr txBox="1">
            <a:spLocks noChangeArrowheads="1"/>
          </p:cNvSpPr>
          <p:nvPr/>
        </p:nvSpPr>
        <p:spPr bwMode="auto">
          <a:xfrm>
            <a:off x="6414120" y="51779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4" name="Text Box 1048"/>
          <p:cNvSpPr txBox="1">
            <a:spLocks noChangeArrowheads="1"/>
          </p:cNvSpPr>
          <p:nvPr/>
        </p:nvSpPr>
        <p:spPr bwMode="auto">
          <a:xfrm>
            <a:off x="6414120" y="560970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25" name="Line 1050"/>
          <p:cNvSpPr>
            <a:spLocks noChangeShapeType="1"/>
          </p:cNvSpPr>
          <p:nvPr/>
        </p:nvSpPr>
        <p:spPr bwMode="auto">
          <a:xfrm>
            <a:off x="5652120" y="5177905"/>
            <a:ext cx="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051"/>
          <p:cNvSpPr>
            <a:spLocks noChangeShapeType="1"/>
          </p:cNvSpPr>
          <p:nvPr/>
        </p:nvSpPr>
        <p:spPr bwMode="auto">
          <a:xfrm>
            <a:off x="7631733" y="4873105"/>
            <a:ext cx="0" cy="1533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52"/>
          <p:cNvSpPr>
            <a:spLocks noChangeShapeType="1"/>
          </p:cNvSpPr>
          <p:nvPr/>
        </p:nvSpPr>
        <p:spPr bwMode="auto">
          <a:xfrm flipV="1">
            <a:off x="5652120" y="144410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053"/>
          <p:cNvSpPr>
            <a:spLocks noChangeShapeType="1"/>
          </p:cNvSpPr>
          <p:nvPr/>
        </p:nvSpPr>
        <p:spPr bwMode="auto">
          <a:xfrm flipV="1">
            <a:off x="7633320" y="144410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1054"/>
          <p:cNvSpPr txBox="1">
            <a:spLocks noChangeArrowheads="1"/>
          </p:cNvSpPr>
          <p:nvPr/>
        </p:nvSpPr>
        <p:spPr bwMode="auto">
          <a:xfrm>
            <a:off x="4102720" y="1647305"/>
            <a:ext cx="148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2000</a:t>
            </a:r>
            <a:r>
              <a:rPr lang="en-US" altLang="zh-CN" b="1"/>
              <a:t>H+0</a:t>
            </a:r>
          </a:p>
        </p:txBody>
      </p:sp>
      <p:sp>
        <p:nvSpPr>
          <p:cNvPr id="30" name="Text Box 1055"/>
          <p:cNvSpPr txBox="1">
            <a:spLocks noChangeArrowheads="1"/>
          </p:cNvSpPr>
          <p:nvPr/>
        </p:nvSpPr>
        <p:spPr bwMode="auto">
          <a:xfrm>
            <a:off x="4026520" y="4273030"/>
            <a:ext cx="163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2000</a:t>
            </a:r>
            <a:r>
              <a:rPr lang="en-US" altLang="zh-CN" b="1"/>
              <a:t>H+11</a:t>
            </a:r>
          </a:p>
        </p:txBody>
      </p:sp>
      <p:sp>
        <p:nvSpPr>
          <p:cNvPr id="31" name="Text Box 1056"/>
          <p:cNvSpPr txBox="1">
            <a:spLocks noChangeArrowheads="1"/>
          </p:cNvSpPr>
          <p:nvPr/>
        </p:nvSpPr>
        <p:spPr bwMode="auto">
          <a:xfrm>
            <a:off x="7633320" y="1596505"/>
            <a:ext cx="11200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‘0’</a:t>
            </a:r>
            <a:endParaRPr lang="zh-CN" altLang="zh-CN"/>
          </a:p>
        </p:txBody>
      </p:sp>
      <p:sp>
        <p:nvSpPr>
          <p:cNvPr id="32" name="Text Box 1057"/>
          <p:cNvSpPr txBox="1">
            <a:spLocks noChangeArrowheads="1"/>
          </p:cNvSpPr>
          <p:nvPr/>
        </p:nvSpPr>
        <p:spPr bwMode="auto">
          <a:xfrm>
            <a:off x="7633320" y="1977505"/>
            <a:ext cx="1120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‘1’</a:t>
            </a:r>
            <a:endParaRPr lang="zh-CN" altLang="zh-CN" dirty="0"/>
          </a:p>
        </p:txBody>
      </p:sp>
      <p:sp>
        <p:nvSpPr>
          <p:cNvPr id="33" name="Text Box 1058"/>
          <p:cNvSpPr txBox="1">
            <a:spLocks noChangeArrowheads="1"/>
          </p:cNvSpPr>
          <p:nvPr/>
        </p:nvSpPr>
        <p:spPr bwMode="auto">
          <a:xfrm>
            <a:off x="7633320" y="235850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‘2’</a:t>
            </a:r>
            <a:endParaRPr lang="zh-CN" altLang="zh-CN" dirty="0"/>
          </a:p>
        </p:txBody>
      </p:sp>
      <p:sp>
        <p:nvSpPr>
          <p:cNvPr id="34" name="Text Box 1059"/>
          <p:cNvSpPr txBox="1">
            <a:spLocks noChangeArrowheads="1"/>
          </p:cNvSpPr>
          <p:nvPr/>
        </p:nvSpPr>
        <p:spPr bwMode="auto">
          <a:xfrm>
            <a:off x="7633320" y="334910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‘9’</a:t>
            </a:r>
            <a:endParaRPr lang="zh-CN" altLang="zh-CN" dirty="0"/>
          </a:p>
        </p:txBody>
      </p:sp>
      <p:sp>
        <p:nvSpPr>
          <p:cNvPr id="35" name="Text Box 1060"/>
          <p:cNvSpPr txBox="1">
            <a:spLocks noChangeArrowheads="1"/>
          </p:cNvSpPr>
          <p:nvPr/>
        </p:nvSpPr>
        <p:spPr bwMode="auto">
          <a:xfrm>
            <a:off x="7595220" y="3806305"/>
            <a:ext cx="9421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A’</a:t>
            </a:r>
          </a:p>
        </p:txBody>
      </p:sp>
      <p:sp>
        <p:nvSpPr>
          <p:cNvPr id="36" name="Text Box 1061"/>
          <p:cNvSpPr txBox="1">
            <a:spLocks noChangeArrowheads="1"/>
          </p:cNvSpPr>
          <p:nvPr/>
        </p:nvSpPr>
        <p:spPr bwMode="auto">
          <a:xfrm>
            <a:off x="7620620" y="4263505"/>
            <a:ext cx="9167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‘</a:t>
            </a:r>
            <a:r>
              <a:rPr lang="en-US" altLang="zh-CN" dirty="0">
                <a:solidFill>
                  <a:srgbClr val="FF0000"/>
                </a:solidFill>
              </a:rPr>
              <a:t>B’</a:t>
            </a:r>
          </a:p>
        </p:txBody>
      </p:sp>
      <p:sp>
        <p:nvSpPr>
          <p:cNvPr id="37" name="Text Box 1062"/>
          <p:cNvSpPr txBox="1">
            <a:spLocks noChangeArrowheads="1"/>
          </p:cNvSpPr>
          <p:nvPr/>
        </p:nvSpPr>
        <p:spPr bwMode="auto">
          <a:xfrm>
            <a:off x="7633320" y="5177905"/>
            <a:ext cx="9040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E’</a:t>
            </a:r>
          </a:p>
        </p:txBody>
      </p:sp>
      <p:sp>
        <p:nvSpPr>
          <p:cNvPr id="38" name="Text Box 1063"/>
          <p:cNvSpPr txBox="1">
            <a:spLocks noChangeArrowheads="1"/>
          </p:cNvSpPr>
          <p:nvPr/>
        </p:nvSpPr>
        <p:spPr bwMode="auto">
          <a:xfrm>
            <a:off x="7646020" y="5584305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‘</a:t>
            </a:r>
            <a:r>
              <a:rPr lang="en-US" altLang="zh-CN" dirty="0"/>
              <a:t>F’</a:t>
            </a:r>
          </a:p>
        </p:txBody>
      </p:sp>
      <p:sp>
        <p:nvSpPr>
          <p:cNvPr id="39" name="Line 1064"/>
          <p:cNvSpPr>
            <a:spLocks noChangeShapeType="1"/>
          </p:cNvSpPr>
          <p:nvPr/>
        </p:nvSpPr>
        <p:spPr bwMode="auto">
          <a:xfrm>
            <a:off x="5652120" y="5254105"/>
            <a:ext cx="1981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2" grpId="0"/>
      <p:bldP spid="13" grpId="0" animBg="1"/>
      <p:bldP spid="17" grpId="0"/>
      <p:bldP spid="18" grpId="0"/>
      <p:bldP spid="19" grpId="0"/>
      <p:bldP spid="20" grpId="0"/>
      <p:bldP spid="23" grpId="0"/>
      <p:bldP spid="24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4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）换码（查表）指令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en-US" altLang="zh-CN" dirty="0" err="1" smtClean="0"/>
              <a:t>XLAT</a:t>
            </a:r>
            <a:r>
              <a:rPr lang="zh-CN" altLang="en-US" dirty="0" smtClean="0"/>
              <a:t>指令示例</a:t>
            </a:r>
            <a:endParaRPr lang="en-US" altLang="zh-CN" dirty="0" smtClean="0"/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可用</a:t>
            </a:r>
            <a:r>
              <a:rPr lang="zh-CN" altLang="en-US" dirty="0"/>
              <a:t>如下指令实现：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</a:t>
            </a:r>
            <a:r>
              <a:rPr lang="en-US" altLang="zh-CN" dirty="0" err="1">
                <a:cs typeface="+mn-cs"/>
              </a:rPr>
              <a:t>BX，2000H</a:t>
            </a:r>
            <a:r>
              <a:rPr lang="en-US" altLang="zh-CN" dirty="0">
                <a:cs typeface="+mn-cs"/>
              </a:rPr>
              <a:t>      ；BX←</a:t>
            </a:r>
            <a:r>
              <a:rPr lang="zh-CN" altLang="en-US" dirty="0">
                <a:cs typeface="+mn-cs"/>
              </a:rPr>
              <a:t>表首地址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</a:t>
            </a:r>
            <a:r>
              <a:rPr lang="en-US" altLang="zh-CN" dirty="0" err="1">
                <a:cs typeface="+mn-cs"/>
              </a:rPr>
              <a:t>AL，0BH</a:t>
            </a:r>
            <a:r>
              <a:rPr lang="en-US" altLang="zh-CN" dirty="0">
                <a:cs typeface="+mn-cs"/>
              </a:rPr>
              <a:t>        ；AL←</a:t>
            </a:r>
            <a:r>
              <a:rPr lang="zh-CN" altLang="en-US" dirty="0">
                <a:cs typeface="+mn-cs"/>
              </a:rPr>
              <a:t>序号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XLAT</a:t>
            </a:r>
            <a:r>
              <a:rPr lang="en-US" altLang="zh-CN" dirty="0">
                <a:cs typeface="+mn-cs"/>
              </a:rPr>
              <a:t>                ；</a:t>
            </a:r>
            <a:r>
              <a:rPr lang="zh-CN" altLang="en-US" dirty="0">
                <a:cs typeface="+mn-cs"/>
              </a:rPr>
              <a:t>查表转换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执行后：</a:t>
            </a:r>
            <a:r>
              <a:rPr lang="en-US" altLang="zh-CN" dirty="0"/>
              <a:t>AL = </a:t>
            </a:r>
            <a:r>
              <a:rPr lang="en-US" altLang="zh-CN" dirty="0" err="1"/>
              <a:t>42H</a:t>
            </a:r>
            <a:endParaRPr lang="en-US" altLang="zh-CN" dirty="0"/>
          </a:p>
          <a:p>
            <a:pPr marL="342900" indent="-342900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还可用其他方法实现，如：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BX</a:t>
            </a:r>
            <a:r>
              <a:rPr lang="zh-CN" altLang="en-US" dirty="0">
                <a:cs typeface="+mn-cs"/>
              </a:rPr>
              <a:t>，</a:t>
            </a:r>
            <a:r>
              <a:rPr lang="en-US" altLang="zh-CN" dirty="0" err="1">
                <a:cs typeface="+mn-cs"/>
              </a:rPr>
              <a:t>2000H</a:t>
            </a:r>
            <a:endParaRPr lang="en-US" altLang="zh-CN" dirty="0">
              <a:cs typeface="+mn-cs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SzPct val="65000"/>
              <a:defRPr/>
            </a:pPr>
            <a:r>
              <a:rPr lang="en-US" altLang="zh-CN" dirty="0" err="1">
                <a:cs typeface="+mn-cs"/>
              </a:rPr>
              <a:t>MOV</a:t>
            </a:r>
            <a:r>
              <a:rPr lang="en-US" altLang="zh-CN" dirty="0">
                <a:cs typeface="+mn-cs"/>
              </a:rPr>
              <a:t>  AL</a:t>
            </a:r>
            <a:r>
              <a:rPr lang="zh-CN" altLang="en-US" dirty="0">
                <a:cs typeface="+mn-cs"/>
              </a:rPr>
              <a:t>，</a:t>
            </a:r>
            <a:r>
              <a:rPr lang="en-US" altLang="zh-CN" dirty="0">
                <a:cs typeface="+mn-cs"/>
              </a:rPr>
              <a:t>[</a:t>
            </a:r>
            <a:r>
              <a:rPr lang="en-US" altLang="zh-CN" dirty="0" err="1">
                <a:cs typeface="+mn-cs"/>
              </a:rPr>
              <a:t>BX+</a:t>
            </a:r>
            <a:r>
              <a:rPr lang="en-US" altLang="zh-CN" dirty="0" err="1"/>
              <a:t>0BH</a:t>
            </a:r>
            <a:r>
              <a:rPr lang="en-US" altLang="zh-CN" dirty="0" smtClean="0"/>
              <a:t>]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dirty="0"/>
              <a:t>将符号数的符号位扩展到高位；</a:t>
            </a: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dirty="0"/>
              <a:t>指令为零操作数指令，采用隐含寻址，隐含的操作数为</a:t>
            </a:r>
            <a:r>
              <a:rPr lang="en-US" altLang="zh-CN" dirty="0">
                <a:solidFill>
                  <a:srgbClr val="FF0000"/>
                </a:solidFill>
              </a:rPr>
              <a:t>AX</a:t>
            </a:r>
            <a:r>
              <a:rPr lang="zh-CN" altLang="en-US" dirty="0"/>
              <a:t>及</a:t>
            </a:r>
            <a:r>
              <a:rPr lang="en-US" altLang="zh-CN" dirty="0" err="1">
                <a:solidFill>
                  <a:srgbClr val="FF0000"/>
                </a:solidFill>
              </a:rPr>
              <a:t>AX，DX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u="sng" dirty="0">
                <a:solidFill>
                  <a:srgbClr val="FF0000"/>
                </a:solidFill>
              </a:rPr>
              <a:t>无符号数的扩展规则为在高位补</a:t>
            </a:r>
            <a:r>
              <a:rPr lang="zh-CN" altLang="en-US" u="sng" dirty="0" smtClean="0">
                <a:solidFill>
                  <a:srgbClr val="FF0000"/>
                </a:solidFill>
              </a:rPr>
              <a:t>0。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2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>
              <a:buNone/>
            </a:pPr>
            <a:r>
              <a:rPr lang="zh-CN" altLang="en-US" dirty="0" smtClean="0"/>
              <a:t>字节到字的扩展指令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CBW</a:t>
            </a:r>
            <a:endParaRPr lang="en-US" altLang="zh-CN" dirty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：将</a:t>
            </a:r>
            <a:r>
              <a:rPr lang="en-US" altLang="zh-CN" dirty="0"/>
              <a:t>AL</a:t>
            </a:r>
            <a:r>
              <a:rPr lang="zh-CN" altLang="en-US" dirty="0"/>
              <a:t>内容扩展到</a:t>
            </a:r>
            <a:r>
              <a:rPr lang="en-US" altLang="zh-CN" dirty="0"/>
              <a:t>AX</a:t>
            </a:r>
          </a:p>
          <a:p>
            <a:r>
              <a:rPr lang="zh-CN" altLang="en-US" dirty="0"/>
              <a:t>规则：</a:t>
            </a:r>
          </a:p>
          <a:p>
            <a:pPr lvl="1"/>
            <a:r>
              <a:rPr lang="zh-CN" altLang="en-US" dirty="0"/>
              <a:t>若最高位=1，则执行后</a:t>
            </a:r>
            <a:r>
              <a:rPr lang="en-US" altLang="zh-CN" dirty="0"/>
              <a:t>AH=</a:t>
            </a:r>
            <a:r>
              <a:rPr lang="en-US" altLang="zh-CN" dirty="0" err="1"/>
              <a:t>FFH</a:t>
            </a:r>
            <a:endParaRPr lang="en-US" altLang="zh-CN" dirty="0"/>
          </a:p>
          <a:p>
            <a:pPr lvl="1"/>
            <a:r>
              <a:rPr lang="zh-CN" altLang="en-US" dirty="0"/>
              <a:t>若最高位=0，则执行后</a:t>
            </a:r>
            <a:r>
              <a:rPr lang="en-US" altLang="zh-CN" dirty="0"/>
              <a:t>AH=</a:t>
            </a:r>
            <a:r>
              <a:rPr lang="en-US" altLang="zh-CN" dirty="0" err="1"/>
              <a:t>00H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2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>
              <a:buNone/>
            </a:pPr>
            <a:r>
              <a:rPr lang="zh-CN" altLang="en-US" dirty="0" smtClean="0"/>
              <a:t>字到双字的扩展指令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CBD</a:t>
            </a:r>
          </a:p>
          <a:p>
            <a:r>
              <a:rPr lang="zh-CN" altLang="en-US" dirty="0"/>
              <a:t>操作：将</a:t>
            </a:r>
            <a:r>
              <a:rPr lang="en-US" altLang="zh-CN" dirty="0"/>
              <a:t>AX</a:t>
            </a:r>
            <a:r>
              <a:rPr lang="zh-CN" altLang="en-US" dirty="0"/>
              <a:t>内容扩展到</a:t>
            </a:r>
            <a:r>
              <a:rPr lang="en-US" altLang="zh-CN" dirty="0"/>
              <a:t>DX  AX</a:t>
            </a:r>
          </a:p>
          <a:p>
            <a:r>
              <a:rPr lang="zh-CN" altLang="en-US" dirty="0" smtClean="0"/>
              <a:t>规则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若最高位=1，则执行后</a:t>
            </a:r>
            <a:r>
              <a:rPr lang="en-US" altLang="zh-CN" dirty="0"/>
              <a:t>DX=</a:t>
            </a:r>
            <a:r>
              <a:rPr lang="en-US" altLang="zh-CN" dirty="0" err="1"/>
              <a:t>FFFFH</a:t>
            </a:r>
            <a:endParaRPr lang="en-US" altLang="zh-CN" dirty="0"/>
          </a:p>
          <a:p>
            <a:pPr lvl="1"/>
            <a:r>
              <a:rPr lang="zh-CN" altLang="en-US" dirty="0"/>
              <a:t>若最高位=0，则执行后</a:t>
            </a:r>
            <a:r>
              <a:rPr lang="en-US" altLang="zh-CN" dirty="0"/>
              <a:t>DX=</a:t>
            </a:r>
            <a:r>
              <a:rPr lang="en-US" altLang="zh-CN" dirty="0" err="1"/>
              <a:t>0000H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6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5</a:t>
            </a: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）字位扩展指令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>
              <a:spcAft>
                <a:spcPct val="40000"/>
              </a:spcAft>
              <a:buNone/>
            </a:pPr>
            <a:r>
              <a:rPr lang="zh-CN" altLang="en-US" u="sng" dirty="0"/>
              <a:t>判断以下指令执行结果：</a:t>
            </a:r>
            <a:endParaRPr lang="en-US" altLang="zh-CN" u="sng" dirty="0"/>
          </a:p>
          <a:p>
            <a:pPr lvl="1"/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AL，44H</a:t>
            </a:r>
            <a:endParaRPr lang="en-US" altLang="zh-CN" dirty="0"/>
          </a:p>
          <a:p>
            <a:pPr lvl="1"/>
            <a:r>
              <a:rPr lang="en-US" altLang="zh-CN" dirty="0" err="1" smtClean="0"/>
              <a:t>CBW</a:t>
            </a:r>
            <a:endParaRPr lang="zh-CN" altLang="en-US" dirty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AX，0AFDEH</a:t>
            </a:r>
            <a:endParaRPr lang="en-US" altLang="zh-CN" dirty="0"/>
          </a:p>
          <a:p>
            <a:pPr lvl="1"/>
            <a:r>
              <a:rPr lang="en-US" altLang="zh-CN" dirty="0" err="1" smtClean="0"/>
              <a:t>CWD</a:t>
            </a:r>
            <a:endParaRPr lang="en-US" altLang="zh-CN" dirty="0"/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 err="1"/>
              <a:t>AL，86H</a:t>
            </a:r>
            <a:endParaRPr lang="en-US" altLang="zh-CN" dirty="0"/>
          </a:p>
          <a:p>
            <a:pPr lvl="1"/>
            <a:r>
              <a:rPr lang="en-US" altLang="zh-CN" dirty="0" err="1" smtClean="0"/>
              <a:t>CBW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1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/>
            <a:r>
              <a:rPr lang="zh-CN" altLang="en-US" dirty="0"/>
              <a:t>专门面向</a:t>
            </a:r>
            <a:r>
              <a:rPr lang="en-US" altLang="zh-CN" dirty="0"/>
              <a:t>I/O</a:t>
            </a:r>
            <a:r>
              <a:rPr lang="zh-CN" altLang="en-US" dirty="0"/>
              <a:t>端口操作的指令</a:t>
            </a:r>
          </a:p>
          <a:p>
            <a:pPr eaLnBrk="1" hangingPunct="1">
              <a:spcBef>
                <a:spcPct val="65000"/>
              </a:spcBef>
            </a:pPr>
            <a:r>
              <a:rPr lang="zh-CN" altLang="en-US" dirty="0"/>
              <a:t>指令格式：</a:t>
            </a:r>
          </a:p>
          <a:p>
            <a:pPr lvl="1" eaLnBrk="1" hangingPunct="1"/>
            <a:r>
              <a:rPr kumimoji="1" lang="zh-CN" altLang="en-US" dirty="0"/>
              <a:t>输入指令： </a:t>
            </a:r>
            <a:r>
              <a:rPr kumimoji="1" lang="en-US" altLang="zh-CN" dirty="0"/>
              <a:t>IN  </a:t>
            </a:r>
            <a:r>
              <a:rPr kumimoji="1" lang="en-US" altLang="zh-CN" dirty="0" err="1"/>
              <a:t>acc，PORT</a:t>
            </a:r>
            <a:endParaRPr kumimoji="1" lang="en-US" altLang="zh-CN" dirty="0"/>
          </a:p>
          <a:p>
            <a:pPr lvl="1" eaLnBrk="1" hangingPunct="1"/>
            <a:r>
              <a:rPr kumimoji="1" lang="zh-CN" altLang="en-US" dirty="0"/>
              <a:t>输出指令 ：</a:t>
            </a:r>
            <a:r>
              <a:rPr kumimoji="1" lang="en-US" altLang="zh-CN" dirty="0"/>
              <a:t>OUT  </a:t>
            </a:r>
            <a:r>
              <a:rPr kumimoji="1" lang="en-US" altLang="zh-CN" dirty="0" err="1"/>
              <a:t>PORT，acc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3491955" y="4221014"/>
            <a:ext cx="53340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99792" y="5013176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端口地址</a:t>
            </a:r>
          </a:p>
        </p:txBody>
      </p:sp>
    </p:spTree>
    <p:extLst>
      <p:ext uri="{BB962C8B-B14F-4D97-AF65-F5344CB8AC3E}">
        <p14:creationId xmlns:p14="http://schemas.microsoft.com/office/powerpoint/2010/main" val="28410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 smtClean="0"/>
              <a:t>数据传送指令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根据端口地址码的长度，指令具有两种不同的端口地址表现形式。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直接寻址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端口地址为</a:t>
            </a:r>
            <a:r>
              <a:rPr lang="en-US" altLang="zh-CN" dirty="0"/>
              <a:t>8</a:t>
            </a:r>
            <a:r>
              <a:rPr lang="zh-CN" altLang="en-US" dirty="0"/>
              <a:t>位时，指令中直接给出8位端口地址；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dirty="0"/>
              <a:t>寻址256个端口。</a:t>
            </a:r>
          </a:p>
          <a:p>
            <a:pPr eaLnBrk="1" hangingPunct="1"/>
            <a:r>
              <a:rPr lang="zh-CN" altLang="en-US" dirty="0"/>
              <a:t>间接寻址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端口地址为16位时，指令中的端口地址必须由</a:t>
            </a:r>
            <a:r>
              <a:rPr lang="en-US" altLang="zh-CN" dirty="0"/>
              <a:t>DX</a:t>
            </a:r>
            <a:r>
              <a:rPr lang="zh-CN" altLang="en-US" dirty="0"/>
              <a:t>指定；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dirty="0"/>
              <a:t>可寻址64</a:t>
            </a:r>
            <a:r>
              <a:rPr lang="en-US" altLang="zh-CN" dirty="0"/>
              <a:t>K</a:t>
            </a:r>
            <a:r>
              <a:rPr lang="zh-CN" altLang="en-US" dirty="0"/>
              <a:t>个端口。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9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dirty="0" smtClean="0"/>
              <a:t>IO</a:t>
            </a:r>
            <a:r>
              <a:rPr lang="zh-CN" altLang="en-US" dirty="0" smtClean="0"/>
              <a:t>指令示例</a:t>
            </a:r>
            <a:endParaRPr lang="en-US" altLang="zh-CN" dirty="0"/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/>
              <a:t>IN  </a:t>
            </a:r>
            <a:r>
              <a:rPr lang="en-US" altLang="zh-CN" dirty="0" err="1"/>
              <a:t>AX，80H</a:t>
            </a:r>
            <a:endParaRPr lang="en-US" altLang="zh-CN" dirty="0"/>
          </a:p>
          <a:p>
            <a:pPr lvl="1" eaLnBrk="1" hangingPunct="1">
              <a:spcBef>
                <a:spcPct val="5500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DX，2400H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IN  </a:t>
            </a:r>
            <a:r>
              <a:rPr lang="en-US" altLang="zh-CN" dirty="0" err="1"/>
              <a:t>AL，DX</a:t>
            </a:r>
            <a:endParaRPr lang="en-US" altLang="zh-CN" dirty="0"/>
          </a:p>
          <a:p>
            <a:pPr lvl="1" eaLnBrk="1" hangingPunct="1">
              <a:spcBef>
                <a:spcPct val="55000"/>
              </a:spcBef>
              <a:spcAft>
                <a:spcPct val="60000"/>
              </a:spcAft>
            </a:pPr>
            <a:r>
              <a:rPr lang="en-US" altLang="zh-CN" dirty="0"/>
              <a:t>OUT  </a:t>
            </a:r>
            <a:r>
              <a:rPr lang="en-US" altLang="zh-CN" dirty="0" err="1"/>
              <a:t>35H</a:t>
            </a:r>
            <a:r>
              <a:rPr lang="en-US" altLang="zh-CN" dirty="0"/>
              <a:t> ，AX</a:t>
            </a:r>
          </a:p>
          <a:p>
            <a:pPr lvl="1" eaLnBrk="1" hangingPunct="1"/>
            <a:r>
              <a:rPr lang="en-US" altLang="zh-CN" i="1" dirty="0">
                <a:solidFill>
                  <a:srgbClr val="A50021"/>
                </a:solidFill>
              </a:rPr>
              <a:t>OUT  </a:t>
            </a:r>
            <a:r>
              <a:rPr lang="en-US" altLang="zh-CN" i="1" dirty="0" err="1">
                <a:solidFill>
                  <a:srgbClr val="A50021"/>
                </a:solidFill>
              </a:rPr>
              <a:t>AX，35H</a:t>
            </a:r>
            <a:endParaRPr lang="en-US" altLang="zh-CN" i="1" dirty="0">
              <a:solidFill>
                <a:srgbClr val="A50021"/>
              </a:solidFill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6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）输入输出指令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注意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只能用累加器</a:t>
            </a:r>
            <a:r>
              <a:rPr lang="en-US" altLang="zh-CN" dirty="0" smtClean="0"/>
              <a:t>AX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过程的机构，不能用其他寄存器代替。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寻址的范围为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；间接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寻址的范围为</a:t>
            </a:r>
            <a:r>
              <a:rPr lang="en-US" altLang="zh-CN" dirty="0" err="1" smtClean="0"/>
              <a:t>0~FFFFH</a:t>
            </a:r>
            <a:endParaRPr lang="en-US" altLang="zh-CN" dirty="0" smtClean="0"/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/>
              <a:t>只用间接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寻址时，特别要注意，只能使用</a:t>
            </a:r>
            <a:r>
              <a:rPr lang="en-US" altLang="zh-CN" dirty="0" smtClean="0"/>
              <a:t>DX</a:t>
            </a:r>
            <a:r>
              <a:rPr lang="zh-CN" altLang="en-US" dirty="0" smtClean="0"/>
              <a:t>寄存器，而不能使用其它寄存器。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5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）地址传送指令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204864"/>
            <a:ext cx="5867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kern="0" dirty="0" smtClean="0"/>
              <a:t>取</a:t>
            </a:r>
            <a:r>
              <a:rPr lang="zh-CN" altLang="en-US" sz="3200" kern="0" dirty="0"/>
              <a:t>有效</a:t>
            </a:r>
            <a:r>
              <a:rPr lang="zh-CN" altLang="en-US" sz="3200" kern="0" dirty="0" smtClean="0"/>
              <a:t>偏移地址指令</a:t>
            </a:r>
            <a:r>
              <a:rPr lang="en-US" altLang="zh-CN" sz="3200" kern="0" dirty="0" smtClean="0"/>
              <a:t>LEA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kern="0" dirty="0" smtClean="0"/>
              <a:t>*LDS</a:t>
            </a:r>
            <a:r>
              <a:rPr lang="zh-CN" altLang="en-US" sz="3200" kern="0" dirty="0" smtClean="0"/>
              <a:t>指令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kern="0" dirty="0" smtClean="0"/>
              <a:t>*LES</a:t>
            </a:r>
            <a:r>
              <a:rPr lang="zh-CN" altLang="en-US" sz="3200" kern="0" dirty="0" smtClean="0"/>
              <a:t>指令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913557" y="2493789"/>
            <a:ext cx="215900" cy="1536700"/>
          </a:xfrm>
          <a:prstGeom prst="leftBrace">
            <a:avLst>
              <a:gd name="adj1" fmla="val 593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取偏移地址指令</a:t>
            </a:r>
            <a:r>
              <a:rPr lang="en-AU" altLang="zh-CN" dirty="0" smtClean="0"/>
              <a:t>LEA</a:t>
            </a:r>
          </a:p>
          <a:p>
            <a:pPr algn="just" eaLnBrk="1" hangingPunct="1"/>
            <a:r>
              <a:rPr lang="zh-CN" altLang="en-US" dirty="0">
                <a:latin typeface="宋体" panose="02010600030101010101" pitchFamily="2" charset="-122"/>
              </a:rPr>
              <a:t>操作</a:t>
            </a:r>
            <a:r>
              <a:rPr lang="zh-CN" altLang="en-US" dirty="0" smtClean="0">
                <a:latin typeface="宋体" panose="02010600030101010101" pitchFamily="2" charset="-122"/>
              </a:rPr>
              <a:t>：将</a:t>
            </a:r>
            <a:r>
              <a:rPr lang="zh-CN" altLang="en-US" dirty="0">
                <a:latin typeface="宋体" panose="02010600030101010101" pitchFamily="2" charset="-122"/>
              </a:rPr>
              <a:t>变量的16位偏移地址取出送目标</a:t>
            </a:r>
            <a:r>
              <a:rPr lang="zh-CN" altLang="en-US" dirty="0" smtClean="0">
                <a:latin typeface="宋体" panose="02010600030101010101" pitchFamily="2" charset="-122"/>
              </a:rPr>
              <a:t>寄存器。</a:t>
            </a:r>
            <a:r>
              <a:rPr lang="zh-CN" altLang="en-US" dirty="0" smtClean="0"/>
              <a:t>当</a:t>
            </a:r>
            <a:r>
              <a:rPr lang="zh-CN" altLang="en-US" dirty="0"/>
              <a:t>程序中用符号地址表示内存偏移地址时</a:t>
            </a:r>
            <a:r>
              <a:rPr lang="zh-CN" altLang="en-US" dirty="0" smtClean="0"/>
              <a:t>，常使用</a:t>
            </a:r>
            <a:r>
              <a:rPr lang="zh-CN" altLang="en-US" dirty="0"/>
              <a:t>该指令。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格式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LEA </a:t>
            </a:r>
            <a:r>
              <a:rPr lang="en-US" altLang="zh-CN" dirty="0" err="1">
                <a:latin typeface="宋体" panose="02010600030101010101" pitchFamily="2" charset="-122"/>
              </a:rPr>
              <a:t>REG，MEM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指令要求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源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操作数</a:t>
            </a:r>
            <a:r>
              <a:rPr lang="zh-CN" altLang="en-US" dirty="0">
                <a:latin typeface="宋体" panose="02010600030101010101" pitchFamily="2" charset="-122"/>
              </a:rPr>
              <a:t>必须是一个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存储器操作数</a:t>
            </a:r>
            <a:r>
              <a:rPr lang="zh-CN" altLang="en-US" dirty="0">
                <a:latin typeface="宋体" panose="02010600030101010101" pitchFamily="2" charset="-122"/>
              </a:rPr>
              <a:t>，目标操作数通常是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间址寄存器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1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取偏移地址指令</a:t>
            </a:r>
            <a:r>
              <a:rPr lang="en-AU" altLang="zh-CN" dirty="0" smtClean="0"/>
              <a:t>LEA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122488"/>
            <a:ext cx="3957638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zh-CN" altLang="en-US" kern="0" smtClean="0"/>
              <a:t>比较下列指令：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MOV  SI，DATA1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LEA  SI，DATA1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MOV  BX，[BX]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    LEA  BX，[BX]</a:t>
            </a:r>
            <a:endParaRPr lang="en-US" altLang="zh-CN" kern="0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07188" y="2060848"/>
            <a:ext cx="1752600" cy="3962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6707188" y="2060848"/>
            <a:ext cx="1587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459788" y="2060848"/>
            <a:ext cx="0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707188" y="2975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707188" y="3356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707188" y="3737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707188" y="20608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707188" y="5032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707188" y="4651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707188" y="60232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07188" y="5413648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316788" y="396584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316788" y="25749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316788" y="548984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683250" y="2962548"/>
            <a:ext cx="1049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DATA1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3846513" y="2128949"/>
            <a:ext cx="1219200" cy="990600"/>
          </a:xfrm>
          <a:prstGeom prst="cloudCallout">
            <a:avLst>
              <a:gd name="adj1" fmla="val -75130"/>
              <a:gd name="adj2" fmla="val 5753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/>
              <a:t>符号地址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189788" y="33181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12</a:t>
            </a:r>
            <a:r>
              <a:rPr lang="en-US" altLang="zh-CN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7189788" y="29371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34H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640388" y="4631011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1100H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7189788" y="45754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88H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7189788" y="500724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77H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V="1">
            <a:off x="5219700" y="5015186"/>
            <a:ext cx="490538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4408488" y="537554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BX=</a:t>
            </a:r>
            <a:r>
              <a:rPr lang="en-US" altLang="zh-CN" b="1" dirty="0" err="1"/>
              <a:t>1100H</a:t>
            </a:r>
            <a:endParaRPr lang="en-US" altLang="zh-CN" b="1" dirty="0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1187450" y="34464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 dirty="0"/>
              <a:t>执行结果：</a:t>
            </a:r>
            <a:r>
              <a:rPr lang="en-US" altLang="zh-CN" b="1" dirty="0"/>
              <a:t>SI=</a:t>
            </a:r>
            <a:r>
              <a:rPr lang="en-US" altLang="zh-CN" b="1" dirty="0" err="1"/>
              <a:t>1234H</a:t>
            </a:r>
            <a:endParaRPr lang="en-US" altLang="zh-CN" b="1" dirty="0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187450" y="41497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SI=DATA1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1187450" y="50847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BX=7788H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1187450" y="56610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headEnd/>
            <a:tailEnd type="none" w="lg" len="lg"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b="1"/>
              <a:t>执行结果：</a:t>
            </a:r>
            <a:r>
              <a:rPr lang="en-US" altLang="zh-CN" b="1"/>
              <a:t>BX=1100H</a:t>
            </a:r>
          </a:p>
        </p:txBody>
      </p:sp>
    </p:spTree>
    <p:extLst>
      <p:ext uri="{BB962C8B-B14F-4D97-AF65-F5344CB8AC3E}">
        <p14:creationId xmlns:p14="http://schemas.microsoft.com/office/powerpoint/2010/main" val="14266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/>
      <p:bldP spid="19" grpId="0"/>
      <p:bldP spid="20" grpId="0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342900" indent="-34290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例：设（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0400H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003CH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LEA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BX+SI+0F62H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执行指令后：</a:t>
            </a:r>
          </a:p>
          <a:p>
            <a:pPr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</a:rPr>
              <a:t>0F62H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  <a:p>
            <a:pPr indent="0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      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0400H+003CH+0F62H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139EH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eaLnBrk="1" hangingPunct="1">
              <a:lnSpc>
                <a:spcPct val="115000"/>
              </a:lnSpc>
            </a:pP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14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/>
              <a:t>指令在程序中的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  <a:spcAft>
                <a:spcPct val="20000"/>
              </a:spcAft>
            </a:pPr>
            <a:r>
              <a:rPr lang="zh-CN" altLang="en-US" dirty="0" smtClean="0"/>
              <a:t>例：将</a:t>
            </a:r>
            <a:r>
              <a:rPr lang="zh-CN" altLang="en-US" dirty="0"/>
              <a:t>数据段中首地址为</a:t>
            </a:r>
            <a:r>
              <a:rPr lang="en-US" altLang="zh-CN" dirty="0" err="1"/>
              <a:t>MEM1</a:t>
            </a:r>
            <a:r>
              <a:rPr lang="en-US" altLang="zh-CN" dirty="0"/>
              <a:t> </a:t>
            </a:r>
            <a:r>
              <a:rPr lang="zh-CN" altLang="en-US" dirty="0"/>
              <a:t>的50个字节的数据传送到同一逻辑段首地址为</a:t>
            </a:r>
            <a:r>
              <a:rPr lang="en-US" altLang="zh-CN" dirty="0" err="1"/>
              <a:t>MEM2</a:t>
            </a:r>
            <a:r>
              <a:rPr lang="zh-CN" altLang="en-US" dirty="0"/>
              <a:t>的区域存放。编写相应的程序段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r>
              <a:rPr lang="en-US" altLang="zh-CN" dirty="0"/>
              <a:t>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6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821DC5-76FA-4F29-84C2-84DC6AFDB54A}" type="slidenum">
              <a:rPr kumimoji="0" lang="zh-CN" altLang="en-US" sz="1400">
                <a:latin typeface="Tahoma" panose="020B0604030504040204" pitchFamily="34" charset="0"/>
              </a:rPr>
              <a:pPr/>
              <a:t>38</a:t>
            </a:fld>
            <a:endParaRPr kumimoji="0" lang="en-US" altLang="zh-CN" sz="1400" dirty="0">
              <a:latin typeface="Tahoma" panose="020B0604030504040204" pitchFamily="34" charset="0"/>
            </a:endParaRPr>
          </a:p>
        </p:txBody>
      </p:sp>
      <p:sp>
        <p:nvSpPr>
          <p:cNvPr id="142360" name="AutoShape 24"/>
          <p:cNvSpPr>
            <a:spLocks noChangeArrowheads="1"/>
          </p:cNvSpPr>
          <p:nvPr/>
        </p:nvSpPr>
        <p:spPr bwMode="auto">
          <a:xfrm>
            <a:off x="1409700" y="1090464"/>
            <a:ext cx="1219200" cy="4572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7" name="AutoShape 21"/>
          <p:cNvSpPr>
            <a:spLocks noChangeArrowheads="1"/>
          </p:cNvSpPr>
          <p:nvPr/>
        </p:nvSpPr>
        <p:spPr bwMode="auto">
          <a:xfrm>
            <a:off x="4419600" y="3757464"/>
            <a:ext cx="2743200" cy="6096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52500" y="2004864"/>
            <a:ext cx="22098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403648" y="1104826"/>
            <a:ext cx="1195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 开  始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1409700" y="2035027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取源地址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952500" y="2919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952500" y="38336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724400" y="1014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1371600" y="2941489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取目标地址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987425" y="3884464"/>
            <a:ext cx="214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送数据块长度到</a:t>
            </a:r>
            <a:r>
              <a:rPr lang="en-US" altLang="zh-CN" b="1">
                <a:solidFill>
                  <a:schemeClr val="bg1"/>
                </a:solidFill>
              </a:rPr>
              <a:t>CL</a:t>
            </a: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4953000" y="1032818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</a:rPr>
              <a:t>传送一个字节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648200" y="19286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4648200" y="28430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4648200" y="4824264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4953000" y="1963589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修改地址指针</a:t>
            </a: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5029200" y="2877989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修改计数值</a:t>
            </a: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5181600" y="3871764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计数值=0？ 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5410200" y="4884589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结  束</a:t>
            </a:r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019300" y="15476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2019300" y="24620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>
            <a:off x="2019300" y="33764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7" name="Line 31"/>
          <p:cNvSpPr>
            <a:spLocks noChangeShapeType="1"/>
          </p:cNvSpPr>
          <p:nvPr/>
        </p:nvSpPr>
        <p:spPr bwMode="auto">
          <a:xfrm>
            <a:off x="5791200" y="14714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8" name="Line 32"/>
          <p:cNvSpPr>
            <a:spLocks noChangeShapeType="1"/>
          </p:cNvSpPr>
          <p:nvPr/>
        </p:nvSpPr>
        <p:spPr bwMode="auto">
          <a:xfrm>
            <a:off x="5791200" y="404664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69" name="Line 33"/>
          <p:cNvSpPr>
            <a:spLocks noChangeShapeType="1"/>
          </p:cNvSpPr>
          <p:nvPr/>
        </p:nvSpPr>
        <p:spPr bwMode="auto">
          <a:xfrm>
            <a:off x="5791200" y="23858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5791200" y="33002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>
            <a:off x="5791200" y="4367064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>
            <a:off x="2032000" y="4290864"/>
            <a:ext cx="0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>
            <a:off x="2019300" y="5052864"/>
            <a:ext cx="1752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810000" y="404664"/>
            <a:ext cx="0" cy="464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>
            <a:off x="3810000" y="404664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79" name="Line 43"/>
          <p:cNvSpPr>
            <a:spLocks noChangeShapeType="1"/>
          </p:cNvSpPr>
          <p:nvPr/>
        </p:nvSpPr>
        <p:spPr bwMode="auto">
          <a:xfrm>
            <a:off x="7162800" y="4062264"/>
            <a:ext cx="990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1" name="Line 45"/>
          <p:cNvSpPr>
            <a:spLocks noChangeShapeType="1"/>
          </p:cNvSpPr>
          <p:nvPr/>
        </p:nvSpPr>
        <p:spPr bwMode="auto">
          <a:xfrm flipV="1">
            <a:off x="8153400" y="557064"/>
            <a:ext cx="0" cy="3505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H="1" flipV="1">
            <a:off x="5791200" y="557064"/>
            <a:ext cx="23399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385" name="Text Box 49"/>
          <p:cNvSpPr txBox="1">
            <a:spLocks noChangeArrowheads="1"/>
          </p:cNvSpPr>
          <p:nvPr/>
        </p:nvSpPr>
        <p:spPr bwMode="auto">
          <a:xfrm>
            <a:off x="7308850" y="3625702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142386" name="Text Box 50"/>
          <p:cNvSpPr txBox="1">
            <a:spLocks noChangeArrowheads="1"/>
          </p:cNvSpPr>
          <p:nvPr/>
        </p:nvSpPr>
        <p:spPr bwMode="auto">
          <a:xfrm>
            <a:off x="5867400" y="437976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241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0" grpId="0" animBg="1"/>
      <p:bldP spid="142357" grpId="0" animBg="1"/>
      <p:bldP spid="142340" grpId="0" animBg="1"/>
      <p:bldP spid="142341" grpId="0"/>
      <p:bldP spid="142342" grpId="0"/>
      <p:bldP spid="142343" grpId="0" animBg="1"/>
      <p:bldP spid="142344" grpId="0" animBg="1"/>
      <p:bldP spid="142345" grpId="0" animBg="1"/>
      <p:bldP spid="142346" grpId="0"/>
      <p:bldP spid="142347" grpId="0"/>
      <p:bldP spid="142348" grpId="0"/>
      <p:bldP spid="142349" grpId="0" animBg="1"/>
      <p:bldP spid="142350" grpId="0" animBg="1"/>
      <p:bldP spid="142352" grpId="0" animBg="1"/>
      <p:bldP spid="142353" grpId="0"/>
      <p:bldP spid="142355" grpId="0"/>
      <p:bldP spid="142359" grpId="0"/>
      <p:bldP spid="1423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15000"/>
              </a:lnSpc>
            </a:pPr>
            <a:r>
              <a:rPr lang="en-AU" altLang="zh-CN" dirty="0"/>
              <a:t>LEA</a:t>
            </a:r>
            <a:r>
              <a:rPr lang="zh-CN" altLang="en-US" dirty="0"/>
              <a:t>指令在程序中的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START: </a:t>
            </a:r>
            <a:r>
              <a:rPr lang="en-US" altLang="zh-CN" dirty="0" smtClean="0"/>
              <a:t>LEA   </a:t>
            </a:r>
            <a:r>
              <a:rPr lang="en-US" altLang="zh-CN" dirty="0" err="1"/>
              <a:t>SI，MEM1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LEA   </a:t>
            </a:r>
            <a:r>
              <a:rPr lang="en-US" altLang="zh-CN" dirty="0" err="1"/>
              <a:t>DI，MEM2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CL，50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NEXT: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 </a:t>
            </a:r>
            <a:r>
              <a:rPr lang="en-US" altLang="zh-CN" dirty="0"/>
              <a:t>AL，[SI]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MOV</a:t>
            </a:r>
            <a:r>
              <a:rPr lang="en-US" altLang="zh-CN" dirty="0"/>
              <a:t>  [DI]，AL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INC</a:t>
            </a:r>
            <a:r>
              <a:rPr lang="en-US" altLang="zh-CN" dirty="0"/>
              <a:t>    SI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INC</a:t>
            </a:r>
            <a:r>
              <a:rPr lang="en-US" altLang="zh-CN" dirty="0"/>
              <a:t>    DI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DEC   CL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JNZ</a:t>
            </a:r>
            <a:r>
              <a:rPr lang="en-US" altLang="zh-CN" dirty="0"/>
              <a:t>   </a:t>
            </a:r>
            <a:r>
              <a:rPr lang="en-US" altLang="zh-CN" dirty="0" smtClean="0"/>
              <a:t>NEXT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612594" y="1844824"/>
            <a:ext cx="2819400" cy="3962400"/>
            <a:chOff x="3553" y="1478"/>
            <a:chExt cx="1776" cy="249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80" y="2046"/>
              <a:ext cx="6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MEM1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</a:rPr>
                <a:t>12</a:t>
              </a:r>
              <a:r>
                <a:rPr lang="en-US" altLang="zh-CN" b="1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34H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553" y="3097"/>
              <a:ext cx="6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/>
                <a:t>MEM2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7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数据传送指令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通用数据传送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输入输出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地址传送</a:t>
            </a:r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zh-CN" altLang="en-US" dirty="0"/>
              <a:t>标志位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717550" indent="-361950" eaLnBrk="1" hangingPunct="1">
              <a:spcBef>
                <a:spcPct val="15000"/>
              </a:spcBef>
              <a:buFont typeface="Wingdings" pitchFamily="2" charset="2"/>
              <a:buChar char="n"/>
            </a:pPr>
            <a:r>
              <a:rPr lang="en-US" altLang="zh-CN" dirty="0" smtClean="0"/>
              <a:t>…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4941168"/>
            <a:ext cx="655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2800" indent="-2698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u="sng" dirty="0" smtClean="0">
                <a:latin typeface="Arial" panose="020B0604020202020204" pitchFamily="34" charset="0"/>
              </a:rPr>
              <a:t>特点</a:t>
            </a:r>
            <a:r>
              <a:rPr lang="zh-CN" altLang="en-US" sz="2800" b="1" u="sng" dirty="0">
                <a:latin typeface="Arial" panose="020B0604020202020204" pitchFamily="34" charset="0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该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类指令的执行对标志位不产生影响</a:t>
            </a:r>
            <a:r>
              <a:rPr lang="zh-CN" altLang="en-US" sz="2800" b="1" dirty="0">
                <a:latin typeface="Arial" panose="020B0604020202020204" pitchFamily="34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LDS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DS)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格式：</a:t>
            </a:r>
            <a:r>
              <a:rPr lang="en-AU" altLang="zh-CN" dirty="0"/>
              <a:t>LDS    </a:t>
            </a:r>
            <a:r>
              <a:rPr lang="en-AU" altLang="zh-CN" dirty="0" err="1" smtClean="0"/>
              <a:t>reg</a:t>
            </a:r>
            <a:r>
              <a:rPr lang="en-AU" altLang="zh-CN" dirty="0" smtClean="0"/>
              <a:t>, </a:t>
            </a:r>
            <a:r>
              <a:rPr lang="en-AU" altLang="zh-CN" dirty="0" err="1" smtClean="0"/>
              <a:t>mem32</a:t>
            </a:r>
            <a:r>
              <a:rPr lang="en-AU" altLang="zh-CN" dirty="0"/>
              <a:t>	     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执行：（</a:t>
            </a:r>
            <a:r>
              <a:rPr lang="en-AU" altLang="zh-CN" dirty="0" err="1" smtClean="0"/>
              <a:t>reg</a:t>
            </a:r>
            <a:r>
              <a:rPr lang="zh-CN" altLang="en-AU" dirty="0" smtClean="0"/>
              <a:t>）</a:t>
            </a:r>
            <a:r>
              <a:rPr lang="zh-CN" altLang="en-AU" dirty="0"/>
              <a:t>←（</a:t>
            </a:r>
            <a:r>
              <a:rPr lang="en-AU" altLang="zh-CN" dirty="0" err="1"/>
              <a:t>EA</a:t>
            </a:r>
            <a:r>
              <a:rPr lang="zh-CN" altLang="en-AU" dirty="0"/>
              <a:t>）</a:t>
            </a:r>
          </a:p>
          <a:p>
            <a:pPr indent="0" eaLnBrk="1" hangingPunct="1">
              <a:lnSpc>
                <a:spcPct val="115000"/>
              </a:lnSpc>
              <a:buNone/>
            </a:pPr>
            <a:r>
              <a:rPr lang="zh-CN" altLang="en-AU" dirty="0"/>
              <a:t>            （</a:t>
            </a:r>
            <a:r>
              <a:rPr lang="en-AU" altLang="zh-CN" dirty="0"/>
              <a:t>DS</a:t>
            </a:r>
            <a:r>
              <a:rPr lang="zh-CN" altLang="en-AU" dirty="0"/>
              <a:t>）←（（</a:t>
            </a:r>
            <a:r>
              <a:rPr lang="en-AU" altLang="zh-CN" dirty="0" err="1"/>
              <a:t>EA</a:t>
            </a:r>
            <a:r>
              <a:rPr lang="zh-CN" altLang="en-AU" dirty="0"/>
              <a:t>）</a:t>
            </a:r>
            <a:r>
              <a:rPr lang="en-AU" altLang="zh-CN" dirty="0"/>
              <a:t>+</a:t>
            </a:r>
            <a:r>
              <a:rPr lang="en-AU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功能：将指令指定</a:t>
            </a:r>
            <a:r>
              <a:rPr lang="en-US" altLang="zh-CN" dirty="0"/>
              <a:t>32</a:t>
            </a:r>
            <a:r>
              <a:rPr lang="zh-CN" altLang="en-US" dirty="0" smtClean="0"/>
              <a:t>位地址</a:t>
            </a:r>
            <a:r>
              <a:rPr lang="zh-CN" altLang="en-US" dirty="0"/>
              <a:t>指针送指令指定寄存器和</a:t>
            </a:r>
            <a:r>
              <a:rPr lang="en-AU" altLang="zh-CN" dirty="0"/>
              <a:t>DS</a:t>
            </a:r>
            <a:r>
              <a:rPr lang="zh-CN" altLang="en-AU" dirty="0"/>
              <a:t>。</a:t>
            </a:r>
          </a:p>
          <a:p>
            <a:pPr indent="0" eaLnBrk="1" hangingPunct="1">
              <a:lnSpc>
                <a:spcPct val="115000"/>
              </a:lnSpc>
              <a:buNone/>
            </a:pPr>
            <a:r>
              <a:rPr lang="zh-CN" altLang="en-US" dirty="0" smtClean="0"/>
              <a:t>     将</a:t>
            </a:r>
            <a:r>
              <a:rPr lang="zh-CN" altLang="en-US" dirty="0"/>
              <a:t>指令指定</a:t>
            </a:r>
            <a:r>
              <a:rPr lang="en-AU" altLang="zh-CN" dirty="0" err="1"/>
              <a:t>mem32</a:t>
            </a:r>
            <a:r>
              <a:rPr lang="zh-CN" altLang="en-US" dirty="0"/>
              <a:t>单元的前两个单元内容</a:t>
            </a:r>
            <a:r>
              <a:rPr lang="en-US" altLang="zh-CN" dirty="0"/>
              <a:t>(16</a:t>
            </a:r>
            <a:r>
              <a:rPr lang="zh-CN" altLang="en-US" dirty="0"/>
              <a:t>位偏移量</a:t>
            </a:r>
            <a:r>
              <a:rPr lang="en-US" altLang="zh-CN" dirty="0"/>
              <a:t>)</a:t>
            </a:r>
            <a:r>
              <a:rPr lang="zh-CN" altLang="en-US" dirty="0"/>
              <a:t>装入指定通用寄存器，把后两个单元内容</a:t>
            </a:r>
            <a:r>
              <a:rPr lang="en-US" altLang="zh-CN" dirty="0"/>
              <a:t>(</a:t>
            </a:r>
            <a:r>
              <a:rPr lang="zh-CN" altLang="en-US" dirty="0"/>
              <a:t>段地址</a:t>
            </a:r>
            <a:r>
              <a:rPr lang="en-US" altLang="zh-CN" dirty="0"/>
              <a:t>) </a:t>
            </a:r>
            <a:r>
              <a:rPr lang="zh-CN" altLang="en-US" dirty="0"/>
              <a:t>装入到</a:t>
            </a:r>
            <a:r>
              <a:rPr lang="en-AU" altLang="zh-CN" dirty="0"/>
              <a:t>DS</a:t>
            </a:r>
            <a:r>
              <a:rPr lang="zh-CN" altLang="en-US" dirty="0"/>
              <a:t>段寄存器。</a:t>
            </a:r>
          </a:p>
          <a:p>
            <a:pPr eaLnBrk="1" hangingPunct="1">
              <a:lnSpc>
                <a:spcPct val="115000"/>
              </a:lnSpc>
            </a:pP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4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762000"/>
            <a:ext cx="3810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假设：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(DS)=C 000H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	LDS  SI, [0010H]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(SI)=0180H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(DS)=2000H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953000" y="1295400"/>
          <a:ext cx="377825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r:id="rId3" imgW="3111817" imgH="3452177" progId="Visio.Drawing.6">
                  <p:embed/>
                </p:oleObj>
              </mc:Choice>
              <mc:Fallback>
                <p:oleObj r:id="rId3" imgW="3111817" imgH="3452177" progId="Visio.Drawing.6">
                  <p:embed/>
                  <p:pic>
                    <p:nvPicPr>
                      <p:cNvPr id="327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3778250" cy="41910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5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LES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</a:t>
            </a:r>
            <a:r>
              <a:rPr lang="en-AU" altLang="zh-CN" dirty="0" err="1" smtClean="0"/>
              <a:t>ES</a:t>
            </a:r>
            <a:r>
              <a:rPr lang="en-AU" altLang="zh-CN" dirty="0"/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格式：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LES   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reg16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</a:rPr>
              <a:t>mem32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	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reg16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/32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）←（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）←（（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））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功能：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把源操作数指定的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个相继字节送指令指定的寄存器   	及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寄存器中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7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>
                <a:solidFill>
                  <a:srgbClr val="800000"/>
                </a:solidFill>
              </a:rPr>
              <a:t>地址传送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lnSpc>
                <a:spcPct val="115000"/>
              </a:lnSpc>
              <a:buNone/>
            </a:pPr>
            <a:r>
              <a:rPr lang="en-US" altLang="zh-CN" dirty="0" smtClean="0"/>
              <a:t>LES</a:t>
            </a:r>
            <a:r>
              <a:rPr lang="zh-CN" altLang="en-US" dirty="0" smtClean="0"/>
              <a:t> </a:t>
            </a:r>
            <a:r>
              <a:rPr lang="en-AU" altLang="zh-CN" dirty="0" smtClean="0"/>
              <a:t>(</a:t>
            </a:r>
            <a:r>
              <a:rPr lang="en-AU" altLang="zh-CN" dirty="0"/>
              <a:t>Load pointer using  </a:t>
            </a:r>
            <a:r>
              <a:rPr lang="en-AU" altLang="zh-CN" dirty="0" err="1" smtClean="0"/>
              <a:t>ES</a:t>
            </a:r>
            <a:r>
              <a:rPr lang="en-AU" altLang="zh-CN" dirty="0"/>
              <a:t>)</a:t>
            </a:r>
          </a:p>
          <a:p>
            <a:pPr indent="0">
              <a:spcBef>
                <a:spcPts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        此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指令常常指定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寄存器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。将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指令指定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mem32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单元的前两个单元内容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(16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位偏移量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装入指定通用寄存器，把后两个单元内容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段地址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装入到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段寄存器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。用于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写远地址指针。</a:t>
            </a:r>
          </a:p>
          <a:p>
            <a:pPr indent="0" eaLnBrk="1" hangingPunct="1">
              <a:lnSpc>
                <a:spcPct val="115000"/>
              </a:lnSpc>
              <a:spcBef>
                <a:spcPts val="0"/>
              </a:spcBef>
              <a:buNone/>
            </a:pPr>
            <a:endParaRPr lang="en-AU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35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20100" y="6245225"/>
            <a:ext cx="723900" cy="476250"/>
          </a:xfrm>
        </p:spPr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533400"/>
            <a:ext cx="3962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假设：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(DS)=B 000H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	  (BX)=080AH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指令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	LES  DI, [BX]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	(DI)=05A2H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	(ES)=4000H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810000" y="838200"/>
          <a:ext cx="467201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r:id="rId3" imgW="3111817" imgH="3452177" progId="Visio.Drawing.6">
                  <p:embed/>
                </p:oleObj>
              </mc:Choice>
              <mc:Fallback>
                <p:oleObj r:id="rId3" imgW="3111817" imgH="3452177" progId="Visio.Drawing.6">
                  <p:embed/>
                  <p:pic>
                    <p:nvPicPr>
                      <p:cNvPr id="348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38200"/>
                        <a:ext cx="4672013" cy="5181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782888" y="2246313"/>
            <a:ext cx="236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27063" indent="-3444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7063" algn="l"/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896938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9826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1074738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46200" algn="l"/>
              </a:tabLst>
              <a:defRPr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LAHF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SAHF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kern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PUSHF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0" smtClean="0"/>
              <a:t>POPF</a:t>
            </a:r>
          </a:p>
        </p:txBody>
      </p:sp>
      <p:sp>
        <p:nvSpPr>
          <p:cNvPr id="25" name="AutoShape 4"/>
          <p:cNvSpPr>
            <a:spLocks/>
          </p:cNvSpPr>
          <p:nvPr/>
        </p:nvSpPr>
        <p:spPr bwMode="auto">
          <a:xfrm>
            <a:off x="2339975" y="2492375"/>
            <a:ext cx="304800" cy="2376488"/>
          </a:xfrm>
          <a:prstGeom prst="leftBrace">
            <a:avLst>
              <a:gd name="adj1" fmla="val 6497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AutoShape 5"/>
          <p:cNvSpPr>
            <a:spLocks/>
          </p:cNvSpPr>
          <p:nvPr/>
        </p:nvSpPr>
        <p:spPr bwMode="auto">
          <a:xfrm>
            <a:off x="3983038" y="2382838"/>
            <a:ext cx="228600" cy="104616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AutoShape 6"/>
          <p:cNvSpPr>
            <a:spLocks/>
          </p:cNvSpPr>
          <p:nvPr/>
        </p:nvSpPr>
        <p:spPr bwMode="auto">
          <a:xfrm>
            <a:off x="4211638" y="4221163"/>
            <a:ext cx="228600" cy="109061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211638" y="24923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隐含操作数</a:t>
            </a:r>
            <a:r>
              <a:rPr lang="en-US" altLang="zh-CN" b="1"/>
              <a:t>AH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500563" y="4292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隐含操作数</a:t>
            </a:r>
            <a:r>
              <a:rPr lang="en-US" altLang="zh-CN" b="1"/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4641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 err="1"/>
              <a:t>LAHF</a:t>
            </a: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Load AH with Flag Register</a:t>
            </a:r>
            <a:r>
              <a:rPr lang="zh-CN" altLang="en-US" dirty="0"/>
              <a:t>）</a:t>
            </a:r>
            <a:r>
              <a:rPr lang="en-US" altLang="zh-CN" dirty="0"/>
              <a:t>     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FLAGS</a:t>
            </a:r>
            <a:r>
              <a:rPr lang="zh-CN" altLang="en-US" dirty="0"/>
              <a:t>的低8位装入</a:t>
            </a:r>
            <a:r>
              <a:rPr lang="en-US" altLang="zh-CN" dirty="0"/>
              <a:t>AH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79116" y="4283355"/>
            <a:ext cx="6469063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76227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39651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70893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66321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0987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44985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55653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5031916" y="42833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965116" y="42452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539916" y="42198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AF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498516" y="42452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ZF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610016" y="424525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3965116" y="3445155"/>
            <a:ext cx="4114800" cy="381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50319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44985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55653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60987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66321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70893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7622716" y="3445155"/>
            <a:ext cx="0" cy="381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V="1">
            <a:off x="4244516" y="382615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7851316" y="3826155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5565316" y="374995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….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3285666" y="34007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/>
              <a:t>AH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371016" y="426589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FLAGS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1526716" y="39023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15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7859254" y="39023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0</a:t>
            </a:r>
          </a:p>
        </p:txBody>
      </p: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3788904" y="3065742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7</a:t>
            </a:r>
          </a:p>
        </p:txBody>
      </p:sp>
      <p:sp>
        <p:nvSpPr>
          <p:cNvPr id="46" name="Text Box 37"/>
          <p:cNvSpPr txBox="1">
            <a:spLocks noChangeArrowheads="1"/>
          </p:cNvSpPr>
          <p:nvPr/>
        </p:nvSpPr>
        <p:spPr bwMode="auto">
          <a:xfrm>
            <a:off x="7749716" y="3064155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D</a:t>
            </a:r>
            <a:r>
              <a:rPr lang="en-US" altLang="zh-CN" sz="16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370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1" grpId="0"/>
      <p:bldP spid="22" grpId="0"/>
      <p:bldP spid="23" grpId="0"/>
      <p:bldP spid="30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 err="1" smtClean="0"/>
              <a:t>SAHF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Store </a:t>
            </a:r>
            <a:r>
              <a:rPr lang="en-US" altLang="zh-CN" dirty="0"/>
              <a:t>AH </a:t>
            </a:r>
            <a:r>
              <a:rPr lang="en-US" altLang="zh-CN" dirty="0" smtClean="0"/>
              <a:t>to </a:t>
            </a:r>
            <a:r>
              <a:rPr lang="en-US" altLang="zh-CN" dirty="0"/>
              <a:t>Flag Register</a:t>
            </a:r>
            <a:r>
              <a:rPr lang="zh-CN" altLang="en-US" dirty="0"/>
              <a:t>）</a:t>
            </a:r>
            <a:r>
              <a:rPr lang="en-US" altLang="zh-CN" dirty="0"/>
              <a:t>     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操作：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执行与</a:t>
            </a:r>
            <a:r>
              <a:rPr lang="en-US" altLang="zh-CN" dirty="0" err="1"/>
              <a:t>LAHF</a:t>
            </a:r>
            <a:r>
              <a:rPr lang="zh-CN" altLang="en-US" dirty="0"/>
              <a:t>相反的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AH</a:t>
            </a:r>
            <a:r>
              <a:rPr lang="zh-CN" altLang="en-US" dirty="0" smtClean="0"/>
              <a:t>的内容送入</a:t>
            </a:r>
            <a:r>
              <a:rPr lang="en-US" altLang="zh-CN" dirty="0" smtClean="0"/>
              <a:t>FLAGS</a:t>
            </a:r>
            <a:r>
              <a:rPr lang="zh-CN" altLang="en-US" dirty="0"/>
              <a:t>的低8</a:t>
            </a:r>
            <a:r>
              <a:rPr lang="zh-CN" altLang="en-US" dirty="0" smtClean="0"/>
              <a:t>位。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48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8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</a:t>
            </a:r>
            <a:r>
              <a:rPr kumimoji="1" lang="zh-CN" altLang="en-US" b="1" dirty="0" smtClean="0">
                <a:solidFill>
                  <a:srgbClr val="800000"/>
                </a:solidFill>
              </a:rPr>
              <a:t>标志传送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 </a:t>
            </a:r>
            <a:endParaRPr kumimoji="1" lang="en-US" altLang="zh-CN" b="1" dirty="0" smtClean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b="1" dirty="0" err="1" smtClean="0"/>
              <a:t>PUSHF，POPF</a:t>
            </a:r>
            <a:endParaRPr lang="en-US" altLang="zh-CN" b="1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操作</a:t>
            </a:r>
            <a:r>
              <a:rPr lang="zh-CN" altLang="en-US" dirty="0"/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针对</a:t>
            </a:r>
            <a:r>
              <a:rPr lang="en-US" altLang="zh-CN" dirty="0"/>
              <a:t>FLAGS</a:t>
            </a:r>
            <a:r>
              <a:rPr lang="zh-CN" altLang="en-US" dirty="0"/>
              <a:t>的堆栈</a:t>
            </a:r>
            <a:r>
              <a:rPr lang="zh-CN" altLang="en-US" dirty="0" smtClean="0"/>
              <a:t>操作指令， </a:t>
            </a:r>
            <a:r>
              <a:rPr lang="zh-CN" altLang="en-US" dirty="0"/>
              <a:t>将标志寄存器压栈或从堆栈弹</a:t>
            </a:r>
            <a:r>
              <a:rPr lang="zh-CN" altLang="en-US" dirty="0" smtClean="0"/>
              <a:t>出。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2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en-US" altLang="zh-CN" dirty="0" err="1" smtClean="0"/>
              <a:t>MOV</a:t>
            </a:r>
            <a:r>
              <a:rPr lang="zh-CN" altLang="en-US" dirty="0"/>
              <a:t>指令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格式：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dest，src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操作：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zh-CN" dirty="0" err="1"/>
              <a:t>src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例：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</a:pPr>
            <a:r>
              <a:rPr lang="zh-CN" altLang="en-US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AL，BL</a:t>
            </a:r>
            <a:endParaRPr lang="zh-CN" altLang="en-US" dirty="0"/>
          </a:p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230016" y="4365104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15816" y="4077072"/>
            <a:ext cx="173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en-US" altLang="zh-CN" b="1" dirty="0" err="1"/>
              <a:t>dest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83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en-US" altLang="zh-CN" dirty="0" err="1"/>
              <a:t>MOV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261938" indent="-261938" eaLnBrk="1" hangingPunct="1">
              <a:spcAft>
                <a:spcPct val="15000"/>
              </a:spcAft>
            </a:pPr>
            <a:r>
              <a:rPr lang="zh-CN" altLang="en-US" dirty="0" smtClean="0"/>
              <a:t>注意</a:t>
            </a:r>
            <a:r>
              <a:rPr lang="zh-CN" altLang="en-US" dirty="0"/>
              <a:t>点：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两操作数字长必须相同</a:t>
            </a:r>
            <a:r>
              <a:rPr lang="zh-CN" altLang="en-US" dirty="0"/>
              <a:t>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两操作数不允许同时为存储器操作数；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两操作数不允许同时为段寄存器；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在源操作数是立即数时，目标操作数不能是段寄存器；</a:t>
            </a: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CS</a:t>
            </a:r>
            <a:r>
              <a:rPr lang="zh-CN" altLang="en-US" dirty="0"/>
              <a:t>不作为目标操作数</a:t>
            </a:r>
            <a:r>
              <a:rPr lang="zh-CN" altLang="en-US" dirty="0" smtClean="0"/>
              <a:t>，标志寄存器一般</a:t>
            </a:r>
            <a:r>
              <a:rPr lang="zh-CN" altLang="en-US" dirty="0"/>
              <a:t>也不作为操作数在指令中</a:t>
            </a:r>
            <a:r>
              <a:rPr lang="zh-CN" altLang="en-US" dirty="0" smtClean="0"/>
              <a:t>出现。</a:t>
            </a: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9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zh-CN" altLang="en-US" dirty="0"/>
              <a:t>一般数据传送指令 </a:t>
            </a:r>
            <a:r>
              <a:rPr lang="en-US" altLang="zh-CN" dirty="0" err="1"/>
              <a:t>MOV</a:t>
            </a:r>
            <a:endParaRPr lang="en-US" altLang="zh-CN" dirty="0"/>
          </a:p>
          <a:p>
            <a:pPr eaLnBrk="1" hangingPunct="1">
              <a:spcAft>
                <a:spcPct val="35000"/>
              </a:spcAft>
            </a:pPr>
            <a:r>
              <a:rPr lang="zh-CN" altLang="en-US" dirty="0"/>
              <a:t>判断下列指令的正确性：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 smtClean="0"/>
              <a:t>AL，BX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AX，[SI]</a:t>
            </a:r>
            <a:r>
              <a:rPr lang="en-US" altLang="zh-CN" dirty="0" err="1"/>
              <a:t>05H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[BX][BP]，BX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DS，1000H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</a:t>
            </a:r>
            <a:r>
              <a:rPr lang="en-US" altLang="zh-CN" dirty="0" err="1"/>
              <a:t>DX，09H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MOV</a:t>
            </a:r>
            <a:r>
              <a:rPr lang="en-US" altLang="zh-CN" dirty="0"/>
              <a:t>  [1200]，[SI]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0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indent="0" eaLnBrk="1" hangingPunct="1">
              <a:spcAft>
                <a:spcPct val="20000"/>
              </a:spcAft>
              <a:buNone/>
            </a:pPr>
            <a:r>
              <a:rPr lang="zh-CN" altLang="en-US" dirty="0"/>
              <a:t>例：将</a:t>
            </a:r>
            <a:r>
              <a:rPr lang="en-US" altLang="zh-CN" dirty="0"/>
              <a:t>(*)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r>
              <a:rPr lang="en-US" altLang="zh-CN" dirty="0" err="1"/>
              <a:t>2AH</a:t>
            </a:r>
            <a:r>
              <a:rPr lang="zh-CN" altLang="en-US" dirty="0"/>
              <a:t>送入内存数据段</a:t>
            </a:r>
            <a:r>
              <a:rPr lang="en-US" altLang="zh-CN" dirty="0" err="1"/>
              <a:t>1000H</a:t>
            </a:r>
            <a:r>
              <a:rPr lang="zh-CN" altLang="en-US" dirty="0"/>
              <a:t>开始的</a:t>
            </a:r>
            <a:r>
              <a:rPr lang="en-US" altLang="zh-CN" dirty="0"/>
              <a:t>100</a:t>
            </a:r>
            <a:r>
              <a:rPr lang="zh-CN" altLang="en-US" dirty="0"/>
              <a:t>个单元中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题目分析：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确定首地址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确定数据长度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写一次数据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修改单元地址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修改长度值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判断写完否</a:t>
            </a:r>
            <a:r>
              <a:rPr lang="zh-CN" altLang="en-US" dirty="0" smtClean="0">
                <a:latin typeface="宋体" panose="02010600030101010101" pitchFamily="2" charset="-122"/>
              </a:rPr>
              <a:t>？</a:t>
            </a:r>
          </a:p>
          <a:p>
            <a:pPr lvl="1" eaLnBrk="1" hangingPunct="1">
              <a:lnSpc>
                <a:spcPct val="105000"/>
              </a:lnSpc>
              <a:spcBef>
                <a:spcPts val="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未完继续写入，否则结束</a:t>
            </a:r>
          </a:p>
          <a:p>
            <a:pPr indent="0" eaLnBrk="1" hangingPunct="1">
              <a:spcAft>
                <a:spcPct val="20000"/>
              </a:spcAft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609153" y="4687838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1063H</a:t>
            </a: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614041" y="4902150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8209603" y="3849638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smtClean="0"/>
              <a:t>100</a:t>
            </a:r>
            <a:endParaRPr lang="en-US" altLang="zh-CN" sz="2000" b="1" dirty="0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7849241" y="3200350"/>
            <a:ext cx="304800" cy="1670050"/>
          </a:xfrm>
          <a:prstGeom prst="rightBrace">
            <a:avLst>
              <a:gd name="adj1" fmla="val 4566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599628" y="3057475"/>
            <a:ext cx="1052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1000H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614041" y="3292425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6204591" y="2420888"/>
            <a:ext cx="1501775" cy="3451225"/>
            <a:chOff x="3704" y="1850"/>
            <a:chExt cx="946" cy="2174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724" y="2488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724" y="2717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724" y="3285"/>
              <a:ext cx="919" cy="24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724" y="1855"/>
              <a:ext cx="0" cy="21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644" y="1850"/>
              <a:ext cx="0" cy="20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704" y="3744"/>
              <a:ext cx="946" cy="280"/>
            </a:xfrm>
            <a:custGeom>
              <a:avLst/>
              <a:gdLst>
                <a:gd name="T0" fmla="*/ 7 w 1091"/>
                <a:gd name="T1" fmla="*/ 222 h 280"/>
                <a:gd name="T2" fmla="*/ 27 w 1091"/>
                <a:gd name="T3" fmla="*/ 185 h 280"/>
                <a:gd name="T4" fmla="*/ 58 w 1091"/>
                <a:gd name="T5" fmla="*/ 148 h 280"/>
                <a:gd name="T6" fmla="*/ 116 w 1091"/>
                <a:gd name="T7" fmla="*/ 83 h 280"/>
                <a:gd name="T8" fmla="*/ 189 w 1091"/>
                <a:gd name="T9" fmla="*/ 0 h 280"/>
                <a:gd name="T10" fmla="*/ 246 w 1091"/>
                <a:gd name="T11" fmla="*/ 9 h 280"/>
                <a:gd name="T12" fmla="*/ 277 w 1091"/>
                <a:gd name="T13" fmla="*/ 65 h 280"/>
                <a:gd name="T14" fmla="*/ 330 w 1091"/>
                <a:gd name="T15" fmla="*/ 120 h 280"/>
                <a:gd name="T16" fmla="*/ 486 w 1091"/>
                <a:gd name="T17" fmla="*/ 259 h 280"/>
                <a:gd name="T18" fmla="*/ 580 w 1091"/>
                <a:gd name="T19" fmla="*/ 259 h 280"/>
                <a:gd name="T20" fmla="*/ 591 w 1091"/>
                <a:gd name="T21" fmla="*/ 240 h 280"/>
                <a:gd name="T22" fmla="*/ 606 w 1091"/>
                <a:gd name="T23" fmla="*/ 222 h 280"/>
                <a:gd name="T24" fmla="*/ 617 w 1091"/>
                <a:gd name="T25" fmla="*/ 203 h 2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1"/>
                <a:gd name="T40" fmla="*/ 0 h 280"/>
                <a:gd name="T41" fmla="*/ 1091 w 1091"/>
                <a:gd name="T42" fmla="*/ 280 h 2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1" h="280">
                  <a:moveTo>
                    <a:pt x="11" y="222"/>
                  </a:moveTo>
                  <a:cubicBezTo>
                    <a:pt x="85" y="198"/>
                    <a:pt x="0" y="234"/>
                    <a:pt x="48" y="185"/>
                  </a:cubicBezTo>
                  <a:cubicBezTo>
                    <a:pt x="64" y="169"/>
                    <a:pt x="87" y="164"/>
                    <a:pt x="103" y="148"/>
                  </a:cubicBezTo>
                  <a:cubicBezTo>
                    <a:pt x="133" y="118"/>
                    <a:pt x="166" y="97"/>
                    <a:pt x="205" y="83"/>
                  </a:cubicBezTo>
                  <a:cubicBezTo>
                    <a:pt x="245" y="43"/>
                    <a:pt x="281" y="17"/>
                    <a:pt x="334" y="0"/>
                  </a:cubicBezTo>
                  <a:cubicBezTo>
                    <a:pt x="368" y="3"/>
                    <a:pt x="403" y="1"/>
                    <a:pt x="436" y="9"/>
                  </a:cubicBezTo>
                  <a:cubicBezTo>
                    <a:pt x="452" y="13"/>
                    <a:pt x="477" y="54"/>
                    <a:pt x="491" y="65"/>
                  </a:cubicBezTo>
                  <a:cubicBezTo>
                    <a:pt x="535" y="99"/>
                    <a:pt x="540" y="99"/>
                    <a:pt x="583" y="120"/>
                  </a:cubicBezTo>
                  <a:cubicBezTo>
                    <a:pt x="660" y="197"/>
                    <a:pt x="753" y="242"/>
                    <a:pt x="860" y="259"/>
                  </a:cubicBezTo>
                  <a:cubicBezTo>
                    <a:pt x="925" y="280"/>
                    <a:pt x="912" y="279"/>
                    <a:pt x="1026" y="259"/>
                  </a:cubicBezTo>
                  <a:cubicBezTo>
                    <a:pt x="1035" y="257"/>
                    <a:pt x="1038" y="246"/>
                    <a:pt x="1045" y="240"/>
                  </a:cubicBezTo>
                  <a:cubicBezTo>
                    <a:pt x="1054" y="233"/>
                    <a:pt x="1064" y="229"/>
                    <a:pt x="1073" y="222"/>
                  </a:cubicBezTo>
                  <a:cubicBezTo>
                    <a:pt x="1080" y="217"/>
                    <a:pt x="1091" y="203"/>
                    <a:pt x="1091" y="203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012" y="192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┇</a:t>
              </a:r>
              <a:r>
                <a:rPr lang="en-US" altLang="zh-CN"/>
                <a:t> 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724" y="2255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014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panose="02010600030101010101" pitchFamily="2" charset="-122"/>
                </a:rPr>
                <a:t>┇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623691" y="3057475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>
            <a:off x="7849241" y="2697113"/>
            <a:ext cx="304800" cy="2736850"/>
          </a:xfrm>
          <a:prstGeom prst="rightBrace">
            <a:avLst>
              <a:gd name="adj1" fmla="val 7482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8028774" y="3849638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数据段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625278" y="34178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625278" y="380201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625278" y="47132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2AH</a:t>
            </a:r>
          </a:p>
        </p:txBody>
      </p:sp>
    </p:spTree>
    <p:extLst>
      <p:ext uri="{BB962C8B-B14F-4D97-AF65-F5344CB8AC3E}">
        <p14:creationId xmlns:p14="http://schemas.microsoft.com/office/powerpoint/2010/main" val="32263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21" grpId="0"/>
      <p:bldP spid="22" grpId="0" animBg="1"/>
      <p:bldP spid="22" grpId="1" animBg="1"/>
      <p:bldP spid="23" grpId="0"/>
      <p:bldP spid="23" grpId="1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3.2  8086</a:t>
            </a:r>
            <a:r>
              <a:rPr lang="zh-CN" altLang="en-US" dirty="0" smtClean="0"/>
              <a:t>的指令集</a:t>
            </a: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736"/>
            <a:ext cx="8001000" cy="5040560"/>
          </a:xfrm>
        </p:spPr>
        <p:txBody>
          <a:bodyPr/>
          <a:lstStyle/>
          <a:p>
            <a:pPr indent="0">
              <a:lnSpc>
                <a:spcPct val="125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solidFill>
                  <a:srgbClr val="800000"/>
                </a:solidFill>
                <a:cs typeface="+mj-cs"/>
              </a:rPr>
              <a:t>数据传送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指令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——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（</a:t>
            </a:r>
            <a:r>
              <a:rPr kumimoji="1" lang="en-US" altLang="zh-CN" b="1" dirty="0" smtClean="0">
                <a:solidFill>
                  <a:srgbClr val="800000"/>
                </a:solidFill>
                <a:cs typeface="+mj-cs"/>
              </a:rPr>
              <a:t>1</a:t>
            </a:r>
            <a:r>
              <a:rPr kumimoji="1" lang="zh-CN" altLang="en-US" b="1" dirty="0" smtClean="0">
                <a:solidFill>
                  <a:srgbClr val="800000"/>
                </a:solidFill>
                <a:cs typeface="+mj-cs"/>
              </a:rPr>
              <a:t>）通用传送指令</a:t>
            </a:r>
            <a:r>
              <a:rPr kumimoji="1" lang="en-US" altLang="zh-CN" b="1" dirty="0" err="1" smtClean="0">
                <a:solidFill>
                  <a:srgbClr val="800000"/>
                </a:solidFill>
                <a:cs typeface="+mj-cs"/>
              </a:rPr>
              <a:t>MOV</a:t>
            </a:r>
            <a:endParaRPr kumimoji="1" lang="en-US" altLang="zh-CN" b="1" dirty="0">
              <a:solidFill>
                <a:srgbClr val="800000"/>
              </a:solidFill>
              <a:cs typeface="+mj-cs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程序示例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START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DI，1000H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CX，64H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MOV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r>
              <a:rPr lang="en-US" altLang="zh-CN" dirty="0" err="1">
                <a:latin typeface="宋体" panose="02010600030101010101" pitchFamily="2" charset="-122"/>
              </a:rPr>
              <a:t>AL，2AH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AGAIN：MOV</a:t>
            </a:r>
            <a:r>
              <a:rPr lang="en-US" altLang="zh-CN" dirty="0">
                <a:latin typeface="宋体" panose="02010600030101010101" pitchFamily="2" charset="-122"/>
              </a:rPr>
              <a:t>  [DI]，AL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INC</a:t>
            </a:r>
            <a:r>
              <a:rPr lang="en-US" altLang="zh-CN" dirty="0">
                <a:latin typeface="宋体" panose="02010600030101010101" pitchFamily="2" charset="-122"/>
              </a:rPr>
              <a:t>  DI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DI+1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宋体" panose="02010600030101010101" pitchFamily="2" charset="-122"/>
              </a:rPr>
              <a:t>DEC  CX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；CX-1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JNZ</a:t>
            </a:r>
            <a:r>
              <a:rPr lang="en-US" altLang="zh-CN" dirty="0">
                <a:latin typeface="宋体" panose="02010600030101010101" pitchFamily="2" charset="-122"/>
              </a:rPr>
              <a:t>  AGAIN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</a:rPr>
              <a:t>CX≠0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则继续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</a:t>
            </a:r>
            <a:r>
              <a:rPr lang="en-US" altLang="zh-CN" dirty="0" err="1">
                <a:latin typeface="宋体" panose="02010600030101010101" pitchFamily="2" charset="-122"/>
              </a:rPr>
              <a:t>HLT</a:t>
            </a:r>
            <a:r>
              <a:rPr lang="en-US" altLang="zh-CN" dirty="0">
                <a:latin typeface="宋体" panose="02010600030101010101" pitchFamily="2" charset="-122"/>
              </a:rPr>
              <a:t>            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57961</TotalTime>
  <Words>2355</Words>
  <Application>Microsoft Office PowerPoint</Application>
  <PresentationFormat>全屏显示(4:3)</PresentationFormat>
  <Paragraphs>569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Batang</vt:lpstr>
      <vt:lpstr>华文行楷</vt:lpstr>
      <vt:lpstr>华文楷体</vt:lpstr>
      <vt:lpstr>楷体</vt:lpstr>
      <vt:lpstr>楷体_GB2312</vt:lpstr>
      <vt:lpstr>宋体</vt:lpstr>
      <vt:lpstr>Arial</vt:lpstr>
      <vt:lpstr>Tahoma</vt:lpstr>
      <vt:lpstr>Times New Roman</vt:lpstr>
      <vt:lpstr>Wingdings</vt:lpstr>
      <vt:lpstr>Profile</vt:lpstr>
      <vt:lpstr>Microsoft Visio 2000/2002 Drawing</vt:lpstr>
      <vt:lpstr>第3章   8086的指令系统</vt:lpstr>
      <vt:lpstr>3.2  8086的指令集</vt:lpstr>
      <vt:lpstr>第3章   8086的指令系统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3.2  8086的指令集</vt:lpstr>
      <vt:lpstr>PowerPoint 演示文稿</vt:lpstr>
      <vt:lpstr>3.2  8086的指令集</vt:lpstr>
      <vt:lpstr>3.2  8086的指令集</vt:lpstr>
      <vt:lpstr>PowerPoint 演示文稿</vt:lpstr>
      <vt:lpstr>3.2  8086的指令集</vt:lpstr>
      <vt:lpstr>3.2  8086的指令集</vt:lpstr>
      <vt:lpstr>PowerPoint 演示文稿</vt:lpstr>
      <vt:lpstr>3.2  8086的指令集</vt:lpstr>
      <vt:lpstr>3.2  8086的指令集</vt:lpstr>
      <vt:lpstr>3.2  8086的指令集</vt:lpstr>
      <vt:lpstr>3.2  8086的指令集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1261</cp:revision>
  <dcterms:created xsi:type="dcterms:W3CDTF">2005-09-14T13:58:57Z</dcterms:created>
  <dcterms:modified xsi:type="dcterms:W3CDTF">2019-03-28T01:25:41Z</dcterms:modified>
</cp:coreProperties>
</file>