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2"/>
  </p:notesMasterIdLst>
  <p:handoutMasterIdLst>
    <p:handoutMasterId r:id="rId163"/>
  </p:handoutMasterIdLst>
  <p:sldIdLst>
    <p:sldId id="256" r:id="rId2"/>
    <p:sldId id="402" r:id="rId3"/>
    <p:sldId id="630" r:id="rId4"/>
    <p:sldId id="558" r:id="rId5"/>
    <p:sldId id="560" r:id="rId6"/>
    <p:sldId id="561" r:id="rId7"/>
    <p:sldId id="562" r:id="rId8"/>
    <p:sldId id="563" r:id="rId9"/>
    <p:sldId id="565" r:id="rId10"/>
    <p:sldId id="564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606" r:id="rId37"/>
    <p:sldId id="592" r:id="rId38"/>
    <p:sldId id="438" r:id="rId39"/>
    <p:sldId id="593" r:id="rId40"/>
    <p:sldId id="608" r:id="rId41"/>
    <p:sldId id="609" r:id="rId42"/>
    <p:sldId id="607" r:id="rId43"/>
    <p:sldId id="610" r:id="rId44"/>
    <p:sldId id="611" r:id="rId45"/>
    <p:sldId id="594" r:id="rId46"/>
    <p:sldId id="595" r:id="rId47"/>
    <p:sldId id="596" r:id="rId48"/>
    <p:sldId id="597" r:id="rId49"/>
    <p:sldId id="631" r:id="rId50"/>
    <p:sldId id="598" r:id="rId51"/>
    <p:sldId id="599" r:id="rId52"/>
    <p:sldId id="600" r:id="rId53"/>
    <p:sldId id="601" r:id="rId54"/>
    <p:sldId id="605" r:id="rId55"/>
    <p:sldId id="602" r:id="rId56"/>
    <p:sldId id="603" r:id="rId57"/>
    <p:sldId id="604" r:id="rId58"/>
    <p:sldId id="612" r:id="rId59"/>
    <p:sldId id="613" r:id="rId60"/>
    <p:sldId id="614" r:id="rId61"/>
    <p:sldId id="615" r:id="rId62"/>
    <p:sldId id="616" r:id="rId63"/>
    <p:sldId id="617" r:id="rId64"/>
    <p:sldId id="618" r:id="rId65"/>
    <p:sldId id="619" r:id="rId66"/>
    <p:sldId id="620" r:id="rId67"/>
    <p:sldId id="621" r:id="rId68"/>
    <p:sldId id="623" r:id="rId69"/>
    <p:sldId id="622" r:id="rId70"/>
    <p:sldId id="624" r:id="rId71"/>
    <p:sldId id="625" r:id="rId72"/>
    <p:sldId id="626" r:id="rId73"/>
    <p:sldId id="627" r:id="rId74"/>
    <p:sldId id="628" r:id="rId75"/>
    <p:sldId id="629" r:id="rId76"/>
    <p:sldId id="632" r:id="rId77"/>
    <p:sldId id="635" r:id="rId78"/>
    <p:sldId id="636" r:id="rId79"/>
    <p:sldId id="637" r:id="rId80"/>
    <p:sldId id="638" r:id="rId81"/>
    <p:sldId id="639" r:id="rId82"/>
    <p:sldId id="476" r:id="rId83"/>
    <p:sldId id="640" r:id="rId84"/>
    <p:sldId id="641" r:id="rId85"/>
    <p:sldId id="642" r:id="rId86"/>
    <p:sldId id="643" r:id="rId87"/>
    <p:sldId id="644" r:id="rId88"/>
    <p:sldId id="645" r:id="rId89"/>
    <p:sldId id="646" r:id="rId90"/>
    <p:sldId id="647" r:id="rId91"/>
    <p:sldId id="648" r:id="rId92"/>
    <p:sldId id="486" r:id="rId93"/>
    <p:sldId id="649" r:id="rId94"/>
    <p:sldId id="650" r:id="rId95"/>
    <p:sldId id="651" r:id="rId96"/>
    <p:sldId id="652" r:id="rId97"/>
    <p:sldId id="653" r:id="rId98"/>
    <p:sldId id="654" r:id="rId99"/>
    <p:sldId id="655" r:id="rId100"/>
    <p:sldId id="656" r:id="rId101"/>
    <p:sldId id="657" r:id="rId102"/>
    <p:sldId id="658" r:id="rId103"/>
    <p:sldId id="659" r:id="rId104"/>
    <p:sldId id="499" r:id="rId105"/>
    <p:sldId id="633" r:id="rId106"/>
    <p:sldId id="660" r:id="rId107"/>
    <p:sldId id="661" r:id="rId108"/>
    <p:sldId id="662" r:id="rId109"/>
    <p:sldId id="504" r:id="rId110"/>
    <p:sldId id="663" r:id="rId111"/>
    <p:sldId id="664" r:id="rId112"/>
    <p:sldId id="665" r:id="rId113"/>
    <p:sldId id="666" r:id="rId114"/>
    <p:sldId id="667" r:id="rId115"/>
    <p:sldId id="668" r:id="rId116"/>
    <p:sldId id="669" r:id="rId117"/>
    <p:sldId id="670" r:id="rId118"/>
    <p:sldId id="671" r:id="rId119"/>
    <p:sldId id="672" r:id="rId120"/>
    <p:sldId id="517" r:id="rId121"/>
    <p:sldId id="634" r:id="rId122"/>
    <p:sldId id="673" r:id="rId123"/>
    <p:sldId id="674" r:id="rId124"/>
    <p:sldId id="675" r:id="rId125"/>
    <p:sldId id="676" r:id="rId126"/>
    <p:sldId id="677" r:id="rId127"/>
    <p:sldId id="678" r:id="rId128"/>
    <p:sldId id="679" r:id="rId129"/>
    <p:sldId id="680" r:id="rId130"/>
    <p:sldId id="681" r:id="rId131"/>
    <p:sldId id="682" r:id="rId132"/>
    <p:sldId id="683" r:id="rId133"/>
    <p:sldId id="684" r:id="rId134"/>
    <p:sldId id="685" r:id="rId135"/>
    <p:sldId id="686" r:id="rId136"/>
    <p:sldId id="687" r:id="rId137"/>
    <p:sldId id="688" r:id="rId138"/>
    <p:sldId id="689" r:id="rId139"/>
    <p:sldId id="690" r:id="rId140"/>
    <p:sldId id="691" r:id="rId141"/>
    <p:sldId id="536" r:id="rId142"/>
    <p:sldId id="692" r:id="rId143"/>
    <p:sldId id="693" r:id="rId144"/>
    <p:sldId id="694" r:id="rId145"/>
    <p:sldId id="695" r:id="rId146"/>
    <p:sldId id="696" r:id="rId147"/>
    <p:sldId id="697" r:id="rId148"/>
    <p:sldId id="698" r:id="rId149"/>
    <p:sldId id="699" r:id="rId150"/>
    <p:sldId id="700" r:id="rId151"/>
    <p:sldId id="701" r:id="rId152"/>
    <p:sldId id="702" r:id="rId153"/>
    <p:sldId id="703" r:id="rId154"/>
    <p:sldId id="704" r:id="rId155"/>
    <p:sldId id="705" r:id="rId156"/>
    <p:sldId id="706" r:id="rId157"/>
    <p:sldId id="552" r:id="rId158"/>
    <p:sldId id="553" r:id="rId159"/>
    <p:sldId id="707" r:id="rId160"/>
    <p:sldId id="708" r:id="rId1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6416" autoAdjust="0"/>
  </p:normalViewPr>
  <p:slideViewPr>
    <p:cSldViewPr>
      <p:cViewPr varScale="1">
        <p:scale>
          <a:sx n="108" d="100"/>
          <a:sy n="108" d="100"/>
        </p:scale>
        <p:origin x="126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55673-8E0C-4F07-A8D3-B60A9F052975}" type="slidenum">
              <a:rPr kumimoji="0" lang="zh-CN" altLang="en-US" sz="1200"/>
              <a:pPr/>
              <a:t>38</a:t>
            </a:fld>
            <a:endParaRPr kumimoji="0" lang="en-US" altLang="zh-CN" sz="1200"/>
          </a:p>
        </p:txBody>
      </p:sp>
      <p:sp>
        <p:nvSpPr>
          <p:cNvPr id="89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954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3B214B-D112-449E-B4FE-ECF712E32B14}" type="slidenum">
              <a:rPr kumimoji="0" lang="zh-CN" altLang="en-US" sz="1200"/>
              <a:pPr/>
              <a:t>82</a:t>
            </a:fld>
            <a:endParaRPr kumimoji="0" lang="en-US" altLang="zh-CN" sz="1200"/>
          </a:p>
        </p:txBody>
      </p:sp>
      <p:sp>
        <p:nvSpPr>
          <p:cNvPr id="93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291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1F6A27-11B3-4287-9593-C0BDDE2AFDA6}" type="slidenum">
              <a:rPr kumimoji="0" lang="zh-CN" altLang="en-US" sz="1200"/>
              <a:pPr/>
              <a:t>92</a:t>
            </a:fld>
            <a:endParaRPr kumimoji="0" lang="en-US" altLang="zh-CN" sz="1200"/>
          </a:p>
        </p:txBody>
      </p:sp>
      <p:sp>
        <p:nvSpPr>
          <p:cNvPr id="94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073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8D2B37-407A-4A49-9D72-68511783A0A5}" type="slidenum">
              <a:rPr kumimoji="0" lang="zh-CN" altLang="en-US" sz="1200"/>
              <a:pPr/>
              <a:t>104</a:t>
            </a:fld>
            <a:endParaRPr kumimoji="0" lang="en-US" altLang="zh-CN" sz="1200"/>
          </a:p>
        </p:txBody>
      </p:sp>
      <p:sp>
        <p:nvSpPr>
          <p:cNvPr id="95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11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27F350-8A9A-430E-BB51-945662E4474D}" type="slidenum">
              <a:rPr kumimoji="0" lang="zh-CN" altLang="en-US" sz="1200"/>
              <a:pPr/>
              <a:t>109</a:t>
            </a:fld>
            <a:endParaRPr kumimoji="0" lang="en-US" altLang="zh-CN" sz="1200"/>
          </a:p>
        </p:txBody>
      </p:sp>
      <p:sp>
        <p:nvSpPr>
          <p:cNvPr id="95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285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3F92F5-144D-42EA-883D-B7D9036DF17A}" type="slidenum">
              <a:rPr kumimoji="0" lang="zh-CN" altLang="en-US" sz="1200"/>
              <a:pPr/>
              <a:t>120</a:t>
            </a:fld>
            <a:endParaRPr kumimoji="0" lang="en-US" altLang="zh-CN" sz="1200"/>
          </a:p>
        </p:txBody>
      </p:sp>
      <p:sp>
        <p:nvSpPr>
          <p:cNvPr id="97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404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6978E4-48E6-4EB8-A0EA-18A803474F47}" type="slidenum">
              <a:rPr kumimoji="0" lang="zh-CN" altLang="en-US" sz="1200"/>
              <a:pPr/>
              <a:t>141</a:t>
            </a:fld>
            <a:endParaRPr kumimoji="0" lang="en-US" altLang="zh-CN" sz="1200"/>
          </a:p>
        </p:txBody>
      </p:sp>
      <p:sp>
        <p:nvSpPr>
          <p:cNvPr id="99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027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8E1994-6CCB-4ED1-9524-8324B414C2D8}" type="slidenum">
              <a:rPr kumimoji="0" lang="zh-CN" altLang="en-US" sz="1200"/>
              <a:pPr/>
              <a:t>157</a:t>
            </a:fld>
            <a:endParaRPr kumimoji="0" lang="en-US" altLang="zh-CN" sz="1200"/>
          </a:p>
        </p:txBody>
      </p:sp>
      <p:sp>
        <p:nvSpPr>
          <p:cNvPr id="100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153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EB217C-DBC2-4B42-B253-F0B06D92FFAD}" type="slidenum">
              <a:rPr kumimoji="0" lang="zh-CN" altLang="en-US" sz="1200"/>
              <a:pPr/>
              <a:t>158</a:t>
            </a:fld>
            <a:endParaRPr kumimoji="0" lang="en-US" altLang="zh-CN" sz="1200"/>
          </a:p>
        </p:txBody>
      </p:sp>
      <p:sp>
        <p:nvSpPr>
          <p:cNvPr id="100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332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5729"/>
            <a:ext cx="7197725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72400" y="6309320"/>
            <a:ext cx="926207" cy="457200"/>
          </a:xfrm>
        </p:spPr>
        <p:txBody>
          <a:bodyPr/>
          <a:lstStyle>
            <a:lvl1pPr>
              <a:defRPr/>
            </a:lvl1pPr>
          </a:lstStyle>
          <a:p>
            <a:fld id="{2688F5E3-16E3-4F98-A84F-74B7215F6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95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0" y="179388"/>
            <a:ext cx="8637588" cy="61547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96300" y="6496050"/>
            <a:ext cx="638175" cy="457200"/>
          </a:xfrm>
        </p:spPr>
        <p:txBody>
          <a:bodyPr/>
          <a:lstStyle>
            <a:lvl1pPr>
              <a:defRPr/>
            </a:lvl1pPr>
          </a:lstStyle>
          <a:p>
            <a:fld id="{B7B4AD40-F839-4380-A03B-BB091C12D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17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65" r:id="rId4"/>
    <p:sldLayoutId id="2147484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的指令系统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上段</a:t>
            </a:r>
            <a:r>
              <a:rPr lang="zh-CN" altLang="en-US" dirty="0">
                <a:latin typeface="宋体" panose="02010600030101010101" pitchFamily="2" charset="-122"/>
              </a:rPr>
              <a:t>程序在代码段中的存放</a:t>
            </a:r>
            <a:r>
              <a:rPr lang="zh-CN" altLang="en-US" dirty="0" smtClean="0">
                <a:latin typeface="宋体" panose="02010600030101010101" pitchFamily="2" charset="-122"/>
              </a:rPr>
              <a:t>形式，設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CS=</a:t>
            </a:r>
            <a:r>
              <a:rPr lang="en-US" altLang="zh-CN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109EH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IP=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</a:rPr>
              <a:t>0100H</a:t>
            </a:r>
            <a:r>
              <a:rPr lang="zh-CN" altLang="en-US" dirty="0">
                <a:latin typeface="宋体" panose="02010600030101010101" pitchFamily="2" charset="-122"/>
              </a:rPr>
              <a:t>，则各条指令在代码段中的存放地址</a:t>
            </a:r>
            <a:r>
              <a:rPr lang="zh-CN" altLang="en-US" dirty="0" smtClean="0">
                <a:latin typeface="宋体" panose="02010600030101010101" pitchFamily="2" charset="-122"/>
              </a:rPr>
              <a:t>如下：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CS :  IP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机器指令    汇编指令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109E：0100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B80010</a:t>
            </a: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109E：0103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109E：0105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109E：0107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[DI]，AL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109E：0109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DI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109E：010A</a:t>
            </a:r>
            <a:r>
              <a:rPr lang="en-US" altLang="zh-CN" dirty="0">
                <a:latin typeface="宋体" panose="02010600030101010101" pitchFamily="2" charset="-122"/>
              </a:rPr>
              <a:t>           DEC CX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109E：010B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0107H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109E：010D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6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/>
              <a:t>不带进位位的循环移位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100</a:t>
            </a:fld>
            <a:endParaRPr lang="en-US" altLang="zh-CN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95550" y="4419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332163" y="46815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091238" y="4676775"/>
            <a:ext cx="9858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581150" y="46958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86600" y="4419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1581150" y="4724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609725" y="542925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505575" y="46767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76400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924175" y="350520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924175" y="2819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2362200" y="2786063"/>
            <a:ext cx="9794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带</a:t>
            </a:r>
            <a:r>
              <a:rPr lang="zh-CN" altLang="en-US" dirty="0"/>
              <a:t>进位位的循环移位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905000" y="42672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741613" y="45291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500688" y="4524375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066800" y="4543425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386513" y="42672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1066800" y="4543425"/>
            <a:ext cx="0" cy="723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1081088" y="5272088"/>
            <a:ext cx="6753225" cy="19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7848600" y="45243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795463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023938" y="3505200"/>
            <a:ext cx="67802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1033463" y="2790825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>
            <a:off x="2503488" y="2786063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1023938" y="279082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7089775" y="452437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循环移位指令应用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用于对某些位状态的测试；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高位部分和低位部分的交换；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与非循环移位指令一起组成32位或更长字长数的移位。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0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循环移位指令应用</a:t>
            </a:r>
            <a:endParaRPr lang="en-US" altLang="zh-CN" dirty="0" smtClean="0"/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将</a:t>
            </a:r>
            <a:r>
              <a:rPr lang="zh-CN" altLang="en-US" dirty="0">
                <a:latin typeface="宋体" panose="02010600030101010101" pitchFamily="2" charset="-122"/>
              </a:rPr>
              <a:t>1000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</a:rPr>
              <a:t>开始存放的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</a:rPr>
              <a:t>个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压缩</a:t>
            </a:r>
            <a:r>
              <a:rPr lang="en-US" altLang="zh-CN" dirty="0">
                <a:latin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</a:rPr>
              <a:t>码转换为</a:t>
            </a:r>
            <a:r>
              <a:rPr lang="en-US" altLang="zh-CN" dirty="0" smtClean="0">
                <a:latin typeface="宋体" panose="02010600030101010101" pitchFamily="2" charset="-122"/>
              </a:rPr>
              <a:t>ASCII</a:t>
            </a: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码</a:t>
            </a:r>
            <a:r>
              <a:rPr lang="zh-CN" altLang="en-US" dirty="0">
                <a:latin typeface="宋体" panose="02010600030101010101" pitchFamily="2" charset="-122"/>
              </a:rPr>
              <a:t>存放在3000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</a:rPr>
              <a:t>开始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单元</a:t>
            </a:r>
            <a:r>
              <a:rPr lang="zh-CN" altLang="en-US" dirty="0">
                <a:latin typeface="宋体" panose="02010600030101010101" pitchFamily="2" charset="-122"/>
              </a:rPr>
              <a:t>中去。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458496" y="2168400"/>
            <a:ext cx="1371600" cy="2743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6458496" y="1482600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7830096" y="1482600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458496" y="2244600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7830096" y="2168400"/>
            <a:ext cx="0" cy="3429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6458496" y="2168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6458496" y="2549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458496" y="2930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458496" y="3311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458496" y="3692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6444208" y="1363537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Freeform 15"/>
          <p:cNvSpPr>
            <a:spLocks/>
          </p:cNvSpPr>
          <p:nvPr/>
        </p:nvSpPr>
        <p:spPr bwMode="auto">
          <a:xfrm>
            <a:off x="6458496" y="5433887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6839496" y="163500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┇</a:t>
            </a:r>
            <a:endParaRPr lang="zh-CN" altLang="en-US" sz="2800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6839496" y="369240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839496" y="2092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6839496" y="25208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34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853783" y="291611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56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839496" y="327806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78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458496" y="42258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6458496" y="46068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6839496" y="500208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┇</a:t>
            </a:r>
            <a:endParaRPr lang="zh-CN" altLang="en-US" sz="2800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405983" y="21398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1000</a:t>
            </a:r>
            <a:r>
              <a:rPr lang="en-US" altLang="zh-CN" b="1"/>
              <a:t>H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5391696" y="4149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3000</a:t>
            </a:r>
            <a:r>
              <a:rPr lang="en-US" altLang="zh-CN" b="1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869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063C06-B3D6-4FD7-9495-7154A337CF95}" type="slidenum">
              <a:rPr kumimoji="0" lang="zh-CN" altLang="en-US" sz="1400">
                <a:latin typeface="Tahoma" panose="020B0604030504040204" pitchFamily="34" charset="0"/>
              </a:rPr>
              <a:pPr/>
              <a:t>104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332656"/>
            <a:ext cx="3760788" cy="612068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</a:rPr>
              <a:t>START: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SI,1000H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DI,3000H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CX,4</a:t>
            </a:r>
            <a:r>
              <a:rPr lang="en-US" altLang="zh-CN" dirty="0" smtClean="0">
                <a:latin typeface="Times New Roman" panose="02020603050405020304" pitchFamily="18" charset="0"/>
              </a:rPr>
              <a:t>	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</a:rPr>
              <a:t>NEXT:MOV</a:t>
            </a:r>
            <a:r>
              <a:rPr lang="en-US" altLang="zh-CN" dirty="0" smtClean="0">
                <a:latin typeface="Times New Roman" panose="02020603050405020304" pitchFamily="18" charset="0"/>
              </a:rPr>
              <a:t> AL,[SI]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BL,AL</a:t>
            </a:r>
            <a:r>
              <a:rPr lang="en-US" altLang="zh-CN" dirty="0" smtClean="0">
                <a:latin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AL,0FH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OR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AL,30H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[DI],AL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INC</a:t>
            </a:r>
            <a:r>
              <a:rPr lang="en-US" altLang="zh-CN" dirty="0" smtClean="0">
                <a:latin typeface="Times New Roman" panose="02020603050405020304" pitchFamily="18" charset="0"/>
              </a:rPr>
              <a:t> DI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AL,BL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812531" y="404664"/>
            <a:ext cx="2895600" cy="4702634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CL,4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AL,CL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  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AL,30H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[DI],AL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DI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Next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572000" y="548680"/>
            <a:ext cx="0" cy="5029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串操作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70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针对数据块或字符串的操作；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可实现存储器到存储器的数据传送；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待操作的数据串称为源串，目标地址称为目标串</a:t>
            </a:r>
            <a:r>
              <a:rPr lang="zh-CN" altLang="en-US" dirty="0" smtClean="0"/>
              <a:t>。指令</a:t>
            </a:r>
            <a:r>
              <a:rPr lang="zh-CN" altLang="en-US" dirty="0"/>
              <a:t>一起组成32位或更长字长数的移位。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7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zh-CN" altLang="en-US" dirty="0"/>
              <a:t>源串一般存放在数据段，偏移地址由</a:t>
            </a:r>
            <a:r>
              <a:rPr lang="en-US" altLang="zh-CN" dirty="0"/>
              <a:t>SI</a:t>
            </a:r>
            <a:r>
              <a:rPr lang="zh-CN" altLang="en-US" dirty="0"/>
              <a:t>指定。允许段重设</a:t>
            </a:r>
            <a:r>
              <a:rPr lang="zh-CN" altLang="en-US" dirty="0" smtClean="0"/>
              <a:t>；目标</a:t>
            </a:r>
            <a:r>
              <a:rPr lang="zh-CN" altLang="en-US" dirty="0"/>
              <a:t>串必须在附加段，偏移地址由</a:t>
            </a:r>
            <a:r>
              <a:rPr lang="en-US" altLang="zh-CN" dirty="0"/>
              <a:t>DI</a:t>
            </a:r>
            <a:r>
              <a:rPr lang="zh-CN" altLang="en-US" dirty="0"/>
              <a:t>指定；</a:t>
            </a:r>
          </a:p>
          <a:p>
            <a:pPr>
              <a:spcAft>
                <a:spcPct val="20000"/>
              </a:spcAft>
            </a:pPr>
            <a:r>
              <a:rPr lang="zh-CN" altLang="en-US" dirty="0"/>
              <a:t>指令自动修改地址指针，修改方向由</a:t>
            </a:r>
            <a:r>
              <a:rPr lang="en-US" altLang="zh-CN" dirty="0"/>
              <a:t>DF</a:t>
            </a:r>
            <a:r>
              <a:rPr lang="zh-CN" altLang="en-US" dirty="0"/>
              <a:t>决定。</a:t>
            </a:r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          DF=0</a:t>
            </a:r>
            <a:endParaRPr lang="zh-CN" altLang="en-US" dirty="0"/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          DF=1</a:t>
            </a:r>
            <a:endParaRPr lang="zh-CN" altLang="en-US" dirty="0"/>
          </a:p>
          <a:p>
            <a:pPr>
              <a:spcBef>
                <a:spcPct val="35000"/>
              </a:spcBef>
              <a:spcAft>
                <a:spcPct val="20000"/>
              </a:spcAft>
            </a:pPr>
            <a:r>
              <a:rPr lang="zh-CN" altLang="en-US" dirty="0"/>
              <a:t>数据块长度值由</a:t>
            </a:r>
            <a:r>
              <a:rPr lang="en-US" altLang="zh-CN" dirty="0"/>
              <a:t>CX</a:t>
            </a:r>
            <a:r>
              <a:rPr lang="zh-CN" altLang="en-US" dirty="0" smtClean="0"/>
              <a:t>指定，可</a:t>
            </a:r>
            <a:r>
              <a:rPr lang="zh-CN" altLang="en-US" dirty="0"/>
              <a:t>增加自动重复前缀以实现自动修改</a:t>
            </a:r>
            <a:r>
              <a:rPr lang="en-US" altLang="zh-CN" dirty="0"/>
              <a:t>CX</a:t>
            </a:r>
            <a:r>
              <a:rPr lang="zh-CN" altLang="en-US" dirty="0"/>
              <a:t>内容。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66541" y="3873965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66541" y="4608760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77250" y="364536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增地址方向；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14228" y="436428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减地址方向；</a:t>
            </a:r>
          </a:p>
        </p:txBody>
      </p:sp>
    </p:spTree>
    <p:extLst>
      <p:ext uri="{BB962C8B-B14F-4D97-AF65-F5344CB8AC3E}">
        <p14:creationId xmlns:p14="http://schemas.microsoft.com/office/powerpoint/2010/main" val="30127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重复前缀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无条件重复</a:t>
            </a:r>
            <a:endParaRPr lang="en-US" altLang="zh-CN" dirty="0"/>
          </a:p>
          <a:p>
            <a:pPr lvl="1">
              <a:spcAft>
                <a:spcPct val="20000"/>
              </a:spcAft>
            </a:pPr>
            <a:r>
              <a:rPr lang="en-US" altLang="zh-CN" sz="2800" dirty="0"/>
              <a:t>REP</a:t>
            </a:r>
            <a:endParaRPr lang="zh-CN" altLang="en-US" sz="2800" dirty="0"/>
          </a:p>
          <a:p>
            <a:pPr>
              <a:lnSpc>
                <a:spcPct val="115000"/>
              </a:lnSpc>
            </a:pPr>
            <a:r>
              <a:rPr kumimoji="1" lang="zh-CN" altLang="en-US" dirty="0"/>
              <a:t>条件重复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REPE</a:t>
            </a:r>
            <a:r>
              <a:rPr lang="en-US" altLang="zh-CN" dirty="0"/>
              <a:t>     </a:t>
            </a:r>
            <a:r>
              <a:rPr lang="zh-CN" altLang="en-US" dirty="0"/>
              <a:t>相等重复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REPZ</a:t>
            </a:r>
            <a:r>
              <a:rPr lang="en-US" altLang="zh-CN" dirty="0"/>
              <a:t>     </a:t>
            </a:r>
            <a:r>
              <a:rPr lang="zh-CN" altLang="en-US" dirty="0"/>
              <a:t>为零重复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</a:pPr>
            <a:r>
              <a:rPr lang="en-US" altLang="zh-CN" dirty="0" err="1"/>
              <a:t>REPNE</a:t>
            </a:r>
            <a:r>
              <a:rPr lang="en-US" altLang="zh-CN" dirty="0"/>
              <a:t>  </a:t>
            </a:r>
            <a:r>
              <a:rPr lang="zh-CN" altLang="en-US" dirty="0"/>
              <a:t>不相等重复</a:t>
            </a:r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REPNZ</a:t>
            </a:r>
            <a:r>
              <a:rPr lang="en-US" altLang="zh-CN" dirty="0"/>
              <a:t>  </a:t>
            </a:r>
            <a:r>
              <a:rPr lang="zh-CN" altLang="en-US" dirty="0"/>
              <a:t>不为零重复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108</a:t>
            </a:fld>
            <a:endParaRPr lang="en-US" altLang="zh-CN" dirty="0"/>
          </a:p>
        </p:txBody>
      </p:sp>
      <p:sp>
        <p:nvSpPr>
          <p:cNvPr id="9" name="AutoShape 1028"/>
          <p:cNvSpPr>
            <a:spLocks/>
          </p:cNvSpPr>
          <p:nvPr/>
        </p:nvSpPr>
        <p:spPr bwMode="auto">
          <a:xfrm>
            <a:off x="4070192" y="3617761"/>
            <a:ext cx="150812" cy="808038"/>
          </a:xfrm>
          <a:prstGeom prst="rightBrace">
            <a:avLst>
              <a:gd name="adj1" fmla="val 4464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1029"/>
          <p:cNvSpPr>
            <a:spLocks/>
          </p:cNvSpPr>
          <p:nvPr/>
        </p:nvSpPr>
        <p:spPr bwMode="auto">
          <a:xfrm>
            <a:off x="4070192" y="4734764"/>
            <a:ext cx="215900" cy="646112"/>
          </a:xfrm>
          <a:prstGeom prst="rightBrace">
            <a:avLst>
              <a:gd name="adj1" fmla="val 2493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4221004" y="3725941"/>
            <a:ext cx="262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  </a:t>
            </a:r>
            <a:r>
              <a:rPr lang="en-US" altLang="zh-CN" b="1" dirty="0" err="1"/>
              <a:t>ZF</a:t>
            </a:r>
            <a:r>
              <a:rPr lang="en-US" altLang="zh-CN" b="1" dirty="0"/>
              <a:t>=1</a:t>
            </a:r>
          </a:p>
        </p:txBody>
      </p:sp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4274840" y="4802394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   </a:t>
            </a:r>
            <a:r>
              <a:rPr lang="en-US" altLang="zh-CN" b="1" dirty="0" err="1"/>
              <a:t>ZF</a:t>
            </a:r>
            <a:r>
              <a:rPr lang="en-US" altLang="zh-CN" b="1" dirty="0"/>
              <a:t>=0</a:t>
            </a:r>
          </a:p>
        </p:txBody>
      </p:sp>
      <p:sp>
        <p:nvSpPr>
          <p:cNvPr id="13" name="Text Box 1034"/>
          <p:cNvSpPr txBox="1">
            <a:spLocks noChangeArrowheads="1"/>
          </p:cNvSpPr>
          <p:nvPr/>
        </p:nvSpPr>
        <p:spPr bwMode="auto">
          <a:xfrm>
            <a:off x="3131840" y="24208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zh-CN" altLang="en-US" b="1" dirty="0"/>
              <a:t>重复</a:t>
            </a:r>
          </a:p>
        </p:txBody>
      </p:sp>
      <p:sp>
        <p:nvSpPr>
          <p:cNvPr id="14" name="Line 1035"/>
          <p:cNvSpPr>
            <a:spLocks noChangeShapeType="1"/>
          </p:cNvSpPr>
          <p:nvPr/>
        </p:nvSpPr>
        <p:spPr bwMode="auto">
          <a:xfrm>
            <a:off x="2211090" y="2636788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串操作指令流程</a:t>
            </a:r>
            <a:r>
              <a:rPr lang="en-US" altLang="zh-CN" sz="3200" smtClean="0">
                <a:solidFill>
                  <a:schemeClr val="tx1"/>
                </a:solidFill>
              </a:rPr>
              <a:t>(</a:t>
            </a:r>
            <a:r>
              <a:rPr lang="zh-CN" altLang="en-US" sz="3200" smtClean="0">
                <a:solidFill>
                  <a:schemeClr val="tx1"/>
                </a:solidFill>
              </a:rPr>
              <a:t>以传送操作为例</a:t>
            </a:r>
            <a:r>
              <a:rPr lang="en-US" altLang="zh-CN" sz="3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43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C04956-C8E5-41D7-BF2A-E62CA70C9997}" type="slidenum">
              <a:rPr kumimoji="0" lang="zh-CN" altLang="en-US" sz="1400">
                <a:latin typeface="Tahoma" panose="020B0604030504040204" pitchFamily="34" charset="0"/>
              </a:rPr>
              <a:pPr/>
              <a:t>109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14018" name="AutoShape 2"/>
          <p:cNvSpPr>
            <a:spLocks noChangeArrowheads="1"/>
          </p:cNvSpPr>
          <p:nvPr/>
        </p:nvSpPr>
        <p:spPr bwMode="auto">
          <a:xfrm>
            <a:off x="4108376" y="5003825"/>
            <a:ext cx="3124200" cy="8382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755576" y="1587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755576" y="2730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984176" y="166372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取源串地址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907976" y="280672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取目标串地址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755576" y="3873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1060376" y="394972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4336976" y="18034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4413176" y="18796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传送一个字节或字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4336976" y="28702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4641776" y="29464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4336976" y="39370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4641776" y="40132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修改串长度值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4903714" y="520385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传送完否？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>
            <a:off x="5632376" y="13462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>
            <a:off x="5632376" y="24130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632376" y="34798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5632376" y="45466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 flipH="1">
            <a:off x="5629201" y="5842025"/>
            <a:ext cx="17463" cy="395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7232576" y="5432450"/>
            <a:ext cx="7302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 flipV="1">
            <a:off x="7994576" y="1346225"/>
            <a:ext cx="0" cy="40735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5632376" y="1346225"/>
            <a:ext cx="2368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>
            <a:off x="1822376" y="2197125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1822376" y="3340125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>
            <a:off x="1812851" y="5651525"/>
            <a:ext cx="0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>
            <a:off x="1822376" y="5867425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5" name="Line 29"/>
          <p:cNvSpPr>
            <a:spLocks noChangeShapeType="1"/>
          </p:cNvSpPr>
          <p:nvPr/>
        </p:nvSpPr>
        <p:spPr bwMode="auto">
          <a:xfrm flipV="1">
            <a:off x="3419401" y="1358925"/>
            <a:ext cx="0" cy="4508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6" name="Line 30"/>
          <p:cNvSpPr>
            <a:spLocks noChangeShapeType="1"/>
          </p:cNvSpPr>
          <p:nvPr/>
        </p:nvSpPr>
        <p:spPr bwMode="auto">
          <a:xfrm>
            <a:off x="3422576" y="1358925"/>
            <a:ext cx="2209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3955976" y="1270025"/>
            <a:ext cx="4267200" cy="46688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7356401" y="50038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5197401" y="5751537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804789" y="50419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1109589" y="5118125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设操作方向</a:t>
            </a:r>
          </a:p>
        </p:txBody>
      </p:sp>
      <p:sp>
        <p:nvSpPr>
          <p:cNvPr id="214052" name="Line 36"/>
          <p:cNvSpPr>
            <a:spLocks noChangeShapeType="1"/>
          </p:cNvSpPr>
          <p:nvPr/>
        </p:nvSpPr>
        <p:spPr bwMode="auto">
          <a:xfrm>
            <a:off x="1812851" y="4499000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  <p:bldP spid="214020" grpId="0" animBg="1"/>
      <p:bldP spid="214021" grpId="0" animBg="1"/>
      <p:bldP spid="214022" grpId="0"/>
      <p:bldP spid="214023" grpId="0"/>
      <p:bldP spid="214024" grpId="0" animBg="1"/>
      <p:bldP spid="214025" grpId="0"/>
      <p:bldP spid="214026" grpId="0" animBg="1"/>
      <p:bldP spid="214027" grpId="0"/>
      <p:bldP spid="214028" grpId="0" animBg="1"/>
      <p:bldP spid="214029" grpId="0"/>
      <p:bldP spid="214030" grpId="0" animBg="1"/>
      <p:bldP spid="214031" grpId="0"/>
      <p:bldP spid="214032" grpId="0"/>
      <p:bldP spid="214047" grpId="0" animBg="1"/>
      <p:bldP spid="214047" grpId="1" animBg="1"/>
      <p:bldP spid="214048" grpId="0"/>
      <p:bldP spid="214049" grpId="0"/>
      <p:bldP spid="214050" grpId="0" animBg="1"/>
      <p:bldP spid="214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lvl="0" indent="0" eaLnBrk="1" hangingPunct="1">
              <a:spcBef>
                <a:spcPct val="0"/>
              </a:spcBef>
              <a:buClrTx/>
              <a:buSzPct val="75000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送上2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后数据段中相应存储单元的内容改变如下：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DS：1000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DS：1010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DS：1020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DS：1030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DS：1040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DS：1050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DS：1060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00 00 00 00 00 00 00 00 00 00 00 00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688" y="5568996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偏移地址[</a:t>
            </a:r>
            <a:r>
              <a:rPr lang="en-US" altLang="zh-CN" sz="2000" b="1" dirty="0"/>
              <a:t>DI]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83668" y="5255596"/>
            <a:ext cx="360040" cy="41111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串</a:t>
            </a:r>
            <a:r>
              <a:rPr lang="zh-CN" altLang="en-US" dirty="0"/>
              <a:t>传送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MOVS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串比较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CMPS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串扫描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SCAS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串装入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LODS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串送存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STOS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MOVS</a:t>
            </a:r>
            <a:r>
              <a:rPr lang="en-US" altLang="zh-CN" dirty="0"/>
              <a:t>  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MOVSB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MOVSW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串传送指令常与无条件重复前缀连用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9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Aft>
                <a:spcPct val="20000"/>
              </a:spcAft>
            </a:pPr>
            <a:r>
              <a:rPr lang="zh-CN" altLang="en-US" dirty="0"/>
              <a:t>对比用</a:t>
            </a:r>
            <a:r>
              <a:rPr lang="en-US" altLang="zh-CN" dirty="0" err="1"/>
              <a:t>MOV</a:t>
            </a:r>
            <a:r>
              <a:rPr lang="zh-CN" altLang="en-US" dirty="0"/>
              <a:t>指令和</a:t>
            </a:r>
            <a:r>
              <a:rPr lang="en-US" altLang="zh-CN" dirty="0" err="1"/>
              <a:t>MOVS</a:t>
            </a:r>
            <a:r>
              <a:rPr lang="zh-CN" altLang="en-US" dirty="0"/>
              <a:t>指令实现将200个字节数据从内存的一个区域送到另一个区域的程序段。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zh-CN" altLang="en-US" u="sng" dirty="0"/>
              <a:t>用串传送指令实现200个字节数据的传送：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LEA  </a:t>
            </a:r>
            <a:r>
              <a:rPr lang="en-US" altLang="zh-CN" dirty="0" err="1"/>
              <a:t>SI，MEM1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LEA  </a:t>
            </a:r>
            <a:r>
              <a:rPr lang="en-US" altLang="zh-CN" dirty="0" err="1"/>
              <a:t>DI，MEM2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CX，200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CLD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REP  </a:t>
            </a:r>
            <a:r>
              <a:rPr lang="en-US" altLang="zh-CN" dirty="0" err="1"/>
              <a:t>MOVSB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HLT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1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15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CMPS</a:t>
            </a:r>
            <a:r>
              <a:rPr lang="en-US" altLang="zh-CN" dirty="0" smtClean="0"/>
              <a:t>  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CMPSB</a:t>
            </a:r>
            <a:endParaRPr lang="en-US" altLang="zh-CN" dirty="0"/>
          </a:p>
          <a:p>
            <a:pPr>
              <a:spcAft>
                <a:spcPct val="40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CMPSW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串比较指令常与条件重复前缀连用，指令的</a:t>
            </a:r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r>
              <a:rPr lang="zh-CN" altLang="en-US" dirty="0">
                <a:solidFill>
                  <a:srgbClr val="FF0000"/>
                </a:solidFill>
              </a:rPr>
              <a:t>不改变操作数，仅影响标志位。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前缀的操作对标志位不</a:t>
            </a:r>
            <a:r>
              <a:rPr lang="zh-CN" altLang="en-US" dirty="0" smtClean="0">
                <a:solidFill>
                  <a:srgbClr val="FF0000"/>
                </a:solidFill>
              </a:rPr>
              <a:t>影响。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9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u="sng" dirty="0"/>
              <a:t>测试200个字节数据是否传送正确：</a:t>
            </a:r>
            <a:endParaRPr lang="en-US" altLang="zh-CN" u="sng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592" y="2492896"/>
            <a:ext cx="35052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LEA  </a:t>
            </a:r>
            <a:r>
              <a:rPr lang="en-US" altLang="zh-CN" sz="2800" b="1" dirty="0" err="1"/>
              <a:t>SI，MEM1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LEA  </a:t>
            </a:r>
            <a:r>
              <a:rPr lang="en-US" altLang="zh-CN" sz="2800" b="1" dirty="0" err="1"/>
              <a:t>DI，MEM2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MOV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CX，200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CLD</a:t>
            </a:r>
            <a:r>
              <a:rPr lang="en-US" altLang="zh-CN" sz="2800" b="1" dirty="0"/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REPE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CMPSB</a:t>
            </a:r>
            <a:r>
              <a:rPr lang="en-US" altLang="zh-CN" sz="2800" b="1" dirty="0"/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6600"/>
                </a:solidFill>
              </a:rPr>
              <a:t>TEST  </a:t>
            </a:r>
            <a:r>
              <a:rPr lang="en-US" altLang="zh-CN" sz="2800" b="1" i="1" dirty="0" err="1">
                <a:solidFill>
                  <a:srgbClr val="FF6600"/>
                </a:solidFill>
              </a:rPr>
              <a:t>CX，00FFH</a:t>
            </a:r>
            <a:endParaRPr lang="en-US" altLang="zh-CN" sz="2800" b="1" i="1" dirty="0">
              <a:solidFill>
                <a:srgbClr val="FF66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62334" y="2492896"/>
            <a:ext cx="39624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JZ</a:t>
            </a:r>
            <a:r>
              <a:rPr lang="en-US" altLang="zh-CN" sz="2800" b="1" dirty="0"/>
              <a:t>  STOP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DEC  SI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MOV</a:t>
            </a:r>
            <a:r>
              <a:rPr lang="en-US" altLang="zh-CN" sz="2800" b="1" dirty="0"/>
              <a:t>  AL，[SI]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MOV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BX，SI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STOP：HLT</a:t>
            </a:r>
            <a:r>
              <a:rPr lang="en-US" altLang="zh-CN" sz="2800" b="1" dirty="0"/>
              <a:t> </a:t>
            </a:r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86919" y="2492896"/>
            <a:ext cx="0" cy="3384376"/>
          </a:xfrm>
          <a:prstGeom prst="line">
            <a:avLst/>
          </a:prstGeom>
          <a:noFill/>
          <a:ln w="25400">
            <a:solidFill>
              <a:srgbClr val="339966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5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SCAS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SCASB</a:t>
            </a:r>
            <a:endParaRPr lang="en-US" altLang="zh-CN" dirty="0"/>
          </a:p>
          <a:p>
            <a:pPr>
              <a:spcAft>
                <a:spcPct val="45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SCASW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执行与</a:t>
            </a:r>
            <a:r>
              <a:rPr lang="en-US" altLang="zh-CN" dirty="0" err="1">
                <a:solidFill>
                  <a:srgbClr val="FF0000"/>
                </a:solidFill>
              </a:rPr>
              <a:t>CMPS</a:t>
            </a:r>
            <a:r>
              <a:rPr lang="zh-CN" altLang="en-US" dirty="0">
                <a:solidFill>
                  <a:srgbClr val="FF0000"/>
                </a:solidFill>
              </a:rPr>
              <a:t>指令相似的操作，只是这里的</a:t>
            </a:r>
            <a:r>
              <a:rPr lang="zh-CN" altLang="en-US" dirty="0" smtClean="0">
                <a:solidFill>
                  <a:srgbClr val="FF0000"/>
                </a:solidFill>
              </a:rPr>
              <a:t>源   </a:t>
            </a:r>
            <a:r>
              <a:rPr lang="zh-CN" altLang="en-US" dirty="0">
                <a:solidFill>
                  <a:srgbClr val="FF0000"/>
                </a:solidFill>
              </a:rPr>
              <a:t>操作数是</a:t>
            </a:r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AL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常用于在指定存储区域中寻找某个关键字。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115</a:t>
            </a:fld>
            <a:endParaRPr lang="en-US" altLang="zh-CN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707904" y="2996952"/>
            <a:ext cx="1295400" cy="838200"/>
          </a:xfrm>
          <a:prstGeom prst="wedgeRoundRectCallout">
            <a:avLst>
              <a:gd name="adj1" fmla="val -95721"/>
              <a:gd name="adj2" fmla="val -60479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24066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LODS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LODSB</a:t>
            </a:r>
            <a:endParaRPr lang="en-US" altLang="zh-CN" dirty="0"/>
          </a:p>
          <a:p>
            <a:pPr>
              <a:spcAft>
                <a:spcPct val="40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LODSW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操作：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对字节：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  字：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116</a:t>
            </a:fld>
            <a:endParaRPr lang="en-US" altLang="zh-CN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47864" y="3068960"/>
            <a:ext cx="1676400" cy="609600"/>
          </a:xfrm>
          <a:prstGeom prst="wedgeRoundRectCallout">
            <a:avLst>
              <a:gd name="adj1" fmla="val -67901"/>
              <a:gd name="adj2" fmla="val -77977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源操作数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987005" y="5161260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987005" y="5734347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20405" y="491678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 err="1">
                <a:latin typeface="宋体" panose="02010600030101010101" pitchFamily="2" charset="-122"/>
              </a:rPr>
              <a:t>DS:SI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06118" y="5489872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[DS:SI]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483768" y="486916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483768" y="5445422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AX</a:t>
            </a:r>
            <a:endParaRPr lang="zh-CN" altLang="en-US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7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用于将内存某个区域的数据串依次装入累加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  <a:buNone/>
            </a:pPr>
            <a:r>
              <a:rPr lang="zh-CN" altLang="en-US" dirty="0"/>
              <a:t>   器，以便显示或输出到接口。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LODS</a:t>
            </a:r>
            <a:r>
              <a:rPr lang="zh-CN" altLang="en-US" dirty="0"/>
              <a:t>指令一般不加重复前缀。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7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格式：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STOS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STOSB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STOSW</a:t>
            </a:r>
            <a:endParaRPr lang="en-US" altLang="zh-CN" dirty="0"/>
          </a:p>
          <a:p>
            <a:r>
              <a:rPr lang="zh-CN" altLang="en-US" dirty="0"/>
              <a:t>操作：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对字节：  </a:t>
            </a:r>
            <a:r>
              <a:rPr lang="en-US" altLang="zh-CN" dirty="0">
                <a:latin typeface="宋体" panose="02010600030101010101" pitchFamily="2" charset="-122"/>
              </a:rPr>
              <a:t>AL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  字：  </a:t>
            </a:r>
            <a:r>
              <a:rPr lang="en-US" altLang="zh-CN" dirty="0">
                <a:latin typeface="宋体" panose="02010600030101010101" pitchFamily="2" charset="-122"/>
              </a:rPr>
              <a:t>AX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118</a:t>
            </a:fld>
            <a:endParaRPr lang="en-US" altLang="zh-CN" dirty="0"/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>
            <a:off x="3203848" y="4941168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31"/>
          <p:cNvSpPr>
            <a:spLocks noChangeShapeType="1"/>
          </p:cNvSpPr>
          <p:nvPr/>
        </p:nvSpPr>
        <p:spPr bwMode="auto">
          <a:xfrm>
            <a:off x="3218136" y="5460280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3703911" y="470939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3703911" y="521898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  <p:sp>
        <p:nvSpPr>
          <p:cNvPr id="13" name="AutoShape 1029"/>
          <p:cNvSpPr>
            <a:spLocks noChangeArrowheads="1"/>
          </p:cNvSpPr>
          <p:nvPr/>
        </p:nvSpPr>
        <p:spPr bwMode="auto">
          <a:xfrm>
            <a:off x="3429490" y="2506738"/>
            <a:ext cx="1600200" cy="1295400"/>
          </a:xfrm>
          <a:prstGeom prst="wedgeEllipseCallout">
            <a:avLst>
              <a:gd name="adj1" fmla="val -77252"/>
              <a:gd name="adj2" fmla="val -4448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139548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常用于将内存某个区域置同样的值</a:t>
            </a:r>
          </a:p>
          <a:p>
            <a:r>
              <a:rPr lang="zh-CN" altLang="en-US" dirty="0"/>
              <a:t>此时</a:t>
            </a:r>
            <a:r>
              <a:rPr lang="zh-CN" altLang="en-US" dirty="0" smtClean="0"/>
              <a:t>：将</a:t>
            </a:r>
            <a:r>
              <a:rPr lang="zh-CN" altLang="en-US" dirty="0"/>
              <a:t>待送存的数据放入</a:t>
            </a:r>
            <a:r>
              <a:rPr lang="en-US" altLang="zh-CN" dirty="0"/>
              <a:t>AL</a:t>
            </a:r>
            <a:r>
              <a:rPr lang="zh-CN" altLang="en-US" dirty="0"/>
              <a:t>（字节数）或</a:t>
            </a:r>
            <a:r>
              <a:rPr lang="en-US" altLang="zh-CN" dirty="0"/>
              <a:t>AX</a:t>
            </a:r>
            <a:r>
              <a:rPr lang="zh-CN" altLang="en-US" dirty="0"/>
              <a:t>（字数据）</a:t>
            </a:r>
            <a:r>
              <a:rPr lang="zh-CN" altLang="en-US" dirty="0" smtClean="0"/>
              <a:t>；确定</a:t>
            </a:r>
            <a:r>
              <a:rPr lang="zh-CN" altLang="en-US" dirty="0"/>
              <a:t>操作方向（增地址</a:t>
            </a:r>
            <a:r>
              <a:rPr lang="en-US" altLang="zh-CN" dirty="0"/>
              <a:t>/</a:t>
            </a:r>
            <a:r>
              <a:rPr lang="zh-CN" altLang="en-US" dirty="0"/>
              <a:t>减地址）和区域大小（串长度值）</a:t>
            </a:r>
            <a:r>
              <a:rPr lang="zh-CN" altLang="en-US" dirty="0" smtClean="0"/>
              <a:t>；使用</a:t>
            </a:r>
            <a:r>
              <a:rPr lang="zh-CN" altLang="en-US" dirty="0"/>
              <a:t>串存储指令</a:t>
            </a:r>
            <a:r>
              <a:rPr lang="en-US" altLang="zh-CN" dirty="0"/>
              <a:t>+</a:t>
            </a:r>
            <a:r>
              <a:rPr lang="zh-CN" altLang="en-US" dirty="0"/>
              <a:t>无条件重复前缀，实现数据传送。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8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  <a:buNone/>
            </a:pPr>
            <a:r>
              <a:rPr lang="zh-CN" altLang="en-US" sz="3200" u="sng" dirty="0"/>
              <a:t>掌握：</a:t>
            </a:r>
          </a:p>
          <a:p>
            <a:pPr eaLnBrk="1" hangingPunct="1"/>
            <a:r>
              <a:rPr lang="zh-CN" altLang="en-US" dirty="0"/>
              <a:t>有关堆栈的概念</a:t>
            </a:r>
          </a:p>
          <a:p>
            <a:pPr lvl="1" eaLnBrk="1" hangingPunct="1"/>
            <a:r>
              <a:rPr lang="zh-CN" altLang="en-US" dirty="0"/>
              <a:t>栈顶、栈首、栈底</a:t>
            </a:r>
          </a:p>
          <a:p>
            <a:pPr eaLnBrk="1" hangingPunct="1"/>
            <a:r>
              <a:rPr lang="zh-CN" altLang="en-US" dirty="0"/>
              <a:t>堆栈指令的操作原理</a:t>
            </a:r>
          </a:p>
          <a:p>
            <a:pPr lvl="1" eaLnBrk="1" hangingPunct="1"/>
            <a:r>
              <a:rPr kumimoji="1" lang="zh-CN" altLang="en-US" dirty="0"/>
              <a:t>执行过程，执行结果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7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串存储指令</a:t>
            </a:r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sz="2400" dirty="0" smtClean="0">
                <a:solidFill>
                  <a:schemeClr val="tx1"/>
                </a:solidFill>
              </a:rPr>
              <a:t>内存</a:t>
            </a:r>
            <a:r>
              <a:rPr lang="zh-CN" altLang="en-US" sz="2400" dirty="0" smtClean="0">
                <a:solidFill>
                  <a:schemeClr val="tx1"/>
                </a:solidFill>
              </a:rPr>
              <a:t>某个区域清零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57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21F569-876B-41C5-AF58-2CCDA0789E9D}" type="slidenum">
              <a:rPr kumimoji="0" lang="zh-CN" altLang="en-US" sz="1400">
                <a:latin typeface="Tahoma" panose="020B0604030504040204" pitchFamily="34" charset="0"/>
              </a:rPr>
              <a:pPr/>
              <a:t>120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939102"/>
            <a:ext cx="3600450" cy="1152525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zh-CN" altLang="en-US" dirty="0" smtClean="0"/>
              <a:t>将内存某单元清零</a:t>
            </a:r>
          </a:p>
          <a:p>
            <a:pPr>
              <a:spcBef>
                <a:spcPct val="5000"/>
              </a:spcBef>
            </a:pPr>
            <a:r>
              <a:rPr lang="zh-CN" altLang="en-US" dirty="0" smtClean="0"/>
              <a:t>设计思想：    </a:t>
            </a:r>
          </a:p>
        </p:txBody>
      </p:sp>
      <p:sp>
        <p:nvSpPr>
          <p:cNvPr id="109574" name="Rectangle 2054"/>
          <p:cNvSpPr>
            <a:spLocks noChangeArrowheads="1"/>
          </p:cNvSpPr>
          <p:nvPr/>
        </p:nvSpPr>
        <p:spPr bwMode="auto">
          <a:xfrm>
            <a:off x="1187624" y="2378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5" name="Text Box 2055"/>
          <p:cNvSpPr txBox="1">
            <a:spLocks noChangeArrowheads="1"/>
          </p:cNvSpPr>
          <p:nvPr/>
        </p:nvSpPr>
        <p:spPr bwMode="auto">
          <a:xfrm>
            <a:off x="1187624" y="2454424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区域首地址送</a:t>
            </a:r>
            <a:r>
              <a:rPr lang="en-US" altLang="zh-CN" b="1">
                <a:solidFill>
                  <a:schemeClr val="bg1"/>
                </a:solidFill>
              </a:rPr>
              <a:t>ES：DI</a:t>
            </a:r>
          </a:p>
        </p:txBody>
      </p:sp>
      <p:sp>
        <p:nvSpPr>
          <p:cNvPr id="109576" name="Rectangle 2056"/>
          <p:cNvSpPr>
            <a:spLocks noChangeArrowheads="1"/>
          </p:cNvSpPr>
          <p:nvPr/>
        </p:nvSpPr>
        <p:spPr bwMode="auto">
          <a:xfrm>
            <a:off x="1187624" y="3521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7" name="Text Box 2057"/>
          <p:cNvSpPr txBox="1">
            <a:spLocks noChangeArrowheads="1"/>
          </p:cNvSpPr>
          <p:nvPr/>
        </p:nvSpPr>
        <p:spPr bwMode="auto">
          <a:xfrm>
            <a:off x="1730549" y="3597424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串长度送</a:t>
            </a:r>
            <a:r>
              <a:rPr lang="en-US" altLang="zh-CN" b="1">
                <a:solidFill>
                  <a:schemeClr val="bg1"/>
                </a:solidFill>
              </a:rPr>
              <a:t>CX</a:t>
            </a:r>
          </a:p>
        </p:txBody>
      </p:sp>
      <p:sp>
        <p:nvSpPr>
          <p:cNvPr id="109578" name="Rectangle 2058"/>
          <p:cNvSpPr>
            <a:spLocks noChangeArrowheads="1"/>
          </p:cNvSpPr>
          <p:nvPr/>
        </p:nvSpPr>
        <p:spPr bwMode="auto">
          <a:xfrm>
            <a:off x="1187624" y="4664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9" name="Text Box 2059"/>
          <p:cNvSpPr txBox="1">
            <a:spLocks noChangeArrowheads="1"/>
          </p:cNvSpPr>
          <p:nvPr/>
        </p:nvSpPr>
        <p:spPr bwMode="auto">
          <a:xfrm>
            <a:off x="1730549" y="4740424"/>
            <a:ext cx="235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置方向标志</a:t>
            </a:r>
            <a:r>
              <a:rPr lang="en-US" altLang="zh-CN" b="1">
                <a:solidFill>
                  <a:schemeClr val="bg1"/>
                </a:solidFill>
              </a:rPr>
              <a:t>DF</a:t>
            </a:r>
          </a:p>
        </p:txBody>
      </p:sp>
      <p:sp>
        <p:nvSpPr>
          <p:cNvPr id="109580" name="Rectangle 2060"/>
          <p:cNvSpPr>
            <a:spLocks noChangeArrowheads="1"/>
          </p:cNvSpPr>
          <p:nvPr/>
        </p:nvSpPr>
        <p:spPr bwMode="auto">
          <a:xfrm>
            <a:off x="5773912" y="2454424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81" name="Text Box 2061"/>
          <p:cNvSpPr txBox="1">
            <a:spLocks noChangeArrowheads="1"/>
          </p:cNvSpPr>
          <p:nvPr/>
        </p:nvSpPr>
        <p:spPr bwMode="auto">
          <a:xfrm>
            <a:off x="5978699" y="2530624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0送累加器</a:t>
            </a:r>
            <a:r>
              <a:rPr lang="en-US" altLang="zh-CN" b="1">
                <a:solidFill>
                  <a:schemeClr val="bg1"/>
                </a:solidFill>
              </a:rPr>
              <a:t>AL</a:t>
            </a:r>
          </a:p>
        </p:txBody>
      </p:sp>
      <p:sp>
        <p:nvSpPr>
          <p:cNvPr id="109582" name="Rectangle 2062"/>
          <p:cNvSpPr>
            <a:spLocks noChangeArrowheads="1"/>
          </p:cNvSpPr>
          <p:nvPr/>
        </p:nvSpPr>
        <p:spPr bwMode="auto">
          <a:xfrm>
            <a:off x="5773912" y="3630762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83" name="Text Box 2063"/>
          <p:cNvSpPr txBox="1">
            <a:spLocks noChangeArrowheads="1"/>
          </p:cNvSpPr>
          <p:nvPr/>
        </p:nvSpPr>
        <p:spPr bwMode="auto">
          <a:xfrm>
            <a:off x="5883449" y="3659337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执行串送存指令</a:t>
            </a:r>
          </a:p>
        </p:txBody>
      </p:sp>
      <p:sp>
        <p:nvSpPr>
          <p:cNvPr id="109584" name="Line 2064"/>
          <p:cNvSpPr>
            <a:spLocks noChangeShapeType="1"/>
          </p:cNvSpPr>
          <p:nvPr/>
        </p:nvSpPr>
        <p:spPr bwMode="auto">
          <a:xfrm>
            <a:off x="2754487" y="29116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2065"/>
          <p:cNvSpPr>
            <a:spLocks noChangeShapeType="1"/>
          </p:cNvSpPr>
          <p:nvPr/>
        </p:nvSpPr>
        <p:spPr bwMode="auto">
          <a:xfrm>
            <a:off x="2759249" y="40546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2066"/>
          <p:cNvSpPr>
            <a:spLocks noChangeShapeType="1"/>
          </p:cNvSpPr>
          <p:nvPr/>
        </p:nvSpPr>
        <p:spPr bwMode="auto">
          <a:xfrm>
            <a:off x="6978824" y="18448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2067"/>
          <p:cNvSpPr>
            <a:spLocks noChangeShapeType="1"/>
          </p:cNvSpPr>
          <p:nvPr/>
        </p:nvSpPr>
        <p:spPr bwMode="auto">
          <a:xfrm>
            <a:off x="6978824" y="3002112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Line 2068"/>
          <p:cNvSpPr>
            <a:spLocks noChangeShapeType="1"/>
          </p:cNvSpPr>
          <p:nvPr/>
        </p:nvSpPr>
        <p:spPr bwMode="auto">
          <a:xfrm>
            <a:off x="2754487" y="521191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9" name="Line 2069"/>
          <p:cNvSpPr>
            <a:spLocks noChangeShapeType="1"/>
          </p:cNvSpPr>
          <p:nvPr/>
        </p:nvSpPr>
        <p:spPr bwMode="auto">
          <a:xfrm>
            <a:off x="2744962" y="5578624"/>
            <a:ext cx="22383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070"/>
          <p:cNvSpPr>
            <a:spLocks noChangeShapeType="1"/>
          </p:cNvSpPr>
          <p:nvPr/>
        </p:nvSpPr>
        <p:spPr bwMode="auto">
          <a:xfrm flipV="1">
            <a:off x="4997624" y="1844824"/>
            <a:ext cx="0" cy="3733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1" name="Line 2071"/>
          <p:cNvSpPr>
            <a:spLocks noChangeShapeType="1"/>
          </p:cNvSpPr>
          <p:nvPr/>
        </p:nvSpPr>
        <p:spPr bwMode="auto">
          <a:xfrm>
            <a:off x="4997624" y="1844824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10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  <p:bldP spid="109574" grpId="0" animBg="1"/>
      <p:bldP spid="109575" grpId="0"/>
      <p:bldP spid="109576" grpId="0" animBg="1"/>
      <p:bldP spid="109577" grpId="0"/>
      <p:bldP spid="109578" grpId="0" animBg="1"/>
      <p:bldP spid="109579" grpId="0"/>
      <p:bldP spid="109580" grpId="0" animBg="1"/>
      <p:bldP spid="109581" grpId="0"/>
      <p:bldP spid="109582" grpId="0" animBg="1"/>
      <p:bldP spid="109583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程序控制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endParaRPr lang="en-US" altLang="zh-CN" dirty="0" smtClean="0"/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转移指令</a:t>
            </a:r>
            <a:endParaRPr lang="zh-CN" altLang="en-US" dirty="0"/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/>
              <a:t>循环控制</a:t>
            </a: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/>
              <a:t>过程调用</a:t>
            </a: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/>
              <a:t>中断控制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7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程序控制类指令的本质是</a:t>
            </a:r>
            <a:r>
              <a:rPr lang="zh-CN" altLang="en-US" dirty="0" smtClean="0"/>
              <a:t>：控制程序</a:t>
            </a:r>
            <a:r>
              <a:rPr lang="zh-CN" altLang="en-US" dirty="0"/>
              <a:t>的执行方向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/>
              <a:t>决定程序执行方向的因素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CS</a:t>
            </a:r>
            <a:r>
              <a:rPr lang="zh-CN" altLang="en-US" dirty="0"/>
              <a:t>，</a:t>
            </a:r>
            <a:r>
              <a:rPr lang="en-US" altLang="zh-CN" dirty="0"/>
              <a:t>IP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/>
              <a:t>控制程序执行方向的方法：</a:t>
            </a:r>
          </a:p>
          <a:p>
            <a:pPr lvl="1"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/>
              <a:t>修改</a:t>
            </a:r>
            <a:r>
              <a:rPr lang="en-US" altLang="zh-CN" dirty="0"/>
              <a:t>CS </a:t>
            </a:r>
            <a:r>
              <a:rPr lang="zh-CN" altLang="en-US" dirty="0"/>
              <a:t>和</a:t>
            </a:r>
            <a:r>
              <a:rPr lang="en-US" altLang="zh-CN" dirty="0"/>
              <a:t>IP </a:t>
            </a:r>
            <a:r>
              <a:rPr lang="zh-CN" altLang="en-US" dirty="0"/>
              <a:t>，则程序转向另一个代码段执行；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仅修改</a:t>
            </a:r>
            <a:r>
              <a:rPr lang="en-US" altLang="zh-CN" dirty="0"/>
              <a:t>IP</a:t>
            </a:r>
            <a:r>
              <a:rPr lang="zh-CN" altLang="en-US" dirty="0"/>
              <a:t>，则程序将改变当前的执行顺序，转向本代码段内其它某处执行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0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通过修改指令的</a:t>
            </a:r>
            <a:r>
              <a:rPr lang="zh-CN" altLang="en-US" b="1" u="sng" dirty="0">
                <a:solidFill>
                  <a:srgbClr val="FF0000"/>
                </a:solidFill>
              </a:rPr>
              <a:t>偏移地址</a:t>
            </a:r>
            <a:r>
              <a:rPr lang="zh-CN" altLang="en-US" b="1" dirty="0">
                <a:solidFill>
                  <a:schemeClr val="tx2"/>
                </a:solidFill>
              </a:rPr>
              <a:t>或</a:t>
            </a:r>
            <a:r>
              <a:rPr lang="zh-CN" altLang="en-US" b="1" u="sng" dirty="0">
                <a:solidFill>
                  <a:srgbClr val="FF0000"/>
                </a:solidFill>
              </a:rPr>
              <a:t>段地址及偏移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地址</a:t>
            </a:r>
            <a:r>
              <a:rPr lang="zh-CN" altLang="en-US" b="1" dirty="0" smtClean="0">
                <a:solidFill>
                  <a:schemeClr val="tx2"/>
                </a:solidFill>
              </a:rPr>
              <a:t>实现</a:t>
            </a:r>
            <a:r>
              <a:rPr lang="zh-CN" altLang="en-US" b="1" dirty="0">
                <a:solidFill>
                  <a:schemeClr val="tx2"/>
                </a:solidFill>
              </a:rPr>
              <a:t>程序的转移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124</a:t>
            </a:fld>
            <a:endParaRPr lang="en-US" altLang="zh-CN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1472998" y="2924944"/>
            <a:ext cx="69342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/>
              <a:t>无条件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转移指令：</a:t>
            </a:r>
          </a:p>
          <a:p>
            <a:pPr eaLnBrk="1" hangingPunct="1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无条件转移到目标地址，执行新的指令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有条件转移指令：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在具备一定条件的情况下转移到目标地址</a:t>
            </a:r>
            <a:endParaRPr lang="zh-CN" altLang="en-US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AutoShape 1031"/>
          <p:cNvSpPr>
            <a:spLocks/>
          </p:cNvSpPr>
          <p:nvPr/>
        </p:nvSpPr>
        <p:spPr bwMode="auto">
          <a:xfrm>
            <a:off x="1187624" y="3212976"/>
            <a:ext cx="287337" cy="2474691"/>
          </a:xfrm>
          <a:prstGeom prst="leftBrace">
            <a:avLst>
              <a:gd name="adj1" fmla="val 3549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125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3480" y="2015832"/>
            <a:ext cx="520541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 smtClean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JMP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OPRD</a:t>
            </a:r>
            <a:endParaRPr lang="en-US" altLang="zh-CN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56551" y="372351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目标地址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70161" y="4829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在同一代码段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656186" y="4829001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不在同一代码段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359199" y="4254326"/>
            <a:ext cx="576262" cy="5032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656186" y="4254326"/>
            <a:ext cx="647700" cy="5746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76075" y="562022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FF0000"/>
                </a:solidFill>
              </a:rPr>
              <a:t>原则上可实现在整个内存空间的转移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275856" y="3382581"/>
            <a:ext cx="0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/>
              <a:t>转移的目标地址在当前代码段内，段地址不  改变。</a:t>
            </a:r>
          </a:p>
          <a:p>
            <a:pPr eaLnBrk="1" hangingPunct="1"/>
            <a:r>
              <a:rPr lang="zh-CN" altLang="en-US" dirty="0"/>
              <a:t>即：</a:t>
            </a: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/>
              <a:t>是</a:t>
            </a:r>
            <a:r>
              <a:rPr lang="en-US" altLang="zh-CN" dirty="0"/>
              <a:t>16</a:t>
            </a:r>
            <a:r>
              <a:rPr lang="zh-CN" altLang="en-US" dirty="0"/>
              <a:t>位偏移地址。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126</a:t>
            </a:fld>
            <a:endParaRPr lang="en-US" altLang="zh-CN" dirty="0"/>
          </a:p>
        </p:txBody>
      </p:sp>
      <p:sp>
        <p:nvSpPr>
          <p:cNvPr id="15" name="Text Box 3077"/>
          <p:cNvSpPr txBox="1">
            <a:spLocks noChangeArrowheads="1"/>
          </p:cNvSpPr>
          <p:nvPr/>
        </p:nvSpPr>
        <p:spPr bwMode="auto">
          <a:xfrm>
            <a:off x="658058" y="3878026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指令中直接给出目标地址</a:t>
            </a:r>
          </a:p>
        </p:txBody>
      </p:sp>
      <p:sp>
        <p:nvSpPr>
          <p:cNvPr id="16" name="Text Box 3078"/>
          <p:cNvSpPr txBox="1">
            <a:spLocks noChangeArrowheads="1"/>
          </p:cNvSpPr>
          <p:nvPr/>
        </p:nvSpPr>
        <p:spPr bwMode="auto">
          <a:xfrm>
            <a:off x="3851275" y="3965575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由指令中的寄存器或存储器操作数指出目标地址</a:t>
            </a:r>
          </a:p>
        </p:txBody>
      </p:sp>
      <p:sp>
        <p:nvSpPr>
          <p:cNvPr id="17" name="Text Box 3079"/>
          <p:cNvSpPr txBox="1">
            <a:spLocks noChangeArrowheads="1"/>
          </p:cNvSpPr>
          <p:nvPr/>
        </p:nvSpPr>
        <p:spPr bwMode="auto">
          <a:xfrm>
            <a:off x="658058" y="5576567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段内直接转移</a:t>
            </a:r>
          </a:p>
        </p:txBody>
      </p:sp>
      <p:sp>
        <p:nvSpPr>
          <p:cNvPr id="18" name="Text Box 3080"/>
          <p:cNvSpPr txBox="1">
            <a:spLocks noChangeArrowheads="1"/>
          </p:cNvSpPr>
          <p:nvPr/>
        </p:nvSpPr>
        <p:spPr bwMode="auto">
          <a:xfrm>
            <a:off x="4283968" y="549433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段内间接转移</a:t>
            </a:r>
          </a:p>
        </p:txBody>
      </p:sp>
      <p:sp>
        <p:nvSpPr>
          <p:cNvPr id="19" name="Line 3081"/>
          <p:cNvSpPr>
            <a:spLocks noChangeShapeType="1"/>
          </p:cNvSpPr>
          <p:nvPr/>
        </p:nvSpPr>
        <p:spPr bwMode="auto">
          <a:xfrm flipH="1">
            <a:off x="1458158" y="3323989"/>
            <a:ext cx="7620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082"/>
          <p:cNvSpPr>
            <a:spLocks noChangeShapeType="1"/>
          </p:cNvSpPr>
          <p:nvPr/>
        </p:nvSpPr>
        <p:spPr bwMode="auto">
          <a:xfrm>
            <a:off x="2627784" y="3323989"/>
            <a:ext cx="2133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083"/>
          <p:cNvSpPr>
            <a:spLocks noChangeShapeType="1"/>
          </p:cNvSpPr>
          <p:nvPr/>
        </p:nvSpPr>
        <p:spPr bwMode="auto">
          <a:xfrm flipH="1">
            <a:off x="1691680" y="4685506"/>
            <a:ext cx="0" cy="9350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084"/>
          <p:cNvSpPr>
            <a:spLocks noChangeShapeType="1"/>
          </p:cNvSpPr>
          <p:nvPr/>
        </p:nvSpPr>
        <p:spPr bwMode="auto">
          <a:xfrm flipH="1">
            <a:off x="5413073" y="4869160"/>
            <a:ext cx="23023" cy="62517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转移的目标地址由指令直接给出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40000"/>
              </a:spcAft>
            </a:pPr>
            <a:r>
              <a:rPr lang="en-US" altLang="zh-CN" dirty="0" err="1"/>
              <a:t>JMP</a:t>
            </a:r>
            <a:r>
              <a:rPr lang="en-US" altLang="zh-CN" dirty="0"/>
              <a:t>  Label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127</a:t>
            </a:fld>
            <a:endParaRPr lang="en-US" altLang="zh-CN" dirty="0"/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>
            <a:off x="3275856" y="4653136"/>
            <a:ext cx="1612900" cy="431800"/>
          </a:xfrm>
          <a:prstGeom prst="borderCallout1">
            <a:avLst>
              <a:gd name="adj1" fmla="val 26472"/>
              <a:gd name="adj2" fmla="val -4722"/>
              <a:gd name="adj3" fmla="val -212500"/>
              <a:gd name="adj4" fmla="val -59352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近地址标号</a:t>
            </a:r>
          </a:p>
        </p:txBody>
      </p:sp>
    </p:spTree>
    <p:extLst>
      <p:ext uri="{BB962C8B-B14F-4D97-AF65-F5344CB8AC3E}">
        <p14:creationId xmlns:p14="http://schemas.microsoft.com/office/powerpoint/2010/main" val="20997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转移的目标地址由指令直接给出</a:t>
            </a: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043608" y="270892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tx2"/>
                </a:solidFill>
              </a:rPr>
              <a:t>JMP</a:t>
            </a:r>
            <a:r>
              <a:rPr lang="en-US" altLang="zh-CN" sz="2800" b="1" dirty="0">
                <a:solidFill>
                  <a:schemeClr val="tx2"/>
                </a:solidFill>
              </a:rPr>
              <a:t>  Label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72200" y="1844824"/>
            <a:ext cx="15240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372200" y="26068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372200" y="30640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372200" y="35212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372200" y="43594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372200" y="48166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77000" y="26068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229200" y="4387999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829400" y="37498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29400" y="49690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29400" y="1997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AutoShape 15"/>
          <p:cNvSpPr>
            <a:spLocks/>
          </p:cNvSpPr>
          <p:nvPr/>
        </p:nvSpPr>
        <p:spPr bwMode="auto">
          <a:xfrm>
            <a:off x="8048600" y="2073424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429600" y="3019574"/>
            <a:ext cx="461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05400" y="2606824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305400" y="4359424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762600" y="2716362"/>
            <a:ext cx="0" cy="1524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>
            <a:off x="4137000" y="3445024"/>
            <a:ext cx="1009650" cy="473075"/>
          </a:xfrm>
          <a:prstGeom prst="borderCallout1">
            <a:avLst>
              <a:gd name="adj1" fmla="val 24162"/>
              <a:gd name="adj2" fmla="val 107546"/>
              <a:gd name="adj3" fmla="val -35236"/>
              <a:gd name="adj4" fmla="val 151259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位移量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910260" y="5620321"/>
            <a:ext cx="71294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下一条要执行指令的偏移地址=当前</a:t>
            </a:r>
            <a:r>
              <a:rPr lang="en-US" altLang="zh-CN" b="1" dirty="0">
                <a:solidFill>
                  <a:srgbClr val="FF0000"/>
                </a:solidFill>
              </a:rPr>
              <a:t>IP+</a:t>
            </a:r>
            <a:r>
              <a:rPr lang="zh-CN" altLang="en-US" b="1" dirty="0">
                <a:solidFill>
                  <a:srgbClr val="FF0000"/>
                </a:solidFill>
              </a:rPr>
              <a:t>位移量</a:t>
            </a:r>
          </a:p>
        </p:txBody>
      </p:sp>
    </p:spTree>
    <p:extLst>
      <p:ext uri="{BB962C8B-B14F-4D97-AF65-F5344CB8AC3E}">
        <p14:creationId xmlns:p14="http://schemas.microsoft.com/office/powerpoint/2010/main" val="38654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无条件段内间接转移指令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转移的目标地址存放在某个</a:t>
            </a:r>
            <a:r>
              <a:rPr lang="en-US" altLang="zh-CN" dirty="0"/>
              <a:t>16</a:t>
            </a:r>
            <a:r>
              <a:rPr lang="zh-CN" altLang="en-US" dirty="0"/>
              <a:t>位寄存器或存储器</a:t>
            </a:r>
          </a:p>
          <a:p>
            <a:pPr lvl="1" eaLnBrk="1" hangingPunct="1">
              <a:spcAft>
                <a:spcPct val="10000"/>
              </a:spcAft>
              <a:buNone/>
            </a:pPr>
            <a:r>
              <a:rPr lang="zh-CN" altLang="en-US" dirty="0"/>
              <a:t>   的某两个单元中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BX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若：</a:t>
            </a:r>
            <a:r>
              <a:rPr lang="en-US" altLang="zh-CN" dirty="0">
                <a:latin typeface="Times New Roman" panose="02020603050405020304" pitchFamily="18" charset="0"/>
              </a:rPr>
              <a:t>BX=</a:t>
            </a:r>
            <a:r>
              <a:rPr lang="en-US" altLang="zh-CN" dirty="0" err="1">
                <a:latin typeface="Times New Roman" panose="02020603050405020304" pitchFamily="18" charset="0"/>
              </a:rPr>
              <a:t>1200H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则：转移的目标地址</a:t>
            </a:r>
            <a:r>
              <a:rPr lang="en-US" altLang="zh-CN" dirty="0"/>
              <a:t>=</a:t>
            </a:r>
            <a:r>
              <a:rPr lang="en-US" altLang="zh-CN" dirty="0" err="1"/>
              <a:t>1200H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129</a:t>
            </a:fld>
            <a:endParaRPr lang="en-US" altLang="zh-CN" dirty="0"/>
          </a:p>
        </p:txBody>
      </p:sp>
      <p:sp>
        <p:nvSpPr>
          <p:cNvPr id="26" name="Rectangle 104"/>
          <p:cNvSpPr>
            <a:spLocks noChangeArrowheads="1"/>
          </p:cNvSpPr>
          <p:nvPr/>
        </p:nvSpPr>
        <p:spPr bwMode="auto">
          <a:xfrm>
            <a:off x="6444208" y="2818308"/>
            <a:ext cx="1524000" cy="31686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Line 105"/>
          <p:cNvSpPr>
            <a:spLocks noChangeShapeType="1"/>
          </p:cNvSpPr>
          <p:nvPr/>
        </p:nvSpPr>
        <p:spPr bwMode="auto">
          <a:xfrm>
            <a:off x="6444208" y="33786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6"/>
          <p:cNvSpPr>
            <a:spLocks noChangeShapeType="1"/>
          </p:cNvSpPr>
          <p:nvPr/>
        </p:nvSpPr>
        <p:spPr bwMode="auto">
          <a:xfrm>
            <a:off x="6444208" y="38358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7"/>
          <p:cNvSpPr>
            <a:spLocks noChangeShapeType="1"/>
          </p:cNvSpPr>
          <p:nvPr/>
        </p:nvSpPr>
        <p:spPr bwMode="auto">
          <a:xfrm>
            <a:off x="6444208" y="42930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08"/>
          <p:cNvSpPr>
            <a:spLocks noChangeShapeType="1"/>
          </p:cNvSpPr>
          <p:nvPr/>
        </p:nvSpPr>
        <p:spPr bwMode="auto">
          <a:xfrm>
            <a:off x="6444208" y="51312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9"/>
          <p:cNvSpPr>
            <a:spLocks noChangeShapeType="1"/>
          </p:cNvSpPr>
          <p:nvPr/>
        </p:nvSpPr>
        <p:spPr bwMode="auto">
          <a:xfrm>
            <a:off x="6444208" y="55884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110"/>
          <p:cNvSpPr txBox="1">
            <a:spLocks noChangeArrowheads="1"/>
          </p:cNvSpPr>
          <p:nvPr/>
        </p:nvSpPr>
        <p:spPr bwMode="auto">
          <a:xfrm>
            <a:off x="6749008" y="337869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33" name="Text Box 111"/>
          <p:cNvSpPr txBox="1">
            <a:spLocks noChangeArrowheads="1"/>
          </p:cNvSpPr>
          <p:nvPr/>
        </p:nvSpPr>
        <p:spPr bwMode="auto">
          <a:xfrm>
            <a:off x="6901408" y="452169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6901408" y="286434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5" name="AutoShape 114"/>
          <p:cNvSpPr>
            <a:spLocks/>
          </p:cNvSpPr>
          <p:nvPr/>
        </p:nvSpPr>
        <p:spPr bwMode="auto">
          <a:xfrm>
            <a:off x="8098383" y="2845296"/>
            <a:ext cx="250825" cy="2925762"/>
          </a:xfrm>
          <a:prstGeom prst="rightBrace">
            <a:avLst>
              <a:gd name="adj1" fmla="val 9720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8458746" y="3754933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37" name="Text Box 116"/>
          <p:cNvSpPr txBox="1">
            <a:spLocks noChangeArrowheads="1"/>
          </p:cNvSpPr>
          <p:nvPr/>
        </p:nvSpPr>
        <p:spPr bwMode="auto">
          <a:xfrm>
            <a:off x="5475833" y="5158283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1200H</a:t>
            </a:r>
          </a:p>
        </p:txBody>
      </p:sp>
      <p:sp>
        <p:nvSpPr>
          <p:cNvPr id="38" name="Text Box 117"/>
          <p:cNvSpPr txBox="1">
            <a:spLocks noChangeArrowheads="1"/>
          </p:cNvSpPr>
          <p:nvPr/>
        </p:nvSpPr>
        <p:spPr bwMode="auto">
          <a:xfrm>
            <a:off x="6760121" y="515828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</p:spTree>
    <p:extLst>
      <p:ext uri="{BB962C8B-B14F-4D97-AF65-F5344CB8AC3E}">
        <p14:creationId xmlns:p14="http://schemas.microsoft.com/office/powerpoint/2010/main" val="12851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/>
              <a:t>PUSH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格式</a:t>
            </a:r>
            <a:r>
              <a:rPr lang="en-US" altLang="zh-CN" dirty="0"/>
              <a:t>:    PUSH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algn="just" eaLnBrk="1" hangingPunct="1"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出栈指令 </a:t>
            </a:r>
            <a:r>
              <a:rPr lang="en-US" altLang="zh-CN" dirty="0"/>
              <a:t>POP</a:t>
            </a:r>
          </a:p>
          <a:p>
            <a:pPr algn="just" eaLnBrk="1" hangingPunct="1">
              <a:spcAft>
                <a:spcPct val="3000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格式</a:t>
            </a:r>
            <a:r>
              <a:rPr lang="en-US" altLang="zh-CN" dirty="0"/>
              <a:t>:  POP  </a:t>
            </a:r>
            <a:r>
              <a:rPr lang="en-US" altLang="zh-CN" dirty="0" err="1" smtClean="0"/>
              <a:t>OPRD</a:t>
            </a:r>
            <a:endParaRPr lang="en-US" altLang="zh-CN" dirty="0" smtClean="0"/>
          </a:p>
          <a:p>
            <a:pPr algn="just" eaLnBrk="1" hangingPunct="1">
              <a:spcAft>
                <a:spcPct val="30000"/>
              </a:spcAft>
              <a:buNone/>
            </a:pPr>
            <a:r>
              <a:rPr lang="zh-CN" altLang="en-US" dirty="0" smtClean="0"/>
              <a:t>注意：先进后出</a:t>
            </a:r>
            <a:r>
              <a:rPr lang="zh-CN" altLang="en-US" dirty="0"/>
              <a:t>，以字为单位</a:t>
            </a: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56547" y="4508252"/>
            <a:ext cx="2159000" cy="936625"/>
          </a:xfrm>
          <a:prstGeom prst="wedgeRoundRectCallout">
            <a:avLst>
              <a:gd name="adj1" fmla="val -81028"/>
              <a:gd name="adj2" fmla="val -66778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27984" y="2996952"/>
            <a:ext cx="2122488" cy="936625"/>
          </a:xfrm>
          <a:prstGeom prst="wedgeRoundRectCallout">
            <a:avLst>
              <a:gd name="adj1" fmla="val -61144"/>
              <a:gd name="adj2" fmla="val -82204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</p:spTree>
    <p:extLst>
      <p:ext uri="{BB962C8B-B14F-4D97-AF65-F5344CB8AC3E}">
        <p14:creationId xmlns:p14="http://schemas.microsoft.com/office/powerpoint/2010/main" val="18321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无条件段内间接转移指令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例：</a:t>
            </a: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WORD  PTR[BX]</a:t>
            </a:r>
            <a:endParaRPr lang="zh-CN" altLang="en-US" dirty="0"/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设：</a:t>
            </a:r>
            <a:r>
              <a:rPr lang="en-US" altLang="zh-CN" dirty="0"/>
              <a:t>BX=</a:t>
            </a:r>
            <a:r>
              <a:rPr lang="en-US" altLang="zh-CN" dirty="0" err="1"/>
              <a:t>1200H</a:t>
            </a:r>
            <a:endParaRPr lang="en-US" altLang="zh-CN" dirty="0"/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130</a:t>
            </a:fld>
            <a:endParaRPr lang="en-US" altLang="zh-CN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81911" y="1253368"/>
            <a:ext cx="1524000" cy="468153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6481911" y="17439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6481911" y="218205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6481911" y="25821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481911" y="3191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481911" y="4639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786711" y="17439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986736" y="26583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981974" y="41061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015311" y="12105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AutoShape 14"/>
          <p:cNvSpPr>
            <a:spLocks/>
          </p:cNvSpPr>
          <p:nvPr/>
        </p:nvSpPr>
        <p:spPr bwMode="auto">
          <a:xfrm>
            <a:off x="8158311" y="1397831"/>
            <a:ext cx="304800" cy="2708275"/>
          </a:xfrm>
          <a:prstGeom prst="rightBrace">
            <a:avLst>
              <a:gd name="adj1" fmla="val 7404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8539311" y="2080456"/>
            <a:ext cx="53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481911" y="5020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AutoShape 17"/>
          <p:cNvSpPr>
            <a:spLocks/>
          </p:cNvSpPr>
          <p:nvPr/>
        </p:nvSpPr>
        <p:spPr bwMode="auto">
          <a:xfrm>
            <a:off x="8158311" y="4410906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496449" y="4487106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4653111" y="4456943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BX=1200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5838974" y="4658556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6481911" y="3572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6481911" y="3953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6481911" y="5401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7001024" y="5477706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6862911" y="46395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6862911" y="50205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54" name="Line 27"/>
          <p:cNvSpPr>
            <a:spLocks noChangeShapeType="1"/>
          </p:cNvSpPr>
          <p:nvPr/>
        </p:nvSpPr>
        <p:spPr bwMode="auto">
          <a:xfrm flipH="1">
            <a:off x="2232174" y="5214181"/>
            <a:ext cx="43926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H="1">
            <a:off x="2987824" y="4926843"/>
            <a:ext cx="36369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 flipV="1">
            <a:off x="2952899" y="4221993"/>
            <a:ext cx="0" cy="7048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H="1" flipV="1">
            <a:off x="2225824" y="4226756"/>
            <a:ext cx="6350" cy="9874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31"/>
          <p:cNvSpPr>
            <a:spLocks noChangeArrowheads="1"/>
          </p:cNvSpPr>
          <p:nvPr/>
        </p:nvSpPr>
        <p:spPr bwMode="auto">
          <a:xfrm>
            <a:off x="1844824" y="3688593"/>
            <a:ext cx="1600200" cy="533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2606824" y="3688593"/>
            <a:ext cx="0" cy="533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2378224" y="3304418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 flipV="1">
            <a:off x="3445024" y="3398080"/>
            <a:ext cx="2978770" cy="29051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6710511" y="317583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</p:spTree>
    <p:extLst>
      <p:ext uri="{BB962C8B-B14F-4D97-AF65-F5344CB8AC3E}">
        <p14:creationId xmlns:p14="http://schemas.microsoft.com/office/powerpoint/2010/main" val="22855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51" grpId="0"/>
      <p:bldP spid="52" grpId="0"/>
      <p:bldP spid="53" grpId="0"/>
      <p:bldP spid="58" grpId="0" animBg="1"/>
      <p:bldP spid="60" grpId="0"/>
      <p:bldP spid="6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转移的目标地址不在当前代码段内。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/>
              <a:t>为</a:t>
            </a:r>
            <a:r>
              <a:rPr lang="en-US" altLang="zh-CN" dirty="0"/>
              <a:t>32</a:t>
            </a:r>
            <a:r>
              <a:rPr lang="zh-CN" altLang="en-US" dirty="0"/>
              <a:t>位，包括段地址和偏移地址。</a:t>
            </a:r>
            <a:endParaRPr lang="en-US" altLang="zh-CN" dirty="0"/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131</a:t>
            </a:fld>
            <a:endParaRPr lang="en-US" altLang="zh-CN" dirty="0"/>
          </a:p>
        </p:txBody>
      </p:sp>
      <p:sp>
        <p:nvSpPr>
          <p:cNvPr id="37" name="Text Box 1031"/>
          <p:cNvSpPr txBox="1">
            <a:spLocks noChangeArrowheads="1"/>
          </p:cNvSpPr>
          <p:nvPr/>
        </p:nvSpPr>
        <p:spPr bwMode="auto">
          <a:xfrm>
            <a:off x="683568" y="3857861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指令中直接给出目标地址</a:t>
            </a:r>
          </a:p>
        </p:txBody>
      </p:sp>
      <p:sp>
        <p:nvSpPr>
          <p:cNvPr id="38" name="Text Box 1032"/>
          <p:cNvSpPr txBox="1">
            <a:spLocks noChangeArrowheads="1"/>
          </p:cNvSpPr>
          <p:nvPr/>
        </p:nvSpPr>
        <p:spPr bwMode="auto">
          <a:xfrm>
            <a:off x="3996681" y="3857861"/>
            <a:ext cx="3384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由指令中的32位存储器操作数指出目标地址</a:t>
            </a:r>
          </a:p>
        </p:txBody>
      </p:sp>
      <p:sp>
        <p:nvSpPr>
          <p:cNvPr id="63" name="Text Box 1033"/>
          <p:cNvSpPr txBox="1">
            <a:spLocks noChangeArrowheads="1"/>
          </p:cNvSpPr>
          <p:nvPr/>
        </p:nvSpPr>
        <p:spPr bwMode="auto">
          <a:xfrm>
            <a:off x="683568" y="5658086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段间直接转移</a:t>
            </a:r>
          </a:p>
        </p:txBody>
      </p:sp>
      <p:sp>
        <p:nvSpPr>
          <p:cNvPr id="64" name="Text Box 1034"/>
          <p:cNvSpPr txBox="1">
            <a:spLocks noChangeArrowheads="1"/>
          </p:cNvSpPr>
          <p:nvPr/>
        </p:nvSpPr>
        <p:spPr bwMode="auto">
          <a:xfrm>
            <a:off x="4284018" y="558506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段间间接转移</a:t>
            </a:r>
          </a:p>
        </p:txBody>
      </p:sp>
      <p:sp>
        <p:nvSpPr>
          <p:cNvPr id="65" name="Line 1035"/>
          <p:cNvSpPr>
            <a:spLocks noChangeShapeType="1"/>
          </p:cNvSpPr>
          <p:nvPr/>
        </p:nvSpPr>
        <p:spPr bwMode="auto">
          <a:xfrm flipH="1">
            <a:off x="1763068" y="4721461"/>
            <a:ext cx="1270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036"/>
          <p:cNvSpPr>
            <a:spLocks noChangeShapeType="1"/>
          </p:cNvSpPr>
          <p:nvPr/>
        </p:nvSpPr>
        <p:spPr bwMode="auto">
          <a:xfrm>
            <a:off x="5436543" y="4792899"/>
            <a:ext cx="0" cy="6238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037"/>
          <p:cNvSpPr>
            <a:spLocks noChangeShapeType="1"/>
          </p:cNvSpPr>
          <p:nvPr/>
        </p:nvSpPr>
        <p:spPr bwMode="auto">
          <a:xfrm flipH="1">
            <a:off x="1836093" y="3137136"/>
            <a:ext cx="0" cy="6477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038"/>
          <p:cNvSpPr>
            <a:spLocks noChangeShapeType="1"/>
          </p:cNvSpPr>
          <p:nvPr/>
        </p:nvSpPr>
        <p:spPr bwMode="auto">
          <a:xfrm>
            <a:off x="2483793" y="3137136"/>
            <a:ext cx="1800225" cy="720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63" grpId="0"/>
      <p:bldP spid="6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</a:t>
            </a:r>
            <a:r>
              <a:rPr lang="zh-CN" altLang="en-US" b="1" dirty="0">
                <a:solidFill>
                  <a:srgbClr val="FF0000"/>
                </a:solidFill>
              </a:rPr>
              <a:t>直接</a:t>
            </a:r>
            <a:r>
              <a:rPr lang="zh-CN" altLang="en-US" b="1" dirty="0" smtClean="0">
                <a:solidFill>
                  <a:schemeClr val="tx2"/>
                </a:solidFill>
              </a:rPr>
              <a:t>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段内直接转移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转移的目标地址由指令直接给出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FAR Label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  <p:sp>
        <p:nvSpPr>
          <p:cNvPr id="13" name="AutoShape 1028"/>
          <p:cNvSpPr>
            <a:spLocks/>
          </p:cNvSpPr>
          <p:nvPr/>
        </p:nvSpPr>
        <p:spPr bwMode="auto">
          <a:xfrm>
            <a:off x="3419872" y="4725144"/>
            <a:ext cx="1511300" cy="503238"/>
          </a:xfrm>
          <a:prstGeom prst="borderCallout1">
            <a:avLst>
              <a:gd name="adj1" fmla="val 22713"/>
              <a:gd name="adj2" fmla="val -5042"/>
              <a:gd name="adj3" fmla="val -120190"/>
              <a:gd name="adj4" fmla="val -1975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远地址标号</a:t>
            </a:r>
          </a:p>
        </p:txBody>
      </p:sp>
    </p:spTree>
    <p:extLst>
      <p:ext uri="{BB962C8B-B14F-4D97-AF65-F5344CB8AC3E}">
        <p14:creationId xmlns:p14="http://schemas.microsoft.com/office/powerpoint/2010/main" val="30066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</a:t>
            </a:r>
            <a:r>
              <a:rPr lang="zh-CN" altLang="en-US" b="1" dirty="0">
                <a:solidFill>
                  <a:srgbClr val="FF0000"/>
                </a:solidFill>
              </a:rPr>
              <a:t>直接</a:t>
            </a:r>
            <a:r>
              <a:rPr lang="zh-CN" altLang="en-US" b="1" dirty="0" smtClean="0">
                <a:solidFill>
                  <a:schemeClr val="tx2"/>
                </a:solidFill>
              </a:rPr>
              <a:t>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133</a:t>
            </a:fld>
            <a:endParaRPr lang="en-US" altLang="zh-C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59165" y="1484784"/>
            <a:ext cx="1524000" cy="441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559165" y="2246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559165" y="2627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559165" y="3008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559165" y="3389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59165" y="5232872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35403" y="2203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544753" y="4775672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063990" y="43041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78278" y="54043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59228" y="16371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7235565" y="1713384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568940" y="2354734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1871403" y="4148609"/>
            <a:ext cx="1819275" cy="792163"/>
          </a:xfrm>
          <a:prstGeom prst="borderCallout1">
            <a:avLst>
              <a:gd name="adj1" fmla="val 14431"/>
              <a:gd name="adj2" fmla="val 104190"/>
              <a:gd name="adj3" fmla="val -95792"/>
              <a:gd name="adj4" fmla="val 162565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</a:rPr>
              <a:t>Label</a:t>
            </a:r>
            <a:r>
              <a:rPr lang="zh-CN" altLang="en-US" sz="2000" b="1">
                <a:solidFill>
                  <a:schemeClr val="bg1"/>
                </a:solidFill>
              </a:rPr>
              <a:t>与</a:t>
            </a:r>
            <a:r>
              <a:rPr lang="en-US" altLang="zh-CN" sz="2000" b="1">
                <a:solidFill>
                  <a:schemeClr val="bg1"/>
                </a:solidFill>
              </a:rPr>
              <a:t>JMP</a:t>
            </a:r>
            <a:r>
              <a:rPr lang="zh-CN" altLang="en-US" sz="2000" b="1">
                <a:solidFill>
                  <a:schemeClr val="bg1"/>
                </a:solidFill>
              </a:rPr>
              <a:t>之间的位移量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559165" y="48375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7235565" y="4608984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554653" y="4516909"/>
            <a:ext cx="5191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代码段2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559165" y="3770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559165" y="4151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925878" y="259444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925878" y="300878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940165" y="337549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940165" y="374220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5297228" y="270398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814503" y="268334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rot="8137915">
            <a:off x="4430453" y="2603972"/>
            <a:ext cx="609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5254365" y="3480272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816090" y="398033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rot="11021545" flipV="1">
            <a:off x="4463790" y="3861272"/>
            <a:ext cx="762000" cy="4127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4967028" y="2637309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2" grpId="0" animBg="1"/>
      <p:bldP spid="23" grpId="0"/>
      <p:bldP spid="26" grpId="0"/>
      <p:bldP spid="27" grpId="0"/>
      <p:bldP spid="28" grpId="0"/>
      <p:bldP spid="29" grpId="0"/>
      <p:bldP spid="30" grpId="0" animBg="1"/>
      <p:bldP spid="31" grpId="0"/>
      <p:bldP spid="33" grpId="0" animBg="1"/>
      <p:bldP spid="34" grpId="0"/>
      <p:bldP spid="36" grpId="0" animBg="1"/>
      <p:bldP spid="36" grpI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</a:t>
            </a:r>
            <a:r>
              <a:rPr lang="zh-CN" altLang="en-US" b="1" dirty="0" smtClean="0">
                <a:solidFill>
                  <a:srgbClr val="FF0000"/>
                </a:solidFill>
              </a:rPr>
              <a:t>间接</a:t>
            </a:r>
            <a:r>
              <a:rPr lang="zh-CN" altLang="en-US" b="1" dirty="0" smtClean="0">
                <a:solidFill>
                  <a:schemeClr val="tx2"/>
                </a:solidFill>
              </a:rPr>
              <a:t>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段内间接寻址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转移的目标地址由指令中的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操作数</a:t>
            </a:r>
            <a:endParaRPr lang="en-US" altLang="zh-CN" dirty="0"/>
          </a:p>
          <a:p>
            <a:pPr marL="282575" lvl="1" indent="0" eaLnBrk="1" hangingPunct="1">
              <a:lnSpc>
                <a:spcPct val="115000"/>
              </a:lnSpc>
              <a:spcAft>
                <a:spcPct val="40000"/>
              </a:spcAft>
              <a:buNone/>
            </a:pPr>
            <a:r>
              <a:rPr lang="zh-CN" altLang="en-US" dirty="0" smtClean="0"/>
              <a:t>给</a:t>
            </a:r>
            <a:r>
              <a:rPr lang="zh-CN" altLang="en-US" dirty="0"/>
              <a:t>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 例：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DWORD</a:t>
            </a:r>
            <a:r>
              <a:rPr lang="en-US" altLang="zh-CN" dirty="0">
                <a:latin typeface="Times New Roman" panose="02020603050405020304" pitchFamily="18" charset="0"/>
              </a:rPr>
              <a:t>  PTR[BX]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134</a:t>
            </a:fld>
            <a:endParaRPr lang="en-US" altLang="zh-CN" dirty="0"/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6660232" y="1338064"/>
            <a:ext cx="1676400" cy="4648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1029"/>
          <p:cNvSpPr>
            <a:spLocks noChangeShapeType="1"/>
          </p:cNvSpPr>
          <p:nvPr/>
        </p:nvSpPr>
        <p:spPr bwMode="auto">
          <a:xfrm>
            <a:off x="6660232" y="2936676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>
            <a:off x="6660232" y="33319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32"/>
          <p:cNvSpPr>
            <a:spLocks noChangeShapeType="1"/>
          </p:cNvSpPr>
          <p:nvPr/>
        </p:nvSpPr>
        <p:spPr bwMode="auto">
          <a:xfrm>
            <a:off x="6660232" y="43860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33"/>
          <p:cNvSpPr>
            <a:spLocks noChangeShapeType="1"/>
          </p:cNvSpPr>
          <p:nvPr/>
        </p:nvSpPr>
        <p:spPr bwMode="auto">
          <a:xfrm>
            <a:off x="6660232" y="46908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34"/>
          <p:cNvSpPr>
            <a:spLocks noChangeShapeType="1"/>
          </p:cNvSpPr>
          <p:nvPr/>
        </p:nvSpPr>
        <p:spPr bwMode="auto">
          <a:xfrm>
            <a:off x="6660232" y="49956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>
            <a:off x="6660232" y="5360789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36"/>
          <p:cNvSpPr>
            <a:spLocks noChangeShapeType="1"/>
          </p:cNvSpPr>
          <p:nvPr/>
        </p:nvSpPr>
        <p:spPr bwMode="auto">
          <a:xfrm>
            <a:off x="6660232" y="40050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037"/>
          <p:cNvSpPr txBox="1">
            <a:spLocks noChangeArrowheads="1"/>
          </p:cNvSpPr>
          <p:nvPr/>
        </p:nvSpPr>
        <p:spPr bwMode="auto">
          <a:xfrm>
            <a:off x="7069807" y="395743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6" name="Text Box 1038"/>
          <p:cNvSpPr txBox="1">
            <a:spLocks noChangeArrowheads="1"/>
          </p:cNvSpPr>
          <p:nvPr/>
        </p:nvSpPr>
        <p:spPr bwMode="auto">
          <a:xfrm>
            <a:off x="7088857" y="430986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7" name="Text Box 1039"/>
          <p:cNvSpPr txBox="1">
            <a:spLocks noChangeArrowheads="1"/>
          </p:cNvSpPr>
          <p:nvPr/>
        </p:nvSpPr>
        <p:spPr bwMode="auto">
          <a:xfrm>
            <a:off x="7088857" y="461466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8" name="Text Box 1040"/>
          <p:cNvSpPr txBox="1">
            <a:spLocks noChangeArrowheads="1"/>
          </p:cNvSpPr>
          <p:nvPr/>
        </p:nvSpPr>
        <p:spPr bwMode="auto">
          <a:xfrm>
            <a:off x="7093620" y="496708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9" name="Text Box 1041"/>
          <p:cNvSpPr txBox="1">
            <a:spLocks noChangeArrowheads="1"/>
          </p:cNvSpPr>
          <p:nvPr/>
        </p:nvSpPr>
        <p:spPr bwMode="auto">
          <a:xfrm>
            <a:off x="4788024" y="3944739"/>
            <a:ext cx="902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smtClean="0"/>
              <a:t>[BX]</a:t>
            </a:r>
            <a:endParaRPr lang="en-US" altLang="zh-CN" b="1" dirty="0"/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>
            <a:off x="5547395" y="4186039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1044"/>
          <p:cNvSpPr>
            <a:spLocks/>
          </p:cNvSpPr>
          <p:nvPr/>
        </p:nvSpPr>
        <p:spPr bwMode="auto">
          <a:xfrm>
            <a:off x="6410995" y="4157464"/>
            <a:ext cx="173037" cy="457200"/>
          </a:xfrm>
          <a:prstGeom prst="leftBrace">
            <a:avLst>
              <a:gd name="adj1" fmla="val 2201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AutoShape 1045"/>
          <p:cNvSpPr>
            <a:spLocks/>
          </p:cNvSpPr>
          <p:nvPr/>
        </p:nvSpPr>
        <p:spPr bwMode="auto">
          <a:xfrm>
            <a:off x="6410995" y="4767064"/>
            <a:ext cx="173037" cy="500062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4907632" y="44749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5060032" y="514806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25" name="Line 1048"/>
          <p:cNvSpPr>
            <a:spLocks noChangeShapeType="1"/>
          </p:cNvSpPr>
          <p:nvPr/>
        </p:nvSpPr>
        <p:spPr bwMode="auto">
          <a:xfrm flipH="1">
            <a:off x="5450557" y="4474964"/>
            <a:ext cx="830263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49"/>
          <p:cNvSpPr>
            <a:spLocks noChangeShapeType="1"/>
          </p:cNvSpPr>
          <p:nvPr/>
        </p:nvSpPr>
        <p:spPr bwMode="auto">
          <a:xfrm flipH="1">
            <a:off x="5648995" y="5049639"/>
            <a:ext cx="688975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7117432" y="191908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8" name="Line 1051"/>
          <p:cNvSpPr>
            <a:spLocks noChangeShapeType="1"/>
          </p:cNvSpPr>
          <p:nvPr/>
        </p:nvSpPr>
        <p:spPr bwMode="auto">
          <a:xfrm>
            <a:off x="6660232" y="1946076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52"/>
          <p:cNvSpPr>
            <a:spLocks noChangeShapeType="1"/>
          </p:cNvSpPr>
          <p:nvPr/>
        </p:nvSpPr>
        <p:spPr bwMode="auto">
          <a:xfrm>
            <a:off x="6660232" y="23286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250782" y="14142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7255545" y="243343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7241257" y="34716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7269832" y="54528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6950745" y="2909689"/>
            <a:ext cx="1233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  <p:sp>
        <p:nvSpPr>
          <p:cNvPr id="35" name="AutoShape 1058"/>
          <p:cNvSpPr>
            <a:spLocks/>
          </p:cNvSpPr>
          <p:nvPr/>
        </p:nvSpPr>
        <p:spPr bwMode="auto">
          <a:xfrm>
            <a:off x="8489032" y="1490464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AutoShape 1059"/>
          <p:cNvSpPr>
            <a:spLocks/>
          </p:cNvSpPr>
          <p:nvPr/>
        </p:nvSpPr>
        <p:spPr bwMode="auto">
          <a:xfrm>
            <a:off x="8460457" y="2709664"/>
            <a:ext cx="180975" cy="990600"/>
          </a:xfrm>
          <a:prstGeom prst="rightBrace">
            <a:avLst>
              <a:gd name="adj1" fmla="val 456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AutoShape 1060"/>
          <p:cNvSpPr>
            <a:spLocks/>
          </p:cNvSpPr>
          <p:nvPr/>
        </p:nvSpPr>
        <p:spPr bwMode="auto">
          <a:xfrm>
            <a:off x="8489032" y="392886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8641432" y="1342826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8641432" y="2736651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代码段2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8717632" y="4370189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</p:spTree>
    <p:extLst>
      <p:ext uri="{BB962C8B-B14F-4D97-AF65-F5344CB8AC3E}">
        <p14:creationId xmlns:p14="http://schemas.microsoft.com/office/powerpoint/2010/main" val="21434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  <p:bldP spid="18" grpId="0"/>
      <p:bldP spid="19" grpId="0"/>
      <p:bldP spid="21" grpId="0" animBg="1"/>
      <p:bldP spid="22" grpId="0" animBg="1"/>
      <p:bldP spid="23" grpId="0"/>
      <p:bldP spid="24" grpId="0"/>
      <p:bldP spid="27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/>
              <a:t>无条件转移指令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/>
              <a:t>(1) 2000:0100         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AX,1200H</a:t>
            </a:r>
            <a:endParaRPr lang="en-US" altLang="zh-CN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/>
              <a:t>(2) 2000:0103               </a:t>
            </a:r>
            <a:r>
              <a:rPr lang="en-US" altLang="zh-CN" dirty="0" smtClean="0"/>
              <a:t>    </a:t>
            </a:r>
            <a:r>
              <a:rPr lang="en-US" altLang="zh-CN" dirty="0" err="1"/>
              <a:t>JMP</a:t>
            </a:r>
            <a:r>
              <a:rPr lang="en-US" altLang="zh-CN" dirty="0"/>
              <a:t> </a:t>
            </a:r>
            <a:r>
              <a:rPr lang="en-US" altLang="zh-CN" dirty="0" smtClean="0"/>
              <a:t>NEXT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cs typeface="Tahoma" panose="020B0604030504040204" pitchFamily="34" charset="0"/>
              </a:rPr>
              <a:t>                        ┅</a:t>
            </a:r>
            <a:endParaRPr lang="en-US" altLang="zh-CN" dirty="0">
              <a:latin typeface="宋体" panose="02010600030101010101" pitchFamily="2" charset="-122"/>
              <a:cs typeface="Tahoma" panose="020B0604030504040204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>
                <a:cs typeface="Tahoma" panose="020B0604030504040204" pitchFamily="34" charset="0"/>
              </a:rPr>
              <a:t>(3) 2000:0120    NEXT: </a:t>
            </a:r>
            <a:r>
              <a:rPr lang="en-US" altLang="zh-CN" dirty="0" smtClean="0">
                <a:cs typeface="Tahoma" panose="020B0604030504040204" pitchFamily="34" charset="0"/>
              </a:rPr>
              <a:t> </a:t>
            </a:r>
            <a:r>
              <a:rPr lang="en-US" altLang="zh-CN" dirty="0" err="1" smtClean="0">
                <a:cs typeface="Tahoma" panose="020B0604030504040204" pitchFamily="34" charset="0"/>
              </a:rPr>
              <a:t>MOV</a:t>
            </a:r>
            <a:r>
              <a:rPr lang="en-US" altLang="zh-CN" dirty="0" smtClean="0">
                <a:cs typeface="Tahoma" panose="020B0604030504040204" pitchFamily="34" charset="0"/>
              </a:rPr>
              <a:t> </a:t>
            </a:r>
            <a:r>
              <a:rPr lang="en-US" altLang="zh-CN" dirty="0" err="1">
                <a:cs typeface="Tahoma" panose="020B0604030504040204" pitchFamily="34" charset="0"/>
              </a:rPr>
              <a:t>BX,1200H</a:t>
            </a:r>
            <a:r>
              <a:rPr lang="en-US" altLang="zh-CN" dirty="0"/>
              <a:t>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/>
              <a:t>(4)                                   </a:t>
            </a:r>
            <a:r>
              <a:rPr lang="en-US" altLang="zh-CN" dirty="0" err="1"/>
              <a:t>JMP</a:t>
            </a:r>
            <a:r>
              <a:rPr lang="en-US" altLang="zh-CN" dirty="0"/>
              <a:t>  BX  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cs typeface="Tahoma" panose="020B0604030504040204" pitchFamily="34" charset="0"/>
              </a:rPr>
              <a:t>                       </a:t>
            </a:r>
            <a:r>
              <a:rPr lang="en-US" altLang="zh-CN" dirty="0" smtClean="0">
                <a:latin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lang="en-US" altLang="zh-CN" dirty="0">
                <a:latin typeface="宋体" panose="02010600030101010101" pitchFamily="2" charset="-122"/>
                <a:cs typeface="Tahoma" panose="020B0604030504040204" pitchFamily="34" charset="0"/>
              </a:rPr>
              <a:t>┅</a:t>
            </a:r>
          </a:p>
          <a:p>
            <a:pPr eaLnBrk="1" hangingPunct="1">
              <a:buNone/>
            </a:pPr>
            <a:r>
              <a:rPr lang="en-US" altLang="zh-CN" dirty="0"/>
              <a:t>(5) </a:t>
            </a:r>
            <a:r>
              <a:rPr lang="en-US" altLang="zh-CN" dirty="0">
                <a:cs typeface="Tahoma" panose="020B0604030504040204" pitchFamily="34" charset="0"/>
              </a:rPr>
              <a:t>2000:1200 </a:t>
            </a: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4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/>
              <a:t>无条件转移指令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136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9592" y="2060848"/>
            <a:ext cx="58324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kern="0" smtClean="0"/>
              <a:t>MOV  SI</a:t>
            </a:r>
            <a:r>
              <a:rPr lang="zh-CN" altLang="en-US" kern="0" smtClean="0"/>
              <a:t>，</a:t>
            </a:r>
            <a:r>
              <a:rPr lang="en-US" altLang="zh-CN" kern="0" smtClean="0"/>
              <a:t>1122H</a:t>
            </a:r>
          </a:p>
          <a:p>
            <a:pPr eaLnBrk="1" hangingPunct="1"/>
            <a:r>
              <a:rPr lang="en-US" altLang="zh-CN" kern="0" smtClean="0"/>
              <a:t>MOV  WORD PTR[SI]</a:t>
            </a:r>
            <a:r>
              <a:rPr lang="zh-CN" altLang="en-US" kern="0" smtClean="0"/>
              <a:t>，</a:t>
            </a:r>
            <a:r>
              <a:rPr lang="en-US" altLang="zh-CN" kern="0" smtClean="0"/>
              <a:t>0120H</a:t>
            </a:r>
          </a:p>
          <a:p>
            <a:pPr eaLnBrk="1" hangingPunct="1"/>
            <a:r>
              <a:rPr lang="en-US" altLang="zh-CN" kern="0" smtClean="0"/>
              <a:t>ADD  SI</a:t>
            </a:r>
            <a:r>
              <a:rPr lang="zh-CN" altLang="en-US" kern="0" smtClean="0"/>
              <a:t>，</a:t>
            </a:r>
            <a:r>
              <a:rPr lang="en-US" altLang="zh-CN" kern="0" smtClean="0"/>
              <a:t>2</a:t>
            </a:r>
          </a:p>
          <a:p>
            <a:pPr eaLnBrk="1" hangingPunct="1"/>
            <a:r>
              <a:rPr lang="en-US" altLang="zh-CN" kern="0" smtClean="0"/>
              <a:t>MOV  WORD PTR[SI]</a:t>
            </a:r>
            <a:r>
              <a:rPr lang="zh-CN" altLang="en-US" kern="0" smtClean="0"/>
              <a:t>，</a:t>
            </a:r>
            <a:r>
              <a:rPr lang="en-US" altLang="zh-CN" kern="0" smtClean="0"/>
              <a:t>0122H</a:t>
            </a:r>
          </a:p>
          <a:p>
            <a:pPr eaLnBrk="1" hangingPunct="1"/>
            <a:endParaRPr lang="en-US" altLang="zh-CN" kern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5184393"/>
            <a:ext cx="384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JMP</a:t>
            </a:r>
            <a:r>
              <a:rPr lang="en-US" altLang="zh-CN" b="1" dirty="0"/>
              <a:t> </a:t>
            </a:r>
            <a:r>
              <a:rPr lang="en-US" altLang="zh-CN" b="1" dirty="0" err="1"/>
              <a:t>DWORD</a:t>
            </a:r>
            <a:r>
              <a:rPr lang="en-US" altLang="zh-CN" b="1" dirty="0"/>
              <a:t> PTR[SI-2]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1640" y="4575264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chemeClr val="tx2"/>
                </a:solidFill>
              </a:rPr>
              <a:t>JMP</a:t>
            </a:r>
            <a:r>
              <a:rPr lang="en-US" altLang="zh-CN" b="1" dirty="0">
                <a:solidFill>
                  <a:schemeClr val="tx2"/>
                </a:solidFill>
              </a:rPr>
              <a:t>  WORD PTR[SI]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777707" y="1648647"/>
            <a:ext cx="3429000" cy="4392612"/>
            <a:chOff x="3560" y="1389"/>
            <a:chExt cx="2160" cy="276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199" y="1389"/>
              <a:ext cx="960" cy="2767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99" y="17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199" y="201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199" y="225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95" y="275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199" y="3659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436" y="1751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JMP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560" y="2704"/>
              <a:ext cx="6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1122H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468" y="37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526" y="2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514" y="14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5239" y="1616"/>
              <a:ext cx="136" cy="6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375" y="1616"/>
              <a:ext cx="28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代码段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199" y="341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/>
            </p:cNvSpPr>
            <p:nvPr/>
          </p:nvSpPr>
          <p:spPr bwMode="auto">
            <a:xfrm>
              <a:off x="5239" y="2659"/>
              <a:ext cx="181" cy="1361"/>
            </a:xfrm>
            <a:prstGeom prst="rightBrace">
              <a:avLst>
                <a:gd name="adj1" fmla="val 62661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5393" y="3022"/>
              <a:ext cx="32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数据段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99" y="29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458" y="340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467" y="3180"/>
              <a:ext cx="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22H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468" y="2750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20H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195" y="3203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4468" y="2976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</p:grpSp>
      <p:sp>
        <p:nvSpPr>
          <p:cNvPr id="31" name="AutoShape 36"/>
          <p:cNvSpPr>
            <a:spLocks/>
          </p:cNvSpPr>
          <p:nvPr/>
        </p:nvSpPr>
        <p:spPr bwMode="auto">
          <a:xfrm>
            <a:off x="6542882" y="4575997"/>
            <a:ext cx="171450" cy="673100"/>
          </a:xfrm>
          <a:prstGeom prst="leftBrace">
            <a:avLst>
              <a:gd name="adj1" fmla="val 327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5777707" y="4888734"/>
            <a:ext cx="720725" cy="1444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201445" y="4817297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34" name="AutoShape 39"/>
          <p:cNvSpPr>
            <a:spLocks/>
          </p:cNvSpPr>
          <p:nvPr/>
        </p:nvSpPr>
        <p:spPr bwMode="auto">
          <a:xfrm>
            <a:off x="6541295" y="4672834"/>
            <a:ext cx="173037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190332" y="505383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CS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5779295" y="4955409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42"/>
          <p:cNvSpPr>
            <a:spLocks/>
          </p:cNvSpPr>
          <p:nvPr/>
        </p:nvSpPr>
        <p:spPr bwMode="auto">
          <a:xfrm>
            <a:off x="6469857" y="3952109"/>
            <a:ext cx="173038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5118895" y="4333109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IP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H="1">
            <a:off x="5707857" y="4234684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1" grpId="0" animBg="1"/>
      <p:bldP spid="31" grpId="1" animBg="1"/>
      <p:bldP spid="33" grpId="0"/>
      <p:bldP spid="33" grpId="1"/>
      <p:bldP spid="34" grpId="0" animBg="1"/>
      <p:bldP spid="35" grpId="0"/>
      <p:bldP spid="37" grpId="0" animBg="1"/>
      <p:bldP spid="3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在满足一定条件下，程序转移到目标地址继续</a:t>
            </a:r>
            <a:r>
              <a:rPr lang="zh-CN" altLang="en-US" dirty="0" smtClean="0"/>
              <a:t>执行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条件转移指令均为段内短转移，即转移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范围为</a:t>
            </a:r>
            <a:r>
              <a:rPr lang="zh-CN" altLang="en-US" dirty="0" smtClean="0">
                <a:solidFill>
                  <a:srgbClr val="FF0000"/>
                </a:solidFill>
              </a:rPr>
              <a:t>： </a:t>
            </a:r>
            <a:r>
              <a:rPr lang="zh-CN" altLang="en-US" dirty="0">
                <a:solidFill>
                  <a:srgbClr val="FF0000"/>
                </a:solidFill>
              </a:rPr>
              <a:t>-128------+127</a:t>
            </a: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4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几种条件转移指令的应用</a:t>
            </a:r>
          </a:p>
          <a:p>
            <a:pPr lvl="1" eaLnBrk="1" hangingPunct="1"/>
            <a:r>
              <a:rPr lang="en-US" altLang="zh-CN" dirty="0" err="1"/>
              <a:t>JC</a:t>
            </a:r>
            <a:r>
              <a:rPr lang="en-US" altLang="zh-CN" dirty="0"/>
              <a:t>/</a:t>
            </a:r>
            <a:r>
              <a:rPr lang="en-US" altLang="zh-CN" dirty="0" err="1"/>
              <a:t>JNC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判断</a:t>
            </a:r>
            <a:r>
              <a:rPr lang="en-US" altLang="zh-CN" dirty="0"/>
              <a:t>CF</a:t>
            </a:r>
            <a:r>
              <a:rPr lang="zh-CN" altLang="en-US" dirty="0"/>
              <a:t>的状态。常用于比大小</a:t>
            </a:r>
          </a:p>
          <a:p>
            <a:pPr lvl="1" eaLnBrk="1" hangingPunct="1"/>
            <a:r>
              <a:rPr lang="en-US" altLang="zh-CN" dirty="0" err="1"/>
              <a:t>JZ</a:t>
            </a:r>
            <a:r>
              <a:rPr lang="en-US" altLang="zh-CN" dirty="0"/>
              <a:t>/</a:t>
            </a:r>
            <a:r>
              <a:rPr lang="en-US" altLang="zh-CN" dirty="0" err="1"/>
              <a:t>JNZ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判断</a:t>
            </a:r>
            <a:r>
              <a:rPr lang="en-US" altLang="zh-CN" dirty="0" err="1"/>
              <a:t>ZF</a:t>
            </a:r>
            <a:r>
              <a:rPr lang="zh-CN" altLang="en-US" dirty="0"/>
              <a:t>的状态。常用于循环体的结束</a:t>
            </a:r>
            <a:r>
              <a:rPr lang="zh-CN" altLang="en-US" dirty="0" smtClean="0"/>
              <a:t>判断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0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几种条件转移指令的应用</a:t>
            </a:r>
          </a:p>
          <a:p>
            <a:pPr lvl="1" eaLnBrk="1" hangingPunct="1"/>
            <a:r>
              <a:rPr lang="en-US" altLang="zh-CN" dirty="0" smtClean="0"/>
              <a:t>JO/</a:t>
            </a:r>
            <a:r>
              <a:rPr lang="en-US" altLang="zh-CN" dirty="0" err="1" smtClean="0"/>
              <a:t>JNO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判断</a:t>
            </a:r>
            <a:r>
              <a:rPr lang="en-US" altLang="zh-CN" sz="2000" dirty="0"/>
              <a:t>OF</a:t>
            </a:r>
            <a:r>
              <a:rPr lang="zh-CN" altLang="en-US" sz="2000" dirty="0"/>
              <a:t>的状态。常用于有符号数溢出的判断</a:t>
            </a:r>
          </a:p>
          <a:p>
            <a:pPr lvl="1" eaLnBrk="1" hangingPunct="1"/>
            <a:r>
              <a:rPr lang="en-US" altLang="zh-CN" dirty="0"/>
              <a:t>JP/</a:t>
            </a:r>
            <a:r>
              <a:rPr lang="en-US" altLang="zh-CN" dirty="0" err="1"/>
              <a:t>JPE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判断</a:t>
            </a:r>
            <a:r>
              <a:rPr lang="en-US" altLang="zh-CN" sz="2000" dirty="0"/>
              <a:t>PF</a:t>
            </a:r>
            <a:r>
              <a:rPr lang="zh-CN" altLang="en-US" sz="2000" dirty="0"/>
              <a:t>的状态。用于判断运算结果低</a:t>
            </a:r>
            <a:r>
              <a:rPr lang="en-US" altLang="zh-CN" sz="2000" dirty="0"/>
              <a:t>8</a:t>
            </a:r>
            <a:r>
              <a:rPr lang="zh-CN" altLang="en-US" sz="2000" dirty="0"/>
              <a:t>位中</a:t>
            </a:r>
            <a:r>
              <a:rPr lang="en-US" altLang="zh-CN" sz="2000" dirty="0"/>
              <a:t>1</a:t>
            </a:r>
            <a:r>
              <a:rPr lang="zh-CN" altLang="en-US" sz="2000" dirty="0"/>
              <a:t>的个数是否为偶数</a:t>
            </a:r>
          </a:p>
          <a:p>
            <a:pPr lvl="1" eaLnBrk="1" hangingPunct="1"/>
            <a:r>
              <a:rPr lang="en-US" altLang="zh-CN" dirty="0"/>
              <a:t>JA/JAE/</a:t>
            </a:r>
            <a:r>
              <a:rPr lang="en-US" altLang="zh-CN" dirty="0" err="1"/>
              <a:t>JB</a:t>
            </a:r>
            <a:r>
              <a:rPr lang="en-US" altLang="zh-CN" dirty="0"/>
              <a:t>/</a:t>
            </a:r>
            <a:r>
              <a:rPr lang="en-US" altLang="zh-CN" dirty="0" err="1"/>
              <a:t>JBE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判断</a:t>
            </a:r>
            <a:r>
              <a:rPr lang="en-US" altLang="zh-CN" sz="2000" dirty="0"/>
              <a:t>CF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CF+ZF</a:t>
            </a:r>
            <a:r>
              <a:rPr lang="zh-CN" altLang="en-US" sz="2000" dirty="0"/>
              <a:t>的状态。常用于无符号数的大小比较</a:t>
            </a:r>
            <a:endParaRPr lang="en-US" altLang="zh-CN" sz="2000" dirty="0"/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20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-2 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操作数高字节 → </a:t>
            </a:r>
            <a:r>
              <a:rPr lang="en-US" altLang="zh-CN" dirty="0" err="1">
                <a:latin typeface="宋体" panose="02010600030101010101" pitchFamily="2" charset="-122"/>
              </a:rPr>
              <a:t>SP+1</a:t>
            </a:r>
            <a:endParaRPr lang="zh-CN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操作数低字节 →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07998" y="315081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07998" y="351435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07998" y="387471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207998" y="214592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68498" y="212529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207998" y="471132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665198" y="22602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07998" y="278092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12611" y="386042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585698" y="4074740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103473" y="297301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>
            <a:off x="7803436" y="276029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012611" y="313970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85698" y="3354015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50898" y="3500065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50898" y="3139703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7759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  <p:bldP spid="14" grpId="0" animBg="1"/>
      <p:bldP spid="15" grpId="0"/>
      <p:bldP spid="15" grpId="1"/>
      <p:bldP spid="17" grpId="0"/>
      <p:bldP spid="18" grpId="0" animBg="1"/>
      <p:bldP spid="19" grpId="0"/>
      <p:bldP spid="21" grpId="0"/>
      <p:bldP spid="2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例：统计</a:t>
            </a:r>
            <a:r>
              <a:rPr lang="zh-CN" altLang="en-US" dirty="0"/>
              <a:t>内存数据段中以</a:t>
            </a:r>
            <a:r>
              <a:rPr lang="en-US" altLang="zh-CN" dirty="0"/>
              <a:t>TABLE</a:t>
            </a:r>
            <a:r>
              <a:rPr lang="zh-CN" altLang="en-US" dirty="0"/>
              <a:t>为首地址的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位符号数中正数、负数和零元数的个数。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条件转移</a:t>
            </a:r>
            <a:r>
              <a:rPr lang="zh-CN" altLang="en-US" dirty="0" smtClean="0"/>
              <a:t>指令例（流程图）</a:t>
            </a:r>
          </a:p>
        </p:txBody>
      </p:sp>
      <p:sp>
        <p:nvSpPr>
          <p:cNvPr id="177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A11A74-DD46-4D32-8A98-1D1096656885}" type="slidenum">
              <a:rPr kumimoji="0" lang="zh-CN" altLang="en-US" sz="1400">
                <a:latin typeface="Tahoma" panose="020B0604030504040204" pitchFamily="34" charset="0"/>
              </a:rPr>
              <a:pPr/>
              <a:t>141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4299198" y="486241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35248" y="1366738"/>
            <a:ext cx="2209800" cy="8318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755898" y="1442938"/>
            <a:ext cx="201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将存放各元素个数的单元清零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35248" y="257323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054348" y="2501800"/>
            <a:ext cx="15446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取首地址</a:t>
            </a:r>
          </a:p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395536" y="350986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832098" y="3586063"/>
            <a:ext cx="193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取一个字节数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4230936" y="26430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51636" y="2719288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正数个数加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230936" y="37098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797673" y="4976713"/>
            <a:ext cx="151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零元素加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5512048" y="1119088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5508873" y="2141438"/>
            <a:ext cx="0" cy="4937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>
            <a:off x="5523161" y="5473600"/>
            <a:ext cx="0" cy="547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1692523" y="2198588"/>
            <a:ext cx="0" cy="374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1721098" y="5181500"/>
            <a:ext cx="0" cy="415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3060948" y="4824313"/>
            <a:ext cx="5032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3564186" y="1119088"/>
            <a:ext cx="0" cy="36861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>
            <a:off x="3564186" y="1119088"/>
            <a:ext cx="1944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1" name="AutoShape 33"/>
          <p:cNvSpPr>
            <a:spLocks noChangeArrowheads="1"/>
          </p:cNvSpPr>
          <p:nvPr/>
        </p:nvSpPr>
        <p:spPr bwMode="auto">
          <a:xfrm>
            <a:off x="411411" y="4460775"/>
            <a:ext cx="2592387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1292473" y="4617938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为负？</a:t>
            </a:r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1692523" y="3190775"/>
            <a:ext cx="0" cy="3333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 flipH="1">
            <a:off x="1692523" y="4128988"/>
            <a:ext cx="14288" cy="3317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5" name="AutoShape 37"/>
          <p:cNvSpPr>
            <a:spLocks noChangeArrowheads="1"/>
          </p:cNvSpPr>
          <p:nvPr/>
        </p:nvSpPr>
        <p:spPr bwMode="auto">
          <a:xfrm>
            <a:off x="4226173" y="1392138"/>
            <a:ext cx="2592388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5107236" y="1549300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为零？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4802436" y="3803550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负数个数加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3853111" y="3438425"/>
            <a:ext cx="0" cy="21447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>
            <a:off x="1721098" y="5597425"/>
            <a:ext cx="21240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3853111" y="3438425"/>
            <a:ext cx="16557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2987923" y="44464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1979861" y="51656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5580311" y="21271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6848723" y="1752500"/>
            <a:ext cx="6842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V="1">
            <a:off x="7539286" y="1754088"/>
            <a:ext cx="0" cy="281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5523161" y="4575075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8" name="Text Box 50"/>
          <p:cNvSpPr txBox="1">
            <a:spLocks noChangeArrowheads="1"/>
          </p:cNvSpPr>
          <p:nvPr/>
        </p:nvSpPr>
        <p:spPr bwMode="auto">
          <a:xfrm>
            <a:off x="6891586" y="14064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>
            <a:off x="6963023" y="2990750"/>
            <a:ext cx="1008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>
            <a:off x="7005886" y="4027388"/>
            <a:ext cx="971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flipV="1">
            <a:off x="7971086" y="2990750"/>
            <a:ext cx="0" cy="2706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>
            <a:off x="5523161" y="5727600"/>
            <a:ext cx="24479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>
            <a:off x="5508873" y="4570313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>
            <a:off x="5537448" y="3438425"/>
            <a:ext cx="0" cy="2778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animBg="1"/>
      <p:bldP spid="165893" grpId="0" animBg="1"/>
      <p:bldP spid="165895" grpId="0"/>
      <p:bldP spid="165897" grpId="0" animBg="1"/>
      <p:bldP spid="165898" grpId="0"/>
      <p:bldP spid="165899" grpId="0" animBg="1"/>
      <p:bldP spid="165901" grpId="0" animBg="1"/>
      <p:bldP spid="165902" grpId="0"/>
      <p:bldP spid="165903" grpId="0" animBg="1"/>
      <p:bldP spid="165905" grpId="0"/>
      <p:bldP spid="165921" grpId="0" animBg="1"/>
      <p:bldP spid="165925" grpId="0" animBg="1"/>
      <p:bldP spid="165926" grpId="0"/>
      <p:bldP spid="165927" grpId="0"/>
      <p:bldP spid="165932" grpId="0"/>
      <p:bldP spid="165933" grpId="0"/>
      <p:bldP spid="16593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循环范围：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以当前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</a:rPr>
              <a:t>为中心的-128～+127范围内循环。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循环次数由</a:t>
            </a:r>
            <a:r>
              <a:rPr lang="en-US" altLang="zh-CN" dirty="0">
                <a:latin typeface="Times New Roman" panose="02020603050405020304" pitchFamily="18" charset="0"/>
              </a:rPr>
              <a:t>CX</a:t>
            </a:r>
            <a:r>
              <a:rPr lang="zh-CN" altLang="en-US" dirty="0">
                <a:latin typeface="Times New Roman" panose="02020603050405020304" pitchFamily="18" charset="0"/>
              </a:rPr>
              <a:t>寄存器指定。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循环指令：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3933056"/>
            <a:ext cx="1855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LOOP  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*LOOPZ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*LOOPNZ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746920" y="4161656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186783" y="4161656"/>
            <a:ext cx="7207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7520" y="3929881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无条件循环指令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94845" y="4752206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条件循环指令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864645" y="4593456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无条件循环指令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/>
              <a:t>       LOOP  LABEL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循环条件：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CX </a:t>
            </a:r>
            <a:r>
              <a:rPr lang="en-US" altLang="zh-CN" dirty="0">
                <a:cs typeface="Arial" panose="020B0604020202020204" pitchFamily="34" charset="0"/>
              </a:rPr>
              <a:t>≠ 0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DEC  CX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JNZ</a:t>
            </a:r>
            <a:r>
              <a:rPr lang="en-US" altLang="zh-CN" dirty="0"/>
              <a:t>   </a:t>
            </a:r>
            <a:r>
              <a:rPr lang="zh-CN" altLang="en-US" dirty="0"/>
              <a:t>符号地址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143</a:t>
            </a:fld>
            <a:endParaRPr lang="en-US" altLang="zh-CN" dirty="0"/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1547664" y="4653136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用于调用一个子过程；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子过程由程序员预先设计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    并装入内存    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子过程执行结束后要返回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    原调用处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144</a:t>
            </a:fld>
            <a:endParaRPr lang="en-US" altLang="zh-CN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64088" y="2924944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调用程序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41950" y="3372619"/>
            <a:ext cx="6350" cy="908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6048300" y="3671069"/>
            <a:ext cx="9144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962700" y="3747269"/>
            <a:ext cx="0" cy="1905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6048300" y="4509269"/>
            <a:ext cx="914400" cy="1143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48300" y="4509269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876850" y="4356869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383708" y="5195069"/>
            <a:ext cx="1008956" cy="466725"/>
          </a:xfrm>
          <a:prstGeom prst="wedgeRoundRectCallout">
            <a:avLst>
              <a:gd name="adj1" fmla="val 84856"/>
              <a:gd name="adj2" fmla="val -151991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断点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643613" y="3532956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7626275" y="3717106"/>
            <a:ext cx="1041400" cy="936352"/>
          </a:xfrm>
          <a:prstGeom prst="wedgeRoundRectCallout">
            <a:avLst>
              <a:gd name="adj1" fmla="val -107897"/>
              <a:gd name="adj2" fmla="val -46840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入口地址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6010200" y="4234631"/>
            <a:ext cx="73025" cy="73025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6545188" y="2939231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子程序</a:t>
            </a:r>
          </a:p>
        </p:txBody>
      </p:sp>
    </p:spTree>
    <p:extLst>
      <p:ext uri="{BB962C8B-B14F-4D97-AF65-F5344CB8AC3E}">
        <p14:creationId xmlns:p14="http://schemas.microsoft.com/office/powerpoint/2010/main" val="17423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3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保护断点；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将调用指令的下一条指令的地址（断点）压入堆栈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获取子过程的入口地址；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子过程第1条指令的偏移地址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执行子过程，含相应参数的保存及恢复；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恢复断点，返回原程序。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将断点偏移地址由堆栈弹出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3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过程调用</a:t>
            </a: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146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8175" y="2924175"/>
            <a:ext cx="3581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smtClean="0"/>
              <a:t>段内调用</a:t>
            </a:r>
          </a:p>
          <a:p>
            <a:pPr eaLnBrk="1" hangingPunct="1"/>
            <a:endParaRPr lang="zh-CN" altLang="en-US" kern="0" smtClean="0"/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kern="0" smtClean="0"/>
              <a:t>段间调用</a:t>
            </a:r>
            <a:endParaRPr lang="zh-CN" altLang="en-US" kern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2863" y="2495550"/>
            <a:ext cx="2590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段内直接调用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段内间接调用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40163" y="3789363"/>
            <a:ext cx="25908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段间直接调用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段间间接调用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1619250" y="3357563"/>
            <a:ext cx="215900" cy="1150937"/>
          </a:xfrm>
          <a:prstGeom prst="leftBrace">
            <a:avLst>
              <a:gd name="adj1" fmla="val 4442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3636963" y="26955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636963" y="39544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段内调用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被调用程序与调用程序在同一代码段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调用前只需保护断点的偏移地址</a:t>
            </a: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latin typeface="Times New Roman" panose="02020603050405020304" pitchFamily="18" charset="0"/>
              </a:rPr>
              <a:t>CALL  NEAR  </a:t>
            </a:r>
            <a:r>
              <a:rPr lang="en-US" altLang="zh-CN" dirty="0" err="1">
                <a:latin typeface="Times New Roman" panose="02020603050405020304" pitchFamily="18" charset="0"/>
              </a:rPr>
              <a:t>PROC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执行</a:t>
            </a:r>
            <a:r>
              <a:rPr lang="zh-CN" altLang="en-US" dirty="0">
                <a:latin typeface="Times New Roman" panose="02020603050405020304" pitchFamily="18" charset="0"/>
              </a:rPr>
              <a:t>过程：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147</a:t>
            </a:fld>
            <a:endParaRPr lang="en-US" altLang="zh-CN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519772" y="5035263"/>
            <a:ext cx="41044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 dirty="0"/>
              <a:t> </a:t>
            </a:r>
            <a:r>
              <a:rPr lang="zh-CN" altLang="en-US" b="1" dirty="0"/>
              <a:t>将断点的偏移地址压入堆栈</a:t>
            </a:r>
          </a:p>
          <a:p>
            <a:pPr>
              <a:spcBef>
                <a:spcPct val="25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/>
              <a:t> 根据过程名找子程序入口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4067943" y="4581127"/>
            <a:ext cx="432049" cy="7200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403626" y="444336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近过程名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7422601" y="3095377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7422601" y="2996952"/>
            <a:ext cx="1144587" cy="7842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567188" y="2996952"/>
            <a:ext cx="0" cy="2447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7422601" y="4009777"/>
            <a:ext cx="1144587" cy="14351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7414663" y="4009777"/>
            <a:ext cx="7938" cy="15081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7251151" y="3857377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5123693" y="3573215"/>
            <a:ext cx="1355933" cy="677862"/>
          </a:xfrm>
          <a:prstGeom prst="wedgeRoundRectCallout">
            <a:avLst>
              <a:gd name="adj1" fmla="val 106308"/>
              <a:gd name="adj2" fmla="val -63741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代码段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8321126" y="2809627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866976" y="2565152"/>
            <a:ext cx="110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调用程序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7992513" y="242069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被调用程序</a:t>
            </a: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6267671" y="5875014"/>
            <a:ext cx="1440680" cy="677862"/>
          </a:xfrm>
          <a:prstGeom prst="wedgeRoundRectCallout">
            <a:avLst>
              <a:gd name="adj1" fmla="val 101891"/>
              <a:gd name="adj2" fmla="val -19982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代码段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04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 animBg="1"/>
      <p:bldP spid="19" grpId="1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段内调用示例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148</a:t>
            </a:fld>
            <a:endParaRPr lang="en-US" altLang="zh-CN" dirty="0"/>
          </a:p>
        </p:txBody>
      </p:sp>
      <p:sp>
        <p:nvSpPr>
          <p:cNvPr id="25" name="Rectangle 2051"/>
          <p:cNvSpPr txBox="1">
            <a:spLocks noChangeArrowheads="1"/>
          </p:cNvSpPr>
          <p:nvPr/>
        </p:nvSpPr>
        <p:spPr bwMode="auto">
          <a:xfrm>
            <a:off x="699405" y="1971568"/>
            <a:ext cx="44688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CALL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TIMRE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2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CALL  WORD  PTR[SI]</a:t>
            </a:r>
            <a:endParaRPr lang="en-US" altLang="zh-CN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26" name="Text Box 2052"/>
          <p:cNvSpPr txBox="1">
            <a:spLocks noChangeArrowheads="1"/>
          </p:cNvSpPr>
          <p:nvPr/>
        </p:nvSpPr>
        <p:spPr bwMode="auto">
          <a:xfrm>
            <a:off x="4241459" y="2037234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直接调用</a:t>
            </a:r>
          </a:p>
        </p:txBody>
      </p:sp>
      <p:sp>
        <p:nvSpPr>
          <p:cNvPr id="27" name="Text Box 2053"/>
          <p:cNvSpPr txBox="1">
            <a:spLocks noChangeArrowheads="1"/>
          </p:cNvSpPr>
          <p:nvPr/>
        </p:nvSpPr>
        <p:spPr bwMode="auto">
          <a:xfrm>
            <a:off x="5340350" y="280670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间接调用</a:t>
            </a:r>
          </a:p>
        </p:txBody>
      </p:sp>
      <p:sp>
        <p:nvSpPr>
          <p:cNvPr id="28" name="Line 2054"/>
          <p:cNvSpPr>
            <a:spLocks noChangeShapeType="1"/>
          </p:cNvSpPr>
          <p:nvPr/>
        </p:nvSpPr>
        <p:spPr bwMode="auto">
          <a:xfrm>
            <a:off x="3470275" y="2276872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056"/>
          <p:cNvSpPr>
            <a:spLocks noChangeShapeType="1"/>
          </p:cNvSpPr>
          <p:nvPr/>
        </p:nvSpPr>
        <p:spPr bwMode="auto">
          <a:xfrm>
            <a:off x="4630890" y="301338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057"/>
          <p:cNvSpPr>
            <a:spLocks noChangeArrowheads="1"/>
          </p:cNvSpPr>
          <p:nvPr/>
        </p:nvSpPr>
        <p:spPr bwMode="auto">
          <a:xfrm>
            <a:off x="6709013" y="2679057"/>
            <a:ext cx="1601788" cy="33131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2059"/>
          <p:cNvSpPr>
            <a:spLocks noChangeShapeType="1"/>
          </p:cNvSpPr>
          <p:nvPr/>
        </p:nvSpPr>
        <p:spPr bwMode="auto">
          <a:xfrm>
            <a:off x="6709013" y="4620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60"/>
          <p:cNvSpPr>
            <a:spLocks noChangeShapeType="1"/>
          </p:cNvSpPr>
          <p:nvPr/>
        </p:nvSpPr>
        <p:spPr bwMode="auto">
          <a:xfrm>
            <a:off x="6709013" y="5001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061"/>
          <p:cNvSpPr>
            <a:spLocks noChangeShapeType="1"/>
          </p:cNvSpPr>
          <p:nvPr/>
        </p:nvSpPr>
        <p:spPr bwMode="auto">
          <a:xfrm>
            <a:off x="6710601" y="3858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062"/>
          <p:cNvSpPr>
            <a:spLocks noChangeShapeType="1"/>
          </p:cNvSpPr>
          <p:nvPr/>
        </p:nvSpPr>
        <p:spPr bwMode="auto">
          <a:xfrm>
            <a:off x="6710601" y="5382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065"/>
          <p:cNvSpPr txBox="1">
            <a:spLocks noChangeArrowheads="1"/>
          </p:cNvSpPr>
          <p:nvPr/>
        </p:nvSpPr>
        <p:spPr bwMode="auto">
          <a:xfrm>
            <a:off x="7105888" y="46062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44H</a:t>
            </a:r>
          </a:p>
        </p:txBody>
      </p:sp>
      <p:sp>
        <p:nvSpPr>
          <p:cNvPr id="36" name="Text Box 2066"/>
          <p:cNvSpPr txBox="1">
            <a:spLocks noChangeArrowheads="1"/>
          </p:cNvSpPr>
          <p:nvPr/>
        </p:nvSpPr>
        <p:spPr bwMode="auto">
          <a:xfrm>
            <a:off x="7105888" y="49872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33H</a:t>
            </a:r>
          </a:p>
        </p:txBody>
      </p:sp>
      <p:sp>
        <p:nvSpPr>
          <p:cNvPr id="37" name="AutoShape 2067"/>
          <p:cNvSpPr>
            <a:spLocks/>
          </p:cNvSpPr>
          <p:nvPr/>
        </p:nvSpPr>
        <p:spPr bwMode="auto">
          <a:xfrm rot="10800000">
            <a:off x="8428831" y="4553100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Line 2069"/>
          <p:cNvSpPr>
            <a:spLocks noChangeShapeType="1"/>
          </p:cNvSpPr>
          <p:nvPr/>
        </p:nvSpPr>
        <p:spPr bwMode="auto">
          <a:xfrm>
            <a:off x="6709013" y="339978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070"/>
          <p:cNvSpPr>
            <a:spLocks noChangeShapeType="1"/>
          </p:cNvSpPr>
          <p:nvPr/>
        </p:nvSpPr>
        <p:spPr bwMode="auto">
          <a:xfrm>
            <a:off x="6707426" y="29267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2071"/>
          <p:cNvSpPr txBox="1">
            <a:spLocks noChangeArrowheads="1"/>
          </p:cNvSpPr>
          <p:nvPr/>
        </p:nvSpPr>
        <p:spPr bwMode="auto">
          <a:xfrm>
            <a:off x="7010638" y="29679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41" name="AutoShape 2072"/>
          <p:cNvSpPr>
            <a:spLocks/>
          </p:cNvSpPr>
          <p:nvPr/>
        </p:nvSpPr>
        <p:spPr bwMode="auto">
          <a:xfrm rot="10800000">
            <a:off x="8419425" y="2806701"/>
            <a:ext cx="144463" cy="1265238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2073"/>
          <p:cNvSpPr txBox="1">
            <a:spLocks noChangeArrowheads="1"/>
          </p:cNvSpPr>
          <p:nvPr/>
        </p:nvSpPr>
        <p:spPr bwMode="auto">
          <a:xfrm>
            <a:off x="8612113" y="2906863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/>
              <a:t>代码段</a:t>
            </a:r>
          </a:p>
        </p:txBody>
      </p:sp>
      <p:sp>
        <p:nvSpPr>
          <p:cNvPr id="43" name="Text Box 2074"/>
          <p:cNvSpPr txBox="1">
            <a:spLocks noChangeArrowheads="1"/>
          </p:cNvSpPr>
          <p:nvPr/>
        </p:nvSpPr>
        <p:spPr bwMode="auto">
          <a:xfrm>
            <a:off x="8671778" y="4508499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/>
              <a:t>数据段</a:t>
            </a:r>
          </a:p>
        </p:txBody>
      </p:sp>
      <p:sp>
        <p:nvSpPr>
          <p:cNvPr id="44" name="Text Box 2075"/>
          <p:cNvSpPr txBox="1">
            <a:spLocks noChangeArrowheads="1"/>
          </p:cNvSpPr>
          <p:nvPr/>
        </p:nvSpPr>
        <p:spPr bwMode="auto">
          <a:xfrm>
            <a:off x="7213838" y="397604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5" name="Text Box 2076"/>
          <p:cNvSpPr txBox="1">
            <a:spLocks noChangeArrowheads="1"/>
          </p:cNvSpPr>
          <p:nvPr/>
        </p:nvSpPr>
        <p:spPr bwMode="auto">
          <a:xfrm>
            <a:off x="1008857" y="3307557"/>
            <a:ext cx="2194991" cy="939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设：</a:t>
            </a:r>
            <a:r>
              <a:rPr lang="en-US" altLang="zh-CN" b="1" dirty="0">
                <a:solidFill>
                  <a:schemeClr val="bg1"/>
                </a:solidFill>
              </a:rPr>
              <a:t>SI=</a:t>
            </a:r>
            <a:r>
              <a:rPr lang="en-US" altLang="zh-CN" b="1" dirty="0" err="1">
                <a:solidFill>
                  <a:schemeClr val="bg1"/>
                </a:solidFill>
              </a:rPr>
              <a:t>1200H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25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       CS=</a:t>
            </a:r>
            <a:r>
              <a:rPr lang="en-US" altLang="zh-CN" b="1" dirty="0" err="1">
                <a:solidFill>
                  <a:schemeClr val="bg1"/>
                </a:solidFill>
              </a:rPr>
              <a:t>6000H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6" name="Text Box 2077"/>
          <p:cNvSpPr txBox="1">
            <a:spLocks noChangeArrowheads="1"/>
          </p:cNvSpPr>
          <p:nvPr/>
        </p:nvSpPr>
        <p:spPr bwMode="auto">
          <a:xfrm>
            <a:off x="5513779" y="4688832"/>
            <a:ext cx="1123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1200H</a:t>
            </a:r>
            <a:endParaRPr lang="en-US" altLang="zh-CN" b="1" dirty="0"/>
          </a:p>
        </p:txBody>
      </p:sp>
      <p:sp>
        <p:nvSpPr>
          <p:cNvPr id="47" name="Text Box 2078"/>
          <p:cNvSpPr txBox="1">
            <a:spLocks noChangeArrowheads="1"/>
          </p:cNvSpPr>
          <p:nvPr/>
        </p:nvSpPr>
        <p:spPr bwMode="auto">
          <a:xfrm>
            <a:off x="1008857" y="4397446"/>
            <a:ext cx="3457575" cy="482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执行第（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）条指令后：</a:t>
            </a:r>
          </a:p>
        </p:txBody>
      </p:sp>
      <p:sp>
        <p:nvSpPr>
          <p:cNvPr id="48" name="Text Box 2079"/>
          <p:cNvSpPr txBox="1">
            <a:spLocks noChangeArrowheads="1"/>
          </p:cNvSpPr>
          <p:nvPr/>
        </p:nvSpPr>
        <p:spPr bwMode="auto">
          <a:xfrm>
            <a:off x="1907704" y="4941324"/>
            <a:ext cx="1798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dirty="0" err="1"/>
              <a:t>6000H</a:t>
            </a:r>
            <a:endParaRPr lang="en-US" altLang="zh-CN" sz="2800" b="1" dirty="0"/>
          </a:p>
        </p:txBody>
      </p:sp>
      <p:sp>
        <p:nvSpPr>
          <p:cNvPr id="49" name="Text Box 2080"/>
          <p:cNvSpPr txBox="1">
            <a:spLocks noChangeArrowheads="1"/>
          </p:cNvSpPr>
          <p:nvPr/>
        </p:nvSpPr>
        <p:spPr bwMode="auto">
          <a:xfrm>
            <a:off x="1008857" y="4966493"/>
            <a:ext cx="1154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CS =</a:t>
            </a:r>
            <a:endParaRPr lang="zh-CN" altLang="en-US" sz="2800" b="1" dirty="0"/>
          </a:p>
        </p:txBody>
      </p:sp>
      <p:sp>
        <p:nvSpPr>
          <p:cNvPr id="50" name="Text Box 2082"/>
          <p:cNvSpPr txBox="1">
            <a:spLocks noChangeArrowheads="1"/>
          </p:cNvSpPr>
          <p:nvPr/>
        </p:nvSpPr>
        <p:spPr bwMode="auto">
          <a:xfrm>
            <a:off x="1945590" y="5460436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dirty="0" err="1"/>
              <a:t>3344H</a:t>
            </a:r>
            <a:endParaRPr lang="zh-CN" altLang="en-US" sz="2800" dirty="0"/>
          </a:p>
        </p:txBody>
      </p:sp>
      <p:sp>
        <p:nvSpPr>
          <p:cNvPr id="51" name="Text Box 2083"/>
          <p:cNvSpPr txBox="1">
            <a:spLocks noChangeArrowheads="1"/>
          </p:cNvSpPr>
          <p:nvPr/>
        </p:nvSpPr>
        <p:spPr bwMode="auto">
          <a:xfrm>
            <a:off x="1051835" y="5460436"/>
            <a:ext cx="994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IP </a:t>
            </a:r>
            <a:r>
              <a:rPr lang="en-US" altLang="zh-CN" sz="2800" b="1" dirty="0" smtClean="0"/>
              <a:t> =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33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 animBg="1"/>
      <p:bldP spid="35" grpId="0"/>
      <p:bldP spid="36" grpId="0"/>
      <p:bldP spid="37" grpId="0" animBg="1"/>
      <p:bldP spid="40" grpId="0"/>
      <p:bldP spid="41" grpId="0" animBg="1"/>
      <p:bldP spid="42" grpId="0"/>
      <p:bldP spid="43" grpId="0"/>
      <p:bldP spid="44" grpId="0"/>
      <p:bldP spid="45" grpId="0" animBg="1"/>
      <p:bldP spid="46" grpId="0"/>
      <p:bldP spid="47" grpId="0" animBg="1"/>
      <p:bldP spid="48" grpId="0"/>
      <p:bldP spid="49" grpId="0"/>
      <p:bldP spid="50" grpId="0"/>
      <p:bldP spid="51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段间调用指令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r>
              <a:rPr lang="zh-CN" altLang="en-US" dirty="0" smtClean="0"/>
              <a:t>子过程与原调用程序不在同一代码段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dirty="0" smtClean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/>
              <a:t>断点保护时的压栈顺序：</a:t>
            </a:r>
            <a:endParaRPr lang="en-US" altLang="zh-CN" dirty="0" smtClean="0"/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/>
              <a:t>先将断点的</a:t>
            </a:r>
            <a:r>
              <a:rPr lang="en-US" altLang="zh-CN" dirty="0" smtClean="0"/>
              <a:t>CS</a:t>
            </a:r>
            <a:r>
              <a:rPr lang="zh-CN" altLang="en-US" dirty="0" smtClean="0"/>
              <a:t>压栈，再压入</a:t>
            </a:r>
            <a:r>
              <a:rPr lang="en-US" altLang="zh-CN" dirty="0" smtClean="0"/>
              <a:t>IP。</a:t>
            </a:r>
          </a:p>
          <a:p>
            <a:pPr eaLnBrk="1" hangingPunct="1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149</a:t>
            </a:fld>
            <a:endParaRPr lang="en-US" altLang="zh-CN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043608" y="3140968"/>
            <a:ext cx="67691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调用前需保护断点的段基地址和偏移地址</a:t>
            </a: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3707433" y="2644081"/>
            <a:ext cx="0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AX=</a:t>
            </a:r>
            <a:r>
              <a:rPr lang="en-US" altLang="zh-CN" dirty="0" err="1"/>
              <a:t>1234H</a:t>
            </a:r>
            <a:r>
              <a:rPr lang="zh-CN" altLang="en-US" dirty="0"/>
              <a:t>，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1200H</a:t>
            </a:r>
            <a:r>
              <a:rPr lang="zh-CN" altLang="en-US" dirty="0"/>
              <a:t>，</a:t>
            </a:r>
            <a:r>
              <a:rPr lang="zh-CN" altLang="en-US" dirty="0" smtClean="0"/>
              <a:t>执行 </a:t>
            </a:r>
            <a:r>
              <a:rPr lang="en-US" altLang="zh-CN" dirty="0"/>
              <a:t>PUSH  AX  </a:t>
            </a:r>
            <a:r>
              <a:rPr lang="zh-CN" altLang="en-US" dirty="0"/>
              <a:t>指令后堆栈区的状态： </a:t>
            </a:r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6588125" y="435768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588125" y="47212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6588125" y="5081588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588125" y="33528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8048625" y="33321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6588125" y="591820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5597525" y="50673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7045325" y="34671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8569325" y="4468813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32" name="AutoShape 69"/>
          <p:cNvSpPr>
            <a:spLocks/>
          </p:cNvSpPr>
          <p:nvPr/>
        </p:nvSpPr>
        <p:spPr bwMode="auto">
          <a:xfrm>
            <a:off x="8183563" y="42560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" name="Text Box 82"/>
          <p:cNvSpPr txBox="1">
            <a:spLocks noChangeArrowheads="1"/>
          </p:cNvSpPr>
          <p:nvPr/>
        </p:nvSpPr>
        <p:spPr bwMode="auto">
          <a:xfrm>
            <a:off x="250825" y="47720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SP-2=11FEH</a:t>
            </a:r>
          </a:p>
        </p:txBody>
      </p:sp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3235325" y="47371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3235325" y="4368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Rectangle 94"/>
          <p:cNvSpPr>
            <a:spLocks noChangeArrowheads="1"/>
          </p:cNvSpPr>
          <p:nvPr/>
        </p:nvSpPr>
        <p:spPr bwMode="auto">
          <a:xfrm>
            <a:off x="3235325" y="51006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Rectangle 95"/>
          <p:cNvSpPr>
            <a:spLocks noChangeArrowheads="1"/>
          </p:cNvSpPr>
          <p:nvPr/>
        </p:nvSpPr>
        <p:spPr bwMode="auto">
          <a:xfrm>
            <a:off x="3235325" y="5461000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Line 96"/>
          <p:cNvSpPr>
            <a:spLocks noChangeShapeType="1"/>
          </p:cNvSpPr>
          <p:nvPr/>
        </p:nvSpPr>
        <p:spPr bwMode="auto">
          <a:xfrm>
            <a:off x="3235325" y="37258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97"/>
          <p:cNvSpPr>
            <a:spLocks noChangeShapeType="1"/>
          </p:cNvSpPr>
          <p:nvPr/>
        </p:nvSpPr>
        <p:spPr bwMode="auto">
          <a:xfrm>
            <a:off x="4695825" y="37084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Freeform 98"/>
          <p:cNvSpPr>
            <a:spLocks/>
          </p:cNvSpPr>
          <p:nvPr/>
        </p:nvSpPr>
        <p:spPr bwMode="auto">
          <a:xfrm>
            <a:off x="3235325" y="6297613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Text Box 99"/>
          <p:cNvSpPr txBox="1">
            <a:spLocks noChangeArrowheads="1"/>
          </p:cNvSpPr>
          <p:nvPr/>
        </p:nvSpPr>
        <p:spPr bwMode="auto">
          <a:xfrm>
            <a:off x="3509963" y="50498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42" name="Text Box 100"/>
          <p:cNvSpPr txBox="1">
            <a:spLocks noChangeArrowheads="1"/>
          </p:cNvSpPr>
          <p:nvPr/>
        </p:nvSpPr>
        <p:spPr bwMode="auto">
          <a:xfrm>
            <a:off x="3509963" y="46894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43" name="Text Box 101"/>
          <p:cNvSpPr txBox="1">
            <a:spLocks noChangeArrowheads="1"/>
          </p:cNvSpPr>
          <p:nvPr/>
        </p:nvSpPr>
        <p:spPr bwMode="auto">
          <a:xfrm>
            <a:off x="2244725" y="5408613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44" name="Text Box 102"/>
          <p:cNvSpPr txBox="1">
            <a:spLocks noChangeArrowheads="1"/>
          </p:cNvSpPr>
          <p:nvPr/>
        </p:nvSpPr>
        <p:spPr bwMode="auto">
          <a:xfrm>
            <a:off x="3692525" y="36957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5" name="Text Box 103"/>
          <p:cNvSpPr txBox="1">
            <a:spLocks noChangeArrowheads="1"/>
          </p:cNvSpPr>
          <p:nvPr/>
        </p:nvSpPr>
        <p:spPr bwMode="auto">
          <a:xfrm>
            <a:off x="5089525" y="474662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46" name="AutoShape 104"/>
          <p:cNvSpPr>
            <a:spLocks/>
          </p:cNvSpPr>
          <p:nvPr/>
        </p:nvSpPr>
        <p:spPr bwMode="auto">
          <a:xfrm>
            <a:off x="4830763" y="45339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>
            <a:off x="2244725" y="4991100"/>
            <a:ext cx="838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106"/>
          <p:cNvSpPr>
            <a:spLocks noChangeArrowheads="1"/>
          </p:cNvSpPr>
          <p:nvPr/>
        </p:nvSpPr>
        <p:spPr bwMode="auto">
          <a:xfrm>
            <a:off x="568325" y="3695700"/>
            <a:ext cx="13716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" name="Line 107"/>
          <p:cNvSpPr>
            <a:spLocks noChangeShapeType="1"/>
          </p:cNvSpPr>
          <p:nvPr/>
        </p:nvSpPr>
        <p:spPr bwMode="auto">
          <a:xfrm>
            <a:off x="1254125" y="369570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108"/>
          <p:cNvSpPr txBox="1">
            <a:spLocks noChangeArrowheads="1"/>
          </p:cNvSpPr>
          <p:nvPr/>
        </p:nvSpPr>
        <p:spPr bwMode="auto">
          <a:xfrm>
            <a:off x="517525" y="36925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</a:rPr>
              <a:t>12H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err="1">
                <a:solidFill>
                  <a:schemeClr val="bg1"/>
                </a:solidFill>
              </a:rPr>
              <a:t>34H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1" name="Text Box 109"/>
          <p:cNvSpPr txBox="1">
            <a:spLocks noChangeArrowheads="1"/>
          </p:cNvSpPr>
          <p:nvPr/>
        </p:nvSpPr>
        <p:spPr bwMode="auto">
          <a:xfrm>
            <a:off x="923925" y="4178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AX</a:t>
            </a:r>
          </a:p>
        </p:txBody>
      </p:sp>
      <p:sp>
        <p:nvSpPr>
          <p:cNvPr id="52" name="Rectangle 110"/>
          <p:cNvSpPr>
            <a:spLocks noChangeArrowheads="1"/>
          </p:cNvSpPr>
          <p:nvPr/>
        </p:nvSpPr>
        <p:spPr bwMode="auto">
          <a:xfrm>
            <a:off x="6588125" y="3987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" name="Text Box 111"/>
          <p:cNvSpPr txBox="1">
            <a:spLocks noChangeArrowheads="1"/>
          </p:cNvSpPr>
          <p:nvPr/>
        </p:nvSpPr>
        <p:spPr bwMode="auto">
          <a:xfrm>
            <a:off x="3463925" y="31464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入栈后</a:t>
            </a:r>
          </a:p>
        </p:txBody>
      </p:sp>
      <p:sp>
        <p:nvSpPr>
          <p:cNvPr id="54" name="Text Box 112"/>
          <p:cNvSpPr txBox="1">
            <a:spLocks noChangeArrowheads="1"/>
          </p:cNvSpPr>
          <p:nvPr/>
        </p:nvSpPr>
        <p:spPr bwMode="auto">
          <a:xfrm>
            <a:off x="6816725" y="27813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入栈前</a:t>
            </a:r>
          </a:p>
        </p:txBody>
      </p:sp>
      <p:sp>
        <p:nvSpPr>
          <p:cNvPr id="55" name="Line 116"/>
          <p:cNvSpPr>
            <a:spLocks noChangeShapeType="1"/>
          </p:cNvSpPr>
          <p:nvPr/>
        </p:nvSpPr>
        <p:spPr bwMode="auto">
          <a:xfrm>
            <a:off x="1939925" y="3924300"/>
            <a:ext cx="685800" cy="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17"/>
          <p:cNvSpPr>
            <a:spLocks noChangeShapeType="1"/>
          </p:cNvSpPr>
          <p:nvPr/>
        </p:nvSpPr>
        <p:spPr bwMode="auto">
          <a:xfrm>
            <a:off x="2625725" y="3924300"/>
            <a:ext cx="0" cy="6858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18"/>
          <p:cNvSpPr>
            <a:spLocks noChangeShapeType="1"/>
          </p:cNvSpPr>
          <p:nvPr/>
        </p:nvSpPr>
        <p:spPr bwMode="auto">
          <a:xfrm>
            <a:off x="2625725" y="4610100"/>
            <a:ext cx="609600" cy="2286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/>
      <p:bldP spid="30" grpId="0"/>
      <p:bldP spid="31" grpId="0"/>
      <p:bldP spid="32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8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段间调用示例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150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4847" y="2021484"/>
            <a:ext cx="467995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/>
              <a:t>格式：</a:t>
            </a:r>
          </a:p>
          <a:p>
            <a:pPr eaLnBrk="1" hangingPunct="1">
              <a:spcBef>
                <a:spcPts val="0"/>
              </a:spcBef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</a:t>
            </a:r>
            <a:r>
              <a:rPr lang="en-US" altLang="zh-CN" kern="0" dirty="0" smtClean="0"/>
              <a:t>CALL  FAR  </a:t>
            </a:r>
            <a:r>
              <a:rPr lang="en-US" altLang="zh-CN" kern="0" dirty="0" err="1" smtClean="0"/>
              <a:t>PROC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格式例：</a:t>
            </a: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0" dirty="0" smtClean="0">
                <a:latin typeface="Times New Roman" panose="02020603050405020304" pitchFamily="18" charset="0"/>
              </a:rPr>
              <a:t>CALL  FAR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TIMRE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kern="0" dirty="0" smtClean="0">
                <a:latin typeface="Times New Roman" panose="02020603050405020304" pitchFamily="18" charset="0"/>
              </a:rPr>
              <a:t>CALL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DWORD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PTR[SI]</a:t>
            </a:r>
            <a:endParaRPr lang="zh-CN" altLang="en-US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88125" y="1659533"/>
            <a:ext cx="1601788" cy="43195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588125" y="3672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588125" y="4053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589713" y="2910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589713" y="4434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985000" y="36581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XXH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85000" y="40391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 rot="10800000">
            <a:off x="8388350" y="3531195"/>
            <a:ext cx="144463" cy="1873250"/>
          </a:xfrm>
          <a:prstGeom prst="leftBrace">
            <a:avLst>
              <a:gd name="adj1" fmla="val 10805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588125" y="245169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586538" y="197862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89750" y="20198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9" name="AutoShape 15"/>
          <p:cNvSpPr>
            <a:spLocks/>
          </p:cNvSpPr>
          <p:nvPr/>
        </p:nvSpPr>
        <p:spPr bwMode="auto">
          <a:xfrm rot="10800000">
            <a:off x="8388350" y="1875433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578850" y="2111970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561388" y="4012208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092950" y="302795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485090" y="3632150"/>
            <a:ext cx="620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SI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853390" y="3861048"/>
            <a:ext cx="50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991350" y="443130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588125" y="484247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6588125" y="524569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005638" y="482024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6357144" y="3717033"/>
            <a:ext cx="45719" cy="649064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6357144" y="4510112"/>
            <a:ext cx="73819" cy="707008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125663" y="4826595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779838" y="4828183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623220" y="4875799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/>
              <a:t>CS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403131" y="4880569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/>
              <a:t>IP</a:t>
            </a: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4322763" y="4258270"/>
            <a:ext cx="1914525" cy="1541463"/>
          </a:xfrm>
          <a:custGeom>
            <a:avLst/>
            <a:gdLst>
              <a:gd name="T0" fmla="*/ 2147483647 w 1206"/>
              <a:gd name="T1" fmla="*/ 0 h 971"/>
              <a:gd name="T2" fmla="*/ 2147483647 w 1206"/>
              <a:gd name="T3" fmla="*/ 2147483647 h 971"/>
              <a:gd name="T4" fmla="*/ 2147483647 w 1206"/>
              <a:gd name="T5" fmla="*/ 2147483647 h 971"/>
              <a:gd name="T6" fmla="*/ 2147483647 w 1206"/>
              <a:gd name="T7" fmla="*/ 2147483647 h 971"/>
              <a:gd name="T8" fmla="*/ 2147483647 w 1206"/>
              <a:gd name="T9" fmla="*/ 2147483647 h 971"/>
              <a:gd name="T10" fmla="*/ 2147483647 w 1206"/>
              <a:gd name="T11" fmla="*/ 2147483647 h 971"/>
              <a:gd name="T12" fmla="*/ 2147483647 w 1206"/>
              <a:gd name="T13" fmla="*/ 2147483647 h 971"/>
              <a:gd name="T14" fmla="*/ 2147483647 w 1206"/>
              <a:gd name="T15" fmla="*/ 2147483647 h 971"/>
              <a:gd name="T16" fmla="*/ 2147483647 w 1206"/>
              <a:gd name="T17" fmla="*/ 2147483647 h 971"/>
              <a:gd name="T18" fmla="*/ 2147483647 w 1206"/>
              <a:gd name="T19" fmla="*/ 2147483647 h 971"/>
              <a:gd name="T20" fmla="*/ 2147483647 w 1206"/>
              <a:gd name="T21" fmla="*/ 2147483647 h 971"/>
              <a:gd name="T22" fmla="*/ 2147483647 w 1206"/>
              <a:gd name="T23" fmla="*/ 2147483647 h 971"/>
              <a:gd name="T24" fmla="*/ 2147483647 w 1206"/>
              <a:gd name="T25" fmla="*/ 2147483647 h 971"/>
              <a:gd name="T26" fmla="*/ 2147483647 w 1206"/>
              <a:gd name="T27" fmla="*/ 2147483647 h 9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6"/>
              <a:gd name="T43" fmla="*/ 0 h 971"/>
              <a:gd name="T44" fmla="*/ 1206 w 1206"/>
              <a:gd name="T45" fmla="*/ 971 h 9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6" h="971">
                <a:moveTo>
                  <a:pt x="1206" y="0"/>
                </a:moveTo>
                <a:cubicBezTo>
                  <a:pt x="1101" y="5"/>
                  <a:pt x="1012" y="3"/>
                  <a:pt x="914" y="34"/>
                </a:cubicBezTo>
                <a:cubicBezTo>
                  <a:pt x="858" y="72"/>
                  <a:pt x="840" y="87"/>
                  <a:pt x="802" y="146"/>
                </a:cubicBezTo>
                <a:cubicBezTo>
                  <a:pt x="728" y="260"/>
                  <a:pt x="824" y="158"/>
                  <a:pt x="767" y="215"/>
                </a:cubicBezTo>
                <a:cubicBezTo>
                  <a:pt x="750" y="267"/>
                  <a:pt x="738" y="323"/>
                  <a:pt x="707" y="369"/>
                </a:cubicBezTo>
                <a:cubicBezTo>
                  <a:pt x="685" y="439"/>
                  <a:pt x="710" y="352"/>
                  <a:pt x="690" y="507"/>
                </a:cubicBezTo>
                <a:cubicBezTo>
                  <a:pt x="685" y="544"/>
                  <a:pt x="663" y="578"/>
                  <a:pt x="647" y="610"/>
                </a:cubicBezTo>
                <a:cubicBezTo>
                  <a:pt x="628" y="648"/>
                  <a:pt x="619" y="687"/>
                  <a:pt x="595" y="722"/>
                </a:cubicBezTo>
                <a:cubicBezTo>
                  <a:pt x="575" y="788"/>
                  <a:pt x="531" y="845"/>
                  <a:pt x="492" y="902"/>
                </a:cubicBezTo>
                <a:cubicBezTo>
                  <a:pt x="477" y="924"/>
                  <a:pt x="442" y="942"/>
                  <a:pt x="424" y="954"/>
                </a:cubicBezTo>
                <a:cubicBezTo>
                  <a:pt x="415" y="960"/>
                  <a:pt x="398" y="971"/>
                  <a:pt x="398" y="971"/>
                </a:cubicBezTo>
                <a:cubicBezTo>
                  <a:pt x="245" y="966"/>
                  <a:pt x="208" y="971"/>
                  <a:pt x="97" y="937"/>
                </a:cubicBezTo>
                <a:cubicBezTo>
                  <a:pt x="63" y="915"/>
                  <a:pt x="47" y="887"/>
                  <a:pt x="19" y="859"/>
                </a:cubicBezTo>
                <a:cubicBezTo>
                  <a:pt x="0" y="801"/>
                  <a:pt x="2" y="739"/>
                  <a:pt x="2" y="67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2633663" y="4828183"/>
            <a:ext cx="3576637" cy="1481137"/>
          </a:xfrm>
          <a:custGeom>
            <a:avLst/>
            <a:gdLst>
              <a:gd name="T0" fmla="*/ 2147483647 w 2253"/>
              <a:gd name="T1" fmla="*/ 0 h 933"/>
              <a:gd name="T2" fmla="*/ 2147483647 w 2253"/>
              <a:gd name="T3" fmla="*/ 2147483647 h 933"/>
              <a:gd name="T4" fmla="*/ 2147483647 w 2253"/>
              <a:gd name="T5" fmla="*/ 2147483647 h 933"/>
              <a:gd name="T6" fmla="*/ 2147483647 w 2253"/>
              <a:gd name="T7" fmla="*/ 2147483647 h 933"/>
              <a:gd name="T8" fmla="*/ 2147483647 w 2253"/>
              <a:gd name="T9" fmla="*/ 2147483647 h 933"/>
              <a:gd name="T10" fmla="*/ 2147483647 w 2253"/>
              <a:gd name="T11" fmla="*/ 2147483647 h 933"/>
              <a:gd name="T12" fmla="*/ 2147483647 w 2253"/>
              <a:gd name="T13" fmla="*/ 2147483647 h 933"/>
              <a:gd name="T14" fmla="*/ 2147483647 w 2253"/>
              <a:gd name="T15" fmla="*/ 2147483647 h 933"/>
              <a:gd name="T16" fmla="*/ 2147483647 w 2253"/>
              <a:gd name="T17" fmla="*/ 2147483647 h 933"/>
              <a:gd name="T18" fmla="*/ 2147483647 w 2253"/>
              <a:gd name="T19" fmla="*/ 2147483647 h 933"/>
              <a:gd name="T20" fmla="*/ 2147483647 w 2253"/>
              <a:gd name="T21" fmla="*/ 2147483647 h 933"/>
              <a:gd name="T22" fmla="*/ 2147483647 w 2253"/>
              <a:gd name="T23" fmla="*/ 2147483647 h 933"/>
              <a:gd name="T24" fmla="*/ 2147483647 w 2253"/>
              <a:gd name="T25" fmla="*/ 2147483647 h 933"/>
              <a:gd name="T26" fmla="*/ 2147483647 w 2253"/>
              <a:gd name="T27" fmla="*/ 2147483647 h 933"/>
              <a:gd name="T28" fmla="*/ 2147483647 w 2253"/>
              <a:gd name="T29" fmla="*/ 2147483647 h 933"/>
              <a:gd name="T30" fmla="*/ 2147483647 w 2253"/>
              <a:gd name="T31" fmla="*/ 2147483647 h 933"/>
              <a:gd name="T32" fmla="*/ 2147483647 w 2253"/>
              <a:gd name="T33" fmla="*/ 2147483647 h 933"/>
              <a:gd name="T34" fmla="*/ 2147483647 w 2253"/>
              <a:gd name="T35" fmla="*/ 2147483647 h 933"/>
              <a:gd name="T36" fmla="*/ 2147483647 w 2253"/>
              <a:gd name="T37" fmla="*/ 2147483647 h 933"/>
              <a:gd name="T38" fmla="*/ 2147483647 w 2253"/>
              <a:gd name="T39" fmla="*/ 2147483647 h 933"/>
              <a:gd name="T40" fmla="*/ 2147483647 w 2253"/>
              <a:gd name="T41" fmla="*/ 2147483647 h 933"/>
              <a:gd name="T42" fmla="*/ 2147483647 w 2253"/>
              <a:gd name="T43" fmla="*/ 2147483647 h 933"/>
              <a:gd name="T44" fmla="*/ 2147483647 w 2253"/>
              <a:gd name="T45" fmla="*/ 2147483647 h 933"/>
              <a:gd name="T46" fmla="*/ 0 w 2253"/>
              <a:gd name="T47" fmla="*/ 2147483647 h 9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53"/>
              <a:gd name="T73" fmla="*/ 0 h 933"/>
              <a:gd name="T74" fmla="*/ 2253 w 2253"/>
              <a:gd name="T75" fmla="*/ 933 h 9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53" h="933">
                <a:moveTo>
                  <a:pt x="2253" y="0"/>
                </a:moveTo>
                <a:cubicBezTo>
                  <a:pt x="2244" y="3"/>
                  <a:pt x="2236" y="8"/>
                  <a:pt x="2227" y="9"/>
                </a:cubicBezTo>
                <a:cubicBezTo>
                  <a:pt x="2196" y="13"/>
                  <a:pt x="2163" y="10"/>
                  <a:pt x="2132" y="17"/>
                </a:cubicBezTo>
                <a:cubicBezTo>
                  <a:pt x="2102" y="23"/>
                  <a:pt x="2064" y="78"/>
                  <a:pt x="2064" y="78"/>
                </a:cubicBezTo>
                <a:cubicBezTo>
                  <a:pt x="2048" y="123"/>
                  <a:pt x="2065" y="85"/>
                  <a:pt x="2038" y="121"/>
                </a:cubicBezTo>
                <a:cubicBezTo>
                  <a:pt x="2026" y="137"/>
                  <a:pt x="2003" y="172"/>
                  <a:pt x="2003" y="172"/>
                </a:cubicBezTo>
                <a:cubicBezTo>
                  <a:pt x="1993" y="206"/>
                  <a:pt x="1968" y="219"/>
                  <a:pt x="1952" y="250"/>
                </a:cubicBezTo>
                <a:cubicBezTo>
                  <a:pt x="1948" y="258"/>
                  <a:pt x="1949" y="268"/>
                  <a:pt x="1943" y="275"/>
                </a:cubicBezTo>
                <a:cubicBezTo>
                  <a:pt x="1936" y="283"/>
                  <a:pt x="1926" y="287"/>
                  <a:pt x="1917" y="293"/>
                </a:cubicBezTo>
                <a:cubicBezTo>
                  <a:pt x="1902" y="339"/>
                  <a:pt x="1875" y="381"/>
                  <a:pt x="1849" y="421"/>
                </a:cubicBezTo>
                <a:cubicBezTo>
                  <a:pt x="1844" y="429"/>
                  <a:pt x="1844" y="439"/>
                  <a:pt x="1840" y="447"/>
                </a:cubicBezTo>
                <a:cubicBezTo>
                  <a:pt x="1817" y="489"/>
                  <a:pt x="1787" y="533"/>
                  <a:pt x="1754" y="568"/>
                </a:cubicBezTo>
                <a:cubicBezTo>
                  <a:pt x="1738" y="612"/>
                  <a:pt x="1751" y="587"/>
                  <a:pt x="1702" y="636"/>
                </a:cubicBezTo>
                <a:cubicBezTo>
                  <a:pt x="1688" y="650"/>
                  <a:pt x="1673" y="665"/>
                  <a:pt x="1659" y="679"/>
                </a:cubicBezTo>
                <a:cubicBezTo>
                  <a:pt x="1652" y="686"/>
                  <a:pt x="1650" y="698"/>
                  <a:pt x="1642" y="705"/>
                </a:cubicBezTo>
                <a:cubicBezTo>
                  <a:pt x="1635" y="711"/>
                  <a:pt x="1624" y="710"/>
                  <a:pt x="1616" y="714"/>
                </a:cubicBezTo>
                <a:cubicBezTo>
                  <a:pt x="1579" y="733"/>
                  <a:pt x="1545" y="752"/>
                  <a:pt x="1505" y="765"/>
                </a:cubicBezTo>
                <a:cubicBezTo>
                  <a:pt x="1092" y="762"/>
                  <a:pt x="636" y="933"/>
                  <a:pt x="267" y="748"/>
                </a:cubicBezTo>
                <a:cubicBezTo>
                  <a:pt x="240" y="734"/>
                  <a:pt x="219" y="723"/>
                  <a:pt x="189" y="714"/>
                </a:cubicBezTo>
                <a:cubicBezTo>
                  <a:pt x="94" y="650"/>
                  <a:pt x="230" y="739"/>
                  <a:pt x="138" y="688"/>
                </a:cubicBezTo>
                <a:cubicBezTo>
                  <a:pt x="120" y="678"/>
                  <a:pt x="86" y="654"/>
                  <a:pt x="86" y="654"/>
                </a:cubicBezTo>
                <a:cubicBezTo>
                  <a:pt x="73" y="611"/>
                  <a:pt x="61" y="590"/>
                  <a:pt x="35" y="550"/>
                </a:cubicBezTo>
                <a:cubicBezTo>
                  <a:pt x="25" y="535"/>
                  <a:pt x="17" y="499"/>
                  <a:pt x="17" y="499"/>
                </a:cubicBezTo>
                <a:cubicBezTo>
                  <a:pt x="13" y="432"/>
                  <a:pt x="0" y="367"/>
                  <a:pt x="0" y="301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 animBg="1"/>
      <p:bldP spid="18" grpId="0"/>
      <p:bldP spid="19" grpId="0" animBg="1"/>
      <p:bldP spid="20" grpId="0"/>
      <p:bldP spid="21" grpId="0"/>
      <p:bldP spid="22" grpId="0"/>
      <p:bldP spid="23" grpId="0"/>
      <p:bldP spid="27" grpId="0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返回指令</a:t>
            </a: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功能：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从堆栈中弹出断点地址，返回原程序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</a:rPr>
              <a:t>RET</a:t>
            </a: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RET</a:t>
            </a:r>
            <a:r>
              <a:rPr lang="zh-CN" altLang="en-US" dirty="0">
                <a:latin typeface="宋体" panose="02010600030101010101" pitchFamily="2" charset="-122"/>
              </a:rPr>
              <a:t>指令一般位于子程序的最后。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74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引起</a:t>
            </a:r>
            <a:r>
              <a:rPr lang="en-US" altLang="zh-CN" dirty="0"/>
              <a:t>CPU</a:t>
            </a:r>
            <a:r>
              <a:rPr lang="zh-CN" altLang="en-US" dirty="0"/>
              <a:t>产生一次中断的指令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1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引起</a:t>
            </a:r>
            <a:r>
              <a:rPr lang="en-US" altLang="zh-CN" dirty="0"/>
              <a:t>CPU</a:t>
            </a:r>
            <a:r>
              <a:rPr lang="zh-CN" altLang="en-US" dirty="0"/>
              <a:t>产生一次中断的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中断是随机事件或异常事件引起，调用则是</a:t>
            </a:r>
            <a:r>
              <a:rPr lang="zh-CN" altLang="en-US" dirty="0" smtClean="0"/>
              <a:t>事先</a:t>
            </a:r>
            <a:r>
              <a:rPr lang="zh-CN" altLang="en-US" dirty="0"/>
              <a:t>已在程序中安排好 </a:t>
            </a:r>
            <a:r>
              <a:rPr lang="zh-CN" altLang="en-US" dirty="0" smtClean="0"/>
              <a:t>；响应</a:t>
            </a:r>
            <a:r>
              <a:rPr lang="zh-CN" altLang="en-US" dirty="0"/>
              <a:t>中断请求不仅要保护断点地址，还要</a:t>
            </a:r>
            <a:r>
              <a:rPr lang="zh-CN" altLang="en-US" dirty="0" smtClean="0"/>
              <a:t>保护</a:t>
            </a:r>
            <a:r>
              <a:rPr lang="en-US" altLang="zh-CN" dirty="0" smtClean="0"/>
              <a:t>   </a:t>
            </a:r>
            <a:r>
              <a:rPr lang="en-US" altLang="zh-CN" dirty="0"/>
              <a:t>FLAGS</a:t>
            </a:r>
            <a:r>
              <a:rPr lang="zh-CN" altLang="en-US" dirty="0"/>
              <a:t>内容</a:t>
            </a:r>
            <a:r>
              <a:rPr lang="zh-CN" altLang="en-US" dirty="0" smtClean="0"/>
              <a:t>；调用</a:t>
            </a:r>
            <a:r>
              <a:rPr lang="zh-CN" altLang="en-US" dirty="0"/>
              <a:t>指令在指令中直接给出子程序入口地址</a:t>
            </a:r>
            <a:r>
              <a:rPr lang="zh-CN" altLang="en-US" dirty="0" smtClean="0"/>
              <a:t>，中断</a:t>
            </a:r>
            <a:r>
              <a:rPr lang="zh-CN" altLang="en-US" dirty="0"/>
              <a:t>指令只给出中断向量码，入口地址则在</a:t>
            </a:r>
            <a:r>
              <a:rPr lang="zh-CN" altLang="en-US" dirty="0" smtClean="0"/>
              <a:t>向量</a:t>
            </a:r>
            <a:r>
              <a:rPr lang="zh-CN" altLang="en-US" dirty="0"/>
              <a:t>码指向的内存单元中。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93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1402" y="2125663"/>
            <a:ext cx="3605212" cy="198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n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× 4</a:t>
            </a:r>
            <a:endParaRPr lang="en-US" altLang="zh-CN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19888" y="1921043"/>
            <a:ext cx="1601787" cy="38163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19888" y="2835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19888" y="3216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19888" y="3597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721475" y="2454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21475" y="3978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724151" y="2507457"/>
            <a:ext cx="1655762" cy="863600"/>
          </a:xfrm>
          <a:prstGeom prst="wedgeRoundRectCallout">
            <a:avLst>
              <a:gd name="adj1" fmla="val -86743"/>
              <a:gd name="adj2" fmla="val 20571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bg1"/>
                </a:solidFill>
                <a:cs typeface="Times New Roman" panose="02020603050405020304" pitchFamily="18" charset="0"/>
              </a:rPr>
              <a:t>中断类型码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n=0 〜 255</a:t>
            </a:r>
            <a:endParaRPr lang="zh-CN" altLang="en-US" sz="2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037138" y="2265531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Times New Roman" panose="02020603050405020304" pitchFamily="18" charset="0"/>
              </a:rPr>
              <a:t>n х4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957888" y="2568743"/>
            <a:ext cx="45959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16763" y="2440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116763" y="2821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116763" y="3202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116763" y="3583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>
            <a:off x="6501622" y="2593250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>
            <a:off x="6511131" y="3369593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664870" y="3946615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cs typeface="Times New Roman" panose="02020603050405020304" pitchFamily="18" charset="0"/>
              </a:rPr>
              <a:t>入口的段地址</a:t>
            </a: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601369" y="3171156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cs typeface="Times New Roman" panose="02020603050405020304" pitchFamily="18" charset="0"/>
              </a:rPr>
              <a:t>入口的偏移地址</a:t>
            </a:r>
            <a:endParaRPr lang="en-US" altLang="zh-CN" sz="2000" b="1">
              <a:cs typeface="Times New Roman" panose="02020603050405020304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5903897" y="3622063"/>
            <a:ext cx="501665" cy="33248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95963" y="2871955"/>
            <a:ext cx="566699" cy="27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74727" y="4576029"/>
            <a:ext cx="3671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cs typeface="Times New Roman" panose="02020603050405020304" pitchFamily="18" charset="0"/>
              </a:rPr>
              <a:t>存放中断服务子程序入口地址的单元的偏移地址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483768" y="4030848"/>
            <a:ext cx="0" cy="5762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6721475" y="465789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6721475" y="508969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41"/>
          <p:cNvSpPr>
            <a:spLocks/>
          </p:cNvSpPr>
          <p:nvPr/>
        </p:nvSpPr>
        <p:spPr bwMode="auto">
          <a:xfrm rot="10800000">
            <a:off x="8405813" y="4441993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" name="AutoShape 42"/>
          <p:cNvSpPr>
            <a:spLocks/>
          </p:cNvSpPr>
          <p:nvPr/>
        </p:nvSpPr>
        <p:spPr bwMode="auto">
          <a:xfrm rot="10800000">
            <a:off x="8405813" y="2279818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8550275" y="4676943"/>
            <a:ext cx="45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代码段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8578850" y="2733843"/>
            <a:ext cx="45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数据段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7224713" y="405623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637613" y="5445125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cs typeface="Times New Roman" panose="02020603050405020304" pitchFamily="18" charset="0"/>
              </a:rPr>
              <a:t>该单元在数据段，段地址</a:t>
            </a:r>
            <a:r>
              <a:rPr lang="en-US" altLang="zh-CN" b="1" dirty="0">
                <a:cs typeface="Times New Roman" panose="02020603050405020304" pitchFamily="18" charset="0"/>
              </a:rPr>
              <a:t>=DS</a:t>
            </a:r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7253288" y="520875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</a:p>
        </p:txBody>
      </p:sp>
    </p:spTree>
    <p:extLst>
      <p:ext uri="{BB962C8B-B14F-4D97-AF65-F5344CB8AC3E}">
        <p14:creationId xmlns:p14="http://schemas.microsoft.com/office/powerpoint/2010/main" val="28862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5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中断指令的执行过程</a:t>
            </a:r>
            <a:endParaRPr lang="zh-CN" altLang="en-US" dirty="0"/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压入堆栈；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将</a:t>
            </a:r>
            <a:r>
              <a:rPr lang="en-US" altLang="zh-CN" dirty="0"/>
              <a:t>INT</a:t>
            </a:r>
            <a:r>
              <a:rPr lang="zh-CN" altLang="en-US" dirty="0"/>
              <a:t>指令的下一条指令的</a:t>
            </a:r>
            <a:r>
              <a:rPr lang="en-US" altLang="zh-CN" dirty="0" err="1"/>
              <a:t>CS、IP</a:t>
            </a:r>
            <a:r>
              <a:rPr lang="zh-CN" altLang="en-US" dirty="0"/>
              <a:t>压栈；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由</a:t>
            </a:r>
            <a:r>
              <a:rPr lang="en-US" altLang="zh-CN" dirty="0" err="1"/>
              <a:t>n</a:t>
            </a:r>
            <a:r>
              <a:rPr lang="en-US" altLang="zh-CN" dirty="0" err="1">
                <a:cs typeface="Tahoma" panose="020B0604030504040204" pitchFamily="34" charset="0"/>
              </a:rPr>
              <a:t>×4</a:t>
            </a:r>
            <a:r>
              <a:rPr lang="zh-CN" altLang="en-US" dirty="0">
                <a:cs typeface="Tahoma" panose="020B0604030504040204" pitchFamily="34" charset="0"/>
              </a:rPr>
              <a:t>得到存放</a:t>
            </a:r>
            <a:r>
              <a:rPr lang="zh-CN" altLang="en-US" dirty="0"/>
              <a:t>中断向量的地址；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将中断向量（中断服务程序入口地址）送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寄存器；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转入中断服务程序。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2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中断指令的执行过程</a:t>
            </a:r>
            <a:endParaRPr lang="zh-CN" altLang="en-US" dirty="0"/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156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19941" y="2349897"/>
            <a:ext cx="1601787" cy="40322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819941" y="3264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819941" y="3645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819941" y="4026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821528" y="2883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21528" y="4407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37191" y="2694385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  <a:r>
              <a:rPr lang="en-US" altLang="zh-CN" b="1">
                <a:cs typeface="Times New Roman" panose="02020603050405020304" pitchFamily="18" charset="0"/>
              </a:rPr>
              <a:t>×</a:t>
            </a:r>
            <a:r>
              <a:rPr lang="en-US" altLang="zh-CN" b="1">
                <a:cs typeface="Arial" panose="020B0604020202020204" pitchFamily="34" charset="0"/>
              </a:rPr>
              <a:t>4</a:t>
            </a:r>
            <a:r>
              <a:rPr lang="en-US" altLang="zh-CN" sz="28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057941" y="2997597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216816" y="2869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22H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16816" y="3250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16816" y="3631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216816" y="4012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67H</a:t>
            </a: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6940591" y="3030935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6940591" y="3794522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19753" y="314206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230853" y="4150122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032416" y="3500835"/>
            <a:ext cx="1008062" cy="43338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29241" y="4508897"/>
            <a:ext cx="1008062" cy="433388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821528" y="50867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6821528" y="55185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10278" y="5158185"/>
            <a:ext cx="1122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68122H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210466" y="50915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  <p:sp>
        <p:nvSpPr>
          <p:cNvPr id="27" name="AutoShape 28"/>
          <p:cNvSpPr>
            <a:spLocks/>
          </p:cNvSpPr>
          <p:nvPr/>
        </p:nvSpPr>
        <p:spPr bwMode="auto">
          <a:xfrm rot="10800000">
            <a:off x="8505866" y="4870847"/>
            <a:ext cx="144462" cy="1366838"/>
          </a:xfrm>
          <a:prstGeom prst="leftBrace">
            <a:avLst>
              <a:gd name="adj1" fmla="val 7884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9"/>
          <p:cNvSpPr>
            <a:spLocks/>
          </p:cNvSpPr>
          <p:nvPr/>
        </p:nvSpPr>
        <p:spPr bwMode="auto">
          <a:xfrm rot="10800000">
            <a:off x="8505866" y="2708672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8650328" y="5105797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678903" y="3162697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324766" y="448508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821528" y="59503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98603" y="2276872"/>
            <a:ext cx="1601788" cy="43195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198603" y="3191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198603" y="3572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198603" y="3953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200191" y="2810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200191" y="4334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>
            <a:off x="1200191" y="47263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1200191" y="51581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AutoShape 50"/>
          <p:cNvSpPr>
            <a:spLocks/>
          </p:cNvSpPr>
          <p:nvPr/>
        </p:nvSpPr>
        <p:spPr bwMode="auto">
          <a:xfrm>
            <a:off x="909678" y="2635647"/>
            <a:ext cx="163513" cy="3529013"/>
          </a:xfrm>
          <a:prstGeom prst="leftBrace">
            <a:avLst>
              <a:gd name="adj1" fmla="val 1798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471528" y="3932635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>
            <a:off x="1200191" y="55899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3592553" y="558998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1427203" y="5162947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1414503" y="4724797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1658978" y="3565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8" name="Text Box 59"/>
          <p:cNvSpPr txBox="1">
            <a:spLocks noChangeArrowheads="1"/>
          </p:cNvSpPr>
          <p:nvPr/>
        </p:nvSpPr>
        <p:spPr bwMode="auto">
          <a:xfrm>
            <a:off x="1630403" y="3946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630403" y="4327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1658978" y="317539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 flipH="1">
            <a:off x="2873416" y="5805885"/>
            <a:ext cx="7191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01778" y="60201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720891" y="60678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3590966" y="4724797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5" name="Line 68"/>
          <p:cNvSpPr>
            <a:spLocks noChangeShapeType="1"/>
          </p:cNvSpPr>
          <p:nvPr/>
        </p:nvSpPr>
        <p:spPr bwMode="auto">
          <a:xfrm flipH="1">
            <a:off x="2871828" y="4940697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3663991" y="314206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7" name="Line 72"/>
          <p:cNvSpPr>
            <a:spLocks noChangeShapeType="1"/>
          </p:cNvSpPr>
          <p:nvPr/>
        </p:nvSpPr>
        <p:spPr bwMode="auto">
          <a:xfrm flipH="1">
            <a:off x="2944853" y="3357960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3648116" y="3940572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 flipH="1">
            <a:off x="2928978" y="4156472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75"/>
          <p:cNvSpPr>
            <a:spLocks noChangeShapeType="1"/>
          </p:cNvSpPr>
          <p:nvPr/>
        </p:nvSpPr>
        <p:spPr bwMode="auto">
          <a:xfrm flipH="1">
            <a:off x="6040478" y="3284935"/>
            <a:ext cx="936625" cy="431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 flipH="1">
            <a:off x="6040478" y="4019947"/>
            <a:ext cx="922338" cy="6334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3" grpId="0" animBg="1"/>
      <p:bldP spid="41" grpId="0" animBg="1"/>
      <p:bldP spid="42" grpId="0"/>
      <p:bldP spid="44" grpId="0"/>
      <p:bldP spid="44" grpId="1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4" grpId="1"/>
      <p:bldP spid="56" grpId="0"/>
      <p:bldP spid="58" grpId="0"/>
      <p:bldP spid="58" grpId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935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E1F307-E516-4361-A70A-21A7348D5146}" type="slidenum">
              <a:rPr kumimoji="0" lang="zh-CN" altLang="en-US" sz="1400">
                <a:latin typeface="Tahoma" panose="020B0604030504040204" pitchFamily="34" charset="0"/>
              </a:rPr>
              <a:pPr/>
              <a:t>157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1703" y="1013619"/>
            <a:ext cx="3744913" cy="3322638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sz="2400" u="sng" dirty="0" smtClean="0">
                <a:latin typeface="Times New Roman" panose="02020603050405020304" pitchFamily="18" charset="0"/>
              </a:rPr>
              <a:t>执行程序段：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CS       IP           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6200H:0110H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INT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21H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6200H:0112H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AX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┇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6426275" y="1647800"/>
            <a:ext cx="1601787" cy="3581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6426275" y="2576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6426275" y="2957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6426275" y="3338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6427862" y="2195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6427862" y="3719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5665862" y="4662463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6880300" y="2181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6851725" y="2562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01H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6823150" y="2943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6823150" y="3324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4465712" y="4443388"/>
            <a:ext cx="141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SP=1200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136229" name="Line 37"/>
          <p:cNvSpPr>
            <a:spLocks noChangeShapeType="1"/>
          </p:cNvSpPr>
          <p:nvPr/>
        </p:nvSpPr>
        <p:spPr bwMode="auto">
          <a:xfrm>
            <a:off x="6427862" y="48910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6427862" y="4481488"/>
            <a:ext cx="1600200" cy="381000"/>
          </a:xfrm>
          <a:prstGeom prst="rect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6427862" y="3719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>
            <a:off x="6427862" y="48910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6427862" y="4086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6427862" y="4467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6546925" y="3705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6532637" y="405286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6239" name="Line 47"/>
          <p:cNvSpPr>
            <a:spLocks noChangeShapeType="1"/>
          </p:cNvSpPr>
          <p:nvPr/>
        </p:nvSpPr>
        <p:spPr bwMode="auto">
          <a:xfrm>
            <a:off x="5723012" y="2409800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4521275" y="2181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SP=11FA</a:t>
            </a:r>
            <a:endParaRPr lang="zh-CN" altLang="en-US" sz="2000" b="1"/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3779912" y="765150"/>
            <a:ext cx="1933575" cy="830263"/>
          </a:xfrm>
          <a:prstGeom prst="cloudCallout">
            <a:avLst>
              <a:gd name="adj1" fmla="val 14449"/>
              <a:gd name="adj2" fmla="val 121704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执行</a:t>
            </a:r>
            <a:r>
              <a:rPr lang="en-US" altLang="zh-CN" sz="2000" b="1" dirty="0">
                <a:solidFill>
                  <a:schemeClr val="bg1"/>
                </a:solidFill>
              </a:rPr>
              <a:t>INT</a:t>
            </a:r>
            <a:r>
              <a:rPr lang="zh-CN" altLang="en-US" sz="2000" b="1" dirty="0">
                <a:solidFill>
                  <a:schemeClr val="bg1"/>
                </a:solidFill>
              </a:rPr>
              <a:t>指令后</a:t>
            </a:r>
          </a:p>
        </p:txBody>
      </p:sp>
      <p:sp>
        <p:nvSpPr>
          <p:cNvPr id="136247" name="AutoShape 55"/>
          <p:cNvSpPr>
            <a:spLocks/>
          </p:cNvSpPr>
          <p:nvPr/>
        </p:nvSpPr>
        <p:spPr bwMode="auto">
          <a:xfrm rot="10800000">
            <a:off x="8175700" y="2420913"/>
            <a:ext cx="198437" cy="2160587"/>
          </a:xfrm>
          <a:prstGeom prst="leftBrace">
            <a:avLst>
              <a:gd name="adj1" fmla="val 9073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8363025" y="3016225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</p:spTree>
    <p:extLst>
      <p:ext uri="{BB962C8B-B14F-4D97-AF65-F5344CB8AC3E}">
        <p14:creationId xmlns:p14="http://schemas.microsoft.com/office/powerpoint/2010/main" val="22966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 animBg="1"/>
      <p:bldP spid="136221" grpId="0"/>
      <p:bldP spid="136222" grpId="0"/>
      <p:bldP spid="136223" grpId="0"/>
      <p:bldP spid="136224" grpId="0"/>
      <p:bldP spid="136228" grpId="0"/>
      <p:bldP spid="136230" grpId="0" animBg="1"/>
      <p:bldP spid="136235" grpId="0"/>
      <p:bldP spid="136236" grpId="0"/>
      <p:bldP spid="136240" grpId="0"/>
      <p:bldP spid="136242" grpId="0" animBg="1"/>
      <p:bldP spid="136247" grpId="0" animBg="1"/>
      <p:bldP spid="13624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945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C7B031-155E-4968-8700-6B68D971481D}" type="slidenum">
              <a:rPr kumimoji="0" lang="zh-CN" altLang="en-US" sz="1400">
                <a:latin typeface="Tahoma" panose="020B0604030504040204" pitchFamily="34" charset="0"/>
              </a:rPr>
              <a:pPr/>
              <a:t>158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939753"/>
            <a:ext cx="4191000" cy="302418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INT </a:t>
            </a:r>
            <a:r>
              <a:rPr lang="en-US" altLang="zh-CN" sz="2400" dirty="0" err="1" smtClean="0"/>
              <a:t>21H</a:t>
            </a:r>
            <a:r>
              <a:rPr lang="zh-CN" altLang="en-US" sz="2400" dirty="0" smtClean="0"/>
              <a:t>指令后</a:t>
            </a:r>
          </a:p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IP=[</a:t>
            </a:r>
            <a:r>
              <a:rPr kumimoji="1" lang="en-US" altLang="zh-CN" sz="2400" dirty="0" err="1" smtClean="0"/>
              <a:t>21Hх4</a:t>
            </a:r>
            <a:r>
              <a:rPr kumimoji="1" lang="en-US" altLang="zh-CN" sz="2400" dirty="0" smtClean="0"/>
              <a:t>]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CS==[</a:t>
            </a:r>
            <a:r>
              <a:rPr lang="zh-CN" altLang="en-US" sz="2400" dirty="0" smtClean="0"/>
              <a:t>（</a:t>
            </a:r>
            <a:r>
              <a:rPr kumimoji="1" lang="en-US" altLang="zh-CN" sz="2400" dirty="0" err="1" smtClean="0"/>
              <a:t>21Hх4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smtClean="0"/>
              <a:t>+2]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276231" y="837282"/>
            <a:ext cx="1601788" cy="46799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6276231" y="1900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276231" y="2281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6276231" y="2662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277819" y="1519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6277819" y="3043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403668" y="1336315"/>
            <a:ext cx="1144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>
                <a:cs typeface="Arial" panose="020B0604020202020204" pitchFamily="34" charset="0"/>
              </a:rPr>
              <a:t>0084H</a:t>
            </a:r>
            <a:r>
              <a:rPr lang="en-US" altLang="zh-CN" sz="28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422049" y="1633543"/>
            <a:ext cx="6096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746131" y="1505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23H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746131" y="1886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6746131" y="2267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6746131" y="2648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20H</a:t>
            </a:r>
          </a:p>
        </p:txBody>
      </p:sp>
      <p:sp>
        <p:nvSpPr>
          <p:cNvPr id="137232" name="AutoShape 16"/>
          <p:cNvSpPr>
            <a:spLocks/>
          </p:cNvSpPr>
          <p:nvPr/>
        </p:nvSpPr>
        <p:spPr bwMode="auto">
          <a:xfrm>
            <a:off x="6020474" y="1596107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3" name="AutoShape 17"/>
          <p:cNvSpPr>
            <a:spLocks/>
          </p:cNvSpPr>
          <p:nvPr/>
        </p:nvSpPr>
        <p:spPr bwMode="auto">
          <a:xfrm>
            <a:off x="6046784" y="2358107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007571" y="1977107"/>
            <a:ext cx="838200" cy="228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5159971" y="2739107"/>
            <a:ext cx="6858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4474171" y="1977107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  <a:r>
              <a:rPr lang="en-US" altLang="zh-CN" sz="20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4550371" y="266290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137238" name="AutoShape 22"/>
          <p:cNvSpPr>
            <a:spLocks/>
          </p:cNvSpPr>
          <p:nvPr/>
        </p:nvSpPr>
        <p:spPr bwMode="auto">
          <a:xfrm rot="10800000">
            <a:off x="7957394" y="1269082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8162181" y="2008857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6271469" y="345983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6273056" y="40773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6793756" y="362016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6804869" y="102778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4" name="AutoShape 28"/>
          <p:cNvSpPr>
            <a:spLocks/>
          </p:cNvSpPr>
          <p:nvPr/>
        </p:nvSpPr>
        <p:spPr bwMode="auto">
          <a:xfrm rot="10800000">
            <a:off x="7985969" y="3861469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6271469" y="45091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6271469" y="49409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6790581" y="498859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8173294" y="4098007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6774706" y="4091657"/>
            <a:ext cx="922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37250" name="AutoShape 34"/>
          <p:cNvSpPr>
            <a:spLocks/>
          </p:cNvSpPr>
          <p:nvPr/>
        </p:nvSpPr>
        <p:spPr bwMode="auto">
          <a:xfrm>
            <a:off x="6111025" y="4060700"/>
            <a:ext cx="163512" cy="896938"/>
          </a:xfrm>
          <a:prstGeom prst="leftBrace">
            <a:avLst>
              <a:gd name="adj1" fmla="val 4571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4956940" y="3927365"/>
            <a:ext cx="1144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 dirty="0" err="1">
                <a:cs typeface="Arial" panose="020B0604020202020204" pitchFamily="34" charset="0"/>
              </a:rPr>
              <a:t>21123H</a:t>
            </a:r>
            <a:r>
              <a:rPr lang="en-US" altLang="zh-CN" sz="28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5285382" y="4535285"/>
            <a:ext cx="746267" cy="3338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180499" y="4704446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000" b="1" dirty="0">
                <a:cs typeface="Arial" panose="020B0604020202020204" pitchFamily="34" charset="0"/>
              </a:rPr>
              <a:t>中断服务子程序</a:t>
            </a:r>
            <a:endParaRPr lang="zh-CN" alt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6" grpId="0"/>
      <p:bldP spid="137228" grpId="0"/>
      <p:bldP spid="137229" grpId="0"/>
      <p:bldP spid="137230" grpId="0"/>
      <p:bldP spid="137231" grpId="0"/>
      <p:bldP spid="137232" grpId="0" animBg="1"/>
      <p:bldP spid="137233" grpId="0" animBg="1"/>
      <p:bldP spid="137236" grpId="0"/>
      <p:bldP spid="137237" grpId="0"/>
      <p:bldP spid="137238" grpId="0" animBg="1"/>
      <p:bldP spid="137239" grpId="0"/>
      <p:bldP spid="137242" grpId="0"/>
      <p:bldP spid="137243" grpId="0"/>
      <p:bldP spid="137244" grpId="0" animBg="1"/>
      <p:bldP spid="137247" grpId="0"/>
      <p:bldP spid="137248" grpId="0"/>
      <p:bldP spid="137249" grpId="0"/>
      <p:bldP spid="137250" grpId="0" animBg="1"/>
      <p:bldP spid="137251" grpId="0"/>
      <p:bldP spid="137253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溢出</a:t>
            </a:r>
            <a:r>
              <a:rPr lang="zh-CN" altLang="en-US" dirty="0"/>
              <a:t>中断指令。</a:t>
            </a: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INTO  </a:t>
            </a:r>
          </a:p>
          <a:p>
            <a:pPr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宋体" panose="02010600030101010101" pitchFamily="2" charset="-122"/>
              </a:rPr>
              <a:t>OF=1,</a:t>
            </a:r>
            <a:r>
              <a:rPr lang="zh-CN" altLang="en-US" dirty="0">
                <a:latin typeface="宋体" panose="02010600030101010101" pitchFamily="2" charset="-122"/>
              </a:rPr>
              <a:t>则启动一个类型为4的中断过程,给出一个出错标志,如果</a:t>
            </a:r>
            <a:r>
              <a:rPr lang="en-US" altLang="zh-CN" dirty="0">
                <a:latin typeface="宋体" panose="02010600030101010101" pitchFamily="2" charset="-122"/>
              </a:rPr>
              <a:t>OF=0,</a:t>
            </a:r>
            <a:r>
              <a:rPr lang="zh-CN" altLang="en-US" dirty="0">
                <a:latin typeface="宋体" panose="02010600030101010101" pitchFamily="2" charset="-122"/>
              </a:rPr>
              <a:t>不做任何操作。</a:t>
            </a: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INTO</a:t>
            </a:r>
            <a:r>
              <a:rPr lang="zh-CN" altLang="en-US" dirty="0">
                <a:latin typeface="宋体" panose="02010600030101010101" pitchFamily="2" charset="-122"/>
              </a:rPr>
              <a:t>指令通常安排在有符号数加减运算指令之后。</a:t>
            </a:r>
            <a:endParaRPr lang="en-US" altLang="zh-CN" dirty="0"/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58257" y="2706147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相当于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01294" y="308714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INT  4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67744" y="3317335"/>
            <a:ext cx="1676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algn="just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宋体" panose="02010600030101010101" pitchFamily="2" charset="-122"/>
              </a:rPr>
              <a:t>SP+1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 ← </a:t>
            </a:r>
            <a:r>
              <a:rPr lang="en-US" altLang="zh-CN" dirty="0" err="1">
                <a:latin typeface="宋体" panose="02010600030101010101" pitchFamily="2" charset="-122"/>
              </a:rPr>
              <a:t>SP+2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1763737" y="3428306"/>
            <a:ext cx="863600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979637" y="4004568"/>
            <a:ext cx="576263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771800" y="3140968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操作数低字节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771800" y="3717231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操作数高字节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6321475" y="3510856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321475" y="387439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6321475" y="4234756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321475" y="2505968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7781975" y="2485331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14"/>
          <p:cNvSpPr>
            <a:spLocks/>
          </p:cNvSpPr>
          <p:nvPr/>
        </p:nvSpPr>
        <p:spPr bwMode="auto">
          <a:xfrm>
            <a:off x="6321475" y="507136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6778675" y="262026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6321475" y="314096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127675" y="422046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5700762" y="4434781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8216950" y="3333056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73" name="AutoShape 20"/>
          <p:cNvSpPr>
            <a:spLocks/>
          </p:cNvSpPr>
          <p:nvPr/>
        </p:nvSpPr>
        <p:spPr bwMode="auto">
          <a:xfrm>
            <a:off x="7916912" y="3120331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127675" y="349974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5700762" y="3714056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6664375" y="3860106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6664375" y="3499743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0109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/>
      <p:bldP spid="69" grpId="0" animBg="1"/>
      <p:bldP spid="72" grpId="0"/>
      <p:bldP spid="73" grpId="0" animBg="1"/>
      <p:bldP spid="74" grpId="0"/>
      <p:bldP spid="74" grpId="1"/>
      <p:bldP spid="76" grpId="0"/>
      <p:bldP spid="76" grpId="1"/>
      <p:bldP spid="77" grpId="0"/>
      <p:bldP spid="77" grpId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返回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IRET</a:t>
            </a:r>
            <a:endParaRPr lang="en-US" altLang="zh-CN" dirty="0"/>
          </a:p>
          <a:p>
            <a:pPr eaLnBrk="1" hangingPunct="1">
              <a:spcBef>
                <a:spcPct val="55000"/>
              </a:spcBef>
            </a:pPr>
            <a:r>
              <a:rPr lang="zh-CN" altLang="en-US" dirty="0"/>
              <a:t>中断服务程序的最后一条指令，负责</a:t>
            </a:r>
          </a:p>
          <a:p>
            <a:pPr eaLnBrk="1" hangingPunct="1">
              <a:spcAft>
                <a:spcPct val="20000"/>
              </a:spcAft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084168" y="3861048"/>
            <a:ext cx="377700" cy="1224136"/>
          </a:xfrm>
          <a:prstGeom prst="curvedLeftArrow">
            <a:avLst>
              <a:gd name="adj1" fmla="val 4752"/>
              <a:gd name="adj2" fmla="val 17802"/>
              <a:gd name="adj3" fmla="val 132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58398" y="4410937"/>
            <a:ext cx="3581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恢复断点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恢复标志寄存器内容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5686416" y="4483348"/>
            <a:ext cx="304800" cy="110589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zh-CN" altLang="en-US" dirty="0" smtClean="0"/>
              <a:t>      执行 </a:t>
            </a:r>
            <a:r>
              <a:rPr lang="en-US" altLang="zh-CN" dirty="0"/>
              <a:t>POP  </a:t>
            </a:r>
            <a:r>
              <a:rPr lang="en-US" altLang="zh-CN" dirty="0" smtClean="0"/>
              <a:t>AX</a:t>
            </a:r>
            <a:r>
              <a:rPr lang="zh-CN" altLang="en-US" dirty="0" smtClean="0"/>
              <a:t>指令</a:t>
            </a:r>
            <a:r>
              <a:rPr lang="zh-CN" altLang="en-US" dirty="0"/>
              <a:t>后堆栈区的状态： 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1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2212" y="421984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2212" y="2732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2212" y="3113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2212" y="458338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2212" y="494374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732212" y="21878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445124" y="21751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729037" y="206084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711574" y="557874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260849" y="453258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60849" y="417222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613399" y="4078560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1FEH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286249" y="366898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732462" y="45119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5541962" y="4296048"/>
            <a:ext cx="252412" cy="1303337"/>
          </a:xfrm>
          <a:prstGeom prst="rightBrace">
            <a:avLst>
              <a:gd name="adj1" fmla="val 430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92787" y="25942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5586412" y="2594248"/>
            <a:ext cx="206375" cy="1143000"/>
          </a:xfrm>
          <a:prstGeom prst="rightBrace">
            <a:avLst>
              <a:gd name="adj1" fmla="val 461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202112" y="2764110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95349" y="3811860"/>
            <a:ext cx="1657350" cy="5048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68374" y="381186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12       34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687512" y="3811860"/>
            <a:ext cx="0" cy="50482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473199" y="3303860"/>
            <a:ext cx="2435225" cy="1489075"/>
          </a:xfrm>
          <a:custGeom>
            <a:avLst/>
            <a:gdLst>
              <a:gd name="T0" fmla="*/ 0 w 2099"/>
              <a:gd name="T1" fmla="*/ 2147483647 h 938"/>
              <a:gd name="T2" fmla="*/ 2147483647 w 2099"/>
              <a:gd name="T3" fmla="*/ 2147483647 h 938"/>
              <a:gd name="T4" fmla="*/ 2147483647 w 2099"/>
              <a:gd name="T5" fmla="*/ 0 h 938"/>
              <a:gd name="T6" fmla="*/ 2147483647 w 2099"/>
              <a:gd name="T7" fmla="*/ 2147483647 h 938"/>
              <a:gd name="T8" fmla="*/ 2147483647 w 2099"/>
              <a:gd name="T9" fmla="*/ 2147483647 h 938"/>
              <a:gd name="T10" fmla="*/ 2147483647 w 2099"/>
              <a:gd name="T11" fmla="*/ 2147483647 h 938"/>
              <a:gd name="T12" fmla="*/ 2147483647 w 2099"/>
              <a:gd name="T13" fmla="*/ 2147483647 h 938"/>
              <a:gd name="T14" fmla="*/ 2147483647 w 2099"/>
              <a:gd name="T15" fmla="*/ 2147483647 h 938"/>
              <a:gd name="T16" fmla="*/ 2147483647 w 2099"/>
              <a:gd name="T17" fmla="*/ 2147483647 h 938"/>
              <a:gd name="T18" fmla="*/ 2147483647 w 2099"/>
              <a:gd name="T19" fmla="*/ 2147483647 h 938"/>
              <a:gd name="T20" fmla="*/ 2147483647 w 2099"/>
              <a:gd name="T21" fmla="*/ 2147483647 h 938"/>
              <a:gd name="T22" fmla="*/ 2147483647 w 2099"/>
              <a:gd name="T23" fmla="*/ 2147483647 h 938"/>
              <a:gd name="T24" fmla="*/ 2147483647 w 2099"/>
              <a:gd name="T25" fmla="*/ 2147483647 h 938"/>
              <a:gd name="T26" fmla="*/ 2147483647 w 2099"/>
              <a:gd name="T27" fmla="*/ 2147483647 h 938"/>
              <a:gd name="T28" fmla="*/ 2147483647 w 2099"/>
              <a:gd name="T29" fmla="*/ 2147483647 h 938"/>
              <a:gd name="T30" fmla="*/ 2147483647 w 2099"/>
              <a:gd name="T31" fmla="*/ 2147483647 h 938"/>
              <a:gd name="T32" fmla="*/ 2147483647 w 2099"/>
              <a:gd name="T33" fmla="*/ 2147483647 h 938"/>
              <a:gd name="T34" fmla="*/ 2147483647 w 2099"/>
              <a:gd name="T35" fmla="*/ 2147483647 h 938"/>
              <a:gd name="T36" fmla="*/ 2147483647 w 2099"/>
              <a:gd name="T37" fmla="*/ 2147483647 h 938"/>
              <a:gd name="T38" fmla="*/ 2147483647 w 2099"/>
              <a:gd name="T39" fmla="*/ 2147483647 h 938"/>
              <a:gd name="T40" fmla="*/ 2147483647 w 2099"/>
              <a:gd name="T41" fmla="*/ 2147483647 h 938"/>
              <a:gd name="T42" fmla="*/ 2147483647 w 2099"/>
              <a:gd name="T43" fmla="*/ 2147483647 h 9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9"/>
              <a:gd name="T67" fmla="*/ 0 h 938"/>
              <a:gd name="T68" fmla="*/ 2099 w 2099"/>
              <a:gd name="T69" fmla="*/ 938 h 93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20899" y="3353073"/>
            <a:ext cx="1787525" cy="1079500"/>
          </a:xfrm>
          <a:custGeom>
            <a:avLst/>
            <a:gdLst>
              <a:gd name="T0" fmla="*/ 0 w 1631"/>
              <a:gd name="T1" fmla="*/ 2147483647 h 615"/>
              <a:gd name="T2" fmla="*/ 2147483647 w 1631"/>
              <a:gd name="T3" fmla="*/ 2147483647 h 615"/>
              <a:gd name="T4" fmla="*/ 2147483647 w 1631"/>
              <a:gd name="T5" fmla="*/ 2147483647 h 615"/>
              <a:gd name="T6" fmla="*/ 2147483647 w 1631"/>
              <a:gd name="T7" fmla="*/ 0 h 615"/>
              <a:gd name="T8" fmla="*/ 2147483647 w 1631"/>
              <a:gd name="T9" fmla="*/ 2147483647 h 615"/>
              <a:gd name="T10" fmla="*/ 2147483647 w 1631"/>
              <a:gd name="T11" fmla="*/ 2147483647 h 615"/>
              <a:gd name="T12" fmla="*/ 2147483647 w 1631"/>
              <a:gd name="T13" fmla="*/ 2147483647 h 615"/>
              <a:gd name="T14" fmla="*/ 2147483647 w 1631"/>
              <a:gd name="T15" fmla="*/ 2147483647 h 615"/>
              <a:gd name="T16" fmla="*/ 2147483647 w 1631"/>
              <a:gd name="T17" fmla="*/ 2147483647 h 615"/>
              <a:gd name="T18" fmla="*/ 2147483647 w 1631"/>
              <a:gd name="T19" fmla="*/ 2147483647 h 615"/>
              <a:gd name="T20" fmla="*/ 2147483647 w 1631"/>
              <a:gd name="T21" fmla="*/ 2147483647 h 615"/>
              <a:gd name="T22" fmla="*/ 2147483647 w 1631"/>
              <a:gd name="T23" fmla="*/ 2147483647 h 615"/>
              <a:gd name="T24" fmla="*/ 2147483647 w 1631"/>
              <a:gd name="T25" fmla="*/ 2147483647 h 615"/>
              <a:gd name="T26" fmla="*/ 2147483647 w 1631"/>
              <a:gd name="T27" fmla="*/ 2147483647 h 615"/>
              <a:gd name="T28" fmla="*/ 2147483647 w 1631"/>
              <a:gd name="T29" fmla="*/ 2147483647 h 615"/>
              <a:gd name="T30" fmla="*/ 2147483647 w 1631"/>
              <a:gd name="T31" fmla="*/ 2147483647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31"/>
              <a:gd name="T49" fmla="*/ 0 h 615"/>
              <a:gd name="T50" fmla="*/ 1631 w 1631"/>
              <a:gd name="T51" fmla="*/ 615 h 6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257299" y="443892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 AX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44637" y="551842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000" b="1"/>
              <a:t>SP+2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133599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1476374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2395537" y="5156473"/>
            <a:ext cx="1223962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6732240" y="365628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732240" y="401982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6732240" y="4380185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6732240" y="265139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>
            <a:off x="8192740" y="263076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55"/>
          <p:cNvSpPr>
            <a:spLocks/>
          </p:cNvSpPr>
          <p:nvPr/>
        </p:nvSpPr>
        <p:spPr bwMode="auto">
          <a:xfrm>
            <a:off x="6732240" y="521679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8162577" y="436589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/>
              <a:t>1200</a:t>
            </a:r>
            <a:r>
              <a:rPr lang="en-US" altLang="zh-CN" sz="2000"/>
              <a:t>H</a:t>
            </a:r>
          </a:p>
        </p:txBody>
      </p: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7189440" y="276569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6732240" y="328639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61"/>
          <p:cNvSpPr txBox="1">
            <a:spLocks noChangeArrowheads="1"/>
          </p:cNvSpPr>
          <p:nvPr/>
        </p:nvSpPr>
        <p:spPr bwMode="auto">
          <a:xfrm>
            <a:off x="6960840" y="207989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出栈后</a:t>
            </a:r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4065587" y="169572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出栈前</a:t>
            </a:r>
          </a:p>
        </p:txBody>
      </p:sp>
    </p:spTree>
    <p:extLst>
      <p:ext uri="{BB962C8B-B14F-4D97-AF65-F5344CB8AC3E}">
        <p14:creationId xmlns:p14="http://schemas.microsoft.com/office/powerpoint/2010/main" val="3876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8" grpId="0"/>
      <p:bldP spid="29" grpId="0"/>
      <p:bldP spid="33" grpId="0" animBg="1"/>
      <p:bldP spid="34" grpId="0" animBg="1"/>
      <p:bldP spid="35" grpId="0" animBg="1"/>
      <p:bldP spid="38" grpId="0" animBg="1"/>
      <p:bldP spid="39" grpId="0"/>
      <p:bldP spid="39" grpId="1"/>
      <p:bldP spid="40" grpId="0"/>
      <p:bldP spid="41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堆栈操作指令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指令的操作数必须是16位的；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操作数可以是寄存器或存储器两单元，但不能是立即数；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不能从栈顶弹出一个字给</a:t>
            </a:r>
            <a:r>
              <a:rPr lang="en-US" altLang="zh-CN" dirty="0">
                <a:latin typeface="宋体" panose="02010600030101010101" pitchFamily="2" charset="-122"/>
              </a:rPr>
              <a:t>CS；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指令在程序中一般成对出现；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指令的操作方向是从高地址向低地址，而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指令的操作正好相反。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8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u="sng" dirty="0" smtClean="0"/>
              <a:t>8006</a:t>
            </a:r>
            <a:r>
              <a:rPr lang="zh-CN" altLang="en-US" u="sng" dirty="0" smtClean="0"/>
              <a:t>的指令集从</a:t>
            </a:r>
            <a:r>
              <a:rPr lang="zh-CN" altLang="en-US" u="sng" dirty="0"/>
              <a:t>功能上包括六大类：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2505356"/>
            <a:ext cx="42672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算术运算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逻辑运算和移位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串操作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程序控制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处理器控制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619672" y="2592325"/>
            <a:ext cx="257175" cy="2762250"/>
          </a:xfrm>
          <a:prstGeom prst="leftBrace">
            <a:avLst>
              <a:gd name="adj1" fmla="val 89506"/>
              <a:gd name="adj2" fmla="val 50000"/>
            </a:avLst>
          </a:prstGeom>
          <a:ln w="19050">
            <a:headEnd type="none" w="sm" len="sm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</a:t>
            </a:r>
            <a:r>
              <a:rPr lang="zh-CN" altLang="en-US" dirty="0" smtClean="0"/>
              <a:t>操作指令示例</a:t>
            </a:r>
            <a:endParaRPr lang="en-US" altLang="zh-CN" dirty="0" smtClean="0"/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 smtClean="0">
                <a:latin typeface="宋体" panose="02010600030101010101" pitchFamily="2" charset="-122"/>
              </a:rPr>
              <a:t>PUSH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BX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WORD  PTR[BX]         </a:t>
            </a:r>
          </a:p>
          <a:p>
            <a:pPr marL="282575" lvl="1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…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WORD  PTR[BX]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BX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AutoShape 1029"/>
          <p:cNvSpPr>
            <a:spLocks/>
          </p:cNvSpPr>
          <p:nvPr/>
        </p:nvSpPr>
        <p:spPr bwMode="auto">
          <a:xfrm>
            <a:off x="2411760" y="3861048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 flipV="1">
            <a:off x="2771800" y="4165848"/>
            <a:ext cx="720080" cy="19925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3699520" y="4159196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如此，会使</a:t>
            </a:r>
            <a:r>
              <a:rPr lang="en-US" altLang="zh-CN" sz="2000" b="1" dirty="0"/>
              <a:t>AX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BX</a:t>
            </a:r>
            <a:r>
              <a:rPr lang="zh-CN" altLang="en-US" sz="2000" b="1" dirty="0"/>
              <a:t>的内容互换</a:t>
            </a:r>
          </a:p>
        </p:txBody>
      </p:sp>
    </p:spTree>
    <p:extLst>
      <p:ext uri="{BB962C8B-B14F-4D97-AF65-F5344CB8AC3E}">
        <p14:creationId xmlns:p14="http://schemas.microsoft.com/office/powerpoint/2010/main" val="28893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交换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格式：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</a:rPr>
              <a:t>REG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注：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两操作数必须有一个是寄存器操作数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不允许使用段寄存器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例： 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AX，BX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[</a:t>
            </a:r>
            <a:r>
              <a:rPr lang="en-US" altLang="zh-CN" dirty="0">
                <a:latin typeface="宋体" panose="02010600030101010101" pitchFamily="2" charset="-122"/>
              </a:rPr>
              <a:t>2000]，CL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8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XLAT</a:t>
            </a:r>
            <a:endParaRPr lang="en-US" altLang="zh-CN" dirty="0"/>
          </a:p>
          <a:p>
            <a:pPr eaLnBrk="1" hangingPunct="1"/>
            <a:r>
              <a:rPr lang="zh-CN" altLang="en-US" dirty="0"/>
              <a:t>说明：</a:t>
            </a:r>
          </a:p>
          <a:p>
            <a:pPr lvl="1" eaLnBrk="1" hangingPunct="1"/>
            <a:r>
              <a:rPr lang="zh-CN" altLang="en-US" dirty="0"/>
              <a:t>用</a:t>
            </a:r>
            <a:r>
              <a:rPr lang="en-US" altLang="zh-CN" dirty="0"/>
              <a:t>BX</a:t>
            </a:r>
            <a:r>
              <a:rPr lang="zh-CN" altLang="en-US" dirty="0"/>
              <a:t>的内容代表表格首地址，</a:t>
            </a:r>
            <a:r>
              <a:rPr lang="en-US" altLang="zh-CN" dirty="0"/>
              <a:t>AL</a:t>
            </a:r>
            <a:r>
              <a:rPr lang="zh-CN" altLang="en-US" dirty="0"/>
              <a:t>内容为表内位移量，</a:t>
            </a:r>
            <a:r>
              <a:rPr lang="en-US" altLang="zh-CN" dirty="0" err="1"/>
              <a:t>BX+AL</a:t>
            </a:r>
            <a:r>
              <a:rPr lang="zh-CN" altLang="en-US" dirty="0"/>
              <a:t>得到要查找元素的偏移地址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将</a:t>
            </a:r>
            <a:r>
              <a:rPr lang="en-US" altLang="zh-CN" dirty="0" err="1"/>
              <a:t>BX+AL</a:t>
            </a:r>
            <a:r>
              <a:rPr lang="zh-CN" altLang="en-US" dirty="0"/>
              <a:t>所指单元的内容送</a:t>
            </a:r>
            <a:r>
              <a:rPr lang="en-US" altLang="zh-CN" dirty="0"/>
              <a:t>AL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0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数据段</a:t>
            </a:r>
            <a:r>
              <a:rPr lang="zh-CN" altLang="en-US" dirty="0">
                <a:latin typeface="宋体" panose="02010600030101010101" pitchFamily="2" charset="-122"/>
              </a:rPr>
              <a:t>中存放有一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</a:rPr>
              <a:t>张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</a:rPr>
              <a:t>码转换表</a:t>
            </a:r>
            <a:r>
              <a:rPr lang="zh-CN" altLang="en-US" dirty="0" smtClean="0">
                <a:latin typeface="宋体" panose="02010600030101010101" pitchFamily="2" charset="-122"/>
              </a:rPr>
              <a:t>，设</a:t>
            </a:r>
            <a:r>
              <a:rPr lang="zh-CN" altLang="en-US" dirty="0">
                <a:latin typeface="宋体" panose="02010600030101010101" pitchFamily="2" charset="-122"/>
              </a:rPr>
              <a:t>首</a:t>
            </a:r>
            <a:r>
              <a:rPr lang="zh-CN" altLang="en-US" dirty="0" smtClean="0">
                <a:latin typeface="宋体" panose="02010600030101010101" pitchFamily="2" charset="-122"/>
              </a:rPr>
              <a:t>地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址</a:t>
            </a:r>
            <a:r>
              <a:rPr lang="zh-CN" altLang="en-US" dirty="0">
                <a:latin typeface="宋体" panose="02010600030101010101" pitchFamily="2" charset="-122"/>
              </a:rPr>
              <a:t>为2000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现</a:t>
            </a:r>
            <a:r>
              <a:rPr lang="zh-CN" altLang="en-US" dirty="0">
                <a:latin typeface="宋体" panose="02010600030101010101" pitchFamily="2" charset="-122"/>
              </a:rPr>
              <a:t>欲查出表</a:t>
            </a:r>
            <a:r>
              <a:rPr lang="zh-CN" altLang="en-US" dirty="0" smtClean="0">
                <a:latin typeface="宋体" panose="02010600030101010101" pitchFamily="2" charset="-122"/>
              </a:rPr>
              <a:t>中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第11个</a:t>
            </a:r>
            <a:r>
              <a:rPr lang="zh-CN" altLang="en-US" dirty="0">
                <a:latin typeface="宋体" panose="02010600030101010101" pitchFamily="2" charset="-122"/>
              </a:rPr>
              <a:t>代码的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 smtClean="0">
                <a:latin typeface="宋体" panose="02010600030101010101" pitchFamily="2" charset="-122"/>
              </a:rPr>
              <a:t>码。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652120" y="1672705"/>
            <a:ext cx="1981200" cy="16764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>
            <a:off x="5652120" y="2434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5652120" y="2053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5652120" y="2815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414120" y="162190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414120" y="2028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6414120" y="2434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6414120" y="27395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5652120" y="3349105"/>
            <a:ext cx="1981200" cy="2667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5652120" y="42635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5652120" y="38063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>
            <a:off x="5652120" y="4720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6414120" y="33491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414120" y="3806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6414120" y="42635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6414120" y="45683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1" name="Line 1045"/>
          <p:cNvSpPr>
            <a:spLocks noChangeShapeType="1"/>
          </p:cNvSpPr>
          <p:nvPr/>
        </p:nvSpPr>
        <p:spPr bwMode="auto">
          <a:xfrm>
            <a:off x="5652120" y="6016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046"/>
          <p:cNvSpPr>
            <a:spLocks noChangeShapeType="1"/>
          </p:cNvSpPr>
          <p:nvPr/>
        </p:nvSpPr>
        <p:spPr bwMode="auto">
          <a:xfrm>
            <a:off x="5652120" y="5635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6414120" y="51779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6414120" y="5609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25" name="Line 1050"/>
          <p:cNvSpPr>
            <a:spLocks noChangeShapeType="1"/>
          </p:cNvSpPr>
          <p:nvPr/>
        </p:nvSpPr>
        <p:spPr bwMode="auto">
          <a:xfrm>
            <a:off x="5652120" y="5177905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51"/>
          <p:cNvSpPr>
            <a:spLocks noChangeShapeType="1"/>
          </p:cNvSpPr>
          <p:nvPr/>
        </p:nvSpPr>
        <p:spPr bwMode="auto">
          <a:xfrm>
            <a:off x="7631733" y="4873105"/>
            <a:ext cx="0" cy="1533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52"/>
          <p:cNvSpPr>
            <a:spLocks noChangeShapeType="1"/>
          </p:cNvSpPr>
          <p:nvPr/>
        </p:nvSpPr>
        <p:spPr bwMode="auto">
          <a:xfrm flipV="1">
            <a:off x="56521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053"/>
          <p:cNvSpPr>
            <a:spLocks noChangeShapeType="1"/>
          </p:cNvSpPr>
          <p:nvPr/>
        </p:nvSpPr>
        <p:spPr bwMode="auto">
          <a:xfrm flipV="1">
            <a:off x="76333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054"/>
          <p:cNvSpPr txBox="1">
            <a:spLocks noChangeArrowheads="1"/>
          </p:cNvSpPr>
          <p:nvPr/>
        </p:nvSpPr>
        <p:spPr bwMode="auto">
          <a:xfrm>
            <a:off x="4102720" y="1647305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H+0</a:t>
            </a:r>
          </a:p>
        </p:txBody>
      </p:sp>
      <p:sp>
        <p:nvSpPr>
          <p:cNvPr id="30" name="Text Box 1055"/>
          <p:cNvSpPr txBox="1">
            <a:spLocks noChangeArrowheads="1"/>
          </p:cNvSpPr>
          <p:nvPr/>
        </p:nvSpPr>
        <p:spPr bwMode="auto">
          <a:xfrm>
            <a:off x="4026520" y="427303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H+11</a:t>
            </a:r>
          </a:p>
        </p:txBody>
      </p:sp>
      <p:sp>
        <p:nvSpPr>
          <p:cNvPr id="31" name="Text Box 1056"/>
          <p:cNvSpPr txBox="1">
            <a:spLocks noChangeArrowheads="1"/>
          </p:cNvSpPr>
          <p:nvPr/>
        </p:nvSpPr>
        <p:spPr bwMode="auto">
          <a:xfrm>
            <a:off x="7633320" y="1596505"/>
            <a:ext cx="11200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‘0’</a:t>
            </a:r>
            <a:endParaRPr lang="zh-CN" altLang="zh-CN"/>
          </a:p>
        </p:txBody>
      </p:sp>
      <p:sp>
        <p:nvSpPr>
          <p:cNvPr id="32" name="Text Box 1057"/>
          <p:cNvSpPr txBox="1">
            <a:spLocks noChangeArrowheads="1"/>
          </p:cNvSpPr>
          <p:nvPr/>
        </p:nvSpPr>
        <p:spPr bwMode="auto">
          <a:xfrm>
            <a:off x="7633320" y="1977505"/>
            <a:ext cx="1120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‘1’</a:t>
            </a:r>
            <a:endParaRPr lang="zh-CN" altLang="zh-CN" dirty="0"/>
          </a:p>
        </p:txBody>
      </p:sp>
      <p:sp>
        <p:nvSpPr>
          <p:cNvPr id="33" name="Text Box 1058"/>
          <p:cNvSpPr txBox="1">
            <a:spLocks noChangeArrowheads="1"/>
          </p:cNvSpPr>
          <p:nvPr/>
        </p:nvSpPr>
        <p:spPr bwMode="auto">
          <a:xfrm>
            <a:off x="7633320" y="23585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‘2’</a:t>
            </a:r>
            <a:endParaRPr lang="zh-CN" altLang="zh-CN" dirty="0"/>
          </a:p>
        </p:txBody>
      </p:sp>
      <p:sp>
        <p:nvSpPr>
          <p:cNvPr id="34" name="Text Box 1059"/>
          <p:cNvSpPr txBox="1">
            <a:spLocks noChangeArrowheads="1"/>
          </p:cNvSpPr>
          <p:nvPr/>
        </p:nvSpPr>
        <p:spPr bwMode="auto">
          <a:xfrm>
            <a:off x="7633320" y="33491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‘9’</a:t>
            </a:r>
            <a:endParaRPr lang="zh-CN" altLang="zh-CN" dirty="0"/>
          </a:p>
        </p:txBody>
      </p:sp>
      <p:sp>
        <p:nvSpPr>
          <p:cNvPr id="35" name="Text Box 1060"/>
          <p:cNvSpPr txBox="1">
            <a:spLocks noChangeArrowheads="1"/>
          </p:cNvSpPr>
          <p:nvPr/>
        </p:nvSpPr>
        <p:spPr bwMode="auto">
          <a:xfrm>
            <a:off x="7595220" y="3806305"/>
            <a:ext cx="9421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A’</a:t>
            </a:r>
          </a:p>
        </p:txBody>
      </p:sp>
      <p:sp>
        <p:nvSpPr>
          <p:cNvPr id="36" name="Text Box 1061"/>
          <p:cNvSpPr txBox="1">
            <a:spLocks noChangeArrowheads="1"/>
          </p:cNvSpPr>
          <p:nvPr/>
        </p:nvSpPr>
        <p:spPr bwMode="auto">
          <a:xfrm>
            <a:off x="7620620" y="4263505"/>
            <a:ext cx="9167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‘</a:t>
            </a:r>
            <a:r>
              <a:rPr lang="en-US" altLang="zh-CN" dirty="0">
                <a:solidFill>
                  <a:srgbClr val="FF0000"/>
                </a:solidFill>
              </a:rPr>
              <a:t>B’</a:t>
            </a:r>
          </a:p>
        </p:txBody>
      </p:sp>
      <p:sp>
        <p:nvSpPr>
          <p:cNvPr id="37" name="Text Box 1062"/>
          <p:cNvSpPr txBox="1">
            <a:spLocks noChangeArrowheads="1"/>
          </p:cNvSpPr>
          <p:nvPr/>
        </p:nvSpPr>
        <p:spPr bwMode="auto">
          <a:xfrm>
            <a:off x="7633320" y="5177905"/>
            <a:ext cx="9040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E’</a:t>
            </a:r>
          </a:p>
        </p:txBody>
      </p:sp>
      <p:sp>
        <p:nvSpPr>
          <p:cNvPr id="38" name="Text Box 1063"/>
          <p:cNvSpPr txBox="1">
            <a:spLocks noChangeArrowheads="1"/>
          </p:cNvSpPr>
          <p:nvPr/>
        </p:nvSpPr>
        <p:spPr bwMode="auto">
          <a:xfrm>
            <a:off x="7646020" y="5584305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F’</a:t>
            </a:r>
          </a:p>
        </p:txBody>
      </p:sp>
      <p:sp>
        <p:nvSpPr>
          <p:cNvPr id="39" name="Line 1064"/>
          <p:cNvSpPr>
            <a:spLocks noChangeShapeType="1"/>
          </p:cNvSpPr>
          <p:nvPr/>
        </p:nvSpPr>
        <p:spPr bwMode="auto">
          <a:xfrm>
            <a:off x="5652120" y="5254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2" grpId="0"/>
      <p:bldP spid="13" grpId="0" animBg="1"/>
      <p:bldP spid="17" grpId="0"/>
      <p:bldP spid="18" grpId="0"/>
      <p:bldP spid="19" grpId="0"/>
      <p:bldP spid="20" grpId="0"/>
      <p:bldP spid="23" grpId="0"/>
      <p:bldP spid="24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可用</a:t>
            </a:r>
            <a:r>
              <a:rPr lang="zh-CN" altLang="en-US" dirty="0"/>
              <a:t>如下指令实现：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BX，2000H</a:t>
            </a:r>
            <a:r>
              <a:rPr lang="en-US" altLang="zh-CN" dirty="0">
                <a:cs typeface="+mn-cs"/>
              </a:rPr>
              <a:t>      ；BX←</a:t>
            </a:r>
            <a:r>
              <a:rPr lang="zh-CN" altLang="en-US" dirty="0">
                <a:cs typeface="+mn-cs"/>
              </a:rPr>
              <a:t>表首地址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AL，0BH</a:t>
            </a:r>
            <a:r>
              <a:rPr lang="en-US" altLang="zh-CN" dirty="0">
                <a:cs typeface="+mn-cs"/>
              </a:rPr>
              <a:t>        ；AL←</a:t>
            </a:r>
            <a:r>
              <a:rPr lang="zh-CN" altLang="en-US" dirty="0">
                <a:cs typeface="+mn-cs"/>
              </a:rPr>
              <a:t>序号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XLAT</a:t>
            </a:r>
            <a:r>
              <a:rPr lang="en-US" altLang="zh-CN" dirty="0">
                <a:cs typeface="+mn-cs"/>
              </a:rPr>
              <a:t>                ；</a:t>
            </a:r>
            <a:r>
              <a:rPr lang="zh-CN" altLang="en-US" dirty="0">
                <a:cs typeface="+mn-cs"/>
              </a:rPr>
              <a:t>查表转换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执行后：</a:t>
            </a:r>
            <a:r>
              <a:rPr lang="en-US" altLang="zh-CN" dirty="0"/>
              <a:t>AL = </a:t>
            </a:r>
            <a:r>
              <a:rPr lang="en-US" altLang="zh-CN" dirty="0" err="1"/>
              <a:t>42H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还可用其他方法实现，如：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BX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 err="1">
                <a:cs typeface="+mn-cs"/>
              </a:rPr>
              <a:t>2000H</a:t>
            </a:r>
            <a:endParaRPr lang="en-US" altLang="zh-CN" dirty="0"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AL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>
                <a:cs typeface="+mn-cs"/>
              </a:rPr>
              <a:t>[</a:t>
            </a:r>
            <a:r>
              <a:rPr lang="en-US" altLang="zh-CN" dirty="0" err="1">
                <a:cs typeface="+mn-cs"/>
              </a:rPr>
              <a:t>BX+</a:t>
            </a:r>
            <a:r>
              <a:rPr lang="en-US" altLang="zh-CN" dirty="0" err="1"/>
              <a:t>0BH</a:t>
            </a:r>
            <a:r>
              <a:rPr lang="en-US" altLang="zh-CN" dirty="0" smtClean="0"/>
              <a:t>]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将符号数的符号位扩展到高位；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指令为零操作数指令，采用隐含寻址，隐含的操作数为</a:t>
            </a:r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/>
              <a:t>及</a:t>
            </a:r>
            <a:r>
              <a:rPr lang="en-US" altLang="zh-CN" dirty="0" err="1">
                <a:solidFill>
                  <a:srgbClr val="FF0000"/>
                </a:solidFill>
              </a:rPr>
              <a:t>AX，DX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u="sng" dirty="0">
                <a:solidFill>
                  <a:srgbClr val="FF0000"/>
                </a:solidFill>
              </a:rPr>
              <a:t>无符号数的扩展规则为在高位补</a:t>
            </a:r>
            <a:r>
              <a:rPr lang="zh-CN" altLang="en-US" u="sng" dirty="0" smtClean="0">
                <a:solidFill>
                  <a:srgbClr val="FF0000"/>
                </a:solidFill>
              </a:rPr>
              <a:t>0。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2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字节到字的扩展指令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CBW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：将</a:t>
            </a:r>
            <a:r>
              <a:rPr lang="en-US" altLang="zh-CN" dirty="0"/>
              <a:t>AL</a:t>
            </a:r>
            <a:r>
              <a:rPr lang="zh-CN" altLang="en-US" dirty="0"/>
              <a:t>内容扩展到</a:t>
            </a:r>
            <a:r>
              <a:rPr lang="en-US" altLang="zh-CN" dirty="0"/>
              <a:t>AX</a:t>
            </a:r>
          </a:p>
          <a:p>
            <a:r>
              <a:rPr lang="zh-CN" altLang="en-US" dirty="0"/>
              <a:t>规则：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AH=</a:t>
            </a:r>
            <a:r>
              <a:rPr lang="en-US" altLang="zh-CN" dirty="0" err="1"/>
              <a:t>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AH=</a:t>
            </a:r>
            <a:r>
              <a:rPr lang="en-US" altLang="zh-CN" dirty="0" err="1"/>
              <a:t>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2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字到双字的扩展指令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CBD</a:t>
            </a:r>
          </a:p>
          <a:p>
            <a:r>
              <a:rPr lang="zh-CN" altLang="en-US" dirty="0"/>
              <a:t>操作：将</a:t>
            </a:r>
            <a:r>
              <a:rPr lang="en-US" altLang="zh-CN" dirty="0"/>
              <a:t>AX</a:t>
            </a:r>
            <a:r>
              <a:rPr lang="zh-CN" altLang="en-US" dirty="0"/>
              <a:t>内容扩展到</a:t>
            </a:r>
            <a:r>
              <a:rPr lang="en-US" altLang="zh-CN" dirty="0"/>
              <a:t>DX  AX</a:t>
            </a:r>
          </a:p>
          <a:p>
            <a:r>
              <a:rPr lang="zh-CN" altLang="en-US" dirty="0" smtClean="0"/>
              <a:t>规则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DX=</a:t>
            </a:r>
            <a:r>
              <a:rPr lang="en-US" altLang="zh-CN" dirty="0" err="1"/>
              <a:t>FFFFH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DX=</a:t>
            </a:r>
            <a:r>
              <a:rPr lang="en-US" altLang="zh-CN" dirty="0" err="1"/>
              <a:t>0000H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6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>
              <a:spcAft>
                <a:spcPct val="40000"/>
              </a:spcAft>
              <a:buNone/>
            </a:pPr>
            <a:r>
              <a:rPr lang="zh-CN" altLang="en-US" u="sng" dirty="0"/>
              <a:t>判断以下指令执行结果：</a:t>
            </a:r>
            <a:endParaRPr lang="en-US" altLang="zh-CN" u="sng" dirty="0"/>
          </a:p>
          <a:p>
            <a:pPr lvl="1"/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AL，44H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zh-CN" altLang="en-US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AX，0AFDEH</a:t>
            </a:r>
            <a:endParaRPr lang="en-US" altLang="zh-CN" dirty="0"/>
          </a:p>
          <a:p>
            <a:pPr lvl="1"/>
            <a:r>
              <a:rPr lang="en-US" altLang="zh-CN" dirty="0" err="1" smtClean="0"/>
              <a:t>CWD</a:t>
            </a:r>
            <a:endParaRPr lang="en-US" altLang="zh-CN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AL，86H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1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专门面向</a:t>
            </a:r>
            <a:r>
              <a:rPr lang="en-US" altLang="zh-CN" dirty="0"/>
              <a:t>I/O</a:t>
            </a:r>
            <a:r>
              <a:rPr lang="zh-CN" altLang="en-US" dirty="0"/>
              <a:t>端口操作的指令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/>
              <a:t>指令格式：</a:t>
            </a:r>
          </a:p>
          <a:p>
            <a:pPr lvl="1" eaLnBrk="1" hangingPunct="1"/>
            <a:r>
              <a:rPr kumimoji="1" lang="zh-CN" altLang="en-US" dirty="0"/>
              <a:t>输入指令： </a:t>
            </a:r>
            <a:r>
              <a:rPr kumimoji="1" lang="en-US" altLang="zh-CN" dirty="0"/>
              <a:t>IN  </a:t>
            </a:r>
            <a:r>
              <a:rPr kumimoji="1" lang="en-US" altLang="zh-CN" dirty="0" err="1"/>
              <a:t>acc，PORT</a:t>
            </a:r>
            <a:endParaRPr kumimoji="1" lang="en-US" altLang="zh-CN" dirty="0"/>
          </a:p>
          <a:p>
            <a:pPr lvl="1" eaLnBrk="1" hangingPunct="1"/>
            <a:r>
              <a:rPr kumimoji="1" lang="zh-CN" altLang="en-US" dirty="0"/>
              <a:t>输出指令 ：</a:t>
            </a:r>
            <a:r>
              <a:rPr kumimoji="1" lang="en-US" altLang="zh-CN" dirty="0"/>
              <a:t>OUT  </a:t>
            </a:r>
            <a:r>
              <a:rPr kumimoji="1" lang="en-US" altLang="zh-CN" dirty="0" err="1"/>
              <a:t>PORT，acc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3491955" y="4221014"/>
            <a:ext cx="53340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99792" y="5013176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端口地址</a:t>
            </a:r>
          </a:p>
        </p:txBody>
      </p:sp>
    </p:spTree>
    <p:extLst>
      <p:ext uri="{BB962C8B-B14F-4D97-AF65-F5344CB8AC3E}">
        <p14:creationId xmlns:p14="http://schemas.microsoft.com/office/powerpoint/2010/main" val="28410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数据传送指令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根据端口地址码的长度，指令具有两种不同的端口地址表现形式。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直接寻址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端口地址为</a:t>
            </a:r>
            <a:r>
              <a:rPr lang="en-US" altLang="zh-CN" dirty="0"/>
              <a:t>8</a:t>
            </a:r>
            <a:r>
              <a:rPr lang="zh-CN" altLang="en-US" dirty="0"/>
              <a:t>位时，指令中直接给出8位端口地址；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寻址256个端口。</a:t>
            </a:r>
          </a:p>
          <a:p>
            <a:pPr eaLnBrk="1" hangingPunct="1"/>
            <a:r>
              <a:rPr lang="zh-CN" altLang="en-US" dirty="0"/>
              <a:t>间接寻址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端口地址为16位时，指令中的端口地址必须由</a:t>
            </a:r>
            <a:r>
              <a:rPr lang="en-US" altLang="zh-CN" dirty="0"/>
              <a:t>DX</a:t>
            </a:r>
            <a:r>
              <a:rPr lang="zh-CN" altLang="en-US" dirty="0"/>
              <a:t>指定；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可寻址64</a:t>
            </a:r>
            <a:r>
              <a:rPr lang="en-US" altLang="zh-CN" dirty="0"/>
              <a:t>K</a:t>
            </a:r>
            <a:r>
              <a:rPr lang="zh-CN" altLang="en-US" dirty="0"/>
              <a:t>个端口。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/>
              <a:t>IN  </a:t>
            </a:r>
            <a:r>
              <a:rPr lang="en-US" altLang="zh-CN" dirty="0" err="1"/>
              <a:t>AX，80H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DX，2400H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IN  </a:t>
            </a:r>
            <a:r>
              <a:rPr lang="en-US" altLang="zh-CN" dirty="0" err="1"/>
              <a:t>AL，DX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  <a:spcAft>
                <a:spcPct val="60000"/>
              </a:spcAft>
            </a:pPr>
            <a:r>
              <a:rPr lang="en-US" altLang="zh-CN" dirty="0"/>
              <a:t>OUT  </a:t>
            </a:r>
            <a:r>
              <a:rPr lang="en-US" altLang="zh-CN" dirty="0" err="1"/>
              <a:t>35H</a:t>
            </a:r>
            <a:r>
              <a:rPr lang="en-US" altLang="zh-CN" dirty="0"/>
              <a:t> ，AX</a:t>
            </a:r>
          </a:p>
          <a:p>
            <a:pPr lvl="1" eaLnBrk="1" hangingPunct="1"/>
            <a:r>
              <a:rPr lang="en-US" altLang="zh-CN" i="1" dirty="0">
                <a:solidFill>
                  <a:srgbClr val="A50021"/>
                </a:solidFill>
              </a:rPr>
              <a:t>OUT  </a:t>
            </a:r>
            <a:r>
              <a:rPr lang="en-US" altLang="zh-CN" i="1" dirty="0" err="1">
                <a:solidFill>
                  <a:srgbClr val="A50021"/>
                </a:solidFill>
              </a:rPr>
              <a:t>AX，35H</a:t>
            </a:r>
            <a:endParaRPr lang="en-US" altLang="zh-CN" i="1" dirty="0">
              <a:solidFill>
                <a:srgbClr val="A50021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注意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只能用累加器</a:t>
            </a:r>
            <a:r>
              <a:rPr lang="en-US" altLang="zh-CN" dirty="0" smtClean="0"/>
              <a:t>AX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过程的机构，不能用其他寄存器代替。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；间接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err="1" smtClean="0"/>
              <a:t>0~FFFFH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只用间接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寻址时，特别要注意，只能使用</a:t>
            </a:r>
            <a:r>
              <a:rPr lang="en-US" altLang="zh-CN" dirty="0" smtClean="0"/>
              <a:t>DX</a:t>
            </a:r>
            <a:r>
              <a:rPr lang="zh-CN" altLang="en-US" dirty="0" smtClean="0"/>
              <a:t>寄存器，而不能使用其它寄存器。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5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）地址传送指令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204864"/>
            <a:ext cx="5867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取</a:t>
            </a:r>
            <a:r>
              <a:rPr lang="zh-CN" altLang="en-US" sz="3200" kern="0" dirty="0"/>
              <a:t>有效</a:t>
            </a:r>
            <a:r>
              <a:rPr lang="zh-CN" altLang="en-US" sz="3200" kern="0" dirty="0" smtClean="0"/>
              <a:t>偏移地址指令</a:t>
            </a:r>
            <a:r>
              <a:rPr lang="en-US" altLang="zh-CN" sz="3200" kern="0" dirty="0" smtClean="0"/>
              <a:t>LEA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*LDS</a:t>
            </a:r>
            <a:r>
              <a:rPr lang="zh-CN" altLang="en-US" sz="3200" kern="0" dirty="0" smtClean="0"/>
              <a:t>指令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*LES</a:t>
            </a:r>
            <a:r>
              <a:rPr lang="zh-CN" altLang="en-US" sz="3200" kern="0" dirty="0" smtClean="0"/>
              <a:t>指令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913557" y="2493789"/>
            <a:ext cx="215900" cy="1536700"/>
          </a:xfrm>
          <a:prstGeom prst="leftBrace">
            <a:avLst>
              <a:gd name="adj1" fmla="val 593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操作</a:t>
            </a:r>
            <a:r>
              <a:rPr lang="zh-CN" altLang="en-US" dirty="0" smtClean="0">
                <a:latin typeface="宋体" panose="02010600030101010101" pitchFamily="2" charset="-122"/>
              </a:rPr>
              <a:t>：将</a:t>
            </a:r>
            <a:r>
              <a:rPr lang="zh-CN" altLang="en-US" dirty="0">
                <a:latin typeface="宋体" panose="02010600030101010101" pitchFamily="2" charset="-122"/>
              </a:rPr>
              <a:t>变量的16位偏移地址取出送目标</a:t>
            </a:r>
            <a:r>
              <a:rPr lang="zh-CN" altLang="en-US" dirty="0" smtClean="0">
                <a:latin typeface="宋体" panose="02010600030101010101" pitchFamily="2" charset="-122"/>
              </a:rPr>
              <a:t>寄存器。</a:t>
            </a:r>
            <a:r>
              <a:rPr lang="zh-CN" altLang="en-US" dirty="0" smtClean="0"/>
              <a:t>当</a:t>
            </a:r>
            <a:r>
              <a:rPr lang="zh-CN" altLang="en-US" dirty="0"/>
              <a:t>程序中用符号地址表示内存偏移地址时</a:t>
            </a:r>
            <a:r>
              <a:rPr lang="zh-CN" altLang="en-US" dirty="0" smtClean="0"/>
              <a:t>，常使用</a:t>
            </a:r>
            <a:r>
              <a:rPr lang="zh-CN" altLang="en-US" dirty="0"/>
              <a:t>该指令。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格式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LEA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指令要求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操作数</a:t>
            </a:r>
            <a:r>
              <a:rPr lang="zh-CN" altLang="en-US" dirty="0">
                <a:latin typeface="宋体" panose="02010600030101010101" pitchFamily="2" charset="-122"/>
              </a:rPr>
              <a:t>必须是一个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存储器操作数</a:t>
            </a:r>
            <a:r>
              <a:rPr lang="zh-CN" altLang="en-US" dirty="0">
                <a:latin typeface="宋体" panose="02010600030101010101" pitchFamily="2" charset="-122"/>
              </a:rPr>
              <a:t>，目标操作数通常是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间址寄存器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1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122488"/>
            <a:ext cx="3957638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zh-CN" altLang="en-US" kern="0" smtClean="0"/>
              <a:t>比较下列指令：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BX，[BX]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BX，[BX]</a:t>
            </a:r>
            <a:endParaRPr lang="en-US" altLang="zh-CN" kern="0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07188" y="2060848"/>
            <a:ext cx="17526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6707188" y="2060848"/>
            <a:ext cx="1587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459788" y="2060848"/>
            <a:ext cx="0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707188" y="2975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07188" y="3356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707188" y="3737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707188" y="20608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707188" y="5032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707188" y="4651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707188" y="6023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07188" y="5413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316788" y="3965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316788" y="25749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316788" y="5489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83250" y="2962548"/>
            <a:ext cx="104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DATA1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846513" y="2128949"/>
            <a:ext cx="1219200" cy="990600"/>
          </a:xfrm>
          <a:prstGeom prst="cloudCallout">
            <a:avLst>
              <a:gd name="adj1" fmla="val -75130"/>
              <a:gd name="adj2" fmla="val 57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/>
              <a:t>符号地址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189788" y="3318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189788" y="2937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640388" y="4631011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1100H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189788" y="45754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88H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189788" y="50072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77H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5219700" y="5015186"/>
            <a:ext cx="490538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408488" y="537554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BX=</a:t>
            </a:r>
            <a:r>
              <a:rPr lang="en-US" altLang="zh-CN" b="1" dirty="0" err="1"/>
              <a:t>1100H</a:t>
            </a:r>
            <a:endParaRPr lang="en-US" altLang="zh-CN" b="1" dirty="0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187450" y="34464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 dirty="0"/>
              <a:t>执行结果：</a:t>
            </a:r>
            <a:r>
              <a:rPr lang="en-US" altLang="zh-CN" b="1" dirty="0"/>
              <a:t>SI=</a:t>
            </a:r>
            <a:r>
              <a:rPr lang="en-US" altLang="zh-CN" b="1" dirty="0" err="1"/>
              <a:t>1234H</a:t>
            </a:r>
            <a:endParaRPr lang="en-US" altLang="zh-CN" b="1" dirty="0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187450" y="41497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SI=DATA1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1187450" y="50847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BX=7788H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187450" y="56610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BX=1100H</a:t>
            </a:r>
          </a:p>
        </p:txBody>
      </p:sp>
    </p:spTree>
    <p:extLst>
      <p:ext uri="{BB962C8B-B14F-4D97-AF65-F5344CB8AC3E}">
        <p14:creationId xmlns:p14="http://schemas.microsoft.com/office/powerpoint/2010/main" val="14266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19" grpId="0"/>
      <p:bldP spid="20" grpId="0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342900" indent="-34290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例：设（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003CH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LEA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BX+SI+0F62H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执行指令后：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0F62H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 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0400H+003CH+0F62H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139EH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15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4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zh-CN" altLang="en-US" dirty="0" smtClean="0"/>
              <a:t>例：将</a:t>
            </a:r>
            <a:r>
              <a:rPr lang="zh-CN" altLang="en-US" dirty="0"/>
              <a:t>数据段中首地址为</a:t>
            </a:r>
            <a:r>
              <a:rPr lang="en-US" altLang="zh-CN" dirty="0" err="1"/>
              <a:t>MEM1</a:t>
            </a:r>
            <a:r>
              <a:rPr lang="en-US" altLang="zh-CN" dirty="0"/>
              <a:t> </a:t>
            </a:r>
            <a:r>
              <a:rPr lang="zh-CN" altLang="en-US" dirty="0"/>
              <a:t>的50个字节的数据传送到同一逻辑段首地址为</a:t>
            </a:r>
            <a:r>
              <a:rPr lang="en-US" altLang="zh-CN" dirty="0" err="1"/>
              <a:t>MEM2</a:t>
            </a:r>
            <a:r>
              <a:rPr lang="zh-CN" altLang="en-US" dirty="0"/>
              <a:t>的区域存放。编写相应的程序段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r>
              <a:rPr lang="en-US" altLang="zh-CN" dirty="0"/>
              <a:t>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821DC5-76FA-4F29-84C2-84DC6AFDB54A}" type="slidenum">
              <a:rPr kumimoji="0" lang="zh-CN" altLang="en-US" sz="1400">
                <a:latin typeface="Tahoma" panose="020B0604030504040204" pitchFamily="34" charset="0"/>
              </a:rPr>
              <a:pPr/>
              <a:t>38</a:t>
            </a:fld>
            <a:endParaRPr kumimoji="0" lang="en-US" altLang="zh-CN" sz="1400" dirty="0">
              <a:latin typeface="Tahoma" panose="020B0604030504040204" pitchFamily="34" charset="0"/>
            </a:endParaRPr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1409700" y="1090464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419600" y="3757464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52500" y="2004864"/>
            <a:ext cx="22098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403648" y="1104826"/>
            <a:ext cx="1195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 开  始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409700" y="2035027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取源地址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52500" y="2919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2500" y="3833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724400" y="101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371600" y="2941489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取目标地址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87425" y="3884464"/>
            <a:ext cx="214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送数据块长度到</a:t>
            </a:r>
            <a:r>
              <a:rPr lang="en-US" altLang="zh-CN" b="1">
                <a:solidFill>
                  <a:schemeClr val="bg1"/>
                </a:solidFill>
              </a:rPr>
              <a:t>CL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4953000" y="1032818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传送一个字节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648200" y="1928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648200" y="28430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4648200" y="482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953000" y="19635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5029200" y="28779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修改计数值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181600" y="3871764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计数值=0？ 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10200" y="488458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结  束</a:t>
            </a:r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019300" y="15476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2019300" y="2462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2019300" y="3376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5791200" y="1471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>
            <a:off x="5791200" y="40466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>
            <a:off x="5791200" y="23858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5791200" y="33002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5791200" y="4367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>
            <a:off x="2032000" y="4290864"/>
            <a:ext cx="0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>
            <a:off x="2019300" y="5052864"/>
            <a:ext cx="1752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810000" y="404664"/>
            <a:ext cx="0" cy="464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>
            <a:off x="3810000" y="404664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>
            <a:off x="7162800" y="4062264"/>
            <a:ext cx="990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8153400" y="557064"/>
            <a:ext cx="0" cy="3505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5791200" y="557064"/>
            <a:ext cx="23399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7308850" y="3625702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5867400" y="437976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241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nimBg="1"/>
      <p:bldP spid="142357" grpId="0" animBg="1"/>
      <p:bldP spid="142340" grpId="0" animBg="1"/>
      <p:bldP spid="142341" grpId="0"/>
      <p:bldP spid="142342" grpId="0"/>
      <p:bldP spid="142343" grpId="0" animBg="1"/>
      <p:bldP spid="142344" grpId="0" animBg="1"/>
      <p:bldP spid="142345" grpId="0" animBg="1"/>
      <p:bldP spid="142346" grpId="0"/>
      <p:bldP spid="142347" grpId="0"/>
      <p:bldP spid="142348" grpId="0"/>
      <p:bldP spid="142349" grpId="0" animBg="1"/>
      <p:bldP spid="142350" grpId="0" animBg="1"/>
      <p:bldP spid="142352" grpId="0" animBg="1"/>
      <p:bldP spid="142353" grpId="0"/>
      <p:bldP spid="142355" grpId="0"/>
      <p:bldP spid="142359" grpId="0"/>
      <p:bldP spid="1423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START: </a:t>
            </a:r>
            <a:r>
              <a:rPr lang="en-US" altLang="zh-CN" dirty="0" smtClean="0"/>
              <a:t>LEA   </a:t>
            </a:r>
            <a:r>
              <a:rPr lang="en-US" altLang="zh-CN" dirty="0" err="1"/>
              <a:t>SI，MEM1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LEA   </a:t>
            </a:r>
            <a:r>
              <a:rPr lang="en-US" altLang="zh-CN" dirty="0" err="1"/>
              <a:t>DI，MEM2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CL，50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NEXT: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/>
              <a:t>AL，[SI]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[DI]，AL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SI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DI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DEC   CL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JNZ</a:t>
            </a:r>
            <a:r>
              <a:rPr lang="en-US" altLang="zh-CN" dirty="0"/>
              <a:t>   </a:t>
            </a:r>
            <a:r>
              <a:rPr lang="en-US" altLang="zh-CN" dirty="0" smtClean="0"/>
              <a:t>NEXT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612594" y="1844824"/>
            <a:ext cx="2819400" cy="3962400"/>
            <a:chOff x="3553" y="1478"/>
            <a:chExt cx="1776" cy="249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80" y="2046"/>
              <a:ext cx="6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53" y="3097"/>
              <a:ext cx="6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7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通用数据传送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输入输出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地址传送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标志位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en-US" altLang="zh-CN" dirty="0" smtClean="0"/>
              <a:t>…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4941168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u="sng" dirty="0" smtClean="0">
                <a:latin typeface="Arial" panose="020B0604020202020204" pitchFamily="34" charset="0"/>
              </a:rPr>
              <a:t>特点</a:t>
            </a:r>
            <a:r>
              <a:rPr lang="zh-CN" altLang="en-US" sz="2800" b="1" u="sng" dirty="0">
                <a:latin typeface="Arial" panose="020B0604020202020204" pitchFamily="34" charset="0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该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类指令的执行对标志位不产生影响</a:t>
            </a:r>
            <a:r>
              <a:rPr lang="zh-CN" altLang="en-US" sz="2800" b="1" dirty="0">
                <a:latin typeface="Arial" panose="020B0604020202020204" pitchFamily="34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LDS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DS)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  <a:r>
              <a:rPr lang="en-AU" altLang="zh-CN" dirty="0"/>
              <a:t>LDS    </a:t>
            </a:r>
            <a:r>
              <a:rPr lang="en-AU" altLang="zh-CN" dirty="0" err="1" smtClean="0"/>
              <a:t>reg</a:t>
            </a:r>
            <a:r>
              <a:rPr lang="en-AU" altLang="zh-CN" dirty="0" smtClean="0"/>
              <a:t>, </a:t>
            </a:r>
            <a:r>
              <a:rPr lang="en-AU" altLang="zh-CN" dirty="0" err="1" smtClean="0"/>
              <a:t>mem32</a:t>
            </a:r>
            <a:r>
              <a:rPr lang="en-AU" altLang="zh-CN" dirty="0"/>
              <a:t>	     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执行：（</a:t>
            </a:r>
            <a:r>
              <a:rPr lang="en-AU" altLang="zh-CN" dirty="0" err="1" smtClean="0"/>
              <a:t>reg</a:t>
            </a:r>
            <a:r>
              <a:rPr lang="zh-CN" altLang="en-AU" dirty="0" smtClean="0"/>
              <a:t>）</a:t>
            </a:r>
            <a:r>
              <a:rPr lang="zh-CN" altLang="en-AU" dirty="0"/>
              <a:t>←（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AU" dirty="0"/>
              <a:t>            （</a:t>
            </a:r>
            <a:r>
              <a:rPr lang="en-AU" altLang="zh-CN" dirty="0"/>
              <a:t>DS</a:t>
            </a:r>
            <a:r>
              <a:rPr lang="zh-CN" altLang="en-AU" dirty="0"/>
              <a:t>）←（（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  <a:r>
              <a:rPr lang="en-AU" altLang="zh-CN" dirty="0"/>
              <a:t>+</a:t>
            </a:r>
            <a:r>
              <a:rPr lang="en-AU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功能：将指令指定</a:t>
            </a:r>
            <a:r>
              <a:rPr lang="en-US" altLang="zh-CN" dirty="0"/>
              <a:t>32</a:t>
            </a:r>
            <a:r>
              <a:rPr lang="zh-CN" altLang="en-US" dirty="0" smtClean="0"/>
              <a:t>位地址</a:t>
            </a:r>
            <a:r>
              <a:rPr lang="zh-CN" altLang="en-US" dirty="0"/>
              <a:t>指针送指令指定寄存器和</a:t>
            </a:r>
            <a:r>
              <a:rPr lang="en-AU" altLang="zh-CN" dirty="0"/>
              <a:t>DS</a:t>
            </a:r>
            <a:r>
              <a:rPr lang="zh-CN" altLang="en-AU" dirty="0"/>
              <a:t>。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US" dirty="0" smtClean="0"/>
              <a:t>     将</a:t>
            </a:r>
            <a:r>
              <a:rPr lang="zh-CN" altLang="en-US" dirty="0"/>
              <a:t>指令指定</a:t>
            </a:r>
            <a:r>
              <a:rPr lang="en-AU" altLang="zh-CN" dirty="0" err="1"/>
              <a:t>mem32</a:t>
            </a:r>
            <a:r>
              <a:rPr lang="zh-CN" altLang="en-US" dirty="0"/>
              <a:t>单元的前两个单元内容</a:t>
            </a:r>
            <a:r>
              <a:rPr lang="en-US" altLang="zh-CN" dirty="0"/>
              <a:t>(16</a:t>
            </a:r>
            <a:r>
              <a:rPr lang="zh-CN" altLang="en-US" dirty="0"/>
              <a:t>位偏移量</a:t>
            </a:r>
            <a:r>
              <a:rPr lang="en-US" altLang="zh-CN" dirty="0"/>
              <a:t>)</a:t>
            </a:r>
            <a:r>
              <a:rPr lang="zh-CN" altLang="en-US" dirty="0"/>
              <a:t>装入指定通用寄存器，把后两个单元内容</a:t>
            </a:r>
            <a:r>
              <a:rPr lang="en-US" altLang="zh-CN" dirty="0"/>
              <a:t>(</a:t>
            </a:r>
            <a:r>
              <a:rPr lang="zh-CN" altLang="en-US" dirty="0"/>
              <a:t>段地址</a:t>
            </a:r>
            <a:r>
              <a:rPr lang="en-US" altLang="zh-CN" dirty="0"/>
              <a:t>) </a:t>
            </a:r>
            <a:r>
              <a:rPr lang="zh-CN" altLang="en-US" dirty="0"/>
              <a:t>装入到</a:t>
            </a:r>
            <a:r>
              <a:rPr lang="en-AU" altLang="zh-CN" dirty="0"/>
              <a:t>DS</a:t>
            </a:r>
            <a:r>
              <a:rPr lang="zh-CN" altLang="en-US" dirty="0"/>
              <a:t>段寄存器。</a:t>
            </a:r>
          </a:p>
          <a:p>
            <a:pPr eaLnBrk="1" hangingPunct="1">
              <a:lnSpc>
                <a:spcPct val="115000"/>
              </a:lnSpc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4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762000"/>
            <a:ext cx="3810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(DS)=C 000H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LDS  SI, [0010H]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(SI)=0180H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(DS)=2000H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953000" y="1295400"/>
          <a:ext cx="37782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27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778250" cy="4191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格式：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LES 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/32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把源操作数指定的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个相继字节送指令指定的寄存器   	及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寄存器中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     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指令常常指定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。将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指令指定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单元的前两个单元内容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(16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位偏移量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装入指定通用寄存器，把后两个单元内容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段地址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装入到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。用于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写远地址指针。</a:t>
            </a:r>
          </a:p>
          <a:p>
            <a:pPr indent="0" eaLnBrk="1" hangingPunct="1">
              <a:lnSpc>
                <a:spcPct val="115000"/>
              </a:lnSpc>
              <a:spcBef>
                <a:spcPts val="0"/>
              </a:spcBef>
              <a:buNone/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35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533400"/>
            <a:ext cx="3962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(DS)=B 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  (BX)=080AH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LES  DI, [BX]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(DI)=05A2H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(ES)=4000H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810000" y="838200"/>
          <a:ext cx="467201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48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38200"/>
                        <a:ext cx="4672013" cy="5181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782888" y="2246313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LAHF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SAHF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PUSHF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POPF</a:t>
            </a:r>
          </a:p>
        </p:txBody>
      </p:sp>
      <p:sp>
        <p:nvSpPr>
          <p:cNvPr id="25" name="AutoShape 4"/>
          <p:cNvSpPr>
            <a:spLocks/>
          </p:cNvSpPr>
          <p:nvPr/>
        </p:nvSpPr>
        <p:spPr bwMode="auto">
          <a:xfrm>
            <a:off x="2339975" y="2492375"/>
            <a:ext cx="304800" cy="2376488"/>
          </a:xfrm>
          <a:prstGeom prst="leftBrace">
            <a:avLst>
              <a:gd name="adj1" fmla="val 6497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AutoShape 5"/>
          <p:cNvSpPr>
            <a:spLocks/>
          </p:cNvSpPr>
          <p:nvPr/>
        </p:nvSpPr>
        <p:spPr bwMode="auto">
          <a:xfrm>
            <a:off x="3983038" y="2382838"/>
            <a:ext cx="228600" cy="104616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4211638" y="4221163"/>
            <a:ext cx="228600" cy="109061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211638" y="24923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AH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500563" y="4292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4641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/>
              <a:t>LAHF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Load AH with 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的低8位装入</a:t>
            </a:r>
            <a:r>
              <a:rPr lang="en-US" altLang="zh-CN" dirty="0"/>
              <a:t>AH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79116" y="4283355"/>
            <a:ext cx="6469063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622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965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089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6632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098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4985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5565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50319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9651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539916" y="42198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AF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4985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ZF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610016" y="42452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965116" y="3445155"/>
            <a:ext cx="4114800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50319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44985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5565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6098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66321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7089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7622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V="1">
            <a:off x="42445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78513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5565316" y="37499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….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3285666" y="34007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AH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71016" y="426589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FLAGS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1526716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15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7859254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3788904" y="3065742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7</a:t>
            </a: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7749716" y="30641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370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2" grpId="0"/>
      <p:bldP spid="23" grpId="0"/>
      <p:bldP spid="30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 smtClean="0"/>
              <a:t>SAHF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Store </a:t>
            </a:r>
            <a:r>
              <a:rPr lang="en-US" altLang="zh-CN" dirty="0"/>
              <a:t>AH </a:t>
            </a:r>
            <a:r>
              <a:rPr lang="en-US" altLang="zh-CN" dirty="0" smtClean="0"/>
              <a:t>to </a:t>
            </a:r>
            <a:r>
              <a:rPr lang="en-US" altLang="zh-CN" dirty="0"/>
              <a:t>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执行与</a:t>
            </a:r>
            <a:r>
              <a:rPr lang="en-US" altLang="zh-CN" dirty="0" err="1"/>
              <a:t>LAHF</a:t>
            </a:r>
            <a:r>
              <a:rPr lang="zh-CN" altLang="en-US" dirty="0"/>
              <a:t>相反的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AH</a:t>
            </a:r>
            <a:r>
              <a:rPr lang="zh-CN" altLang="en-US" dirty="0" smtClean="0"/>
              <a:t>的内容送入</a:t>
            </a:r>
            <a:r>
              <a:rPr lang="en-US" altLang="zh-CN" dirty="0" smtClean="0"/>
              <a:t>FLAGS</a:t>
            </a:r>
            <a:r>
              <a:rPr lang="zh-CN" altLang="en-US" dirty="0"/>
              <a:t>的低8</a:t>
            </a:r>
            <a:r>
              <a:rPr lang="zh-CN" altLang="en-US" dirty="0" smtClean="0"/>
              <a:t>位。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8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1" dirty="0" err="1" smtClean="0"/>
              <a:t>PUSHF，POPF</a:t>
            </a:r>
            <a:endParaRPr lang="en-US" altLang="zh-CN" b="1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操作</a:t>
            </a:r>
            <a:r>
              <a:rPr lang="zh-CN" altLang="en-US" dirty="0"/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针对</a:t>
            </a:r>
            <a:r>
              <a:rPr lang="en-US" altLang="zh-CN" dirty="0"/>
              <a:t>FLAGS</a:t>
            </a:r>
            <a:r>
              <a:rPr lang="zh-CN" altLang="en-US" dirty="0"/>
              <a:t>的堆栈</a:t>
            </a:r>
            <a:r>
              <a:rPr lang="zh-CN" altLang="en-US" dirty="0" smtClean="0"/>
              <a:t>操作指令， </a:t>
            </a:r>
            <a:r>
              <a:rPr lang="zh-CN" altLang="en-US" dirty="0"/>
              <a:t>将标志寄存器压栈或从堆栈弹</a:t>
            </a:r>
            <a:r>
              <a:rPr lang="zh-CN" altLang="en-US" dirty="0" smtClean="0"/>
              <a:t>出。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2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算术运算指令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3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 smtClean="0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格式：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dest，src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AL，BL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30016" y="436510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15816" y="4077072"/>
            <a:ext cx="173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en-US" altLang="zh-CN" b="1" dirty="0" err="1"/>
              <a:t>dest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83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lang="en-US" altLang="zh-CN" dirty="0" smtClean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加法</a:t>
            </a:r>
            <a:r>
              <a:rPr lang="zh-CN" altLang="en-US" dirty="0"/>
              <a:t>运算指令</a:t>
            </a:r>
          </a:p>
          <a:p>
            <a:pPr eaLnBrk="1" hangingPunct="1"/>
            <a:r>
              <a:rPr lang="zh-CN" altLang="en-US" dirty="0"/>
              <a:t>减法运算指令</a:t>
            </a:r>
          </a:p>
          <a:p>
            <a:pPr eaLnBrk="1" hangingPunct="1"/>
            <a:r>
              <a:rPr lang="zh-CN" altLang="en-US" dirty="0"/>
              <a:t>乘法指令</a:t>
            </a:r>
          </a:p>
          <a:p>
            <a:pPr eaLnBrk="1" hangingPunct="1"/>
            <a:r>
              <a:rPr lang="zh-CN" altLang="en-US" dirty="0"/>
              <a:t>除法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indent="0" eaLnBrk="1" hangingPunct="1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注意：算术运算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指令的执行大多对状态标志位会产生影响</a:t>
            </a:r>
          </a:p>
          <a:p>
            <a:pPr eaLnBrk="1" hangingPunct="1"/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普通</a:t>
            </a:r>
            <a:r>
              <a:rPr lang="zh-CN" altLang="en-US" dirty="0"/>
              <a:t>加法</a:t>
            </a:r>
            <a:r>
              <a:rPr lang="zh-CN" altLang="en-US" dirty="0" smtClean="0"/>
              <a:t>指令 </a:t>
            </a:r>
            <a:r>
              <a:rPr lang="en-US" altLang="zh-CN" dirty="0" smtClean="0"/>
              <a:t>ADD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带</a:t>
            </a:r>
            <a:r>
              <a:rPr lang="zh-CN" altLang="en-US" dirty="0"/>
              <a:t>进位位的加法</a:t>
            </a:r>
            <a:r>
              <a:rPr lang="zh-CN" altLang="en-US" dirty="0" smtClean="0"/>
              <a:t>指令 </a:t>
            </a:r>
            <a:r>
              <a:rPr lang="en-US" altLang="zh-CN" dirty="0" smtClean="0"/>
              <a:t>ADC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加</a:t>
            </a:r>
            <a:r>
              <a:rPr lang="zh-CN" altLang="en-US" dirty="0"/>
              <a:t>1指令</a:t>
            </a:r>
            <a:r>
              <a:rPr lang="en-US" altLang="zh-CN" dirty="0" err="1" smtClean="0"/>
              <a:t>INC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r>
              <a:rPr lang="zh-CN" altLang="en-US" b="1" dirty="0">
                <a:solidFill>
                  <a:srgbClr val="FF0000"/>
                </a:solidFill>
              </a:rPr>
              <a:t>加法指令对操作数的要求与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zh-CN" altLang="en-US" b="1" dirty="0">
                <a:solidFill>
                  <a:srgbClr val="FF0000"/>
                </a:solidFill>
              </a:rPr>
              <a:t>指令相同</a:t>
            </a:r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3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ADD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 err="1" smtClean="0"/>
              <a:t>OPRD1+OPRD2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635896" y="436510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97896" y="4077072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err="1"/>
              <a:t>OPRD1</a:t>
            </a:r>
            <a:endParaRPr lang="zh-CN" altLang="en-US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750" y="5013325"/>
            <a:ext cx="7993063" cy="630238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ADD</a:t>
            </a:r>
            <a:r>
              <a:rPr lang="zh-CN" altLang="en-US" sz="2800" b="1" dirty="0">
                <a:solidFill>
                  <a:srgbClr val="FF0000"/>
                </a:solidFill>
              </a:rPr>
              <a:t>指令的执行对全部6个状态标志位都产生影响</a:t>
            </a:r>
          </a:p>
        </p:txBody>
      </p:sp>
    </p:spTree>
    <p:extLst>
      <p:ext uri="{BB962C8B-B14F-4D97-AF65-F5344CB8AC3E}">
        <p14:creationId xmlns:p14="http://schemas.microsoft.com/office/powerpoint/2010/main" val="16691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AL，78H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ADD  </a:t>
            </a:r>
            <a:r>
              <a:rPr lang="en-US" altLang="zh-CN" dirty="0" err="1" smtClean="0"/>
              <a:t>AL，99H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dirty="0" smtClean="0"/>
              <a:t> 指令</a:t>
            </a:r>
            <a:r>
              <a:rPr lang="zh-CN" altLang="en-US" dirty="0"/>
              <a:t>执行后6个状态标志位的</a:t>
            </a:r>
            <a:r>
              <a:rPr lang="zh-CN" altLang="en-US" dirty="0" smtClean="0"/>
              <a:t>状态如何变化？</a:t>
            </a:r>
          </a:p>
          <a:p>
            <a:pPr lvl="1" eaLnBrk="1" hangingPunct="1"/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1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95736" y="1988840"/>
            <a:ext cx="358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 01111000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+   10011001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 00010001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91316" y="3284984"/>
            <a:ext cx="29718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5736" y="3300760"/>
            <a:ext cx="360040" cy="52322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89248" y="4085927"/>
            <a:ext cx="6324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标志位状态： </a:t>
            </a:r>
            <a:r>
              <a:rPr lang="en-US" altLang="zh-CN" sz="2800" b="1" dirty="0"/>
              <a:t>CF=             SF=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          AF=             </a:t>
            </a:r>
            <a:r>
              <a:rPr lang="en-US" altLang="zh-CN" sz="2800" b="1" dirty="0" err="1"/>
              <a:t>ZF</a:t>
            </a:r>
            <a:r>
              <a:rPr lang="en-US" altLang="zh-CN" sz="2800" b="1" dirty="0"/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           PF=            OF=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07086" y="40827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64461" y="40827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94386" y="4732040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950173" y="4730452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07086" y="53781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951761" y="53781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5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示例：求取斐波那契数列的前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3" eaLnBrk="1" hangingPunct="1">
              <a:lnSpc>
                <a:spcPct val="120000"/>
              </a:lnSpc>
            </a:pPr>
            <a:r>
              <a:rPr lang="en-US" altLang="zh-CN" dirty="0" smtClean="0"/>
              <a:t>F(1)=1; F(2) =1;</a:t>
            </a:r>
            <a:endParaRPr lang="en-US" altLang="zh-CN" dirty="0"/>
          </a:p>
          <a:p>
            <a:pPr lvl="3" eaLnBrk="1" hangingPunct="1">
              <a:lnSpc>
                <a:spcPct val="120000"/>
              </a:lnSpc>
            </a:pPr>
            <a:r>
              <a:rPr lang="en-US" altLang="zh-CN" dirty="0" smtClean="0"/>
              <a:t>F(n)=F(n-2)+F(n-1)</a:t>
            </a: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ADC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ADD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 </a:t>
            </a:r>
            <a:r>
              <a:rPr lang="en-US" altLang="zh-CN" dirty="0" err="1"/>
              <a:t>OPRD1+OPRD2+CF</a:t>
            </a:r>
            <a:r>
              <a:rPr lang="en-US" altLang="zh-CN" dirty="0"/>
              <a:t>             </a:t>
            </a:r>
            <a:r>
              <a:rPr lang="en-US" altLang="zh-CN" dirty="0" err="1"/>
              <a:t>OPRD1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ADC</a:t>
            </a:r>
            <a:r>
              <a:rPr lang="zh-CN" altLang="en-US" dirty="0">
                <a:solidFill>
                  <a:srgbClr val="FF0000"/>
                </a:solidFill>
              </a:rPr>
              <a:t>指令多用于多字节数相加，使用前要先将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清零。</a:t>
            </a:r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4152900" y="3933056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ADC </a:t>
            </a:r>
            <a:r>
              <a:rPr lang="zh-CN" altLang="en-US" dirty="0" smtClean="0"/>
              <a:t>指令举例</a:t>
            </a:r>
            <a:endParaRPr lang="en-US" altLang="zh-CN" dirty="0"/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START: LEA  </a:t>
            </a:r>
            <a:r>
              <a:rPr lang="en-US" altLang="zh-CN" dirty="0">
                <a:ea typeface="宋体" panose="02010600030101010101" pitchFamily="2" charset="-122"/>
              </a:rPr>
              <a:t>SI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ea typeface="宋体" panose="02010600030101010101" pitchFamily="2" charset="-122"/>
              </a:rPr>
              <a:t>M1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LEA  </a:t>
            </a:r>
            <a:r>
              <a:rPr lang="en-US" altLang="zh-CN" dirty="0">
                <a:ea typeface="宋体" panose="02010600030101010101" pitchFamily="2" charset="-122"/>
              </a:rPr>
              <a:t>DI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ea typeface="宋体" panose="02010600030101010101" pitchFamily="2" charset="-122"/>
              </a:rPr>
              <a:t>M2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MOV</a:t>
            </a:r>
            <a:r>
              <a:rPr lang="en-US" altLang="zh-CN" dirty="0" smtClean="0">
                <a:ea typeface="宋体" panose="02010600030101010101" pitchFamily="2" charset="-122"/>
              </a:rPr>
              <a:t>   CX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CLC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zh-CN" altLang="en-US" dirty="0">
                <a:ea typeface="宋体" panose="02010600030101010101" pitchFamily="2" charset="-122"/>
              </a:rPr>
              <a:t>使</a:t>
            </a:r>
            <a:r>
              <a:rPr lang="en-US" altLang="zh-CN" dirty="0">
                <a:ea typeface="宋体" panose="02010600030101010101" pitchFamily="2" charset="-122"/>
              </a:rPr>
              <a:t>CF=0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NEXT 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ea typeface="宋体" panose="02010600030101010101" pitchFamily="2" charset="-122"/>
              </a:rPr>
              <a:t>MOV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AL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[SI]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</a:t>
            </a:r>
            <a:r>
              <a:rPr lang="en-US" altLang="zh-CN" dirty="0" smtClean="0">
                <a:ea typeface="宋体" panose="02010600030101010101" pitchFamily="2" charset="-122"/>
              </a:rPr>
              <a:t> ADC </a:t>
            </a:r>
            <a:r>
              <a:rPr lang="en-US" altLang="zh-CN" dirty="0">
                <a:ea typeface="宋体" panose="02010600030101010101" pitchFamily="2" charset="-122"/>
              </a:rPr>
              <a:t>[DI]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AL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INC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SI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INC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DI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DEC </a:t>
            </a:r>
            <a:r>
              <a:rPr lang="en-US" altLang="zh-CN" dirty="0">
                <a:ea typeface="宋体" panose="02010600030101010101" pitchFamily="2" charset="-122"/>
              </a:rPr>
              <a:t>CX 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JNZ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NEXT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HLT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endParaRPr lang="zh-CN" altLang="en-US" dirty="0">
              <a:solidFill>
                <a:srgbClr val="FF0000"/>
              </a:solidFill>
            </a:endParaRPr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796136" y="1844824"/>
            <a:ext cx="2460625" cy="3962400"/>
            <a:chOff x="3779" y="1478"/>
            <a:chExt cx="1550" cy="249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806" y="2046"/>
              <a:ext cx="3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M1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779" y="3097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indent="0" eaLnBrk="1" hangingPunct="1">
              <a:lnSpc>
                <a:spcPct val="120000"/>
              </a:lnSpc>
              <a:buNone/>
            </a:pPr>
            <a:r>
              <a:rPr lang="en-US" altLang="zh-CN" dirty="0" err="1" smtClean="0"/>
              <a:t>INC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40000"/>
              </a:spcAft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INC</a:t>
            </a:r>
            <a:r>
              <a:rPr lang="en-US" altLang="zh-CN" dirty="0"/>
              <a:t>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OPRD+1</a:t>
            </a:r>
            <a:r>
              <a:rPr lang="en-US" altLang="zh-CN" dirty="0"/>
              <a:t>        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2411760" y="4653136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5616" y="52292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常用于在程序中修改地址指针</a:t>
            </a:r>
          </a:p>
        </p:txBody>
      </p:sp>
    </p:spTree>
    <p:extLst>
      <p:ext uri="{BB962C8B-B14F-4D97-AF65-F5344CB8AC3E}">
        <p14:creationId xmlns:p14="http://schemas.microsoft.com/office/powerpoint/2010/main" val="4168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2483768" y="1982178"/>
            <a:ext cx="533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普通减法指令</a:t>
            </a:r>
            <a:r>
              <a:rPr lang="en-US" altLang="zh-CN" kern="0" dirty="0" smtClean="0"/>
              <a:t>SUB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考虑借位的减法指令</a:t>
            </a:r>
            <a:r>
              <a:rPr lang="en-US" altLang="zh-CN" kern="0" dirty="0" err="1" smtClean="0"/>
              <a:t>SBB</a:t>
            </a:r>
            <a:endParaRPr lang="en-US" altLang="zh-CN" kern="0" dirty="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减1指令</a:t>
            </a:r>
            <a:r>
              <a:rPr lang="en-US" altLang="zh-CN" kern="0" dirty="0" smtClean="0"/>
              <a:t>DEC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比较指令</a:t>
            </a:r>
            <a:r>
              <a:rPr lang="en-US" altLang="zh-CN" kern="0" dirty="0" err="1" smtClean="0"/>
              <a:t>CMP</a:t>
            </a:r>
            <a:endParaRPr lang="en-US" altLang="zh-CN" kern="0" dirty="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求补指令</a:t>
            </a:r>
            <a:r>
              <a:rPr lang="en-US" altLang="zh-CN" kern="0" dirty="0" err="1" smtClean="0"/>
              <a:t>NEG</a:t>
            </a:r>
            <a:endParaRPr lang="en-US" altLang="zh-CN" kern="0" dirty="0" smtClean="0"/>
          </a:p>
        </p:txBody>
      </p:sp>
      <p:sp>
        <p:nvSpPr>
          <p:cNvPr id="8" name="AutoShape 1028"/>
          <p:cNvSpPr>
            <a:spLocks/>
          </p:cNvSpPr>
          <p:nvPr/>
        </p:nvSpPr>
        <p:spPr bwMode="auto">
          <a:xfrm>
            <a:off x="2195513" y="1988841"/>
            <a:ext cx="228600" cy="2376264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719931" y="4757691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减法指令对操作数的要求与对应的加法指令相同</a:t>
            </a:r>
          </a:p>
        </p:txBody>
      </p:sp>
    </p:spTree>
    <p:extLst>
      <p:ext uri="{BB962C8B-B14F-4D97-AF65-F5344CB8AC3E}">
        <p14:creationId xmlns:p14="http://schemas.microsoft.com/office/powerpoint/2010/main" val="13348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61938" indent="-261938" eaLnBrk="1" hangingPunct="1">
              <a:spcAft>
                <a:spcPct val="15000"/>
              </a:spcAft>
            </a:pPr>
            <a:r>
              <a:rPr lang="zh-CN" altLang="en-US" dirty="0" smtClean="0"/>
              <a:t>注意</a:t>
            </a:r>
            <a:r>
              <a:rPr lang="zh-CN" altLang="en-US" dirty="0"/>
              <a:t>点：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两操作数字长必须相同</a:t>
            </a:r>
            <a:r>
              <a:rPr lang="zh-CN" altLang="en-US" dirty="0"/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两操作数不允许同时为存储器操作数；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在源操作数是立即数时，目标操作数不能是段寄存器；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CS</a:t>
            </a:r>
            <a:r>
              <a:rPr lang="zh-CN" altLang="en-US" dirty="0"/>
              <a:t>不作为目标操作数</a:t>
            </a:r>
            <a:r>
              <a:rPr lang="zh-CN" altLang="en-US" dirty="0" smtClean="0"/>
              <a:t>，标志寄存器一般</a:t>
            </a:r>
            <a:r>
              <a:rPr lang="zh-CN" altLang="en-US" dirty="0"/>
              <a:t>也不作为操作数在指令中</a:t>
            </a:r>
            <a:r>
              <a:rPr lang="zh-CN" altLang="en-US" dirty="0" smtClean="0"/>
              <a:t>出现。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9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/>
              <a:t>SUB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SUB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en-US" altLang="zh-CN" dirty="0" err="1" smtClean="0"/>
              <a:t>OPRD1</a:t>
            </a:r>
            <a:r>
              <a:rPr lang="en-US" altLang="zh-CN" dirty="0" smtClean="0"/>
              <a:t> </a:t>
            </a:r>
            <a:r>
              <a:rPr lang="zh-CN" altLang="en-US" b="1" dirty="0"/>
              <a:t>－ </a:t>
            </a:r>
            <a:r>
              <a:rPr lang="en-US" altLang="zh-CN" dirty="0" err="1" smtClean="0"/>
              <a:t>OPRD2</a:t>
            </a:r>
            <a:r>
              <a:rPr lang="en-US" altLang="zh-CN" dirty="0" smtClean="0"/>
              <a:t>              </a:t>
            </a:r>
            <a:r>
              <a:rPr lang="en-US" altLang="zh-CN" dirty="0" err="1"/>
              <a:t>OPRD1</a:t>
            </a:r>
            <a:endParaRPr lang="en-US" altLang="zh-CN" dirty="0"/>
          </a:p>
          <a:p>
            <a:pPr eaLnBrk="1" hangingPunct="1">
              <a:spcBef>
                <a:spcPct val="75000"/>
              </a:spcBef>
              <a:spcAft>
                <a:spcPct val="30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注：对</a:t>
            </a:r>
            <a:r>
              <a:rPr lang="zh-CN" altLang="en-US" dirty="0">
                <a:solidFill>
                  <a:srgbClr val="FF0000"/>
                </a:solidFill>
              </a:rPr>
              <a:t>标志位的影响与</a:t>
            </a:r>
            <a:r>
              <a:rPr lang="en-US" altLang="zh-CN" dirty="0">
                <a:solidFill>
                  <a:srgbClr val="FF0000"/>
                </a:solidFill>
              </a:rPr>
              <a:t>ADD</a:t>
            </a:r>
            <a:r>
              <a:rPr lang="zh-CN" altLang="en-US" dirty="0">
                <a:solidFill>
                  <a:srgbClr val="FF0000"/>
                </a:solidFill>
              </a:rPr>
              <a:t>指令同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779912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SBB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SUB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CN" dirty="0" err="1" smtClean="0"/>
              <a:t>OPRD1</a:t>
            </a:r>
            <a:r>
              <a:rPr lang="zh-CN" altLang="en-US" b="1" dirty="0"/>
              <a:t> － </a:t>
            </a:r>
            <a:r>
              <a:rPr lang="en-US" altLang="zh-CN" dirty="0" err="1" smtClean="0"/>
              <a:t>OPRD2</a:t>
            </a:r>
            <a:r>
              <a:rPr lang="zh-CN" altLang="en-US" b="1" dirty="0"/>
              <a:t> －</a:t>
            </a:r>
            <a:r>
              <a:rPr lang="en-US" altLang="zh-CN" dirty="0" smtClean="0"/>
              <a:t> </a:t>
            </a:r>
            <a:r>
              <a:rPr lang="en-US" altLang="zh-CN" dirty="0"/>
              <a:t>CF             </a:t>
            </a:r>
            <a:r>
              <a:rPr lang="en-US" altLang="zh-CN" dirty="0" err="1"/>
              <a:t>OPRD1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572000" y="393305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smtClean="0"/>
              <a:t>DEC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DEC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b="1" dirty="0"/>
              <a:t>－ </a:t>
            </a:r>
            <a:r>
              <a:rPr lang="en-US" altLang="zh-CN" dirty="0" smtClean="0"/>
              <a:t>1             </a:t>
            </a:r>
            <a:r>
              <a:rPr lang="en-US" altLang="zh-CN" dirty="0" err="1" smtClean="0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771800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6375" y="4581525"/>
            <a:ext cx="54864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指令对操作数的要求与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INC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指令常用于在程序中修改计数值</a:t>
            </a:r>
          </a:p>
        </p:txBody>
      </p:sp>
    </p:spTree>
    <p:extLst>
      <p:ext uri="{BB962C8B-B14F-4D97-AF65-F5344CB8AC3E}">
        <p14:creationId xmlns:p14="http://schemas.microsoft.com/office/powerpoint/2010/main" val="19249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NEG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 err="1"/>
              <a:t>NEG</a:t>
            </a:r>
            <a:r>
              <a:rPr lang="en-US" altLang="zh-CN" dirty="0"/>
              <a:t>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 smtClean="0"/>
              <a:t>0</a:t>
            </a:r>
            <a:r>
              <a:rPr lang="zh-CN" altLang="en-US" b="1" dirty="0"/>
              <a:t> － </a:t>
            </a:r>
            <a:r>
              <a:rPr lang="en-US" altLang="zh-CN" dirty="0" err="1" smtClean="0"/>
              <a:t>OPRD</a:t>
            </a:r>
            <a:r>
              <a:rPr lang="en-US" altLang="zh-CN" dirty="0" smtClean="0"/>
              <a:t>              </a:t>
            </a:r>
            <a:r>
              <a:rPr lang="en-US" altLang="zh-CN" dirty="0" err="1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771800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82517" y="2996952"/>
            <a:ext cx="1981200" cy="762000"/>
          </a:xfrm>
          <a:prstGeom prst="wedgeRectCallout">
            <a:avLst>
              <a:gd name="adj1" fmla="val -93370"/>
              <a:gd name="adj2" fmla="val -40394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8/16位寄存器或存储器操作数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9592" y="5085184"/>
            <a:ext cx="616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用0减去操作数，相当于对该操作数求补码</a:t>
            </a:r>
          </a:p>
        </p:txBody>
      </p:sp>
    </p:spTree>
    <p:extLst>
      <p:ext uri="{BB962C8B-B14F-4D97-AF65-F5344CB8AC3E}">
        <p14:creationId xmlns:p14="http://schemas.microsoft.com/office/powerpoint/2010/main" val="29356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OPRD1</a:t>
            </a:r>
            <a:r>
              <a:rPr lang="en-US" altLang="zh-CN" b="1" dirty="0" smtClean="0"/>
              <a:t> </a:t>
            </a:r>
            <a:r>
              <a:rPr lang="zh-CN" altLang="en-US" sz="2800" b="1" dirty="0" smtClean="0"/>
              <a:t>－</a:t>
            </a:r>
            <a:r>
              <a:rPr lang="en-US" altLang="zh-CN" dirty="0" err="1" smtClean="0"/>
              <a:t>OPRD2</a:t>
            </a:r>
            <a:r>
              <a:rPr lang="en-US" altLang="zh-CN" dirty="0" smtClean="0"/>
              <a:t>    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指令执行的结果不影响目标操作数，仅影响标志位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4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zh-CN" altLang="en-US" dirty="0"/>
              <a:t>用途：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/>
              <a:t>用于比较两个数的大小，可作为条件转移指令转移的条件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指令对操作数的要求及对标志位的影响与</a:t>
            </a:r>
            <a:r>
              <a:rPr lang="en-US" altLang="zh-CN" dirty="0">
                <a:solidFill>
                  <a:srgbClr val="FF0000"/>
                </a:solidFill>
              </a:rPr>
              <a:t>SUB</a:t>
            </a:r>
            <a:r>
              <a:rPr lang="zh-CN" altLang="en-US" dirty="0">
                <a:solidFill>
                  <a:srgbClr val="FF0000"/>
                </a:solidFill>
              </a:rPr>
              <a:t>指令相同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2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zh-CN" altLang="en-US" dirty="0"/>
              <a:t>两个无符号数的比较：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AX，BX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若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&gt; 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</a:t>
            </a:r>
            <a:r>
              <a:rPr lang="zh-CN" altLang="en-US" dirty="0" smtClean="0"/>
              <a:t>   若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&lt; BX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59232" y="305435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CF=0</a:t>
            </a:r>
            <a:endParaRPr lang="zh-CN" altLang="en-US" sz="2800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59232" y="3630613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CF=1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zh-CN" altLang="en-US" dirty="0"/>
              <a:t>两个带符号数的比较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AX，BX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25000"/>
              </a:spcAft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rgbClr val="FF0000"/>
                </a:solidFill>
              </a:rPr>
              <a:t>两个数的大小由</a:t>
            </a:r>
            <a:r>
              <a:rPr lang="en-US" altLang="zh-CN" u="sng" dirty="0">
                <a:solidFill>
                  <a:srgbClr val="FF0000"/>
                </a:solidFill>
              </a:rPr>
              <a:t>OF</a:t>
            </a:r>
            <a:r>
              <a:rPr lang="zh-CN" altLang="en-US" u="sng" dirty="0">
                <a:solidFill>
                  <a:srgbClr val="FF0000"/>
                </a:solidFill>
              </a:rPr>
              <a:t>和</a:t>
            </a:r>
            <a:r>
              <a:rPr lang="en-US" altLang="zh-CN" u="sng" dirty="0">
                <a:solidFill>
                  <a:srgbClr val="FF0000"/>
                </a:solidFill>
              </a:rPr>
              <a:t>SF</a:t>
            </a:r>
            <a:r>
              <a:rPr lang="zh-CN" altLang="en-US" u="sng" dirty="0">
                <a:solidFill>
                  <a:srgbClr val="FF0000"/>
                </a:solidFill>
              </a:rPr>
              <a:t>共同决定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 OF</a:t>
            </a:r>
            <a:r>
              <a:rPr lang="zh-CN" altLang="en-US" dirty="0"/>
              <a:t>和</a:t>
            </a:r>
            <a:r>
              <a:rPr lang="en-US" altLang="zh-CN" dirty="0"/>
              <a:t>SF</a:t>
            </a:r>
            <a:r>
              <a:rPr lang="zh-CN" altLang="en-US" dirty="0"/>
              <a:t>状态相同      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&gt; BX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 OF</a:t>
            </a:r>
            <a:r>
              <a:rPr lang="zh-CN" altLang="en-US" dirty="0"/>
              <a:t>和</a:t>
            </a:r>
            <a:r>
              <a:rPr lang="en-US" altLang="zh-CN" dirty="0"/>
              <a:t>SF</a:t>
            </a:r>
            <a:r>
              <a:rPr lang="zh-CN" altLang="en-US" dirty="0"/>
              <a:t>状态不同      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&lt; BX</a:t>
            </a:r>
            <a:endParaRPr lang="zh-CN" altLang="en-US" dirty="0"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0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指令举例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10572" y="1902296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210572" y="23055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210572" y="26865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210572" y="30675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210572" y="41343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210572" y="45153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210572" y="5255096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10572" y="1413346"/>
            <a:ext cx="17463" cy="447357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7810772" y="1484784"/>
            <a:ext cx="1588" cy="4402137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180410" y="5704359"/>
            <a:ext cx="1631950" cy="388937"/>
          </a:xfrm>
          <a:custGeom>
            <a:avLst/>
            <a:gdLst>
              <a:gd name="T0" fmla="*/ 0 w 1028"/>
              <a:gd name="T1" fmla="*/ 2147483647 h 245"/>
              <a:gd name="T2" fmla="*/ 2147483647 w 1028"/>
              <a:gd name="T3" fmla="*/ 2147483647 h 245"/>
              <a:gd name="T4" fmla="*/ 2147483647 w 1028"/>
              <a:gd name="T5" fmla="*/ 2147483647 h 245"/>
              <a:gd name="T6" fmla="*/ 2147483647 w 1028"/>
              <a:gd name="T7" fmla="*/ 2147483647 h 245"/>
              <a:gd name="T8" fmla="*/ 2147483647 w 1028"/>
              <a:gd name="T9" fmla="*/ 2147483647 h 245"/>
              <a:gd name="T10" fmla="*/ 2147483647 w 1028"/>
              <a:gd name="T11" fmla="*/ 2147483647 h 245"/>
              <a:gd name="T12" fmla="*/ 2147483647 w 1028"/>
              <a:gd name="T13" fmla="*/ 0 h 245"/>
              <a:gd name="T14" fmla="*/ 2147483647 w 1028"/>
              <a:gd name="T15" fmla="*/ 2147483647 h 245"/>
              <a:gd name="T16" fmla="*/ 2147483647 w 1028"/>
              <a:gd name="T17" fmla="*/ 2147483647 h 245"/>
              <a:gd name="T18" fmla="*/ 2147483647 w 1028"/>
              <a:gd name="T19" fmla="*/ 2147483647 h 245"/>
              <a:gd name="T20" fmla="*/ 2147483647 w 1028"/>
              <a:gd name="T21" fmla="*/ 2147483647 h 245"/>
              <a:gd name="T22" fmla="*/ 2147483647 w 1028"/>
              <a:gd name="T23" fmla="*/ 2147483647 h 245"/>
              <a:gd name="T24" fmla="*/ 2147483647 w 1028"/>
              <a:gd name="T25" fmla="*/ 2147483647 h 245"/>
              <a:gd name="T26" fmla="*/ 2147483647 w 1028"/>
              <a:gd name="T27" fmla="*/ 2147483647 h 245"/>
              <a:gd name="T28" fmla="*/ 2147483647 w 1028"/>
              <a:gd name="T29" fmla="*/ 2147483647 h 245"/>
              <a:gd name="T30" fmla="*/ 2147483647 w 1028"/>
              <a:gd name="T31" fmla="*/ 2147483647 h 245"/>
              <a:gd name="T32" fmla="*/ 2147483647 w 1028"/>
              <a:gd name="T33" fmla="*/ 2147483647 h 245"/>
              <a:gd name="T34" fmla="*/ 2147483647 w 1028"/>
              <a:gd name="T35" fmla="*/ 2147483647 h 245"/>
              <a:gd name="T36" fmla="*/ 2147483647 w 1028"/>
              <a:gd name="T37" fmla="*/ 2147483647 h 2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28"/>
              <a:gd name="T58" fmla="*/ 0 h 245"/>
              <a:gd name="T59" fmla="*/ 1028 w 1028"/>
              <a:gd name="T60" fmla="*/ 245 h 2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28" h="245">
                <a:moveTo>
                  <a:pt x="0" y="140"/>
                </a:moveTo>
                <a:cubicBezTo>
                  <a:pt x="14" y="125"/>
                  <a:pt x="32" y="100"/>
                  <a:pt x="49" y="90"/>
                </a:cubicBezTo>
                <a:cubicBezTo>
                  <a:pt x="56" y="85"/>
                  <a:pt x="66" y="86"/>
                  <a:pt x="74" y="82"/>
                </a:cubicBezTo>
                <a:cubicBezTo>
                  <a:pt x="83" y="78"/>
                  <a:pt x="91" y="71"/>
                  <a:pt x="99" y="66"/>
                </a:cubicBezTo>
                <a:cubicBezTo>
                  <a:pt x="102" y="58"/>
                  <a:pt x="101" y="47"/>
                  <a:pt x="107" y="41"/>
                </a:cubicBezTo>
                <a:cubicBezTo>
                  <a:pt x="113" y="35"/>
                  <a:pt x="124" y="37"/>
                  <a:pt x="131" y="33"/>
                </a:cubicBezTo>
                <a:cubicBezTo>
                  <a:pt x="146" y="24"/>
                  <a:pt x="158" y="10"/>
                  <a:pt x="173" y="0"/>
                </a:cubicBezTo>
                <a:cubicBezTo>
                  <a:pt x="275" y="5"/>
                  <a:pt x="342" y="13"/>
                  <a:pt x="436" y="24"/>
                </a:cubicBezTo>
                <a:cubicBezTo>
                  <a:pt x="455" y="29"/>
                  <a:pt x="478" y="28"/>
                  <a:pt x="494" y="41"/>
                </a:cubicBezTo>
                <a:cubicBezTo>
                  <a:pt x="547" y="84"/>
                  <a:pt x="472" y="54"/>
                  <a:pt x="535" y="74"/>
                </a:cubicBezTo>
                <a:cubicBezTo>
                  <a:pt x="617" y="129"/>
                  <a:pt x="492" y="49"/>
                  <a:pt x="592" y="99"/>
                </a:cubicBezTo>
                <a:cubicBezTo>
                  <a:pt x="599" y="102"/>
                  <a:pt x="602" y="111"/>
                  <a:pt x="609" y="115"/>
                </a:cubicBezTo>
                <a:cubicBezTo>
                  <a:pt x="616" y="119"/>
                  <a:pt x="625" y="120"/>
                  <a:pt x="633" y="123"/>
                </a:cubicBezTo>
                <a:cubicBezTo>
                  <a:pt x="639" y="129"/>
                  <a:pt x="646" y="133"/>
                  <a:pt x="650" y="140"/>
                </a:cubicBezTo>
                <a:cubicBezTo>
                  <a:pt x="654" y="147"/>
                  <a:pt x="652" y="158"/>
                  <a:pt x="658" y="164"/>
                </a:cubicBezTo>
                <a:cubicBezTo>
                  <a:pt x="665" y="171"/>
                  <a:pt x="720" y="193"/>
                  <a:pt x="732" y="197"/>
                </a:cubicBezTo>
                <a:cubicBezTo>
                  <a:pt x="802" y="245"/>
                  <a:pt x="909" y="214"/>
                  <a:pt x="987" y="197"/>
                </a:cubicBezTo>
                <a:cubicBezTo>
                  <a:pt x="1008" y="178"/>
                  <a:pt x="1019" y="167"/>
                  <a:pt x="1028" y="140"/>
                </a:cubicBezTo>
                <a:cubicBezTo>
                  <a:pt x="1019" y="104"/>
                  <a:pt x="1020" y="96"/>
                  <a:pt x="1020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6205810" y="1218084"/>
            <a:ext cx="1606550" cy="339725"/>
          </a:xfrm>
          <a:custGeom>
            <a:avLst/>
            <a:gdLst>
              <a:gd name="T0" fmla="*/ 0 w 1012"/>
              <a:gd name="T1" fmla="*/ 2147483647 h 214"/>
              <a:gd name="T2" fmla="*/ 2147483647 w 1012"/>
              <a:gd name="T3" fmla="*/ 2147483647 h 214"/>
              <a:gd name="T4" fmla="*/ 2147483647 w 1012"/>
              <a:gd name="T5" fmla="*/ 2147483647 h 214"/>
              <a:gd name="T6" fmla="*/ 2147483647 w 1012"/>
              <a:gd name="T7" fmla="*/ 0 h 214"/>
              <a:gd name="T8" fmla="*/ 2147483647 w 1012"/>
              <a:gd name="T9" fmla="*/ 2147483647 h 214"/>
              <a:gd name="T10" fmla="*/ 2147483647 w 1012"/>
              <a:gd name="T11" fmla="*/ 2147483647 h 214"/>
              <a:gd name="T12" fmla="*/ 2147483647 w 1012"/>
              <a:gd name="T13" fmla="*/ 2147483647 h 214"/>
              <a:gd name="T14" fmla="*/ 2147483647 w 1012"/>
              <a:gd name="T15" fmla="*/ 2147483647 h 214"/>
              <a:gd name="T16" fmla="*/ 2147483647 w 1012"/>
              <a:gd name="T17" fmla="*/ 2147483647 h 214"/>
              <a:gd name="T18" fmla="*/ 2147483647 w 1012"/>
              <a:gd name="T19" fmla="*/ 2147483647 h 214"/>
              <a:gd name="T20" fmla="*/ 2147483647 w 1012"/>
              <a:gd name="T21" fmla="*/ 2147483647 h 214"/>
              <a:gd name="T22" fmla="*/ 2147483647 w 1012"/>
              <a:gd name="T23" fmla="*/ 2147483647 h 214"/>
              <a:gd name="T24" fmla="*/ 2147483647 w 1012"/>
              <a:gd name="T25" fmla="*/ 2147483647 h 214"/>
              <a:gd name="T26" fmla="*/ 2147483647 w 1012"/>
              <a:gd name="T27" fmla="*/ 2147483647 h 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12"/>
              <a:gd name="T43" fmla="*/ 0 h 214"/>
              <a:gd name="T44" fmla="*/ 1012 w 1012"/>
              <a:gd name="T45" fmla="*/ 214 h 2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12" h="214">
                <a:moveTo>
                  <a:pt x="0" y="115"/>
                </a:moveTo>
                <a:cubicBezTo>
                  <a:pt x="29" y="88"/>
                  <a:pt x="10" y="79"/>
                  <a:pt x="50" y="66"/>
                </a:cubicBezTo>
                <a:cubicBezTo>
                  <a:pt x="72" y="51"/>
                  <a:pt x="91" y="29"/>
                  <a:pt x="115" y="17"/>
                </a:cubicBezTo>
                <a:cubicBezTo>
                  <a:pt x="131" y="9"/>
                  <a:pt x="148" y="6"/>
                  <a:pt x="165" y="0"/>
                </a:cubicBezTo>
                <a:cubicBezTo>
                  <a:pt x="229" y="8"/>
                  <a:pt x="292" y="13"/>
                  <a:pt x="354" y="33"/>
                </a:cubicBezTo>
                <a:cubicBezTo>
                  <a:pt x="394" y="73"/>
                  <a:pt x="449" y="81"/>
                  <a:pt x="502" y="99"/>
                </a:cubicBezTo>
                <a:cubicBezTo>
                  <a:pt x="525" y="121"/>
                  <a:pt x="529" y="158"/>
                  <a:pt x="560" y="173"/>
                </a:cubicBezTo>
                <a:cubicBezTo>
                  <a:pt x="578" y="182"/>
                  <a:pt x="598" y="185"/>
                  <a:pt x="617" y="190"/>
                </a:cubicBezTo>
                <a:cubicBezTo>
                  <a:pt x="631" y="194"/>
                  <a:pt x="645" y="194"/>
                  <a:pt x="659" y="198"/>
                </a:cubicBezTo>
                <a:cubicBezTo>
                  <a:pt x="676" y="202"/>
                  <a:pt x="708" y="214"/>
                  <a:pt x="708" y="214"/>
                </a:cubicBezTo>
                <a:cubicBezTo>
                  <a:pt x="774" y="208"/>
                  <a:pt x="831" y="196"/>
                  <a:pt x="897" y="190"/>
                </a:cubicBezTo>
                <a:cubicBezTo>
                  <a:pt x="930" y="178"/>
                  <a:pt x="963" y="176"/>
                  <a:pt x="996" y="165"/>
                </a:cubicBezTo>
                <a:cubicBezTo>
                  <a:pt x="1001" y="159"/>
                  <a:pt x="1012" y="156"/>
                  <a:pt x="1012" y="148"/>
                </a:cubicBezTo>
                <a:cubicBezTo>
                  <a:pt x="1012" y="108"/>
                  <a:pt x="975" y="136"/>
                  <a:pt x="1012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210572" y="1902296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743972" y="13688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743972" y="53312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743972" y="33500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194572" y="40612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MAX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296172" y="18514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BUF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578872" y="18768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591572" y="22832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591572" y="26642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549673" y="2664296"/>
            <a:ext cx="29352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b="1" dirty="0"/>
              <a:t>在20个数中找最大的数，并将其存放在</a:t>
            </a:r>
            <a:r>
              <a:rPr lang="en-US" altLang="zh-CN" b="1" dirty="0"/>
              <a:t>MAX</a:t>
            </a:r>
            <a:r>
              <a:rPr lang="zh-CN" altLang="en-US" b="1" dirty="0"/>
              <a:t>单元中。</a:t>
            </a:r>
          </a:p>
        </p:txBody>
      </p:sp>
      <p:cxnSp>
        <p:nvCxnSpPr>
          <p:cNvPr id="29" name="AutoShape 26"/>
          <p:cNvCxnSpPr>
            <a:cxnSpLocks noChangeShapeType="1"/>
          </p:cNvCxnSpPr>
          <p:nvPr/>
        </p:nvCxnSpPr>
        <p:spPr bwMode="auto">
          <a:xfrm rot="16200000" flipH="1">
            <a:off x="3806304" y="3063552"/>
            <a:ext cx="234950" cy="2160587"/>
          </a:xfrm>
          <a:prstGeom prst="bentConnector2">
            <a:avLst/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29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2139950"/>
            <a:ext cx="5329237" cy="380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BX，MAX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LEA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SI，BUF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CL，20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AL，[SI]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AL，[SI]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JNC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GOON </a:t>
            </a:r>
            <a:r>
              <a:rPr lang="en-US" altLang="zh-CN" kern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CF=0</a:t>
            </a:r>
            <a:r>
              <a:rPr lang="zh-CN" altLang="en-US" kern="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[SI]，AL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88024" y="2074986"/>
            <a:ext cx="0" cy="3946301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81163" y="2054461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GOON</a:t>
            </a:r>
            <a:r>
              <a:rPr lang="en-US" altLang="zh-CN" dirty="0" err="1">
                <a:cs typeface="Times New Roman" panose="02020603050405020304" pitchFamily="18" charset="0"/>
              </a:rPr>
              <a:t>：DEC</a:t>
            </a:r>
            <a:r>
              <a:rPr lang="en-US" altLang="zh-CN" dirty="0">
                <a:cs typeface="Times New Roman" panose="02020603050405020304" pitchFamily="18" charset="0"/>
              </a:rPr>
              <a:t>  CL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JNZ</a:t>
            </a:r>
            <a:r>
              <a:rPr lang="en-US" altLang="zh-CN" dirty="0">
                <a:cs typeface="Times New Roman" panose="02020603050405020304" pitchFamily="18" charset="0"/>
              </a:rPr>
              <a:t>  NEXT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MOV</a:t>
            </a:r>
            <a:r>
              <a:rPr lang="en-US" altLang="zh-CN" dirty="0">
                <a:cs typeface="Times New Roman" panose="02020603050405020304" pitchFamily="18" charset="0"/>
              </a:rPr>
              <a:t> [BX]，AL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         </a:t>
            </a:r>
            <a:r>
              <a:rPr lang="en-US" altLang="zh-CN" dirty="0" err="1">
                <a:cs typeface="Times New Roman" panose="02020603050405020304" pitchFamily="18" charset="0"/>
              </a:rPr>
              <a:t>HLT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一般数据传送指令 </a:t>
            </a:r>
            <a:r>
              <a:rPr lang="en-US" altLang="zh-CN" dirty="0" err="1"/>
              <a:t>MOV</a:t>
            </a:r>
            <a:endParaRPr lang="en-US" altLang="zh-CN" dirty="0"/>
          </a:p>
          <a:p>
            <a:pPr eaLnBrk="1" hangingPunct="1">
              <a:spcAft>
                <a:spcPct val="35000"/>
              </a:spcAft>
            </a:pPr>
            <a:r>
              <a:rPr lang="zh-CN" altLang="en-US" dirty="0"/>
              <a:t>判断下列指令的正确性：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 smtClean="0"/>
              <a:t>AL，BX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AX，[SI]</a:t>
            </a:r>
            <a:r>
              <a:rPr lang="en-US" altLang="zh-CN" dirty="0" err="1"/>
              <a:t>05H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[BX][BP]，BX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DS，1000H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DX，09H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[1200]，[SI]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0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2875" y="2420168"/>
            <a:ext cx="51054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kern="0" smtClean="0"/>
              <a:t>无符号的乘法指令</a:t>
            </a:r>
            <a:r>
              <a:rPr lang="en-US" altLang="zh-CN" kern="0" smtClean="0"/>
              <a:t>MUL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*</a:t>
            </a:r>
            <a:r>
              <a:rPr lang="zh-CN" altLang="en-US" kern="0" smtClean="0"/>
              <a:t>带符号的乘法指令</a:t>
            </a:r>
            <a:r>
              <a:rPr lang="en-US" altLang="zh-CN" kern="0" smtClean="0"/>
              <a:t>IMUL</a:t>
            </a:r>
            <a:endParaRPr lang="zh-CN" altLang="en-US" kern="0" dirty="0" smtClean="0"/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1595387" y="2594793"/>
            <a:ext cx="228600" cy="11938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0350" y="3933056"/>
            <a:ext cx="79200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61938" indent="-261938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963" indent="-274638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tx2"/>
                </a:solidFill>
              </a:rPr>
              <a:t>注意点：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乘法指令采用隐含寻址，隐含的是存放被乘数的累加器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及存放结果的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AX，DX.</a:t>
            </a:r>
          </a:p>
        </p:txBody>
      </p:sp>
    </p:spTree>
    <p:extLst>
      <p:ext uri="{BB962C8B-B14F-4D97-AF65-F5344CB8AC3E}">
        <p14:creationId xmlns:p14="http://schemas.microsoft.com/office/powerpoint/2010/main" val="34366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符号乘法指令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 bwMode="auto">
          <a:xfrm>
            <a:off x="562618" y="1921111"/>
            <a:ext cx="37099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smtClean="0"/>
              <a:t>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smtClean="0"/>
              <a:t>        </a:t>
            </a:r>
            <a:r>
              <a:rPr lang="en-US" altLang="zh-CN" kern="0" smtClean="0"/>
              <a:t>MUL  OPRD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 kern="0" smtClean="0"/>
              <a:t>        </a:t>
            </a:r>
            <a:r>
              <a:rPr lang="zh-CN" altLang="en-US" u="sng" kern="0" smtClean="0"/>
              <a:t>不能是立即数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spcAft>
                <a:spcPct val="15000"/>
              </a:spcAft>
            </a:pPr>
            <a:r>
              <a:rPr lang="zh-CN" altLang="en-US" kern="0" smtClean="0"/>
              <a:t>操作：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smtClean="0"/>
              <a:t>    </a:t>
            </a:r>
            <a:r>
              <a:rPr lang="en-US" altLang="zh-CN" kern="0" smtClean="0"/>
              <a:t>OPRD</a:t>
            </a:r>
            <a:r>
              <a:rPr lang="zh-CN" altLang="en-US" kern="0" smtClean="0"/>
              <a:t>为字节数 </a:t>
            </a:r>
            <a:endParaRPr lang="en-US" altLang="zh-CN" kern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kern="0" smtClean="0">
                <a:cs typeface="Arial" panose="020B0604020202020204" pitchFamily="34" charset="0"/>
              </a:rPr>
              <a:t>    </a:t>
            </a:r>
            <a:r>
              <a:rPr lang="en-US" altLang="zh-CN" kern="0" smtClean="0"/>
              <a:t>OPRD</a:t>
            </a:r>
            <a:r>
              <a:rPr lang="zh-CN" altLang="en-US" kern="0" smtClean="0"/>
              <a:t>为16位数 </a:t>
            </a:r>
            <a:endParaRPr lang="en-US" altLang="zh-CN" kern="0" dirty="0" smtClean="0"/>
          </a:p>
        </p:txBody>
      </p:sp>
      <p:sp>
        <p:nvSpPr>
          <p:cNvPr id="12" name="Line 1039"/>
          <p:cNvSpPr>
            <a:spLocks noChangeShapeType="1"/>
          </p:cNvSpPr>
          <p:nvPr/>
        </p:nvSpPr>
        <p:spPr bwMode="auto">
          <a:xfrm flipH="1">
            <a:off x="2400720" y="3075224"/>
            <a:ext cx="0" cy="3587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3" name="Line 1031"/>
          <p:cNvSpPr>
            <a:spLocks noChangeShapeType="1"/>
          </p:cNvSpPr>
          <p:nvPr/>
        </p:nvSpPr>
        <p:spPr bwMode="auto">
          <a:xfrm>
            <a:off x="6189861" y="481345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033"/>
          <p:cNvSpPr>
            <a:spLocks noChangeArrowheads="1"/>
          </p:cNvSpPr>
          <p:nvPr/>
        </p:nvSpPr>
        <p:spPr bwMode="auto">
          <a:xfrm>
            <a:off x="3152972" y="4697567"/>
            <a:ext cx="957263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034"/>
          <p:cNvSpPr>
            <a:spLocks noChangeArrowheads="1"/>
          </p:cNvSpPr>
          <p:nvPr/>
        </p:nvSpPr>
        <p:spPr bwMode="auto">
          <a:xfrm>
            <a:off x="3152973" y="5289704"/>
            <a:ext cx="957263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Line 1035"/>
          <p:cNvSpPr>
            <a:spLocks noChangeShapeType="1"/>
          </p:cNvSpPr>
          <p:nvPr/>
        </p:nvSpPr>
        <p:spPr bwMode="auto">
          <a:xfrm>
            <a:off x="6189861" y="5418292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3995936" y="4524529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en-US" altLang="zh-CN" sz="2800" b="1" dirty="0" err="1">
                <a:solidFill>
                  <a:schemeClr val="tx2"/>
                </a:solidFill>
              </a:rPr>
              <a:t>AL×OPRD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4110236" y="5129367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tx2"/>
                </a:solidFill>
              </a:rPr>
              <a:t>AX×OPRD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6875661" y="5129367"/>
            <a:ext cx="136842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2"/>
                </a:solidFill>
              </a:rPr>
              <a:t>DX AX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6875661" y="4554692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AX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19" grpId="0"/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符号乘法指令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指令示例：</a:t>
            </a:r>
            <a:r>
              <a:rPr lang="en-US" altLang="zh-CN" dirty="0" err="1"/>
              <a:t>MUL</a:t>
            </a:r>
            <a:r>
              <a:rPr lang="en-US" altLang="zh-CN" dirty="0"/>
              <a:t>  BYTE  PTR[BX]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256" y="2492896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6876256" y="2896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876256" y="47249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76256" y="51059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409656" y="39406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337968" y="332633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BX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7257256" y="322790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5985668" y="3559696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6876256" y="2492896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8476456" y="2492896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3752056" y="3559696"/>
            <a:ext cx="3200400" cy="914400"/>
          </a:xfrm>
          <a:custGeom>
            <a:avLst/>
            <a:gdLst>
              <a:gd name="T0" fmla="*/ 2147483647 w 2048"/>
              <a:gd name="T1" fmla="*/ 0 h 568"/>
              <a:gd name="T2" fmla="*/ 2147483647 w 2048"/>
              <a:gd name="T3" fmla="*/ 2147483647 h 568"/>
              <a:gd name="T4" fmla="*/ 2147483647 w 2048"/>
              <a:gd name="T5" fmla="*/ 2147483647 h 568"/>
              <a:gd name="T6" fmla="*/ 2147483647 w 204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2048"/>
              <a:gd name="T13" fmla="*/ 0 h 568"/>
              <a:gd name="T14" fmla="*/ 2048 w 204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8" h="568">
                <a:moveTo>
                  <a:pt x="2048" y="0"/>
                </a:moveTo>
                <a:cubicBezTo>
                  <a:pt x="1912" y="244"/>
                  <a:pt x="1776" y="488"/>
                  <a:pt x="1472" y="528"/>
                </a:cubicBezTo>
                <a:cubicBezTo>
                  <a:pt x="1168" y="568"/>
                  <a:pt x="448" y="288"/>
                  <a:pt x="224" y="240"/>
                </a:cubicBezTo>
                <a:cubicBezTo>
                  <a:pt x="0" y="192"/>
                  <a:pt x="144" y="240"/>
                  <a:pt x="128" y="24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 flipV="1">
            <a:off x="3675856" y="3878783"/>
            <a:ext cx="444500" cy="76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778793" y="334538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AL 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 sz="2800" b="1"/>
              <a:t>XX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369343" y="4564583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2761456" y="3954983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6876256" y="3277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876256" y="3658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4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6" grpId="0"/>
      <p:bldP spid="27" grpId="0"/>
      <p:bldP spid="27" grpId="1"/>
      <p:bldP spid="31" grpId="0" animBg="1"/>
      <p:bldP spid="33" grpId="0"/>
      <p:bldP spid="3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）除法指令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u="sng" dirty="0" smtClean="0"/>
              <a:t>无</a:t>
            </a:r>
            <a:r>
              <a:rPr lang="zh-CN" altLang="en-US" u="sng" dirty="0"/>
              <a:t>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DIV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None/>
            </a:pPr>
            <a:r>
              <a:rPr lang="zh-CN" altLang="en-US" u="sng" dirty="0"/>
              <a:t>有符号除法指令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 err="1"/>
              <a:t>IDIV</a:t>
            </a:r>
            <a:r>
              <a:rPr lang="en-US" altLang="zh-CN" dirty="0"/>
              <a:t> </a:t>
            </a:r>
            <a:r>
              <a:rPr lang="en-US" altLang="zh-CN" dirty="0" err="1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7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）除法指令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5000"/>
              </a:spcAft>
              <a:buNone/>
            </a:pPr>
            <a:r>
              <a:rPr kumimoji="1" lang="zh-CN" altLang="en-US" u="sng" dirty="0"/>
              <a:t>若</a:t>
            </a:r>
            <a:r>
              <a:rPr kumimoji="1" lang="en-US" altLang="zh-CN" u="sng" dirty="0" err="1"/>
              <a:t>OPRD</a:t>
            </a:r>
            <a:r>
              <a:rPr kumimoji="1" lang="zh-CN" altLang="en-US" u="sng" dirty="0"/>
              <a:t>是字节数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执行：</a:t>
            </a:r>
            <a:r>
              <a:rPr kumimoji="1" lang="en-US" altLang="zh-CN" dirty="0"/>
              <a:t>AX/</a:t>
            </a:r>
            <a:r>
              <a:rPr kumimoji="1" lang="en-US" altLang="zh-CN" dirty="0" err="1"/>
              <a:t>OPRD</a:t>
            </a:r>
            <a:r>
              <a:rPr kumimoji="1" lang="en-US" altLang="zh-CN" dirty="0"/>
              <a:t>       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结果：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</a:pPr>
            <a:r>
              <a:rPr kumimoji="1" lang="en-US" altLang="zh-CN" dirty="0"/>
              <a:t>AL=</a:t>
            </a:r>
            <a:r>
              <a:rPr kumimoji="1" lang="zh-CN" altLang="en-US" dirty="0"/>
              <a:t>商         </a:t>
            </a:r>
            <a:r>
              <a:rPr kumimoji="1" lang="en-US" altLang="zh-CN" dirty="0"/>
              <a:t>AH=</a:t>
            </a:r>
            <a:r>
              <a:rPr kumimoji="1" lang="zh-CN" altLang="en-US" dirty="0"/>
              <a:t>余数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spcAft>
                <a:spcPct val="25000"/>
              </a:spcAft>
              <a:buNone/>
            </a:pPr>
            <a:r>
              <a:rPr kumimoji="1" lang="zh-CN" altLang="en-US" u="sng" dirty="0"/>
              <a:t>若</a:t>
            </a:r>
            <a:r>
              <a:rPr kumimoji="1" lang="en-US" altLang="zh-CN" u="sng" dirty="0" err="1"/>
              <a:t>OPRD</a:t>
            </a:r>
            <a:r>
              <a:rPr kumimoji="1" lang="zh-CN" altLang="en-US" u="sng" dirty="0"/>
              <a:t>是双字节数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执行： </a:t>
            </a:r>
            <a:r>
              <a:rPr kumimoji="1" lang="en-US" altLang="zh-CN" dirty="0" err="1"/>
              <a:t>DXAX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OPRD</a:t>
            </a:r>
            <a:endParaRPr kumimoji="1" lang="en-US" altLang="zh-CN" dirty="0"/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结果：</a:t>
            </a:r>
          </a:p>
          <a:p>
            <a:pPr lvl="1" eaLnBrk="1" hangingPunct="1">
              <a:lnSpc>
                <a:spcPct val="100000"/>
              </a:lnSpc>
            </a:pPr>
            <a:r>
              <a:rPr kumimoji="1" lang="en-US" altLang="zh-CN" dirty="0"/>
              <a:t>AX=</a:t>
            </a:r>
            <a:r>
              <a:rPr kumimoji="1" lang="zh-CN" altLang="en-US" dirty="0"/>
              <a:t>商 </a:t>
            </a:r>
            <a:r>
              <a:rPr kumimoji="1" lang="en-US" altLang="zh-CN" dirty="0"/>
              <a:t>DX=</a:t>
            </a:r>
            <a:r>
              <a:rPr kumimoji="1" lang="zh-CN" altLang="en-US" dirty="0"/>
              <a:t>余数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48064" y="2708920"/>
            <a:ext cx="2519610" cy="1200329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指令要求被除数是除数的双倍字长</a:t>
            </a:r>
          </a:p>
        </p:txBody>
      </p:sp>
    </p:spTree>
    <p:extLst>
      <p:ext uri="{BB962C8B-B14F-4D97-AF65-F5344CB8AC3E}">
        <p14:creationId xmlns:p14="http://schemas.microsoft.com/office/powerpoint/2010/main" val="6084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AU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码调整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将指令执行的二进制运算结果调整为压缩</a:t>
            </a:r>
            <a:r>
              <a:rPr lang="en-US" altLang="zh-CN" dirty="0"/>
              <a:t>BCD</a:t>
            </a:r>
            <a:r>
              <a:rPr lang="zh-CN" altLang="en-US" dirty="0"/>
              <a:t>码或扩展</a:t>
            </a:r>
            <a:r>
              <a:rPr lang="en-US" altLang="zh-CN" dirty="0"/>
              <a:t>BCD</a:t>
            </a:r>
            <a:r>
              <a:rPr lang="zh-CN" altLang="en-US" dirty="0"/>
              <a:t>码表示的十进制数。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共6条，均为隐含寻址方式，隐含的操作数是</a:t>
            </a:r>
            <a:r>
              <a:rPr lang="en-US" altLang="zh-CN" dirty="0"/>
              <a:t> AL</a:t>
            </a:r>
            <a:r>
              <a:rPr lang="zh-CN" altLang="en-US" dirty="0"/>
              <a:t>或</a:t>
            </a:r>
            <a:r>
              <a:rPr lang="en-US" altLang="zh-CN" dirty="0" err="1"/>
              <a:t>AL、AH</a:t>
            </a:r>
            <a:r>
              <a:rPr lang="en-US" altLang="zh-CN" dirty="0"/>
              <a:t>;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不能单独使用，要紧跟在相应的算术运算指之后；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29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逻辑位移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5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逻辑运算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与，或，非，异或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移位操作</a:t>
            </a:r>
          </a:p>
          <a:p>
            <a:pPr lvl="1"/>
            <a:r>
              <a:rPr lang="zh-CN" altLang="en-US" dirty="0"/>
              <a:t>非循环移位，循环移位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59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/>
              <a:t>逻辑运算指令对 操作数的 要求大多与</a:t>
            </a:r>
            <a:r>
              <a:rPr lang="en-US" altLang="zh-CN" dirty="0" err="1"/>
              <a:t>MOV</a:t>
            </a:r>
            <a:r>
              <a:rPr lang="zh-CN" altLang="en-US" dirty="0"/>
              <a:t>指令 相同。</a:t>
            </a: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非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运算指令 要求操作数 不能是立即数；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ts val="1300"/>
              </a:spcAft>
            </a:pPr>
            <a:r>
              <a:rPr lang="zh-CN" altLang="en-US" dirty="0">
                <a:solidFill>
                  <a:srgbClr val="FF0000"/>
                </a:solidFill>
              </a:rPr>
              <a:t>除“非”运算指令 外，其余指令的执行都会使标志位</a:t>
            </a:r>
            <a:r>
              <a:rPr lang="en-US" altLang="zh-CN" dirty="0">
                <a:solidFill>
                  <a:srgbClr val="FF0000"/>
                </a:solidFill>
              </a:rPr>
              <a:t>OF=CF=0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1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smtClean="0"/>
              <a:t>AND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AND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操作：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两操作数相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，结果送目标地址。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6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例：将</a:t>
            </a:r>
            <a:r>
              <a:rPr lang="en-US" altLang="zh-CN" dirty="0"/>
              <a:t>(*)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en-US" altLang="zh-CN" dirty="0" err="1"/>
              <a:t>2AH</a:t>
            </a:r>
            <a:r>
              <a:rPr lang="zh-CN" altLang="en-US" dirty="0"/>
              <a:t>送入内存数据段</a:t>
            </a:r>
            <a:r>
              <a:rPr lang="en-US" altLang="zh-CN" dirty="0" err="1"/>
              <a:t>1000H</a:t>
            </a:r>
            <a:r>
              <a:rPr lang="zh-CN" altLang="en-US" dirty="0"/>
              <a:t>开始的</a:t>
            </a:r>
            <a:r>
              <a:rPr lang="en-US" altLang="zh-CN" dirty="0"/>
              <a:t>100</a:t>
            </a:r>
            <a:r>
              <a:rPr lang="zh-CN" altLang="en-US" dirty="0"/>
              <a:t>个单元中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题目分析：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确定首地址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确定数据长度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写一次数据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修改单元地址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修改长度值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判断写完否</a:t>
            </a:r>
            <a:r>
              <a:rPr lang="zh-CN" altLang="en-US" dirty="0" smtClean="0">
                <a:latin typeface="宋体" panose="02010600030101010101" pitchFamily="2" charset="-122"/>
              </a:rPr>
              <a:t>？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未完继续写入，否则结束</a:t>
            </a: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09153" y="4687838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1063H</a:t>
            </a: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614041" y="4902150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209603" y="3849638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/>
              <a:t>100</a:t>
            </a:r>
            <a:endParaRPr lang="en-US" altLang="zh-CN" sz="2000" b="1" dirty="0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7849241" y="3200350"/>
            <a:ext cx="304800" cy="1670050"/>
          </a:xfrm>
          <a:prstGeom prst="rightBrace">
            <a:avLst>
              <a:gd name="adj1" fmla="val 4566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99628" y="3057475"/>
            <a:ext cx="1052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1000H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614041" y="3292425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6204591" y="2420888"/>
            <a:ext cx="1501775" cy="3451225"/>
            <a:chOff x="3704" y="1850"/>
            <a:chExt cx="946" cy="2174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724" y="248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24" y="271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724" y="328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724" y="1855"/>
              <a:ext cx="0" cy="21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644" y="1850"/>
              <a:ext cx="0" cy="20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704" y="3744"/>
              <a:ext cx="946" cy="280"/>
            </a:xfrm>
            <a:custGeom>
              <a:avLst/>
              <a:gdLst>
                <a:gd name="T0" fmla="*/ 7 w 1091"/>
                <a:gd name="T1" fmla="*/ 222 h 280"/>
                <a:gd name="T2" fmla="*/ 27 w 1091"/>
                <a:gd name="T3" fmla="*/ 185 h 280"/>
                <a:gd name="T4" fmla="*/ 58 w 1091"/>
                <a:gd name="T5" fmla="*/ 148 h 280"/>
                <a:gd name="T6" fmla="*/ 116 w 1091"/>
                <a:gd name="T7" fmla="*/ 83 h 280"/>
                <a:gd name="T8" fmla="*/ 189 w 1091"/>
                <a:gd name="T9" fmla="*/ 0 h 280"/>
                <a:gd name="T10" fmla="*/ 246 w 1091"/>
                <a:gd name="T11" fmla="*/ 9 h 280"/>
                <a:gd name="T12" fmla="*/ 277 w 1091"/>
                <a:gd name="T13" fmla="*/ 65 h 280"/>
                <a:gd name="T14" fmla="*/ 330 w 1091"/>
                <a:gd name="T15" fmla="*/ 120 h 280"/>
                <a:gd name="T16" fmla="*/ 486 w 1091"/>
                <a:gd name="T17" fmla="*/ 259 h 280"/>
                <a:gd name="T18" fmla="*/ 580 w 1091"/>
                <a:gd name="T19" fmla="*/ 259 h 280"/>
                <a:gd name="T20" fmla="*/ 591 w 1091"/>
                <a:gd name="T21" fmla="*/ 240 h 280"/>
                <a:gd name="T22" fmla="*/ 606 w 1091"/>
                <a:gd name="T23" fmla="*/ 222 h 280"/>
                <a:gd name="T24" fmla="*/ 617 w 1091"/>
                <a:gd name="T25" fmla="*/ 203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012" y="19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724" y="225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623691" y="305747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>
            <a:off x="7849241" y="2697113"/>
            <a:ext cx="304800" cy="2736850"/>
          </a:xfrm>
          <a:prstGeom prst="rightBrace">
            <a:avLst>
              <a:gd name="adj1" fmla="val 7482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028774" y="384963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数据段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5278" y="34178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25278" y="380201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625278" y="47132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2AH</a:t>
            </a:r>
          </a:p>
        </p:txBody>
      </p:sp>
    </p:spTree>
    <p:extLst>
      <p:ext uri="{BB962C8B-B14F-4D97-AF65-F5344CB8AC3E}">
        <p14:creationId xmlns:p14="http://schemas.microsoft.com/office/powerpoint/2010/main" val="32263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"/>
              </a:spcAft>
            </a:pPr>
            <a:r>
              <a:rPr lang="zh-CN" altLang="en-US" dirty="0"/>
              <a:t>实现两操作数  按位相与的  运算</a:t>
            </a:r>
          </a:p>
          <a:p>
            <a:pPr lvl="1" eaLnBrk="1" hangingPunct="1">
              <a:lnSpc>
                <a:spcPct val="120000"/>
              </a:lnSpc>
              <a:spcAft>
                <a:spcPct val="40000"/>
              </a:spcAft>
            </a:pPr>
            <a:r>
              <a:rPr lang="en-US" altLang="zh-CN" dirty="0"/>
              <a:t>AND  BL，[SI]</a:t>
            </a:r>
            <a:endParaRPr lang="zh-CN" altLang="en-US" dirty="0"/>
          </a:p>
          <a:p>
            <a:pPr>
              <a:spcAft>
                <a:spcPts val="100"/>
              </a:spcAft>
            </a:pPr>
            <a:r>
              <a:rPr lang="zh-CN" altLang="en-US" dirty="0"/>
              <a:t>使目标操作数的  某些位不变，某些位清零</a:t>
            </a:r>
          </a:p>
          <a:p>
            <a:pPr lvl="1">
              <a:spcAft>
                <a:spcPts val="1300"/>
              </a:spcAft>
            </a:pPr>
            <a:r>
              <a:rPr lang="en-US" altLang="zh-CN" dirty="0"/>
              <a:t>AND  </a:t>
            </a:r>
            <a:r>
              <a:rPr lang="en-US" altLang="zh-CN" dirty="0" err="1"/>
              <a:t>AL，0FH</a:t>
            </a:r>
            <a:endParaRPr lang="zh-CN" altLang="en-US" dirty="0"/>
          </a:p>
          <a:p>
            <a:r>
              <a:rPr lang="zh-CN" altLang="en-US" dirty="0"/>
              <a:t>在操作数  不变的  情况下使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清零</a:t>
            </a:r>
          </a:p>
          <a:p>
            <a:pPr lvl="1"/>
            <a:r>
              <a:rPr lang="en-US" altLang="zh-CN" dirty="0"/>
              <a:t>AND  </a:t>
            </a:r>
            <a:r>
              <a:rPr lang="en-US" altLang="zh-CN" dirty="0" err="1"/>
              <a:t>AX，AX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2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 smtClean="0"/>
              <a:t>编程示例：从</a:t>
            </a:r>
            <a:r>
              <a:rPr lang="zh-CN" altLang="en-US" dirty="0"/>
              <a:t>地址为</a:t>
            </a:r>
            <a:r>
              <a:rPr lang="en-US" altLang="zh-CN" dirty="0" err="1"/>
              <a:t>3F8H</a:t>
            </a:r>
            <a:r>
              <a:rPr lang="en-US" altLang="zh-CN" dirty="0"/>
              <a:t>  </a:t>
            </a:r>
            <a:r>
              <a:rPr lang="zh-CN" altLang="en-US" dirty="0"/>
              <a:t>端口中读入一个字节数，如果该数  </a:t>
            </a:r>
            <a:r>
              <a:rPr lang="en-US" altLang="zh-CN" dirty="0" err="1"/>
              <a:t>bit1</a:t>
            </a:r>
            <a:r>
              <a:rPr lang="zh-CN" altLang="en-US" dirty="0"/>
              <a:t>位为1，则可从38</a:t>
            </a:r>
            <a:r>
              <a:rPr lang="en-US" altLang="zh-CN" dirty="0"/>
              <a:t>FH</a:t>
            </a:r>
            <a:r>
              <a:rPr lang="zh-CN" altLang="en-US" dirty="0"/>
              <a:t>端口将</a:t>
            </a:r>
            <a:r>
              <a:rPr lang="en-US" altLang="zh-CN" dirty="0"/>
              <a:t>DATA</a:t>
            </a:r>
            <a:r>
              <a:rPr lang="zh-CN" altLang="en-US" dirty="0"/>
              <a:t>为首地址的  一个字输出，否则就不能进行数  据传送。编写相应的程序段。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7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7C38AB-B103-41E3-A980-AE51EFA91DFA}" type="slidenum">
              <a:rPr kumimoji="0" lang="zh-CN" altLang="en-US" sz="1400">
                <a:latin typeface="Tahoma" panose="020B0604030504040204" pitchFamily="34" charset="0"/>
              </a:rPr>
              <a:pPr/>
              <a:t>82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08899" name="AutoShape 3"/>
          <p:cNvSpPr>
            <a:spLocks noChangeArrowheads="1"/>
          </p:cNvSpPr>
          <p:nvPr/>
        </p:nvSpPr>
        <p:spPr bwMode="auto">
          <a:xfrm>
            <a:off x="1633686" y="614784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1262211" y="1695872"/>
            <a:ext cx="2209800" cy="8382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905148" y="68622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开  始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333648" y="1695872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取待输出数的偏移地址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1252686" y="4210472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5243661" y="1024359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481286" y="4286672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读入状态字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276998" y="1100559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测试</a:t>
            </a:r>
            <a:r>
              <a:rPr lang="en-US" altLang="zh-CN" b="1">
                <a:solidFill>
                  <a:schemeClr val="bg1"/>
                </a:solidFill>
              </a:rPr>
              <a:t>bit1</a:t>
            </a:r>
            <a:r>
              <a:rPr lang="zh-CN" altLang="en-US" b="1">
                <a:solidFill>
                  <a:schemeClr val="bg1"/>
                </a:solidFill>
              </a:rPr>
              <a:t>位状态</a:t>
            </a:r>
          </a:p>
        </p:txBody>
      </p:sp>
      <p:sp>
        <p:nvSpPr>
          <p:cNvPr id="208907" name="AutoShape 11"/>
          <p:cNvSpPr>
            <a:spLocks noChangeArrowheads="1"/>
          </p:cNvSpPr>
          <p:nvPr/>
        </p:nvSpPr>
        <p:spPr bwMode="auto">
          <a:xfrm>
            <a:off x="5081736" y="2153072"/>
            <a:ext cx="2514600" cy="6858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5767536" y="227689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Bit1=1？</a:t>
            </a:r>
          </a:p>
        </p:txBody>
      </p:sp>
      <p:sp>
        <p:nvSpPr>
          <p:cNvPr id="208909" name="AutoShape 13"/>
          <p:cNvSpPr>
            <a:spLocks noChangeArrowheads="1"/>
          </p:cNvSpPr>
          <p:nvPr/>
        </p:nvSpPr>
        <p:spPr bwMode="auto">
          <a:xfrm>
            <a:off x="1252686" y="3067472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1324123" y="31436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取输入口地址</a:t>
            </a:r>
          </a:p>
        </p:txBody>
      </p:sp>
      <p:sp>
        <p:nvSpPr>
          <p:cNvPr id="208911" name="AutoShape 15"/>
          <p:cNvSpPr>
            <a:spLocks noChangeArrowheads="1"/>
          </p:cNvSpPr>
          <p:nvPr/>
        </p:nvSpPr>
        <p:spPr bwMode="auto">
          <a:xfrm>
            <a:off x="5234136" y="3386559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305573" y="3462759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取输出口地址</a:t>
            </a:r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5243661" y="4481934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5315098" y="4558134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  </a:t>
            </a:r>
            <a:r>
              <a:rPr lang="zh-CN" altLang="en-US" b="1">
                <a:solidFill>
                  <a:schemeClr val="bg1"/>
                </a:solidFill>
              </a:rPr>
              <a:t>输出一个字</a:t>
            </a:r>
          </a:p>
        </p:txBody>
      </p: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2362348" y="11624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2362348" y="25340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7" name="Line 21"/>
          <p:cNvSpPr>
            <a:spLocks noChangeShapeType="1"/>
          </p:cNvSpPr>
          <p:nvPr/>
        </p:nvSpPr>
        <p:spPr bwMode="auto">
          <a:xfrm>
            <a:off x="2362348" y="36770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2362348" y="4820072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9" name="Line 23"/>
          <p:cNvSpPr>
            <a:spLocks noChangeShapeType="1"/>
          </p:cNvSpPr>
          <p:nvPr/>
        </p:nvSpPr>
        <p:spPr bwMode="auto">
          <a:xfrm>
            <a:off x="2362348" y="5277272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0" name="Line 24"/>
          <p:cNvSpPr>
            <a:spLocks noChangeShapeType="1"/>
          </p:cNvSpPr>
          <p:nvPr/>
        </p:nvSpPr>
        <p:spPr bwMode="auto">
          <a:xfrm flipV="1">
            <a:off x="4191148" y="476672"/>
            <a:ext cx="0" cy="4800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1" name="Line 25"/>
          <p:cNvSpPr>
            <a:spLocks noChangeShapeType="1"/>
          </p:cNvSpPr>
          <p:nvPr/>
        </p:nvSpPr>
        <p:spPr bwMode="auto">
          <a:xfrm>
            <a:off x="4191148" y="476672"/>
            <a:ext cx="213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>
            <a:off x="6324748" y="4766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 flipV="1">
            <a:off x="4572148" y="2491209"/>
            <a:ext cx="533400" cy="14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V="1">
            <a:off x="4572148" y="2534072"/>
            <a:ext cx="0" cy="129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5" name="Line 29"/>
          <p:cNvSpPr>
            <a:spLocks noChangeShapeType="1"/>
          </p:cNvSpPr>
          <p:nvPr/>
        </p:nvSpPr>
        <p:spPr bwMode="auto">
          <a:xfrm flipH="1">
            <a:off x="2362348" y="3829472"/>
            <a:ext cx="2209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4643586" y="20832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08927" name="Line 31"/>
          <p:cNvSpPr>
            <a:spLocks noChangeShapeType="1"/>
          </p:cNvSpPr>
          <p:nvPr/>
        </p:nvSpPr>
        <p:spPr bwMode="auto">
          <a:xfrm>
            <a:off x="6324748" y="16196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8" name="Line 32"/>
          <p:cNvSpPr>
            <a:spLocks noChangeShapeType="1"/>
          </p:cNvSpPr>
          <p:nvPr/>
        </p:nvSpPr>
        <p:spPr bwMode="auto">
          <a:xfrm>
            <a:off x="6324748" y="28388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6324748" y="4010447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30" name="Text Box 34"/>
          <p:cNvSpPr txBox="1">
            <a:spLocks noChangeArrowheads="1"/>
          </p:cNvSpPr>
          <p:nvPr/>
        </p:nvSpPr>
        <p:spPr bwMode="auto">
          <a:xfrm>
            <a:off x="6405711" y="283887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003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/>
      <p:bldP spid="208900" grpId="0" animBg="1"/>
      <p:bldP spid="208901" grpId="0"/>
      <p:bldP spid="208902" grpId="0"/>
      <p:bldP spid="208903" grpId="0" animBg="1"/>
      <p:bldP spid="208904" grpId="0" animBg="1"/>
      <p:bldP spid="208905" grpId="0"/>
      <p:bldP spid="208906" grpId="0"/>
      <p:bldP spid="208907" grpId="0" animBg="1"/>
      <p:bldP spid="208908" grpId="0"/>
      <p:bldP spid="208909" grpId="0" animBg="1"/>
      <p:bldP spid="208910" grpId="0"/>
      <p:bldP spid="208911" grpId="0" animBg="1"/>
      <p:bldP spid="208912" grpId="0"/>
      <p:bldP spid="208913" grpId="0" animBg="1"/>
      <p:bldP spid="208914" grpId="0"/>
      <p:bldP spid="208926" grpId="0"/>
      <p:bldP spid="2089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START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LEA  </a:t>
            </a:r>
            <a:r>
              <a:rPr kumimoji="1" lang="en-US" altLang="zh-CN" dirty="0" err="1"/>
              <a:t>SI，DATA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DX，3F8H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b="1" dirty="0" err="1">
                <a:solidFill>
                  <a:srgbClr val="C00000"/>
                </a:solidFill>
              </a:rPr>
              <a:t>WATT：</a:t>
            </a:r>
            <a:r>
              <a:rPr kumimoji="1" lang="en-US" altLang="zh-CN" dirty="0" err="1"/>
              <a:t>IN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AL，DX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AND  </a:t>
            </a:r>
            <a:r>
              <a:rPr kumimoji="1" lang="en-US" altLang="zh-CN" dirty="0" err="1"/>
              <a:t>AL，02H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JZ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WATT                  </a:t>
            </a:r>
            <a:r>
              <a:rPr kumimoji="1" lang="en-US" altLang="zh-CN" dirty="0">
                <a:solidFill>
                  <a:srgbClr val="990033"/>
                </a:solidFill>
              </a:rPr>
              <a:t>；</a:t>
            </a:r>
            <a:r>
              <a:rPr kumimoji="1" lang="en-US" altLang="zh-CN" dirty="0" err="1">
                <a:solidFill>
                  <a:srgbClr val="990033"/>
                </a:solidFill>
              </a:rPr>
              <a:t>ZF</a:t>
            </a:r>
            <a:r>
              <a:rPr kumimoji="1" lang="en-US" altLang="zh-CN" dirty="0">
                <a:solidFill>
                  <a:srgbClr val="990033"/>
                </a:solidFill>
              </a:rPr>
              <a:t>=1</a:t>
            </a:r>
            <a:r>
              <a:rPr kumimoji="1" lang="zh-CN" altLang="en-US" dirty="0">
                <a:solidFill>
                  <a:srgbClr val="990033"/>
                </a:solidFill>
              </a:rPr>
              <a:t>转移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DX，38FH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AX，[SI]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OUT  </a:t>
            </a:r>
            <a:r>
              <a:rPr kumimoji="1" lang="en-US" altLang="zh-CN" dirty="0" err="1"/>
              <a:t>DX，AX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8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smtClean="0"/>
              <a:t>OR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/>
              <a:t>OR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操作：  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两操作数相“或”，结果送目标地址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6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实现两操作数  相 “或”的  运算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OR  AX，[DI]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使某些位不变，某些位置“1”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OR  </a:t>
            </a:r>
            <a:r>
              <a:rPr lang="en-US" altLang="zh-CN" dirty="0" err="1">
                <a:latin typeface="Times New Roman" panose="02020603050405020304" pitchFamily="18" charset="0"/>
              </a:rPr>
              <a:t>CL，0FH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在不改变操作数的  情况下使</a:t>
            </a:r>
            <a:r>
              <a:rPr lang="en-US" altLang="zh-CN" dirty="0"/>
              <a:t>OF=CF=0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OR  </a:t>
            </a:r>
            <a:r>
              <a:rPr lang="en-US" altLang="zh-CN" dirty="0" err="1">
                <a:latin typeface="Times New Roman" panose="02020603050405020304" pitchFamily="18" charset="0"/>
              </a:rPr>
              <a:t>AX，AX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8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或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指令的应用</a:t>
            </a:r>
            <a:r>
              <a:rPr lang="zh-CN" altLang="en-US" dirty="0" smtClean="0"/>
              <a:t>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79712" y="2321719"/>
            <a:ext cx="4186238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200" b="1" dirty="0"/>
              <a:t>         </a:t>
            </a:r>
            <a:r>
              <a:rPr lang="en-US" altLang="zh-CN" sz="2800" b="1" dirty="0"/>
              <a:t>OR  </a:t>
            </a:r>
            <a:r>
              <a:rPr lang="en-US" altLang="zh-CN" sz="2800" b="1" dirty="0" err="1"/>
              <a:t>AL，AL</a:t>
            </a:r>
            <a:endParaRPr lang="en-US" altLang="zh-CN" sz="2800" b="1" dirty="0"/>
          </a:p>
          <a:p>
            <a:pPr algn="just">
              <a:spcBef>
                <a:spcPct val="50000"/>
              </a:spcBef>
            </a:pPr>
            <a:r>
              <a:rPr lang="en-US" altLang="zh-CN" sz="2800" b="1" dirty="0"/>
              <a:t>          </a:t>
            </a:r>
            <a:r>
              <a:rPr lang="en-US" altLang="zh-CN" sz="2800" b="1" dirty="0" err="1"/>
              <a:t>JPE</a:t>
            </a:r>
            <a:r>
              <a:rPr lang="en-US" altLang="zh-CN" sz="2800" b="1" dirty="0"/>
              <a:t>  GOON</a:t>
            </a:r>
          </a:p>
          <a:p>
            <a:pPr>
              <a:spcBef>
                <a:spcPct val="50000"/>
              </a:spcBef>
            </a:pPr>
            <a:r>
              <a:rPr lang="en-GB" altLang="zh-CN" sz="2800" b="1" dirty="0"/>
              <a:t>          OR  </a:t>
            </a:r>
            <a:r>
              <a:rPr lang="en-GB" altLang="zh-CN" sz="2800" b="1" dirty="0" err="1"/>
              <a:t>AL</a:t>
            </a:r>
            <a:r>
              <a:rPr lang="en-GB" altLang="zh-CN" sz="2800" b="1" dirty="0" err="1">
                <a:latin typeface="宋体" panose="02010600030101010101" pitchFamily="2" charset="-122"/>
              </a:rPr>
              <a:t>，</a:t>
            </a:r>
            <a:r>
              <a:rPr lang="en-GB" altLang="zh-CN" sz="2800" b="1" dirty="0" err="1"/>
              <a:t>80H</a:t>
            </a:r>
            <a:r>
              <a:rPr lang="en-US" altLang="zh-CN" sz="2800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GOON：….</a:t>
            </a:r>
            <a:endParaRPr lang="zh-CN" altLang="en-US" sz="2800" b="1" dirty="0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861025" y="5274469"/>
            <a:ext cx="1828800" cy="503237"/>
          </a:xfrm>
          <a:prstGeom prst="borderCallout3">
            <a:avLst>
              <a:gd name="adj1" fmla="val 22713"/>
              <a:gd name="adj2" fmla="val 104167"/>
              <a:gd name="adj3" fmla="val 22713"/>
              <a:gd name="adj4" fmla="val 111023"/>
              <a:gd name="adj5" fmla="val -182019"/>
              <a:gd name="adj6" fmla="val 111023"/>
              <a:gd name="adj7" fmla="val -389273"/>
              <a:gd name="adj8" fmla="val 15537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990033"/>
                </a:solidFill>
              </a:rPr>
              <a:t>PF=1</a:t>
            </a:r>
            <a:r>
              <a:rPr lang="zh-CN" altLang="en-US" b="1">
                <a:solidFill>
                  <a:srgbClr val="990033"/>
                </a:solidFill>
              </a:rPr>
              <a:t>转移</a:t>
            </a:r>
          </a:p>
        </p:txBody>
      </p:sp>
    </p:spTree>
    <p:extLst>
      <p:ext uri="{BB962C8B-B14F-4D97-AF65-F5344CB8AC3E}">
        <p14:creationId xmlns:p14="http://schemas.microsoft.com/office/powerpoint/2010/main" val="40183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或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指令的应用</a:t>
            </a:r>
            <a:r>
              <a:rPr lang="zh-CN" altLang="en-US" dirty="0" smtClean="0"/>
              <a:t>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31640" y="2564904"/>
            <a:ext cx="3455987" cy="2374900"/>
          </a:xfrm>
          <a:prstGeom prst="cloudCallout">
            <a:avLst>
              <a:gd name="adj1" fmla="val 74481"/>
              <a:gd name="adj2" fmla="val 49333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将一个二进制数9变为字符‘9’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40152" y="4796929"/>
            <a:ext cx="2519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如何实现</a:t>
            </a:r>
            <a:r>
              <a:rPr lang="zh-CN" altLang="en-US" sz="4000" b="1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606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NOT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latin typeface="宋体" panose="02010600030101010101" pitchFamily="2" charset="-122"/>
              </a:rPr>
              <a:t>格式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latin typeface="宋体" panose="02010600030101010101" pitchFamily="2" charset="-122"/>
              </a:rPr>
              <a:t>NOT  </a:t>
            </a:r>
            <a:r>
              <a:rPr lang="en-US" altLang="zh-CN" dirty="0" err="1">
                <a:latin typeface="宋体" panose="02010600030101010101" pitchFamily="2" charset="-122"/>
              </a:rPr>
              <a:t>OPRD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操作数按位取反再送回原地址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注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指令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中的操作数不能是立即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数，指令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的执行对标志位无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影响 </a:t>
            </a: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</a:rPr>
              <a:t>NOT BYTE PTR[BX]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38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“异或”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NOT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格式：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err="1"/>
              <a:t>XOR</a:t>
            </a:r>
            <a:r>
              <a:rPr lang="en-US" altLang="zh-CN" dirty="0"/>
              <a:t>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操作：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两操作数相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异或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，结果送目标地址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XOR</a:t>
            </a:r>
            <a:r>
              <a:rPr lang="en-US" altLang="zh-CN" sz="3200" dirty="0" smtClean="0"/>
              <a:t>  </a:t>
            </a:r>
            <a:r>
              <a:rPr lang="en-US" altLang="zh-CN" dirty="0"/>
              <a:t>BL</a:t>
            </a:r>
            <a:r>
              <a:rPr lang="zh-CN" altLang="en-US" dirty="0"/>
              <a:t>，</a:t>
            </a:r>
            <a:r>
              <a:rPr lang="en-US" altLang="zh-CN" dirty="0" err="1"/>
              <a:t>80H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 </a:t>
            </a:r>
            <a:r>
              <a:rPr lang="en-US" altLang="zh-CN" dirty="0" err="1"/>
              <a:t>AX，AX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0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程序示例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START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AGAIN：MOV</a:t>
            </a:r>
            <a:r>
              <a:rPr lang="en-US" altLang="zh-CN" dirty="0">
                <a:latin typeface="宋体" panose="02010600030101010101" pitchFamily="2" charset="-122"/>
              </a:rPr>
              <a:t>  [DI]，AL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 DI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DI+1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宋体" panose="02010600030101010101" pitchFamily="2" charset="-122"/>
              </a:rPr>
              <a:t>DEC  CX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；CX-1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 AGAIN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CX≠0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则继续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r>
              <a:rPr lang="en-US" altLang="zh-CN" dirty="0">
                <a:latin typeface="宋体" panose="02010600030101010101" pitchFamily="2" charset="-122"/>
              </a:rPr>
              <a:t>            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“测试”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TEST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Aft>
                <a:spcPct val="15000"/>
              </a:spcAft>
            </a:pPr>
            <a:r>
              <a:rPr lang="zh-CN" altLang="en-US" dirty="0"/>
              <a:t>格式： </a:t>
            </a:r>
          </a:p>
          <a:p>
            <a:pPr lvl="1" eaLnBrk="1" hangingPunct="1">
              <a:spcBef>
                <a:spcPts val="0"/>
              </a:spcBef>
              <a:spcAft>
                <a:spcPct val="40000"/>
              </a:spcAft>
            </a:pPr>
            <a:r>
              <a:rPr lang="en-US" altLang="zh-CN" dirty="0"/>
              <a:t>TEST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操作： </a:t>
            </a:r>
          </a:p>
          <a:p>
            <a:pPr lvl="1" eaLnBrk="1" hangingPunct="1">
              <a:spcBef>
                <a:spcPts val="0"/>
              </a:spcBef>
              <a:spcAft>
                <a:spcPct val="45000"/>
              </a:spcAft>
            </a:pPr>
            <a:r>
              <a:rPr lang="zh-CN" altLang="en-US" dirty="0"/>
              <a:t>执行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运算，但运算的结果不送回目标</a:t>
            </a:r>
            <a:r>
              <a:rPr lang="zh-CN" altLang="en-US" dirty="0" smtClean="0"/>
              <a:t>地址，其执行只会影响标志位。</a:t>
            </a: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应用</a:t>
            </a:r>
            <a:r>
              <a:rPr lang="zh-CN" altLang="en-US" dirty="0" smtClean="0"/>
              <a:t>：常用</a:t>
            </a:r>
            <a:r>
              <a:rPr lang="zh-CN" altLang="en-US" dirty="0"/>
              <a:t>于测试某些位的</a:t>
            </a:r>
            <a:r>
              <a:rPr lang="zh-CN" altLang="en-US" dirty="0" smtClean="0"/>
              <a:t>状态</a:t>
            </a: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63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“测试”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 smtClean="0"/>
              <a:t>程序示例：从</a:t>
            </a:r>
            <a:r>
              <a:rPr lang="zh-CN" altLang="en-US" dirty="0"/>
              <a:t>地址为</a:t>
            </a:r>
            <a:r>
              <a:rPr lang="en-US" altLang="zh-CN" dirty="0" err="1"/>
              <a:t>3F8H</a:t>
            </a:r>
            <a:r>
              <a:rPr lang="zh-CN" altLang="en-US" dirty="0"/>
              <a:t>的  端口中读入一个字节数，当该数的 </a:t>
            </a:r>
            <a:r>
              <a:rPr lang="en-US" altLang="zh-CN" dirty="0" err="1"/>
              <a:t>bit1</a:t>
            </a:r>
            <a:r>
              <a:rPr lang="zh-CN" altLang="en-US" dirty="0"/>
              <a:t>， </a:t>
            </a:r>
            <a:r>
              <a:rPr lang="en-US" altLang="zh-CN" dirty="0" err="1"/>
              <a:t>bit3</a:t>
            </a:r>
            <a:r>
              <a:rPr lang="zh-CN" altLang="en-US" dirty="0"/>
              <a:t>， </a:t>
            </a:r>
            <a:r>
              <a:rPr lang="en-US" altLang="zh-CN" dirty="0" err="1"/>
              <a:t>bit5</a:t>
            </a:r>
            <a:r>
              <a:rPr lang="zh-CN" altLang="en-US" dirty="0"/>
              <a:t>位同时为1时，可从38</a:t>
            </a:r>
            <a:r>
              <a:rPr lang="en-US" altLang="zh-CN" dirty="0"/>
              <a:t>FH</a:t>
            </a:r>
            <a:r>
              <a:rPr lang="zh-CN" altLang="en-US" dirty="0"/>
              <a:t>端口将</a:t>
            </a:r>
            <a:r>
              <a:rPr lang="en-US" altLang="zh-CN" dirty="0"/>
              <a:t>DATA</a:t>
            </a:r>
            <a:r>
              <a:rPr lang="zh-CN" altLang="en-US" dirty="0"/>
              <a:t>为首地址的一个字输出，否则就不能进行数  据传送。编写相应的  程序段。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4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5F5B95-5FAE-489E-B11D-A0D25D2E3F67}" type="slidenum">
              <a:rPr kumimoji="0" lang="zh-CN" altLang="en-US" sz="1400">
                <a:latin typeface="Tahoma" panose="020B0604030504040204" pitchFamily="34" charset="0"/>
              </a:rPr>
              <a:pPr/>
              <a:t>92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8956"/>
            <a:ext cx="6845300" cy="484028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dirty="0" smtClean="0"/>
              <a:t>            </a:t>
            </a:r>
            <a:r>
              <a:rPr kumimoji="1" lang="en-US" altLang="zh-CN" sz="2000" dirty="0" smtClean="0"/>
              <a:t>LEA  </a:t>
            </a:r>
            <a:r>
              <a:rPr kumimoji="1" lang="en-US" altLang="zh-CN" sz="2000" dirty="0" err="1" smtClean="0"/>
              <a:t>SI，DATA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DX，3F8H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err="1" smtClean="0"/>
              <a:t>WATT：IN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AL，DX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DX，38FH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AX，[SI]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OUT  </a:t>
            </a:r>
            <a:r>
              <a:rPr kumimoji="1" lang="en-US" altLang="zh-CN" sz="2000" dirty="0" err="1" smtClean="0"/>
              <a:t>DX，AX</a:t>
            </a:r>
            <a:endParaRPr kumimoji="1" lang="zh-CN" altLang="en-US" sz="2000" dirty="0" smtClean="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524343" y="1828546"/>
            <a:ext cx="233997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/>
              <a:t>AND  </a:t>
            </a:r>
            <a:r>
              <a:rPr lang="en-US" altLang="zh-CN" b="1" dirty="0" err="1"/>
              <a:t>AL，2AH</a:t>
            </a:r>
            <a:endParaRPr lang="en-US" altLang="zh-CN" b="1" dirty="0"/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 err="1"/>
              <a:t>CMP</a:t>
            </a:r>
            <a:r>
              <a:rPr lang="en-US" altLang="zh-CN" b="1" dirty="0"/>
              <a:t>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 err="1"/>
              <a:t>JNZ</a:t>
            </a:r>
            <a:r>
              <a:rPr lang="en-US" altLang="zh-CN" b="1" dirty="0"/>
              <a:t>   WATT</a:t>
            </a:r>
            <a:endParaRPr lang="zh-CN" altLang="en-US" b="1" dirty="0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508497" y="1867863"/>
            <a:ext cx="50514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/>
              <a:t>TEST  </a:t>
            </a:r>
            <a:r>
              <a:rPr lang="en-US" altLang="zh-CN" sz="2000" b="1" dirty="0" err="1"/>
              <a:t>AL，02H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                       </a:t>
            </a:r>
            <a:r>
              <a:rPr lang="en-US" altLang="zh-CN" b="1" dirty="0">
                <a:solidFill>
                  <a:srgbClr val="990033"/>
                </a:solidFill>
              </a:rPr>
              <a:t>；</a:t>
            </a:r>
            <a:r>
              <a:rPr lang="en-US" altLang="zh-CN" b="1" dirty="0" err="1">
                <a:solidFill>
                  <a:srgbClr val="990033"/>
                </a:solidFill>
              </a:rPr>
              <a:t>ZF</a:t>
            </a:r>
            <a:r>
              <a:rPr lang="en-US" altLang="zh-CN" b="1" dirty="0">
                <a:solidFill>
                  <a:srgbClr val="990033"/>
                </a:solidFill>
              </a:rPr>
              <a:t>=1</a:t>
            </a:r>
            <a:r>
              <a:rPr lang="zh-CN" altLang="en-US" b="1" dirty="0">
                <a:solidFill>
                  <a:srgbClr val="990033"/>
                </a:solidFill>
              </a:rPr>
              <a:t>转移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TEST AL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08H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TEST AL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20H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524343" y="1828546"/>
            <a:ext cx="32400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AND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XOR</a:t>
            </a:r>
            <a:r>
              <a:rPr lang="en-US" altLang="zh-CN" b="1" dirty="0"/>
              <a:t>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JNZ</a:t>
            </a:r>
            <a:r>
              <a:rPr lang="en-US" altLang="zh-CN" b="1" dirty="0"/>
              <a:t> WATT</a:t>
            </a:r>
          </a:p>
        </p:txBody>
      </p:sp>
    </p:spTree>
    <p:extLst>
      <p:ext uri="{BB962C8B-B14F-4D97-AF65-F5344CB8AC3E}">
        <p14:creationId xmlns:p14="http://schemas.microsoft.com/office/powerpoint/2010/main" val="25704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2" grpId="1"/>
      <p:bldP spid="211973" grpId="0" build="allAtOnce"/>
      <p:bldP spid="21197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15176" y="1988840"/>
            <a:ext cx="597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非循环移位指令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循环移位指令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901043" y="2277939"/>
            <a:ext cx="192423" cy="1295524"/>
          </a:xfrm>
          <a:prstGeom prst="leftBrace">
            <a:avLst>
              <a:gd name="adj1" fmla="val 3487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6775" y="3822876"/>
            <a:ext cx="770572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/>
              <a:t>注：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移动一位时由指令直接给出；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移动两位及以上，则移位次数由</a:t>
            </a:r>
            <a:r>
              <a:rPr lang="en-US" altLang="zh-CN" sz="2800" b="1" dirty="0">
                <a:solidFill>
                  <a:srgbClr val="FF0000"/>
                </a:solidFill>
              </a:rPr>
              <a:t>CL</a:t>
            </a:r>
            <a:r>
              <a:rPr lang="zh-CN" altLang="en-US" sz="2800" b="1" dirty="0">
                <a:solidFill>
                  <a:srgbClr val="FF0000"/>
                </a:solidFill>
              </a:rPr>
              <a:t>指定。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1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逻辑</a:t>
            </a:r>
            <a:r>
              <a:rPr lang="zh-CN" altLang="en-US" dirty="0"/>
              <a:t>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算术左移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逻辑右移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算术右移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1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左移指令</a:t>
            </a:r>
            <a:endParaRPr lang="en-US" altLang="zh-CN" dirty="0" smtClean="0"/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算术左移指 令：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en-US" altLang="zh-CN" dirty="0" smtClean="0">
                <a:latin typeface="Times New Roman" panose="02020603050405020304" pitchFamily="18" charset="0"/>
              </a:rPr>
              <a:t>SAL  </a:t>
            </a:r>
            <a:r>
              <a:rPr lang="en-US" altLang="zh-CN" dirty="0" err="1">
                <a:latin typeface="Times New Roman" panose="02020603050405020304" pitchFamily="18" charset="0"/>
              </a:rPr>
              <a:t>OPRD，1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SAL  </a:t>
            </a:r>
            <a:r>
              <a:rPr lang="en-US" altLang="zh-CN" dirty="0" err="1">
                <a:latin typeface="Times New Roman" panose="02020603050405020304" pitchFamily="18" charset="0"/>
              </a:rPr>
              <a:t>OPRD，CL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逻辑左移指 令：          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SHL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OPRD，1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SHL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OPRD，CL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3924500" y="2996952"/>
            <a:ext cx="215900" cy="792088"/>
          </a:xfrm>
          <a:prstGeom prst="rightBrace">
            <a:avLst>
              <a:gd name="adj1" fmla="val 374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3924499" y="4727327"/>
            <a:ext cx="215900" cy="1149945"/>
          </a:xfrm>
          <a:prstGeom prst="rightBrace">
            <a:avLst>
              <a:gd name="adj1" fmla="val 30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93665" y="311626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有符号数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178870" y="5073699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553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右移指令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SHR</a:t>
            </a:r>
            <a:r>
              <a:rPr lang="en-US" altLang="zh-CN" dirty="0" smtClean="0"/>
              <a:t>  </a:t>
            </a:r>
            <a:r>
              <a:rPr lang="en-US" altLang="zh-CN" dirty="0" err="1"/>
              <a:t>OPRD，1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SHR</a:t>
            </a:r>
            <a:r>
              <a:rPr lang="en-US" altLang="zh-CN" dirty="0" smtClean="0"/>
              <a:t>  </a:t>
            </a:r>
            <a:r>
              <a:rPr lang="en-US" altLang="zh-CN" dirty="0" err="1"/>
              <a:t>OPRD，CL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3708971" y="2966119"/>
            <a:ext cx="150812" cy="838200"/>
          </a:xfrm>
          <a:prstGeom prst="rightBrace">
            <a:avLst>
              <a:gd name="adj1" fmla="val 463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4644008" y="2394619"/>
            <a:ext cx="1590675" cy="914400"/>
          </a:xfrm>
          <a:prstGeom prst="borderCallout1">
            <a:avLst>
              <a:gd name="adj1" fmla="val 101537"/>
              <a:gd name="adj2" fmla="val -1505"/>
              <a:gd name="adj3" fmla="val 108333"/>
              <a:gd name="adj4" fmla="val -46748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无符号数的右移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83768" y="4384202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3320381" y="4646139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079456" y="4641377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55081" y="4660427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12168" y="4338164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0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5768" y="4384202"/>
            <a:ext cx="685800" cy="544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6790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右移指令</a:t>
            </a:r>
            <a:endParaRPr lang="en-US" altLang="zh-CN" dirty="0" smtClean="0"/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AL</a:t>
            </a:r>
            <a:r>
              <a:rPr lang="zh-CN" altLang="en-US" dirty="0"/>
              <a:t>，</a:t>
            </a:r>
            <a:r>
              <a:rPr lang="en-US" altLang="zh-CN" dirty="0" err="1"/>
              <a:t>68H</a:t>
            </a:r>
            <a:endParaRPr lang="en-US" altLang="zh-CN" dirty="0"/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CL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SHR</a:t>
            </a:r>
            <a:r>
              <a:rPr lang="en-US" altLang="zh-CN" dirty="0"/>
              <a:t> </a:t>
            </a:r>
            <a:r>
              <a:rPr lang="en-US" altLang="zh-CN" dirty="0" smtClean="0"/>
              <a:t> AL</a:t>
            </a:r>
            <a:r>
              <a:rPr lang="zh-CN" altLang="en-US" dirty="0"/>
              <a:t>，</a:t>
            </a:r>
            <a:r>
              <a:rPr lang="en-US" altLang="zh-CN" dirty="0"/>
              <a:t>CL</a:t>
            </a:r>
          </a:p>
          <a:p>
            <a:pPr eaLnBrk="1" hangingPunct="1">
              <a:lnSpc>
                <a:spcPct val="115000"/>
              </a:lnSpc>
            </a:pP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97</a:t>
            </a:fld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816210" y="3372538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6910248" y="363288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836723" y="3617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47785" y="33757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886560" y="2932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248010" y="340111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0 1 1 0 1 0 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7891323" y="3343963"/>
            <a:ext cx="703262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111610" y="2932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773598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048235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050073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16210" y="4525063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4248010" y="455363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0 0 1 1 0 1 0 0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111610" y="41218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6911835" y="476953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7888148" y="406945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7892910" y="4480613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8051660" y="4537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2836723" y="476953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2447785" y="453617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771760" y="5531538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274998" y="55601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0 0 0 1 1 0 1 0 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067160" y="51283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6867385" y="5776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7843698" y="50759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7848460" y="5487088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8007210" y="55442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2792273" y="5776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2403335" y="554265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745985" y="4553638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移动</a:t>
            </a:r>
            <a:r>
              <a:rPr lang="en-US" altLang="zh-CN" sz="2000" b="1"/>
              <a:t>1</a:t>
            </a:r>
            <a:r>
              <a:rPr lang="zh-CN" altLang="en-US" sz="2000" b="1"/>
              <a:t>次</a:t>
            </a: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674548" y="5561701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移动</a:t>
            </a:r>
            <a:r>
              <a:rPr lang="en-US" altLang="zh-CN" sz="2000" b="1"/>
              <a:t>2</a:t>
            </a:r>
            <a:r>
              <a:rPr lang="zh-CN" altLang="en-US" sz="2000" b="1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8942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2" grpId="0"/>
      <p:bldP spid="33" grpId="0" animBg="1"/>
      <p:bldP spid="34" grpId="0"/>
      <p:bldP spid="36" grpId="0"/>
      <p:bldP spid="37" grpId="0" animBg="1"/>
      <p:bldP spid="38" grpId="0"/>
      <p:bldP spid="39" grpId="0"/>
      <p:bldP spid="41" grpId="0"/>
      <p:bldP spid="42" grpId="0" animBg="1"/>
      <p:bldP spid="43" grpId="0"/>
      <p:bldP spid="45" grpId="0"/>
      <p:bldP spid="46" grpId="0"/>
      <p:bldP spid="4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算术右移指令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  <a:r>
              <a:rPr lang="en-US" altLang="zh-CN" dirty="0"/>
              <a:t>SAR  </a:t>
            </a:r>
            <a:r>
              <a:rPr lang="en-US" altLang="zh-CN" dirty="0" err="1"/>
              <a:t>OPRD，1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SAR  </a:t>
            </a:r>
            <a:r>
              <a:rPr lang="en-US" altLang="zh-CN" dirty="0" err="1"/>
              <a:t>OPRD，CL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  <p:sp>
        <p:nvSpPr>
          <p:cNvPr id="17" name="AutoShape 4"/>
          <p:cNvSpPr>
            <a:spLocks/>
          </p:cNvSpPr>
          <p:nvPr/>
        </p:nvSpPr>
        <p:spPr bwMode="auto">
          <a:xfrm>
            <a:off x="3498850" y="2980406"/>
            <a:ext cx="150812" cy="792163"/>
          </a:xfrm>
          <a:prstGeom prst="rightBrace">
            <a:avLst>
              <a:gd name="adj1" fmla="val 43772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4572000" y="2426369"/>
            <a:ext cx="1590675" cy="914400"/>
          </a:xfrm>
          <a:prstGeom prst="borderCallout1">
            <a:avLst>
              <a:gd name="adj1" fmla="val 101537"/>
              <a:gd name="adj2" fmla="val -1505"/>
              <a:gd name="adj3" fmla="val 104449"/>
              <a:gd name="adj4" fmla="val -56794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有符号数的右移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3728" y="427635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960341" y="453828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705128" y="45335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1209328" y="455257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638578" y="4262063"/>
            <a:ext cx="685800" cy="544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1209328" y="4581150"/>
            <a:ext cx="0" cy="914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209328" y="5495550"/>
            <a:ext cx="1219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2428528" y="480975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</a:t>
            </a:r>
            <a:r>
              <a:rPr lang="zh-CN" altLang="en-US" dirty="0"/>
              <a:t>带进位位的循环移位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带进位位的循环移位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716016" y="1946156"/>
            <a:ext cx="2133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左移 </a:t>
            </a:r>
            <a:r>
              <a:rPr lang="en-US" altLang="zh-CN" sz="2800" b="1" dirty="0" err="1"/>
              <a:t>ROL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右移 </a:t>
            </a:r>
            <a:r>
              <a:rPr lang="en-US" altLang="zh-CN" sz="2800" b="1" dirty="0" err="1"/>
              <a:t>ROR</a:t>
            </a:r>
            <a:endParaRPr lang="en-US" altLang="zh-CN" sz="2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11960" y="3249494"/>
            <a:ext cx="2057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左移  </a:t>
            </a:r>
            <a:r>
              <a:rPr lang="en-US" altLang="zh-CN" sz="2800" b="1" dirty="0" err="1"/>
              <a:t>RCL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右移  </a:t>
            </a:r>
            <a:r>
              <a:rPr lang="en-US" altLang="zh-CN" sz="2800" b="1" dirty="0" err="1"/>
              <a:t>RCR</a:t>
            </a:r>
            <a:endParaRPr lang="en-US" altLang="zh-CN" sz="2800" b="1" dirty="0"/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4500116" y="2089031"/>
            <a:ext cx="215900" cy="838200"/>
          </a:xfrm>
          <a:prstGeom prst="leftBrace">
            <a:avLst>
              <a:gd name="adj1" fmla="val 3235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923928" y="3374107"/>
            <a:ext cx="225425" cy="838200"/>
          </a:xfrm>
          <a:prstGeom prst="leftBrace">
            <a:avLst>
              <a:gd name="adj1" fmla="val 3098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75442" y="4831338"/>
            <a:ext cx="813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指令格式、对操作数的要求与非循环移位指令相同</a:t>
            </a:r>
          </a:p>
        </p:txBody>
      </p:sp>
    </p:spTree>
    <p:extLst>
      <p:ext uri="{BB962C8B-B14F-4D97-AF65-F5344CB8AC3E}">
        <p14:creationId xmlns:p14="http://schemas.microsoft.com/office/powerpoint/2010/main" val="29722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58211</TotalTime>
  <Words>7467</Words>
  <Application>Microsoft Office PowerPoint</Application>
  <PresentationFormat>全屏显示(4:3)</PresentationFormat>
  <Paragraphs>1983</Paragraphs>
  <Slides>160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160</vt:i4>
      </vt:variant>
    </vt:vector>
  </HeadingPairs>
  <TitlesOfParts>
    <vt:vector size="172" baseType="lpstr">
      <vt:lpstr>Batang</vt:lpstr>
      <vt:lpstr>华文行楷</vt:lpstr>
      <vt:lpstr>华文楷体</vt:lpstr>
      <vt:lpstr>楷体</vt:lpstr>
      <vt:lpstr>楷体_GB2312</vt:lpstr>
      <vt:lpstr>宋体</vt:lpstr>
      <vt:lpstr>Arial</vt:lpstr>
      <vt:lpstr>Tahoma</vt:lpstr>
      <vt:lpstr>Times New Roman</vt:lpstr>
      <vt:lpstr>Wingdings</vt:lpstr>
      <vt:lpstr>Profile</vt:lpstr>
      <vt:lpstr>Microsoft Visio 2000/2002 Drawing</vt:lpstr>
      <vt:lpstr>第3章   8086的指令系统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第3章   8086的指令系统</vt:lpstr>
      <vt:lpstr>3.2  8086的指令集</vt:lpstr>
      <vt:lpstr>3.2  8086的指令集</vt:lpstr>
      <vt:lpstr>3.2  8086的指令集</vt:lpstr>
      <vt:lpstr>串操作指令流程(以传送操作为例)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串存储指令例:内存某个区域清零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条件转移指令例（流程图）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中断指令例</vt:lpstr>
      <vt:lpstr>中断指令例</vt:lpstr>
      <vt:lpstr>3.2  8086的指令集</vt:lpstr>
      <vt:lpstr>3.2  8086的指令集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1274</cp:revision>
  <dcterms:created xsi:type="dcterms:W3CDTF">2005-09-14T13:58:57Z</dcterms:created>
  <dcterms:modified xsi:type="dcterms:W3CDTF">2019-03-28T09:16:55Z</dcterms:modified>
</cp:coreProperties>
</file>