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7" r:id="rId2"/>
    <p:sldId id="258" r:id="rId3"/>
    <p:sldId id="335" r:id="rId4"/>
    <p:sldId id="336" r:id="rId5"/>
    <p:sldId id="402" r:id="rId6"/>
    <p:sldId id="403" r:id="rId7"/>
    <p:sldId id="404" r:id="rId8"/>
    <p:sldId id="568" r:id="rId9"/>
    <p:sldId id="405" r:id="rId10"/>
    <p:sldId id="406" r:id="rId11"/>
    <p:sldId id="409" r:id="rId12"/>
    <p:sldId id="407" r:id="rId13"/>
    <p:sldId id="410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569" r:id="rId43"/>
    <p:sldId id="440" r:id="rId44"/>
    <p:sldId id="441" r:id="rId45"/>
    <p:sldId id="442" r:id="rId46"/>
    <p:sldId id="444" r:id="rId47"/>
    <p:sldId id="445" r:id="rId48"/>
    <p:sldId id="443" r:id="rId49"/>
    <p:sldId id="446" r:id="rId50"/>
    <p:sldId id="447" r:id="rId51"/>
    <p:sldId id="448" r:id="rId52"/>
    <p:sldId id="449" r:id="rId53"/>
    <p:sldId id="450" r:id="rId54"/>
    <p:sldId id="359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60" r:id="rId63"/>
    <p:sldId id="467" r:id="rId64"/>
    <p:sldId id="468" r:id="rId65"/>
    <p:sldId id="471" r:id="rId66"/>
    <p:sldId id="472" r:id="rId67"/>
    <p:sldId id="473" r:id="rId68"/>
    <p:sldId id="486" r:id="rId69"/>
    <p:sldId id="487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520" r:id="rId78"/>
    <p:sldId id="496" r:id="rId79"/>
    <p:sldId id="497" r:id="rId80"/>
    <p:sldId id="498" r:id="rId81"/>
    <p:sldId id="499" r:id="rId82"/>
    <p:sldId id="572" r:id="rId83"/>
    <p:sldId id="500" r:id="rId84"/>
    <p:sldId id="501" r:id="rId85"/>
    <p:sldId id="502" r:id="rId86"/>
    <p:sldId id="503" r:id="rId87"/>
    <p:sldId id="504" r:id="rId88"/>
    <p:sldId id="505" r:id="rId89"/>
    <p:sldId id="506" r:id="rId90"/>
    <p:sldId id="507" r:id="rId91"/>
    <p:sldId id="508" r:id="rId92"/>
    <p:sldId id="509" r:id="rId93"/>
    <p:sldId id="510" r:id="rId94"/>
    <p:sldId id="511" r:id="rId95"/>
    <p:sldId id="512" r:id="rId96"/>
    <p:sldId id="513" r:id="rId97"/>
    <p:sldId id="514" r:id="rId98"/>
    <p:sldId id="515" r:id="rId99"/>
    <p:sldId id="516" r:id="rId100"/>
    <p:sldId id="574" r:id="rId101"/>
    <p:sldId id="575" r:id="rId102"/>
    <p:sldId id="576" r:id="rId103"/>
    <p:sldId id="577" r:id="rId104"/>
    <p:sldId id="578" r:id="rId10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6"/>
    <a:srgbClr val="006400"/>
    <a:srgbClr val="DC00DC"/>
    <a:srgbClr val="A50021"/>
    <a:srgbClr val="A0001E"/>
    <a:srgbClr val="000099"/>
    <a:srgbClr val="FF0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8456" autoAdjust="0"/>
  </p:normalViewPr>
  <p:slideViewPr>
    <p:cSldViewPr snapToGrid="0" showGuides="1">
      <p:cViewPr varScale="1">
        <p:scale>
          <a:sx n="108" d="100"/>
          <a:sy n="108" d="100"/>
        </p:scale>
        <p:origin x="17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 snapToGrid="0" showGuides="1">
      <p:cViewPr varScale="1">
        <p:scale>
          <a:sx n="85" d="100"/>
          <a:sy n="85" d="100"/>
        </p:scale>
        <p:origin x="3804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EF6C0-B161-4792-A94E-9FC812C9DF9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9B8DF-09B2-4D24-AECF-32315A62D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08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3587E-2EAC-4494-B84B-57CE13A47AA1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C5EC0-48AD-4913-995A-324B43F0D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C5EC0-48AD-4913-995A-324B43F0D0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1C2A5-4430-4AED-A181-620940D07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95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CB09-213F-4363-9530-1B1B1394B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1A21A-1A9D-4254-930E-F09C2363D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34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7269-65AE-4484-98F4-BA1882671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32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3E5A8-1CC9-4E0E-A818-809812F51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9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DB6C2-CC4E-4CD3-8567-4FFEB437C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14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5B666-8D47-4008-8785-D554468C5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59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4B18E-BA50-477F-868F-2470B37688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0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47B19-6532-4A13-A16C-114C71E2F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56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C58C2-3D54-411F-A088-9C5C44DC2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9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F50E-6245-4B14-883F-490BEF7355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84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E730D-8968-459D-9FD6-8D4C44289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0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43F2-9B8F-4AA1-8C03-92BC08CA8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 b="0" smtClean="0">
                <a:ea typeface="+mn-ea"/>
              </a:defRPr>
            </a:lvl1pPr>
          </a:lstStyle>
          <a:p>
            <a:pPr>
              <a:defRPr/>
            </a:pPr>
            <a:fld id="{BEFAEFEF-43D8-40E2-BDA4-6C40EC7452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381000"/>
            <a:ext cx="8620125" cy="960438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3  </a:t>
            </a:r>
            <a:r>
              <a:rPr lang="zh-CN" altLang="en-US" sz="4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单片机</a:t>
            </a:r>
            <a:r>
              <a:rPr lang="en-US" altLang="zh-CN" sz="4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4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语言及程序设计</a:t>
            </a:r>
            <a:endParaRPr lang="zh-CN" altLang="en-US" sz="2400" b="1" smtClean="0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2403475"/>
            <a:ext cx="3938588" cy="36496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3.1  C51</a:t>
            </a:r>
            <a:r>
              <a:rPr lang="zh-CN" altLang="en-US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概述</a:t>
            </a:r>
            <a:endParaRPr lang="zh-CN" altLang="en-US" sz="2800" b="1" smtClean="0"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3.2  C51</a:t>
            </a:r>
            <a:r>
              <a:rPr lang="zh-CN" altLang="en-US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数据类型及存储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3.3  C51</a:t>
            </a:r>
            <a:r>
              <a:rPr lang="zh-CN" altLang="en-US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变量的定义及数据存储区域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3.4  C51</a:t>
            </a:r>
            <a:r>
              <a:rPr lang="zh-CN" altLang="en-US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位变量的定义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3.5  C51</a:t>
            </a:r>
            <a:r>
              <a:rPr lang="zh-CN" altLang="en-US" sz="28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特殊功能寄存器的定义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4995863" y="2403475"/>
            <a:ext cx="333533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中宋" panose="02010600040101010101" pitchFamily="2" charset="-122"/>
              </a:rPr>
              <a:t>3.6  </a:t>
            </a:r>
            <a:r>
              <a:rPr lang="en-US" altLang="zh-CN" sz="2800" dirty="0" err="1">
                <a:solidFill>
                  <a:srgbClr val="000099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800" dirty="0">
                <a:solidFill>
                  <a:srgbClr val="000099"/>
                </a:solidFill>
                <a:ea typeface="华文中宋" panose="02010600040101010101" pitchFamily="2" charset="-122"/>
              </a:rPr>
              <a:t>指令的定义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中宋" panose="02010600040101010101" pitchFamily="2" charset="-122"/>
              </a:rPr>
              <a:t>3.7  </a:t>
            </a:r>
            <a:r>
              <a:rPr lang="en-US" altLang="zh-CN" sz="2800" dirty="0" err="1">
                <a:solidFill>
                  <a:srgbClr val="000099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800" dirty="0">
                <a:solidFill>
                  <a:srgbClr val="000099"/>
                </a:solidFill>
                <a:ea typeface="华文中宋" panose="02010600040101010101" pitchFamily="2" charset="-122"/>
              </a:rPr>
              <a:t>的输入</a:t>
            </a:r>
            <a:r>
              <a:rPr lang="en-US" altLang="zh-CN" sz="2800" dirty="0">
                <a:solidFill>
                  <a:srgbClr val="000099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000099"/>
                </a:solidFill>
                <a:ea typeface="华文中宋" panose="02010600040101010101" pitchFamily="2" charset="-122"/>
              </a:rPr>
              <a:t>输出</a:t>
            </a:r>
            <a:endParaRPr lang="zh-CN" altLang="en-US" sz="2800" dirty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中宋" panose="02010600040101010101" pitchFamily="2" charset="-122"/>
              </a:rPr>
              <a:t>3.8  </a:t>
            </a:r>
            <a:r>
              <a:rPr lang="en-US" altLang="zh-CN" sz="2800" dirty="0" err="1">
                <a:solidFill>
                  <a:srgbClr val="000099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800" dirty="0">
                <a:solidFill>
                  <a:srgbClr val="000099"/>
                </a:solidFill>
                <a:ea typeface="华文中宋" panose="02010600040101010101" pitchFamily="2" charset="-122"/>
              </a:rPr>
              <a:t>函数的</a:t>
            </a:r>
            <a:r>
              <a:rPr lang="zh-CN" altLang="en-US" sz="2800" dirty="0" smtClean="0">
                <a:solidFill>
                  <a:srgbClr val="000099"/>
                </a:solidFill>
                <a:ea typeface="华文中宋" panose="02010600040101010101" pitchFamily="2" charset="-122"/>
              </a:rPr>
              <a:t>定义</a:t>
            </a:r>
            <a:endParaRPr lang="zh-CN" altLang="en-US" sz="2800" dirty="0">
              <a:solidFill>
                <a:srgbClr val="000099"/>
              </a:solidFill>
              <a:ea typeface="华文中宋" panose="02010600040101010101" pitchFamily="2" charset="-122"/>
            </a:endParaRP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2938463" y="1444625"/>
            <a:ext cx="3240087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3600">
                <a:solidFill>
                  <a:srgbClr val="000099"/>
                </a:solidFill>
                <a:ea typeface="华文中宋" panose="02010600040101010101" pitchFamily="2" charset="-122"/>
              </a:rPr>
              <a:t>目    录</a:t>
            </a:r>
            <a:endParaRPr lang="zh-CN" altLang="en-US" sz="280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130175"/>
            <a:ext cx="3576637" cy="246063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3.2.1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的数据类型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graphicFrame>
        <p:nvGraphicFramePr>
          <p:cNvPr id="163151" name="Group 335"/>
          <p:cNvGraphicFramePr>
            <a:graphicFrameLocks noGrp="1"/>
          </p:cNvGraphicFramePr>
          <p:nvPr>
            <p:ph idx="1"/>
          </p:nvPr>
        </p:nvGraphicFramePr>
        <p:xfrm>
          <a:off x="187325" y="901700"/>
          <a:ext cx="8713788" cy="550711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963660173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4263677912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1274565960"/>
                    </a:ext>
                  </a:extLst>
                </a:gridCol>
                <a:gridCol w="3913188">
                  <a:extLst>
                    <a:ext uri="{9D8B030D-6E8A-4147-A177-3AD203B41FA5}">
                      <a16:colId xmlns:a16="http://schemas.microsoft.com/office/drawing/2014/main" val="3327976602"/>
                    </a:ext>
                  </a:extLst>
                </a:gridCol>
              </a:tblGrid>
              <a:tr h="388938">
                <a:tc grid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4-1  C51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数据类型、长度和数值范围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82829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长 度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 值 范 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989514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无符号字符型</a:t>
                      </a:r>
                    </a:p>
                  </a:txBody>
                  <a:tcPr marL="0" marR="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40414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有符号字符型</a:t>
                      </a:r>
                    </a:p>
                  </a:txBody>
                  <a:tcPr marL="0" marR="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514228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无符号整型</a:t>
                      </a:r>
                    </a:p>
                  </a:txBody>
                  <a:tcPr marL="0" marR="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unsigned 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87018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有符号整型</a:t>
                      </a:r>
                    </a:p>
                  </a:txBody>
                  <a:tcPr marL="0" marR="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signed 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32768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32767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918121"/>
                  </a:ext>
                </a:extLst>
              </a:tr>
              <a:tr h="312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无符号长整型</a:t>
                      </a:r>
                    </a:p>
                  </a:txBody>
                  <a:tcPr marL="0" marR="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4294967295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920803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有符号长整型</a:t>
                      </a:r>
                    </a:p>
                  </a:txBody>
                  <a:tcPr marL="0" marR="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2147483648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2147483647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01977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浮点型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1.1755E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-38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3.40E+38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711672"/>
                  </a:ext>
                </a:extLst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特殊功能寄存器型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sfr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sfr16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158954"/>
                  </a:ext>
                </a:extLst>
              </a:tr>
              <a:tr h="488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位类型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bit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1652588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65258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652588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652588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652588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52588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52588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52588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52588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2588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562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100013"/>
            <a:ext cx="5699125" cy="2698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876300"/>
            <a:ext cx="8270875" cy="5743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CSEG	AT	001BH	;</a:t>
            </a:r>
            <a:r>
              <a:rPr lang="zh-CN" altLang="nb-NO" b="1" smtClean="0">
                <a:solidFill>
                  <a:srgbClr val="006400"/>
                </a:solidFill>
                <a:ea typeface="华文中宋" panose="02010600040101010101" pitchFamily="2" charset="-122"/>
              </a:rPr>
              <a:t>设置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T1</a:t>
            </a:r>
            <a:r>
              <a:rPr lang="zh-CN" altLang="nb-NO" b="1" smtClean="0">
                <a:solidFill>
                  <a:srgbClr val="006400"/>
                </a:solidFill>
                <a:ea typeface="华文中宋" panose="02010600040101010101" pitchFamily="2" charset="-122"/>
              </a:rPr>
              <a:t>中断入口</a:t>
            </a:r>
            <a:endParaRPr lang="zh-CN" altLang="en-US" b="1" smtClean="0">
              <a:solidFill>
                <a:srgbClr val="006400"/>
              </a:solidFill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LJMP	T1_INT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RSEG  ?PR?T1_INT?EXAMP</a:t>
            </a:r>
            <a:r>
              <a:rPr lang="en-US" altLang="zh-CN" b="1" smtClean="0">
                <a:ea typeface="华文中宋" panose="02010600040101010101" pitchFamily="2" charset="-122"/>
              </a:rPr>
              <a:t>							;</a:t>
            </a:r>
            <a:r>
              <a:rPr lang="zh-CN" altLang="en-US" b="1" smtClean="0">
                <a:ea typeface="华文中宋" panose="02010600040101010101" pitchFamily="2" charset="-122"/>
              </a:rPr>
              <a:t>定义</a:t>
            </a:r>
            <a:r>
              <a:rPr lang="en-US" altLang="zh-CN" b="1" smtClean="0">
                <a:ea typeface="华文中宋" panose="02010600040101010101" pitchFamily="2" charset="-122"/>
              </a:rPr>
              <a:t>T1</a:t>
            </a:r>
            <a:r>
              <a:rPr lang="zh-CN" altLang="en-US" b="1" smtClean="0">
                <a:ea typeface="华文中宋" panose="02010600040101010101" pitchFamily="2" charset="-122"/>
              </a:rPr>
              <a:t>中断处理函数</a:t>
            </a:r>
            <a:endParaRPr lang="zh-CN" altLang="nb-NO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T1_INT:				</a:t>
            </a: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		MOV	TL1,  T1_L</a:t>
            </a: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MOV	TH1,  T1_H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CPL		P1.7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RETI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100013"/>
            <a:ext cx="5699125" cy="29686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957263"/>
            <a:ext cx="8588375" cy="5662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RSEG  ?PR?_RIGHT?EXAMP;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右移函数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_RIGHT</a:t>
            </a:r>
            <a:r>
              <a:rPr lang="en-US" altLang="zh-CN" b="1" smtClean="0">
                <a:ea typeface="华文中宋" panose="02010600040101010101" pitchFamily="2" charset="-122"/>
              </a:rPr>
              <a:t> : 			;R7</a:t>
            </a:r>
            <a:r>
              <a:rPr lang="zh-CN" altLang="en-US" b="1" smtClean="0">
                <a:ea typeface="华文中宋" panose="02010600040101010101" pitchFamily="2" charset="-122"/>
              </a:rPr>
              <a:t>中为第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个参数，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MOV  A,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R7</a:t>
            </a:r>
            <a:r>
              <a:rPr lang="en-US" altLang="zh-CN" b="1" smtClean="0">
                <a:ea typeface="华文中宋" panose="02010600040101010101" pitchFamily="2" charset="-122"/>
              </a:rPr>
              <a:t>		;</a:t>
            </a:r>
            <a:r>
              <a:rPr lang="zh-CN" altLang="en-US" b="1" smtClean="0">
                <a:ea typeface="华文中宋" panose="02010600040101010101" pitchFamily="2" charset="-122"/>
              </a:rPr>
              <a:t>为将被移位的数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RIGHT_LP:	     ;R5</a:t>
            </a:r>
            <a:r>
              <a:rPr lang="zh-CN" altLang="en-US" b="1" smtClean="0">
                <a:ea typeface="华文中宋" panose="02010600040101010101" pitchFamily="2" charset="-122"/>
              </a:rPr>
              <a:t>为第</a:t>
            </a:r>
            <a:r>
              <a:rPr lang="en-US" altLang="zh-CN" b="1" smtClean="0">
                <a:ea typeface="华文中宋" panose="02010600040101010101" pitchFamily="2" charset="-122"/>
              </a:rPr>
              <a:t>2</a:t>
            </a:r>
            <a:r>
              <a:rPr lang="zh-CN" altLang="en-US" b="1" smtClean="0">
                <a:ea typeface="华文中宋" panose="02010600040101010101" pitchFamily="2" charset="-122"/>
              </a:rPr>
              <a:t>个参数</a:t>
            </a:r>
            <a:r>
              <a:rPr lang="en-US" altLang="zh-CN" b="1" smtClean="0">
                <a:ea typeface="华文中宋" panose="02010600040101010101" pitchFamily="2" charset="-122"/>
              </a:rPr>
              <a:t>,</a:t>
            </a:r>
            <a:r>
              <a:rPr lang="zh-CN" altLang="en-US" b="1" smtClean="0">
                <a:ea typeface="华文中宋" panose="02010600040101010101" pitchFamily="2" charset="-122"/>
              </a:rPr>
              <a:t>移位的位数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RR	A			;</a:t>
            </a:r>
            <a:r>
              <a:rPr lang="zh-CN" altLang="en-US" b="1" smtClean="0">
                <a:ea typeface="华文中宋" panose="02010600040101010101" pitchFamily="2" charset="-122"/>
              </a:rPr>
              <a:t>右移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DJNZ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 R5</a:t>
            </a:r>
            <a:r>
              <a:rPr lang="en-US" altLang="zh-CN" b="1" smtClean="0">
                <a:ea typeface="华文中宋" panose="02010600040101010101" pitchFamily="2" charset="-122"/>
              </a:rPr>
              <a:t>,  RIGHT_LP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MOV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R7</a:t>
            </a:r>
            <a:r>
              <a:rPr lang="en-US" altLang="zh-CN" b="1" smtClean="0">
                <a:ea typeface="华文中宋" panose="02010600040101010101" pitchFamily="2" charset="-122"/>
              </a:rPr>
              <a:t>,  A		;</a:t>
            </a:r>
            <a:r>
              <a:rPr lang="zh-CN" altLang="en-US" b="1" smtClean="0">
                <a:ea typeface="华文中宋" panose="02010600040101010101" pitchFamily="2" charset="-122"/>
              </a:rPr>
              <a:t>保存返回值于</a:t>
            </a:r>
            <a:r>
              <a:rPr lang="en-US" altLang="zh-CN" b="1" smtClean="0">
                <a:ea typeface="华文中宋" panose="02010600040101010101" pitchFamily="2" charset="-122"/>
              </a:rPr>
              <a:t>R7</a:t>
            </a:r>
            <a:r>
              <a:rPr lang="zh-CN" altLang="en-US" b="1" smtClean="0">
                <a:ea typeface="华文中宋" panose="02010600040101010101" pitchFamily="2" charset="-122"/>
              </a:rPr>
              <a:t>中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RET</a:t>
            </a:r>
            <a:r>
              <a:rPr lang="en-US" altLang="zh-CN" smtClean="0">
                <a:ea typeface="华文中宋" panose="02010600040101010101" pitchFamily="2" charset="-122"/>
              </a:rPr>
              <a:t> 			</a:t>
            </a:r>
            <a:r>
              <a:rPr lang="en-US" altLang="zh-CN" b="1" smtClean="0">
                <a:ea typeface="华文中宋" panose="02010600040101010101" pitchFamily="2" charset="-122"/>
              </a:rPr>
              <a:t>;</a:t>
            </a:r>
            <a:r>
              <a:rPr lang="zh-CN" altLang="en-US" b="1" smtClean="0">
                <a:ea typeface="华文中宋" panose="02010600040101010101" pitchFamily="2" charset="-122"/>
              </a:rPr>
              <a:t>为被移位后的数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100013"/>
            <a:ext cx="5699125" cy="27146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809625"/>
            <a:ext cx="8588375" cy="5810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RSEG  ?PR?_LEFT?EXAMP</a:t>
            </a:r>
            <a:r>
              <a:rPr lang="en-US" altLang="zh-CN" b="1" smtClean="0">
                <a:ea typeface="华文中宋" panose="02010600040101010101" pitchFamily="2" charset="-122"/>
              </a:rPr>
              <a:t>	;</a:t>
            </a:r>
            <a:r>
              <a:rPr lang="zh-CN" altLang="en-US" b="1" smtClean="0">
                <a:ea typeface="华文中宋" panose="02010600040101010101" pitchFamily="2" charset="-122"/>
              </a:rPr>
              <a:t>左移函数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_ LEFT</a:t>
            </a:r>
            <a:r>
              <a:rPr lang="en-US" altLang="zh-CN" b="1" smtClean="0">
                <a:ea typeface="华文中宋" panose="02010600040101010101" pitchFamily="2" charset="-122"/>
              </a:rPr>
              <a:t>: 				;R7</a:t>
            </a:r>
            <a:r>
              <a:rPr lang="zh-CN" altLang="en-US" b="1" smtClean="0">
                <a:ea typeface="华文中宋" panose="02010600040101010101" pitchFamily="2" charset="-122"/>
              </a:rPr>
              <a:t>为第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个参数，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MOV   A,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 R7</a:t>
            </a:r>
            <a:r>
              <a:rPr lang="en-US" altLang="zh-CN" b="1" smtClean="0">
                <a:ea typeface="华文中宋" panose="02010600040101010101" pitchFamily="2" charset="-122"/>
              </a:rPr>
              <a:t>		;</a:t>
            </a:r>
            <a:r>
              <a:rPr lang="zh-CN" altLang="en-US" b="1" smtClean="0">
                <a:ea typeface="华文中宋" panose="02010600040101010101" pitchFamily="2" charset="-122"/>
              </a:rPr>
              <a:t>为被移位的数</a:t>
            </a:r>
            <a:endParaRPr lang="zh-CN" altLang="nb-NO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LEFT_LP:	;R5</a:t>
            </a:r>
            <a:r>
              <a:rPr lang="zh-CN" altLang="nb-NO" b="1" smtClean="0">
                <a:ea typeface="华文中宋" panose="02010600040101010101" pitchFamily="2" charset="-122"/>
              </a:rPr>
              <a:t>为第</a:t>
            </a:r>
            <a:r>
              <a:rPr lang="nb-NO" altLang="zh-CN" b="1" smtClean="0">
                <a:ea typeface="华文中宋" panose="02010600040101010101" pitchFamily="2" charset="-122"/>
              </a:rPr>
              <a:t>2</a:t>
            </a:r>
            <a:r>
              <a:rPr lang="zh-CN" altLang="nb-NO" b="1" smtClean="0">
                <a:ea typeface="华文中宋" panose="02010600040101010101" pitchFamily="2" charset="-122"/>
              </a:rPr>
              <a:t>个参数</a:t>
            </a:r>
            <a:r>
              <a:rPr lang="nb-NO" altLang="zh-CN" b="1" smtClean="0">
                <a:ea typeface="华文中宋" panose="02010600040101010101" pitchFamily="2" charset="-122"/>
              </a:rPr>
              <a:t>, </a:t>
            </a:r>
            <a:r>
              <a:rPr lang="zh-CN" altLang="nb-NO" b="1" smtClean="0">
                <a:ea typeface="华文中宋" panose="02010600040101010101" pitchFamily="2" charset="-122"/>
              </a:rPr>
              <a:t>移位的位数</a:t>
            </a:r>
          </a:p>
          <a:p>
            <a:pPr eaLnBrk="1" hangingPunct="1">
              <a:buFontTx/>
              <a:buNone/>
            </a:pPr>
            <a:r>
              <a:rPr lang="zh-CN" altLang="nb-NO" b="1" smtClean="0">
                <a:ea typeface="华文中宋" panose="02010600040101010101" pitchFamily="2" charset="-122"/>
              </a:rPr>
              <a:t>		</a:t>
            </a:r>
            <a:r>
              <a:rPr lang="nb-NO" altLang="zh-CN" b="1" smtClean="0">
                <a:ea typeface="华文中宋" panose="02010600040101010101" pitchFamily="2" charset="-122"/>
              </a:rPr>
              <a:t>RL	    A			;</a:t>
            </a:r>
            <a:r>
              <a:rPr lang="zh-CN" altLang="nb-NO" b="1" smtClean="0">
                <a:ea typeface="华文中宋" panose="02010600040101010101" pitchFamily="2" charset="-122"/>
              </a:rPr>
              <a:t>左移</a:t>
            </a:r>
            <a:r>
              <a:rPr lang="nb-NO" altLang="zh-CN" b="1" smtClean="0">
                <a:ea typeface="华文中宋" panose="02010600040101010101" pitchFamily="2" charset="-122"/>
              </a:rPr>
              <a:t>1</a:t>
            </a:r>
            <a:r>
              <a:rPr lang="zh-CN" altLang="nb-NO" b="1" smtClean="0">
                <a:ea typeface="华文中宋" panose="02010600040101010101" pitchFamily="2" charset="-122"/>
              </a:rPr>
              <a:t>位</a:t>
            </a:r>
          </a:p>
          <a:p>
            <a:pPr eaLnBrk="1" hangingPunct="1">
              <a:buFontTx/>
              <a:buNone/>
            </a:pPr>
            <a:r>
              <a:rPr lang="zh-CN" altLang="nb-NO" b="1" smtClean="0">
                <a:ea typeface="华文中宋" panose="02010600040101010101" pitchFamily="2" charset="-122"/>
              </a:rPr>
              <a:t>		</a:t>
            </a:r>
            <a:r>
              <a:rPr lang="nb-NO" altLang="zh-CN" b="1" smtClean="0">
                <a:ea typeface="华文中宋" panose="02010600040101010101" pitchFamily="2" charset="-122"/>
              </a:rPr>
              <a:t>DJNZ  </a:t>
            </a:r>
            <a:r>
              <a:rPr lang="nb-NO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R5</a:t>
            </a:r>
            <a:r>
              <a:rPr lang="nb-NO" altLang="zh-CN" b="1" smtClean="0">
                <a:ea typeface="华文中宋" panose="02010600040101010101" pitchFamily="2" charset="-122"/>
              </a:rPr>
              <a:t>,  LEFT_LP</a:t>
            </a: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		MOV   </a:t>
            </a:r>
            <a:r>
              <a:rPr lang="nb-NO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R7</a:t>
            </a:r>
            <a:r>
              <a:rPr lang="nb-NO" altLang="zh-CN" b="1" smtClean="0">
                <a:ea typeface="华文中宋" panose="02010600040101010101" pitchFamily="2" charset="-122"/>
              </a:rPr>
              <a:t>,  A		;</a:t>
            </a:r>
            <a:r>
              <a:rPr lang="zh-CN" altLang="nb-NO" b="1" smtClean="0">
                <a:ea typeface="华文中宋" panose="02010600040101010101" pitchFamily="2" charset="-122"/>
              </a:rPr>
              <a:t>保存返回值于</a:t>
            </a:r>
            <a:r>
              <a:rPr lang="nb-NO" altLang="zh-CN" b="1" smtClean="0">
                <a:ea typeface="华文中宋" panose="02010600040101010101" pitchFamily="2" charset="-122"/>
              </a:rPr>
              <a:t>R7</a:t>
            </a:r>
            <a:r>
              <a:rPr lang="zh-CN" altLang="nb-NO" b="1" smtClean="0">
                <a:ea typeface="华文中宋" panose="02010600040101010101" pitchFamily="2" charset="-122"/>
              </a:rPr>
              <a:t>中</a:t>
            </a:r>
          </a:p>
          <a:p>
            <a:pPr eaLnBrk="1" hangingPunct="1">
              <a:buFontTx/>
              <a:buNone/>
            </a:pPr>
            <a:r>
              <a:rPr lang="zh-CN" altLang="nb-NO" b="1" smtClean="0">
                <a:ea typeface="华文中宋" panose="02010600040101010101" pitchFamily="2" charset="-122"/>
              </a:rPr>
              <a:t>		</a:t>
            </a:r>
            <a:r>
              <a:rPr lang="nb-NO" altLang="zh-CN" b="1" smtClean="0">
                <a:ea typeface="华文中宋" panose="02010600040101010101" pitchFamily="2" charset="-122"/>
              </a:rPr>
              <a:t>RET				;</a:t>
            </a:r>
            <a:r>
              <a:rPr lang="zh-CN" altLang="nb-NO" b="1" smtClean="0">
                <a:ea typeface="华文中宋" panose="02010600040101010101" pitchFamily="2" charset="-122"/>
              </a:rPr>
              <a:t>为被移位后的数</a:t>
            </a:r>
            <a:endParaRPr lang="nb-NO" altLang="zh-CN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		END </a:t>
            </a:r>
            <a:endParaRPr lang="en-US" altLang="zh-CN" b="1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12713"/>
            <a:ext cx="5699125" cy="2698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768350"/>
            <a:ext cx="8104188" cy="5851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4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阅读本例注意以下几个方面</a:t>
            </a:r>
            <a:r>
              <a:rPr lang="zh-CN" altLang="nb-NO" sz="34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nb-NO" b="1" smtClean="0">
                <a:ea typeface="华文中宋" panose="02010600040101010101" pitchFamily="2" charset="-122"/>
              </a:rPr>
              <a:t>    	</a:t>
            </a:r>
            <a:r>
              <a:rPr lang="nb-NO" altLang="zh-CN" b="1" smtClean="0">
                <a:ea typeface="华文中宋" panose="02010600040101010101" pitchFamily="2" charset="-122"/>
              </a:rPr>
              <a:t>1</a:t>
            </a:r>
            <a:r>
              <a:rPr lang="zh-CN" altLang="nb-NO" b="1" smtClean="0">
                <a:ea typeface="华文中宋" panose="02010600040101010101" pitchFamily="2" charset="-122"/>
              </a:rPr>
              <a:t>）函数的声明方法和定义方法 </a:t>
            </a:r>
          </a:p>
          <a:p>
            <a:pPr eaLnBrk="1" hangingPunct="1">
              <a:buFontTx/>
              <a:buNone/>
            </a:pPr>
            <a:r>
              <a:rPr lang="zh-CN" altLang="nb-NO" b="1" smtClean="0">
                <a:ea typeface="华文中宋" panose="02010600040101010101" pitchFamily="2" charset="-122"/>
              </a:rPr>
              <a:t>	 	</a:t>
            </a:r>
            <a:r>
              <a:rPr lang="nb-NO" altLang="zh-CN" b="1" smtClean="0">
                <a:ea typeface="华文中宋" panose="02010600040101010101" pitchFamily="2" charset="-122"/>
              </a:rPr>
              <a:t>3</a:t>
            </a:r>
            <a:r>
              <a:rPr lang="zh-CN" altLang="nb-NO" b="1" smtClean="0">
                <a:ea typeface="华文中宋" panose="02010600040101010101" pitchFamily="2" charset="-122"/>
              </a:rPr>
              <a:t>）引用其它文件中的变量的声明方法和使用方法</a:t>
            </a:r>
          </a:p>
          <a:p>
            <a:pPr eaLnBrk="1" hangingPunct="1">
              <a:buFontTx/>
              <a:buNone/>
            </a:pPr>
            <a:r>
              <a:rPr lang="zh-CN" altLang="nb-NO" b="1" smtClean="0">
                <a:ea typeface="华文中宋" panose="02010600040101010101" pitchFamily="2" charset="-122"/>
              </a:rPr>
              <a:t>		</a:t>
            </a:r>
            <a:r>
              <a:rPr lang="nb-NO" altLang="zh-CN" b="1" smtClean="0">
                <a:ea typeface="华文中宋" panose="02010600040101010101" pitchFamily="2" charset="-122"/>
              </a:rPr>
              <a:t>4</a:t>
            </a:r>
            <a:r>
              <a:rPr lang="zh-CN" altLang="nb-NO" b="1" smtClean="0">
                <a:ea typeface="华文中宋" panose="02010600040101010101" pitchFamily="2" charset="-122"/>
              </a:rPr>
              <a:t>）声明公共函数的方法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2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  <a:r>
              <a:rPr lang="zh-CN" altLang="nb-NO" b="1" smtClean="0">
                <a:ea typeface="华文中宋" panose="02010600040101010101" pitchFamily="2" charset="-122"/>
              </a:rPr>
              <a:t>对（中断处理）函数的定位方法</a:t>
            </a:r>
          </a:p>
          <a:p>
            <a:pPr eaLnBrk="1" hangingPunct="1">
              <a:buFontTx/>
              <a:buNone/>
            </a:pPr>
            <a:r>
              <a:rPr lang="zh-CN" altLang="nb-NO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5</a:t>
            </a:r>
            <a:r>
              <a:rPr lang="zh-CN" altLang="en-US" b="1" smtClean="0">
                <a:ea typeface="华文中宋" panose="02010600040101010101" pitchFamily="2" charset="-122"/>
              </a:rPr>
              <a:t>）函数中入口参数的传递方法，返回参数的传递方法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6</a:t>
            </a:r>
            <a:r>
              <a:rPr lang="zh-CN" altLang="en-US" b="1" smtClean="0">
                <a:ea typeface="华文中宋" panose="02010600040101010101" pitchFamily="2" charset="-122"/>
              </a:rPr>
              <a:t>）外部函数的声明方法和使用方法</a:t>
            </a:r>
            <a:endParaRPr lang="zh-CN" altLang="en-US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100013"/>
            <a:ext cx="5699125" cy="3111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661988"/>
            <a:ext cx="8307388" cy="59578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六、在</a:t>
            </a:r>
            <a:r>
              <a:rPr lang="en-US" altLang="zh-CN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中调用汇编函数的方法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在</a:t>
            </a:r>
            <a:r>
              <a:rPr lang="en-US" altLang="zh-CN" b="1" smtClean="0"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ea typeface="华文中宋" panose="02010600040101010101" pitchFamily="2" charset="-122"/>
              </a:rPr>
              <a:t>语言文件中调用汇编语言中的函数，必须先声明再调用，其声明方法与声明</a:t>
            </a:r>
            <a:r>
              <a:rPr lang="en-US" altLang="zh-CN" b="1" smtClean="0"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ea typeface="华文中宋" panose="02010600040101010101" pitchFamily="2" charset="-122"/>
              </a:rPr>
              <a:t>语言函数完全一样，即：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extern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返回值类型  函数名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(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参数表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) ;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例如：	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extern unsigned  char  right_shift(char,char);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extern unsigned  char  left_shift (char, char);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对于汇编语言函数的调用方法，与调用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语言中的函数完全一样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00013"/>
            <a:ext cx="3509963" cy="30003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3.2.1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的数据类型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684213"/>
            <a:ext cx="8382000" cy="575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sz="3600" b="1" dirty="0" smtClean="0">
                <a:solidFill>
                  <a:srgbClr val="A0001E"/>
                </a:solidFill>
                <a:ea typeface="华文中宋" panose="02010600040101010101" pitchFamily="2" charset="-122"/>
              </a:rPr>
              <a:t>数据类型转换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）自动转换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转换规则是向高精度数据类型转换、向有符号数据类型转换</a:t>
            </a:r>
            <a:r>
              <a:rPr lang="zh-CN" altLang="en-US" b="1" dirty="0" smtClean="0">
                <a:ea typeface="华文中宋" panose="02010600040101010101" pitchFamily="2" charset="-122"/>
              </a:rPr>
              <a:t>。如字符型变量与整型变量相加时，则位变量先转换字符型或整型数据，然后相加。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）强制转换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像</a:t>
            </a:r>
            <a:r>
              <a:rPr lang="en-US" altLang="zh-CN" b="1" dirty="0" smtClean="0">
                <a:ea typeface="华文中宋" panose="02010600040101010101" pitchFamily="2" charset="-122"/>
              </a:rPr>
              <a:t>ANSI C</a:t>
            </a:r>
            <a:r>
              <a:rPr lang="zh-CN" altLang="en-US" b="1" dirty="0" smtClean="0">
                <a:ea typeface="华文中宋" panose="02010600040101010101" pitchFamily="2" charset="-122"/>
              </a:rPr>
              <a:t>一样，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通过强制类型转换的方式进行转换</a:t>
            </a:r>
            <a:r>
              <a:rPr lang="zh-CN" altLang="en-US" b="1" dirty="0" smtClean="0">
                <a:ea typeface="华文中宋" panose="02010600040101010101" pitchFamily="2" charset="-122"/>
              </a:rPr>
              <a:t>。如：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smtClean="0">
                <a:ea typeface="华文中宋" panose="02010600040101010101" pitchFamily="2" charset="-122"/>
              </a:rPr>
              <a:t>unsigned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int</a:t>
            </a:r>
            <a:r>
              <a:rPr lang="en-US" altLang="zh-CN" b="1" dirty="0" smtClean="0">
                <a:ea typeface="华文中宋" panose="02010600040101010101" pitchFamily="2" charset="-122"/>
              </a:rPr>
              <a:t>	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float		c;	</a:t>
            </a:r>
            <a:r>
              <a:rPr lang="en-US" altLang="zh-CN" b="1" dirty="0" smtClean="0">
                <a:ea typeface="华文中宋" panose="02010600040101010101" pitchFamily="2" charset="-122"/>
              </a:rPr>
              <a:t>b</a:t>
            </a:r>
            <a:r>
              <a:rPr lang="en-US" altLang="zh-CN" b="1" dirty="0" smtClean="0">
                <a:ea typeface="华文中宋" panose="02010600040101010101" pitchFamily="2" charset="-122"/>
              </a:rPr>
              <a:t>=(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int</a:t>
            </a:r>
            <a:r>
              <a:rPr lang="en-US" altLang="zh-CN" b="1" dirty="0" smtClean="0">
                <a:ea typeface="华文中宋" panose="02010600040101010101" pitchFamily="2" charset="-122"/>
              </a:rPr>
              <a:t>)c;</a:t>
            </a:r>
            <a:r>
              <a:rPr lang="en-US" altLang="zh-CN" dirty="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3.2.2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数据的存储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89025"/>
            <a:ext cx="8382000" cy="5567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MCS-51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单片机只有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bit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和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unsigned char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两种数据类型支持机器指令</a:t>
            </a:r>
            <a:r>
              <a:rPr lang="zh-CN" altLang="en-US" b="1" dirty="0" smtClean="0">
                <a:ea typeface="华文中宋" panose="02010600040101010101" pitchFamily="2" charset="-122"/>
              </a:rPr>
              <a:t>，而其它类型的数据都需要转换成</a:t>
            </a:r>
            <a:r>
              <a:rPr lang="en-US" altLang="zh-CN" b="1" dirty="0" smtClean="0">
                <a:ea typeface="华文中宋" panose="02010600040101010101" pitchFamily="2" charset="-122"/>
              </a:rPr>
              <a:t>bit</a:t>
            </a:r>
            <a:r>
              <a:rPr lang="zh-CN" altLang="en-US" b="1" dirty="0" smtClean="0">
                <a:ea typeface="华文中宋" panose="02010600040101010101" pitchFamily="2" charset="-122"/>
              </a:rPr>
              <a:t>或</a:t>
            </a:r>
            <a:r>
              <a:rPr lang="en-US" altLang="zh-CN" b="1" dirty="0" smtClean="0">
                <a:ea typeface="华文中宋" panose="02010600040101010101" pitchFamily="2" charset="-122"/>
              </a:rPr>
              <a:t>unsigned char</a:t>
            </a:r>
            <a:r>
              <a:rPr lang="zh-CN" altLang="en-US" b="1" dirty="0" smtClean="0">
                <a:ea typeface="华文中宋" panose="02010600040101010101" pitchFamily="2" charset="-122"/>
              </a:rPr>
              <a:t>型进行存储。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为了减少单片机的存储空间和提高运行速度，要尽可能地使用</a:t>
            </a:r>
            <a:r>
              <a:rPr lang="en-US" altLang="zh-CN" b="1" dirty="0" smtClean="0">
                <a:ea typeface="华文中宋" panose="02010600040101010101" pitchFamily="2" charset="-122"/>
              </a:rPr>
              <a:t>unsigned char</a:t>
            </a:r>
            <a:r>
              <a:rPr lang="zh-CN" altLang="en-US" b="1" dirty="0" smtClean="0">
                <a:ea typeface="华文中宋" panose="02010600040101010101" pitchFamily="2" charset="-122"/>
              </a:rPr>
              <a:t>型数据。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 		</a:t>
            </a:r>
            <a:r>
              <a:rPr lang="zh-CN" altLang="en-US" sz="3600" b="1" dirty="0" smtClean="0">
                <a:solidFill>
                  <a:srgbClr val="A0001E"/>
                </a:solidFill>
                <a:ea typeface="华文中宋" panose="02010600040101010101" pitchFamily="2" charset="-122"/>
              </a:rPr>
              <a:t>一、位变量的存储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bit</a:t>
            </a:r>
            <a:r>
              <a:rPr lang="zh-CN" altLang="en-US" b="1" dirty="0" smtClean="0">
                <a:ea typeface="华文中宋" panose="02010600040101010101" pitchFamily="2" charset="-122"/>
              </a:rPr>
              <a:t>和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zh-CN" altLang="en-US" b="1" dirty="0" smtClean="0">
                <a:ea typeface="华文中宋" panose="02010600040101010101" pitchFamily="2" charset="-122"/>
              </a:rPr>
              <a:t>型位变量，直接存于</a:t>
            </a:r>
            <a:r>
              <a:rPr lang="en-US" altLang="zh-CN" b="1" dirty="0" smtClean="0">
                <a:ea typeface="华文中宋" panose="02010600040101010101" pitchFamily="2" charset="-122"/>
              </a:rPr>
              <a:t>RAM</a:t>
            </a:r>
            <a:r>
              <a:rPr lang="zh-CN" altLang="en-US" b="1" dirty="0" smtClean="0">
                <a:ea typeface="华文中宋" panose="02010600040101010101" pitchFamily="2" charset="-122"/>
              </a:rPr>
              <a:t>的位寻址空间，包括低</a:t>
            </a:r>
            <a:r>
              <a:rPr lang="en-US" altLang="zh-CN" b="1" dirty="0" smtClean="0">
                <a:ea typeface="华文中宋" panose="02010600040101010101" pitchFamily="2" charset="-122"/>
              </a:rPr>
              <a:t>128</a:t>
            </a:r>
            <a:r>
              <a:rPr lang="zh-CN" altLang="en-US" b="1" dirty="0" smtClean="0">
                <a:ea typeface="华文中宋" panose="02010600040101010101" pitchFamily="2" charset="-122"/>
              </a:rPr>
              <a:t>位和特殊功能寄存器位。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112713"/>
            <a:ext cx="2635250" cy="28733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3.2.2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数据的存储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625475"/>
            <a:ext cx="8382000" cy="6030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二、字符变量的存储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字符变量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char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b="1" smtClean="0">
                <a:ea typeface="华文中宋" panose="02010600040101010101" pitchFamily="2" charset="-122"/>
              </a:rPr>
              <a:t>无论是</a:t>
            </a:r>
            <a:r>
              <a:rPr lang="en-US" altLang="zh-CN" b="1" smtClean="0">
                <a:ea typeface="华文中宋" panose="02010600040101010101" pitchFamily="2" charset="-122"/>
              </a:rPr>
              <a:t>unsigned char</a:t>
            </a:r>
            <a:r>
              <a:rPr lang="zh-CN" altLang="en-US" b="1" smtClean="0">
                <a:ea typeface="华文中宋" panose="02010600040101010101" pitchFamily="2" charset="-122"/>
              </a:rPr>
              <a:t>数据还是</a:t>
            </a:r>
            <a:r>
              <a:rPr lang="en-US" altLang="zh-CN" b="1" smtClean="0">
                <a:ea typeface="华文中宋" panose="02010600040101010101" pitchFamily="2" charset="-122"/>
              </a:rPr>
              <a:t>signed char</a:t>
            </a:r>
            <a:r>
              <a:rPr lang="zh-CN" altLang="en-US" b="1" smtClean="0">
                <a:ea typeface="华文中宋" panose="02010600040101010101" pitchFamily="2" charset="-122"/>
              </a:rPr>
              <a:t>数据，均为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个字节，能够被直接存储在</a:t>
            </a:r>
            <a:r>
              <a:rPr lang="en-US" altLang="zh-CN" b="1" smtClean="0">
                <a:ea typeface="华文中宋" panose="02010600040101010101" pitchFamily="2" charset="-122"/>
              </a:rPr>
              <a:t>RAM</a:t>
            </a:r>
            <a:r>
              <a:rPr lang="zh-CN" altLang="en-US" b="1" smtClean="0">
                <a:ea typeface="华文中宋" panose="02010600040101010101" pitchFamily="2" charset="-122"/>
              </a:rPr>
              <a:t>中，可以存储在</a:t>
            </a:r>
            <a:r>
              <a:rPr lang="en-US" altLang="zh-CN" b="1" smtClean="0"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0x7f</a:t>
            </a:r>
            <a:r>
              <a:rPr lang="zh-CN" altLang="en-US" b="1" smtClean="0">
                <a:ea typeface="华文中宋" panose="02010600040101010101" pitchFamily="2" charset="-122"/>
              </a:rPr>
              <a:t>区域，也可以存储在</a:t>
            </a:r>
            <a:r>
              <a:rPr lang="en-US" altLang="zh-CN" b="1" smtClean="0">
                <a:ea typeface="华文中宋" panose="02010600040101010101" pitchFamily="2" charset="-122"/>
              </a:rPr>
              <a:t>0x80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0xff</a:t>
            </a:r>
            <a:r>
              <a:rPr lang="zh-CN" altLang="en-US" b="1" smtClean="0">
                <a:ea typeface="华文中宋" panose="02010600040101010101" pitchFamily="2" charset="-122"/>
              </a:rPr>
              <a:t>区域，与变量的定义有关。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unsigned char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数：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可直接被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MSC-51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接受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signed char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数据：</a:t>
            </a:r>
            <a:r>
              <a:rPr lang="zh-CN" altLang="en-US" b="1" smtClean="0">
                <a:ea typeface="华文中宋" panose="02010600040101010101" pitchFamily="2" charset="-122"/>
              </a:rPr>
              <a:t>用补码表示。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需要额外的操作</a:t>
            </a:r>
            <a:r>
              <a:rPr lang="zh-CN" altLang="en-US" b="1" smtClean="0">
                <a:ea typeface="华文中宋" panose="02010600040101010101" pitchFamily="2" charset="-122"/>
              </a:rPr>
              <a:t>来测试、处理符号位，使用的是两种库函数，代码量大，运算速度降低。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100013"/>
            <a:ext cx="3508375" cy="32702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3.2.2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数据的存储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696913"/>
            <a:ext cx="5846763" cy="3754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sz="3600" b="1" dirty="0" smtClean="0">
                <a:solidFill>
                  <a:srgbClr val="A0001E"/>
                </a:solidFill>
                <a:ea typeface="华文中宋" panose="02010600040101010101" pitchFamily="2" charset="-122"/>
              </a:rPr>
              <a:t>三、整型变量的存储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整型变量</a:t>
            </a:r>
            <a:r>
              <a:rPr lang="zh-CN" altLang="en-US" b="1" dirty="0" smtClean="0">
                <a:ea typeface="华文中宋" panose="02010600040101010101" pitchFamily="2" charset="-122"/>
              </a:rPr>
              <a:t>（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int</a:t>
            </a:r>
            <a:r>
              <a:rPr lang="zh-CN" altLang="en-US" b="1" dirty="0" smtClean="0">
                <a:ea typeface="华文中宋" panose="02010600040101010101" pitchFamily="2" charset="-122"/>
              </a:rPr>
              <a:t>）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b="1" dirty="0" smtClean="0">
                <a:ea typeface="华文中宋" panose="02010600040101010101" pitchFamily="2" charset="-122"/>
              </a:rPr>
              <a:t>不管是</a:t>
            </a:r>
            <a:r>
              <a:rPr lang="en-US" altLang="zh-CN" b="1" dirty="0" smtClean="0">
                <a:ea typeface="华文中宋" panose="02010600040101010101" pitchFamily="2" charset="-122"/>
              </a:rPr>
              <a:t>unsigned 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int</a:t>
            </a:r>
            <a:r>
              <a:rPr lang="zh-CN" altLang="en-US" b="1" dirty="0" smtClean="0">
                <a:ea typeface="华文中宋" panose="02010600040101010101" pitchFamily="2" charset="-122"/>
              </a:rPr>
              <a:t>数据还是</a:t>
            </a:r>
            <a:r>
              <a:rPr lang="en-US" altLang="zh-CN" b="1" dirty="0" smtClean="0">
                <a:ea typeface="华文中宋" panose="02010600040101010101" pitchFamily="2" charset="-122"/>
              </a:rPr>
              <a:t>signed 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int</a:t>
            </a:r>
            <a:r>
              <a:rPr lang="zh-CN" altLang="en-US" b="1" dirty="0" smtClean="0">
                <a:ea typeface="华文中宋" panose="02010600040101010101" pitchFamily="2" charset="-122"/>
              </a:rPr>
              <a:t>数据，均为</a:t>
            </a:r>
            <a:r>
              <a:rPr lang="en-US" altLang="zh-CN" b="1" dirty="0" smtClean="0">
                <a:ea typeface="华文中宋" panose="02010600040101010101" pitchFamily="2" charset="-122"/>
              </a:rPr>
              <a:t>2</a:t>
            </a:r>
            <a:r>
              <a:rPr lang="zh-CN" altLang="en-US" b="1" dirty="0" smtClean="0">
                <a:ea typeface="华文中宋" panose="02010600040101010101" pitchFamily="2" charset="-122"/>
              </a:rPr>
              <a:t>个字节，其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存储方法是高位字节保存在低地址</a:t>
            </a:r>
            <a:r>
              <a:rPr lang="zh-CN" altLang="en-US" b="1" dirty="0" smtClean="0">
                <a:ea typeface="华文中宋" panose="02010600040101010101" pitchFamily="2" charset="-122"/>
              </a:rPr>
              <a:t>（在前面），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低位字节保存在高地址</a:t>
            </a:r>
            <a:r>
              <a:rPr lang="zh-CN" altLang="en-US" b="1" dirty="0" smtClean="0">
                <a:ea typeface="华文中宋" panose="02010600040101010101" pitchFamily="2" charset="-122"/>
              </a:rPr>
              <a:t>（在后面） 。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433388" y="4492625"/>
            <a:ext cx="828675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ea typeface="华文中宋" panose="02010600040101010101" pitchFamily="2" charset="-122"/>
              </a:rPr>
              <a:t>		</a:t>
            </a:r>
            <a:r>
              <a:rPr lang="zh-CN" altLang="en-US">
                <a:solidFill>
                  <a:srgbClr val="006400"/>
                </a:solidFill>
                <a:ea typeface="华文中宋" panose="02010600040101010101" pitchFamily="2" charset="-122"/>
              </a:rPr>
              <a:t>例如，</a:t>
            </a:r>
            <a:r>
              <a:rPr lang="zh-CN" altLang="en-US">
                <a:ea typeface="华文中宋" panose="02010600040101010101" pitchFamily="2" charset="-122"/>
              </a:rPr>
              <a:t>整型变量的值为</a:t>
            </a:r>
            <a:r>
              <a:rPr lang="en-US" altLang="zh-CN">
                <a:ea typeface="华文中宋" panose="02010600040101010101" pitchFamily="2" charset="-122"/>
              </a:rPr>
              <a:t>0x1234</a:t>
            </a:r>
            <a:r>
              <a:rPr lang="zh-CN" altLang="en-US">
                <a:ea typeface="华文中宋" panose="02010600040101010101" pitchFamily="2" charset="-122"/>
              </a:rPr>
              <a:t>，在内存中的存放如右图所示。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华文中宋" panose="02010600040101010101" pitchFamily="2" charset="-122"/>
              </a:rPr>
              <a:t>		</a:t>
            </a:r>
            <a:r>
              <a:rPr lang="en-US" altLang="zh-CN">
                <a:ea typeface="华文中宋" panose="02010600040101010101" pitchFamily="2" charset="-122"/>
              </a:rPr>
              <a:t>signed int</a:t>
            </a:r>
            <a:r>
              <a:rPr lang="zh-CN" altLang="en-US">
                <a:ea typeface="华文中宋" panose="02010600040101010101" pitchFamily="2" charset="-122"/>
              </a:rPr>
              <a:t>数据用补码表示。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6934200" y="846138"/>
            <a:ext cx="728663" cy="30226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地址</a:t>
            </a:r>
          </a:p>
          <a:p>
            <a:pPr algn="ctr" eaLnBrk="1" hangingPunct="1">
              <a:lnSpc>
                <a:spcPct val="72000"/>
              </a:lnSpc>
              <a:buFont typeface="Wingdings" panose="05000000000000000000" pitchFamily="2" charset="2"/>
              <a:buNone/>
            </a:pPr>
            <a:endParaRPr lang="zh-CN" altLang="en-US" sz="32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低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6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高</a:t>
            </a:r>
          </a:p>
        </p:txBody>
      </p:sp>
      <p:graphicFrame>
        <p:nvGraphicFramePr>
          <p:cNvPr id="171046" name="Group 38"/>
          <p:cNvGraphicFramePr>
            <a:graphicFrameLocks noGrp="1"/>
          </p:cNvGraphicFramePr>
          <p:nvPr/>
        </p:nvGraphicFramePr>
        <p:xfrm>
          <a:off x="7747000" y="1143000"/>
          <a:ext cx="736600" cy="2889488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1918469631"/>
                    </a:ext>
                  </a:extLst>
                </a:gridCol>
              </a:tblGrid>
              <a:tr h="713169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14538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24429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12100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039912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0319"/>
                  </a:ext>
                </a:extLst>
              </a:tr>
              <a:tr h="713169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0738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125413"/>
            <a:ext cx="3508375" cy="2682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3.2.2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数据的存储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747713"/>
            <a:ext cx="5870575" cy="373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zh-CN" altLang="de-DE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四、长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整型变量的存储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长整型变量（</a:t>
            </a:r>
            <a:r>
              <a:rPr lang="en-US" altLang="zh-CN" b="1" smtClean="0">
                <a:ea typeface="华文中宋" panose="02010600040101010101" pitchFamily="2" charset="-122"/>
              </a:rPr>
              <a:t>long</a:t>
            </a:r>
            <a:r>
              <a:rPr lang="zh-CN" altLang="en-US" b="1" smtClean="0">
                <a:ea typeface="华文中宋" panose="02010600040101010101" pitchFamily="2" charset="-122"/>
              </a:rPr>
              <a:t>）为</a:t>
            </a:r>
            <a:r>
              <a:rPr lang="en-US" altLang="zh-CN" b="1" smtClean="0">
                <a:ea typeface="华文中宋" panose="02010600040101010101" pitchFamily="2" charset="-122"/>
              </a:rPr>
              <a:t>4</a:t>
            </a:r>
            <a:r>
              <a:rPr lang="zh-CN" altLang="en-US" b="1" smtClean="0">
                <a:ea typeface="华文中宋" panose="02010600040101010101" pitchFamily="2" charset="-122"/>
              </a:rPr>
              <a:t>个字节，其存储方法与整型数据一样，是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最高位字节保存的地址最低</a:t>
            </a:r>
            <a:r>
              <a:rPr lang="zh-CN" altLang="en-US" b="1" smtClean="0">
                <a:ea typeface="华文中宋" panose="02010600040101010101" pitchFamily="2" charset="-122"/>
              </a:rPr>
              <a:t>（在最前面），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最低位字节保存的地址最高</a:t>
            </a:r>
            <a:r>
              <a:rPr lang="zh-CN" altLang="en-US" b="1" smtClean="0">
                <a:ea typeface="华文中宋" panose="02010600040101010101" pitchFamily="2" charset="-122"/>
              </a:rPr>
              <a:t>（在最后面）。</a:t>
            </a:r>
            <a:endParaRPr lang="zh-CN" altLang="en-US" smtClean="0">
              <a:ea typeface="华文中宋" panose="02010600040101010101" pitchFamily="2" charset="-122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433388" y="4473575"/>
            <a:ext cx="828675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华文中宋" panose="02010600040101010101" pitchFamily="2" charset="-122"/>
              </a:rPr>
              <a:t>		</a:t>
            </a:r>
            <a:r>
              <a:rPr lang="zh-CN" altLang="en-US">
                <a:ea typeface="华文中宋" panose="02010600040101010101" pitchFamily="2" charset="-122"/>
              </a:rPr>
              <a:t>如长整型变量的值为</a:t>
            </a:r>
            <a:r>
              <a:rPr lang="en-US" altLang="zh-CN">
                <a:ea typeface="华文中宋" panose="02010600040101010101" pitchFamily="2" charset="-122"/>
              </a:rPr>
              <a:t>0x12345678</a:t>
            </a:r>
            <a:r>
              <a:rPr lang="zh-CN" altLang="en-US">
                <a:ea typeface="华文中宋" panose="02010600040101010101" pitchFamily="2" charset="-122"/>
              </a:rPr>
              <a:t>，在内存中的存放方法如右图所示。不管是</a:t>
            </a:r>
            <a:r>
              <a:rPr lang="en-US" altLang="zh-CN">
                <a:ea typeface="华文中宋" panose="02010600040101010101" pitchFamily="2" charset="-122"/>
              </a:rPr>
              <a:t>unsigned long</a:t>
            </a:r>
            <a:r>
              <a:rPr lang="zh-CN" altLang="en-US">
                <a:ea typeface="华文中宋" panose="02010600040101010101" pitchFamily="2" charset="-122"/>
              </a:rPr>
              <a:t>数据还是</a:t>
            </a:r>
            <a:r>
              <a:rPr lang="en-US" altLang="zh-CN">
                <a:ea typeface="华文中宋" panose="02010600040101010101" pitchFamily="2" charset="-122"/>
              </a:rPr>
              <a:t>signed long</a:t>
            </a:r>
            <a:r>
              <a:rPr lang="zh-CN" altLang="en-US">
                <a:ea typeface="华文中宋" panose="02010600040101010101" pitchFamily="2" charset="-122"/>
              </a:rPr>
              <a:t>数据。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946900" y="846138"/>
            <a:ext cx="728663" cy="30226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地址</a:t>
            </a:r>
          </a:p>
          <a:p>
            <a:pPr algn="ctr" eaLnBrk="1" hangingPunct="1">
              <a:lnSpc>
                <a:spcPct val="72000"/>
              </a:lnSpc>
              <a:buFont typeface="Wingdings" panose="05000000000000000000" pitchFamily="2" charset="2"/>
              <a:buNone/>
            </a:pPr>
            <a:endParaRPr lang="zh-CN" altLang="en-US" sz="32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低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6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高</a:t>
            </a:r>
          </a:p>
        </p:txBody>
      </p:sp>
      <p:graphicFrame>
        <p:nvGraphicFramePr>
          <p:cNvPr id="172040" name="Group 8"/>
          <p:cNvGraphicFramePr>
            <a:graphicFrameLocks noGrp="1"/>
          </p:cNvGraphicFramePr>
          <p:nvPr/>
        </p:nvGraphicFramePr>
        <p:xfrm>
          <a:off x="7759700" y="1143000"/>
          <a:ext cx="736600" cy="2889488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733886847"/>
                    </a:ext>
                  </a:extLst>
                </a:gridCol>
              </a:tblGrid>
              <a:tr h="713169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108462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89582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96025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56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761752"/>
                  </a:ext>
                </a:extLst>
              </a:tr>
              <a:tr h="36572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78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100310"/>
                  </a:ext>
                </a:extLst>
              </a:tr>
              <a:tr h="713169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: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5169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17475"/>
            <a:ext cx="3603625" cy="280988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3.2.2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数据的存储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650875"/>
            <a:ext cx="8288338" cy="3844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</a:t>
            </a:r>
            <a:r>
              <a:rPr lang="zh-CN" altLang="de-DE" b="1" smtClean="0">
                <a:solidFill>
                  <a:srgbClr val="A0001E"/>
                </a:solidFill>
                <a:ea typeface="华文中宋" panose="02010600040101010101" pitchFamily="2" charset="-122"/>
              </a:rPr>
              <a:t>	</a:t>
            </a:r>
            <a:r>
              <a:rPr lang="zh-CN" altLang="de-DE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五、浮点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型变量的存储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浮点型变量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fload</a:t>
            </a:r>
            <a:r>
              <a:rPr lang="zh-CN" altLang="en-US" b="1" smtClean="0">
                <a:ea typeface="华文中宋" panose="02010600040101010101" pitchFamily="2" charset="-122"/>
              </a:rPr>
              <a:t>）占</a:t>
            </a:r>
            <a:r>
              <a:rPr lang="en-US" altLang="zh-CN" b="1" smtClean="0">
                <a:ea typeface="华文中宋" panose="02010600040101010101" pitchFamily="2" charset="-122"/>
              </a:rPr>
              <a:t>4</a:t>
            </a:r>
            <a:r>
              <a:rPr lang="zh-CN" altLang="en-US" b="1" smtClean="0">
                <a:ea typeface="华文中宋" panose="02010600040101010101" pitchFamily="2" charset="-122"/>
              </a:rPr>
              <a:t>个字节，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用指数方式表示</a:t>
            </a:r>
            <a:r>
              <a:rPr lang="zh-CN" altLang="en-US" b="1" smtClean="0">
                <a:ea typeface="华文中宋" panose="02010600040101010101" pitchFamily="2" charset="-122"/>
              </a:rPr>
              <a:t>，其具体格式与编译器有关。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对于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Keil 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，采用的是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IEEE-754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标准</a:t>
            </a:r>
            <a:r>
              <a:rPr lang="zh-CN" altLang="en-US" b="1" smtClean="0">
                <a:ea typeface="华文中宋" panose="02010600040101010101" pitchFamily="2" charset="-122"/>
              </a:rPr>
              <a:t>，具有</a:t>
            </a:r>
            <a:r>
              <a:rPr lang="en-US" altLang="zh-CN" b="1" smtClean="0">
                <a:ea typeface="华文中宋" panose="02010600040101010101" pitchFamily="2" charset="-122"/>
              </a:rPr>
              <a:t>24</a:t>
            </a:r>
            <a:r>
              <a:rPr lang="zh-CN" altLang="en-US" b="1" smtClean="0">
                <a:ea typeface="华文中宋" panose="02010600040101010101" pitchFamily="2" charset="-122"/>
              </a:rPr>
              <a:t>位精度，尾数的最高位始终为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，因而不保存。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具体分布为：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位符号位，</a:t>
            </a:r>
            <a:r>
              <a:rPr lang="en-US" altLang="zh-CN" b="1" smtClean="0">
                <a:ea typeface="华文中宋" panose="02010600040101010101" pitchFamily="2" charset="-122"/>
              </a:rPr>
              <a:t>8</a:t>
            </a:r>
            <a:r>
              <a:rPr lang="zh-CN" altLang="en-US" b="1" smtClean="0">
                <a:ea typeface="华文中宋" panose="02010600040101010101" pitchFamily="2" charset="-122"/>
              </a:rPr>
              <a:t>位阶码位，</a:t>
            </a:r>
            <a:r>
              <a:rPr lang="en-US" altLang="zh-CN" b="1" smtClean="0">
                <a:ea typeface="华文中宋" panose="02010600040101010101" pitchFamily="2" charset="-122"/>
              </a:rPr>
              <a:t>23</a:t>
            </a:r>
            <a:r>
              <a:rPr lang="zh-CN" altLang="en-US" b="1" smtClean="0">
                <a:ea typeface="华文中宋" panose="02010600040101010101" pitchFamily="2" charset="-122"/>
              </a:rPr>
              <a:t>位尾数，如下图所示。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173205" name="Group 149"/>
          <p:cNvGraphicFramePr>
            <a:graphicFrameLocks noGrp="1"/>
          </p:cNvGraphicFramePr>
          <p:nvPr>
            <p:ph sz="half" idx="2"/>
          </p:nvPr>
        </p:nvGraphicFramePr>
        <p:xfrm>
          <a:off x="212725" y="4549775"/>
          <a:ext cx="8739188" cy="1958975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:a16="http://schemas.microsoft.com/office/drawing/2014/main" val="2172837532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8305788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59638903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3292790796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1928403847"/>
                    </a:ext>
                  </a:extLst>
                </a:gridCol>
                <a:gridCol w="1760538">
                  <a:extLst>
                    <a:ext uri="{9D8B030D-6E8A-4147-A177-3AD203B41FA5}">
                      <a16:colId xmlns:a16="http://schemas.microsoft.com/office/drawing/2014/main" val="1694055232"/>
                    </a:ext>
                  </a:extLst>
                </a:gridCol>
              </a:tblGrid>
              <a:tr h="548801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字节地址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85469"/>
                  </a:ext>
                </a:extLst>
              </a:tr>
              <a:tr h="889701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浮点数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内容</a:t>
                      </a:r>
                    </a:p>
                  </a:txBody>
                  <a:tcPr marL="0" marR="0" marT="18005" marB="180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EEE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EEEE</a:t>
                      </a:r>
                    </a:p>
                  </a:txBody>
                  <a:tcPr marL="0" marR="0" marT="18005" marB="180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MMM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MMMM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8005" marB="180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MMMM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MMMM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8005" marB="180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MMMM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MMMM</a:t>
                      </a:r>
                    </a:p>
                  </a:txBody>
                  <a:tcPr marL="0" marR="0" marT="18005" marB="180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847257"/>
                  </a:ext>
                </a:extLst>
              </a:tr>
              <a:tr h="520473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6814" marB="468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符号和阶码</a:t>
                      </a:r>
                    </a:p>
                  </a:txBody>
                  <a:tcPr marL="0" marR="0" marT="46814" marB="468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尾数高位</a:t>
                      </a:r>
                    </a:p>
                  </a:txBody>
                  <a:tcPr marL="0" marR="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6814" marB="468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尾数低位</a:t>
                      </a:r>
                    </a:p>
                  </a:txBody>
                  <a:tcPr marL="0" marR="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555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117475"/>
            <a:ext cx="3603625" cy="33972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3.2.2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数据的存储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708025"/>
            <a:ext cx="8288338" cy="3400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符号位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S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表示负数，</a:t>
            </a:r>
            <a:r>
              <a:rPr lang="en-US" altLang="zh-CN" b="1" smtClean="0"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ea typeface="华文中宋" panose="02010600040101010101" pitchFamily="2" charset="-122"/>
              </a:rPr>
              <a:t>表示正数。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阶码：</a:t>
            </a:r>
            <a:r>
              <a:rPr lang="zh-CN" altLang="en-US" b="1" smtClean="0">
                <a:ea typeface="华文中宋" panose="02010600040101010101" pitchFamily="2" charset="-122"/>
              </a:rPr>
              <a:t>用移码表示。如，实际阶码</a:t>
            </a:r>
            <a:r>
              <a:rPr lang="en-US" altLang="zh-CN" b="1" smtClean="0">
                <a:latin typeface="宋体" panose="02010600030101010101" pitchFamily="2" charset="-122"/>
              </a:rPr>
              <a:t>-</a:t>
            </a:r>
            <a:r>
              <a:rPr lang="en-US" altLang="zh-CN" b="1" smtClean="0">
                <a:ea typeface="华文中宋" panose="02010600040101010101" pitchFamily="2" charset="-122"/>
              </a:rPr>
              <a:t>126</a:t>
            </a:r>
            <a:r>
              <a:rPr lang="zh-CN" altLang="en-US" b="1" smtClean="0">
                <a:ea typeface="华文中宋" panose="02010600040101010101" pitchFamily="2" charset="-122"/>
              </a:rPr>
              <a:t>用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表示，实际阶码</a:t>
            </a:r>
            <a:r>
              <a:rPr lang="en-US" altLang="zh-CN" b="1" smtClean="0"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ea typeface="华文中宋" panose="02010600040101010101" pitchFamily="2" charset="-122"/>
              </a:rPr>
              <a:t>用</a:t>
            </a:r>
            <a:r>
              <a:rPr lang="en-US" altLang="zh-CN" b="1" smtClean="0">
                <a:ea typeface="华文中宋" panose="02010600040101010101" pitchFamily="2" charset="-122"/>
              </a:rPr>
              <a:t>127</a:t>
            </a:r>
            <a:r>
              <a:rPr lang="zh-CN" altLang="en-US" b="1" smtClean="0">
                <a:ea typeface="华文中宋" panose="02010600040101010101" pitchFamily="2" charset="-122"/>
              </a:rPr>
              <a:t>表示，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即实际阶码数加上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127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得到阶码的表达数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	阶码数值范围：</a:t>
            </a:r>
            <a:r>
              <a:rPr lang="en-US" altLang="zh-CN" b="1" smtClean="0">
                <a:latin typeface="宋体" panose="02010600030101010101" pitchFamily="2" charset="-122"/>
              </a:rPr>
              <a:t>-</a:t>
            </a:r>
            <a:r>
              <a:rPr lang="en-US" altLang="zh-CN" b="1" smtClean="0">
                <a:ea typeface="华文中宋" panose="02010600040101010101" pitchFamily="2" charset="-122"/>
              </a:rPr>
              <a:t>126</a:t>
            </a:r>
            <a:r>
              <a:rPr lang="zh-CN" altLang="en-US" sz="2800" b="1" smtClean="0"/>
              <a:t>～</a:t>
            </a:r>
            <a:r>
              <a:rPr lang="en-US" altLang="zh-CN" sz="2800" b="1" smtClean="0"/>
              <a:t>+128</a:t>
            </a:r>
            <a:r>
              <a:rPr lang="zh-CN" altLang="en-US" sz="2800" b="1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534988"/>
            <a:ext cx="8539163" cy="90963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3.3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变量的定义及数据存储区域</a:t>
            </a:r>
            <a:endParaRPr lang="zh-CN" altLang="en-US" sz="3800" b="1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2975" y="1676400"/>
            <a:ext cx="4927600" cy="49022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主要内容</a:t>
            </a:r>
            <a:endParaRPr lang="zh-CN" altLang="en-US" sz="2400" b="1" smtClean="0">
              <a:solidFill>
                <a:srgbClr val="000099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endParaRPr lang="zh-CN" altLang="en-US" sz="1400" b="1" smtClean="0">
              <a:solidFill>
                <a:srgbClr val="000099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3.3.1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变量的定义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3.3.2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变量的存储类型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3.3.3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变量的存储区域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3.3.4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变量定义举例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3.3.5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变量的存储模式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3.3.6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变量的绝对定位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3.3.1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变量的定义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66813"/>
            <a:ext cx="8382000" cy="548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0064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变量定义的一般格式为：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存储类型</a:t>
            </a: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]	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数据类型 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[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存储区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] 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变量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名</a:t>
            </a: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1 [=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初值</a:t>
            </a: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] [,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变量名</a:t>
            </a: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2[=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初值</a:t>
            </a: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]] [,…]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 smtClean="0"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华文中宋" panose="02010600040101010101" pitchFamily="2" charset="-122"/>
              </a:rPr>
              <a:t>		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可见变量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（非位变量）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的定义由</a:t>
            </a: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4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部分组成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，即在变量定义时，指定变量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4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种属性。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华文中宋" panose="02010600040101010101" pitchFamily="2" charset="-122"/>
              </a:rPr>
              <a:t>		</a:t>
            </a:r>
            <a:r>
              <a:rPr lang="zh-CN" altLang="en-US" sz="2800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数据类型：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在前面的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3.2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中已经叙述过，对于变量名也无须多说，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下面主要解释“存储类型”和“存储区”等概念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。</a:t>
            </a:r>
            <a:r>
              <a:rPr lang="zh-CN" altLang="en-US" sz="2800" dirty="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112713"/>
            <a:ext cx="7772400" cy="228600"/>
          </a:xfrm>
        </p:spPr>
        <p:txBody>
          <a:bodyPr/>
          <a:lstStyle/>
          <a:p>
            <a:pPr algn="l" eaLnBrk="1" hangingPunct="1"/>
            <a:r>
              <a:rPr lang="zh-CN" altLang="en-US" sz="2000" b="1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章  </a:t>
            </a:r>
            <a:r>
              <a:rPr lang="zh-CN" altLang="en-US" sz="2000" b="1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单片机</a:t>
            </a:r>
            <a:r>
              <a:rPr lang="en-US" altLang="zh-CN" sz="2000" b="1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语言及程序设计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131888"/>
            <a:ext cx="7721600" cy="43037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本章内容的安排，认为读者已经学习过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语言，具有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语言的基本知识，因此，本章内容完全是结合单片机来讲解，也就是补充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语言在单片机方面的概念、数据定义和函数定义等。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通过本章学习，使读者能够比较顺利地编写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程序。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3.3.2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变量的存储类型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74763"/>
            <a:ext cx="8382000" cy="5381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存储类型这个属性我们仍沿用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ANSI 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的说法</a:t>
            </a:r>
            <a:r>
              <a:rPr lang="zh-CN" altLang="en-US" b="1" smtClean="0">
                <a:ea typeface="华文中宋" panose="02010600040101010101" pitchFamily="2" charset="-122"/>
              </a:rPr>
              <a:t>，尽量不改变原来的含义。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按照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ANSI 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语言的变量有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4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种存储类型</a:t>
            </a:r>
            <a:r>
              <a:rPr lang="zh-CN" altLang="en-US" b="1" smtClean="0">
                <a:ea typeface="华文中宋" panose="020106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动态存储（</a:t>
            </a:r>
            <a:r>
              <a:rPr lang="en-US" altLang="zh-CN" b="1" smtClean="0">
                <a:ea typeface="华文中宋" panose="02010600040101010101" pitchFamily="2" charset="-122"/>
              </a:rPr>
              <a:t>auto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静态存储（</a:t>
            </a:r>
            <a:r>
              <a:rPr lang="en-US" altLang="zh-CN" b="1" smtClean="0">
                <a:ea typeface="华文中宋" panose="02010600040101010101" pitchFamily="2" charset="-122"/>
              </a:rPr>
              <a:t>static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全局存储（</a:t>
            </a:r>
            <a:r>
              <a:rPr lang="en-US" altLang="zh-CN" b="1" smtClean="0">
                <a:ea typeface="华文中宋" panose="02010600040101010101" pitchFamily="2" charset="-122"/>
              </a:rPr>
              <a:t>extern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寄存器存储（</a:t>
            </a:r>
            <a:r>
              <a:rPr lang="en-US" altLang="zh-CN" b="1" smtClean="0">
                <a:ea typeface="华文中宋" panose="02010600040101010101" pitchFamily="2" charset="-122"/>
              </a:rPr>
              <a:t>register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87313"/>
            <a:ext cx="4248150" cy="3952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变量的存储类型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779463"/>
            <a:ext cx="8382000" cy="5813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sz="3600" b="1" dirty="0" smtClean="0">
                <a:solidFill>
                  <a:srgbClr val="A0001E"/>
                </a:solidFill>
                <a:ea typeface="华文中宋" panose="02010600040101010101" pitchFamily="2" charset="-122"/>
              </a:rPr>
              <a:t>一、动态存储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动态（存储）变量：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用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auto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定义的为动态变量，也叫自动变量</a:t>
            </a:r>
            <a:r>
              <a:rPr lang="zh-CN" altLang="en-US" b="1" dirty="0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作用范围：</a:t>
            </a:r>
            <a:r>
              <a:rPr lang="zh-CN" altLang="en-US" b="1" dirty="0" smtClean="0">
                <a:ea typeface="华文中宋" panose="02010600040101010101" pitchFamily="2" charset="-122"/>
              </a:rPr>
              <a:t>在定义它的函数内或复合语句内部</a:t>
            </a:r>
            <a:r>
              <a:rPr lang="zh-CN" altLang="en-US" b="1" dirty="0" smtClean="0">
                <a:ea typeface="华文中宋" panose="02010600040101010101" pitchFamily="2" charset="-122"/>
              </a:rPr>
              <a:t>。当</a:t>
            </a:r>
            <a:r>
              <a:rPr lang="zh-CN" altLang="en-US" b="1" dirty="0" smtClean="0">
                <a:ea typeface="华文中宋" panose="02010600040101010101" pitchFamily="2" charset="-122"/>
              </a:rPr>
              <a:t>定义它的函数或复合语句执行时，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ea typeface="华文中宋" panose="02010600040101010101" pitchFamily="2" charset="-122"/>
              </a:rPr>
              <a:t>才为变量分配存储空间，结束时所占用的存储空间释放。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定义变量时，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auto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可以省略</a:t>
            </a:r>
            <a:r>
              <a:rPr lang="zh-CN" altLang="en-US" b="1" dirty="0" smtClean="0">
                <a:ea typeface="华文中宋" panose="02010600040101010101" pitchFamily="2" charset="-122"/>
              </a:rPr>
              <a:t>，或者说如果省略了存储类型项，则认为是动态变量。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动态变量一般分配使用寄存器或堆栈</a:t>
            </a:r>
            <a:r>
              <a:rPr lang="zh-CN" altLang="en-US" b="1" dirty="0" smtClean="0">
                <a:ea typeface="华文中宋" panose="02010600040101010101" pitchFamily="2" charset="-122"/>
              </a:rPr>
              <a:t>。</a:t>
            </a:r>
            <a:r>
              <a:rPr lang="zh-CN" altLang="en-US" dirty="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125413"/>
            <a:ext cx="4248150" cy="2984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变量的存储类型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636588"/>
            <a:ext cx="8382000" cy="596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二、静态存储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静态（存储）变量：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static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定义的为静态变量</a:t>
            </a:r>
            <a:r>
              <a:rPr lang="zh-CN" altLang="en-US" b="1" smtClean="0">
                <a:ea typeface="华文中宋" panose="02010600040101010101" pitchFamily="2" charset="-122"/>
              </a:rPr>
              <a:t>。分为内部静态和外部静态变量。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内部静态变量：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在函数体内定义的为内部静态变量</a:t>
            </a:r>
            <a:r>
              <a:rPr lang="zh-CN" altLang="en-US" b="1" smtClean="0">
                <a:ea typeface="华文中宋" panose="02010600040101010101" pitchFamily="2" charset="-122"/>
              </a:rPr>
              <a:t>。	在函数内可以任意使用和修改，函数运行结束后会一直存在，但在函数外不可见，即在函数体外得到保护。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外部静态变量：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在函数体外部定义的为外部静态变量</a:t>
            </a:r>
            <a:r>
              <a:rPr lang="zh-CN" altLang="en-US" b="1" smtClean="0">
                <a:ea typeface="华文中宋" panose="02010600040101010101" pitchFamily="2" charset="-122"/>
              </a:rPr>
              <a:t>。在定义的文件内可以任意使用和修改，外部静态变量会一直存在，但在文件外不可见，即在文件外得到保护。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125413"/>
            <a:ext cx="4248150" cy="31750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变量的存储类型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8382000" cy="56372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三、外部存储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外部（存储）变量：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extern</a:t>
            </a:r>
            <a:r>
              <a:rPr lang="zh-CN" altLang="en-US" b="1" smtClean="0">
                <a:solidFill>
                  <a:srgbClr val="DC00DC"/>
                </a:solidFill>
                <a:ea typeface="华文中宋" panose="02010600040101010101" pitchFamily="2" charset="-122"/>
              </a:rPr>
              <a:t>声明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的变量为外部变量</a:t>
            </a:r>
            <a:r>
              <a:rPr lang="zh-CN" altLang="en-US" b="1" smtClean="0">
                <a:ea typeface="华文中宋" panose="02010600040101010101" pitchFamily="2" charset="-122"/>
              </a:rPr>
              <a:t>，是在其它文件定义过的全局变量。	用</a:t>
            </a:r>
            <a:r>
              <a:rPr lang="en-US" altLang="zh-CN" b="1" smtClean="0">
                <a:ea typeface="华文中宋" panose="02010600040101010101" pitchFamily="2" charset="-122"/>
              </a:rPr>
              <a:t>extern</a:t>
            </a:r>
            <a:r>
              <a:rPr lang="zh-CN" altLang="en-US" b="1" smtClean="0">
                <a:ea typeface="华文中宋" panose="02010600040101010101" pitchFamily="2" charset="-122"/>
              </a:rPr>
              <a:t>声明后，便可以在所声明的文件中使用。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需要注意的是：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在定义变量时，即便是全局变量，也不能使用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extern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定义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112713"/>
            <a:ext cx="4248150" cy="27781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变量的存储类型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892175"/>
            <a:ext cx="8382000" cy="57642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四、寄存器存储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寄存器（存储）变量：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register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定义的变量为寄存器变量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寄存器变量存放在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CPU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的寄存器中</a:t>
            </a:r>
            <a:r>
              <a:rPr lang="zh-CN" altLang="en-US" b="1" smtClean="0">
                <a:ea typeface="华文中宋" panose="02010600040101010101" pitchFamily="2" charset="-122"/>
              </a:rPr>
              <a:t>，这种变量处理速度快，但数目少。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中的寄存器变量：</a:t>
            </a:r>
            <a:r>
              <a:rPr lang="zh-CN" altLang="en-US" b="1" smtClean="0">
                <a:ea typeface="华文中宋" panose="02010600040101010101" pitchFamily="2" charset="-122"/>
              </a:rPr>
              <a:t> 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的编译器在编译时，能够自动识别程序中使用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频率高的变量</a:t>
            </a:r>
            <a:r>
              <a:rPr lang="zh-CN" altLang="en-US" b="1" smtClean="0">
                <a:ea typeface="华文中宋" panose="02010600040101010101" pitchFamily="2" charset="-122"/>
              </a:rPr>
              <a:t>，并将其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安排为寄存器变量</a:t>
            </a:r>
            <a:r>
              <a:rPr lang="zh-CN" altLang="en-US" b="1" smtClean="0">
                <a:ea typeface="华文中宋" panose="02010600040101010101" pitchFamily="2" charset="-122"/>
              </a:rPr>
              <a:t>，用户不用专门声明。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3.3.3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变量的存储区域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22363"/>
            <a:ext cx="8382000" cy="5534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变量的存储区属性是单片机扩展的概念</a:t>
            </a:r>
            <a:r>
              <a:rPr lang="zh-CN" altLang="en-US" b="1" smtClean="0">
                <a:ea typeface="华文中宋" panose="02010600040101010101" pitchFamily="2" charset="-122"/>
              </a:rPr>
              <a:t>，非常重要，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它涉及到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7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个新的关键字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MCS-51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单片机有四个存储空间</a:t>
            </a:r>
            <a:r>
              <a:rPr lang="zh-CN" altLang="en-US" b="1" smtClean="0">
                <a:ea typeface="华文中宋" panose="02010600040101010101" pitchFamily="2" charset="-122"/>
              </a:rPr>
              <a:t>，分成三类，它们是片内数据存储空间、片外数据存储空间和程序存储空间。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 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MCS-51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单片机有更多的存储区域：</a:t>
            </a:r>
            <a:r>
              <a:rPr lang="zh-CN" altLang="en-US" b="1" smtClean="0">
                <a:ea typeface="华文中宋" panose="02010600040101010101" pitchFamily="2" charset="-122"/>
              </a:rPr>
              <a:t>由于片内数据存储器和片外数据存储器又分成不同的区域，所以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单片机的变量有更多的存储区域</a:t>
            </a:r>
            <a:r>
              <a:rPr lang="zh-CN" altLang="en-US" b="1" smtClean="0">
                <a:ea typeface="华文中宋" panose="02010600040101010101" pitchFamily="2" charset="-122"/>
              </a:rPr>
              <a:t>。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在定义变量时，必须明确指出是存放在哪个区域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06363"/>
            <a:ext cx="4195763" cy="3365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3.3.3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变量的存储区域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graphicFrame>
        <p:nvGraphicFramePr>
          <p:cNvPr id="185505" name="Group 161"/>
          <p:cNvGraphicFramePr>
            <a:graphicFrameLocks noGrp="1"/>
          </p:cNvGraphicFramePr>
          <p:nvPr>
            <p:ph idx="1"/>
          </p:nvPr>
        </p:nvGraphicFramePr>
        <p:xfrm>
          <a:off x="215900" y="952500"/>
          <a:ext cx="8713788" cy="5546726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1381219202"/>
                    </a:ext>
                  </a:extLst>
                </a:gridCol>
                <a:gridCol w="7456488">
                  <a:extLst>
                    <a:ext uri="{9D8B030D-6E8A-4147-A177-3AD203B41FA5}">
                      <a16:colId xmlns:a16="http://schemas.microsoft.com/office/drawing/2014/main" val="2045738636"/>
                    </a:ext>
                  </a:extLst>
                </a:gridCol>
              </a:tblGrid>
              <a:tr h="671597">
                <a:tc gridSpan="2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4-2  C51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存储区与存储空间的对应关系</a:t>
                      </a:r>
                    </a:p>
                  </a:txBody>
                  <a:tcPr marL="0" marR="0" marT="0" marB="4680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52860"/>
                  </a:ext>
                </a:extLst>
              </a:tr>
              <a:tr h="579192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对应的存储空间及范围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46716"/>
                  </a:ext>
                </a:extLst>
              </a:tr>
              <a:tr h="520385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 marL="0" marR="0" marT="46806" marB="4680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ROM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空间，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64KB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全空间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073907"/>
                  </a:ext>
                </a:extLst>
              </a:tr>
              <a:tr h="520385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0" marR="0" marT="46806" marB="4680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片内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，直接寻址，低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56233"/>
                  </a:ext>
                </a:extLst>
              </a:tr>
              <a:tr h="520385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bdata</a:t>
                      </a:r>
                    </a:p>
                  </a:txBody>
                  <a:tcPr marL="0" marR="0" marT="46806" marB="4680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片内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，位寻址区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0x20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0x2f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，可字节访问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16231"/>
                  </a:ext>
                </a:extLst>
              </a:tr>
              <a:tr h="520385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idata</a:t>
                      </a:r>
                    </a:p>
                  </a:txBody>
                  <a:tcPr marL="0" marR="0" marT="46806" marB="4680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片内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，间接寻址，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字节，与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@Ri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</a:p>
                  </a:txBody>
                  <a:tcPr marL="0" marR="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348089"/>
                  </a:ext>
                </a:extLst>
              </a:tr>
              <a:tr h="944998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pdata</a:t>
                      </a:r>
                    </a:p>
                  </a:txBody>
                  <a:tcPr marL="0" marR="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片外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，分页寻址的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(P2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不变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改变可寻址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64KB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全空间，与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MOVX @Ri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83648"/>
                  </a:ext>
                </a:extLst>
              </a:tr>
              <a:tr h="520385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xdata</a:t>
                      </a:r>
                    </a:p>
                  </a:txBody>
                  <a:tcPr marL="0" marR="0" marT="46806" marB="4680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片外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64KB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全空间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05542"/>
                  </a:ext>
                </a:extLst>
              </a:tr>
              <a:tr h="520385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0" marR="0" marT="46806" marB="4680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片内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位寻找区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位地址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0x7f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132205"/>
                  </a:ext>
                </a:extLst>
              </a:tr>
              <a:tr h="228629">
                <a:tc gridSpan="2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1342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3.3.4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变量定义举例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274763"/>
            <a:ext cx="8423275" cy="5381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1</a:t>
            </a:r>
            <a:r>
              <a:rPr lang="zh-CN" altLang="de-DE" b="1" smtClean="0">
                <a:ea typeface="华文中宋" panose="02010600040101010101" pitchFamily="2" charset="-122"/>
              </a:rPr>
              <a:t>）定义存储在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动态</a:t>
            </a:r>
            <a:r>
              <a:rPr lang="de-DE" altLang="zh-CN" b="1" smtClean="0">
                <a:ea typeface="华文中宋" panose="02010600040101010101" pitchFamily="2" charset="-122"/>
              </a:rPr>
              <a:t>unsigned char</a:t>
            </a:r>
            <a:r>
              <a:rPr lang="zh-CN" altLang="de-DE" b="1" smtClean="0">
                <a:ea typeface="华文中宋" panose="02010600040101010101" pitchFamily="2" charset="-122"/>
              </a:rPr>
              <a:t>变量：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ea typeface="华文中宋" panose="02010600040101010101" pitchFamily="2" charset="-122"/>
              </a:rPr>
              <a:t>unsigned char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de-DE" altLang="zh-CN" b="1" smtClean="0">
                <a:ea typeface="华文中宋" panose="02010600040101010101" pitchFamily="2" charset="-122"/>
              </a:rPr>
              <a:t> sec=0, min=0, hou=0;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2</a:t>
            </a:r>
            <a:r>
              <a:rPr lang="zh-CN" altLang="de-DE" b="1" smtClean="0">
                <a:ea typeface="华文中宋" panose="02010600040101010101" pitchFamily="2" charset="-122"/>
              </a:rPr>
              <a:t>）定义存储在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静态</a:t>
            </a:r>
            <a:r>
              <a:rPr lang="de-DE" altLang="zh-CN" b="1" smtClean="0">
                <a:ea typeface="华文中宋" panose="02010600040101010101" pitchFamily="2" charset="-122"/>
              </a:rPr>
              <a:t>unsigned char</a:t>
            </a:r>
            <a:r>
              <a:rPr lang="zh-CN" altLang="de-DE" b="1" smtClean="0">
                <a:ea typeface="华文中宋" panose="02010600040101010101" pitchFamily="2" charset="-122"/>
              </a:rPr>
              <a:t>变量：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static</a:t>
            </a:r>
            <a:r>
              <a:rPr lang="de-DE" altLang="zh-CN" b="1" smtClean="0">
                <a:ea typeface="华文中宋" panose="02010600040101010101" pitchFamily="2" charset="-122"/>
              </a:rPr>
              <a:t> unsigned char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de-DE" altLang="zh-CN" b="1" smtClean="0">
                <a:ea typeface="华文中宋" panose="02010600040101010101" pitchFamily="2" charset="-122"/>
              </a:rPr>
              <a:t> scan_code=0xfe;</a:t>
            </a:r>
            <a:endParaRPr lang="zh-CN" altLang="de-DE" b="1" smtClean="0"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</a:t>
            </a:r>
            <a:r>
              <a:rPr lang="de-DE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	</a:t>
            </a:r>
            <a:r>
              <a:rPr lang="de-DE" altLang="zh-CN" b="1" smtClean="0">
                <a:ea typeface="华文中宋" panose="02010600040101010101" pitchFamily="2" charset="-122"/>
              </a:rPr>
              <a:t>3</a:t>
            </a:r>
            <a:r>
              <a:rPr lang="zh-CN" altLang="de-DE" b="1" smtClean="0">
                <a:ea typeface="华文中宋" panose="02010600040101010101" pitchFamily="2" charset="-122"/>
              </a:rPr>
              <a:t>）定义存储在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静态</a:t>
            </a:r>
            <a:r>
              <a:rPr lang="de-DE" altLang="zh-CN" b="1" smtClean="0">
                <a:ea typeface="华文中宋" panose="02010600040101010101" pitchFamily="2" charset="-122"/>
              </a:rPr>
              <a:t>unsigned int</a:t>
            </a:r>
            <a:r>
              <a:rPr lang="zh-CN" altLang="de-DE" b="1" smtClean="0">
                <a:ea typeface="华文中宋" panose="02010600040101010101" pitchFamily="2" charset="-122"/>
              </a:rPr>
              <a:t>变量：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static</a:t>
            </a:r>
            <a:r>
              <a:rPr lang="de-DE" altLang="zh-CN" b="1" smtClean="0">
                <a:ea typeface="华文中宋" panose="02010600040101010101" pitchFamily="2" charset="-122"/>
              </a:rPr>
              <a:t> unsigned int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de-DE" altLang="zh-CN" b="1" smtClean="0">
                <a:ea typeface="华文中宋" panose="02010600040101010101" pitchFamily="2" charset="-122"/>
              </a:rPr>
              <a:t> dd;	</a:t>
            </a:r>
            <a:endParaRPr lang="en-US" altLang="zh-CN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3" y="112713"/>
            <a:ext cx="3898900" cy="29051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3.3.4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变量定义举例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696913"/>
            <a:ext cx="8423275" cy="5959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4</a:t>
            </a:r>
            <a:r>
              <a:rPr lang="zh-CN" altLang="de-DE" b="1" smtClean="0">
                <a:ea typeface="华文中宋" panose="02010600040101010101" pitchFamily="2" charset="-122"/>
              </a:rPr>
              <a:t>）定义存储在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bdata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动态</a:t>
            </a:r>
            <a:r>
              <a:rPr lang="de-DE" altLang="zh-CN" b="1" smtClean="0">
                <a:ea typeface="华文中宋" panose="02010600040101010101" pitchFamily="2" charset="-122"/>
              </a:rPr>
              <a:t>unsigned char</a:t>
            </a:r>
            <a:r>
              <a:rPr lang="zh-CN" altLang="de-DE" b="1" smtClean="0">
                <a:ea typeface="华文中宋" panose="02010600040101010101" pitchFamily="2" charset="-122"/>
              </a:rPr>
              <a:t>变量：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ea typeface="华文中宋" panose="02010600040101010101" pitchFamily="2" charset="-122"/>
              </a:rPr>
              <a:t>unsigned char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bdata</a:t>
            </a:r>
            <a:r>
              <a:rPr lang="de-DE" altLang="zh-CN" b="1" smtClean="0">
                <a:ea typeface="华文中宋" panose="02010600040101010101" pitchFamily="2" charset="-122"/>
              </a:rPr>
              <a:t> operate, operate1;	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//</a:t>
            </a:r>
            <a:r>
              <a:rPr lang="zh-CN" altLang="de-DE" b="1" smtClean="0">
                <a:ea typeface="华文中宋" panose="02010600040101010101" pitchFamily="2" charset="-122"/>
              </a:rPr>
              <a:t>定义指示操作的可位寻址的变量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5</a:t>
            </a:r>
            <a:r>
              <a:rPr lang="zh-CN" altLang="de-DE" b="1" smtClean="0">
                <a:ea typeface="华文中宋" panose="02010600040101010101" pitchFamily="2" charset="-122"/>
              </a:rPr>
              <a:t>）定义存储在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idata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动态</a:t>
            </a:r>
            <a:r>
              <a:rPr lang="de-DE" altLang="zh-CN" b="1" smtClean="0">
                <a:ea typeface="华文中宋" panose="02010600040101010101" pitchFamily="2" charset="-122"/>
              </a:rPr>
              <a:t>unsigned char</a:t>
            </a:r>
            <a:r>
              <a:rPr lang="zh-CN" altLang="de-DE" b="1" smtClean="0">
                <a:ea typeface="华文中宋" panose="02010600040101010101" pitchFamily="2" charset="-122"/>
              </a:rPr>
              <a:t>数组：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ea typeface="华文中宋" panose="02010600040101010101" pitchFamily="2" charset="-122"/>
              </a:rPr>
              <a:t>unsigned char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idata</a:t>
            </a:r>
            <a:r>
              <a:rPr lang="de-DE" altLang="zh-CN" b="1" smtClean="0">
                <a:ea typeface="华文中宋" panose="02010600040101010101" pitchFamily="2" charset="-122"/>
              </a:rPr>
              <a:t> temp[20];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6</a:t>
            </a:r>
            <a:r>
              <a:rPr lang="zh-CN" altLang="de-DE" b="1" smtClean="0">
                <a:ea typeface="华文中宋" panose="02010600040101010101" pitchFamily="2" charset="-122"/>
              </a:rPr>
              <a:t>）定义在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pdata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动态</a:t>
            </a:r>
            <a:r>
              <a:rPr lang="zh-CN" altLang="de-DE" b="1" smtClean="0">
                <a:ea typeface="华文中宋" panose="02010600040101010101" pitchFamily="2" charset="-122"/>
              </a:rPr>
              <a:t>有符号</a:t>
            </a:r>
            <a:r>
              <a:rPr lang="de-DE" altLang="zh-CN" b="1" smtClean="0">
                <a:ea typeface="华文中宋" panose="02010600040101010101" pitchFamily="2" charset="-122"/>
              </a:rPr>
              <a:t>int</a:t>
            </a:r>
            <a:r>
              <a:rPr lang="zh-CN" altLang="de-DE" b="1" smtClean="0">
                <a:ea typeface="华文中宋" panose="02010600040101010101" pitchFamily="2" charset="-122"/>
              </a:rPr>
              <a:t>数组：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ea typeface="华文中宋" panose="02010600040101010101" pitchFamily="2" charset="-122"/>
              </a:rPr>
              <a:t>int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pdata</a:t>
            </a:r>
            <a:r>
              <a:rPr lang="de-DE" altLang="zh-CN" b="1" smtClean="0">
                <a:ea typeface="华文中宋" panose="02010600040101010101" pitchFamily="2" charset="-122"/>
              </a:rPr>
              <a:t> send_data[30];				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//</a:t>
            </a:r>
            <a:r>
              <a:rPr lang="zh-CN" altLang="en-US" b="1" smtClean="0">
                <a:ea typeface="华文中宋" panose="02010600040101010101" pitchFamily="2" charset="-122"/>
              </a:rPr>
              <a:t>定义存放发送数据的数组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3" y="100013"/>
            <a:ext cx="3898900" cy="32861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3.3.4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变量定义举例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755650"/>
            <a:ext cx="8423275" cy="5900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7</a:t>
            </a:r>
            <a:r>
              <a:rPr lang="zh-CN" altLang="de-DE" b="1" smtClean="0">
                <a:ea typeface="华文中宋" panose="02010600040101010101" pitchFamily="2" charset="-122"/>
              </a:rPr>
              <a:t>）定义存储在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动态</a:t>
            </a:r>
            <a:r>
              <a:rPr lang="de-DE" altLang="zh-CN" b="1" smtClean="0">
                <a:ea typeface="华文中宋" panose="02010600040101010101" pitchFamily="2" charset="-122"/>
              </a:rPr>
              <a:t>unsigned int</a:t>
            </a:r>
            <a:r>
              <a:rPr lang="zh-CN" altLang="de-DE" b="1" smtClean="0">
                <a:ea typeface="华文中宋" panose="02010600040101010101" pitchFamily="2" charset="-122"/>
              </a:rPr>
              <a:t>数组：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ea typeface="华文中宋" panose="02010600040101010101" pitchFamily="2" charset="-122"/>
              </a:rPr>
              <a:t>unsigned int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de-DE" altLang="zh-CN" b="1" smtClean="0">
                <a:ea typeface="华文中宋" panose="02010600040101010101" pitchFamily="2" charset="-122"/>
              </a:rPr>
              <a:t> receiv_buf[50];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		//</a:t>
            </a:r>
            <a:r>
              <a:rPr lang="zh-CN" altLang="de-DE" b="1" smtClean="0">
                <a:ea typeface="华文中宋" panose="02010600040101010101" pitchFamily="2" charset="-122"/>
              </a:rPr>
              <a:t>定义存放接受数据的数组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8</a:t>
            </a:r>
            <a:r>
              <a:rPr lang="zh-CN" altLang="de-DE" b="1" smtClean="0">
                <a:ea typeface="华文中宋" panose="02010600040101010101" pitchFamily="2" charset="-122"/>
              </a:rPr>
              <a:t>）定义存储在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code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de-DE" b="1" smtClean="0">
                <a:ea typeface="华文中宋" panose="02010600040101010101" pitchFamily="2" charset="-122"/>
              </a:rPr>
              <a:t>的</a:t>
            </a:r>
            <a:r>
              <a:rPr lang="de-DE" altLang="zh-CN" b="1" smtClean="0">
                <a:ea typeface="华文中宋" panose="02010600040101010101" pitchFamily="2" charset="-122"/>
              </a:rPr>
              <a:t>unsigned char</a:t>
            </a:r>
            <a:r>
              <a:rPr lang="zh-CN" altLang="de-DE" b="1" smtClean="0">
                <a:ea typeface="华文中宋" panose="02010600040101010101" pitchFamily="2" charset="-122"/>
              </a:rPr>
              <a:t>数组：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de-DE" altLang="zh-CN" b="1" smtClean="0">
                <a:ea typeface="华文中宋" panose="02010600040101010101" pitchFamily="2" charset="-122"/>
              </a:rPr>
              <a:t>unsigned char </a:t>
            </a:r>
            <a:r>
              <a:rPr lang="de-DE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code</a:t>
            </a:r>
            <a:r>
              <a:rPr lang="de-DE" altLang="zh-CN" b="1" smtClean="0">
                <a:ea typeface="华文中宋" panose="02010600040101010101" pitchFamily="2" charset="-122"/>
              </a:rPr>
              <a:t> dis_code[10]=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{0x3f, 0x06, 0x5b, 0x4f, 0x66,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0x6d,0x7d,0x07,0x7f,0x6f};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de-DE" altLang="zh-CN" smtClean="0">
                <a:ea typeface="华文中宋" panose="02010600040101010101" pitchFamily="2" charset="-122"/>
              </a:rPr>
              <a:t> </a:t>
            </a:r>
            <a:r>
              <a:rPr lang="de-DE" altLang="zh-CN" b="1" smtClean="0">
                <a:ea typeface="华文中宋" panose="02010600040101010101" pitchFamily="2" charset="-122"/>
              </a:rPr>
              <a:t>				//</a:t>
            </a:r>
            <a:r>
              <a:rPr lang="zh-CN" altLang="de-DE" b="1" smtClean="0">
                <a:ea typeface="华文中宋" panose="02010600040101010101" pitchFamily="2" charset="-122"/>
              </a:rPr>
              <a:t>定义共阴极数码管段码数组</a:t>
            </a:r>
            <a:endParaRPr lang="zh-CN" altLang="en-US" b="1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534988"/>
            <a:ext cx="8539163" cy="90963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3.1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概述</a:t>
            </a:r>
            <a:endParaRPr lang="zh-CN" altLang="en-US" sz="3800" b="1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088" y="1828800"/>
            <a:ext cx="4954587" cy="3432175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主要内容</a:t>
            </a:r>
            <a:endParaRPr lang="zh-CN" altLang="en-US" sz="2400" b="1" smtClean="0">
              <a:solidFill>
                <a:srgbClr val="000099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endParaRPr lang="zh-CN" altLang="en-US" sz="2400" b="1" smtClean="0">
              <a:solidFill>
                <a:srgbClr val="000099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3.1.1  C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语言编程的优势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3.1.2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与</a:t>
            </a: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ANSI C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的区别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3.1.3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扩展的关键字</a:t>
            </a:r>
            <a:endParaRPr lang="zh-CN" altLang="en-US" sz="2800" b="1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3.3.5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变量的存储模式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096963"/>
            <a:ext cx="8423275" cy="5508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zh-CN" altLang="de-DE" b="1" smtClean="0">
                <a:solidFill>
                  <a:srgbClr val="006400"/>
                </a:solidFill>
                <a:ea typeface="华文中宋" panose="02010600040101010101" pitchFamily="2" charset="-122"/>
              </a:rPr>
              <a:t>存储模式：</a:t>
            </a:r>
            <a:r>
              <a:rPr lang="zh-CN" altLang="de-DE" b="1" smtClean="0">
                <a:ea typeface="华文中宋" panose="02010600040101010101" pitchFamily="2" charset="-122"/>
              </a:rPr>
              <a:t>如果在定义变量时缺省了存储区属性，则编译器会自动选择默认的存储区域，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也就是存储模式</a:t>
            </a:r>
            <a:r>
              <a:rPr lang="zh-CN" altLang="de-DE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zh-CN" altLang="de-DE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变量的存储模式也就是程序（或函数）的编译模式</a:t>
            </a:r>
            <a:r>
              <a:rPr lang="zh-CN" altLang="de-DE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zh-CN" altLang="de-DE" b="1" smtClean="0">
                <a:solidFill>
                  <a:srgbClr val="006400"/>
                </a:solidFill>
                <a:ea typeface="华文中宋" panose="02010600040101010101" pitchFamily="2" charset="-122"/>
              </a:rPr>
              <a:t>编译模式分为三种：</a:t>
            </a:r>
            <a:r>
              <a:rPr lang="zh-CN" altLang="de-DE" b="1" smtClean="0">
                <a:ea typeface="华文中宋" panose="02010600040101010101" pitchFamily="2" charset="-122"/>
              </a:rPr>
              <a:t>小模式（</a:t>
            </a:r>
            <a:r>
              <a:rPr lang="en-US" altLang="zh-CN" b="1" smtClean="0">
                <a:ea typeface="华文中宋" panose="02010600040101010101" pitchFamily="2" charset="-122"/>
              </a:rPr>
              <a:t>small</a:t>
            </a:r>
            <a:r>
              <a:rPr lang="zh-CN" altLang="en-US" b="1" smtClean="0">
                <a:ea typeface="华文中宋" panose="02010600040101010101" pitchFamily="2" charset="-122"/>
              </a:rPr>
              <a:t>）、紧凑模式（</a:t>
            </a:r>
            <a:r>
              <a:rPr lang="en-US" altLang="zh-CN" b="1" smtClean="0">
                <a:ea typeface="华文中宋" panose="02010600040101010101" pitchFamily="2" charset="-122"/>
              </a:rPr>
              <a:t>compact</a:t>
            </a:r>
            <a:r>
              <a:rPr lang="zh-CN" altLang="en-US" b="1" smtClean="0">
                <a:ea typeface="华文中宋" panose="02010600040101010101" pitchFamily="2" charset="-122"/>
              </a:rPr>
              <a:t>）和大模式（</a:t>
            </a:r>
            <a:r>
              <a:rPr lang="en-US" altLang="zh-CN" b="1" smtClean="0">
                <a:ea typeface="华文中宋" panose="02010600040101010101" pitchFamily="2" charset="-122"/>
              </a:rPr>
              <a:t>large</a:t>
            </a:r>
            <a:r>
              <a:rPr lang="zh-CN" altLang="en-US" b="1" smtClean="0">
                <a:ea typeface="华文中宋" panose="02010600040101010101" pitchFamily="2" charset="-122"/>
              </a:rPr>
              <a:t>）。编译模式由编译控制命令决定。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存储模式（编译模式）决定了变量的默认存储区域和参数的传递方法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00013"/>
            <a:ext cx="4248150" cy="33496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3.3.5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变量的存储模式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28688"/>
            <a:ext cx="8423275" cy="572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de-DE" sz="3600" b="1" smtClean="0">
                <a:ea typeface="华文中宋" panose="02010600040101010101" pitchFamily="2" charset="-122"/>
              </a:rPr>
              <a:t>		</a:t>
            </a:r>
            <a:r>
              <a:rPr lang="zh-CN" altLang="de-DE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一、</a:t>
            </a:r>
            <a:r>
              <a:rPr lang="en-US" altLang="zh-CN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small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模式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small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模式下，变量的默认存储区域是“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data”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、“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idata”</a:t>
            </a:r>
            <a:r>
              <a:rPr lang="zh-CN" altLang="en-US" b="1" smtClean="0">
                <a:ea typeface="华文中宋" panose="02010600040101010101" pitchFamily="2" charset="-122"/>
              </a:rPr>
              <a:t>，即未指出存储区域的变量保存到片内数据存储器中，并且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堆栈也安排在该区域中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small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模式的特点：</a:t>
            </a:r>
            <a:r>
              <a:rPr lang="zh-CN" altLang="en-US" b="1" smtClean="0">
                <a:ea typeface="华文中宋" panose="02010600040101010101" pitchFamily="2" charset="-122"/>
              </a:rPr>
              <a:t>存储容量小，但速度快。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在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small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模式下参数的传递：</a:t>
            </a:r>
            <a:r>
              <a:rPr lang="zh-CN" altLang="en-US" b="1" smtClean="0">
                <a:ea typeface="华文中宋" panose="02010600040101010101" pitchFamily="2" charset="-122"/>
              </a:rPr>
              <a:t>通过寄存器、堆栈或片内数据存储区完成的。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00013"/>
            <a:ext cx="4248150" cy="35560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3.3.5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变量的存储模式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758825"/>
            <a:ext cx="8423275" cy="5897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sz="3600" b="1" dirty="0" smtClean="0">
                <a:solidFill>
                  <a:srgbClr val="A0001E"/>
                </a:solidFill>
                <a:ea typeface="华文中宋" panose="02010600040101010101" pitchFamily="2" charset="-122"/>
              </a:rPr>
              <a:t>二、</a:t>
            </a:r>
            <a:r>
              <a:rPr lang="en-US" altLang="zh-CN" sz="3600" b="1" dirty="0" smtClean="0">
                <a:solidFill>
                  <a:srgbClr val="A0001E"/>
                </a:solidFill>
                <a:ea typeface="华文中宋" panose="02010600040101010101" pitchFamily="2" charset="-122"/>
              </a:rPr>
              <a:t>compact</a:t>
            </a:r>
            <a:r>
              <a:rPr lang="zh-CN" altLang="en-US" sz="3600" b="1" dirty="0" smtClean="0">
                <a:solidFill>
                  <a:srgbClr val="A0001E"/>
                </a:solidFill>
                <a:ea typeface="华文中宋" panose="02010600040101010101" pitchFamily="2" charset="-122"/>
              </a:rPr>
              <a:t>模式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在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compact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模式下，变量的默认存储区域是“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pdata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”</a:t>
            </a:r>
            <a:r>
              <a:rPr lang="zh-CN" altLang="en-US" b="1" dirty="0" smtClean="0">
                <a:ea typeface="华文中宋" panose="02010600040101010101" pitchFamily="2" charset="-122"/>
              </a:rPr>
              <a:t>，即未指出存储区域的变量保存到片外数据存储器的一页中，最大变量数为</a:t>
            </a:r>
            <a:r>
              <a:rPr lang="en-US" altLang="zh-CN" b="1" dirty="0" smtClean="0">
                <a:ea typeface="华文中宋" panose="02010600040101010101" pitchFamily="2" charset="-122"/>
              </a:rPr>
              <a:t>256</a:t>
            </a:r>
            <a:r>
              <a:rPr lang="zh-CN" altLang="en-US" b="1" dirty="0" smtClean="0">
                <a:ea typeface="华文中宋" panose="02010600040101010101" pitchFamily="2" charset="-122"/>
              </a:rPr>
              <a:t>字节，并且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堆栈也安排在该区域中</a:t>
            </a:r>
            <a:r>
              <a:rPr lang="zh-CN" altLang="en-US" b="1" dirty="0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compact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模式的其特点：</a:t>
            </a:r>
            <a:r>
              <a:rPr lang="zh-CN" altLang="en-US" b="1" dirty="0" smtClean="0">
                <a:ea typeface="华文中宋" panose="02010600040101010101" pitchFamily="2" charset="-122"/>
              </a:rPr>
              <a:t>是存储容量较</a:t>
            </a:r>
            <a:r>
              <a:rPr lang="en-US" altLang="zh-CN" b="1" dirty="0" smtClean="0">
                <a:ea typeface="华文中宋" panose="02010600040101010101" pitchFamily="2" charset="-122"/>
              </a:rPr>
              <a:t>small</a:t>
            </a:r>
            <a:r>
              <a:rPr lang="zh-CN" altLang="en-US" b="1" dirty="0" smtClean="0">
                <a:ea typeface="华文中宋" panose="02010600040101010101" pitchFamily="2" charset="-122"/>
              </a:rPr>
              <a:t>模式大，速度较</a:t>
            </a:r>
            <a:r>
              <a:rPr lang="en-US" altLang="zh-CN" b="1" dirty="0" smtClean="0">
                <a:ea typeface="华文中宋" panose="02010600040101010101" pitchFamily="2" charset="-122"/>
              </a:rPr>
              <a:t>small</a:t>
            </a:r>
            <a:r>
              <a:rPr lang="zh-CN" altLang="en-US" b="1" dirty="0" smtClean="0">
                <a:ea typeface="华文中宋" panose="02010600040101010101" pitchFamily="2" charset="-122"/>
              </a:rPr>
              <a:t>模式稍慢，但比</a:t>
            </a:r>
            <a:r>
              <a:rPr lang="en-US" altLang="zh-CN" b="1" dirty="0" smtClean="0">
                <a:ea typeface="华文中宋" panose="02010600040101010101" pitchFamily="2" charset="-122"/>
              </a:rPr>
              <a:t>large</a:t>
            </a:r>
            <a:r>
              <a:rPr lang="zh-CN" altLang="en-US" b="1" dirty="0" smtClean="0">
                <a:ea typeface="华文中宋" panose="02010600040101010101" pitchFamily="2" charset="-122"/>
              </a:rPr>
              <a:t>模式要快。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在</a:t>
            </a:r>
            <a:r>
              <a:rPr lang="en-US" altLang="zh-CN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compact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模式下参数的传递：</a:t>
            </a:r>
            <a:r>
              <a:rPr lang="zh-CN" altLang="en-US" b="1" dirty="0" smtClean="0">
                <a:ea typeface="华文中宋" panose="02010600040101010101" pitchFamily="2" charset="-122"/>
              </a:rPr>
              <a:t>通过片外数据区的一个固定页完成的。</a:t>
            </a:r>
            <a:r>
              <a:rPr lang="zh-CN" altLang="en-US" dirty="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100013"/>
            <a:ext cx="4248150" cy="3365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3.3.5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变量的存储模式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022350"/>
            <a:ext cx="8423275" cy="55705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三、</a:t>
            </a:r>
            <a:r>
              <a:rPr lang="en-US" altLang="zh-CN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large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模式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large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模式下，变量的默认存储区域是“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xdata”</a:t>
            </a:r>
            <a:r>
              <a:rPr lang="zh-CN" altLang="en-US" b="1" smtClean="0">
                <a:ea typeface="华文中宋" panose="02010600040101010101" pitchFamily="2" charset="-122"/>
              </a:rPr>
              <a:t>，即未指出存储区域的变量保存到片外数据存储器，最大变量数可达</a:t>
            </a:r>
            <a:r>
              <a:rPr lang="en-US" altLang="zh-CN" b="1" smtClean="0">
                <a:ea typeface="华文中宋" panose="02010600040101010101" pitchFamily="2" charset="-122"/>
              </a:rPr>
              <a:t>64KB</a:t>
            </a:r>
            <a:r>
              <a:rPr lang="zh-CN" altLang="en-US" b="1" smtClean="0">
                <a:ea typeface="华文中宋" panose="02010600040101010101" pitchFamily="2" charset="-122"/>
              </a:rPr>
              <a:t>，并且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堆栈也安排在该区域中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large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模式的特点：</a:t>
            </a:r>
            <a:r>
              <a:rPr lang="zh-CN" altLang="en-US" b="1" smtClean="0">
                <a:ea typeface="华文中宋" panose="02010600040101010101" pitchFamily="2" charset="-122"/>
              </a:rPr>
              <a:t>存储容量大，速度慢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large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模式下参数的传递方式：</a:t>
            </a:r>
            <a:r>
              <a:rPr lang="zh-CN" altLang="en-US" b="1" smtClean="0">
                <a:ea typeface="华文中宋" panose="02010600040101010101" pitchFamily="2" charset="-122"/>
              </a:rPr>
              <a:t>参数的传递也是通过片外数据存储器完成的。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12713"/>
            <a:ext cx="4248150" cy="27781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3.3.5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变量的存储模式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022350"/>
            <a:ext cx="8423275" cy="55705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支持混合模式：</a:t>
            </a:r>
            <a:r>
              <a:rPr lang="zh-CN" altLang="en-US" b="1" smtClean="0">
                <a:ea typeface="华文中宋" panose="02010600040101010101" pitchFamily="2" charset="-122"/>
              </a:rPr>
              <a:t>即可以对函数设置编译模式，所以在</a:t>
            </a:r>
            <a:r>
              <a:rPr lang="en-US" altLang="zh-CN" b="1" smtClean="0">
                <a:ea typeface="华文中宋" panose="02010600040101010101" pitchFamily="2" charset="-122"/>
              </a:rPr>
              <a:t>large</a:t>
            </a:r>
            <a:r>
              <a:rPr lang="zh-CN" altLang="en-US" b="1" smtClean="0">
                <a:ea typeface="华文中宋" panose="02010600040101010101" pitchFamily="2" charset="-122"/>
              </a:rPr>
              <a:t>模式下，可以对某些函数设置为</a:t>
            </a:r>
            <a:r>
              <a:rPr lang="en-US" altLang="zh-CN" b="1" smtClean="0">
                <a:ea typeface="华文中宋" panose="02010600040101010101" pitchFamily="2" charset="-122"/>
              </a:rPr>
              <a:t>compact</a:t>
            </a:r>
            <a:r>
              <a:rPr lang="zh-CN" altLang="en-US" b="1" smtClean="0">
                <a:ea typeface="华文中宋" panose="02010600040101010101" pitchFamily="2" charset="-122"/>
              </a:rPr>
              <a:t>模式或</a:t>
            </a:r>
            <a:r>
              <a:rPr lang="en-US" altLang="zh-CN" b="1" smtClean="0">
                <a:ea typeface="华文中宋" panose="02010600040101010101" pitchFamily="2" charset="-122"/>
              </a:rPr>
              <a:t>small</a:t>
            </a:r>
            <a:r>
              <a:rPr lang="zh-CN" altLang="en-US" b="1" smtClean="0">
                <a:ea typeface="华文中宋" panose="02010600040101010101" pitchFamily="2" charset="-122"/>
              </a:rPr>
              <a:t>模式，从而提高运行速度。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默认编译模式：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如果文件或函数未指明编译模式，则编译器按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small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模式处理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编译模式控制命令： </a:t>
            </a:r>
            <a:r>
              <a:rPr lang="zh-CN" altLang="en-US" b="1" smtClean="0">
                <a:ea typeface="华文中宋" panose="02010600040101010101" pitchFamily="2" charset="-122"/>
              </a:rPr>
              <a:t>“</a:t>
            </a:r>
            <a:r>
              <a:rPr lang="en-US" altLang="zh-CN" b="1" smtClean="0">
                <a:ea typeface="华文中宋" panose="02010600040101010101" pitchFamily="2" charset="-122"/>
              </a:rPr>
              <a:t>#pragma small(</a:t>
            </a:r>
            <a:r>
              <a:rPr lang="zh-CN" altLang="en-US" b="1" smtClean="0">
                <a:ea typeface="华文中宋" panose="02010600040101010101" pitchFamily="2" charset="-122"/>
              </a:rPr>
              <a:t>或</a:t>
            </a:r>
            <a:r>
              <a:rPr lang="en-US" altLang="zh-CN" b="1" smtClean="0">
                <a:ea typeface="华文中宋" panose="02010600040101010101" pitchFamily="2" charset="-122"/>
              </a:rPr>
              <a:t>compact</a:t>
            </a:r>
            <a:r>
              <a:rPr lang="zh-CN" altLang="en-US" b="1" smtClean="0">
                <a:ea typeface="华文中宋" panose="02010600040101010101" pitchFamily="2" charset="-122"/>
              </a:rPr>
              <a:t>、</a:t>
            </a:r>
            <a:r>
              <a:rPr lang="en-US" altLang="zh-CN" b="1" smtClean="0">
                <a:ea typeface="华文中宋" panose="02010600040101010101" pitchFamily="2" charset="-122"/>
              </a:rPr>
              <a:t>large)”</a:t>
            </a:r>
            <a:r>
              <a:rPr lang="zh-CN" altLang="en-US" b="1" smtClean="0">
                <a:ea typeface="华文中宋" panose="02010600040101010101" pitchFamily="2" charset="-122"/>
              </a:rPr>
              <a:t>应放在文件的开始。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3.3.6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变量的绝对定位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138238"/>
            <a:ext cx="8423275" cy="551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de-DE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有三种方式可以对变量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I/O</a:t>
            </a:r>
            <a:r>
              <a:rPr lang="zh-CN" altLang="en-US" b="1" smtClean="0">
                <a:ea typeface="华文中宋" panose="02010600040101010101" pitchFamily="2" charset="-122"/>
              </a:rPr>
              <a:t>端口）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绝对定位：</a:t>
            </a:r>
            <a:r>
              <a:rPr lang="zh-CN" altLang="en-US" b="1" smtClean="0">
                <a:ea typeface="华文中宋" panose="02010600040101010101" pitchFamily="2" charset="-122"/>
              </a:rPr>
              <a:t>绝对定位关键字</a:t>
            </a:r>
            <a:r>
              <a:rPr lang="en-US" altLang="zh-CN" b="1" smtClean="0">
                <a:ea typeface="华文中宋" panose="02010600040101010101" pitchFamily="2" charset="-122"/>
              </a:rPr>
              <a:t>_at_ </a:t>
            </a:r>
            <a:r>
              <a:rPr lang="zh-CN" altLang="en-US" b="1" smtClean="0">
                <a:ea typeface="华文中宋" panose="02010600040101010101" pitchFamily="2" charset="-122"/>
              </a:rPr>
              <a:t>、指针、库函数的绝对定位宏。	对于后两种方式，在后面指针一节介绍。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扩展的关键字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_at_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专门用于对变量作绝对定位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ea typeface="华文中宋" panose="02010600040101010101" pitchFamily="2" charset="-122"/>
              </a:rPr>
              <a:t>_at_</a:t>
            </a:r>
            <a:r>
              <a:rPr lang="zh-CN" altLang="en-US" b="1" smtClean="0">
                <a:ea typeface="华文中宋" panose="02010600040101010101" pitchFamily="2" charset="-122"/>
              </a:rPr>
              <a:t>使用在变量的定义中，其格式为：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存储类型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]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数据类型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存储区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]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变量名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1  </a:t>
            </a:r>
          </a:p>
          <a:p>
            <a:pPr algn="r"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_at_  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地址常数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，变量名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2…]</a:t>
            </a:r>
            <a:r>
              <a:rPr lang="en-US" altLang="zh-CN" smtClean="0">
                <a:solidFill>
                  <a:srgbClr val="000096"/>
                </a:solidFill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12713"/>
            <a:ext cx="4248150" cy="27781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3.3.6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变量的绝对定位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730250"/>
            <a:ext cx="8423275" cy="5622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举例说明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_at_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的使用方法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）对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en-US" b="1" smtClean="0">
                <a:ea typeface="华文中宋" panose="02010600040101010101" pitchFamily="2" charset="-122"/>
              </a:rPr>
              <a:t>中的 </a:t>
            </a:r>
            <a:r>
              <a:rPr lang="en-US" altLang="zh-CN" b="1" smtClean="0">
                <a:ea typeface="华文中宋" panose="02010600040101010101" pitchFamily="2" charset="-122"/>
              </a:rPr>
              <a:t>unsigned  char</a:t>
            </a:r>
            <a:r>
              <a:rPr lang="zh-CN" altLang="en-US" b="1" smtClean="0">
                <a:ea typeface="华文中宋" panose="02010600040101010101" pitchFamily="2" charset="-122"/>
              </a:rPr>
              <a:t>变量</a:t>
            </a:r>
            <a:r>
              <a:rPr lang="en-US" altLang="zh-CN" b="1" smtClean="0">
                <a:ea typeface="华文中宋" panose="02010600040101010101" pitchFamily="2" charset="-122"/>
              </a:rPr>
              <a:t>aa</a:t>
            </a:r>
            <a:r>
              <a:rPr lang="zh-CN" altLang="en-US" b="1" smtClean="0">
                <a:ea typeface="华文中宋" panose="02010600040101010101" pitchFamily="2" charset="-122"/>
              </a:rPr>
              <a:t>作绝对定位：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unsigned	char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en-US" altLang="zh-CN" b="1" smtClean="0">
                <a:ea typeface="华文中宋" panose="02010600040101010101" pitchFamily="2" charset="-122"/>
              </a:rPr>
              <a:t>  aa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_at_</a:t>
            </a:r>
            <a:r>
              <a:rPr lang="en-US" altLang="zh-CN" b="1" smtClean="0">
                <a:ea typeface="华文中宋" panose="02010600040101010101" pitchFamily="2" charset="-122"/>
              </a:rPr>
              <a:t>  0x30;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2</a:t>
            </a:r>
            <a:r>
              <a:rPr lang="zh-CN" altLang="en-US" b="1" smtClean="0">
                <a:ea typeface="华文中宋" panose="02010600040101010101" pitchFamily="2" charset="-122"/>
              </a:rPr>
              <a:t>）对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pdata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en-US" b="1" smtClean="0">
                <a:ea typeface="华文中宋" panose="02010600040101010101" pitchFamily="2" charset="-122"/>
              </a:rPr>
              <a:t>中的 </a:t>
            </a:r>
            <a:r>
              <a:rPr lang="en-US" altLang="zh-CN" b="1" smtClean="0">
                <a:ea typeface="华文中宋" panose="02010600040101010101" pitchFamily="2" charset="-122"/>
              </a:rPr>
              <a:t>unsigned  int</a:t>
            </a:r>
            <a:r>
              <a:rPr lang="zh-CN" altLang="en-US" b="1" smtClean="0">
                <a:ea typeface="华文中宋" panose="02010600040101010101" pitchFamily="2" charset="-122"/>
              </a:rPr>
              <a:t>数组</a:t>
            </a:r>
            <a:r>
              <a:rPr lang="en-US" altLang="zh-CN" b="1" smtClean="0">
                <a:ea typeface="华文中宋" panose="02010600040101010101" pitchFamily="2" charset="-122"/>
              </a:rPr>
              <a:t>cc</a:t>
            </a:r>
            <a:r>
              <a:rPr lang="zh-CN" altLang="en-US" b="1" smtClean="0">
                <a:ea typeface="华文中宋" panose="02010600040101010101" pitchFamily="2" charset="-122"/>
              </a:rPr>
              <a:t>作绝对定位：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unsigned	int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pdata</a:t>
            </a:r>
            <a:r>
              <a:rPr lang="en-US" altLang="zh-CN" b="1" smtClean="0">
                <a:ea typeface="华文中宋" panose="02010600040101010101" pitchFamily="2" charset="-122"/>
              </a:rPr>
              <a:t> cc[10]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_at_</a:t>
            </a:r>
            <a:r>
              <a:rPr lang="en-US" altLang="zh-CN" b="1" smtClean="0">
                <a:ea typeface="华文中宋" panose="02010600040101010101" pitchFamily="2" charset="-122"/>
              </a:rPr>
              <a:t>  0x34;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3</a:t>
            </a:r>
            <a:r>
              <a:rPr lang="zh-CN" altLang="en-US" b="1" smtClean="0">
                <a:ea typeface="华文中宋" panose="02010600040101010101" pitchFamily="2" charset="-122"/>
              </a:rPr>
              <a:t>）对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区域</a:t>
            </a:r>
            <a:r>
              <a:rPr lang="zh-CN" altLang="en-US" b="1" smtClean="0">
                <a:ea typeface="华文中宋" panose="02010600040101010101" pitchFamily="2" charset="-122"/>
              </a:rPr>
              <a:t>中的 </a:t>
            </a:r>
            <a:r>
              <a:rPr lang="en-US" altLang="zh-CN" b="1" smtClean="0">
                <a:ea typeface="华文中宋" panose="02010600040101010101" pitchFamily="2" charset="-122"/>
              </a:rPr>
              <a:t>unsigned  char</a:t>
            </a:r>
            <a:r>
              <a:rPr lang="zh-CN" altLang="en-US" b="1" smtClean="0">
                <a:ea typeface="华文中宋" panose="02010600040101010101" pitchFamily="2" charset="-122"/>
              </a:rPr>
              <a:t>变量</a:t>
            </a:r>
            <a:r>
              <a:rPr lang="en-US" altLang="zh-CN" b="1" smtClean="0">
                <a:ea typeface="华文中宋" panose="02010600040101010101" pitchFamily="2" charset="-122"/>
              </a:rPr>
              <a:t>printer_port</a:t>
            </a:r>
            <a:r>
              <a:rPr lang="zh-CN" altLang="en-US" b="1" smtClean="0">
                <a:ea typeface="华文中宋" panose="02010600040101010101" pitchFamily="2" charset="-122"/>
              </a:rPr>
              <a:t>作绝对定位：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unsigned	char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en-US" altLang="zh-CN" b="1" smtClean="0">
                <a:ea typeface="华文中宋" panose="02010600040101010101" pitchFamily="2" charset="-122"/>
              </a:rPr>
              <a:t>  printer_port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_at_</a:t>
            </a:r>
            <a:r>
              <a:rPr lang="en-US" altLang="zh-CN" b="1" smtClean="0">
                <a:ea typeface="华文中宋" panose="02010600040101010101" pitchFamily="2" charset="-122"/>
              </a:rPr>
              <a:t>  0x7fff;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12713"/>
            <a:ext cx="4248150" cy="31591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3.3.6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变量的绝对定位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881063"/>
            <a:ext cx="8423275" cy="57753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对变量绝对定位的几点说明：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ea typeface="华文中宋" panose="02010600040101010101" pitchFamily="2" charset="-122"/>
              </a:rPr>
              <a:t>）绝对地址变量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在定义时不能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初始化</a:t>
            </a:r>
            <a:r>
              <a:rPr lang="zh-CN" altLang="en-US" b="1" dirty="0" smtClean="0">
                <a:ea typeface="华文中宋" panose="02010600040101010101" pitchFamily="2" charset="-122"/>
              </a:rPr>
              <a:t>；</a:t>
            </a:r>
            <a:endParaRPr lang="zh-CN" altLang="en-US" b="1" dirty="0" smtClean="0">
              <a:ea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2</a:t>
            </a:r>
            <a:r>
              <a:rPr lang="zh-CN" altLang="en-US" b="1" dirty="0" smtClean="0">
                <a:ea typeface="华文中宋" panose="02010600040101010101" pitchFamily="2" charset="-122"/>
              </a:rPr>
              <a:t>）绝对地址变量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只能够是全局变量</a:t>
            </a:r>
            <a:r>
              <a:rPr lang="zh-CN" altLang="en-US" b="1" dirty="0" smtClean="0">
                <a:ea typeface="华文中宋" panose="02010600040101010101" pitchFamily="2" charset="-122"/>
              </a:rPr>
              <a:t>，不能在函数中对变量绝对定位；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3</a:t>
            </a:r>
            <a:r>
              <a:rPr lang="zh-CN" altLang="en-US" b="1" dirty="0" smtClean="0">
                <a:ea typeface="华文中宋" panose="02010600040101010101" pitchFamily="2" charset="-122"/>
              </a:rPr>
              <a:t>）绝对地址变量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多用于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I/O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端口</a:t>
            </a:r>
            <a:r>
              <a:rPr lang="zh-CN" altLang="en-US" b="1" dirty="0" smtClean="0">
                <a:ea typeface="华文中宋" panose="02010600040101010101" pitchFamily="2" charset="-122"/>
              </a:rPr>
              <a:t>，一般情况下不对变量作绝对定位；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3</a:t>
            </a:r>
            <a:r>
              <a:rPr lang="zh-CN" altLang="en-US" b="1" dirty="0" smtClean="0">
                <a:ea typeface="华文中宋" panose="02010600040101010101" pitchFamily="2" charset="-122"/>
              </a:rPr>
              <a:t>）位</a:t>
            </a:r>
            <a:r>
              <a:rPr lang="zh-CN" altLang="en-US" b="1" dirty="0" smtClean="0">
                <a:ea typeface="华文中宋" panose="02010600040101010101" pitchFamily="2" charset="-122"/>
              </a:rPr>
              <a:t>变量</a:t>
            </a:r>
            <a:r>
              <a:rPr lang="en-US" altLang="zh-CN" b="1" dirty="0" smtClean="0">
                <a:ea typeface="华文中宋" panose="02010600040101010101" pitchFamily="2" charset="-122"/>
              </a:rPr>
              <a:t>bit</a:t>
            </a:r>
            <a:r>
              <a:rPr lang="zh-CN" altLang="en-US" b="1" dirty="0" smtClean="0">
                <a:ea typeface="华文中宋" panose="02010600040101010101" pitchFamily="2" charset="-122"/>
              </a:rPr>
              <a:t>不能</a:t>
            </a:r>
            <a:r>
              <a:rPr lang="zh-CN" altLang="en-US" b="1" dirty="0" smtClean="0">
                <a:ea typeface="华文中宋" panose="02010600040101010101" pitchFamily="2" charset="-122"/>
              </a:rPr>
              <a:t>使用</a:t>
            </a:r>
            <a:r>
              <a:rPr lang="en-US" altLang="zh-CN" b="1" dirty="0" smtClean="0">
                <a:ea typeface="华文中宋" panose="02010600040101010101" pitchFamily="2" charset="-122"/>
              </a:rPr>
              <a:t>_at_</a:t>
            </a:r>
            <a:r>
              <a:rPr lang="zh-CN" altLang="en-US" b="1" dirty="0" smtClean="0">
                <a:ea typeface="华文中宋" panose="02010600040101010101" pitchFamily="2" charset="-122"/>
              </a:rPr>
              <a:t>绝对定位。</a:t>
            </a:r>
            <a:endParaRPr lang="zh-CN" altLang="en-US" dirty="0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3.4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位变量的定义</a:t>
            </a:r>
            <a:endParaRPr lang="zh-CN" altLang="en-US" sz="3800" smtClean="0">
              <a:solidFill>
                <a:srgbClr val="FF0000"/>
              </a:solidFill>
            </a:endParaRP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57388" y="1627188"/>
            <a:ext cx="5854700" cy="3203575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主要内容</a:t>
            </a:r>
          </a:p>
          <a:p>
            <a:pPr marL="609600" indent="-609600" eaLnBrk="1" hangingPunct="1">
              <a:buFontTx/>
              <a:buNone/>
            </a:pPr>
            <a:endParaRPr lang="zh-CN" altLang="en-US" sz="2000" b="1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3.3.1  bit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型位变量的定义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3.3.2  sbit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型位变量的定义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3.3.1  bit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6888" y="1131888"/>
            <a:ext cx="8189912" cy="5381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常说的位变量指的就是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bit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型位变量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的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bit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型位变量定义的一般格式为：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存储类型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]   bit	 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位变量名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1[=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初值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] </a:t>
            </a:r>
          </a:p>
          <a:p>
            <a:pPr algn="r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，位变量名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2[=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初值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]] 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…]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bit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位变量被保存在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RAM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中的位寻址区域</a:t>
            </a:r>
            <a:r>
              <a:rPr lang="zh-CN" altLang="en-US" b="1" smtClean="0">
                <a:ea typeface="华文中宋" panose="02010600040101010101" pitchFamily="2" charset="-122"/>
              </a:rPr>
              <a:t>（字节地址为</a:t>
            </a:r>
            <a:r>
              <a:rPr lang="en-US" altLang="zh-CN" b="1" smtClean="0">
                <a:ea typeface="华文中宋" panose="02010600040101010101" pitchFamily="2" charset="-122"/>
              </a:rPr>
              <a:t>0x20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0x2f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ea typeface="华文中宋" panose="02010600040101010101" pitchFamily="2" charset="-122"/>
              </a:rPr>
              <a:t>16</a:t>
            </a:r>
            <a:r>
              <a:rPr lang="zh-CN" altLang="en-US" b="1" smtClean="0">
                <a:ea typeface="华文中宋" panose="02010600040101010101" pitchFamily="2" charset="-122"/>
              </a:rPr>
              <a:t>字节）。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例如：</a:t>
            </a:r>
            <a:endParaRPr lang="zh-CN" altLang="nb-NO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		bit	flag_run</a:t>
            </a:r>
            <a:r>
              <a:rPr lang="zh-CN" altLang="nb-NO" b="1" smtClean="0">
                <a:ea typeface="华文中宋" panose="02010600040101010101" pitchFamily="2" charset="-122"/>
              </a:rPr>
              <a:t>，</a:t>
            </a:r>
            <a:r>
              <a:rPr lang="nb-NO" altLang="zh-CN" b="1" smtClean="0">
                <a:ea typeface="华文中宋" panose="02010600040101010101" pitchFamily="2" charset="-122"/>
              </a:rPr>
              <a:t>receiv_bit=0</a:t>
            </a:r>
            <a:r>
              <a:rPr lang="zh-CN" altLang="nb-NO" b="1" smtClean="0">
                <a:ea typeface="华文中宋" panose="02010600040101010101" pitchFamily="2" charset="-122"/>
              </a:rPr>
              <a:t>；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static  bit	send_bit</a:t>
            </a:r>
            <a:r>
              <a:rPr lang="zh-CN" altLang="en-US" b="1" smtClean="0">
                <a:ea typeface="华文中宋" panose="02010600040101010101" pitchFamily="2" charset="-122"/>
              </a:rPr>
              <a:t>；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417513"/>
            <a:ext cx="8121650" cy="741362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3.1  C</a:t>
            </a:r>
            <a:r>
              <a:rPr lang="en-US" altLang="zh-CN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概述</a:t>
            </a:r>
            <a:endParaRPr lang="zh-CN" altLang="en-US" sz="3800" smtClean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28725"/>
            <a:ext cx="8382000" cy="53228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学习单片机</a:t>
            </a:r>
            <a:r>
              <a:rPr lang="en-US" altLang="zh-CN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语言的必要性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随着单片机性能的不断提高，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C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语言编译调试工具的不断完善，以及现在对单片机产品辅助功能的要求、对开发周期不断缩短的要求，使得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越来越多的单片机编程人员转向使用</a:t>
            </a:r>
            <a:r>
              <a:rPr lang="en-US" altLang="zh-CN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28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语言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，因此有必要在单片机课程中讲授“单片机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C</a:t>
            </a:r>
            <a:r>
              <a:rPr lang="zh-CN" altLang="en-US" sz="2800" b="1" dirty="0" smtClean="0">
                <a:ea typeface="华文中宋" panose="02010600040101010101" pitchFamily="2" charset="-122"/>
              </a:rPr>
              <a:t>语言”。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ea typeface="华文中宋" panose="02010600040101010101" pitchFamily="2" charset="-122"/>
              </a:rPr>
              <a:t>	</a:t>
            </a:r>
            <a:endParaRPr lang="zh-CN" altLang="en-US" sz="2800" dirty="0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27000"/>
            <a:ext cx="4275137" cy="3333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3.3.1  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189038"/>
            <a:ext cx="8189912" cy="5324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两点说明：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  <a:r>
              <a:rPr lang="en-US" altLang="zh-CN" b="1" smtClean="0">
                <a:ea typeface="华文中宋" panose="02010600040101010101" pitchFamily="2" charset="-122"/>
              </a:rPr>
              <a:t>bit</a:t>
            </a:r>
            <a:r>
              <a:rPr lang="zh-CN" altLang="en-US" b="1" smtClean="0">
                <a:ea typeface="华文中宋" panose="02010600040101010101" pitchFamily="2" charset="-122"/>
              </a:rPr>
              <a:t>型位变量与其它变量一样，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可以作为函数的形参</a:t>
            </a:r>
            <a:r>
              <a:rPr lang="zh-CN" altLang="en-US" b="1" smtClean="0">
                <a:ea typeface="华文中宋" panose="02010600040101010101" pitchFamily="2" charset="-122"/>
              </a:rPr>
              <a:t>，也可以作为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函数的返回值</a:t>
            </a:r>
            <a:r>
              <a:rPr lang="zh-CN" altLang="en-US" b="1" smtClean="0">
                <a:ea typeface="华文中宋" panose="02010600040101010101" pitchFamily="2" charset="-122"/>
              </a:rPr>
              <a:t>，即函数的类型可以是位型的；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2</a:t>
            </a:r>
            <a:r>
              <a:rPr lang="zh-CN" altLang="en-US" b="1" smtClean="0">
                <a:ea typeface="华文中宋" panose="02010600040101010101" pitchFamily="2" charset="-122"/>
              </a:rPr>
              <a:t>）位变量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不能定义指针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不能定义数组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39850"/>
            <a:ext cx="8189912" cy="5110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对于能够按位寻址的特殊功能寄存器、定义在位寻址区域的变量（字节型、整型、长整型），可以对其各位用</a:t>
            </a:r>
            <a:r>
              <a:rPr lang="en-US" altLang="zh-CN" b="1" smtClean="0">
                <a:ea typeface="华文中宋" panose="02010600040101010101" pitchFamily="2" charset="-122"/>
              </a:rPr>
              <a:t>sbit</a:t>
            </a:r>
            <a:r>
              <a:rPr lang="zh-CN" altLang="en-US" b="1" smtClean="0">
                <a:ea typeface="华文中宋" panose="02010600040101010101" pitchFamily="2" charset="-122"/>
              </a:rPr>
              <a:t>定义位变量。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为了方便起见，分开讨论</a:t>
            </a:r>
            <a:r>
              <a:rPr lang="zh-CN" altLang="en-US" b="1" smtClean="0">
                <a:ea typeface="华文中宋" panose="02010600040101010101" pitchFamily="2" charset="-122"/>
              </a:rPr>
              <a:t>按位寻址的特殊功能寄存器中位变量的定义、按位寻址的变量中位变量的定义。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8" y="150813"/>
            <a:ext cx="3448050" cy="1666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704850"/>
            <a:ext cx="8304212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一、特殊功能寄存器中位变量定义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能够按位寻址的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特殊功能寄存器中位变量定义的一般格式为：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sbit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位变量名 ＝ 位地址表达式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这里的位地址表达式有三种形式：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直接位地址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特殊功能寄存器名带位号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字节地址带位号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3" y="114300"/>
            <a:ext cx="4410075" cy="2952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703263"/>
            <a:ext cx="8189912" cy="5810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en-US" altLang="zh-CN" sz="3400" b="1" dirty="0" smtClean="0">
                <a:solidFill>
                  <a:srgbClr val="DC00DC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sz="3400" b="1" dirty="0" smtClean="0">
                <a:solidFill>
                  <a:srgbClr val="DC00DC"/>
                </a:solidFill>
                <a:ea typeface="华文中宋" panose="02010600040101010101" pitchFamily="2" charset="-122"/>
              </a:rPr>
              <a:t>、用直接位地址定义位变量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这种情况下位变量的定义格式为：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	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位变量名 ＝ 位地址常数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这里的位地址常数范围为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0x80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～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0xff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，实际是定义特殊功能寄存器的位</a:t>
            </a:r>
            <a:r>
              <a:rPr lang="zh-CN" altLang="en-US" b="1" dirty="0" smtClean="0">
                <a:ea typeface="华文中宋" panose="02010600040101010101" pitchFamily="2" charset="-122"/>
              </a:rPr>
              <a:t>。例如：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P0_0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0x80</a:t>
            </a:r>
            <a:r>
              <a:rPr lang="en-US" altLang="zh-CN" b="1" dirty="0" smtClean="0">
                <a:ea typeface="华文中宋" panose="02010600040101010101" pitchFamily="2" charset="-122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P1_1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0x91</a:t>
            </a:r>
            <a:r>
              <a:rPr lang="en-US" altLang="zh-CN" b="1" dirty="0" smtClean="0">
                <a:ea typeface="华文中宋" panose="02010600040101010101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RS0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0xd3</a:t>
            </a:r>
            <a:r>
              <a:rPr lang="en-US" altLang="zh-CN" b="1" dirty="0" smtClean="0">
                <a:ea typeface="华文中宋" panose="02010600040101010101" pitchFamily="2" charset="-122"/>
              </a:rPr>
              <a:t>; 	//</a:t>
            </a:r>
            <a:r>
              <a:rPr lang="zh-CN" altLang="en-US" b="1" dirty="0" smtClean="0">
                <a:ea typeface="华文中宋" panose="02010600040101010101" pitchFamily="2" charset="-122"/>
              </a:rPr>
              <a:t>定义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PSW</a:t>
            </a:r>
            <a:r>
              <a:rPr lang="zh-CN" altLang="en-US" b="1" dirty="0" smtClean="0">
                <a:ea typeface="华文中宋" panose="02010600040101010101" pitchFamily="2" charset="-122"/>
              </a:rPr>
              <a:t>的第</a:t>
            </a:r>
            <a:r>
              <a:rPr lang="en-US" altLang="zh-CN" b="1" dirty="0" smtClean="0">
                <a:ea typeface="华文中宋" panose="02010600040101010101" pitchFamily="2" charset="-122"/>
              </a:rPr>
              <a:t>3</a:t>
            </a:r>
            <a:r>
              <a:rPr lang="zh-CN" altLang="en-US" b="1" dirty="0" smtClean="0">
                <a:ea typeface="华文中宋" panose="02010600040101010101" pitchFamily="2" charset="-122"/>
              </a:rPr>
              <a:t>位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ET0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0xa9</a:t>
            </a:r>
            <a:r>
              <a:rPr lang="en-US" altLang="zh-CN" b="1" dirty="0" smtClean="0">
                <a:ea typeface="华文中宋" panose="02010600040101010101" pitchFamily="2" charset="-122"/>
              </a:rPr>
              <a:t>; 	//</a:t>
            </a:r>
            <a:r>
              <a:rPr lang="zh-CN" altLang="en-US" b="1" dirty="0" smtClean="0">
                <a:ea typeface="华文中宋" panose="02010600040101010101" pitchFamily="2" charset="-122"/>
              </a:rPr>
              <a:t>定义</a:t>
            </a:r>
            <a:r>
              <a:rPr lang="en-US" altLang="zh-CN" b="1" dirty="0" smtClean="0">
                <a:ea typeface="华文中宋" panose="02010600040101010101" pitchFamily="2" charset="-122"/>
              </a:rPr>
              <a:t>IE</a:t>
            </a:r>
            <a:r>
              <a:rPr lang="zh-CN" altLang="en-US" b="1" dirty="0" smtClean="0">
                <a:ea typeface="华文中宋" panose="02010600040101010101" pitchFamily="2" charset="-122"/>
              </a:rPr>
              <a:t>的第</a:t>
            </a:r>
            <a:r>
              <a:rPr lang="en-US" altLang="zh-CN" b="1" dirty="0" smtClean="0"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ea typeface="华文中宋" panose="02010600040101010101" pitchFamily="2" charset="-122"/>
              </a:rPr>
              <a:t>位</a:t>
            </a:r>
            <a:r>
              <a:rPr lang="zh-CN" altLang="en-US" dirty="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27000"/>
            <a:ext cx="4410075" cy="22542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608013"/>
            <a:ext cx="8189912" cy="5905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en-US" altLang="zh-CN" sz="3400" b="1" dirty="0" smtClean="0">
                <a:solidFill>
                  <a:srgbClr val="DC00DC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3400" b="1" dirty="0" smtClean="0">
                <a:solidFill>
                  <a:srgbClr val="DC00DC"/>
                </a:solidFill>
                <a:ea typeface="华文中宋" panose="02010600040101010101" pitchFamily="2" charset="-122"/>
              </a:rPr>
              <a:t>、特殊功能寄存器名带位号定义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这时位变量的定义格式为：</a:t>
            </a:r>
          </a:p>
          <a:p>
            <a:pPr eaLnBrk="1" hangingPunct="1">
              <a:buFontTx/>
              <a:buNone/>
            </a:pP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位变量名 ＝ 特殊功能寄存器名</a:t>
            </a:r>
            <a:r>
              <a:rPr lang="en-US" altLang="zh-CN" b="1" dirty="0" smtClean="0">
                <a:solidFill>
                  <a:srgbClr val="00009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位号</a:t>
            </a:r>
            <a:r>
              <a:rPr lang="zh-CN" altLang="en-US" b="1" dirty="0" smtClean="0">
                <a:ea typeface="华文中宋" panose="02010600040101010101" pitchFamily="2" charset="-122"/>
              </a:rPr>
              <a:t>		这里的位号常数为</a:t>
            </a:r>
            <a:r>
              <a:rPr lang="en-US" altLang="zh-CN" b="1" dirty="0" smtClean="0">
                <a:ea typeface="华文中宋" panose="02010600040101010101" pitchFamily="2" charset="-122"/>
              </a:rPr>
              <a:t>0</a:t>
            </a:r>
            <a:r>
              <a:rPr lang="zh-CN" altLang="en-US" b="1" dirty="0" smtClean="0">
                <a:ea typeface="华文中宋" panose="02010600040101010101" pitchFamily="2" charset="-122"/>
              </a:rPr>
              <a:t>～</a:t>
            </a:r>
            <a:r>
              <a:rPr lang="en-US" altLang="zh-CN" b="1" dirty="0" smtClean="0">
                <a:ea typeface="华文中宋" panose="02010600040101010101" pitchFamily="2" charset="-122"/>
              </a:rPr>
              <a:t>7</a:t>
            </a:r>
            <a:r>
              <a:rPr lang="zh-CN" altLang="en-US" b="1" dirty="0" smtClean="0">
                <a:ea typeface="华文中宋" panose="02010600040101010101" pitchFamily="2" charset="-122"/>
              </a:rPr>
              <a:t>。</a:t>
            </a:r>
            <a:endParaRPr lang="en-US" altLang="zh-CN" b="1" dirty="0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例如</a:t>
            </a:r>
            <a:r>
              <a:rPr lang="zh-CN" altLang="en-US" b="1" dirty="0" smtClean="0">
                <a:ea typeface="华文中宋" panose="020106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P0_3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P0</a:t>
            </a:r>
            <a:r>
              <a:rPr lang="en-US" altLang="zh-CN" b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3</a:t>
            </a:r>
            <a:r>
              <a:rPr lang="en-US" altLang="zh-CN" b="1" dirty="0" smtClean="0">
                <a:ea typeface="华文中宋" panose="02010600040101010101" pitchFamily="2" charset="-122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P1_4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P1</a:t>
            </a:r>
            <a:r>
              <a:rPr lang="en-US" altLang="zh-CN" b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4</a:t>
            </a:r>
            <a:r>
              <a:rPr lang="en-US" altLang="zh-CN" b="1" dirty="0" smtClean="0">
                <a:ea typeface="华文中宋" panose="02010600040101010101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OV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PSW</a:t>
            </a:r>
            <a:r>
              <a:rPr lang="en-US" altLang="zh-CN" b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2</a:t>
            </a:r>
            <a:r>
              <a:rPr lang="en-US" altLang="zh-CN" b="1" dirty="0" smtClean="0">
                <a:ea typeface="华文中宋" panose="02010600040101010101" pitchFamily="2" charset="-122"/>
              </a:rPr>
              <a:t>; 	//</a:t>
            </a:r>
            <a:r>
              <a:rPr lang="zh-CN" altLang="en-US" b="1" dirty="0" smtClean="0">
                <a:ea typeface="华文中宋" panose="02010600040101010101" pitchFamily="2" charset="-122"/>
              </a:rPr>
              <a:t>定义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PSW</a:t>
            </a:r>
            <a:r>
              <a:rPr lang="zh-CN" altLang="en-US" b="1" dirty="0" smtClean="0">
                <a:ea typeface="华文中宋" panose="02010600040101010101" pitchFamily="2" charset="-122"/>
              </a:rPr>
              <a:t>的第</a:t>
            </a:r>
            <a:r>
              <a:rPr lang="en-US" altLang="zh-CN" b="1" dirty="0" smtClean="0">
                <a:ea typeface="华文中宋" panose="02010600040101010101" pitchFamily="2" charset="-122"/>
              </a:rPr>
              <a:t>2</a:t>
            </a:r>
            <a:r>
              <a:rPr lang="zh-CN" altLang="en-US" b="1" dirty="0" smtClean="0">
                <a:ea typeface="华文中宋" panose="02010600040101010101" pitchFamily="2" charset="-122"/>
              </a:rPr>
              <a:t>位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sbit</a:t>
            </a:r>
            <a:r>
              <a:rPr lang="en-US" altLang="zh-CN" b="1" dirty="0" smtClean="0">
                <a:ea typeface="华文中宋" panose="02010600040101010101" pitchFamily="2" charset="-122"/>
              </a:rPr>
              <a:t>	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ES</a:t>
            </a:r>
            <a:r>
              <a:rPr lang="en-US" altLang="zh-CN" b="1" dirty="0" smtClean="0">
                <a:ea typeface="华文中宋" panose="02010600040101010101" pitchFamily="2" charset="-122"/>
              </a:rPr>
              <a:t>=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IE</a:t>
            </a:r>
            <a:r>
              <a:rPr lang="en-US" altLang="zh-CN" b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4</a:t>
            </a:r>
            <a:r>
              <a:rPr lang="en-US" altLang="zh-CN" b="1" dirty="0" smtClean="0">
                <a:ea typeface="华文中宋" panose="02010600040101010101" pitchFamily="2" charset="-122"/>
              </a:rPr>
              <a:t>; 	//</a:t>
            </a:r>
            <a:r>
              <a:rPr lang="zh-CN" altLang="en-US" b="1" dirty="0" smtClean="0">
                <a:ea typeface="华文中宋" panose="02010600040101010101" pitchFamily="2" charset="-122"/>
              </a:rPr>
              <a:t>定义</a:t>
            </a:r>
            <a:r>
              <a:rPr lang="en-US" altLang="zh-CN" b="1" dirty="0" smtClean="0">
                <a:ea typeface="华文中宋" panose="02010600040101010101" pitchFamily="2" charset="-122"/>
              </a:rPr>
              <a:t>IE</a:t>
            </a:r>
            <a:r>
              <a:rPr lang="zh-CN" altLang="en-US" b="1" dirty="0" smtClean="0">
                <a:ea typeface="华文中宋" panose="02010600040101010101" pitchFamily="2" charset="-122"/>
              </a:rPr>
              <a:t>的第</a:t>
            </a:r>
            <a:r>
              <a:rPr lang="en-US" altLang="zh-CN" b="1" dirty="0" smtClean="0">
                <a:ea typeface="华文中宋" panose="02010600040101010101" pitchFamily="2" charset="-122"/>
              </a:rPr>
              <a:t>4</a:t>
            </a:r>
            <a:r>
              <a:rPr lang="zh-CN" altLang="en-US" b="1" dirty="0" smtClean="0">
                <a:ea typeface="华文中宋" panose="02010600040101010101" pitchFamily="2" charset="-122"/>
              </a:rPr>
              <a:t>位</a:t>
            </a:r>
            <a:r>
              <a:rPr lang="zh-CN" altLang="en-US" dirty="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88900"/>
            <a:ext cx="4410075" cy="3333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723900"/>
            <a:ext cx="8258175" cy="57896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、寄存器地址带位号定义位变量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在这种情况下位变量的定义格式为：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sbit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位变量名 ＝ 特殊功能寄存器地址</a:t>
            </a:r>
            <a:r>
              <a:rPr lang="en-US" altLang="zh-CN" b="1" smtClean="0">
                <a:solidFill>
                  <a:srgbClr val="00009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</a:p>
          <a:p>
            <a:pPr algn="r"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位号常数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这里的位号常数同上，为</a:t>
            </a:r>
            <a:r>
              <a:rPr lang="en-US" altLang="zh-CN" b="1" smtClean="0"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7</a:t>
            </a:r>
            <a:r>
              <a:rPr lang="zh-CN" altLang="en-US" b="1" smtClean="0">
                <a:ea typeface="华文中宋" panose="02010600040101010101" pitchFamily="2" charset="-122"/>
              </a:rPr>
              <a:t>。例如：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sbit	P0_6=0x80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6;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sbit	P1_7=0x90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7;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sbit	AC=0xd0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6; 	//</a:t>
            </a:r>
            <a:r>
              <a:rPr lang="zh-CN" altLang="en-US" b="1" smtClean="0">
                <a:ea typeface="华文中宋" panose="02010600040101010101" pitchFamily="2" charset="-122"/>
              </a:rPr>
              <a:t>定义</a:t>
            </a:r>
            <a:r>
              <a:rPr lang="en-US" altLang="zh-CN" b="1" smtClean="0">
                <a:ea typeface="华文中宋" panose="02010600040101010101" pitchFamily="2" charset="-122"/>
              </a:rPr>
              <a:t>PSW</a:t>
            </a:r>
            <a:r>
              <a:rPr lang="zh-CN" altLang="en-US" b="1" smtClean="0">
                <a:ea typeface="华文中宋" panose="02010600040101010101" pitchFamily="2" charset="-122"/>
              </a:rPr>
              <a:t>的第</a:t>
            </a:r>
            <a:r>
              <a:rPr lang="en-US" altLang="zh-CN" b="1" smtClean="0">
                <a:ea typeface="华文中宋" panose="02010600040101010101" pitchFamily="2" charset="-122"/>
              </a:rPr>
              <a:t>6</a:t>
            </a:r>
            <a:r>
              <a:rPr lang="zh-CN" altLang="en-US" b="1" smtClean="0">
                <a:ea typeface="华文中宋" panose="02010600040101010101" pitchFamily="2" charset="-122"/>
              </a:rPr>
              <a:t>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sbit	EA=0xa8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7;	//</a:t>
            </a:r>
            <a:r>
              <a:rPr lang="zh-CN" altLang="en-US" b="1" smtClean="0">
                <a:ea typeface="华文中宋" panose="02010600040101010101" pitchFamily="2" charset="-122"/>
              </a:rPr>
              <a:t>定义</a:t>
            </a:r>
            <a:r>
              <a:rPr lang="en-US" altLang="zh-CN" b="1" smtClean="0">
                <a:ea typeface="华文中宋" panose="02010600040101010101" pitchFamily="2" charset="-122"/>
              </a:rPr>
              <a:t>IE</a:t>
            </a:r>
            <a:r>
              <a:rPr lang="zh-CN" altLang="en-US" b="1" smtClean="0">
                <a:ea typeface="华文中宋" panose="02010600040101010101" pitchFamily="2" charset="-122"/>
              </a:rPr>
              <a:t>的第</a:t>
            </a:r>
            <a:r>
              <a:rPr lang="en-US" altLang="zh-CN" b="1" smtClean="0">
                <a:ea typeface="华文中宋" panose="02010600040101010101" pitchFamily="2" charset="-122"/>
              </a:rPr>
              <a:t>7</a:t>
            </a:r>
            <a:r>
              <a:rPr lang="zh-CN" altLang="en-US" b="1" smtClean="0">
                <a:ea typeface="华文中宋" panose="02010600040101010101" pitchFamily="2" charset="-122"/>
              </a:rPr>
              <a:t>位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01600"/>
            <a:ext cx="4410075" cy="31432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25488"/>
            <a:ext cx="8310563" cy="5424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30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4</a:t>
            </a:r>
            <a:r>
              <a:rPr lang="zh-CN" altLang="en-US" sz="30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、几点说明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1</a:t>
            </a:r>
            <a:r>
              <a:rPr lang="zh-CN" altLang="en-US" sz="2800" b="1" smtClean="0">
                <a:ea typeface="华文中宋" panose="02010600040101010101" pitchFamily="2" charset="-122"/>
              </a:rPr>
              <a:t>）用</a:t>
            </a:r>
            <a:r>
              <a:rPr lang="en-US" altLang="zh-CN" sz="2800" b="1" smtClean="0">
                <a:ea typeface="华文中宋" panose="02010600040101010101" pitchFamily="2" charset="-122"/>
              </a:rPr>
              <a:t>sbit</a:t>
            </a:r>
            <a:r>
              <a:rPr lang="zh-CN" altLang="en-US" sz="2800" b="1" smtClean="0">
                <a:ea typeface="华文中宋" panose="02010600040101010101" pitchFamily="2" charset="-122"/>
              </a:rPr>
              <a:t>定义的位变量，必须能够按位操作，而不能够对无位操作功能的位定义位变量。</a:t>
            </a:r>
            <a:endParaRPr lang="zh-CN" altLang="de-DE" sz="2800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de-DE" altLang="zh-CN" sz="2800" b="1" smtClean="0">
                <a:ea typeface="华文中宋" panose="02010600040101010101" pitchFamily="2" charset="-122"/>
              </a:rPr>
              <a:t>		2</a:t>
            </a:r>
            <a:r>
              <a:rPr lang="zh-CN" altLang="de-DE" sz="2800" b="1" smtClean="0">
                <a:ea typeface="华文中宋" panose="02010600040101010101" pitchFamily="2" charset="-122"/>
              </a:rPr>
              <a:t>）用</a:t>
            </a:r>
            <a:r>
              <a:rPr lang="en-US" altLang="zh-CN" sz="2800" b="1" smtClean="0">
                <a:ea typeface="华文中宋" panose="02010600040101010101" pitchFamily="2" charset="-122"/>
              </a:rPr>
              <a:t>sbit</a:t>
            </a:r>
            <a:r>
              <a:rPr lang="zh-CN" altLang="en-US" sz="2800" b="1" smtClean="0">
                <a:ea typeface="华文中宋" panose="02010600040101010101" pitchFamily="2" charset="-122"/>
              </a:rPr>
              <a:t>定义位变量，必须放在函数外面作为全局位变量，而不能在函数内部定义。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3</a:t>
            </a:r>
            <a:r>
              <a:rPr lang="zh-CN" altLang="en-US" sz="2800" b="1" smtClean="0">
                <a:ea typeface="华文中宋" panose="02010600040101010101" pitchFamily="2" charset="-122"/>
              </a:rPr>
              <a:t>）用</a:t>
            </a:r>
            <a:r>
              <a:rPr lang="en-US" altLang="zh-CN" sz="2800" b="1" smtClean="0">
                <a:ea typeface="华文中宋" panose="02010600040101010101" pitchFamily="2" charset="-122"/>
              </a:rPr>
              <a:t>sbit</a:t>
            </a:r>
            <a:r>
              <a:rPr lang="zh-CN" altLang="en-US" sz="2800" b="1" smtClean="0">
                <a:ea typeface="华文中宋" panose="02010600040101010101" pitchFamily="2" charset="-122"/>
              </a:rPr>
              <a:t>每次只能定义一个位变量。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4</a:t>
            </a:r>
            <a:r>
              <a:rPr lang="zh-CN" altLang="en-US" sz="2800" b="1" smtClean="0">
                <a:ea typeface="华文中宋" panose="02010600040101010101" pitchFamily="2" charset="-122"/>
              </a:rPr>
              <a:t>）对其它模块定义的位变量（</a:t>
            </a:r>
            <a:r>
              <a:rPr lang="en-US" altLang="zh-CN" sz="2800" b="1" smtClean="0">
                <a:ea typeface="华文中宋" panose="02010600040101010101" pitchFamily="2" charset="-122"/>
              </a:rPr>
              <a:t>bit</a:t>
            </a:r>
            <a:r>
              <a:rPr lang="zh-CN" altLang="en-US" sz="2800" b="1" smtClean="0">
                <a:ea typeface="华文中宋" panose="02010600040101010101" pitchFamily="2" charset="-122"/>
              </a:rPr>
              <a:t>型或 </a:t>
            </a:r>
            <a:r>
              <a:rPr lang="en-US" altLang="zh-CN" sz="2800" b="1" smtClean="0">
                <a:ea typeface="华文中宋" panose="02010600040101010101" pitchFamily="2" charset="-122"/>
              </a:rPr>
              <a:t>sbit</a:t>
            </a:r>
            <a:r>
              <a:rPr lang="zh-CN" altLang="en-US" sz="2800" b="1" smtClean="0">
                <a:ea typeface="华文中宋" panose="02010600040101010101" pitchFamily="2" charset="-122"/>
              </a:rPr>
              <a:t>型）的引用声明，都使用</a:t>
            </a:r>
            <a:r>
              <a:rPr lang="en-US" altLang="zh-CN" sz="2800" b="1" smtClean="0">
                <a:ea typeface="华文中宋" panose="02010600040101010101" pitchFamily="2" charset="-122"/>
              </a:rPr>
              <a:t>bit</a:t>
            </a:r>
            <a:r>
              <a:rPr lang="zh-CN" altLang="en-US" sz="2800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5</a:t>
            </a:r>
            <a:r>
              <a:rPr lang="zh-CN" altLang="en-US" sz="2800" b="1" smtClean="0">
                <a:ea typeface="华文中宋" panose="02010600040101010101" pitchFamily="2" charset="-122"/>
              </a:rPr>
              <a:t>）用</a:t>
            </a:r>
            <a:r>
              <a:rPr lang="en-US" altLang="zh-CN" sz="2800" b="1" smtClean="0">
                <a:ea typeface="华文中宋" panose="02010600040101010101" pitchFamily="2" charset="-122"/>
              </a:rPr>
              <a:t>sbit</a:t>
            </a:r>
            <a:r>
              <a:rPr lang="zh-CN" altLang="en-US" sz="2800" b="1" smtClean="0">
                <a:ea typeface="华文中宋" panose="02010600040101010101" pitchFamily="2" charset="-122"/>
              </a:rPr>
              <a:t>定义的是一种绝对定位的位变量（因为名字是与确定位地址对应的），具有特定的意义，在应用时不能像</a:t>
            </a:r>
            <a:r>
              <a:rPr lang="en-US" altLang="zh-CN" sz="2800" b="1" smtClean="0">
                <a:ea typeface="华文中宋" panose="02010600040101010101" pitchFamily="2" charset="-122"/>
              </a:rPr>
              <a:t>bit</a:t>
            </a:r>
            <a:r>
              <a:rPr lang="zh-CN" altLang="en-US" sz="2800" b="1" smtClean="0">
                <a:ea typeface="华文中宋" panose="02010600040101010101" pitchFamily="2" charset="-122"/>
              </a:rPr>
              <a:t>型位变量那样随便使用。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157163"/>
            <a:ext cx="3117850" cy="1920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009650"/>
            <a:ext cx="8189912" cy="55038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二、</a:t>
            </a:r>
            <a:r>
              <a:rPr lang="zh-CN" altLang="en-US" sz="3600" b="1" smtClean="0">
                <a:solidFill>
                  <a:srgbClr val="A50021"/>
                </a:solidFill>
                <a:ea typeface="华文中宋" panose="02010600040101010101" pitchFamily="2" charset="-122"/>
              </a:rPr>
              <a:t>位寻址区变量的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位定义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对</a:t>
            </a:r>
            <a:r>
              <a:rPr lang="en-US" altLang="zh-CN" b="1" smtClean="0">
                <a:ea typeface="华文中宋" panose="02010600040101010101" pitchFamily="2" charset="-122"/>
              </a:rPr>
              <a:t>bdata</a:t>
            </a:r>
            <a:r>
              <a:rPr lang="zh-CN" altLang="en-US" b="1" smtClean="0">
                <a:ea typeface="华文中宋" panose="02010600040101010101" pitchFamily="2" charset="-122"/>
              </a:rPr>
              <a:t>型变量（字节型、整型、长整型） ，被保存在</a:t>
            </a:r>
            <a:r>
              <a:rPr lang="en-US" altLang="zh-CN" b="1" smtClean="0">
                <a:ea typeface="华文中宋" panose="02010600040101010101" pitchFamily="2" charset="-122"/>
              </a:rPr>
              <a:t>RAM</a:t>
            </a:r>
            <a:r>
              <a:rPr lang="zh-CN" altLang="en-US" b="1" smtClean="0">
                <a:ea typeface="华文中宋" panose="02010600040101010101" pitchFamily="2" charset="-122"/>
              </a:rPr>
              <a:t>中的位寻址区，因此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可以对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bdata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型变量各位作位变量定义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这样，既可以对</a:t>
            </a:r>
            <a:r>
              <a:rPr lang="en-US" altLang="zh-CN" b="1" smtClean="0">
                <a:ea typeface="华文中宋" panose="02010600040101010101" pitchFamily="2" charset="-122"/>
              </a:rPr>
              <a:t>bdata</a:t>
            </a:r>
            <a:r>
              <a:rPr lang="zh-CN" altLang="en-US" b="1" smtClean="0">
                <a:ea typeface="华文中宋" panose="02010600040101010101" pitchFamily="2" charset="-122"/>
              </a:rPr>
              <a:t>型变量作字节（或整型、长整型）操作，也可以作位操作。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bdata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型变量的位定义格式：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sbit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位变量名 ＝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bdata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型变量名</a:t>
            </a:r>
            <a:r>
              <a:rPr lang="en-US" altLang="zh-CN" b="1" smtClean="0">
                <a:solidFill>
                  <a:srgbClr val="00009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位号常数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01600"/>
            <a:ext cx="5526087" cy="354013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3.3.2  sbit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型位变量的定义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715963"/>
            <a:ext cx="8326437" cy="5797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bdata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型变量为在此之前应该是定义过的</a:t>
            </a:r>
            <a:r>
              <a:rPr lang="zh-CN" altLang="en-US" b="1" smtClean="0">
                <a:ea typeface="华文中宋" panose="02010600040101010101" pitchFamily="2" charset="-122"/>
              </a:rPr>
              <a:t>，位号常数可以是</a:t>
            </a:r>
            <a:r>
              <a:rPr lang="en-US" altLang="zh-CN" b="1" smtClean="0"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7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8</a:t>
            </a:r>
            <a:r>
              <a:rPr lang="zh-CN" altLang="en-US" b="1" smtClean="0">
                <a:ea typeface="华文中宋" panose="02010600040101010101" pitchFamily="2" charset="-122"/>
              </a:rPr>
              <a:t>位字节变量），或</a:t>
            </a:r>
            <a:r>
              <a:rPr lang="en-US" altLang="zh-CN" b="1" smtClean="0"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15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16</a:t>
            </a:r>
            <a:r>
              <a:rPr lang="zh-CN" altLang="en-US" b="1" smtClean="0">
                <a:ea typeface="华文中宋" panose="02010600040101010101" pitchFamily="2" charset="-122"/>
              </a:rPr>
              <a:t>位整型变量），或</a:t>
            </a:r>
            <a:r>
              <a:rPr lang="en-US" altLang="zh-CN" b="1" smtClean="0"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31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32</a:t>
            </a:r>
            <a:r>
              <a:rPr lang="zh-CN" altLang="en-US" b="1" smtClean="0">
                <a:ea typeface="华文中宋" panose="02010600040101010101" pitchFamily="2" charset="-122"/>
              </a:rPr>
              <a:t>位字长整型变量）。例如：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unsigned	char	 bdata	operate;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对</a:t>
            </a:r>
            <a:r>
              <a:rPr lang="en-US" altLang="zh-CN" b="1" smtClean="0">
                <a:ea typeface="华文中宋" panose="02010600040101010101" pitchFamily="2" charset="-122"/>
              </a:rPr>
              <a:t>operate</a:t>
            </a:r>
            <a:r>
              <a:rPr lang="zh-CN" altLang="en-US" b="1" smtClean="0">
                <a:ea typeface="华文中宋" panose="02010600040101010101" pitchFamily="2" charset="-122"/>
              </a:rPr>
              <a:t>的低</a:t>
            </a:r>
            <a:r>
              <a:rPr lang="en-US" altLang="zh-CN" b="1" smtClean="0">
                <a:ea typeface="华文中宋" panose="02010600040101010101" pitchFamily="2" charset="-122"/>
              </a:rPr>
              <a:t>4</a:t>
            </a:r>
            <a:r>
              <a:rPr lang="zh-CN" altLang="en-US" b="1" smtClean="0">
                <a:ea typeface="华文中宋" panose="02010600040101010101" pitchFamily="2" charset="-122"/>
              </a:rPr>
              <a:t>位作位变量定义：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sbit  flag_key=operate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0; 	//</a:t>
            </a:r>
            <a:r>
              <a:rPr lang="zh-CN" altLang="en-US" b="1" smtClean="0">
                <a:ea typeface="华文中宋" panose="02010600040101010101" pitchFamily="2" charset="-122"/>
              </a:rPr>
              <a:t>键盘标志位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sbit  flag_dis=operate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1; 	//</a:t>
            </a:r>
            <a:r>
              <a:rPr lang="zh-CN" altLang="en-US" sz="3100" b="1" smtClean="0">
                <a:ea typeface="华文中宋" panose="02010600040101010101" pitchFamily="2" charset="-122"/>
              </a:rPr>
              <a:t>显示标志位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sbit  flag_mus=operate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2; 	//</a:t>
            </a:r>
            <a:r>
              <a:rPr lang="zh-CN" altLang="en-US" b="1" smtClean="0">
                <a:ea typeface="华文中宋" panose="02010600040101010101" pitchFamily="2" charset="-122"/>
              </a:rPr>
              <a:t>音乐标志位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sbit  flag_run=operate</a:t>
            </a:r>
            <a:r>
              <a:rPr lang="en-US" altLang="zh-CN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en-US" altLang="zh-CN" b="1" smtClean="0">
                <a:ea typeface="华文中宋" panose="02010600040101010101" pitchFamily="2" charset="-122"/>
              </a:rPr>
              <a:t>3; 	//</a:t>
            </a:r>
            <a:r>
              <a:rPr lang="zh-CN" altLang="en-US" b="1" smtClean="0">
                <a:ea typeface="华文中宋" panose="02010600040101010101" pitchFamily="2" charset="-122"/>
              </a:rPr>
              <a:t>运行标志位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8747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3.5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特殊功能寄存器的定义</a:t>
            </a:r>
            <a:endParaRPr lang="zh-CN" altLang="en-US" sz="3800" smtClean="0">
              <a:solidFill>
                <a:srgbClr val="FF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863" y="2109788"/>
            <a:ext cx="6135687" cy="3203575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主要内容</a:t>
            </a:r>
          </a:p>
          <a:p>
            <a:pPr marL="609600" indent="-609600" eaLnBrk="1" hangingPunct="1">
              <a:buFontTx/>
              <a:buNone/>
            </a:pPr>
            <a:endParaRPr lang="zh-CN" altLang="en-US" sz="2000" b="1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3.5.1  8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位特殊功能寄存器的定义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3.5.2  16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位特殊功能寄存器的定义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76238"/>
            <a:ext cx="7556500" cy="75882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3.1.1  C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语言编程的优势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01763"/>
            <a:ext cx="8382000" cy="5064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在编程方面，使用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较汇编语言有诸多优势：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ea typeface="华文中宋" panose="02010600040101010101" pitchFamily="2" charset="-122"/>
              </a:rPr>
              <a:t>）编程容易</a:t>
            </a:r>
            <a:r>
              <a:rPr lang="zh-CN" altLang="en-US" dirty="0" smtClean="0">
                <a:ea typeface="华文中宋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2</a:t>
            </a:r>
            <a:r>
              <a:rPr lang="zh-CN" altLang="en-US" b="1" dirty="0" smtClean="0">
                <a:ea typeface="华文中宋" panose="02010600040101010101" pitchFamily="2" charset="-122"/>
              </a:rPr>
              <a:t>）容易实现复杂的数值计算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3</a:t>
            </a:r>
            <a:r>
              <a:rPr lang="zh-CN" altLang="en-US" b="1" dirty="0" smtClean="0">
                <a:ea typeface="华文中宋" panose="02010600040101010101" pitchFamily="2" charset="-122"/>
              </a:rPr>
              <a:t>）容易阅读与交流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4</a:t>
            </a:r>
            <a:r>
              <a:rPr lang="zh-CN" altLang="en-US" b="1" dirty="0" smtClean="0">
                <a:ea typeface="华文中宋" panose="02010600040101010101" pitchFamily="2" charset="-122"/>
              </a:rPr>
              <a:t>）容易调试与维护程序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5</a:t>
            </a:r>
            <a:r>
              <a:rPr lang="zh-CN" altLang="en-US" b="1" dirty="0" smtClean="0">
                <a:ea typeface="华文中宋" panose="02010600040101010101" pitchFamily="2" charset="-122"/>
              </a:rPr>
              <a:t>）容易实现模块化开发</a:t>
            </a:r>
            <a:r>
              <a:rPr lang="zh-CN" altLang="en-US" dirty="0" smtClean="0">
                <a:ea typeface="华文中宋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ea typeface="华文中宋" panose="02010600040101010101" pitchFamily="2" charset="-122"/>
              </a:rPr>
              <a:t>6</a:t>
            </a:r>
            <a:r>
              <a:rPr lang="zh-CN" altLang="en-US" b="1" dirty="0" smtClean="0">
                <a:ea typeface="华文中宋" panose="02010600040101010101" pitchFamily="2" charset="-122"/>
              </a:rPr>
              <a:t>）程序可移植性好</a:t>
            </a:r>
            <a:r>
              <a:rPr lang="zh-CN" altLang="en-US" dirty="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3.5.1  8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位特殊功能寄存器的定义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119188"/>
            <a:ext cx="8189912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定义的一般格式为：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sfr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特殊功能寄存器名 ＝ 地址常数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地址常数范围：</a:t>
            </a:r>
            <a:r>
              <a:rPr lang="en-US" altLang="zh-CN" b="1" smtClean="0">
                <a:ea typeface="华文中宋" panose="02010600040101010101" pitchFamily="2" charset="-122"/>
              </a:rPr>
              <a:t>0x80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0xff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特殊功能寄存器定义例子（见</a:t>
            </a:r>
            <a:r>
              <a:rPr lang="en-US" altLang="zh-CN" b="1" smtClean="0">
                <a:ea typeface="华文中宋" panose="02010600040101010101" pitchFamily="2" charset="-122"/>
              </a:rPr>
              <a:t>reg51.h</a:t>
            </a:r>
            <a:r>
              <a:rPr lang="zh-CN" altLang="en-US" b="1" smtClean="0">
                <a:ea typeface="华文中宋" panose="02010600040101010101" pitchFamily="2" charset="-122"/>
              </a:rPr>
              <a:t>、</a:t>
            </a:r>
            <a:r>
              <a:rPr lang="en-US" altLang="zh-CN" b="1" smtClean="0">
                <a:ea typeface="华文中宋" panose="02010600040101010101" pitchFamily="2" charset="-122"/>
              </a:rPr>
              <a:t>reg52.h</a:t>
            </a:r>
            <a:r>
              <a:rPr lang="zh-CN" altLang="en-US" b="1" smtClean="0">
                <a:ea typeface="华文中宋" panose="02010600040101010101" pitchFamily="2" charset="-122"/>
              </a:rPr>
              <a:t>等文件）：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sfr	P0=0x80;		//</a:t>
            </a:r>
            <a:r>
              <a:rPr lang="zh-CN" altLang="it-IT" b="1" smtClean="0">
                <a:ea typeface="华文中宋" panose="02010600040101010101" pitchFamily="2" charset="-122"/>
              </a:rPr>
              <a:t>定义</a:t>
            </a:r>
            <a:r>
              <a:rPr lang="en-US" altLang="zh-CN" b="1" smtClean="0">
                <a:ea typeface="华文中宋" panose="02010600040101010101" pitchFamily="2" charset="-122"/>
              </a:rPr>
              <a:t>P0</a:t>
            </a:r>
            <a:r>
              <a:rPr lang="zh-CN" altLang="it-IT" b="1" smtClean="0">
                <a:ea typeface="华文中宋" panose="02010600040101010101" pitchFamily="2" charset="-122"/>
              </a:rPr>
              <a:t>寄存器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sfr	P1=0x90;		//</a:t>
            </a:r>
            <a:r>
              <a:rPr lang="zh-CN" altLang="it-IT" b="1" smtClean="0">
                <a:ea typeface="华文中宋" panose="02010600040101010101" pitchFamily="2" charset="-122"/>
              </a:rPr>
              <a:t>定义</a:t>
            </a:r>
            <a:r>
              <a:rPr lang="en-US" altLang="zh-CN" b="1" smtClean="0">
                <a:ea typeface="华文中宋" panose="02010600040101010101" pitchFamily="2" charset="-122"/>
              </a:rPr>
              <a:t>P1</a:t>
            </a:r>
            <a:r>
              <a:rPr lang="zh-CN" altLang="it-IT" b="1" smtClean="0">
                <a:ea typeface="华文中宋" panose="02010600040101010101" pitchFamily="2" charset="-122"/>
              </a:rPr>
              <a:t>口寄存器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sfr	PSW=0xd0;	//</a:t>
            </a:r>
            <a:r>
              <a:rPr lang="zh-CN" altLang="it-IT" b="1" smtClean="0">
                <a:ea typeface="华文中宋" panose="02010600040101010101" pitchFamily="2" charset="-122"/>
              </a:rPr>
              <a:t>定义</a:t>
            </a:r>
            <a:r>
              <a:rPr lang="en-US" altLang="zh-CN" b="1" smtClean="0">
                <a:ea typeface="华文中宋" panose="02010600040101010101" pitchFamily="2" charset="-122"/>
              </a:rPr>
              <a:t>PSW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sfr	IE=0xa8;		//</a:t>
            </a:r>
            <a:r>
              <a:rPr lang="zh-CN" altLang="it-IT" b="1" smtClean="0">
                <a:ea typeface="华文中宋" panose="02010600040101010101" pitchFamily="2" charset="-122"/>
              </a:rPr>
              <a:t>定义</a:t>
            </a:r>
            <a:r>
              <a:rPr lang="it-IT" altLang="zh-CN" b="1" smtClean="0">
                <a:ea typeface="华文中宋" panose="02010600040101010101" pitchFamily="2" charset="-122"/>
              </a:rPr>
              <a:t>IE</a:t>
            </a:r>
            <a:r>
              <a:rPr lang="it-IT" altLang="zh-CN" smtClean="0">
                <a:ea typeface="华文中宋" panose="02010600040101010101" pitchFamily="2" charset="-122"/>
              </a:rPr>
              <a:t> </a:t>
            </a:r>
            <a:endParaRPr lang="en-US" altLang="zh-CN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3.5.2  16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位特殊功能寄存器的定义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254125"/>
            <a:ext cx="8189912" cy="52593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定义的一般格式为：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sfr16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   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特殊功能寄存器名 ＝ 地址常数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	地址常数范围：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0x80</a:t>
            </a:r>
            <a:r>
              <a:rPr lang="zh-CN" altLang="en-US" b="1" dirty="0" smtClean="0">
                <a:ea typeface="华文中宋" panose="02010600040101010101" pitchFamily="2" charset="-122"/>
              </a:rPr>
              <a:t>～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0xff</a:t>
            </a:r>
            <a:r>
              <a:rPr lang="zh-CN" altLang="en-US" b="1" dirty="0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华文中宋" panose="02010600040101010101" pitchFamily="2" charset="-122"/>
              </a:rPr>
              <a:t>	例如（见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reg51.h</a:t>
            </a:r>
            <a:r>
              <a:rPr lang="zh-CN" altLang="en-US" b="1" dirty="0" smtClean="0">
                <a:ea typeface="华文中宋" panose="02010600040101010101" pitchFamily="2" charset="-122"/>
              </a:rPr>
              <a:t>、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reg52.h</a:t>
            </a:r>
            <a:r>
              <a:rPr lang="zh-CN" altLang="en-US" b="1" dirty="0" smtClean="0">
                <a:ea typeface="华文中宋" panose="02010600040101010101" pitchFamily="2" charset="-122"/>
              </a:rPr>
              <a:t>等文件）：</a:t>
            </a:r>
            <a:r>
              <a:rPr lang="zh-CN" altLang="en-US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		</a:t>
            </a:r>
            <a:r>
              <a:rPr lang="en-US" altLang="zh-CN" b="1" dirty="0" err="1" smtClean="0"/>
              <a:t>sfr16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DPTR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0x82</a:t>
            </a:r>
            <a:r>
              <a:rPr lang="en-US" altLang="zh-CN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sfr16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T2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0xcc</a:t>
            </a:r>
            <a:r>
              <a:rPr lang="en-US" altLang="zh-CN" b="1" dirty="0" smtClean="0"/>
              <a:t>; 		//</a:t>
            </a:r>
            <a:r>
              <a:rPr lang="zh-CN" altLang="en-US" sz="3100" b="1" dirty="0" smtClean="0">
                <a:ea typeface="华文中宋" panose="02010600040101010101" pitchFamily="2" charset="-122"/>
              </a:rPr>
              <a:t>含</a:t>
            </a:r>
            <a:r>
              <a:rPr lang="en-US" altLang="zh-CN" sz="3100" b="1" dirty="0" err="1" smtClean="0"/>
              <a:t>TL2</a:t>
            </a:r>
            <a:r>
              <a:rPr lang="zh-CN" altLang="en-US" sz="3100" b="1" dirty="0" smtClean="0">
                <a:ea typeface="华文中宋" panose="02010600040101010101" pitchFamily="2" charset="-122"/>
              </a:rPr>
              <a:t>和</a:t>
            </a:r>
            <a:r>
              <a:rPr lang="en-US" altLang="zh-CN" sz="3100" b="1" dirty="0" err="1" smtClean="0"/>
              <a:t>TH2</a:t>
            </a:r>
            <a:endParaRPr lang="en-US" altLang="zh-CN" sz="3100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		</a:t>
            </a:r>
            <a:endParaRPr lang="zh-CN" altLang="en-US" b="1" dirty="0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00013"/>
            <a:ext cx="5499100" cy="32226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3.5.2  16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位特殊功能寄存器的定义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746125"/>
            <a:ext cx="8189912" cy="5767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几点说明：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）定义特殊功能寄存器中的地址必须在</a:t>
            </a:r>
            <a:r>
              <a:rPr lang="en-US" altLang="zh-CN" b="1" smtClean="0">
                <a:ea typeface="华文中宋" panose="02010600040101010101" pitchFamily="2" charset="-122"/>
              </a:rPr>
              <a:t>0x80</a:t>
            </a:r>
            <a:r>
              <a:rPr lang="zh-CN" altLang="en-US" b="1" smtClean="0">
                <a:ea typeface="华文中宋" panose="02010600040101010101" pitchFamily="2" charset="-122"/>
              </a:rPr>
              <a:t>～</a:t>
            </a:r>
            <a:r>
              <a:rPr lang="en-US" altLang="zh-CN" b="1" smtClean="0">
                <a:ea typeface="华文中宋" panose="02010600040101010101" pitchFamily="2" charset="-122"/>
              </a:rPr>
              <a:t>0xff</a:t>
            </a:r>
            <a:r>
              <a:rPr lang="zh-CN" altLang="en-US" b="1" smtClean="0">
                <a:ea typeface="华文中宋" panose="02010600040101010101" pitchFamily="2" charset="-122"/>
              </a:rPr>
              <a:t>范围内。</a:t>
            </a:r>
            <a:endParaRPr lang="zh-CN" altLang="de-DE" b="1" smtClean="0"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zh-CN" b="1" smtClean="0">
                <a:ea typeface="华文中宋" panose="02010600040101010101" pitchFamily="2" charset="-122"/>
              </a:rPr>
              <a:t>		2</a:t>
            </a:r>
            <a:r>
              <a:rPr lang="zh-CN" altLang="de-DE" b="1" smtClean="0">
                <a:ea typeface="华文中宋" panose="02010600040101010101" pitchFamily="2" charset="-122"/>
              </a:rPr>
              <a:t>）定义特殊功能寄存器，必须放在函数外面作为全局变量。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ea typeface="华文中宋" panose="02010600040101010101" pitchFamily="2" charset="-122"/>
              </a:rPr>
              <a:t>）用</a:t>
            </a:r>
            <a:r>
              <a:rPr lang="en-US" altLang="zh-CN" b="1" smtClean="0">
                <a:ea typeface="华文中宋" panose="02010600040101010101" pitchFamily="2" charset="-122"/>
              </a:rPr>
              <a:t>sfr</a:t>
            </a:r>
            <a:r>
              <a:rPr lang="zh-CN" altLang="en-US" b="1" smtClean="0">
                <a:ea typeface="华文中宋" panose="02010600040101010101" pitchFamily="2" charset="-122"/>
              </a:rPr>
              <a:t>或</a:t>
            </a:r>
            <a:r>
              <a:rPr lang="en-US" altLang="zh-CN" b="1" smtClean="0">
                <a:ea typeface="华文中宋" panose="02010600040101010101" pitchFamily="2" charset="-122"/>
              </a:rPr>
              <a:t>sfr16</a:t>
            </a:r>
            <a:r>
              <a:rPr lang="zh-CN" altLang="en-US" b="1" smtClean="0">
                <a:ea typeface="华文中宋" panose="02010600040101010101" pitchFamily="2" charset="-122"/>
              </a:rPr>
              <a:t>每次只能定义一个特殊功能寄存器。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4</a:t>
            </a:r>
            <a:r>
              <a:rPr lang="zh-CN" altLang="en-US" b="1" smtClean="0">
                <a:ea typeface="华文中宋" panose="02010600040101010101" pitchFamily="2" charset="-122"/>
              </a:rPr>
              <a:t>）像</a:t>
            </a:r>
            <a:r>
              <a:rPr lang="en-US" altLang="zh-CN" b="1" smtClean="0">
                <a:ea typeface="华文中宋" panose="02010600040101010101" pitchFamily="2" charset="-122"/>
              </a:rPr>
              <a:t>sbit</a:t>
            </a:r>
            <a:r>
              <a:rPr lang="zh-CN" altLang="en-US" b="1" smtClean="0">
                <a:ea typeface="华文中宋" panose="02010600040101010101" pitchFamily="2" charset="-122"/>
              </a:rPr>
              <a:t>一样，用</a:t>
            </a:r>
            <a:r>
              <a:rPr lang="en-US" altLang="zh-CN" b="1" smtClean="0">
                <a:ea typeface="华文中宋" panose="02010600040101010101" pitchFamily="2" charset="-122"/>
              </a:rPr>
              <a:t>sfr</a:t>
            </a:r>
            <a:r>
              <a:rPr lang="zh-CN" altLang="en-US" b="1" smtClean="0">
                <a:ea typeface="华文中宋" panose="02010600040101010101" pitchFamily="2" charset="-122"/>
              </a:rPr>
              <a:t>或</a:t>
            </a:r>
            <a:r>
              <a:rPr lang="en-US" altLang="zh-CN" b="1" smtClean="0">
                <a:ea typeface="华文中宋" panose="02010600040101010101" pitchFamily="2" charset="-122"/>
              </a:rPr>
              <a:t>sfr16</a:t>
            </a:r>
            <a:r>
              <a:rPr lang="zh-CN" altLang="en-US" b="1" smtClean="0">
                <a:ea typeface="华文中宋" panose="02010600040101010101" pitchFamily="2" charset="-122"/>
              </a:rPr>
              <a:t>定义的是绝对定位的变量（因为名字是与确定地址对应的），具有特定的意义，在应用时不能像一般变量那样随便使用。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8366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3.6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指针的定义</a:t>
            </a:r>
            <a:endParaRPr lang="zh-CN" altLang="en-US" sz="3800" smtClean="0">
              <a:solidFill>
                <a:srgbClr val="FF0000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9363" y="2046288"/>
            <a:ext cx="4105275" cy="3684587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主要内容</a:t>
            </a:r>
          </a:p>
          <a:p>
            <a:pPr marL="609600" indent="-609600" eaLnBrk="1" hangingPunct="1">
              <a:buFontTx/>
              <a:buNone/>
            </a:pPr>
            <a:endParaRPr lang="zh-CN" altLang="en-US" sz="1600" b="1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3.6.1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通用指针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3.6.2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存储器专用指针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3.6.3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指针变换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3.6.4  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指针应用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06413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3.6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指针的定义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50988"/>
            <a:ext cx="8382000" cy="39989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由于</a:t>
            </a:r>
            <a:r>
              <a:rPr lang="en-US" altLang="zh-CN" b="1" smtClean="0">
                <a:ea typeface="华文中宋" panose="02010600040101010101" pitchFamily="2" charset="-122"/>
              </a:rPr>
              <a:t>MCS-51</a:t>
            </a:r>
            <a:r>
              <a:rPr lang="zh-CN" altLang="en-US" b="1" smtClean="0">
                <a:ea typeface="华文中宋" panose="02010600040101010101" pitchFamily="2" charset="-122"/>
              </a:rPr>
              <a:t>单片机有三种不同类型的存储空间，并且还有不同的存储区域，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因此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指针的内容更丰富。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指针除了具有像变量的四种属性（存储类型、数据类型、存储区、变量名）外，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按存储区，将指针分为通用指针和不同存储区域的专用指针。</a:t>
            </a:r>
            <a:r>
              <a:rPr lang="zh-CN" altLang="en-US" b="1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3.6.1  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通用指针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146175"/>
            <a:ext cx="8189912" cy="544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所谓通用指针，就是通过该类指针可以访问所有的存储空间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在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库函数中通常使用这种指针来访问。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通用指针用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个字节来表示：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第一个字节：表示指针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所指向的存储空间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第二个字节：为指针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地址的高字节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第三个字节：为指针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地址的低字节</a:t>
            </a:r>
            <a:endParaRPr lang="zh-CN" altLang="en-US" smtClean="0">
              <a:solidFill>
                <a:srgbClr val="000096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" y="100013"/>
            <a:ext cx="2608263" cy="3063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3.6.1  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通用指针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852488"/>
            <a:ext cx="8189912" cy="5741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通用指针的定义与一般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语言指针的定义相同，其格式为：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存储类型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]  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数据类型    *指针名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1</a:t>
            </a:r>
          </a:p>
          <a:p>
            <a:pPr algn="r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，*指针名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2] 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…]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unsigned  char  *cpt;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int  *dpt;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long  *lpt;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static  char  *ccpt;</a:t>
            </a:r>
            <a:r>
              <a:rPr lang="en-US" altLang="zh-CN" sz="2800" smtClean="0"/>
              <a:t> </a:t>
            </a:r>
            <a:r>
              <a:rPr lang="en-US" altLang="zh-CN" smtClean="0"/>
              <a:t> 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5167313" y="3794125"/>
            <a:ext cx="3821112" cy="25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ea typeface="华文中宋" panose="02010600040101010101" pitchFamily="2" charset="-122"/>
              </a:rPr>
              <a:t>	</a:t>
            </a:r>
            <a:r>
              <a:rPr lang="zh-CN" altLang="en-US">
                <a:solidFill>
                  <a:srgbClr val="006400"/>
                </a:solidFill>
                <a:ea typeface="华文中宋" panose="02010600040101010101" pitchFamily="2" charset="-122"/>
              </a:rPr>
              <a:t>通用指针的特点：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ea typeface="华文中宋" panose="02010600040101010101" pitchFamily="2" charset="-122"/>
              </a:rPr>
              <a:t>	定义简单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ea typeface="华文中宋" panose="02010600040101010101" pitchFamily="2" charset="-122"/>
              </a:rPr>
              <a:t>	访问所有空间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ea typeface="华文中宋" panose="02010600040101010101" pitchFamily="2" charset="-122"/>
              </a:rPr>
              <a:t>	访问速度慢</a:t>
            </a:r>
            <a:r>
              <a:rPr lang="zh-CN" altLang="en-US" sz="2800" b="0"/>
              <a:t> </a:t>
            </a:r>
            <a:r>
              <a:rPr lang="zh-CN" altLang="en-US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  <p:bldP spid="2150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3.6.2  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存储器专用指针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146175"/>
            <a:ext cx="8189912" cy="5448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所谓存储器专用指针，就是通过该类指针，只能够访问规定的存储空间区域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指针本身占用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个字节（</a:t>
            </a:r>
            <a:r>
              <a:rPr lang="en-US" altLang="zh-CN" b="1" smtClean="0">
                <a:ea typeface="华文中宋" panose="02010600040101010101" pitchFamily="2" charset="-122"/>
              </a:rPr>
              <a:t>data *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ea typeface="华文中宋" panose="02010600040101010101" pitchFamily="2" charset="-122"/>
              </a:rPr>
              <a:t>idata *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ea typeface="华文中宋" panose="02010600040101010101" pitchFamily="2" charset="-122"/>
              </a:rPr>
              <a:t>bdata *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ea typeface="华文中宋" panose="02010600040101010101" pitchFamily="2" charset="-122"/>
              </a:rPr>
              <a:t>pdata *</a:t>
            </a:r>
            <a:r>
              <a:rPr lang="zh-CN" altLang="en-US" b="1" smtClean="0">
                <a:ea typeface="华文中宋" panose="02010600040101010101" pitchFamily="2" charset="-122"/>
              </a:rPr>
              <a:t>）或</a:t>
            </a:r>
            <a:r>
              <a:rPr lang="en-US" altLang="zh-CN" b="1" smtClean="0">
                <a:ea typeface="华文中宋" panose="02010600040101010101" pitchFamily="2" charset="-122"/>
              </a:rPr>
              <a:t>2</a:t>
            </a:r>
            <a:r>
              <a:rPr lang="zh-CN" altLang="en-US" b="1" smtClean="0">
                <a:ea typeface="华文中宋" panose="02010600040101010101" pitchFamily="2" charset="-122"/>
              </a:rPr>
              <a:t>个字节（</a:t>
            </a:r>
            <a:r>
              <a:rPr lang="en-US" altLang="zh-CN" b="1" smtClean="0">
                <a:ea typeface="华文中宋" panose="02010600040101010101" pitchFamily="2" charset="-122"/>
              </a:rPr>
              <a:t>xdata *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en-US" altLang="zh-CN" b="1" smtClean="0">
                <a:ea typeface="华文中宋" panose="02010600040101010101" pitchFamily="2" charset="-122"/>
              </a:rPr>
              <a:t>code *</a:t>
            </a:r>
            <a:r>
              <a:rPr lang="zh-CN" altLang="en-US" b="1" smtClean="0">
                <a:ea typeface="华文中宋" panose="02010600040101010101" pitchFamily="2" charset="-122"/>
              </a:rPr>
              <a:t>）。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存储器专用指针的一般定义格式为：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ea typeface="华文中宋" panose="02010600040101010101" pitchFamily="2" charset="-122"/>
              </a:rPr>
              <a:t>存储类型</a:t>
            </a:r>
            <a:r>
              <a:rPr lang="en-US" altLang="zh-CN" b="1" smtClean="0">
                <a:ea typeface="华文中宋" panose="02010600040101010101" pitchFamily="2" charset="-122"/>
              </a:rPr>
              <a:t>]  </a:t>
            </a:r>
            <a:r>
              <a:rPr lang="zh-CN" altLang="en-US" b="1" smtClean="0">
                <a:ea typeface="华文中宋" panose="02010600040101010101" pitchFamily="2" charset="-122"/>
              </a:rPr>
              <a:t>数据类型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指向存储区</a:t>
            </a:r>
            <a:r>
              <a:rPr lang="zh-CN" altLang="en-US" b="1" smtClean="0">
                <a:ea typeface="华文中宋" panose="02010600040101010101" pitchFamily="2" charset="-122"/>
              </a:rPr>
              <a:t>  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*</a:t>
            </a:r>
            <a:r>
              <a:rPr lang="en-US" altLang="zh-CN" b="1" smtClean="0"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DC00DC"/>
                </a:solidFill>
                <a:ea typeface="华文中宋" panose="02010600040101010101" pitchFamily="2" charset="-122"/>
              </a:rPr>
              <a:t>指针存储区</a:t>
            </a:r>
            <a:r>
              <a:rPr lang="zh-CN" altLang="en-US" b="1" smtClean="0">
                <a:ea typeface="华文中宋" panose="02010600040101010101" pitchFamily="2" charset="-122"/>
              </a:rPr>
              <a:t>  </a:t>
            </a:r>
            <a:r>
              <a:rPr lang="en-US" altLang="zh-CN" b="1" smtClean="0">
                <a:ea typeface="华文中宋" panose="02010600040101010101" pitchFamily="2" charset="-122"/>
              </a:rPr>
              <a:t>]</a:t>
            </a:r>
            <a:r>
              <a:rPr lang="zh-CN" altLang="en-US" b="1" smtClean="0">
                <a:ea typeface="华文中宋" panose="02010600040101010101" pitchFamily="2" charset="-122"/>
              </a:rPr>
              <a:t>指针名</a:t>
            </a:r>
            <a:r>
              <a:rPr lang="en-US" altLang="zh-CN" b="1" smtClean="0">
                <a:ea typeface="华文中宋" panose="02010600040101010101" pitchFamily="2" charset="-122"/>
              </a:rPr>
              <a:t>1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	[,*[</a:t>
            </a:r>
            <a:r>
              <a:rPr lang="zh-CN" altLang="en-US" b="1" smtClean="0">
                <a:solidFill>
                  <a:srgbClr val="DC00DC"/>
                </a:solidFill>
                <a:ea typeface="华文中宋" panose="02010600040101010101" pitchFamily="2" charset="-122"/>
              </a:rPr>
              <a:t>指针存储区</a:t>
            </a:r>
            <a:r>
              <a:rPr lang="en-US" altLang="zh-CN" b="1" smtClean="0">
                <a:ea typeface="华文中宋" panose="02010600040101010101" pitchFamily="2" charset="-122"/>
              </a:rPr>
              <a:t>]  </a:t>
            </a:r>
            <a:r>
              <a:rPr lang="zh-CN" altLang="en-US" b="1" smtClean="0">
                <a:ea typeface="华文中宋" panose="02010600040101010101" pitchFamily="2" charset="-122"/>
              </a:rPr>
              <a:t>指针名</a:t>
            </a:r>
            <a:r>
              <a:rPr lang="en-US" altLang="zh-CN" b="1" smtClean="0">
                <a:ea typeface="华文中宋" panose="02010600040101010101" pitchFamily="2" charset="-122"/>
              </a:rPr>
              <a:t>2,…]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" y="100013"/>
            <a:ext cx="3590925" cy="28733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3.6.2  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存储器专用指针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631825"/>
            <a:ext cx="8189912" cy="5937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指向存储区：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是指针变量所指向的数据存储空间区域。不能够缺省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指针存储区：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是指针变量本身所存储的空间区域。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缺省时认为指针存储区在默认的存储区域，其默认存储区域决定于所设定的编译模式。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指向和指针存储区，两者可以是同一个区域，但多数情况下不会是同一个区域。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" y="112713"/>
            <a:ext cx="3590925" cy="32702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3.6.2  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存储器专用指针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793750"/>
            <a:ext cx="8001000" cy="580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存储器专用指针例子：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unsigned  char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en-US" altLang="zh-CN" b="1" smtClean="0">
                <a:ea typeface="华文中宋" panose="02010600040101010101" pitchFamily="2" charset="-122"/>
              </a:rPr>
              <a:t>  *cpt1, *cpt2;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signed  int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 idata</a:t>
            </a:r>
            <a:r>
              <a:rPr lang="en-US" altLang="zh-CN" b="1" smtClean="0">
                <a:ea typeface="华文中宋" panose="02010600040101010101" pitchFamily="2" charset="-122"/>
              </a:rPr>
              <a:t>  *dpt1, *dpt2;	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unsigned  char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pdata</a:t>
            </a:r>
            <a:r>
              <a:rPr lang="en-US" altLang="zh-CN" b="1" smtClean="0">
                <a:ea typeface="华文中宋" panose="02010600040101010101" pitchFamily="2" charset="-122"/>
              </a:rPr>
              <a:t>  *ppt;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signed  long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en-US" altLang="zh-CN" b="1" smtClean="0">
                <a:ea typeface="华文中宋" panose="02010600040101010101" pitchFamily="2" charset="-122"/>
              </a:rPr>
              <a:t>  *lpt1, *lpt2;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unsigned  char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code</a:t>
            </a:r>
            <a:r>
              <a:rPr lang="en-US" altLang="zh-CN" b="1" smtClean="0">
                <a:ea typeface="华文中宋" panose="02010600040101010101" pitchFamily="2" charset="-122"/>
              </a:rPr>
              <a:t>  *ccpt;	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上面所定义的指针虽然所指向的空间不同，但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指针变量本身都存储在默认的存储区域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39713"/>
            <a:ext cx="8350250" cy="87947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3.1.2  C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语言与</a:t>
            </a:r>
            <a:r>
              <a:rPr lang="en-US" altLang="zh-CN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ANSI 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的区别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81100"/>
            <a:ext cx="8382000" cy="5284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用汇编语言编写单片机程序时，必须要考虑其存储器的结构</a:t>
            </a:r>
            <a:r>
              <a:rPr lang="zh-CN" altLang="en-US" b="1" smtClean="0">
                <a:ea typeface="华文中宋" panose="02010600040101010101" pitchFamily="2" charset="-122"/>
              </a:rPr>
              <a:t>，尤其要考虑其片内数据存储器、特殊功能寄存器是否正确合理的使用，以及按照实际地址端口数据的处理。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用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编写程序，虽然不像汇编语言那样需要具体地组织、分配存储器资源，但是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对数据类型和变量的定义，必须要与单片机的存储结构相关联</a:t>
            </a:r>
            <a:r>
              <a:rPr lang="zh-CN" altLang="en-US" b="1" smtClean="0">
                <a:ea typeface="华文中宋" panose="02010600040101010101" pitchFamily="2" charset="-122"/>
              </a:rPr>
              <a:t>，否则编译器不能正确地映射定位。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100013"/>
            <a:ext cx="3590925" cy="3444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3.6.2  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存储器专用指针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84275"/>
            <a:ext cx="8848725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又如</a:t>
            </a:r>
            <a:r>
              <a:rPr lang="zh-CN" altLang="pt-BR" b="1" smtClean="0">
                <a:ea typeface="华文中宋" panose="020106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pt-BR" b="1" smtClean="0">
                <a:ea typeface="华文中宋" panose="02010600040101010101" pitchFamily="2" charset="-122"/>
              </a:rPr>
              <a:t>	</a:t>
            </a:r>
            <a:r>
              <a:rPr lang="pt-BR" altLang="zh-CN" b="1" smtClean="0">
                <a:ea typeface="华文中宋" panose="02010600040101010101" pitchFamily="2" charset="-122"/>
              </a:rPr>
              <a:t>1)unsigned  char  </a:t>
            </a:r>
            <a:r>
              <a:rPr lang="pt-BR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data</a:t>
            </a:r>
            <a:r>
              <a:rPr lang="pt-BR" altLang="zh-CN" b="1" smtClean="0">
                <a:ea typeface="华文中宋" panose="02010600040101010101" pitchFamily="2" charset="-122"/>
              </a:rPr>
              <a:t>  *</a:t>
            </a:r>
            <a:r>
              <a:rPr lang="pt-BR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idata</a:t>
            </a:r>
            <a:r>
              <a:rPr lang="pt-BR" altLang="zh-CN" b="1" smtClean="0">
                <a:ea typeface="华文中宋" panose="02010600040101010101" pitchFamily="2" charset="-122"/>
              </a:rPr>
              <a:t>  cpt1,*</a:t>
            </a:r>
            <a:r>
              <a:rPr lang="pt-BR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idata</a:t>
            </a:r>
            <a:r>
              <a:rPr lang="pt-BR" altLang="zh-CN" b="1" smtClean="0">
                <a:ea typeface="华文中宋" panose="02010600040101010101" pitchFamily="2" charset="-122"/>
              </a:rPr>
              <a:t>  cpt2; </a:t>
            </a:r>
            <a:endParaRPr lang="en-US" altLang="zh-CN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2)signed  int 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 idata</a:t>
            </a:r>
            <a:r>
              <a:rPr lang="en-US" altLang="zh-CN" b="1" smtClean="0">
                <a:ea typeface="华文中宋" panose="02010600040101010101" pitchFamily="2" charset="-122"/>
              </a:rPr>
              <a:t>  *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en-US" altLang="zh-CN" b="1" smtClean="0">
                <a:ea typeface="华文中宋" panose="02010600040101010101" pitchFamily="2" charset="-122"/>
              </a:rPr>
              <a:t>  dpt1, *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en-US" altLang="zh-CN" b="1" smtClean="0">
                <a:ea typeface="华文中宋" panose="02010600040101010101" pitchFamily="2" charset="-122"/>
              </a:rPr>
              <a:t>  dpt2;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3)unsigned  char  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pdata</a:t>
            </a:r>
            <a:r>
              <a:rPr lang="en-US" altLang="zh-CN" b="1" smtClean="0">
                <a:ea typeface="华文中宋" panose="02010600040101010101" pitchFamily="2" charset="-122"/>
              </a:rPr>
              <a:t>  *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en-US" altLang="zh-CN" b="1" smtClean="0">
                <a:ea typeface="华文中宋" panose="02010600040101010101" pitchFamily="2" charset="-122"/>
              </a:rPr>
              <a:t>  ppt;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4)signed   long  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xdata</a:t>
            </a:r>
            <a:r>
              <a:rPr lang="en-US" altLang="zh-CN" b="1" smtClean="0">
                <a:ea typeface="华文中宋" panose="02010600040101010101" pitchFamily="2" charset="-122"/>
              </a:rPr>
              <a:t>  *lpt1, *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en-US" altLang="zh-CN" b="1" smtClean="0">
                <a:ea typeface="华文中宋" panose="02010600040101010101" pitchFamily="2" charset="-122"/>
              </a:rPr>
              <a:t>  lpt2;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5)unsigned  char  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code</a:t>
            </a:r>
            <a:r>
              <a:rPr lang="en-US" altLang="zh-CN" b="1" smtClean="0">
                <a:ea typeface="华文中宋" panose="02010600040101010101" pitchFamily="2" charset="-122"/>
              </a:rPr>
              <a:t>  *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en-US" altLang="zh-CN" b="1" smtClean="0">
                <a:ea typeface="华文中宋" panose="02010600040101010101" pitchFamily="2" charset="-122"/>
              </a:rPr>
              <a:t>  ccpt;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sz="1600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绿色关键字</a:t>
            </a:r>
            <a:r>
              <a:rPr lang="zh-CN" altLang="en-US" b="1" smtClean="0">
                <a:ea typeface="华文中宋" panose="02010600040101010101" pitchFamily="2" charset="-122"/>
              </a:rPr>
              <a:t>为指针所指向的存储区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蓝色关键字</a:t>
            </a:r>
            <a:r>
              <a:rPr lang="zh-CN" altLang="en-US" b="1" smtClean="0">
                <a:ea typeface="华文中宋" panose="02010600040101010101" pitchFamily="2" charset="-122"/>
              </a:rPr>
              <a:t>为指针本身所存储的区域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112713"/>
            <a:ext cx="3590925" cy="32702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3.6.2  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存储器专用指针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901700"/>
            <a:ext cx="8323263" cy="5565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pt-BR" b="1" smtClean="0">
                <a:solidFill>
                  <a:srgbClr val="006400"/>
                </a:solidFill>
                <a:ea typeface="华文中宋" panose="02010600040101010101" pitchFamily="2" charset="-122"/>
              </a:rPr>
              <a:t>注意：</a:t>
            </a:r>
            <a:r>
              <a:rPr lang="zh-CN" altLang="pt-BR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）要区分指针变量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指向的空间区域</a:t>
            </a:r>
            <a:r>
              <a:rPr lang="zh-CN" altLang="en-US" b="1" smtClean="0">
                <a:ea typeface="华文中宋" panose="02010600040101010101" pitchFamily="2" charset="-122"/>
              </a:rPr>
              <a:t>和指针变量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本身所存储的区域</a:t>
            </a:r>
            <a:r>
              <a:rPr lang="zh-CN" altLang="en-US" b="1" smtClean="0">
                <a:ea typeface="华文中宋" panose="02010600040101010101" pitchFamily="2" charset="-122"/>
              </a:rPr>
              <a:t>；（</a:t>
            </a:r>
            <a:r>
              <a:rPr lang="en-US" altLang="zh-CN" b="1" smtClean="0">
                <a:ea typeface="华文中宋" panose="02010600040101010101" pitchFamily="2" charset="-122"/>
              </a:rPr>
              <a:t>2</a:t>
            </a:r>
            <a:r>
              <a:rPr lang="zh-CN" altLang="en-US" b="1" smtClean="0">
                <a:ea typeface="华文中宋" panose="02010600040101010101" pitchFamily="2" charset="-122"/>
              </a:rPr>
              <a:t>）定义时，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前者不能缺省</a:t>
            </a:r>
            <a:r>
              <a:rPr lang="zh-CN" altLang="en-US" b="1" smtClean="0">
                <a:ea typeface="华文中宋" panose="02010600040101010101" pitchFamily="2" charset="-122"/>
              </a:rPr>
              <a:t>，而后者可以缺省；（</a:t>
            </a:r>
            <a:r>
              <a:rPr lang="en-US" altLang="zh-CN" b="1" smtClean="0"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指针变量的长度</a:t>
            </a:r>
            <a:r>
              <a:rPr lang="zh-CN" altLang="en-US" b="1" smtClean="0">
                <a:ea typeface="华文中宋" panose="02010600040101010101" pitchFamily="2" charset="-122"/>
              </a:rPr>
              <a:t>：指向不同的区域，占用的字节数不同。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说明：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指针变量本身所存储的区域，在定义指针时一般都省略了</a:t>
            </a:r>
            <a:r>
              <a:rPr lang="zh-CN" altLang="en-US" b="1" smtClean="0">
                <a:ea typeface="华文中宋" panose="02010600040101010101" pitchFamily="2" charset="-122"/>
              </a:rPr>
              <a:t>，指针变量本身保存在缺省存储的区域中。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定义时，缺省指针存储的区域，显得简单，并且对初学者更容易理解。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314325"/>
            <a:ext cx="7772400" cy="779463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3.6.4  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指针应用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34363" cy="52181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指针在</a:t>
            </a:r>
            <a:r>
              <a:rPr lang="en-US" altLang="zh-CN" b="1" smtClean="0">
                <a:ea typeface="华文中宋" panose="02010600040101010101" pitchFamily="2" charset="-122"/>
              </a:rPr>
              <a:t>PC</a:t>
            </a:r>
            <a:r>
              <a:rPr lang="zh-CN" altLang="en-US" b="1" smtClean="0">
                <a:ea typeface="华文中宋" panose="02010600040101010101" pitchFamily="2" charset="-122"/>
              </a:rPr>
              <a:t>机上的</a:t>
            </a:r>
            <a:r>
              <a:rPr lang="en-US" altLang="zh-CN" b="1" smtClean="0"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ea typeface="华文中宋" panose="02010600040101010101" pitchFamily="2" charset="-122"/>
              </a:rPr>
              <a:t>语言中应用很广泛。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在单片机中，由于不使用操作系统，指针的应用可以独立于变量，独立地指向所需要访问的存储空间位置。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本节通过例子来学习和认识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指针的这种独立应用性。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下面介绍两种利用指针访问存储区的方法。也可以访问函数。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28588"/>
            <a:ext cx="3241675" cy="24130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3.6.4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指针应用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727075"/>
            <a:ext cx="8429625" cy="591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一、通过专用指针直接访问存储器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使用指针直接访问存储器对</a:t>
            </a:r>
            <a:r>
              <a:rPr lang="en-US" altLang="zh-CN" b="1" smtClean="0">
                <a:ea typeface="华文中宋" panose="02010600040101010101" pitchFamily="2" charset="-122"/>
              </a:rPr>
              <a:t>PC</a:t>
            </a:r>
            <a:r>
              <a:rPr lang="zh-CN" altLang="en-US" b="1" smtClean="0">
                <a:ea typeface="华文中宋" panose="02010600040101010101" pitchFamily="2" charset="-122"/>
              </a:rPr>
              <a:t>机是禁止的，但对于单片机来说使用时注意是可以的。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使用指针直接访问存储器方法是先定义所需要的指针，给指针赋地址值，然后使用指针访问存储器</a:t>
            </a:r>
            <a:r>
              <a:rPr lang="zh-CN" altLang="en-US" b="1" smtClean="0">
                <a:ea typeface="华文中宋" panose="02010600040101010101" pitchFamily="2" charset="-122"/>
              </a:rPr>
              <a:t>。例如：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unsigned  char  xdata  *xcpt;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xcpt=0x2000;	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*xcpt=123; 			//</a:t>
            </a:r>
            <a:r>
              <a:rPr lang="zh-CN" altLang="en-US" b="1" smtClean="0">
                <a:ea typeface="华文中宋" panose="02010600040101010101" pitchFamily="2" charset="-122"/>
              </a:rPr>
              <a:t>给</a:t>
            </a:r>
            <a:r>
              <a:rPr lang="en-US" altLang="zh-CN" b="1" smtClean="0">
                <a:ea typeface="华文中宋" panose="02010600040101010101" pitchFamily="2" charset="-122"/>
              </a:rPr>
              <a:t>0x2000</a:t>
            </a:r>
            <a:r>
              <a:rPr lang="zh-CN" altLang="en-US" b="1" smtClean="0">
                <a:ea typeface="华文中宋" panose="02010600040101010101" pitchFamily="2" charset="-122"/>
              </a:rPr>
              <a:t>送数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xcpt++;	*xcpt=234;</a:t>
            </a:r>
            <a:r>
              <a:rPr lang="en-US" altLang="zh-CN" smtClean="0">
                <a:ea typeface="华文中宋" panose="02010600040101010101" pitchFamily="2" charset="-122"/>
              </a:rPr>
              <a:t> 	</a:t>
            </a:r>
            <a:r>
              <a:rPr lang="en-US" altLang="zh-CN" b="1" smtClean="0">
                <a:ea typeface="华文中宋" panose="02010600040101010101" pitchFamily="2" charset="-122"/>
              </a:rPr>
              <a:t>//</a:t>
            </a:r>
            <a:r>
              <a:rPr lang="zh-CN" altLang="en-US" b="1" smtClean="0">
                <a:ea typeface="华文中宋" panose="02010600040101010101" pitchFamily="2" charset="-122"/>
              </a:rPr>
              <a:t>给</a:t>
            </a:r>
            <a:r>
              <a:rPr lang="en-US" altLang="zh-CN" b="1" smtClean="0">
                <a:ea typeface="华文中宋" panose="02010600040101010101" pitchFamily="2" charset="-122"/>
              </a:rPr>
              <a:t>0x2001</a:t>
            </a:r>
            <a:r>
              <a:rPr lang="zh-CN" altLang="en-US" b="1" smtClean="0">
                <a:ea typeface="华文中宋" panose="02010600040101010101" pitchFamily="2" charset="-122"/>
              </a:rPr>
              <a:t>送数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23825"/>
            <a:ext cx="3241675" cy="25400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3.6.4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指针应用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661988"/>
            <a:ext cx="8328025" cy="5983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4-1</a:t>
            </a:r>
            <a:r>
              <a:rPr lang="en-US" altLang="zh-CN" b="1" smtClean="0">
                <a:ea typeface="华文中宋" panose="02010600040101010101" pitchFamily="2" charset="-122"/>
              </a:rPr>
              <a:t>  </a:t>
            </a:r>
            <a:r>
              <a:rPr lang="zh-CN" altLang="en-US" b="1" smtClean="0">
                <a:ea typeface="华文中宋" panose="02010600040101010101" pitchFamily="2" charset="-122"/>
              </a:rPr>
              <a:t>编写程序，将单片机片外数据存储器中地址从</a:t>
            </a:r>
            <a:r>
              <a:rPr lang="en-US" altLang="zh-CN" b="1" smtClean="0">
                <a:ea typeface="华文中宋" panose="02010600040101010101" pitchFamily="2" charset="-122"/>
              </a:rPr>
              <a:t>0x1000</a:t>
            </a:r>
            <a:r>
              <a:rPr lang="zh-CN" altLang="en-US" b="1" smtClean="0">
                <a:ea typeface="华文中宋" panose="02010600040101010101" pitchFamily="2" charset="-122"/>
              </a:rPr>
              <a:t>开始</a:t>
            </a:r>
            <a:r>
              <a:rPr lang="en-US" altLang="zh-CN" b="1" smtClean="0">
                <a:ea typeface="华文中宋" panose="02010600040101010101" pitchFamily="2" charset="-122"/>
              </a:rPr>
              <a:t>20</a:t>
            </a:r>
            <a:r>
              <a:rPr lang="zh-CN" altLang="en-US" b="1" smtClean="0">
                <a:ea typeface="华文中宋" panose="02010600040101010101" pitchFamily="2" charset="-122"/>
              </a:rPr>
              <a:t>个字节数据，传送到片内数据存储器地址从</a:t>
            </a:r>
            <a:r>
              <a:rPr lang="en-US" altLang="zh-CN" b="1" smtClean="0">
                <a:ea typeface="华文中宋" panose="02010600040101010101" pitchFamily="2" charset="-122"/>
              </a:rPr>
              <a:t>0x30</a:t>
            </a:r>
            <a:r>
              <a:rPr lang="zh-CN" altLang="en-US" b="1" smtClean="0">
                <a:ea typeface="华文中宋" panose="02010600040101010101" pitchFamily="2" charset="-122"/>
              </a:rPr>
              <a:t>开始的区域。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程序段如下：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unsigned  char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data</a:t>
            </a:r>
            <a:r>
              <a:rPr lang="en-US" altLang="zh-CN" b="1" smtClean="0">
                <a:ea typeface="华文中宋" panose="02010600040101010101" pitchFamily="2" charset="-122"/>
              </a:rPr>
              <a:t> 	i, *dcpt;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unsigned  char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xdata</a:t>
            </a:r>
            <a:r>
              <a:rPr lang="en-US" altLang="zh-CN" b="1" smtClean="0">
                <a:ea typeface="华文中宋" panose="02010600040101010101" pitchFamily="2" charset="-122"/>
              </a:rPr>
              <a:t>	*xcpt;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dcpt=0x30;			//</a:t>
            </a:r>
            <a:r>
              <a:rPr lang="zh-CN" altLang="en-US" b="1" smtClean="0">
                <a:ea typeface="华文中宋" panose="02010600040101010101" pitchFamily="2" charset="-122"/>
              </a:rPr>
              <a:t>给指针赋地址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xcpt=0x1000;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for(i=0;i&lt;20;i++)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*(dcpt+i)=*(xcpt+i);	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254625" y="5011738"/>
            <a:ext cx="37401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96"/>
                </a:solidFill>
              </a:rPr>
              <a:t>	dcpt</a:t>
            </a:r>
            <a:r>
              <a:rPr lang="zh-CN" altLang="en-US" sz="2800">
                <a:solidFill>
                  <a:srgbClr val="000096"/>
                </a:solidFill>
              </a:rPr>
              <a:t>和</a:t>
            </a:r>
            <a:r>
              <a:rPr lang="en-US" altLang="zh-CN" sz="2800">
                <a:solidFill>
                  <a:srgbClr val="000096"/>
                </a:solidFill>
              </a:rPr>
              <a:t>xcpt</a:t>
            </a:r>
            <a:r>
              <a:rPr lang="zh-CN" altLang="en-US" sz="2800">
                <a:solidFill>
                  <a:srgbClr val="000096"/>
                </a:solidFill>
              </a:rPr>
              <a:t>两个指针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96"/>
                </a:solidFill>
              </a:rPr>
              <a:t>变量存储在什么地方？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/>
      <p:bldP spid="233476" grpId="0"/>
      <p:bldP spid="233476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6334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3.7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的输入</a:t>
            </a:r>
            <a:r>
              <a:rPr lang="en-US" altLang="zh-CN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输出</a:t>
            </a:r>
            <a:endParaRPr lang="zh-CN" altLang="en-US" sz="3800" smtClean="0">
              <a:solidFill>
                <a:srgbClr val="FF0000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0763" y="1716088"/>
            <a:ext cx="4695825" cy="3427412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主要内容</a:t>
            </a:r>
          </a:p>
          <a:p>
            <a:pPr marL="609600" indent="-609600" eaLnBrk="1" hangingPunct="1">
              <a:buFontTx/>
              <a:buNone/>
            </a:pPr>
            <a:endParaRPr lang="zh-CN" altLang="en-US" sz="1600" b="1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3.7.1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基本输入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输出函数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3.7.2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格式输出函数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printf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3.7.3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格式输入函数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scanf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14300"/>
            <a:ext cx="3389313" cy="284163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3.7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的输入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输出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0550" y="730250"/>
            <a:ext cx="8029575" cy="56880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的输入和输出函数的形式虽然与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ANSI 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的一样，但实际意义和使用方法都大不一样</a:t>
            </a:r>
            <a:r>
              <a:rPr lang="zh-CN" altLang="en-US" b="1" smtClean="0">
                <a:ea typeface="华文中宋" panose="02010600040101010101" pitchFamily="2" charset="-122"/>
              </a:rPr>
              <a:t>，因此，有必要专门介绍一下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的输入</a:t>
            </a:r>
            <a:r>
              <a:rPr lang="en-US" altLang="zh-CN" b="1" smtClean="0"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ea typeface="华文中宋" panose="02010600040101010101" pitchFamily="2" charset="-122"/>
              </a:rPr>
              <a:t>输出函数。 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的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I/O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函数库中定义的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I/O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函数，都是以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_getkey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putchar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函数为基础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这些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I/O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函数包括：</a:t>
            </a:r>
            <a:r>
              <a:rPr lang="zh-CN" altLang="en-US" b="1" smtClean="0">
                <a:ea typeface="华文中宋" panose="02010600040101010101" pitchFamily="2" charset="-122"/>
              </a:rPr>
              <a:t>字符输入</a:t>
            </a:r>
            <a:r>
              <a:rPr lang="en-US" altLang="zh-CN" b="1" smtClean="0"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ea typeface="华文中宋" panose="02010600040101010101" pitchFamily="2" charset="-122"/>
              </a:rPr>
              <a:t>输出函数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getchar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putchar</a:t>
            </a:r>
            <a:r>
              <a:rPr lang="zh-CN" altLang="en-US" b="1" smtClean="0">
                <a:ea typeface="华文中宋" panose="02010600040101010101" pitchFamily="2" charset="-122"/>
              </a:rPr>
              <a:t>，字符串输入</a:t>
            </a:r>
            <a:r>
              <a:rPr lang="en-US" altLang="zh-CN" b="1" smtClean="0"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ea typeface="华文中宋" panose="02010600040101010101" pitchFamily="2" charset="-122"/>
              </a:rPr>
              <a:t>输出函数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gets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puts</a:t>
            </a:r>
            <a:r>
              <a:rPr lang="zh-CN" altLang="en-US" b="1" smtClean="0">
                <a:ea typeface="华文中宋" panose="02010600040101010101" pitchFamily="2" charset="-122"/>
              </a:rPr>
              <a:t>，格式输入</a:t>
            </a:r>
            <a:r>
              <a:rPr lang="en-US" altLang="zh-CN" b="1" smtClean="0"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ea typeface="华文中宋" panose="02010600040101010101" pitchFamily="2" charset="-122"/>
              </a:rPr>
              <a:t>输出函数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printf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scanf</a:t>
            </a:r>
            <a:r>
              <a:rPr lang="zh-CN" altLang="en-US" b="1" smtClean="0">
                <a:ea typeface="华文中宋" panose="02010600040101010101" pitchFamily="2" charset="-122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14300"/>
            <a:ext cx="3389313" cy="284163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3.7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的输入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输出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676275"/>
            <a:ext cx="8243888" cy="574198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的输入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输出函数，都是通过单片机的串行接口实现的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在使用这些</a:t>
            </a:r>
            <a:r>
              <a:rPr lang="en-US" altLang="zh-CN" b="1" smtClean="0">
                <a:ea typeface="华文中宋" panose="02010600040101010101" pitchFamily="2" charset="-122"/>
              </a:rPr>
              <a:t>I/O</a:t>
            </a:r>
            <a:r>
              <a:rPr lang="zh-CN" altLang="en-US" b="1" smtClean="0">
                <a:ea typeface="华文中宋" panose="02010600040101010101" pitchFamily="2" charset="-122"/>
              </a:rPr>
              <a:t>函数之前</a:t>
            </a:r>
            <a:r>
              <a:rPr lang="zh-CN" altLang="en-US" sz="2800" b="1" smtClean="0">
                <a:ea typeface="华文中宋" panose="02010600040101010101" pitchFamily="2" charset="-122"/>
              </a:rPr>
              <a:t>，</a:t>
            </a:r>
            <a:r>
              <a:rPr lang="zh-CN" altLang="en-US" b="1" smtClean="0">
                <a:ea typeface="华文中宋" panose="02010600040101010101" pitchFamily="2" charset="-122"/>
              </a:rPr>
              <a:t>必须先对单片机的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串行口</a:t>
            </a:r>
            <a:r>
              <a:rPr lang="zh-CN" altLang="en-US" sz="28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定时器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计数器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T1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进行初始化</a:t>
            </a:r>
            <a:r>
              <a:rPr lang="zh-CN" altLang="en-US" b="1" smtClean="0">
                <a:ea typeface="华文中宋" panose="02010600040101010101" pitchFamily="2" charset="-122"/>
              </a:rPr>
              <a:t>。假设单片机的晶振为</a:t>
            </a:r>
            <a:r>
              <a:rPr lang="en-US" altLang="zh-CN" b="1" smtClean="0">
                <a:ea typeface="华文中宋" panose="02010600040101010101" pitchFamily="2" charset="-122"/>
              </a:rPr>
              <a:t>11.0592MHz</a:t>
            </a:r>
            <a:r>
              <a:rPr lang="zh-CN" altLang="en-US" b="1" smtClean="0">
                <a:ea typeface="华文中宋" panose="02010600040101010101" pitchFamily="2" charset="-122"/>
              </a:rPr>
              <a:t>，波特率为</a:t>
            </a:r>
            <a:r>
              <a:rPr lang="en-US" altLang="zh-CN" b="1" smtClean="0">
                <a:ea typeface="华文中宋" panose="02010600040101010101" pitchFamily="2" charset="-122"/>
              </a:rPr>
              <a:t>9600bps</a:t>
            </a:r>
            <a:r>
              <a:rPr lang="zh-CN" altLang="en-US" b="1" smtClean="0">
                <a:ea typeface="华文中宋" panose="02010600040101010101" pitchFamily="2" charset="-122"/>
              </a:rPr>
              <a:t>，则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初始化程序段为：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it-IT" altLang="zh-CN" b="1" smtClean="0">
                <a:ea typeface="华文中宋" panose="02010600040101010101" pitchFamily="2" charset="-122"/>
              </a:rPr>
              <a:t>SCON=0x52;	//</a:t>
            </a:r>
            <a:r>
              <a:rPr lang="zh-CN" altLang="it-IT" b="1" smtClean="0">
                <a:ea typeface="华文中宋" panose="02010600040101010101" pitchFamily="2" charset="-122"/>
              </a:rPr>
              <a:t>设置串口方式</a:t>
            </a:r>
            <a:r>
              <a:rPr lang="it-IT" altLang="zh-CN" b="1" smtClean="0">
                <a:ea typeface="华文中宋" panose="02010600040101010101" pitchFamily="2" charset="-122"/>
              </a:rPr>
              <a:t>1</a:t>
            </a:r>
            <a:r>
              <a:rPr lang="zh-CN" altLang="it-IT" b="1" smtClean="0">
                <a:ea typeface="华文中宋" panose="02010600040101010101" pitchFamily="2" charset="-122"/>
              </a:rPr>
              <a:t>收、发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it-IT" b="1" smtClean="0">
                <a:ea typeface="华文中宋" panose="02010600040101010101" pitchFamily="2" charset="-122"/>
              </a:rPr>
              <a:t>		</a:t>
            </a:r>
            <a:r>
              <a:rPr lang="it-IT" altLang="zh-CN" b="1" smtClean="0">
                <a:ea typeface="华文中宋" panose="02010600040101010101" pitchFamily="2" charset="-122"/>
              </a:rPr>
              <a:t>TMOD=0x20;	//</a:t>
            </a:r>
            <a:r>
              <a:rPr lang="zh-CN" altLang="it-IT" b="1" smtClean="0">
                <a:ea typeface="华文中宋" panose="02010600040101010101" pitchFamily="2" charset="-122"/>
              </a:rPr>
              <a:t>设置</a:t>
            </a:r>
            <a:r>
              <a:rPr lang="en-US" altLang="zh-CN" b="1" smtClean="0">
                <a:ea typeface="华文中宋" panose="02010600040101010101" pitchFamily="2" charset="-122"/>
              </a:rPr>
              <a:t>T1</a:t>
            </a:r>
            <a:r>
              <a:rPr lang="zh-CN" altLang="en-US" b="1" smtClean="0">
                <a:ea typeface="华文中宋" panose="02010600040101010101" pitchFamily="2" charset="-122"/>
              </a:rPr>
              <a:t>以模式</a:t>
            </a:r>
            <a:r>
              <a:rPr lang="en-US" altLang="zh-CN" b="1" smtClean="0">
                <a:ea typeface="华文中宋" panose="02010600040101010101" pitchFamily="2" charset="-122"/>
              </a:rPr>
              <a:t>2</a:t>
            </a:r>
            <a:r>
              <a:rPr lang="zh-CN" altLang="en-US" b="1" smtClean="0">
                <a:ea typeface="华文中宋" panose="02010600040101010101" pitchFamily="2" charset="-122"/>
              </a:rPr>
              <a:t>工作</a:t>
            </a:r>
            <a:endParaRPr lang="zh-CN" altLang="it-IT" b="1" smtClean="0"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it-IT" b="1" smtClean="0">
                <a:ea typeface="华文中宋" panose="02010600040101010101" pitchFamily="2" charset="-122"/>
              </a:rPr>
              <a:t>		</a:t>
            </a:r>
            <a:r>
              <a:rPr lang="it-IT" altLang="zh-CN" b="1" smtClean="0">
                <a:ea typeface="华文中宋" panose="02010600040101010101" pitchFamily="2" charset="-122"/>
              </a:rPr>
              <a:t>TL1=0xfd;	//</a:t>
            </a:r>
            <a:r>
              <a:rPr lang="zh-CN" altLang="it-IT" b="1" smtClean="0">
                <a:ea typeface="华文中宋" panose="02010600040101010101" pitchFamily="2" charset="-122"/>
              </a:rPr>
              <a:t>设置</a:t>
            </a:r>
            <a:r>
              <a:rPr lang="it-IT" altLang="zh-CN" b="1" smtClean="0">
                <a:ea typeface="华文中宋" panose="02010600040101010101" pitchFamily="2" charset="-122"/>
              </a:rPr>
              <a:t>T1</a:t>
            </a:r>
            <a:r>
              <a:rPr lang="zh-CN" altLang="it-IT" b="1" smtClean="0">
                <a:ea typeface="华文中宋" panose="02010600040101010101" pitchFamily="2" charset="-122"/>
              </a:rPr>
              <a:t>低</a:t>
            </a:r>
            <a:r>
              <a:rPr lang="it-IT" altLang="zh-CN" b="1" smtClean="0">
                <a:ea typeface="华文中宋" panose="02010600040101010101" pitchFamily="2" charset="-122"/>
              </a:rPr>
              <a:t>8</a:t>
            </a:r>
            <a:r>
              <a:rPr lang="zh-CN" altLang="it-IT" b="1" smtClean="0">
                <a:ea typeface="华文中宋" panose="02010600040101010101" pitchFamily="2" charset="-122"/>
              </a:rPr>
              <a:t>位初值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it-IT" b="1" smtClean="0">
                <a:ea typeface="华文中宋" panose="02010600040101010101" pitchFamily="2" charset="-122"/>
              </a:rPr>
              <a:t>		</a:t>
            </a:r>
            <a:r>
              <a:rPr lang="it-IT" altLang="zh-CN" b="1" smtClean="0">
                <a:ea typeface="华文中宋" panose="02010600040101010101" pitchFamily="2" charset="-122"/>
              </a:rPr>
              <a:t>TH1=0xfd;	//</a:t>
            </a:r>
            <a:r>
              <a:rPr lang="zh-CN" altLang="it-IT" b="1" smtClean="0">
                <a:ea typeface="华文中宋" panose="02010600040101010101" pitchFamily="2" charset="-122"/>
              </a:rPr>
              <a:t>设置</a:t>
            </a:r>
            <a:r>
              <a:rPr lang="it-IT" altLang="zh-CN" b="1" smtClean="0">
                <a:ea typeface="华文中宋" panose="02010600040101010101" pitchFamily="2" charset="-122"/>
              </a:rPr>
              <a:t>T1</a:t>
            </a:r>
            <a:r>
              <a:rPr lang="zh-CN" altLang="it-IT" b="1" smtClean="0">
                <a:ea typeface="华文中宋" panose="02010600040101010101" pitchFamily="2" charset="-122"/>
              </a:rPr>
              <a:t>自动重装初值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it-IT" b="1" smtClean="0">
                <a:ea typeface="华文中宋" panose="02010600040101010101" pitchFamily="2" charset="-122"/>
              </a:rPr>
              <a:t>		</a:t>
            </a:r>
            <a:r>
              <a:rPr lang="it-IT" altLang="zh-CN" b="1" smtClean="0">
                <a:ea typeface="华文中宋" panose="02010600040101010101" pitchFamily="2" charset="-122"/>
              </a:rPr>
              <a:t>TR1=1;		//</a:t>
            </a:r>
            <a:r>
              <a:rPr lang="zh-CN" altLang="en-US" b="1" smtClean="0">
                <a:ea typeface="华文中宋" panose="02010600040101010101" pitchFamily="2" charset="-122"/>
              </a:rPr>
              <a:t>开</a:t>
            </a:r>
            <a:r>
              <a:rPr lang="it-IT" altLang="zh-CN" b="1" smtClean="0">
                <a:ea typeface="华文中宋" panose="02010600040101010101" pitchFamily="2" charset="-122"/>
              </a:rPr>
              <a:t>T1</a:t>
            </a:r>
            <a:r>
              <a:rPr lang="it-IT" altLang="zh-CN" smtClean="0">
                <a:ea typeface="华文中宋" panose="02010600040101010101" pitchFamily="2" charset="-122"/>
              </a:rPr>
              <a:t> </a:t>
            </a:r>
            <a:endParaRPr lang="en-US" altLang="zh-CN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4048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3.8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函数的定义</a:t>
            </a:r>
            <a:endParaRPr lang="zh-CN" altLang="en-US" sz="3800" smtClean="0">
              <a:solidFill>
                <a:srgbClr val="FF0000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6163" y="1627188"/>
            <a:ext cx="4789487" cy="2303462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主要内容</a:t>
            </a:r>
          </a:p>
          <a:p>
            <a:pPr marL="609600" indent="-609600" eaLnBrk="1" hangingPunct="1">
              <a:buFontTx/>
              <a:buNone/>
            </a:pPr>
            <a:endParaRPr lang="zh-CN" altLang="en-US" sz="2000" b="1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3.8.1  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函数的定义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3.8.2  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中断函数的定义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38138" y="4141788"/>
            <a:ext cx="82327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zh-CN">
                <a:ea typeface="华文中宋" panose="02010600040101010101" pitchFamily="2" charset="-122"/>
              </a:rPr>
              <a:t>		  C51</a:t>
            </a:r>
            <a:r>
              <a:rPr lang="zh-CN" altLang="en-US">
                <a:ea typeface="华文中宋" panose="02010600040101010101" pitchFamily="2" charset="-122"/>
              </a:rPr>
              <a:t>函数的定义与</a:t>
            </a:r>
            <a:r>
              <a:rPr lang="pt-BR" altLang="zh-CN">
                <a:ea typeface="华文中宋" panose="02010600040101010101" pitchFamily="2" charset="-122"/>
              </a:rPr>
              <a:t>ANSI C</a:t>
            </a:r>
            <a:r>
              <a:rPr lang="zh-CN" altLang="en-US">
                <a:ea typeface="华文中宋" panose="02010600040101010101" pitchFamily="2" charset="-122"/>
              </a:rPr>
              <a:t>相似</a:t>
            </a:r>
            <a:r>
              <a:rPr lang="zh-CN" altLang="pt-BR">
                <a:ea typeface="华文中宋" panose="02010600040101010101" pitchFamily="2" charset="-122"/>
              </a:rPr>
              <a:t>，</a:t>
            </a:r>
            <a:r>
              <a:rPr lang="zh-CN" altLang="en-US">
                <a:ea typeface="华文中宋" panose="02010600040101010101" pitchFamily="2" charset="-122"/>
              </a:rPr>
              <a:t>但有更多的属性要求。本节先讨论函数的一般定义，然后专门给出中断函数的定义，因为中断函数有其特殊性。</a:t>
            </a:r>
            <a:r>
              <a:rPr lang="zh-CN" altLang="en-US" b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314325"/>
            <a:ext cx="7772400" cy="6985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3.8.1  </a:t>
            </a:r>
            <a:r>
              <a:rPr lang="en-US" altLang="zh-CN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函数的定义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8272463" cy="5313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华文中宋" panose="02010600040101010101" pitchFamily="2" charset="-122"/>
              </a:rPr>
              <a:t>		</a:t>
            </a:r>
            <a:r>
              <a:rPr lang="zh-CN" altLang="en-US" b="1" dirty="0" smtClean="0">
                <a:ea typeface="华文中宋" panose="02010600040101010101" pitchFamily="2" charset="-122"/>
              </a:rPr>
              <a:t>在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ea typeface="华文中宋" panose="02010600040101010101" pitchFamily="2" charset="-122"/>
              </a:rPr>
              <a:t>中，函数的定义与</a:t>
            </a:r>
            <a:r>
              <a:rPr lang="en-US" altLang="zh-CN" b="1" dirty="0" smtClean="0">
                <a:ea typeface="华文中宋" panose="02010600040101010101" pitchFamily="2" charset="-122"/>
              </a:rPr>
              <a:t>ANSI C</a:t>
            </a:r>
            <a:r>
              <a:rPr lang="zh-CN" altLang="en-US" b="1" dirty="0" smtClean="0">
                <a:ea typeface="华文中宋" panose="02010600040101010101" pitchFamily="2" charset="-122"/>
              </a:rPr>
              <a:t>中是相同的。唯一不同的就是在函数的后面需要带上若干个</a:t>
            </a:r>
            <a:r>
              <a:rPr lang="en-US" altLang="zh-CN" b="1" dirty="0" err="1" smtClean="0"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ea typeface="华文中宋" panose="02010600040101010101" pitchFamily="2" charset="-122"/>
              </a:rPr>
              <a:t>的专用关键字。</a:t>
            </a:r>
            <a:r>
              <a:rPr lang="en-US" altLang="zh-CN" b="1" dirty="0" err="1" smtClean="0">
                <a:solidFill>
                  <a:srgbClr val="0064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solidFill>
                  <a:srgbClr val="006400"/>
                </a:solidFill>
                <a:ea typeface="华文中宋" panose="02010600040101010101" pitchFamily="2" charset="-122"/>
              </a:rPr>
              <a:t>函数定义的一般格式如下：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	返回类型  函数名（形参表） 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函数模式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]  </a:t>
            </a:r>
          </a:p>
          <a:p>
            <a:pPr algn="r" eaLnBrk="1" hangingPunct="1">
              <a:buFontTx/>
              <a:buNone/>
            </a:pP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[reentrant]  [interrupt m]  [using n]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		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局部变量定义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		执行语句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}</a:t>
            </a:r>
            <a:r>
              <a:rPr lang="en-US" altLang="zh-CN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125413"/>
            <a:ext cx="4503737" cy="27622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3.1.2  C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语言与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ANSI 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的区别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8382000" cy="5284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用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编写单片机程序，与用</a:t>
            </a:r>
            <a:r>
              <a:rPr lang="en-US" altLang="zh-CN" b="1" smtClean="0">
                <a:ea typeface="华文中宋" panose="02010600040101010101" pitchFamily="2" charset="-122"/>
              </a:rPr>
              <a:t>ANSI C</a:t>
            </a:r>
            <a:r>
              <a:rPr lang="zh-CN" altLang="en-US" b="1" smtClean="0">
                <a:ea typeface="华文中宋" panose="02010600040101010101" pitchFamily="2" charset="-122"/>
              </a:rPr>
              <a:t>编写程序的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不同之处是</a:t>
            </a:r>
            <a:r>
              <a:rPr lang="zh-CN" altLang="en-US" b="1" smtClean="0">
                <a:ea typeface="华文中宋" panose="02010600040101010101" pitchFamily="2" charset="-122"/>
              </a:rPr>
              <a:t>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需要根据单片机存储器结构及内部资源，定义相应的数据类型和变量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其它的语法规定、程序结构及程序设计方法，都与</a:t>
            </a:r>
            <a:r>
              <a:rPr lang="en-US" altLang="zh-CN" b="1" smtClean="0">
                <a:ea typeface="华文中宋" panose="02010600040101010101" pitchFamily="2" charset="-122"/>
              </a:rPr>
              <a:t>ANSI C</a:t>
            </a:r>
            <a:r>
              <a:rPr lang="zh-CN" altLang="en-US" b="1" smtClean="0">
                <a:ea typeface="华文中宋" panose="02010600040101010101" pitchFamily="2" charset="-122"/>
              </a:rPr>
              <a:t>相同。所以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本章主要介绍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各种变量的定义、指针定义、函数定义和混合编程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41288"/>
            <a:ext cx="3482975" cy="20161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3.8.1  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函数的定义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592138"/>
            <a:ext cx="8234363" cy="3863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DC00DC"/>
                </a:solidFill>
                <a:ea typeface="华文中宋" panose="02010600040101010101" pitchFamily="2" charset="-122"/>
              </a:rPr>
              <a:t>各属性含义如下：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函数模式：</a:t>
            </a:r>
            <a:r>
              <a:rPr lang="zh-CN" altLang="en-US" b="1" smtClean="0">
                <a:ea typeface="华文中宋" panose="02010600040101010101" pitchFamily="2" charset="-122"/>
              </a:rPr>
              <a:t>也就是编译模式、存储模式，可以为</a:t>
            </a:r>
            <a:r>
              <a:rPr lang="en-US" altLang="zh-CN" b="1" smtClean="0">
                <a:ea typeface="华文中宋" panose="02010600040101010101" pitchFamily="2" charset="-122"/>
              </a:rPr>
              <a:t>small</a:t>
            </a:r>
            <a:r>
              <a:rPr lang="zh-CN" altLang="en-US" b="1" smtClean="0">
                <a:ea typeface="华文中宋" panose="02010600040101010101" pitchFamily="2" charset="-122"/>
              </a:rPr>
              <a:t>、</a:t>
            </a:r>
            <a:r>
              <a:rPr lang="en-US" altLang="zh-CN" b="1" smtClean="0">
                <a:ea typeface="华文中宋" panose="02010600040101010101" pitchFamily="2" charset="-122"/>
              </a:rPr>
              <a:t>compact</a:t>
            </a:r>
            <a:r>
              <a:rPr lang="zh-CN" altLang="en-US" b="1" smtClean="0">
                <a:ea typeface="华文中宋" panose="02010600040101010101" pitchFamily="2" charset="-122"/>
              </a:rPr>
              <a:t>和</a:t>
            </a:r>
            <a:r>
              <a:rPr lang="en-US" altLang="zh-CN" b="1" smtClean="0">
                <a:ea typeface="华文中宋" panose="02010600040101010101" pitchFamily="2" charset="-122"/>
              </a:rPr>
              <a:t>large</a:t>
            </a:r>
            <a:r>
              <a:rPr lang="zh-CN" altLang="en-US" b="1" smtClean="0">
                <a:ea typeface="华文中宋" panose="02010600040101010101" pitchFamily="2" charset="-122"/>
              </a:rPr>
              <a:t>。缺省时则使用文件的编译模式。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reentrant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表示重入函数</a:t>
            </a:r>
            <a:r>
              <a:rPr lang="zh-CN" altLang="en-US" b="1" smtClean="0">
                <a:ea typeface="华文中宋" panose="02010600040101010101" pitchFamily="2" charset="-122"/>
              </a:rPr>
              <a:t>。所谓可重入函数，就是允许被递归调用的函数。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是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定义的关键字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  <a:endParaRPr lang="zh-CN" altLang="en-US" smtClean="0">
              <a:ea typeface="华文中宋" panose="02010600040101010101" pitchFamily="2" charset="-122"/>
            </a:endParaRP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779463" y="4392613"/>
            <a:ext cx="80137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       </a:t>
            </a:r>
            <a:r>
              <a:rPr lang="zh-CN" altLang="en-US" sz="2800"/>
              <a:t>在编译时会为重入函数生成一个堆栈，通过这个堆栈来完成参数的传递和存放局部变量。</a:t>
            </a:r>
          </a:p>
          <a:p>
            <a:pPr eaLnBrk="1" hangingPunct="1"/>
            <a:r>
              <a:rPr lang="zh-CN" altLang="en-US" sz="2800"/>
              <a:t>	重入函数不能使用</a:t>
            </a:r>
            <a:r>
              <a:rPr lang="en-US" altLang="zh-CN" sz="2800"/>
              <a:t>bit</a:t>
            </a:r>
            <a:r>
              <a:rPr lang="zh-CN" altLang="en-US" sz="2800"/>
              <a:t>型参数；函数返回值也不能是</a:t>
            </a:r>
            <a:r>
              <a:rPr lang="en-US" altLang="zh-CN" sz="2800"/>
              <a:t>bit</a:t>
            </a:r>
            <a:r>
              <a:rPr lang="zh-CN" altLang="en-US" sz="2800"/>
              <a:t>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52400"/>
            <a:ext cx="3482975" cy="147638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3.8.1  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函数的定义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830263"/>
            <a:ext cx="8521700" cy="2517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interrupt m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中断关键字和中断号</a:t>
            </a:r>
            <a:r>
              <a:rPr lang="zh-CN" altLang="en-US" b="1" smtClean="0">
                <a:ea typeface="华文中宋" panose="02010600040101010101" pitchFamily="2" charset="-122"/>
              </a:rPr>
              <a:t>。 </a:t>
            </a:r>
            <a:r>
              <a:rPr lang="en-US" altLang="zh-CN" b="1" smtClean="0">
                <a:ea typeface="华文中宋" panose="02010600040101010101" pitchFamily="2" charset="-122"/>
              </a:rPr>
              <a:t>interrupt</a:t>
            </a:r>
            <a:r>
              <a:rPr lang="zh-CN" altLang="en-US" b="1" smtClean="0">
                <a:ea typeface="华文中宋" panose="02010600040101010101" pitchFamily="2" charset="-122"/>
              </a:rPr>
              <a:t>是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定义的。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支持</a:t>
            </a:r>
            <a:r>
              <a:rPr lang="en-US" altLang="zh-CN" b="1" smtClean="0">
                <a:ea typeface="华文中宋" panose="02010600040101010101" pitchFamily="2" charset="-122"/>
              </a:rPr>
              <a:t>32</a:t>
            </a:r>
            <a:r>
              <a:rPr lang="zh-CN" altLang="en-US" b="1" smtClean="0">
                <a:ea typeface="华文中宋" panose="02010600040101010101" pitchFamily="2" charset="-122"/>
              </a:rPr>
              <a:t>个中断源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中断入口地址与中断号</a:t>
            </a:r>
            <a:r>
              <a:rPr lang="en-US" altLang="zh-CN" b="1" smtClean="0">
                <a:ea typeface="华文中宋" panose="02010600040101010101" pitchFamily="2" charset="-122"/>
              </a:rPr>
              <a:t>m</a:t>
            </a:r>
            <a:r>
              <a:rPr lang="zh-CN" altLang="en-US" b="1" smtClean="0">
                <a:ea typeface="华文中宋" panose="02010600040101010101" pitchFamily="2" charset="-122"/>
              </a:rPr>
              <a:t>的关系：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中断入口地址＝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＋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8×m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258220" name="Group 172"/>
          <p:cNvGraphicFramePr>
            <a:graphicFrameLocks noGrp="1"/>
          </p:cNvGraphicFramePr>
          <p:nvPr>
            <p:ph sz="half" idx="2"/>
          </p:nvPr>
        </p:nvGraphicFramePr>
        <p:xfrm>
          <a:off x="439738" y="3173413"/>
          <a:ext cx="8382000" cy="2624138"/>
        </p:xfrm>
        <a:graphic>
          <a:graphicData uri="http://schemas.openxmlformats.org/drawingml/2006/table">
            <a:tbl>
              <a:tblPr/>
              <a:tblGrid>
                <a:gridCol w="1192212">
                  <a:extLst>
                    <a:ext uri="{9D8B030D-6E8A-4147-A177-3AD203B41FA5}">
                      <a16:colId xmlns:a16="http://schemas.microsoft.com/office/drawing/2014/main" val="247067070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401365796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3100891692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134438877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962202556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3751168248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550379615"/>
                    </a:ext>
                  </a:extLst>
                </a:gridCol>
              </a:tblGrid>
              <a:tr h="636588">
                <a:tc gridSpan="7"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4-7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单片机中断源与中断号的关系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238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中断源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外中断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中断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外中断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中断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串行中断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中断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8208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中断号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5926"/>
                  </a:ext>
                </a:extLst>
              </a:tr>
              <a:tr h="9461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中断入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口地址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0x0003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0x000b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0x0013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0x001b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0x0023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0x002b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631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33350"/>
            <a:ext cx="3482975" cy="242888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3.8.1  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函数的定义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57263"/>
            <a:ext cx="8234363" cy="5556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using n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选择工作寄存器组和组号，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n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可以为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0~3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，对应第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0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组到第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组</a:t>
            </a:r>
            <a:r>
              <a:rPr lang="zh-CN" altLang="en-US" b="1" smtClean="0">
                <a:ea typeface="华文中宋" panose="02010600040101010101" pitchFamily="2" charset="-122"/>
              </a:rPr>
              <a:t>。关键字</a:t>
            </a:r>
            <a:r>
              <a:rPr lang="en-US" altLang="zh-CN" b="1" smtClean="0">
                <a:ea typeface="华文中宋" panose="02010600040101010101" pitchFamily="2" charset="-122"/>
              </a:rPr>
              <a:t>using</a:t>
            </a:r>
            <a:r>
              <a:rPr lang="zh-CN" altLang="en-US" b="1" smtClean="0">
                <a:ea typeface="华文中宋" panose="02010600040101010101" pitchFamily="2" charset="-122"/>
              </a:rPr>
              <a:t>是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定义的。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如果函数有返回值，不能使用该属性</a:t>
            </a:r>
            <a:r>
              <a:rPr lang="zh-CN" altLang="en-US" b="1" smtClean="0">
                <a:ea typeface="华文中宋" panose="02010600040101010101" pitchFamily="2" charset="-122"/>
              </a:rPr>
              <a:t>，因为返回值是存于寄存器中，函数返回时要恢复原来的寄存器组，导致返回值错误。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403225"/>
            <a:ext cx="7772400" cy="6985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3.8.2  </a:t>
            </a:r>
            <a:r>
              <a:rPr lang="en-US" altLang="zh-CN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中断函数的定义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8234363" cy="5313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C51</a:t>
            </a:r>
            <a:r>
              <a:rPr lang="zh-CN" altLang="en-US" b="1" smtClean="0">
                <a:ea typeface="华文中宋" panose="02010600040101010101" pitchFamily="2" charset="-122"/>
              </a:rPr>
              <a:t>函数的定义实际上已经包含了中断服务函数，但为了明确起见，下面专门给出中断处理函数的具体定义形式：</a:t>
            </a:r>
            <a:endParaRPr lang="zh-CN" altLang="en-US" sz="3600" b="1" smtClean="0">
              <a:solidFill>
                <a:srgbClr val="006400"/>
              </a:solidFill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void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函数名（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void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）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[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函数模式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]</a:t>
            </a:r>
          </a:p>
          <a:p>
            <a:pPr algn="r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  interrupt m  [using n]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局部变量定义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	执行语句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}</a:t>
            </a:r>
            <a:r>
              <a:rPr lang="en-US" altLang="zh-CN" smtClean="0">
                <a:solidFill>
                  <a:srgbClr val="000096"/>
                </a:solidFill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27000"/>
            <a:ext cx="4249737" cy="21590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3.8.2  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中断函数的定义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0038" y="744538"/>
            <a:ext cx="8408987" cy="5730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中断服务函数需要注意以下几点：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1</a:t>
            </a:r>
            <a:r>
              <a:rPr lang="zh-CN" altLang="en-US" sz="2800" b="1" smtClean="0">
                <a:ea typeface="华文中宋" panose="02010600040101010101" pitchFamily="2" charset="-122"/>
              </a:rPr>
              <a:t>）中断服务函数不传递参数；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2</a:t>
            </a:r>
            <a:r>
              <a:rPr lang="zh-CN" altLang="en-US" sz="2800" b="1" smtClean="0">
                <a:ea typeface="华文中宋" panose="02010600040101010101" pitchFamily="2" charset="-122"/>
              </a:rPr>
              <a:t>）中断服务函数没有返回值；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3</a:t>
            </a:r>
            <a:r>
              <a:rPr lang="zh-CN" altLang="en-US" sz="2800" b="1" smtClean="0">
                <a:ea typeface="华文中宋" panose="02010600040101010101" pitchFamily="2" charset="-122"/>
              </a:rPr>
              <a:t>）中断服务函数必须有</a:t>
            </a:r>
            <a:r>
              <a:rPr lang="en-US" altLang="zh-CN" sz="2800" b="1" smtClean="0">
                <a:ea typeface="华文中宋" panose="02010600040101010101" pitchFamily="2" charset="-122"/>
              </a:rPr>
              <a:t>interrupt m</a:t>
            </a:r>
            <a:r>
              <a:rPr lang="zh-CN" altLang="en-US" sz="2800" b="1" smtClean="0">
                <a:ea typeface="华文中宋" panose="02010600040101010101" pitchFamily="2" charset="-122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4</a:t>
            </a:r>
            <a:r>
              <a:rPr lang="zh-CN" altLang="en-US" sz="2800" b="1" smtClean="0">
                <a:ea typeface="华文中宋" panose="02010600040101010101" pitchFamily="2" charset="-122"/>
              </a:rPr>
              <a:t>）进入中断服务函数，</a:t>
            </a:r>
            <a:r>
              <a:rPr lang="en-US" altLang="zh-CN" sz="2800" b="1" smtClean="0">
                <a:ea typeface="华文中宋" panose="02010600040101010101" pitchFamily="2" charset="-122"/>
              </a:rPr>
              <a:t>ACC</a:t>
            </a:r>
            <a:r>
              <a:rPr lang="zh-CN" altLang="en-US" sz="2800" b="1" smtClean="0">
                <a:ea typeface="华文中宋" panose="02010600040101010101" pitchFamily="2" charset="-122"/>
              </a:rPr>
              <a:t>、</a:t>
            </a:r>
            <a:r>
              <a:rPr lang="en-US" altLang="zh-CN" sz="2800" b="1" smtClean="0">
                <a:ea typeface="华文中宋" panose="02010600040101010101" pitchFamily="2" charset="-122"/>
              </a:rPr>
              <a:t>B</a:t>
            </a:r>
            <a:r>
              <a:rPr lang="zh-CN" altLang="en-US" sz="2800" b="1" smtClean="0">
                <a:ea typeface="华文中宋" panose="02010600040101010101" pitchFamily="2" charset="-122"/>
              </a:rPr>
              <a:t>、</a:t>
            </a:r>
            <a:r>
              <a:rPr lang="en-US" altLang="zh-CN" sz="2800" b="1" smtClean="0">
                <a:ea typeface="华文中宋" panose="02010600040101010101" pitchFamily="2" charset="-122"/>
              </a:rPr>
              <a:t>PSW</a:t>
            </a:r>
            <a:r>
              <a:rPr lang="zh-CN" altLang="en-US" sz="2800" b="1" smtClean="0">
                <a:ea typeface="华文中宋" panose="02010600040101010101" pitchFamily="2" charset="-122"/>
              </a:rPr>
              <a:t>会进栈，根据需要，</a:t>
            </a:r>
            <a:r>
              <a:rPr lang="en-US" altLang="zh-CN" sz="2800" b="1" smtClean="0">
                <a:ea typeface="华文中宋" panose="02010600040101010101" pitchFamily="2" charset="-122"/>
              </a:rPr>
              <a:t>DPL</a:t>
            </a:r>
            <a:r>
              <a:rPr lang="zh-CN" altLang="en-US" sz="2800" b="1" smtClean="0">
                <a:ea typeface="华文中宋" panose="02010600040101010101" pitchFamily="2" charset="-122"/>
              </a:rPr>
              <a:t>、</a:t>
            </a:r>
            <a:r>
              <a:rPr lang="en-US" altLang="zh-CN" sz="2800" b="1" smtClean="0">
                <a:ea typeface="华文中宋" panose="02010600040101010101" pitchFamily="2" charset="-122"/>
              </a:rPr>
              <a:t>DPH</a:t>
            </a:r>
            <a:r>
              <a:rPr lang="zh-CN" altLang="en-US" sz="2800" b="1" smtClean="0">
                <a:ea typeface="华文中宋" panose="02010600040101010101" pitchFamily="2" charset="-122"/>
              </a:rPr>
              <a:t>也可能进栈，如果没有</a:t>
            </a:r>
            <a:r>
              <a:rPr lang="en-US" altLang="zh-CN" sz="2800" b="1" smtClean="0">
                <a:ea typeface="华文中宋" panose="02010600040101010101" pitchFamily="2" charset="-122"/>
              </a:rPr>
              <a:t>using n</a:t>
            </a:r>
            <a:r>
              <a:rPr lang="zh-CN" altLang="en-US" sz="2800" b="1" smtClean="0">
                <a:ea typeface="华文中宋" panose="02010600040101010101" pitchFamily="2" charset="-122"/>
              </a:rPr>
              <a:t>属性</a:t>
            </a:r>
            <a:r>
              <a:rPr lang="zh-CN" altLang="en-US" sz="2400" b="1" smtClean="0">
                <a:ea typeface="华文中宋" panose="02010600040101010101" pitchFamily="2" charset="-122"/>
              </a:rPr>
              <a:t>，</a:t>
            </a:r>
            <a:r>
              <a:rPr lang="en-US" altLang="zh-CN" sz="2700" b="1" smtClean="0">
                <a:ea typeface="华文中宋" panose="02010600040101010101" pitchFamily="2" charset="-122"/>
              </a:rPr>
              <a:t>R0</a:t>
            </a:r>
            <a:r>
              <a:rPr lang="zh-CN" altLang="en-US" sz="2700" b="1" smtClean="0">
                <a:ea typeface="华文中宋" panose="02010600040101010101" pitchFamily="2" charset="-122"/>
              </a:rPr>
              <a:t>～</a:t>
            </a:r>
            <a:r>
              <a:rPr lang="en-US" altLang="zh-CN" sz="2700" b="1" smtClean="0">
                <a:ea typeface="华文中宋" panose="02010600040101010101" pitchFamily="2" charset="-122"/>
              </a:rPr>
              <a:t>R7</a:t>
            </a:r>
            <a:r>
              <a:rPr lang="zh-CN" altLang="en-US" sz="2800" b="1" smtClean="0">
                <a:ea typeface="华文中宋" panose="02010600040101010101" pitchFamily="2" charset="-122"/>
              </a:rPr>
              <a:t>也可能进栈</a:t>
            </a:r>
            <a:r>
              <a:rPr lang="zh-CN" altLang="en-US" sz="2400" b="1" smtClean="0">
                <a:ea typeface="华文中宋" panose="02010600040101010101" pitchFamily="2" charset="-122"/>
              </a:rPr>
              <a:t>，</a:t>
            </a:r>
            <a:r>
              <a:rPr lang="zh-CN" altLang="en-US" sz="2800" b="1" smtClean="0">
                <a:ea typeface="华文中宋" panose="02010600040101010101" pitchFamily="2" charset="-122"/>
              </a:rPr>
              <a:t>否则不进栈</a:t>
            </a:r>
            <a:r>
              <a:rPr lang="zh-CN" altLang="en-US" sz="2400" b="1" smtClean="0">
                <a:ea typeface="华文中宋" panose="0201060004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5</a:t>
            </a:r>
            <a:r>
              <a:rPr lang="zh-CN" altLang="en-US" sz="2800" b="1" smtClean="0">
                <a:ea typeface="华文中宋" panose="02010600040101010101" pitchFamily="2" charset="-122"/>
              </a:rPr>
              <a:t>）在中断服务函数中调用其它函数，被调函数最好设置为可重入的，因为中断是随机的，有可能中断服务函数所调用的函数出现嵌套调用；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6</a:t>
            </a:r>
            <a:r>
              <a:rPr lang="zh-CN" altLang="en-US" sz="2800" b="1" smtClean="0">
                <a:ea typeface="华文中宋" panose="02010600040101010101" pitchFamily="2" charset="-122"/>
              </a:rPr>
              <a:t>）不能够直接调用中断服务函数。</a:t>
            </a:r>
            <a:r>
              <a:rPr lang="zh-CN" altLang="en-US" sz="280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41288"/>
            <a:ext cx="4249738" cy="2555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3.8.2  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中断函数的定义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742950"/>
            <a:ext cx="8408987" cy="5770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		</a:t>
            </a:r>
            <a:r>
              <a:rPr lang="zh-CN" altLang="en-US" sz="28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 sz="28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4-4</a:t>
            </a:r>
            <a:r>
              <a:rPr lang="en-US" altLang="zh-CN" sz="2800" b="1" smtClean="0">
                <a:ea typeface="华文中宋" panose="02010600040101010101" pitchFamily="2" charset="-122"/>
              </a:rPr>
              <a:t>  </a:t>
            </a:r>
            <a:r>
              <a:rPr lang="zh-CN" altLang="en-US" sz="2800" b="1" smtClean="0">
                <a:ea typeface="华文中宋" panose="02010600040101010101" pitchFamily="2" charset="-122"/>
              </a:rPr>
              <a:t>编写程序，使用定时器</a:t>
            </a:r>
            <a:r>
              <a:rPr lang="en-US" altLang="zh-CN" sz="2800" b="1" smtClean="0">
                <a:ea typeface="华文中宋" panose="02010600040101010101" pitchFamily="2" charset="-122"/>
              </a:rPr>
              <a:t>/</a:t>
            </a:r>
            <a:r>
              <a:rPr lang="zh-CN" altLang="en-US" sz="2800" b="1" smtClean="0">
                <a:ea typeface="华文中宋" panose="02010600040101010101" pitchFamily="2" charset="-122"/>
              </a:rPr>
              <a:t>计数器</a:t>
            </a:r>
            <a:r>
              <a:rPr lang="en-US" altLang="zh-CN" sz="2800" b="1" smtClean="0">
                <a:ea typeface="华文中宋" panose="02010600040101010101" pitchFamily="2" charset="-122"/>
              </a:rPr>
              <a:t>0</a:t>
            </a:r>
            <a:r>
              <a:rPr lang="zh-CN" altLang="en-US" sz="2800" b="1" smtClean="0">
                <a:ea typeface="华文中宋" panose="02010600040101010101" pitchFamily="2" charset="-122"/>
              </a:rPr>
              <a:t>定时并产生中断，实现从</a:t>
            </a:r>
            <a:r>
              <a:rPr lang="en-US" altLang="zh-CN" sz="2800" b="1" smtClean="0">
                <a:ea typeface="华文中宋" panose="02010600040101010101" pitchFamily="2" charset="-122"/>
              </a:rPr>
              <a:t>P1.7</a:t>
            </a:r>
            <a:r>
              <a:rPr lang="zh-CN" altLang="en-US" sz="2800" b="1" smtClean="0">
                <a:ea typeface="华文中宋" panose="02010600040101010101" pitchFamily="2" charset="-122"/>
              </a:rPr>
              <a:t>产生方波的功能。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zh-CN" altLang="en-US" sz="28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程序如下：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#include &lt;reg52.h&gt;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#define	TIMER0L	0x18	//</a:t>
            </a:r>
            <a:r>
              <a:rPr lang="zh-CN" altLang="en-US" sz="2800" b="1" smtClean="0">
                <a:ea typeface="华文中宋" panose="02010600040101010101" pitchFamily="2" charset="-122"/>
              </a:rPr>
              <a:t>设振荡频率为</a:t>
            </a:r>
            <a:r>
              <a:rPr lang="en-US" altLang="zh-CN" sz="2800" b="1" smtClean="0">
                <a:ea typeface="华文中宋" panose="02010600040101010101" pitchFamily="2" charset="-122"/>
              </a:rPr>
              <a:t>12MHz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#define	TIMER0H	0xfc	//</a:t>
            </a:r>
            <a:r>
              <a:rPr lang="zh-CN" altLang="en-US" sz="2800" b="1" smtClean="0">
                <a:ea typeface="华文中宋" panose="02010600040101010101" pitchFamily="2" charset="-122"/>
              </a:rPr>
              <a:t>定时</a:t>
            </a:r>
            <a:r>
              <a:rPr lang="en-US" altLang="zh-CN" sz="2800" b="1" smtClean="0">
                <a:ea typeface="华文中宋" panose="02010600040101010101" pitchFamily="2" charset="-122"/>
              </a:rPr>
              <a:t>1ms</a:t>
            </a:r>
            <a:r>
              <a:rPr lang="zh-CN" altLang="en-US" sz="2800" b="1" smtClean="0">
                <a:ea typeface="华文中宋" panose="02010600040101010101" pitchFamily="2" charset="-122"/>
              </a:rPr>
              <a:t>（</a:t>
            </a:r>
            <a:r>
              <a:rPr lang="en-US" altLang="zh-CN" sz="2800" b="1" smtClean="0">
                <a:ea typeface="华文中宋" panose="02010600040101010101" pitchFamily="2" charset="-122"/>
              </a:rPr>
              <a:t>1000</a:t>
            </a:r>
            <a:r>
              <a:rPr lang="zh-CN" altLang="en-US" sz="2800" b="1" smtClean="0">
                <a:ea typeface="华文中宋" panose="02010600040101010101" pitchFamily="2" charset="-122"/>
              </a:rPr>
              <a:t>微秒）</a:t>
            </a:r>
            <a:endParaRPr lang="zh-CN" altLang="nb-NO" sz="2800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nb-NO" altLang="zh-CN" sz="2800" b="1" smtClean="0">
                <a:ea typeface="华文中宋" panose="02010600040101010101" pitchFamily="2" charset="-122"/>
              </a:rPr>
              <a:t>void  timer0_int(void)  </a:t>
            </a:r>
            <a:r>
              <a:rPr lang="nb-NO" altLang="zh-CN" sz="28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interrupt 1</a:t>
            </a:r>
          </a:p>
          <a:p>
            <a:pPr eaLnBrk="1" hangingPunct="1">
              <a:buFontTx/>
              <a:buNone/>
            </a:pPr>
            <a:r>
              <a:rPr lang="nb-NO" altLang="zh-CN" sz="2800" b="1" smtClean="0">
                <a:ea typeface="华文中宋" panose="02010600040101010101" pitchFamily="2" charset="-122"/>
              </a:rPr>
              <a:t>{		TL0=TIMER0L</a:t>
            </a:r>
            <a:r>
              <a:rPr lang="zh-CN" altLang="nb-NO" sz="2800" b="1" smtClean="0">
                <a:ea typeface="华文中宋" panose="0201060004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nb-NO" sz="2800" b="1" smtClean="0">
                <a:ea typeface="华文中宋" panose="02010600040101010101" pitchFamily="2" charset="-122"/>
              </a:rPr>
              <a:t>		</a:t>
            </a:r>
            <a:r>
              <a:rPr lang="nb-NO" altLang="zh-CN" sz="2800" b="1" smtClean="0">
                <a:ea typeface="华文中宋" panose="02010600040101010101" pitchFamily="2" charset="-122"/>
              </a:rPr>
              <a:t>TH0=TIMER0H</a:t>
            </a:r>
            <a:r>
              <a:rPr lang="zh-CN" altLang="nb-NO" sz="2800" b="1" smtClean="0">
                <a:ea typeface="华文中宋" panose="0201060004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nb-NO" sz="2800" b="1" smtClean="0">
                <a:ea typeface="华文中宋" panose="02010600040101010101" pitchFamily="2" charset="-122"/>
              </a:rPr>
              <a:t>		</a:t>
            </a:r>
            <a:r>
              <a:rPr lang="nb-NO" altLang="zh-CN" sz="2800" b="1" smtClean="0">
                <a:ea typeface="华文中宋" panose="02010600040101010101" pitchFamily="2" charset="-122"/>
              </a:rPr>
              <a:t>P1_7=~P1_7</a:t>
            </a:r>
            <a:r>
              <a:rPr lang="zh-CN" altLang="nb-NO" sz="2800" b="1" smtClean="0">
                <a:ea typeface="华文中宋" panose="02010600040101010101" pitchFamily="2" charset="-122"/>
              </a:rPr>
              <a:t>；	</a:t>
            </a:r>
            <a:r>
              <a:rPr lang="nb-NO" altLang="zh-CN" sz="2800" b="1" smtClean="0">
                <a:ea typeface="华文中宋" panose="02010600040101010101" pitchFamily="2" charset="-122"/>
              </a:rPr>
              <a:t>//</a:t>
            </a:r>
            <a:r>
              <a:rPr lang="zh-CN" altLang="nb-NO" sz="2800" b="1" smtClean="0">
                <a:ea typeface="华文中宋" panose="02010600040101010101" pitchFamily="2" charset="-122"/>
              </a:rPr>
              <a:t>产生的方波频率为</a:t>
            </a:r>
            <a:r>
              <a:rPr lang="nb-NO" altLang="zh-CN" sz="2800" b="1" smtClean="0">
                <a:ea typeface="华文中宋" panose="02010600040101010101" pitchFamily="2" charset="-122"/>
              </a:rPr>
              <a:t>500Hz</a:t>
            </a:r>
          </a:p>
          <a:p>
            <a:pPr eaLnBrk="1" hangingPunct="1">
              <a:buFontTx/>
              <a:buNone/>
            </a:pPr>
            <a:r>
              <a:rPr lang="nb-NO" altLang="zh-CN" sz="2800" b="1" smtClean="0">
                <a:ea typeface="华文中宋" panose="02010600040101010101" pitchFamily="2" charset="-122"/>
              </a:rPr>
              <a:t>}</a:t>
            </a:r>
            <a:r>
              <a:rPr lang="nb-NO" altLang="zh-CN" sz="2800" smtClean="0">
                <a:ea typeface="华文中宋" panose="02010600040101010101" pitchFamily="2" charset="-122"/>
              </a:rPr>
              <a:t> </a:t>
            </a:r>
            <a:endParaRPr lang="en-US" altLang="zh-CN" sz="2800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07950"/>
            <a:ext cx="4249738" cy="2825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3.8.2  </a:t>
            </a:r>
            <a:r>
              <a:rPr lang="en-US" altLang="zh-CN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中断函数的定义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957263"/>
            <a:ext cx="8408987" cy="5556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nb-NO" altLang="zh-CN" sz="2800" b="1" smtClean="0">
                <a:ea typeface="华文中宋" panose="02010600040101010101" pitchFamily="2" charset="-122"/>
              </a:rPr>
              <a:t>void	main</a:t>
            </a:r>
            <a:r>
              <a:rPr lang="zh-CN" altLang="nb-NO" sz="2800" b="1" smtClean="0">
                <a:ea typeface="华文中宋" panose="02010600040101010101" pitchFamily="2" charset="-122"/>
              </a:rPr>
              <a:t>（</a:t>
            </a:r>
            <a:r>
              <a:rPr lang="nb-NO" altLang="zh-CN" sz="2800" b="1" smtClean="0">
                <a:ea typeface="华文中宋" panose="02010600040101010101" pitchFamily="2" charset="-122"/>
              </a:rPr>
              <a:t>void</a:t>
            </a:r>
            <a:r>
              <a:rPr lang="zh-CN" altLang="nb-NO" sz="2800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nb-NO" altLang="zh-CN" sz="2800" b="1" smtClean="0">
                <a:ea typeface="华文中宋" panose="02010600040101010101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nb-NO" altLang="zh-CN" sz="2800" b="1" smtClean="0">
                <a:ea typeface="华文中宋" panose="02010600040101010101" pitchFamily="2" charset="-122"/>
              </a:rPr>
              <a:t>		TMOD=0x01</a:t>
            </a:r>
            <a:r>
              <a:rPr lang="zh-CN" altLang="nb-NO" sz="2800" b="1" smtClean="0">
                <a:ea typeface="华文中宋" panose="02010600040101010101" pitchFamily="2" charset="-122"/>
              </a:rPr>
              <a:t>；		</a:t>
            </a:r>
            <a:r>
              <a:rPr lang="nb-NO" altLang="zh-CN" sz="2800" b="1" smtClean="0">
                <a:ea typeface="华文中宋" panose="02010600040101010101" pitchFamily="2" charset="-122"/>
              </a:rPr>
              <a:t>//</a:t>
            </a:r>
            <a:r>
              <a:rPr lang="zh-CN" altLang="nb-NO" sz="2800" b="1" smtClean="0">
                <a:ea typeface="华文中宋" panose="02010600040101010101" pitchFamily="2" charset="-122"/>
              </a:rPr>
              <a:t>设置</a:t>
            </a:r>
            <a:r>
              <a:rPr lang="nb-NO" altLang="zh-CN" sz="2800" b="1" smtClean="0">
                <a:ea typeface="华文中宋" panose="02010600040101010101" pitchFamily="2" charset="-122"/>
              </a:rPr>
              <a:t>T1</a:t>
            </a:r>
            <a:r>
              <a:rPr lang="zh-CN" altLang="nb-NO" sz="2800" b="1" smtClean="0">
                <a:ea typeface="华文中宋" panose="02010600040101010101" pitchFamily="2" charset="-122"/>
              </a:rPr>
              <a:t>模式</a:t>
            </a:r>
            <a:r>
              <a:rPr lang="nb-NO" altLang="zh-CN" sz="2800" b="1" smtClean="0">
                <a:ea typeface="华文中宋" panose="02010600040101010101" pitchFamily="2" charset="-122"/>
              </a:rPr>
              <a:t>1</a:t>
            </a:r>
            <a:r>
              <a:rPr lang="zh-CN" altLang="nb-NO" sz="2800" b="1" smtClean="0">
                <a:ea typeface="华文中宋" panose="02010600040101010101" pitchFamily="2" charset="-122"/>
              </a:rPr>
              <a:t>定时</a:t>
            </a:r>
          </a:p>
          <a:p>
            <a:pPr eaLnBrk="1" hangingPunct="1">
              <a:buFontTx/>
              <a:buNone/>
            </a:pPr>
            <a:r>
              <a:rPr lang="zh-CN" altLang="nb-NO" sz="2800" b="1" smtClean="0">
                <a:ea typeface="华文中宋" panose="02010600040101010101" pitchFamily="2" charset="-122"/>
              </a:rPr>
              <a:t>		</a:t>
            </a:r>
            <a:r>
              <a:rPr lang="nb-NO" altLang="zh-CN" sz="2800" b="1" smtClean="0">
                <a:ea typeface="华文中宋" panose="02010600040101010101" pitchFamily="2" charset="-122"/>
              </a:rPr>
              <a:t>TL0=TIMER0L</a:t>
            </a:r>
            <a:r>
              <a:rPr lang="zh-CN" altLang="nb-NO" sz="2800" b="1" smtClean="0">
                <a:ea typeface="华文中宋" panose="02010600040101010101" pitchFamily="2" charset="-122"/>
              </a:rPr>
              <a:t>；	</a:t>
            </a:r>
            <a:r>
              <a:rPr lang="nb-NO" altLang="zh-CN" sz="2800" b="1" smtClean="0">
                <a:ea typeface="华文中宋" panose="02010600040101010101" pitchFamily="2" charset="-122"/>
              </a:rPr>
              <a:t>//</a:t>
            </a:r>
            <a:r>
              <a:rPr lang="zh-CN" altLang="nb-NO" sz="2800" b="1" smtClean="0">
                <a:ea typeface="华文中宋" panose="02010600040101010101" pitchFamily="2" charset="-122"/>
              </a:rPr>
              <a:t>设置</a:t>
            </a:r>
            <a:r>
              <a:rPr lang="nb-NO" altLang="zh-CN" sz="2800" b="1" smtClean="0">
                <a:ea typeface="华文中宋" panose="02010600040101010101" pitchFamily="2" charset="-122"/>
              </a:rPr>
              <a:t>T0</a:t>
            </a:r>
            <a:r>
              <a:rPr lang="zh-CN" altLang="nb-NO" sz="2800" b="1" smtClean="0">
                <a:ea typeface="华文中宋" panose="02010600040101010101" pitchFamily="2" charset="-122"/>
              </a:rPr>
              <a:t>低</a:t>
            </a:r>
            <a:r>
              <a:rPr lang="nb-NO" altLang="zh-CN" sz="2800" b="1" smtClean="0">
                <a:ea typeface="华文中宋" panose="02010600040101010101" pitchFamily="2" charset="-122"/>
              </a:rPr>
              <a:t>8</a:t>
            </a:r>
            <a:r>
              <a:rPr lang="zh-CN" altLang="nb-NO" sz="2800" b="1" smtClean="0">
                <a:ea typeface="华文中宋" panose="02010600040101010101" pitchFamily="2" charset="-122"/>
              </a:rPr>
              <a:t>位初值</a:t>
            </a:r>
          </a:p>
          <a:p>
            <a:pPr eaLnBrk="1" hangingPunct="1">
              <a:buFontTx/>
              <a:buNone/>
            </a:pPr>
            <a:r>
              <a:rPr lang="zh-CN" altLang="nb-NO" sz="2800" b="1" smtClean="0">
                <a:ea typeface="华文中宋" panose="02010600040101010101" pitchFamily="2" charset="-122"/>
              </a:rPr>
              <a:t>		</a:t>
            </a:r>
            <a:r>
              <a:rPr lang="nb-NO" altLang="zh-CN" sz="2800" b="1" smtClean="0">
                <a:ea typeface="华文中宋" panose="02010600040101010101" pitchFamily="2" charset="-122"/>
              </a:rPr>
              <a:t>TH0=TIMER0H</a:t>
            </a:r>
            <a:r>
              <a:rPr lang="zh-CN" altLang="nb-NO" sz="2800" b="1" smtClean="0">
                <a:ea typeface="华文中宋" panose="02010600040101010101" pitchFamily="2" charset="-122"/>
              </a:rPr>
              <a:t>；	</a:t>
            </a:r>
            <a:r>
              <a:rPr lang="nb-NO" altLang="zh-CN" sz="2800" b="1" smtClean="0">
                <a:ea typeface="华文中宋" panose="02010600040101010101" pitchFamily="2" charset="-122"/>
              </a:rPr>
              <a:t>//</a:t>
            </a:r>
            <a:r>
              <a:rPr lang="zh-CN" altLang="nb-NO" sz="2800" b="1" smtClean="0">
                <a:ea typeface="华文中宋" panose="02010600040101010101" pitchFamily="2" charset="-122"/>
              </a:rPr>
              <a:t>设置</a:t>
            </a:r>
            <a:r>
              <a:rPr lang="nb-NO" altLang="zh-CN" sz="2800" b="1" smtClean="0">
                <a:ea typeface="华文中宋" panose="02010600040101010101" pitchFamily="2" charset="-122"/>
              </a:rPr>
              <a:t>T0</a:t>
            </a:r>
            <a:r>
              <a:rPr lang="zh-CN" altLang="nb-NO" sz="2800" b="1" smtClean="0">
                <a:ea typeface="华文中宋" panose="02010600040101010101" pitchFamily="2" charset="-122"/>
              </a:rPr>
              <a:t>高</a:t>
            </a:r>
            <a:r>
              <a:rPr lang="nb-NO" altLang="zh-CN" sz="2800" b="1" smtClean="0">
                <a:ea typeface="华文中宋" panose="02010600040101010101" pitchFamily="2" charset="-122"/>
              </a:rPr>
              <a:t>8</a:t>
            </a:r>
            <a:r>
              <a:rPr lang="zh-CN" altLang="nb-NO" sz="2800" b="1" smtClean="0">
                <a:ea typeface="华文中宋" panose="02010600040101010101" pitchFamily="2" charset="-122"/>
              </a:rPr>
              <a:t>位初值</a:t>
            </a:r>
          </a:p>
          <a:p>
            <a:pPr eaLnBrk="1" hangingPunct="1">
              <a:buFontTx/>
              <a:buNone/>
            </a:pPr>
            <a:r>
              <a:rPr lang="zh-CN" altLang="nb-NO" sz="2800" b="1" smtClean="0">
                <a:ea typeface="华文中宋" panose="02010600040101010101" pitchFamily="2" charset="-122"/>
              </a:rPr>
              <a:t>		</a:t>
            </a:r>
            <a:r>
              <a:rPr lang="nb-NO" altLang="zh-CN" sz="2800" b="1" smtClean="0">
                <a:ea typeface="华文中宋" panose="02010600040101010101" pitchFamily="2" charset="-122"/>
              </a:rPr>
              <a:t>IE=0x82</a:t>
            </a:r>
            <a:r>
              <a:rPr lang="zh-CN" altLang="nb-NO" sz="2800" b="1" smtClean="0">
                <a:ea typeface="华文中宋" panose="02010600040101010101" pitchFamily="2" charset="-122"/>
              </a:rPr>
              <a:t>；			</a:t>
            </a:r>
            <a:r>
              <a:rPr lang="nb-NO" altLang="zh-CN" sz="2800" b="1" smtClean="0">
                <a:ea typeface="华文中宋" panose="02010600040101010101" pitchFamily="2" charset="-122"/>
              </a:rPr>
              <a:t>//</a:t>
            </a:r>
            <a:r>
              <a:rPr lang="zh-CN" altLang="nb-NO" sz="2800" b="1" smtClean="0">
                <a:ea typeface="华文中宋" panose="02010600040101010101" pitchFamily="2" charset="-122"/>
              </a:rPr>
              <a:t>开</a:t>
            </a:r>
            <a:r>
              <a:rPr lang="nb-NO" altLang="zh-CN" sz="2800" b="1" smtClean="0">
                <a:ea typeface="华文中宋" panose="02010600040101010101" pitchFamily="2" charset="-122"/>
              </a:rPr>
              <a:t>T0</a:t>
            </a:r>
            <a:r>
              <a:rPr lang="zh-CN" altLang="nb-NO" sz="2800" b="1" smtClean="0">
                <a:ea typeface="华文中宋" panose="02010600040101010101" pitchFamily="2" charset="-122"/>
              </a:rPr>
              <a:t>中断和总中断</a:t>
            </a:r>
          </a:p>
          <a:p>
            <a:pPr eaLnBrk="1" hangingPunct="1">
              <a:buFontTx/>
              <a:buNone/>
            </a:pPr>
            <a:r>
              <a:rPr lang="zh-CN" altLang="nb-NO" sz="2800" b="1" smtClean="0">
                <a:ea typeface="华文中宋" panose="02010600040101010101" pitchFamily="2" charset="-122"/>
              </a:rPr>
              <a:t>		</a:t>
            </a:r>
            <a:r>
              <a:rPr lang="nb-NO" altLang="zh-CN" sz="2800" b="1" smtClean="0">
                <a:ea typeface="华文中宋" panose="02010600040101010101" pitchFamily="2" charset="-122"/>
              </a:rPr>
              <a:t>TR0=1</a:t>
            </a:r>
            <a:r>
              <a:rPr lang="zh-CN" altLang="nb-NO" sz="2800" b="1" smtClean="0">
                <a:ea typeface="华文中宋" panose="02010600040101010101" pitchFamily="2" charset="-122"/>
              </a:rPr>
              <a:t>；			</a:t>
            </a:r>
            <a:r>
              <a:rPr lang="nb-NO" altLang="zh-CN" sz="2800" b="1" smtClean="0">
                <a:ea typeface="华文中宋" panose="02010600040101010101" pitchFamily="2" charset="-122"/>
              </a:rPr>
              <a:t>//</a:t>
            </a:r>
            <a:r>
              <a:rPr lang="zh-CN" altLang="nb-NO" sz="2800" b="1" smtClean="0">
                <a:ea typeface="华文中宋" panose="02010600040101010101" pitchFamily="2" charset="-122"/>
              </a:rPr>
              <a:t>开</a:t>
            </a:r>
            <a:r>
              <a:rPr lang="nb-NO" altLang="zh-CN" sz="2800" b="1" smtClean="0">
                <a:ea typeface="华文中宋" panose="02010600040101010101" pitchFamily="2" charset="-122"/>
              </a:rPr>
              <a:t>T0</a:t>
            </a:r>
            <a:r>
              <a:rPr lang="zh-CN" altLang="nb-NO" sz="2800" b="1" smtClean="0">
                <a:ea typeface="华文中宋" panose="02010600040101010101" pitchFamily="2" charset="-122"/>
              </a:rPr>
              <a:t>运行</a:t>
            </a:r>
          </a:p>
          <a:p>
            <a:pPr eaLnBrk="1" hangingPunct="1">
              <a:buFontTx/>
              <a:buNone/>
            </a:pPr>
            <a:r>
              <a:rPr lang="zh-CN" altLang="nb-NO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while</a:t>
            </a:r>
            <a:r>
              <a:rPr lang="zh-CN" altLang="en-US" sz="2800" b="1" smtClean="0">
                <a:ea typeface="华文中宋" panose="02010600040101010101" pitchFamily="2" charset="-122"/>
              </a:rPr>
              <a:t>（</a:t>
            </a:r>
            <a:r>
              <a:rPr lang="en-US" altLang="zh-CN" sz="2800" b="1" smtClean="0">
                <a:ea typeface="华文中宋" panose="02010600040101010101" pitchFamily="2" charset="-122"/>
              </a:rPr>
              <a:t>1</a:t>
            </a:r>
            <a:r>
              <a:rPr lang="zh-CN" altLang="en-US" sz="2800" b="1" smtClean="0">
                <a:ea typeface="华文中宋" panose="02010600040101010101" pitchFamily="2" charset="-122"/>
              </a:rPr>
              <a:t>）；		</a:t>
            </a:r>
            <a:r>
              <a:rPr lang="en-US" altLang="zh-CN" sz="2800" b="1" smtClean="0">
                <a:ea typeface="华文中宋" panose="02010600040101010101" pitchFamily="2" charset="-122"/>
              </a:rPr>
              <a:t>//</a:t>
            </a:r>
            <a:r>
              <a:rPr lang="zh-CN" altLang="en-US" sz="2800" b="1" smtClean="0">
                <a:ea typeface="华文中宋" panose="02010600040101010101" pitchFamily="2" charset="-122"/>
              </a:rPr>
              <a:t>等待中断，产生方波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}</a:t>
            </a:r>
            <a:r>
              <a:rPr lang="en-US" altLang="zh-CN" sz="280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7477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</a:rPr>
              <a:t>3.9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与汇编语言混合编程</a:t>
            </a:r>
            <a:endParaRPr lang="zh-CN" altLang="en-US" sz="3800" smtClean="0">
              <a:solidFill>
                <a:srgbClr val="FF0000"/>
              </a:solidFill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6688" y="1830388"/>
            <a:ext cx="6388100" cy="2519362"/>
          </a:xfrm>
          <a:noFill/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主要内容</a:t>
            </a:r>
          </a:p>
          <a:p>
            <a:pPr marL="609600" indent="-609600" eaLnBrk="1" hangingPunct="1">
              <a:buFontTx/>
              <a:buNone/>
            </a:pPr>
            <a:endParaRPr lang="zh-CN" altLang="en-US" sz="2000" b="1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3.9.1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程序中嵌入汇编程序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3.9.2  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程序与汇编程序混合编程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38138" y="5580063"/>
            <a:ext cx="823277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 b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125413"/>
            <a:ext cx="3486150" cy="2555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  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与汇编语言混合编程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838200"/>
            <a:ext cx="7907338" cy="5557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混合编程有两种方式：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一种是在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语言函数中嵌入汇编语言程序</a:t>
            </a:r>
            <a:r>
              <a:rPr lang="zh-CN" altLang="en-US" b="1" smtClean="0">
                <a:ea typeface="华文中宋" panose="02010600040101010101" pitchFamily="2" charset="-122"/>
              </a:rPr>
              <a:t>，程序中没有独立的汇编语言函数，只有个别</a:t>
            </a:r>
            <a:r>
              <a:rPr lang="en-US" altLang="zh-CN" b="1" smtClean="0"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ea typeface="华文中宋" panose="02010600040101010101" pitchFamily="2" charset="-122"/>
              </a:rPr>
              <a:t>语言函数中嵌入有汇编程序；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另一种是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语言文件与汇编语言文件混合编程</a:t>
            </a:r>
            <a:r>
              <a:rPr lang="zh-CN" altLang="en-US" b="1" smtClean="0">
                <a:ea typeface="华文中宋" panose="02010600040101010101" pitchFamily="2" charset="-122"/>
              </a:rPr>
              <a:t>，程序中有独立的汇编程序函数和汇编语言文件。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无论是哪种混合编程方式，采用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后，程序的大部分是</a:t>
            </a:r>
            <a:r>
              <a:rPr lang="en-US" altLang="zh-CN" b="1" smtClean="0"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ea typeface="华文中宋" panose="02010600040101010101" pitchFamily="2" charset="-122"/>
              </a:rPr>
              <a:t>语言，只有少部分是汇编语言。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8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3.9.1 </a:t>
            </a:r>
            <a:r>
              <a:rPr lang="en-US" altLang="zh-CN" sz="36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3600" b="1" smtClean="0">
                <a:solidFill>
                  <a:srgbClr val="FF0000"/>
                </a:solidFill>
              </a:rPr>
              <a:t>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程序中嵌入汇编程序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07338" cy="5240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其方法是用编译控制指令“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#pragma src”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、“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#pragma asm”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和“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#pragma endasm”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实现</a:t>
            </a:r>
            <a:r>
              <a:rPr lang="zh-CN" altLang="en-US" b="1" smtClean="0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#pragma src”</a:t>
            </a:r>
            <a:r>
              <a:rPr lang="zh-CN" altLang="en-US" b="1" smtClean="0">
                <a:ea typeface="华文中宋" panose="02010600040101010101" pitchFamily="2" charset="-122"/>
              </a:rPr>
              <a:t>是控制编译器将</a:t>
            </a:r>
            <a:r>
              <a:rPr lang="en-US" altLang="zh-CN" b="1" smtClean="0"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ea typeface="华文中宋" panose="02010600040101010101" pitchFamily="2" charset="-122"/>
              </a:rPr>
              <a:t>源文件编译成汇编文件，“</a:t>
            </a:r>
            <a:r>
              <a:rPr lang="en-US" altLang="zh-CN" b="1" smtClean="0">
                <a:ea typeface="华文中宋" panose="02010600040101010101" pitchFamily="2" charset="-122"/>
              </a:rPr>
              <a:t>#pragma src”</a:t>
            </a:r>
            <a:r>
              <a:rPr lang="zh-CN" altLang="en-US" b="1" smtClean="0">
                <a:ea typeface="华文中宋" panose="02010600040101010101" pitchFamily="2" charset="-122"/>
              </a:rPr>
              <a:t>要放在文件的开始；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#pragma asm”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和“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#pragma endasm”</a:t>
            </a:r>
            <a:r>
              <a:rPr lang="zh-CN" altLang="en-US" b="1" smtClean="0">
                <a:ea typeface="华文中宋" panose="02010600040101010101" pitchFamily="2" charset="-122"/>
              </a:rPr>
              <a:t>指示汇编语言程序的开始和结束，分别放在汇编程序段的前面和后面。</a:t>
            </a:r>
            <a:endParaRPr lang="zh-CN" altLang="en-US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39713"/>
            <a:ext cx="8350250" cy="87947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3.1.3  C</a:t>
            </a:r>
            <a:r>
              <a:rPr lang="en-US" altLang="zh-CN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扩展的关键字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81100"/>
            <a:ext cx="8382000" cy="5284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由于单片机在结构及编程上的特殊要求，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有自己的特殊关键字，称之为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扩展的关键字</a:t>
            </a:r>
            <a:r>
              <a:rPr lang="zh-CN" altLang="en-US" b="1" smtClean="0">
                <a:ea typeface="华文中宋" panose="02010600040101010101" pitchFamily="2" charset="-122"/>
              </a:rPr>
              <a:t>，下面给出常用的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扩展的关键字。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_at_	bdata	bit 			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data	idata	 	interrupt		pdata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reentrant 		sbit			sfr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sfr16	using	volatile		xdata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这些关键字在后面会陆续接触到，此处先不给出它们的含义。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25413"/>
            <a:ext cx="5324475" cy="2857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3.9.1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程序中嵌入汇编程序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60400"/>
            <a:ext cx="8123238" cy="5853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		</a:t>
            </a:r>
            <a:r>
              <a:rPr lang="zh-CN" altLang="en-US" sz="28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 sz="28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4-5</a:t>
            </a:r>
            <a:r>
              <a:rPr lang="en-US" altLang="zh-CN" sz="2800" b="1" smtClean="0">
                <a:ea typeface="华文中宋" panose="02010600040101010101" pitchFamily="2" charset="-122"/>
              </a:rPr>
              <a:t>  </a:t>
            </a:r>
            <a:r>
              <a:rPr lang="zh-CN" altLang="en-US" sz="28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编写一从单片机</a:t>
            </a:r>
            <a:r>
              <a:rPr lang="en-US" altLang="zh-CN" sz="28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P1</a:t>
            </a:r>
            <a:r>
              <a:rPr lang="zh-CN" altLang="en-US" sz="2800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口做循环右移输出的流水灯子程序。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#pragma src	//</a:t>
            </a:r>
            <a:r>
              <a:rPr lang="zh-CN" altLang="en-US" sz="2800" b="1" smtClean="0">
                <a:ea typeface="华文中宋" panose="02010600040101010101" pitchFamily="2" charset="-122"/>
              </a:rPr>
              <a:t>指示将</a:t>
            </a:r>
            <a:r>
              <a:rPr lang="en-US" altLang="zh-CN" sz="2800" b="1" smtClean="0">
                <a:ea typeface="华文中宋" panose="02010600040101010101" pitchFamily="2" charset="-122"/>
              </a:rPr>
              <a:t>C</a:t>
            </a:r>
            <a:r>
              <a:rPr lang="zh-CN" altLang="en-US" sz="2800" b="1" smtClean="0">
                <a:ea typeface="华文中宋" panose="02010600040101010101" pitchFamily="2" charset="-122"/>
              </a:rPr>
              <a:t>文件编译成汇编文件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void  round_lamp(void)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{		static unsigned char lamp=0x55;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		P1=lamp;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# pragma asm		//</a:t>
            </a:r>
            <a:r>
              <a:rPr lang="zh-CN" altLang="en-US" sz="2800" b="1" smtClean="0">
                <a:ea typeface="华文中宋" panose="02010600040101010101" pitchFamily="2" charset="-122"/>
              </a:rPr>
              <a:t>指示汇编语言程序开始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MOV	A,lamp	//</a:t>
            </a:r>
            <a:r>
              <a:rPr lang="zh-CN" altLang="en-US" sz="2800" b="1" smtClean="0">
                <a:ea typeface="华文中宋" panose="02010600040101010101" pitchFamily="2" charset="-122"/>
              </a:rPr>
              <a:t>对变量</a:t>
            </a:r>
            <a:r>
              <a:rPr lang="en-US" altLang="zh-CN" sz="2800" b="1" smtClean="0">
                <a:ea typeface="华文中宋" panose="02010600040101010101" pitchFamily="2" charset="-122"/>
              </a:rPr>
              <a:t>lamp</a:t>
            </a:r>
            <a:r>
              <a:rPr lang="zh-CN" altLang="en-US" sz="2800" b="1" smtClean="0">
                <a:ea typeface="华文中宋" panose="02010600040101010101" pitchFamily="2" charset="-122"/>
              </a:rPr>
              <a:t>做循环右移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ea typeface="华文中宋" panose="02010600040101010101" pitchFamily="2" charset="-122"/>
              </a:rPr>
              <a:t>		</a:t>
            </a:r>
            <a:r>
              <a:rPr lang="en-US" altLang="zh-CN" sz="2800" b="1" smtClean="0">
                <a:ea typeface="华文中宋" panose="02010600040101010101" pitchFamily="2" charset="-122"/>
              </a:rPr>
              <a:t>RR	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		MOV	lamp,A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# pragma endasm		//</a:t>
            </a:r>
            <a:r>
              <a:rPr lang="zh-CN" altLang="en-US" sz="2800" b="1" smtClean="0">
                <a:ea typeface="华文中宋" panose="02010600040101010101" pitchFamily="2" charset="-122"/>
              </a:rPr>
              <a:t>指示汇编语言程序结束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华文中宋" panose="02010600040101010101" pitchFamily="2" charset="-122"/>
              </a:rPr>
              <a:t>}</a:t>
            </a:r>
            <a:r>
              <a:rPr lang="en-US" altLang="zh-CN" sz="2800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696913"/>
            <a:ext cx="8121650" cy="8905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0000"/>
                </a:solidFill>
              </a:rPr>
              <a:t>3.9.2 </a:t>
            </a:r>
            <a:r>
              <a:rPr lang="en-US" altLang="zh-CN" sz="36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600" b="1" smtClean="0">
                <a:solidFill>
                  <a:srgbClr val="FF0000"/>
                </a:solidFill>
              </a:rPr>
              <a:t>C51</a:t>
            </a:r>
            <a:r>
              <a:rPr lang="zh-CN" altLang="en-US" sz="36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676400"/>
            <a:ext cx="7907338" cy="3716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在这种情况下，</a:t>
            </a:r>
            <a:r>
              <a:rPr lang="en-US" altLang="zh-CN" b="1" smtClean="0">
                <a:ea typeface="华文中宋" panose="02010600040101010101" pitchFamily="2" charset="-122"/>
              </a:rPr>
              <a:t>C</a:t>
            </a:r>
            <a:r>
              <a:rPr lang="zh-CN" altLang="en-US" b="1" smtClean="0">
                <a:ea typeface="华文中宋" panose="02010600040101010101" pitchFamily="2" charset="-122"/>
              </a:rPr>
              <a:t>语言与汇编语言程序都是独立的文件，它们的函数要相互调用，这就涉及到了汇编语言程序的参数传递和函数命名两个问题。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下面先讨论汇编语言函数的命名和参数传递问题，然后讨论混合编程。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125413"/>
            <a:ext cx="4108450" cy="2936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219200"/>
            <a:ext cx="6802438" cy="460533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3600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主要内容</a:t>
            </a:r>
          </a:p>
          <a:p>
            <a:pPr algn="ctr" eaLnBrk="1" hangingPunct="1">
              <a:buFontTx/>
              <a:buNone/>
            </a:pPr>
            <a:endParaRPr lang="zh-CN" altLang="en-US" sz="1800" b="1" dirty="0" smtClean="0">
              <a:solidFill>
                <a:srgbClr val="000096"/>
              </a:solidFill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一、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函数的命名规则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二、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函数段与数据段的格式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三、</a:t>
            </a:r>
            <a:r>
              <a:rPr lang="en-US" altLang="zh-CN" b="1" dirty="0" err="1" smtClean="0">
                <a:solidFill>
                  <a:srgbClr val="000096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函数的参数传递规则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四、汇编语言文件及函数编写方法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五、汇编语言文件编程举例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六、在</a:t>
            </a:r>
            <a:r>
              <a:rPr lang="en-US" altLang="zh-CN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="1" dirty="0" smtClean="0">
                <a:solidFill>
                  <a:srgbClr val="000096"/>
                </a:solidFill>
                <a:ea typeface="华文中宋" panose="02010600040101010101" pitchFamily="2" charset="-122"/>
              </a:rPr>
              <a:t>语言中调用汇编语言的方法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00013"/>
            <a:ext cx="5699125" cy="2698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728663"/>
            <a:ext cx="8270875" cy="5730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一、</a:t>
            </a:r>
            <a:r>
              <a:rPr lang="en-US" altLang="zh-CN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函数的命名规则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从表</a:t>
            </a:r>
            <a:r>
              <a:rPr lang="en-US" altLang="zh-CN" b="1" smtClean="0">
                <a:ea typeface="华文中宋" panose="02010600040101010101" pitchFamily="2" charset="-122"/>
              </a:rPr>
              <a:t>4-8</a:t>
            </a:r>
            <a:r>
              <a:rPr lang="zh-CN" altLang="en-US" b="1" smtClean="0">
                <a:ea typeface="华文中宋" panose="02010600040101010101" pitchFamily="2" charset="-122"/>
              </a:rPr>
              <a:t>中可以看出，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函数的命名规则主要有：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函数名字符串</a:t>
            </a:r>
            <a:r>
              <a:rPr lang="zh-CN" altLang="en-US" b="1" smtClean="0">
                <a:ea typeface="华文中宋" panose="02010600040101010101" pitchFamily="2" charset="-122"/>
              </a:rPr>
              <a:t>	    </a:t>
            </a:r>
            <a:r>
              <a:rPr lang="en-US" altLang="zh-CN" b="1" smtClean="0">
                <a:ea typeface="华文中宋" panose="02010600040101010101" pitchFamily="2" charset="-122"/>
              </a:rPr>
              <a:t>//</a:t>
            </a:r>
            <a:r>
              <a:rPr lang="zh-CN" altLang="en-US" b="1" smtClean="0">
                <a:ea typeface="华文中宋" panose="02010600040101010101" pitchFamily="2" charset="-122"/>
              </a:rPr>
              <a:t>不传递参数的函数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函数名字符串</a:t>
            </a:r>
            <a:r>
              <a:rPr lang="zh-CN" altLang="en-US" b="1" smtClean="0">
                <a:ea typeface="华文中宋" panose="02010600040101010101" pitchFamily="2" charset="-122"/>
              </a:rPr>
              <a:t>	    </a:t>
            </a:r>
            <a:r>
              <a:rPr lang="en-US" altLang="zh-CN" b="1" smtClean="0">
                <a:ea typeface="华文中宋" panose="02010600040101010101" pitchFamily="2" charset="-122"/>
              </a:rPr>
              <a:t>//</a:t>
            </a:r>
            <a:r>
              <a:rPr lang="zh-CN" altLang="en-US" b="1" smtClean="0">
                <a:ea typeface="华文中宋" panose="02010600040101010101" pitchFamily="2" charset="-122"/>
              </a:rPr>
              <a:t>通过寄存器传递参数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函数名字符串</a:t>
            </a:r>
            <a:r>
              <a:rPr lang="zh-CN" altLang="en-US" b="1" smtClean="0">
                <a:ea typeface="华文中宋" panose="02010600040101010101" pitchFamily="2" charset="-122"/>
              </a:rPr>
              <a:t>	</a:t>
            </a:r>
          </a:p>
          <a:p>
            <a:pPr algn="r"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//</a:t>
            </a:r>
            <a:r>
              <a:rPr lang="zh-CN" altLang="en-US" b="1" smtClean="0">
                <a:ea typeface="华文中宋" panose="02010600040101010101" pitchFamily="2" charset="-122"/>
              </a:rPr>
              <a:t>通过堆栈传递参数的可重入函数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    	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函数名还有其它的格式，如通过存储器传递参数的函数等，在混合编程中基本不用，所以不再介绍。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41288"/>
            <a:ext cx="5715000" cy="2825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graphicFrame>
        <p:nvGraphicFramePr>
          <p:cNvPr id="272486" name="Group 102"/>
          <p:cNvGraphicFramePr>
            <a:graphicFrameLocks noGrp="1"/>
          </p:cNvGraphicFramePr>
          <p:nvPr>
            <p:ph idx="1"/>
          </p:nvPr>
        </p:nvGraphicFramePr>
        <p:xfrm>
          <a:off x="244475" y="1196975"/>
          <a:ext cx="8767763" cy="4570700"/>
        </p:xfrm>
        <a:graphic>
          <a:graphicData uri="http://schemas.openxmlformats.org/drawingml/2006/table">
            <a:tbl>
              <a:tblPr/>
              <a:tblGrid>
                <a:gridCol w="2878138">
                  <a:extLst>
                    <a:ext uri="{9D8B030D-6E8A-4147-A177-3AD203B41FA5}">
                      <a16:colId xmlns:a16="http://schemas.microsoft.com/office/drawing/2014/main" val="2670036452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1869863873"/>
                    </a:ext>
                  </a:extLst>
                </a:gridCol>
                <a:gridCol w="4262438">
                  <a:extLst>
                    <a:ext uri="{9D8B030D-6E8A-4147-A177-3AD203B41FA5}">
                      <a16:colId xmlns:a16="http://schemas.microsoft.com/office/drawing/2014/main" val="3113564944"/>
                    </a:ext>
                  </a:extLst>
                </a:gridCol>
              </a:tblGrid>
              <a:tr h="782572">
                <a:tc gridSpan="3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4-8  C51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中函数名的转换规则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97679"/>
                  </a:ext>
                </a:extLst>
              </a:tr>
              <a:tr h="946960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C51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函数声明</a:t>
                      </a:r>
                    </a:p>
                  </a:txBody>
                  <a:tcPr marL="0" marR="0" marT="46796" marB="4679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汇编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函数名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     明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38500"/>
                  </a:ext>
                </a:extLst>
              </a:tr>
              <a:tr h="946960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type  func1(void)</a:t>
                      </a:r>
                    </a:p>
                  </a:txBody>
                  <a:tcPr marL="0" marR="0" marT="46796" marB="4679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FUNC1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调用时不传递参数，但有返回值，函数名不变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135045"/>
                  </a:ext>
                </a:extLst>
              </a:tr>
              <a:tr h="946960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type  func2(args)</a:t>
                      </a:r>
                    </a:p>
                  </a:txBody>
                  <a:tcPr marL="0" marR="0" marT="46796" marB="4679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_FUNC2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通过寄存器传递参数，函数名加前缀“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_”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947328"/>
                  </a:ext>
                </a:extLst>
              </a:tr>
              <a:tr h="946960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type  func3(args) reentrant</a:t>
                      </a:r>
                    </a:p>
                  </a:txBody>
                  <a:tcPr marL="0" marR="0" marT="46796" marB="4679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_?FUNC3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重入函数，通过堆栈传递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参数，函数名加前缀“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_?”</a:t>
                      </a:r>
                    </a:p>
                  </a:txBody>
                  <a:tcPr marL="0" marR="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8825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25413"/>
            <a:ext cx="5699125" cy="32543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674688"/>
            <a:ext cx="8405813" cy="5945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二、</a:t>
            </a:r>
            <a:r>
              <a:rPr lang="en-US" altLang="zh-CN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函数段与数据段的格式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ea typeface="华文中宋" panose="02010600040101010101" pitchFamily="2" charset="-122"/>
              </a:rPr>
              <a:t>编译后对每个函数都分配一个独立的</a:t>
            </a:r>
            <a:r>
              <a:rPr lang="en-US" altLang="zh-CN" b="1" smtClean="0">
                <a:ea typeface="华文中宋" panose="02010600040101010101" pitchFamily="2" charset="-122"/>
              </a:rPr>
              <a:t>CODE</a:t>
            </a:r>
            <a:r>
              <a:rPr lang="zh-CN" altLang="en-US" b="1" smtClean="0">
                <a:ea typeface="华文中宋" panose="02010600040101010101" pitchFamily="2" charset="-122"/>
              </a:rPr>
              <a:t>段，并且汇编函数名字还要带上模块名，所以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汇编语言函数段的格式为：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?PR?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函数名字符串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模块名</a:t>
            </a:r>
            <a:endParaRPr lang="zh-CN" altLang="en-US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?PR?_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函数名字符串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模块名</a:t>
            </a:r>
            <a:endParaRPr lang="zh-CN" altLang="en-US" sz="3100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?PR?_?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函数名字符串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模块名</a:t>
            </a:r>
            <a:endParaRPr lang="zh-CN" altLang="en-US" sz="3100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如果函数中定义有局部变量，编译时也给局部变量分配数据段，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数据段的格式为：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数据段前缀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数据类型</a:t>
            </a:r>
            <a:endParaRPr lang="zh-CN" altLang="en-US" smtClean="0">
              <a:solidFill>
                <a:srgbClr val="000096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41288"/>
            <a:ext cx="5715000" cy="268287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graphicFrame>
        <p:nvGraphicFramePr>
          <p:cNvPr id="275667" name="Group 211"/>
          <p:cNvGraphicFramePr>
            <a:graphicFrameLocks noGrp="1"/>
          </p:cNvGraphicFramePr>
          <p:nvPr>
            <p:ph type="tbl" idx="1"/>
          </p:nvPr>
        </p:nvGraphicFramePr>
        <p:xfrm>
          <a:off x="365125" y="885825"/>
          <a:ext cx="8418513" cy="5378450"/>
        </p:xfrm>
        <a:graphic>
          <a:graphicData uri="http://schemas.openxmlformats.org/drawingml/2006/table">
            <a:tbl>
              <a:tblPr/>
              <a:tblGrid>
                <a:gridCol w="1317625">
                  <a:extLst>
                    <a:ext uri="{9D8B030D-6E8A-4147-A177-3AD203B41FA5}">
                      <a16:colId xmlns:a16="http://schemas.microsoft.com/office/drawing/2014/main" val="926122779"/>
                    </a:ext>
                  </a:extLst>
                </a:gridCol>
                <a:gridCol w="2030413">
                  <a:extLst>
                    <a:ext uri="{9D8B030D-6E8A-4147-A177-3AD203B41FA5}">
                      <a16:colId xmlns:a16="http://schemas.microsoft.com/office/drawing/2014/main" val="217698177"/>
                    </a:ext>
                  </a:extLst>
                </a:gridCol>
                <a:gridCol w="5070475">
                  <a:extLst>
                    <a:ext uri="{9D8B030D-6E8A-4147-A177-3AD203B41FA5}">
                      <a16:colId xmlns:a16="http://schemas.microsoft.com/office/drawing/2014/main" val="3386303521"/>
                    </a:ext>
                  </a:extLst>
                </a:gridCol>
              </a:tblGrid>
              <a:tr h="712796">
                <a:tc gridSpan="3"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4-9  C51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段类型前缀与存储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49715"/>
                  </a:ext>
                </a:extLst>
              </a:tr>
              <a:tr h="52032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段前缀</a:t>
                      </a:r>
                    </a:p>
                  </a:txBody>
                  <a:tcPr marL="0" marR="0" marT="46801" marB="468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存储区类型</a:t>
                      </a: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       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31038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?PR?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可执行程序段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94873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?CO?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程序存储器中的常数数据段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7874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?BI?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内部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的位类型数据段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2727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?BA?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bdata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内部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的可位寻址的数据段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461989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?DT?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内部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的数据段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007698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?ID?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idata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内部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的间接寻址的数据段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904460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?PD?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pdata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外部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的分页数据段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792488"/>
                  </a:ext>
                </a:extLst>
              </a:tr>
              <a:tr h="518166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?XD?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xdata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外部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的一般数据段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61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25413"/>
            <a:ext cx="5699125" cy="2984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728663"/>
            <a:ext cx="8405813" cy="5891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三、</a:t>
            </a:r>
            <a:r>
              <a:rPr lang="en-US" altLang="zh-CN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C51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函数的参数传递规则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分为调用时的参数传递和返回时参数的传递。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、调用时参数的传递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分三种情况：</a:t>
            </a:r>
            <a:r>
              <a:rPr lang="zh-CN" altLang="en-US" b="1" smtClean="0">
                <a:ea typeface="华文中宋" panose="02010600040101010101" pitchFamily="2" charset="-122"/>
              </a:rPr>
              <a:t>少于等于</a:t>
            </a:r>
            <a:r>
              <a:rPr lang="en-US" altLang="zh-CN" b="1" smtClean="0"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ea typeface="华文中宋" panose="02010600040101010101" pitchFamily="2" charset="-122"/>
              </a:rPr>
              <a:t>个参数时通过寄存器传递（寄存器不够用时通过存储区传递）；多于</a:t>
            </a:r>
            <a:r>
              <a:rPr lang="en-US" altLang="zh-CN" b="1" smtClean="0">
                <a:ea typeface="华文中宋" panose="02010600040101010101" pitchFamily="2" charset="-122"/>
              </a:rPr>
              <a:t>3</a:t>
            </a:r>
            <a:r>
              <a:rPr lang="zh-CN" altLang="en-US" b="1" smtClean="0">
                <a:ea typeface="华文中宋" panose="02010600040101010101" pitchFamily="2" charset="-122"/>
              </a:rPr>
              <a:t>个时有一部分通过存储区传递；对于重入函数参数通过堆栈传递。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通过寄存器传递速度最快。表</a:t>
            </a:r>
            <a:r>
              <a:rPr lang="en-US" altLang="zh-CN" b="1" smtClean="0">
                <a:ea typeface="华文中宋" panose="02010600040101010101" pitchFamily="2" charset="-122"/>
              </a:rPr>
              <a:t>4-10</a:t>
            </a:r>
            <a:r>
              <a:rPr lang="zh-CN" altLang="en-US" b="1" smtClean="0">
                <a:ea typeface="华文中宋" panose="02010600040101010101" pitchFamily="2" charset="-122"/>
              </a:rPr>
              <a:t>给出了第一种情况通过寄存器传递参数的规则。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27000"/>
            <a:ext cx="5648325" cy="2825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graphicFrame>
        <p:nvGraphicFramePr>
          <p:cNvPr id="277662" name="Group 158"/>
          <p:cNvGraphicFramePr>
            <a:graphicFrameLocks noGrp="1"/>
          </p:cNvGraphicFramePr>
          <p:nvPr>
            <p:ph idx="1"/>
          </p:nvPr>
        </p:nvGraphicFramePr>
        <p:xfrm>
          <a:off x="404813" y="1135063"/>
          <a:ext cx="8148637" cy="39338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61292789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5587143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8892296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74533347"/>
                    </a:ext>
                  </a:extLst>
                </a:gridCol>
                <a:gridCol w="3684587">
                  <a:extLst>
                    <a:ext uri="{9D8B030D-6E8A-4147-A177-3AD203B41FA5}">
                      <a16:colId xmlns:a16="http://schemas.microsoft.com/office/drawing/2014/main" val="2024914938"/>
                    </a:ext>
                  </a:extLst>
                </a:gridCol>
              </a:tblGrid>
              <a:tr h="671643">
                <a:tc gridSpan="5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4-10  C51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利用寄存器传递参数规则</a:t>
                      </a:r>
                    </a:p>
                  </a:txBody>
                  <a:tcPr marL="0" marR="0" marT="46809" marB="4680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54017"/>
                  </a:ext>
                </a:extLst>
              </a:tr>
              <a:tr h="560496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参数号</a:t>
                      </a:r>
                    </a:p>
                  </a:txBody>
                  <a:tcPr marL="0" marR="0" marT="46809" marB="4680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0" marR="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long,float</a:t>
                      </a:r>
                    </a:p>
                  </a:txBody>
                  <a:tcPr marL="0" marR="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一般指针</a:t>
                      </a:r>
                    </a:p>
                  </a:txBody>
                  <a:tcPr marL="0" marR="0" marT="46809" marB="468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446847"/>
                  </a:ext>
                </a:extLst>
              </a:tr>
              <a:tr h="1051128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6809" marB="468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R6,R7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低字节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R4~R7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R1R2R3(R3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为存储区，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为高地址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R1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为低地址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337915"/>
                  </a:ext>
                </a:extLst>
              </a:tr>
              <a:tr h="825279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46809" marB="468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R4,R5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低字节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R4~R7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或存储区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R1R2R3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或存储区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45942"/>
                  </a:ext>
                </a:extLst>
              </a:tr>
              <a:tr h="825279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46809" marB="4680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R2,R3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低字节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存储区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R1R2R3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或存储区</a:t>
                      </a:r>
                    </a:p>
                  </a:txBody>
                  <a:tcPr marL="0" marR="0" marT="46809" marB="468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1251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27000"/>
            <a:ext cx="5835650" cy="21590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6238" y="714375"/>
            <a:ext cx="8313737" cy="1222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、函数返回值的传递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当函数有返回值时，通过寄存器传递。</a:t>
            </a:r>
            <a:endParaRPr lang="zh-CN" altLang="en-US" smtClean="0">
              <a:ea typeface="华文中宋" panose="02010600040101010101" pitchFamily="2" charset="-122"/>
            </a:endParaRPr>
          </a:p>
        </p:txBody>
      </p:sp>
      <p:graphicFrame>
        <p:nvGraphicFramePr>
          <p:cNvPr id="279699" name="Group 147"/>
          <p:cNvGraphicFramePr>
            <a:graphicFrameLocks noGrp="1"/>
          </p:cNvGraphicFramePr>
          <p:nvPr>
            <p:ph sz="half" idx="2"/>
          </p:nvPr>
        </p:nvGraphicFramePr>
        <p:xfrm>
          <a:off x="525463" y="2027238"/>
          <a:ext cx="8094662" cy="4217990"/>
        </p:xfrm>
        <a:graphic>
          <a:graphicData uri="http://schemas.openxmlformats.org/drawingml/2006/table">
            <a:tbl>
              <a:tblPr/>
              <a:tblGrid>
                <a:gridCol w="2306637">
                  <a:extLst>
                    <a:ext uri="{9D8B030D-6E8A-4147-A177-3AD203B41FA5}">
                      <a16:colId xmlns:a16="http://schemas.microsoft.com/office/drawing/2014/main" val="288645659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3227738549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668168795"/>
                    </a:ext>
                  </a:extLst>
                </a:gridCol>
              </a:tblGrid>
              <a:tr h="627062">
                <a:tc gridSpan="3"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4-11  C51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函数返回值传递规则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16374"/>
                  </a:ext>
                </a:extLst>
              </a:tr>
              <a:tr h="512763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返回类型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使用的寄存器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C00DC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15633"/>
                  </a:ext>
                </a:extLst>
              </a:tr>
              <a:tr h="512763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进位标志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由进位标志位返回</a:t>
                      </a:r>
                    </a:p>
                  </a:txBody>
                  <a:tcPr marL="7200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28006"/>
                  </a:ext>
                </a:extLst>
              </a:tr>
              <a:tr h="514350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字节指针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marL="7200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261627"/>
                  </a:ext>
                </a:extLst>
              </a:tr>
              <a:tr h="512763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字节指针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高字节在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，低字节在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</a:p>
                  </a:txBody>
                  <a:tcPr marL="7200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676547"/>
                  </a:ext>
                </a:extLst>
              </a:tr>
              <a:tr h="512763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高字节在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，低字节在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</a:p>
                  </a:txBody>
                  <a:tcPr marL="7200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91085"/>
                  </a:ext>
                </a:extLst>
              </a:tr>
              <a:tr h="512763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</a:t>
                      </a:r>
                    </a:p>
                  </a:txBody>
                  <a:tcPr marL="7200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11279"/>
                  </a:ext>
                </a:extLst>
              </a:tr>
              <a:tr h="512763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一般指针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为存储区，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为低地址</a:t>
                      </a:r>
                    </a:p>
                  </a:txBody>
                  <a:tcPr marL="7200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8423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534988"/>
            <a:ext cx="8539163" cy="909637"/>
          </a:xfrm>
        </p:spPr>
        <p:txBody>
          <a:bodyPr/>
          <a:lstStyle/>
          <a:p>
            <a:pPr eaLnBrk="1" hangingPunct="1"/>
            <a:r>
              <a:rPr lang="en-US" altLang="zh-CN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3.2  C51</a:t>
            </a:r>
            <a:r>
              <a:rPr lang="zh-CN" altLang="en-US" sz="38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数据类型及存储</a:t>
            </a:r>
            <a:endParaRPr lang="zh-CN" altLang="en-US" sz="3800" b="1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975" y="1828800"/>
            <a:ext cx="4483100" cy="3432175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zh-CN" altLang="en-US" sz="3600" b="1" smtClean="0">
                <a:solidFill>
                  <a:srgbClr val="000099"/>
                </a:solidFill>
                <a:ea typeface="华文中宋" panose="02010600040101010101" pitchFamily="2" charset="-122"/>
              </a:rPr>
              <a:t>主要内容</a:t>
            </a:r>
            <a:endParaRPr lang="zh-CN" altLang="en-US" sz="2400" b="1" smtClean="0">
              <a:solidFill>
                <a:srgbClr val="000099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endParaRPr lang="zh-CN" altLang="en-US" sz="2400" b="1" smtClean="0">
              <a:solidFill>
                <a:srgbClr val="000099"/>
              </a:solidFill>
              <a:ea typeface="华文中宋" panose="0201060004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3.2.1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的数据类型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ea typeface="华文中宋" panose="02010600040101010101" pitchFamily="2" charset="-122"/>
              </a:rPr>
              <a:t>3.2.2  C51</a:t>
            </a:r>
            <a:r>
              <a:rPr lang="zh-CN" altLang="en-US" b="1" smtClean="0">
                <a:solidFill>
                  <a:srgbClr val="000099"/>
                </a:solidFill>
                <a:ea typeface="华文中宋" panose="02010600040101010101" pitchFamily="2" charset="-122"/>
              </a:rPr>
              <a:t>数据的存储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25413"/>
            <a:ext cx="5699125" cy="3111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688975"/>
            <a:ext cx="8405813" cy="5930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四、汇编语言文件及函数编写方法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汇编语言文件的构成主要有：</a:t>
            </a:r>
            <a:r>
              <a:rPr lang="zh-CN" altLang="en-US" b="1" smtClean="0">
                <a:ea typeface="华文中宋" panose="02010600040101010101" pitchFamily="2" charset="-122"/>
              </a:rPr>
              <a:t>定义模块名、函数声明、公共函数声明、引用函数声明、引用变量声明、函数定义等部分。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、定义模块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对汇编语言文件定义模块名，一般一个文件为一个模块，也可以多个文件为同一个模块名。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模块定义格式如下：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NAME 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模块名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定义模块要放在文件的开始。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例如：	</a:t>
            </a:r>
            <a:r>
              <a:rPr lang="en-US" altLang="zh-CN" b="1" smtClean="0">
                <a:ea typeface="华文中宋" panose="02010600040101010101" pitchFamily="2" charset="-122"/>
              </a:rPr>
              <a:t>NAME   EXAMP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25413"/>
            <a:ext cx="5699125" cy="2571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635000"/>
            <a:ext cx="8526463" cy="6026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、函数声明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即对本模块定义的函数作声明</a:t>
            </a:r>
            <a:r>
              <a:rPr lang="zh-CN" altLang="en-US" sz="2800" b="1" smtClean="0">
                <a:ea typeface="华文中宋" panose="02010600040101010101" pitchFamily="2" charset="-122"/>
              </a:rPr>
              <a:t>，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其格式为</a:t>
            </a:r>
            <a:r>
              <a:rPr lang="zh-CN" altLang="en-US" sz="2800" b="1" smtClean="0">
                <a:solidFill>
                  <a:srgbClr val="006400"/>
                </a:solidFill>
                <a:ea typeface="华文中宋" panose="020106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?PR?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模块名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SEGMENT  CODE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格式中的函数名规则如上面一所述。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ea typeface="华文中宋" panose="02010600040101010101" pitchFamily="2" charset="-122"/>
              </a:rPr>
              <a:t>?PR?DISPLAY?EXAMP  SEGMENT CODE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?PR?_RIGHT?EXAMP	  SEGMENT  CODE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?PR?_?MUSIC?EXAMP  SEGMENT CODE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说明</a:t>
            </a:r>
            <a:r>
              <a:rPr lang="zh-CN" altLang="en-US" b="1" smtClean="0">
                <a:solidFill>
                  <a:srgbClr val="006400"/>
                </a:solidFill>
              </a:rPr>
              <a:t>：</a:t>
            </a:r>
            <a:r>
              <a:rPr lang="zh-CN" altLang="en-US" b="1" smtClean="0">
                <a:ea typeface="华文中宋" panose="02010600040101010101" pitchFamily="2" charset="-122"/>
              </a:rPr>
              <a:t>函数的声明放在文件的前面，一般在模块定义之后，并且紧接着模块定义。</a:t>
            </a:r>
            <a:r>
              <a:rPr lang="zh-CN" altLang="en-US" smtClean="0"/>
              <a:t> 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12713"/>
            <a:ext cx="5699125" cy="3238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674688"/>
            <a:ext cx="8216900" cy="5945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、公共函数声明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如果函数在其它文件（模块）中调用，必须作公共函数声明。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声明格式为：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PUBLIC  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PUBLIC		DISPLAY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PUBLIC		_RIGHT_SHIFT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PUBLIC		_?MUSIC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华文中宋" panose="02010600040101010101" pitchFamily="2" charset="-122"/>
              </a:rPr>
              <a:t>	</a:t>
            </a:r>
            <a:r>
              <a:rPr lang="zh-CN" altLang="en-US" b="1" smtClean="0">
                <a:ea typeface="华文中宋" panose="02010600040101010101" pitchFamily="2" charset="-122"/>
              </a:rPr>
              <a:t>声明公共函数应放在函数声明之后。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98425"/>
            <a:ext cx="5699125" cy="3111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674688"/>
            <a:ext cx="8270875" cy="5945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4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、引用函数声明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如果在汇编程序中引用了其它文件中的函数，必须作引用声明。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声明格式为：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EXTRN  CODE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（函数名）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EXTRN	CODE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KEY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EXTRN	CODE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_COUNT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函数引用声明中的“</a:t>
            </a:r>
            <a:r>
              <a:rPr lang="en-US" altLang="zh-CN" b="1" smtClean="0">
                <a:ea typeface="华文中宋" panose="02010600040101010101" pitchFamily="2" charset="-122"/>
              </a:rPr>
              <a:t>KEY” </a:t>
            </a:r>
            <a:r>
              <a:rPr lang="zh-CN" altLang="en-US" b="1" smtClean="0">
                <a:ea typeface="华文中宋" panose="02010600040101010101" pitchFamily="2" charset="-122"/>
              </a:rPr>
              <a:t>函数不传递参数；“</a:t>
            </a:r>
            <a:r>
              <a:rPr lang="en-US" altLang="zh-CN" b="1" smtClean="0">
                <a:ea typeface="华文中宋" panose="02010600040101010101" pitchFamily="2" charset="-122"/>
              </a:rPr>
              <a:t>_COUNT”</a:t>
            </a:r>
            <a:r>
              <a:rPr lang="zh-CN" altLang="en-US" b="1" smtClean="0">
                <a:ea typeface="华文中宋" panose="02010600040101010101" pitchFamily="2" charset="-122"/>
              </a:rPr>
              <a:t>函数通过寄存器传递参数。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12713"/>
            <a:ext cx="5699125" cy="2984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674688"/>
            <a:ext cx="8270875" cy="5945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5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、引用变量声明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如果在汇编程序中引用了其它文件中的变量，必须作引用声明。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声明格式为：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EXTRN   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存储区（变量名）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其存储区域类型如表</a:t>
            </a:r>
            <a:r>
              <a:rPr lang="en-US" altLang="zh-CN" b="1" smtClean="0">
                <a:ea typeface="华文中宋" panose="02010600040101010101" pitchFamily="2" charset="-122"/>
              </a:rPr>
              <a:t>4-2</a:t>
            </a:r>
            <a:r>
              <a:rPr lang="zh-CN" altLang="en-US" b="1" smtClean="0">
                <a:ea typeface="华文中宋" panose="02010600040101010101" pitchFamily="2" charset="-122"/>
              </a:rPr>
              <a:t>所示的</a:t>
            </a:r>
            <a:r>
              <a:rPr lang="en-US" altLang="zh-CN" b="1" smtClean="0">
                <a:ea typeface="华文中宋" panose="02010600040101010101" pitchFamily="2" charset="-122"/>
              </a:rPr>
              <a:t>7</a:t>
            </a:r>
            <a:r>
              <a:rPr lang="zh-CN" altLang="en-US" b="1" smtClean="0">
                <a:ea typeface="华文中宋" panose="02010600040101010101" pitchFamily="2" charset="-122"/>
              </a:rPr>
              <a:t>种类型。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EXTRN	DATA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TIMER_SEC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EXTRN	IDATA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DIS_BUF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ENTRN	XDATA</a:t>
            </a:r>
            <a:r>
              <a:rPr lang="zh-CN" altLang="en-US" b="1" smtClean="0">
                <a:ea typeface="华文中宋" panose="02010600040101010101" pitchFamily="2" charset="-122"/>
              </a:rPr>
              <a:t>（</a:t>
            </a:r>
            <a:r>
              <a:rPr lang="en-US" altLang="zh-CN" b="1" smtClean="0">
                <a:ea typeface="华文中宋" panose="02010600040101010101" pitchFamily="2" charset="-122"/>
              </a:rPr>
              <a:t>SEND_BUF</a:t>
            </a:r>
            <a:r>
              <a:rPr lang="zh-CN" altLang="en-US" b="1" smtClean="0">
                <a:ea typeface="华文中宋" panose="02010600040101010101" pitchFamily="2" charset="-122"/>
              </a:rPr>
              <a:t>）</a:t>
            </a:r>
            <a:r>
              <a:rPr lang="zh-CN" altLang="en-US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112713"/>
            <a:ext cx="5699125" cy="2984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781050"/>
            <a:ext cx="8270875" cy="5838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6</a:t>
            </a:r>
            <a:r>
              <a:rPr lang="zh-CN" altLang="en-US" sz="3400" b="1" smtClean="0">
                <a:solidFill>
                  <a:srgbClr val="DC00DC"/>
                </a:solidFill>
                <a:ea typeface="华文中宋" panose="02010600040101010101" pitchFamily="2" charset="-122"/>
              </a:rPr>
              <a:t>、函数编写格式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汇编语言函数的格式如下：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    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RSEG  ?PR?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函数名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?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模块名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函数名：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……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……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		RET(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或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RETI)</a:t>
            </a:r>
            <a:r>
              <a:rPr lang="en-US" altLang="zh-CN" smtClean="0">
                <a:solidFill>
                  <a:srgbClr val="000096"/>
                </a:solidFill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112713"/>
            <a:ext cx="5699125" cy="3111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701675"/>
            <a:ext cx="8270875" cy="591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sz="3600" b="1" smtClean="0">
                <a:solidFill>
                  <a:srgbClr val="A0001E"/>
                </a:solidFill>
                <a:ea typeface="华文中宋" panose="02010600040101010101" pitchFamily="2" charset="-122"/>
              </a:rPr>
              <a:t>五、汇编语言文件编写举例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4-6</a:t>
            </a:r>
            <a:r>
              <a:rPr lang="en-US" altLang="zh-CN" b="1" smtClean="0">
                <a:ea typeface="华文中宋" panose="02010600040101010101" pitchFamily="2" charset="-122"/>
              </a:rPr>
              <a:t>  </a:t>
            </a:r>
            <a:r>
              <a:rPr lang="zh-CN" altLang="en-US" b="1" smtClean="0">
                <a:ea typeface="华文中宋" panose="02010600040101010101" pitchFamily="2" charset="-122"/>
              </a:rPr>
              <a:t>编写一个完整的汇编语言程序文件，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文件包含三个函数</a:t>
            </a:r>
            <a:r>
              <a:rPr lang="zh-CN" altLang="en-US" b="1" smtClean="0">
                <a:ea typeface="华文中宋" panose="02010600040101010101" pitchFamily="2" charset="-122"/>
              </a:rPr>
              <a:t>，分别是</a:t>
            </a:r>
            <a:r>
              <a:rPr lang="zh-CN" altLang="en-US" b="1" smtClean="0">
                <a:solidFill>
                  <a:srgbClr val="009999"/>
                </a:solidFill>
                <a:ea typeface="华文中宋" panose="02010600040101010101" pitchFamily="2" charset="-122"/>
              </a:rPr>
              <a:t>定时器</a:t>
            </a:r>
            <a:r>
              <a:rPr lang="en-US" altLang="zh-CN" b="1" smtClean="0">
                <a:solidFill>
                  <a:srgbClr val="009999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b="1" smtClean="0">
                <a:solidFill>
                  <a:srgbClr val="009999"/>
                </a:solidFill>
                <a:ea typeface="华文中宋" panose="02010600040101010101" pitchFamily="2" charset="-122"/>
              </a:rPr>
              <a:t>计数器</a:t>
            </a:r>
            <a:r>
              <a:rPr lang="en-US" altLang="zh-CN" b="1" smtClean="0">
                <a:solidFill>
                  <a:srgbClr val="009999"/>
                </a:solidFill>
                <a:ea typeface="华文中宋" panose="02010600040101010101" pitchFamily="2" charset="-122"/>
              </a:rPr>
              <a:t>T1</a:t>
            </a:r>
            <a:r>
              <a:rPr lang="zh-CN" altLang="en-US" b="1" smtClean="0">
                <a:solidFill>
                  <a:srgbClr val="009999"/>
                </a:solidFill>
                <a:ea typeface="华文中宋" panose="02010600040101010101" pitchFamily="2" charset="-122"/>
              </a:rPr>
              <a:t>产生方波信号的中断函数</a:t>
            </a:r>
            <a:r>
              <a:rPr lang="zh-CN" altLang="en-US" b="1" smtClean="0">
                <a:ea typeface="华文中宋" panose="02010600040101010101" pitchFamily="2" charset="-122"/>
              </a:rPr>
              <a:t>、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循环右移多位函数</a:t>
            </a:r>
            <a:r>
              <a:rPr lang="zh-CN" altLang="en-US" b="1" smtClean="0">
                <a:ea typeface="华文中宋" panose="02010600040101010101" pitchFamily="2" charset="-122"/>
              </a:rPr>
              <a:t>和</a:t>
            </a:r>
            <a:r>
              <a:rPr lang="zh-CN" altLang="en-US" b="1" smtClean="0">
                <a:solidFill>
                  <a:srgbClr val="009999"/>
                </a:solidFill>
                <a:ea typeface="华文中宋" panose="02010600040101010101" pitchFamily="2" charset="-122"/>
              </a:rPr>
              <a:t>循环左移多位函数</a:t>
            </a:r>
            <a:r>
              <a:rPr lang="zh-CN" altLang="en-US" b="1" smtClean="0">
                <a:ea typeface="华文中宋" panose="0201060004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参数传递：</a:t>
            </a:r>
            <a:r>
              <a:rPr lang="en-US" altLang="zh-CN" b="1" smtClean="0">
                <a:ea typeface="华文中宋" panose="02010600040101010101" pitchFamily="2" charset="-122"/>
              </a:rPr>
              <a:t>T1</a:t>
            </a:r>
            <a:r>
              <a:rPr lang="zh-CN" altLang="en-US" b="1" smtClean="0">
                <a:ea typeface="华文中宋" panose="02010600040101010101" pitchFamily="2" charset="-122"/>
              </a:rPr>
              <a:t>的计数初值通过全局变量</a:t>
            </a:r>
            <a:r>
              <a:rPr lang="en-US" altLang="zh-CN" b="1" smtClean="0">
                <a:ea typeface="华文中宋" panose="02010600040101010101" pitchFamily="2" charset="-122"/>
              </a:rPr>
              <a:t>T1_H</a:t>
            </a:r>
            <a:r>
              <a:rPr lang="zh-CN" altLang="en-US" b="1" smtClean="0">
                <a:ea typeface="华文中宋" panose="02010600040101010101" pitchFamily="2" charset="-122"/>
              </a:rPr>
              <a:t>、</a:t>
            </a:r>
            <a:r>
              <a:rPr lang="en-US" altLang="zh-CN" b="1" smtClean="0">
                <a:ea typeface="华文中宋" panose="02010600040101010101" pitchFamily="2" charset="-122"/>
              </a:rPr>
              <a:t>T1_L</a:t>
            </a:r>
            <a:r>
              <a:rPr lang="zh-CN" altLang="en-US" b="1" smtClean="0">
                <a:ea typeface="华文中宋" panose="02010600040101010101" pitchFamily="2" charset="-122"/>
              </a:rPr>
              <a:t>传递。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左移、右移函数都有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两个入口参数</a:t>
            </a:r>
            <a:r>
              <a:rPr lang="zh-CN" altLang="en-US" b="1" smtClean="0">
                <a:ea typeface="华文中宋" panose="02010600040101010101" pitchFamily="2" charset="-122"/>
              </a:rPr>
              <a:t>（被移位的数、移位的位数）和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返回值</a:t>
            </a:r>
            <a:r>
              <a:rPr lang="zh-CN" altLang="en-US" b="1" smtClean="0">
                <a:ea typeface="华文中宋" panose="02010600040101010101" pitchFamily="2" charset="-122"/>
              </a:rPr>
              <a:t>（被移位后的数） ，要求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通过寄存器传递</a:t>
            </a:r>
            <a:r>
              <a:rPr lang="zh-CN" altLang="en-US" b="1" smtClean="0">
                <a:ea typeface="华文中宋" panose="02010600040101010101" pitchFamily="2" charset="-122"/>
              </a:rPr>
              <a:t>。所有参数都是无符号字符型数据。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00013"/>
            <a:ext cx="5699125" cy="311150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742950"/>
            <a:ext cx="8270875" cy="5876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zh-CN" altLang="en-US" b="1" smtClean="0">
                <a:ea typeface="华文中宋" panose="02010600040101010101" pitchFamily="2" charset="-122"/>
              </a:rPr>
              <a:t>程序如下：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NAME</a:t>
            </a:r>
            <a:r>
              <a:rPr lang="en-US" altLang="zh-CN" b="1" smtClean="0">
                <a:ea typeface="华文中宋" panose="02010600040101010101" pitchFamily="2" charset="-122"/>
              </a:rPr>
              <a:t>   EXAMP		;</a:t>
            </a:r>
            <a:r>
              <a:rPr lang="zh-CN" altLang="en-US" b="1" smtClean="0">
                <a:ea typeface="华文中宋" panose="02010600040101010101" pitchFamily="2" charset="-122"/>
              </a:rPr>
              <a:t>定义模块名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?PR?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T1_INT?EXAMP	SEGMENT  CODE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?PR?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_RIGHT?EXAMP 	SEGMENT  CODE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?PR?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_LEFT?EXAMP	SEGMENT  CODE</a:t>
            </a:r>
            <a:endParaRPr lang="en-US" altLang="zh-CN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PUBLIC	_RIGHT		;</a:t>
            </a:r>
            <a:r>
              <a:rPr lang="zh-CN" altLang="en-US" b="1" smtClean="0">
                <a:ea typeface="华文中宋" panose="02010600040101010101" pitchFamily="2" charset="-122"/>
              </a:rPr>
              <a:t>公共函数声明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PUBLIC	_LEFT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EXTRN	DATA(T1_H)	;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引用外部变量声明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EXTRN	DATA(T1_L)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100013"/>
            <a:ext cx="5699125" cy="269875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876300"/>
            <a:ext cx="8270875" cy="5743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CSEG	AT	001BH	;</a:t>
            </a:r>
            <a:r>
              <a:rPr lang="zh-CN" altLang="nb-NO" b="1" smtClean="0">
                <a:solidFill>
                  <a:srgbClr val="006400"/>
                </a:solidFill>
                <a:ea typeface="华文中宋" panose="02010600040101010101" pitchFamily="2" charset="-122"/>
              </a:rPr>
              <a:t>设置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T1</a:t>
            </a:r>
            <a:r>
              <a:rPr lang="zh-CN" altLang="nb-NO" b="1" smtClean="0">
                <a:solidFill>
                  <a:srgbClr val="006400"/>
                </a:solidFill>
                <a:ea typeface="华文中宋" panose="02010600040101010101" pitchFamily="2" charset="-122"/>
              </a:rPr>
              <a:t>中断入口</a:t>
            </a:r>
            <a:endParaRPr lang="zh-CN" altLang="en-US" b="1" smtClean="0">
              <a:solidFill>
                <a:srgbClr val="006400"/>
              </a:solidFill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6400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LJMP	T1_INT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RSEG  ?PR?T1_INT?EXAMP</a:t>
            </a:r>
            <a:r>
              <a:rPr lang="en-US" altLang="zh-CN" b="1" smtClean="0">
                <a:ea typeface="华文中宋" panose="02010600040101010101" pitchFamily="2" charset="-122"/>
              </a:rPr>
              <a:t>							;</a:t>
            </a:r>
            <a:r>
              <a:rPr lang="zh-CN" altLang="en-US" b="1" smtClean="0">
                <a:ea typeface="华文中宋" panose="02010600040101010101" pitchFamily="2" charset="-122"/>
              </a:rPr>
              <a:t>定义</a:t>
            </a:r>
            <a:r>
              <a:rPr lang="en-US" altLang="zh-CN" b="1" smtClean="0">
                <a:ea typeface="华文中宋" panose="02010600040101010101" pitchFamily="2" charset="-122"/>
              </a:rPr>
              <a:t>T1</a:t>
            </a:r>
            <a:r>
              <a:rPr lang="zh-CN" altLang="en-US" b="1" smtClean="0">
                <a:ea typeface="华文中宋" panose="02010600040101010101" pitchFamily="2" charset="-122"/>
              </a:rPr>
              <a:t>中断处理函数</a:t>
            </a:r>
            <a:endParaRPr lang="zh-CN" altLang="nb-NO" b="1" smtClean="0"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T1_INT:				</a:t>
            </a: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		MOV	TL1,  T1_L</a:t>
            </a:r>
          </a:p>
          <a:p>
            <a:pPr eaLnBrk="1" hangingPunct="1">
              <a:buFontTx/>
              <a:buNone/>
            </a:pPr>
            <a:r>
              <a:rPr lang="nb-NO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MOV	TH1,  T1_H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CPL		P1.7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RETI</a:t>
            </a:r>
            <a:r>
              <a:rPr lang="en-US" altLang="zh-CN" smtClean="0"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100013"/>
            <a:ext cx="5699125" cy="296862"/>
          </a:xfrm>
        </p:spPr>
        <p:txBody>
          <a:bodyPr/>
          <a:lstStyle/>
          <a:p>
            <a:pPr algn="l" eaLnBrk="1" hangingPunct="1"/>
            <a:r>
              <a:rPr lang="en-US" altLang="zh-CN" sz="2000" b="1" smtClean="0">
                <a:solidFill>
                  <a:srgbClr val="FF0000"/>
                </a:solidFill>
              </a:rPr>
              <a:t>3.9.2 </a:t>
            </a:r>
            <a:r>
              <a:rPr lang="en-US" altLang="zh-CN" sz="2000" b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C51</a:t>
            </a:r>
            <a:r>
              <a:rPr lang="zh-CN" altLang="en-US" sz="2000" b="1" smtClean="0">
                <a:solidFill>
                  <a:srgbClr val="FF0000"/>
                </a:solidFill>
                <a:ea typeface="华文中宋" panose="02010600040101010101" pitchFamily="2" charset="-122"/>
              </a:rPr>
              <a:t>程序与汇编程序混合编程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957263"/>
            <a:ext cx="8588375" cy="5662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RSEG  ?PR?_RIGHT?EXAMP; </a:t>
            </a:r>
            <a:r>
              <a:rPr lang="zh-CN" altLang="en-US" b="1" smtClean="0">
                <a:solidFill>
                  <a:srgbClr val="000096"/>
                </a:solidFill>
                <a:ea typeface="华文中宋" panose="02010600040101010101" pitchFamily="2" charset="-122"/>
              </a:rPr>
              <a:t>右移函数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6400"/>
                </a:solidFill>
                <a:ea typeface="华文中宋" panose="02010600040101010101" pitchFamily="2" charset="-122"/>
              </a:rPr>
              <a:t>_RIGHT</a:t>
            </a:r>
            <a:r>
              <a:rPr lang="en-US" altLang="zh-CN" b="1" smtClean="0">
                <a:ea typeface="华文中宋" panose="02010600040101010101" pitchFamily="2" charset="-122"/>
              </a:rPr>
              <a:t> : 			;R7</a:t>
            </a:r>
            <a:r>
              <a:rPr lang="zh-CN" altLang="en-US" b="1" smtClean="0">
                <a:ea typeface="华文中宋" panose="02010600040101010101" pitchFamily="2" charset="-122"/>
              </a:rPr>
              <a:t>中为第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个参数，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MOV  A,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R7</a:t>
            </a:r>
            <a:r>
              <a:rPr lang="en-US" altLang="zh-CN" b="1" smtClean="0">
                <a:ea typeface="华文中宋" panose="02010600040101010101" pitchFamily="2" charset="-122"/>
              </a:rPr>
              <a:t>		;</a:t>
            </a:r>
            <a:r>
              <a:rPr lang="zh-CN" altLang="en-US" b="1" smtClean="0">
                <a:ea typeface="华文中宋" panose="02010600040101010101" pitchFamily="2" charset="-122"/>
              </a:rPr>
              <a:t>为将被移位的数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RIGHT_LP:	     ;R5</a:t>
            </a:r>
            <a:r>
              <a:rPr lang="zh-CN" altLang="en-US" b="1" smtClean="0">
                <a:ea typeface="华文中宋" panose="02010600040101010101" pitchFamily="2" charset="-122"/>
              </a:rPr>
              <a:t>为第</a:t>
            </a:r>
            <a:r>
              <a:rPr lang="en-US" altLang="zh-CN" b="1" smtClean="0">
                <a:ea typeface="华文中宋" panose="02010600040101010101" pitchFamily="2" charset="-122"/>
              </a:rPr>
              <a:t>2</a:t>
            </a:r>
            <a:r>
              <a:rPr lang="zh-CN" altLang="en-US" b="1" smtClean="0">
                <a:ea typeface="华文中宋" panose="02010600040101010101" pitchFamily="2" charset="-122"/>
              </a:rPr>
              <a:t>个参数</a:t>
            </a:r>
            <a:r>
              <a:rPr lang="en-US" altLang="zh-CN" b="1" smtClean="0">
                <a:ea typeface="华文中宋" panose="02010600040101010101" pitchFamily="2" charset="-122"/>
              </a:rPr>
              <a:t>,</a:t>
            </a:r>
            <a:r>
              <a:rPr lang="zh-CN" altLang="en-US" b="1" smtClean="0">
                <a:ea typeface="华文中宋" panose="02010600040101010101" pitchFamily="2" charset="-122"/>
              </a:rPr>
              <a:t>移位的位数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RR	A			;</a:t>
            </a:r>
            <a:r>
              <a:rPr lang="zh-CN" altLang="en-US" b="1" smtClean="0">
                <a:ea typeface="华文中宋" panose="02010600040101010101" pitchFamily="2" charset="-122"/>
              </a:rPr>
              <a:t>右移</a:t>
            </a:r>
            <a:r>
              <a:rPr lang="en-US" altLang="zh-CN" b="1" smtClean="0">
                <a:ea typeface="华文中宋" panose="02010600040101010101" pitchFamily="2" charset="-122"/>
              </a:rPr>
              <a:t>1</a:t>
            </a:r>
            <a:r>
              <a:rPr lang="zh-CN" altLang="en-US" b="1" smtClean="0">
                <a:ea typeface="华文中宋" panose="02010600040101010101" pitchFamily="2" charset="-122"/>
              </a:rPr>
              <a:t>位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DJNZ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 R5</a:t>
            </a:r>
            <a:r>
              <a:rPr lang="en-US" altLang="zh-CN" b="1" smtClean="0">
                <a:ea typeface="华文中宋" panose="02010600040101010101" pitchFamily="2" charset="-122"/>
              </a:rPr>
              <a:t>,  RIGHT_LP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华文中宋" panose="02010600040101010101" pitchFamily="2" charset="-122"/>
              </a:rPr>
              <a:t>		MOV  </a:t>
            </a:r>
            <a:r>
              <a:rPr lang="en-US" altLang="zh-CN" b="1" smtClean="0">
                <a:solidFill>
                  <a:srgbClr val="000096"/>
                </a:solidFill>
                <a:ea typeface="华文中宋" panose="02010600040101010101" pitchFamily="2" charset="-122"/>
              </a:rPr>
              <a:t>R7</a:t>
            </a:r>
            <a:r>
              <a:rPr lang="en-US" altLang="zh-CN" b="1" smtClean="0">
                <a:ea typeface="华文中宋" panose="02010600040101010101" pitchFamily="2" charset="-122"/>
              </a:rPr>
              <a:t>,  A		;</a:t>
            </a:r>
            <a:r>
              <a:rPr lang="zh-CN" altLang="en-US" b="1" smtClean="0">
                <a:ea typeface="华文中宋" panose="02010600040101010101" pitchFamily="2" charset="-122"/>
              </a:rPr>
              <a:t>保存返回值于</a:t>
            </a:r>
            <a:r>
              <a:rPr lang="en-US" altLang="zh-CN" b="1" smtClean="0">
                <a:ea typeface="华文中宋" panose="02010600040101010101" pitchFamily="2" charset="-122"/>
              </a:rPr>
              <a:t>R7</a:t>
            </a:r>
            <a:r>
              <a:rPr lang="zh-CN" altLang="en-US" b="1" smtClean="0">
                <a:ea typeface="华文中宋" panose="02010600040101010101" pitchFamily="2" charset="-122"/>
              </a:rPr>
              <a:t>中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华文中宋" panose="02010600040101010101" pitchFamily="2" charset="-122"/>
              </a:rPr>
              <a:t>		</a:t>
            </a:r>
            <a:r>
              <a:rPr lang="en-US" altLang="zh-CN" b="1" smtClean="0">
                <a:ea typeface="华文中宋" panose="02010600040101010101" pitchFamily="2" charset="-122"/>
              </a:rPr>
              <a:t>RET</a:t>
            </a:r>
            <a:r>
              <a:rPr lang="en-US" altLang="zh-CN" smtClean="0">
                <a:ea typeface="华文中宋" panose="02010600040101010101" pitchFamily="2" charset="-122"/>
              </a:rPr>
              <a:t> 			</a:t>
            </a:r>
            <a:r>
              <a:rPr lang="en-US" altLang="zh-CN" b="1" smtClean="0">
                <a:ea typeface="华文中宋" panose="02010600040101010101" pitchFamily="2" charset="-122"/>
              </a:rPr>
              <a:t>;</a:t>
            </a:r>
            <a:r>
              <a:rPr lang="zh-CN" altLang="en-US" b="1" smtClean="0">
                <a:ea typeface="华文中宋" panose="02010600040101010101" pitchFamily="2" charset="-122"/>
              </a:rPr>
              <a:t>为被移位后的数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1535</Words>
  <Application>Microsoft Office PowerPoint</Application>
  <PresentationFormat>全屏显示(4:3)</PresentationFormat>
  <Paragraphs>899</Paragraphs>
  <Slides>104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1" baseType="lpstr">
      <vt:lpstr>Times New Roman</vt:lpstr>
      <vt:lpstr>华文中宋</vt:lpstr>
      <vt:lpstr>Wingdings</vt:lpstr>
      <vt:lpstr>宋体</vt:lpstr>
      <vt:lpstr>Arial</vt:lpstr>
      <vt:lpstr>等线</vt:lpstr>
      <vt:lpstr>默认设计模板</vt:lpstr>
      <vt:lpstr>3  单片机C语言及程序设计</vt:lpstr>
      <vt:lpstr>第3章  单片机C语言及程序设计</vt:lpstr>
      <vt:lpstr>3.1  C51概述</vt:lpstr>
      <vt:lpstr>3.1  C51概述</vt:lpstr>
      <vt:lpstr>3.1.1  C语言编程的优势</vt:lpstr>
      <vt:lpstr>3.1.2  C语言与ANSI 的区别</vt:lpstr>
      <vt:lpstr>3.1.2  C语言与ANSI 的区别</vt:lpstr>
      <vt:lpstr>3.1.3  C51扩展的关键字</vt:lpstr>
      <vt:lpstr>3.2  C51数据类型及存储</vt:lpstr>
      <vt:lpstr>3.2.1  C51的数据类型</vt:lpstr>
      <vt:lpstr>3.2.1  C51的数据类型</vt:lpstr>
      <vt:lpstr>3.2.2  C51数据的存储</vt:lpstr>
      <vt:lpstr>3.2.2  C51数据的存储</vt:lpstr>
      <vt:lpstr>3.2.2  C51数据的存储</vt:lpstr>
      <vt:lpstr>3.2.2  C51数据的存储</vt:lpstr>
      <vt:lpstr>3.2.2  C51数据的存储</vt:lpstr>
      <vt:lpstr>3.2.2  C51数据的存储</vt:lpstr>
      <vt:lpstr>3.3  C51变量的定义及数据存储区域</vt:lpstr>
      <vt:lpstr>3.3.1  C51变量的定义</vt:lpstr>
      <vt:lpstr>3.3.2  C51变量的存储类型</vt:lpstr>
      <vt:lpstr>3.3.2  C51变量的存储类型</vt:lpstr>
      <vt:lpstr>3.3.2  C51变量的存储类型</vt:lpstr>
      <vt:lpstr>3.3.2  C51变量的存储类型</vt:lpstr>
      <vt:lpstr>3.3.2  C51变量的存储类型</vt:lpstr>
      <vt:lpstr>3.3.3  C51变量的存储区域</vt:lpstr>
      <vt:lpstr>3.3.3  C51变量的存储区域</vt:lpstr>
      <vt:lpstr>3.3.4  C51变量定义举例</vt:lpstr>
      <vt:lpstr>3.3.4  C51变量定义举例</vt:lpstr>
      <vt:lpstr>3.3.4  C51变量定义举例</vt:lpstr>
      <vt:lpstr>3.3.5  C51变量的存储模式</vt:lpstr>
      <vt:lpstr>3.3.5  C51变量的存储模式</vt:lpstr>
      <vt:lpstr>3.3.5  C51变量的存储模式</vt:lpstr>
      <vt:lpstr>3.3.5  C51变量的存储模式</vt:lpstr>
      <vt:lpstr>3.3.5  C51变量的存储模式</vt:lpstr>
      <vt:lpstr>3.3.6  C51变量的绝对定位</vt:lpstr>
      <vt:lpstr>3.3.6  C51变量的绝对定位</vt:lpstr>
      <vt:lpstr>3.3.6  C51变量的绝对定位</vt:lpstr>
      <vt:lpstr>3.4  C51位变量的定义</vt:lpstr>
      <vt:lpstr>3.3.1  bit型位变量的定义</vt:lpstr>
      <vt:lpstr>3.3.1  bit型位变量的定义</vt:lpstr>
      <vt:lpstr>3.3.2  sbit型位变量的定义</vt:lpstr>
      <vt:lpstr>3.3.2  sbit型位变量的定义</vt:lpstr>
      <vt:lpstr>3.3.2  sbit型位变量的定义</vt:lpstr>
      <vt:lpstr>3.3.2  sbit型位变量的定义</vt:lpstr>
      <vt:lpstr>3.3.2  sbit型位变量的定义</vt:lpstr>
      <vt:lpstr>3.3.2  sbit型位变量的定义</vt:lpstr>
      <vt:lpstr>3.3.2  sbit型位变量的定义</vt:lpstr>
      <vt:lpstr>3.3.2  sbit型位变量的定义</vt:lpstr>
      <vt:lpstr>3.5  C51特殊功能寄存器的定义</vt:lpstr>
      <vt:lpstr>3.5.1  8位特殊功能寄存器的定义</vt:lpstr>
      <vt:lpstr>3.5.2  16位特殊功能寄存器的定义</vt:lpstr>
      <vt:lpstr>3.5.2  16位特殊功能寄存器的定义</vt:lpstr>
      <vt:lpstr>3.6  C51指针的定义</vt:lpstr>
      <vt:lpstr>3.6  C51指针的定义</vt:lpstr>
      <vt:lpstr>3.6.1  通用指针</vt:lpstr>
      <vt:lpstr>3.6.1  通用指针</vt:lpstr>
      <vt:lpstr>3.6.2  存储器专用指针</vt:lpstr>
      <vt:lpstr>3.6.2  存储器专用指针</vt:lpstr>
      <vt:lpstr>3.6.2  存储器专用指针</vt:lpstr>
      <vt:lpstr>3.6.2  存储器专用指针</vt:lpstr>
      <vt:lpstr>3.6.2  存储器专用指针</vt:lpstr>
      <vt:lpstr>3.6.4  C51指针应用</vt:lpstr>
      <vt:lpstr>3.6.4  C51指针应用</vt:lpstr>
      <vt:lpstr>3.6.4  C51指针应用</vt:lpstr>
      <vt:lpstr>3.7  C51的输入/输出</vt:lpstr>
      <vt:lpstr>3.7  C51的输入/输出</vt:lpstr>
      <vt:lpstr>3.7  C51的输入/输出</vt:lpstr>
      <vt:lpstr>3.8  C51函数的定义</vt:lpstr>
      <vt:lpstr>3.8.1  C51函数的定义</vt:lpstr>
      <vt:lpstr>3.8.1  C51函数的定义</vt:lpstr>
      <vt:lpstr>3.8.1  C51函数的定义</vt:lpstr>
      <vt:lpstr>3.8.1  C51函数的定义</vt:lpstr>
      <vt:lpstr>3.8.2  C51中断函数的定义</vt:lpstr>
      <vt:lpstr>3.8.2  C51中断函数的定义</vt:lpstr>
      <vt:lpstr>3.8.2  C51中断函数的定义</vt:lpstr>
      <vt:lpstr>3.8.2  C51中断函数的定义</vt:lpstr>
      <vt:lpstr>3.9  C51与汇编语言混合编程</vt:lpstr>
      <vt:lpstr>3.9  C51与汇编语言混合编程</vt:lpstr>
      <vt:lpstr>3.9.1  在C51程序中嵌入汇编程序</vt:lpstr>
      <vt:lpstr>3.9.1  在C51程序中嵌入汇编程序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  <vt:lpstr>3.9.2  C51程序与汇编程序混合编程</vt:lpstr>
    </vt:vector>
  </TitlesOfParts>
  <Company>zhougy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单片机原理及应用（C语言版）第2章</dc:title>
  <dc:creator>zhougy</dc:creator>
  <cp:lastModifiedBy>荣 生辉</cp:lastModifiedBy>
  <cp:revision>152</cp:revision>
  <dcterms:created xsi:type="dcterms:W3CDTF">2007-02-27T04:02:42Z</dcterms:created>
  <dcterms:modified xsi:type="dcterms:W3CDTF">2019-05-20T01:19:27Z</dcterms:modified>
</cp:coreProperties>
</file>