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0" r:id="rId2"/>
  </p:sldMasterIdLst>
  <p:notesMasterIdLst>
    <p:notesMasterId r:id="rId97"/>
  </p:notesMasterIdLst>
  <p:sldIdLst>
    <p:sldId id="403" r:id="rId3"/>
    <p:sldId id="328" r:id="rId4"/>
    <p:sldId id="305" r:id="rId5"/>
    <p:sldId id="257" r:id="rId6"/>
    <p:sldId id="329" r:id="rId7"/>
    <p:sldId id="258" r:id="rId8"/>
    <p:sldId id="259" r:id="rId9"/>
    <p:sldId id="285" r:id="rId10"/>
    <p:sldId id="261" r:id="rId11"/>
    <p:sldId id="262" r:id="rId12"/>
    <p:sldId id="314" r:id="rId13"/>
    <p:sldId id="313" r:id="rId14"/>
    <p:sldId id="266" r:id="rId15"/>
    <p:sldId id="330" r:id="rId16"/>
    <p:sldId id="331" r:id="rId17"/>
    <p:sldId id="332" r:id="rId18"/>
    <p:sldId id="333" r:id="rId19"/>
    <p:sldId id="267" r:id="rId20"/>
    <p:sldId id="335" r:id="rId21"/>
    <p:sldId id="302" r:id="rId22"/>
    <p:sldId id="354" r:id="rId23"/>
    <p:sldId id="355" r:id="rId24"/>
    <p:sldId id="303" r:id="rId25"/>
    <p:sldId id="334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268" r:id="rId34"/>
    <p:sldId id="306" r:id="rId35"/>
    <p:sldId id="269" r:id="rId36"/>
    <p:sldId id="293" r:id="rId37"/>
    <p:sldId id="307" r:id="rId38"/>
    <p:sldId id="379" r:id="rId39"/>
    <p:sldId id="271" r:id="rId40"/>
    <p:sldId id="294" r:id="rId41"/>
    <p:sldId id="317" r:id="rId42"/>
    <p:sldId id="380" r:id="rId43"/>
    <p:sldId id="273" r:id="rId44"/>
    <p:sldId id="295" r:id="rId45"/>
    <p:sldId id="318" r:id="rId46"/>
    <p:sldId id="381" r:id="rId47"/>
    <p:sldId id="275" r:id="rId48"/>
    <p:sldId id="276" r:id="rId49"/>
    <p:sldId id="319" r:id="rId50"/>
    <p:sldId id="382" r:id="rId51"/>
    <p:sldId id="277" r:id="rId52"/>
    <p:sldId id="297" r:id="rId53"/>
    <p:sldId id="320" r:id="rId54"/>
    <p:sldId id="383" r:id="rId55"/>
    <p:sldId id="279" r:id="rId56"/>
    <p:sldId id="298" r:id="rId57"/>
    <p:sldId id="321" r:id="rId58"/>
    <p:sldId id="384" r:id="rId59"/>
    <p:sldId id="388" r:id="rId60"/>
    <p:sldId id="309" r:id="rId61"/>
    <p:sldId id="282" r:id="rId62"/>
    <p:sldId id="336" r:id="rId63"/>
    <p:sldId id="316" r:id="rId64"/>
    <p:sldId id="283" r:id="rId65"/>
    <p:sldId id="284" r:id="rId66"/>
    <p:sldId id="389" r:id="rId67"/>
    <p:sldId id="390" r:id="rId68"/>
    <p:sldId id="391" r:id="rId69"/>
    <p:sldId id="363" r:id="rId70"/>
    <p:sldId id="364" r:id="rId71"/>
    <p:sldId id="365" r:id="rId72"/>
    <p:sldId id="366" r:id="rId73"/>
    <p:sldId id="367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02" r:id="rId85"/>
    <p:sldId id="310" r:id="rId86"/>
    <p:sldId id="312" r:id="rId87"/>
    <p:sldId id="311" r:id="rId88"/>
    <p:sldId id="337" r:id="rId89"/>
    <p:sldId id="338" r:id="rId90"/>
    <p:sldId id="339" r:id="rId91"/>
    <p:sldId id="340" r:id="rId92"/>
    <p:sldId id="341" r:id="rId93"/>
    <p:sldId id="342" r:id="rId94"/>
    <p:sldId id="345" r:id="rId95"/>
    <p:sldId id="344" r:id="rId9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00FF99"/>
    <a:srgbClr val="00FFFF"/>
    <a:srgbClr val="FFFFCC"/>
    <a:srgbClr val="660033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8413" autoAdjust="0"/>
  </p:normalViewPr>
  <p:slideViewPr>
    <p:cSldViewPr showGuides="1">
      <p:cViewPr varScale="1">
        <p:scale>
          <a:sx n="108" d="100"/>
          <a:sy n="108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FB1FA-450F-4958-9318-33B7ECC9E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19948.htm" TargetMode="External"/><Relationship Id="rId3" Type="http://schemas.openxmlformats.org/officeDocument/2006/relationships/hyperlink" Target="http://baike.baidu.com/view/10954.htm" TargetMode="External"/><Relationship Id="rId7" Type="http://schemas.openxmlformats.org/officeDocument/2006/relationships/hyperlink" Target="http://baike.baidu.com/view/16286.htm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69126.htm" TargetMode="External"/><Relationship Id="rId5" Type="http://schemas.openxmlformats.org/officeDocument/2006/relationships/hyperlink" Target="http://baike.baidu.com/view/8193.htm" TargetMode="External"/><Relationship Id="rId4" Type="http://schemas.openxmlformats.org/officeDocument/2006/relationships/hyperlink" Target="http://baike.baidu.com/view/10897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B7E5D3-3B19-4272-9152-BBEE63486C5D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星期一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C685EC-CFE1-4CAB-99B0-CFCAB582708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当输入量</a:t>
            </a:r>
            <a:r>
              <a:rPr lang="en-US" altLang="zh-CN" smtClean="0"/>
              <a:t>(</a:t>
            </a:r>
            <a:r>
              <a:rPr lang="zh-CN" altLang="en-US" smtClean="0"/>
              <a:t>如</a:t>
            </a:r>
            <a:r>
              <a:rPr lang="zh-CN" altLang="en-US" smtClean="0">
                <a:hlinkClick r:id="rId3"/>
              </a:rPr>
              <a:t>电压</a:t>
            </a:r>
            <a:r>
              <a:rPr lang="zh-CN" altLang="en-US" smtClean="0"/>
              <a:t>、</a:t>
            </a:r>
            <a:r>
              <a:rPr lang="zh-CN" altLang="en-US" smtClean="0">
                <a:hlinkClick r:id="rId4"/>
              </a:rPr>
              <a:t>电流</a:t>
            </a:r>
            <a:r>
              <a:rPr lang="zh-CN" altLang="en-US" smtClean="0"/>
              <a:t>、</a:t>
            </a:r>
            <a:r>
              <a:rPr lang="zh-CN" altLang="en-US" smtClean="0">
                <a:hlinkClick r:id="rId5"/>
              </a:rPr>
              <a:t>温度</a:t>
            </a:r>
            <a:r>
              <a:rPr lang="zh-CN" altLang="en-US" smtClean="0"/>
              <a:t>等</a:t>
            </a:r>
            <a:r>
              <a:rPr lang="en-US" altLang="zh-CN" smtClean="0"/>
              <a:t>)</a:t>
            </a:r>
            <a:r>
              <a:rPr lang="zh-CN" altLang="en-US" smtClean="0"/>
              <a:t>达到规定值时，使被控制的输出电路导通或断开的电器。可分为电气量</a:t>
            </a:r>
            <a:r>
              <a:rPr lang="en-US" altLang="zh-CN" smtClean="0"/>
              <a:t>(</a:t>
            </a:r>
            <a:r>
              <a:rPr lang="zh-CN" altLang="en-US" smtClean="0"/>
              <a:t>如电流、电压、频率、功率等</a:t>
            </a:r>
            <a:r>
              <a:rPr lang="en-US" altLang="zh-CN" smtClean="0"/>
              <a:t>)</a:t>
            </a:r>
            <a:r>
              <a:rPr lang="zh-CN" altLang="en-US" smtClean="0"/>
              <a:t>继电器及非电气量</a:t>
            </a:r>
            <a:r>
              <a:rPr lang="en-US" altLang="zh-CN" smtClean="0"/>
              <a:t>(</a:t>
            </a:r>
            <a:r>
              <a:rPr lang="zh-CN" altLang="en-US" smtClean="0"/>
              <a:t>如温度、压力、速度等</a:t>
            </a:r>
            <a:r>
              <a:rPr lang="en-US" altLang="zh-CN" smtClean="0"/>
              <a:t>)</a:t>
            </a:r>
            <a:r>
              <a:rPr lang="zh-CN" altLang="en-US" smtClean="0"/>
              <a:t>继电器两大类。具有动作快、工作稳定、使用寿命长、体积小等优点。广泛应用于</a:t>
            </a:r>
            <a:r>
              <a:rPr lang="zh-CN" altLang="en-US" smtClean="0">
                <a:hlinkClick r:id="rId6"/>
              </a:rPr>
              <a:t>电力</a:t>
            </a:r>
            <a:r>
              <a:rPr lang="zh-CN" altLang="en-US" smtClean="0"/>
              <a:t>保护、</a:t>
            </a:r>
            <a:r>
              <a:rPr lang="zh-CN" altLang="en-US" smtClean="0">
                <a:hlinkClick r:id="rId7"/>
              </a:rPr>
              <a:t>自动化</a:t>
            </a:r>
            <a:r>
              <a:rPr lang="zh-CN" altLang="en-US" smtClean="0"/>
              <a:t>、运动、</a:t>
            </a:r>
            <a:r>
              <a:rPr lang="zh-CN" altLang="en-US" smtClean="0">
                <a:hlinkClick r:id="rId8"/>
              </a:rPr>
              <a:t>遥控</a:t>
            </a:r>
            <a:r>
              <a:rPr lang="zh-CN" altLang="en-US" smtClean="0"/>
              <a:t>、测量和通信等装置中。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4D656B-278F-49DA-9E03-CBD2AE745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0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68822-F4C8-49D1-8DE7-3A0AC7D67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0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476250"/>
            <a:ext cx="2135187" cy="5391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476250"/>
            <a:ext cx="6256338" cy="53911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E2B5D-6D4B-4120-8944-8463BDA24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54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214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18456" y="2132856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94854"/>
            <a:ext cx="7772400" cy="821978"/>
          </a:xfrm>
        </p:spPr>
        <p:txBody>
          <a:bodyPr/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60032" y="3347148"/>
            <a:ext cx="3888432" cy="945948"/>
          </a:xfrm>
        </p:spPr>
        <p:txBody>
          <a:bodyPr/>
          <a:lstStyle>
            <a:lvl1pPr marL="0" indent="0">
              <a:buFont typeface="Wingdings" pitchFamily="2" charset="2"/>
              <a:buNone/>
              <a:defRPr kumimoji="1" lang="zh-CN" altLang="en-US" sz="3200" b="1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</a:t>
            </a:r>
            <a:r>
              <a:rPr lang="zh-CN" altLang="en-US" dirty="0" smtClean="0"/>
              <a:t>母版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连接符 2"/>
          <p:cNvCxnSpPr>
            <a:endCxn id="28675" idx="1"/>
          </p:cNvCxnSpPr>
          <p:nvPr userDrawn="1"/>
        </p:nvCxnSpPr>
        <p:spPr>
          <a:xfrm>
            <a:off x="3851920" y="3820122"/>
            <a:ext cx="100811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41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 b="0"/>
            </a:lvl1pPr>
            <a:lvl2pPr marL="627063" indent="-344488">
              <a:tabLst>
                <a:tab pos="627063" algn="l"/>
                <a:tab pos="1346200" algn="l"/>
              </a:tabLst>
              <a:defRPr/>
            </a:lvl2pPr>
            <a:lvl3pPr marL="896938" indent="-395288">
              <a:tabLst>
                <a:tab pos="1346200" algn="l"/>
              </a:tabLst>
              <a:defRPr/>
            </a:lvl3pPr>
            <a:lvl4pPr marL="982663" indent="-387350">
              <a:tabLst>
                <a:tab pos="1346200" algn="l"/>
              </a:tabLst>
              <a:defRPr/>
            </a:lvl4pPr>
            <a:lvl5pPr marL="1074738" indent="-398463">
              <a:tabLst>
                <a:tab pos="1346200" algn="l"/>
              </a:tabLs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84168" y="6247044"/>
            <a:ext cx="936104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BE63-EAD8-4399-9176-AEE4ECF70B0D}" type="datetime1">
              <a:rPr lang="zh-CN" altLang="en-US" smtClean="0"/>
              <a:t>2019/5/5</a:t>
            </a:fld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20272" y="6247044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0392" y="6245225"/>
            <a:ext cx="724342" cy="476250"/>
          </a:xfrm>
          <a:prstGeom prst="rect">
            <a:avLst/>
          </a:prstGeom>
          <a:ln/>
        </p:spPr>
        <p:txBody>
          <a:bodyPr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6200830"/>
            <a:ext cx="1802160" cy="495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364088" y="6263701"/>
            <a:ext cx="252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微机原理与单片机应用</a:t>
            </a:r>
            <a:endParaRPr lang="zh-CN" altLang="en-US" sz="1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566738" y="941137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 flipV="1">
            <a:off x="609600" y="6093296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3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9339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326F6FA-2613-473F-BC0E-45393D96F7FE}" type="datetime1">
              <a:rPr lang="zh-CN" altLang="en-US" smtClean="0"/>
              <a:t>2019/5/5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72266-2591-4B55-9653-BBE713171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41594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22BB9-AE9E-43E4-8663-516D01CED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90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51A1D-B696-480B-B02C-3BF448906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23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2875"/>
            <a:ext cx="4194175" cy="4454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362E-690E-4EF3-A661-85CB42F1E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99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2960-89BA-467F-8A15-37107D8B6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1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67F1-28D6-4837-817B-B6A9861B9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8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E1C82-8E79-49BC-9C9E-D5F503D987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3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EF4E3-F731-4830-A189-43042B02C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13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72D31-3281-419C-9665-6A18914E1F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38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476250"/>
            <a:ext cx="854075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412875"/>
            <a:ext cx="8540750" cy="445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D8AD6FE-A169-488A-ACFB-C0BABFE3C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204" y="188640"/>
            <a:ext cx="8001000" cy="67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760"/>
            <a:ext cx="7958138" cy="471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5039072" y="6247044"/>
            <a:ext cx="1981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D2E93-FD60-4B2C-822C-E377703354D4}" type="datetime1">
              <a:rPr lang="zh-CN" altLang="en-US" smtClean="0"/>
              <a:t>2019/5/5</a:t>
            </a:fld>
            <a:endParaRPr lang="en-US" altLang="zh-CN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7020272" y="6245225"/>
            <a:ext cx="108012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00392" y="6245225"/>
            <a:ext cx="474812" cy="476250"/>
          </a:xfrm>
          <a:prstGeom prst="rect">
            <a:avLst/>
          </a:prstGeom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BC120BD5-977A-42A5-BBAD-59A61BB20C9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02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800000"/>
          </a:solidFill>
          <a:latin typeface="Batang" pitchFamily="18" charset="-127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8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0.xml"/><Relationship Id="rId5" Type="http://schemas.openxmlformats.org/officeDocument/2006/relationships/slide" Target="slide32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/>
              <a:t>章    计数器</a:t>
            </a:r>
            <a:r>
              <a:rPr lang="en-US" altLang="zh-CN" dirty="0"/>
              <a:t>/</a:t>
            </a:r>
            <a:r>
              <a:rPr lang="zh-CN" altLang="en-US" dirty="0"/>
              <a:t>定时器和</a:t>
            </a:r>
            <a:r>
              <a:rPr lang="zh-CN" altLang="en-US" dirty="0" smtClean="0"/>
              <a:t>多功能接口</a:t>
            </a:r>
            <a:r>
              <a:rPr lang="zh-CN" altLang="en-US" dirty="0"/>
              <a:t>芯片 </a:t>
            </a:r>
            <a:endParaRPr lang="zh-CN" altLang="en-US" dirty="0"/>
          </a:p>
        </p:txBody>
      </p:sp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68925" y="5516563"/>
            <a:ext cx="30575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atang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x1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4813"/>
            <a:ext cx="58324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611188" y="549275"/>
            <a:ext cx="2808287" cy="86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编程结构 </a:t>
            </a:r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auto">
          <a:xfrm>
            <a:off x="4500563" y="490538"/>
            <a:ext cx="935037" cy="2159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5508625" y="476250"/>
            <a:ext cx="1073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b="1">
                <a:solidFill>
                  <a:srgbClr val="000000"/>
                </a:solidFill>
              </a:rPr>
              <a:t>状态寄存器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定时器</a:t>
            </a:r>
            <a:r>
              <a:rPr lang="en-US" altLang="zh-CN" sz="3200" smtClean="0"/>
              <a:t>/</a:t>
            </a:r>
            <a:r>
              <a:rPr lang="zh-CN" altLang="en-US" sz="3200" smtClean="0"/>
              <a:t>计数器的工作过程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4225" y="1412875"/>
            <a:ext cx="7820025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1. </a:t>
            </a:r>
            <a:r>
              <a:rPr lang="zh-CN" altLang="en-US" sz="2800" smtClean="0"/>
              <a:t>设置</a:t>
            </a:r>
            <a:r>
              <a:rPr lang="en-US" altLang="zh-CN" sz="2800" smtClean="0"/>
              <a:t>8253\8254</a:t>
            </a:r>
            <a:r>
              <a:rPr lang="zh-CN" altLang="en-US" sz="2800" smtClean="0"/>
              <a:t>的工作方式；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2. </a:t>
            </a:r>
            <a:r>
              <a:rPr lang="zh-CN" altLang="en-US" sz="2800" smtClean="0"/>
              <a:t>设置计数初值到计数初值寄存器</a:t>
            </a:r>
            <a:r>
              <a:rPr lang="en-US" altLang="zh-CN" sz="2800" smtClean="0"/>
              <a:t>CR</a:t>
            </a:r>
            <a:r>
              <a:rPr lang="zh-CN" altLang="en-US" sz="280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3. </a:t>
            </a:r>
            <a:r>
              <a:rPr lang="zh-CN" altLang="en-US" sz="2800" smtClean="0"/>
              <a:t>第一个</a:t>
            </a:r>
            <a:r>
              <a:rPr lang="en-US" altLang="zh-CN" sz="2800" smtClean="0">
                <a:solidFill>
                  <a:srgbClr val="FF0000"/>
                </a:solidFill>
              </a:rPr>
              <a:t>CLK</a:t>
            </a:r>
            <a:r>
              <a:rPr lang="zh-CN" altLang="en-US" sz="2800" smtClean="0"/>
              <a:t>信号使计数初值寄存器的内容置入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  计数执行部件</a:t>
            </a:r>
            <a:r>
              <a:rPr lang="en-US" altLang="zh-CN" sz="2800" smtClean="0"/>
              <a:t>CE</a:t>
            </a:r>
            <a:r>
              <a:rPr lang="zh-CN" altLang="en-US" sz="2800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4. </a:t>
            </a:r>
            <a:r>
              <a:rPr lang="zh-CN" altLang="en-US" sz="2800" smtClean="0"/>
              <a:t>以后每来一个</a:t>
            </a:r>
            <a:r>
              <a:rPr lang="en-US" altLang="zh-CN" sz="2800" smtClean="0"/>
              <a:t>CLK</a:t>
            </a:r>
            <a:r>
              <a:rPr lang="zh-CN" altLang="en-US" sz="2800" smtClean="0"/>
              <a:t>信号，</a:t>
            </a:r>
            <a:r>
              <a:rPr lang="en-US" altLang="zh-CN" sz="2800" smtClean="0"/>
              <a:t>CE</a:t>
            </a:r>
            <a:r>
              <a:rPr lang="zh-CN" altLang="en-US" sz="2800" smtClean="0"/>
              <a:t>减</a:t>
            </a:r>
            <a:r>
              <a:rPr lang="en-US" altLang="zh-CN" sz="2800" smtClean="0"/>
              <a:t>1</a:t>
            </a:r>
            <a:r>
              <a:rPr lang="zh-CN" altLang="en-US" sz="2800" smtClean="0"/>
              <a:t>；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5. </a:t>
            </a:r>
            <a:r>
              <a:rPr lang="en-US" altLang="zh-CN" sz="2800" smtClean="0">
                <a:solidFill>
                  <a:srgbClr val="FF0000"/>
                </a:solidFill>
              </a:rPr>
              <a:t>OUT</a:t>
            </a:r>
            <a:r>
              <a:rPr lang="zh-CN" altLang="en-US" sz="2800" smtClean="0"/>
              <a:t>端输出一特殊波形的信号；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注：以上计数过程中还受到</a:t>
            </a:r>
            <a:r>
              <a:rPr lang="en-US" altLang="zh-CN" sz="2800" smtClean="0">
                <a:solidFill>
                  <a:srgbClr val="FF0000"/>
                </a:solidFill>
              </a:rPr>
              <a:t>GATE</a:t>
            </a:r>
            <a:r>
              <a:rPr lang="zh-CN" altLang="en-US" sz="2800" smtClean="0"/>
              <a:t>信号的控制。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61" name="Text Box 45"/>
          <p:cNvSpPr txBox="1">
            <a:spLocks noChangeArrowheads="1"/>
          </p:cNvSpPr>
          <p:nvPr/>
        </p:nvSpPr>
        <p:spPr bwMode="auto">
          <a:xfrm>
            <a:off x="736600" y="4751388"/>
            <a:ext cx="34036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00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01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计数器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11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控制端口、状态端口</a:t>
            </a:r>
          </a:p>
        </p:txBody>
      </p:sp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80975"/>
            <a:ext cx="8540750" cy="727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660033"/>
                </a:solidFill>
              </a:rPr>
              <a:t>（</a:t>
            </a:r>
            <a:r>
              <a:rPr lang="en-US" altLang="zh-CN" sz="3200" smtClean="0">
                <a:solidFill>
                  <a:srgbClr val="660033"/>
                </a:solidFill>
              </a:rPr>
              <a:t>2</a:t>
            </a:r>
            <a:r>
              <a:rPr lang="zh-CN" altLang="en-US" sz="3200" smtClean="0">
                <a:solidFill>
                  <a:srgbClr val="660033"/>
                </a:solidFill>
              </a:rPr>
              <a:t>）</a:t>
            </a:r>
            <a:r>
              <a:rPr lang="en-US" altLang="zh-CN" sz="3200" smtClean="0">
                <a:solidFill>
                  <a:srgbClr val="660033"/>
                </a:solidFill>
              </a:rPr>
              <a:t>8253/8254</a:t>
            </a:r>
            <a:r>
              <a:rPr lang="zh-CN" altLang="en-US" sz="3200" smtClean="0">
                <a:solidFill>
                  <a:srgbClr val="660033"/>
                </a:solidFill>
              </a:rPr>
              <a:t>的外部信号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289300" y="1052513"/>
            <a:ext cx="2736850" cy="4464050"/>
          </a:xfrm>
          <a:prstGeom prst="rect">
            <a:avLst/>
          </a:prstGeom>
          <a:solidFill>
            <a:srgbClr val="99CCFF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2051050" y="1412875"/>
            <a:ext cx="1223963" cy="431800"/>
          </a:xfrm>
          <a:prstGeom prst="leftRightArrow">
            <a:avLst>
              <a:gd name="adj1" fmla="val 50000"/>
              <a:gd name="adj2" fmla="val 56691"/>
            </a:avLst>
          </a:prstGeom>
          <a:solidFill>
            <a:srgbClr val="FFFF00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258888" y="1339850"/>
            <a:ext cx="79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/>
              <a:t>DB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419475" y="1387475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D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7</a:t>
            </a:r>
            <a:r>
              <a:rPr kumimoji="1" lang="en-US" altLang="zh-CN" sz="2400" b="1">
                <a:solidFill>
                  <a:srgbClr val="000066"/>
                </a:solidFill>
              </a:rPr>
              <a:t>-D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2124075" y="24209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2124075" y="28527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124075" y="4005263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2124075" y="4579938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>
            <a:off x="2124075" y="3429000"/>
            <a:ext cx="1150938" cy="0"/>
          </a:xfrm>
          <a:prstGeom prst="line">
            <a:avLst/>
          </a:prstGeom>
          <a:noFill/>
          <a:ln w="127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3419475" y="22050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3419475" y="2636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A</a:t>
            </a:r>
            <a:r>
              <a:rPr kumimoji="1" lang="en-US" altLang="zh-CN" sz="24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75" name="Text Box 16"/>
          <p:cNvSpPr txBox="1">
            <a:spLocks noChangeArrowheads="1"/>
          </p:cNvSpPr>
          <p:nvPr/>
        </p:nvSpPr>
        <p:spPr bwMode="auto">
          <a:xfrm>
            <a:off x="3419475" y="32131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WR</a:t>
            </a:r>
          </a:p>
        </p:txBody>
      </p:sp>
      <p:sp>
        <p:nvSpPr>
          <p:cNvPr id="15376" name="Text Box 17"/>
          <p:cNvSpPr txBox="1">
            <a:spLocks noChangeArrowheads="1"/>
          </p:cNvSpPr>
          <p:nvPr/>
        </p:nvSpPr>
        <p:spPr bwMode="auto">
          <a:xfrm>
            <a:off x="3419475" y="37877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RD</a:t>
            </a:r>
          </a:p>
        </p:txBody>
      </p:sp>
      <p:sp>
        <p:nvSpPr>
          <p:cNvPr id="15377" name="Text Box 18"/>
          <p:cNvSpPr txBox="1">
            <a:spLocks noChangeArrowheads="1"/>
          </p:cNvSpPr>
          <p:nvPr/>
        </p:nvSpPr>
        <p:spPr bwMode="auto">
          <a:xfrm>
            <a:off x="3419475" y="43640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66"/>
                </a:solidFill>
              </a:rPr>
              <a:t>CS</a:t>
            </a:r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>
            <a:off x="3390900" y="3844925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20"/>
          <p:cNvSpPr>
            <a:spLocks noChangeShapeType="1"/>
          </p:cNvSpPr>
          <p:nvPr/>
        </p:nvSpPr>
        <p:spPr bwMode="auto">
          <a:xfrm>
            <a:off x="3419475" y="3241675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1"/>
          <p:cNvSpPr>
            <a:spLocks noChangeShapeType="1"/>
          </p:cNvSpPr>
          <p:nvPr/>
        </p:nvSpPr>
        <p:spPr bwMode="auto">
          <a:xfrm>
            <a:off x="3419475" y="4408488"/>
            <a:ext cx="431800" cy="0"/>
          </a:xfrm>
          <a:prstGeom prst="line">
            <a:avLst/>
          </a:prstGeom>
          <a:noFill/>
          <a:ln w="25400" cap="sq">
            <a:solidFill>
              <a:srgbClr val="00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6037263" y="17002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6084888" y="21320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24"/>
          <p:cNvSpPr>
            <a:spLocks noChangeShapeType="1"/>
          </p:cNvSpPr>
          <p:nvPr/>
        </p:nvSpPr>
        <p:spPr bwMode="auto">
          <a:xfrm>
            <a:off x="6037263" y="32131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25"/>
          <p:cNvSpPr>
            <a:spLocks noChangeShapeType="1"/>
          </p:cNvSpPr>
          <p:nvPr/>
        </p:nvSpPr>
        <p:spPr bwMode="auto">
          <a:xfrm>
            <a:off x="6011863" y="36449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6"/>
          <p:cNvSpPr>
            <a:spLocks noChangeShapeType="1"/>
          </p:cNvSpPr>
          <p:nvPr/>
        </p:nvSpPr>
        <p:spPr bwMode="auto">
          <a:xfrm>
            <a:off x="6037263" y="47244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>
            <a:off x="6011863" y="51562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AutoShape 28"/>
          <p:cNvSpPr>
            <a:spLocks/>
          </p:cNvSpPr>
          <p:nvPr/>
        </p:nvSpPr>
        <p:spPr bwMode="auto">
          <a:xfrm>
            <a:off x="7164388" y="1268413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8" name="AutoShape 29"/>
          <p:cNvSpPr>
            <a:spLocks/>
          </p:cNvSpPr>
          <p:nvPr/>
        </p:nvSpPr>
        <p:spPr bwMode="auto">
          <a:xfrm>
            <a:off x="7164388" y="2779713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9" name="AutoShape 30"/>
          <p:cNvSpPr>
            <a:spLocks/>
          </p:cNvSpPr>
          <p:nvPr/>
        </p:nvSpPr>
        <p:spPr bwMode="auto">
          <a:xfrm>
            <a:off x="7164388" y="4292600"/>
            <a:ext cx="71437" cy="863600"/>
          </a:xfrm>
          <a:prstGeom prst="rightBrace">
            <a:avLst>
              <a:gd name="adj1" fmla="val 100741"/>
              <a:gd name="adj2" fmla="val 50000"/>
            </a:avLst>
          </a:prstGeom>
          <a:noFill/>
          <a:ln w="25400" cap="sq">
            <a:solidFill>
              <a:srgbClr val="66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0" name="Text Box 31"/>
          <p:cNvSpPr txBox="1">
            <a:spLocks noChangeArrowheads="1"/>
          </p:cNvSpPr>
          <p:nvPr/>
        </p:nvSpPr>
        <p:spPr bwMode="auto">
          <a:xfrm>
            <a:off x="7308850" y="45085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>
            <a:off x="7308850" y="29972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7308850" y="148431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通道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5393" name="Text Box 34"/>
          <p:cNvSpPr txBox="1">
            <a:spLocks noChangeArrowheads="1"/>
          </p:cNvSpPr>
          <p:nvPr/>
        </p:nvSpPr>
        <p:spPr bwMode="auto">
          <a:xfrm>
            <a:off x="5003800" y="1081088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0</a:t>
            </a:r>
          </a:p>
        </p:txBody>
      </p:sp>
      <p:sp>
        <p:nvSpPr>
          <p:cNvPr id="15394" name="Text Box 35"/>
          <p:cNvSpPr txBox="1">
            <a:spLocks noChangeArrowheads="1"/>
          </p:cNvSpPr>
          <p:nvPr/>
        </p:nvSpPr>
        <p:spPr bwMode="auto">
          <a:xfrm>
            <a:off x="5003800" y="2593975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1</a:t>
            </a:r>
          </a:p>
        </p:txBody>
      </p:sp>
      <p:sp>
        <p:nvSpPr>
          <p:cNvPr id="15395" name="Text Box 36"/>
          <p:cNvSpPr txBox="1">
            <a:spLocks noChangeArrowheads="1"/>
          </p:cNvSpPr>
          <p:nvPr/>
        </p:nvSpPr>
        <p:spPr bwMode="auto">
          <a:xfrm>
            <a:off x="5003800" y="4076700"/>
            <a:ext cx="936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CLK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GATE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  <a:p>
            <a:pPr algn="r">
              <a:spcBef>
                <a:spcPct val="20000"/>
              </a:spcBef>
              <a:spcAft>
                <a:spcPct val="20000"/>
              </a:spcAft>
            </a:pPr>
            <a:r>
              <a:rPr kumimoji="1" lang="en-US" altLang="zh-CN" sz="2000" b="1">
                <a:solidFill>
                  <a:srgbClr val="000066"/>
                </a:solidFill>
              </a:rPr>
              <a:t>OUT</a:t>
            </a:r>
            <a:r>
              <a:rPr kumimoji="1" lang="en-US" altLang="zh-CN" sz="2000" b="1" baseline="-25000">
                <a:solidFill>
                  <a:srgbClr val="000066"/>
                </a:solidFill>
              </a:rPr>
              <a:t>2</a:t>
            </a:r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>
            <a:off x="1474788" y="2205038"/>
            <a:ext cx="431800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b="1"/>
              <a:t>A</a:t>
            </a:r>
            <a:r>
              <a:rPr kumimoji="1" lang="en-US" altLang="zh-CN" sz="2400" b="1" baseline="-25000"/>
              <a:t>2</a:t>
            </a:r>
          </a:p>
          <a:p>
            <a:pPr algn="r"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2400" b="1"/>
              <a:t>A</a:t>
            </a:r>
            <a:r>
              <a:rPr kumimoji="1" lang="en-US" altLang="zh-CN" sz="2400" b="1" baseline="-25000"/>
              <a:t>1</a:t>
            </a:r>
          </a:p>
        </p:txBody>
      </p:sp>
      <p:sp>
        <p:nvSpPr>
          <p:cNvPr id="15397" name="Text Box 38"/>
          <p:cNvSpPr txBox="1">
            <a:spLocks noChangeArrowheads="1"/>
          </p:cNvSpPr>
          <p:nvPr/>
        </p:nvSpPr>
        <p:spPr bwMode="auto">
          <a:xfrm>
            <a:off x="682625" y="3284538"/>
            <a:ext cx="1225550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10000"/>
              </a:spcBef>
              <a:spcAft>
                <a:spcPct val="40000"/>
              </a:spcAft>
            </a:pPr>
            <a:r>
              <a:rPr kumimoji="1" lang="en-US" altLang="zh-CN" sz="2400" b="1"/>
              <a:t>IOW</a:t>
            </a:r>
          </a:p>
          <a:p>
            <a:pPr algn="r">
              <a:spcBef>
                <a:spcPct val="10000"/>
              </a:spcBef>
              <a:spcAft>
                <a:spcPct val="40000"/>
              </a:spcAft>
            </a:pPr>
            <a:r>
              <a:rPr kumimoji="1" lang="en-US" altLang="zh-CN" sz="2400" b="1"/>
              <a:t>IOR</a:t>
            </a:r>
          </a:p>
          <a:p>
            <a:pPr algn="r">
              <a:spcAft>
                <a:spcPct val="40000"/>
              </a:spcAft>
            </a:pPr>
            <a:r>
              <a:rPr kumimoji="1" lang="zh-CN" altLang="en-US" sz="2400" b="1"/>
              <a:t>片选信号</a:t>
            </a:r>
          </a:p>
        </p:txBody>
      </p:sp>
      <p:sp>
        <p:nvSpPr>
          <p:cNvPr id="15398" name="Line 39"/>
          <p:cNvSpPr>
            <a:spLocks noChangeShapeType="1"/>
          </p:cNvSpPr>
          <p:nvPr/>
        </p:nvSpPr>
        <p:spPr bwMode="auto">
          <a:xfrm>
            <a:off x="1331913" y="3284538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Line 40"/>
          <p:cNvSpPr>
            <a:spLocks noChangeShapeType="1"/>
          </p:cNvSpPr>
          <p:nvPr/>
        </p:nvSpPr>
        <p:spPr bwMode="auto">
          <a:xfrm>
            <a:off x="1331913" y="3830638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Line 41"/>
          <p:cNvSpPr>
            <a:spLocks noChangeShapeType="1"/>
          </p:cNvSpPr>
          <p:nvPr/>
        </p:nvSpPr>
        <p:spPr bwMode="auto">
          <a:xfrm>
            <a:off x="6037263" y="2805113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1" name="Line 42"/>
          <p:cNvSpPr>
            <a:spLocks noChangeShapeType="1"/>
          </p:cNvSpPr>
          <p:nvPr/>
        </p:nvSpPr>
        <p:spPr bwMode="auto">
          <a:xfrm>
            <a:off x="6045200" y="127635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43"/>
          <p:cNvSpPr>
            <a:spLocks noChangeShapeType="1"/>
          </p:cNvSpPr>
          <p:nvPr/>
        </p:nvSpPr>
        <p:spPr bwMode="auto">
          <a:xfrm>
            <a:off x="6037263" y="4292600"/>
            <a:ext cx="863600" cy="0"/>
          </a:xfrm>
          <a:prstGeom prst="line">
            <a:avLst/>
          </a:prstGeom>
          <a:noFill/>
          <a:ln w="25400" cap="sq">
            <a:solidFill>
              <a:srgbClr val="660033"/>
            </a:solidFill>
            <a:round/>
            <a:headEnd type="triangle" w="lg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4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38175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9.3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的控制字和状态字 </a:t>
            </a:r>
          </a:p>
        </p:txBody>
      </p:sp>
      <p:sp>
        <p:nvSpPr>
          <p:cNvPr id="12336" name="Rectangle 48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三个计数器共用一个控制寄存器，可对控制寄存器写入控制字使三个计数器工作在不同的模式，控制端口只写。</a:t>
            </a:r>
          </a:p>
          <a:p>
            <a:pPr eaLnBrk="1" hangingPunct="1">
              <a:defRPr/>
            </a:pPr>
            <a:r>
              <a:rPr lang="en-US" altLang="zh-CN" smtClean="0"/>
              <a:t>8254</a:t>
            </a:r>
            <a:r>
              <a:rPr lang="zh-CN" altLang="en-US" smtClean="0"/>
              <a:t>有一个状态寄存器，状态端口只读。</a:t>
            </a:r>
          </a:p>
          <a:p>
            <a:pPr eaLnBrk="1" hangingPunct="1">
              <a:defRPr/>
            </a:pPr>
            <a:r>
              <a:rPr lang="zh-CN" altLang="en-US" smtClean="0"/>
              <a:t>控制端口、状态端口地址</a:t>
            </a:r>
            <a:r>
              <a:rPr lang="en-US" altLang="zh-CN" smtClean="0">
                <a:latin typeface="华文中宋" panose="02010600040101010101" pitchFamily="2" charset="-122"/>
              </a:rPr>
              <a:t>——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en-US" altLang="zh-CN" baseline="-25000" smtClean="0">
                <a:solidFill>
                  <a:schemeClr val="tx1"/>
                </a:solidFill>
              </a:rPr>
              <a:t>1</a:t>
            </a:r>
            <a:r>
              <a:rPr lang="en-US" altLang="zh-CN" smtClean="0">
                <a:solidFill>
                  <a:schemeClr val="tx1"/>
                </a:solidFill>
              </a:rPr>
              <a:t>A</a:t>
            </a:r>
            <a:r>
              <a:rPr lang="en-US" altLang="zh-CN" baseline="-25000" smtClean="0">
                <a:solidFill>
                  <a:schemeClr val="tx1"/>
                </a:solidFill>
              </a:rPr>
              <a:t>0</a:t>
            </a:r>
            <a:r>
              <a:rPr lang="en-US" altLang="zh-CN" smtClean="0">
                <a:solidFill>
                  <a:schemeClr val="tx1"/>
                </a:solidFill>
              </a:rPr>
              <a:t>=11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8253/8254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控制寄存器和控制字</a:t>
            </a:r>
          </a:p>
        </p:txBody>
      </p:sp>
      <p:sp>
        <p:nvSpPr>
          <p:cNvPr id="106541" name="Rectangle 45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控制字有两大类：</a:t>
            </a:r>
          </a:p>
          <a:p>
            <a:pPr lvl="1" eaLnBrk="1" hangingPunct="1">
              <a:defRPr/>
            </a:pPr>
            <a:r>
              <a:rPr lang="zh-CN" altLang="en-US" smtClean="0"/>
              <a:t>模式设置控制字：设置三个计数器的工作模式；</a:t>
            </a:r>
          </a:p>
          <a:p>
            <a:pPr lvl="1" eaLnBrk="1" hangingPunct="1">
              <a:defRPr/>
            </a:pPr>
            <a:r>
              <a:rPr lang="zh-CN" altLang="en-US" smtClean="0"/>
              <a:t>读出控制字：读取计数器的当前计数值和当前状态（只对</a:t>
            </a:r>
            <a:r>
              <a:rPr lang="en-US" altLang="zh-CN" smtClean="0"/>
              <a:t>8254</a:t>
            </a:r>
            <a:r>
              <a:rPr lang="zh-CN" altLang="en-US" smtClean="0"/>
              <a:t>）。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模式设置控制字</a:t>
            </a:r>
          </a:p>
        </p:txBody>
      </p:sp>
      <p:graphicFrame>
        <p:nvGraphicFramePr>
          <p:cNvPr id="107524" name="Group 4"/>
          <p:cNvGraphicFramePr>
            <a:graphicFrameLocks noGrp="1"/>
          </p:cNvGraphicFramePr>
          <p:nvPr/>
        </p:nvGraphicFramePr>
        <p:xfrm>
          <a:off x="395288" y="2060575"/>
          <a:ext cx="8366125" cy="457200"/>
        </p:xfrm>
        <a:graphic>
          <a:graphicData uri="http://schemas.openxmlformats.org/drawingml/2006/table">
            <a:tbl>
              <a:tblPr/>
              <a:tblGrid>
                <a:gridCol w="2092325">
                  <a:extLst>
                    <a:ext uri="{9D8B030D-6E8A-4147-A177-3AD203B41FA5}">
                      <a16:colId xmlns:a16="http://schemas.microsoft.com/office/drawing/2014/main" val="322210361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1629559005"/>
                    </a:ext>
                  </a:extLst>
                </a:gridCol>
                <a:gridCol w="3135312">
                  <a:extLst>
                    <a:ext uri="{9D8B030D-6E8A-4147-A177-3AD203B41FA5}">
                      <a16:colId xmlns:a16="http://schemas.microsoft.com/office/drawing/2014/main" val="2310736777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81990519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SC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SC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RW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RW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 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 M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BCD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951039"/>
                  </a:ext>
                </a:extLst>
              </a:tr>
            </a:tbl>
          </a:graphicData>
        </a:graphic>
      </p:graphicFrame>
      <p:graphicFrame>
        <p:nvGraphicFramePr>
          <p:cNvPr id="107536" name="Group 16"/>
          <p:cNvGraphicFramePr>
            <a:graphicFrameLocks noGrp="1"/>
          </p:cNvGraphicFramePr>
          <p:nvPr/>
        </p:nvGraphicFramePr>
        <p:xfrm>
          <a:off x="407988" y="1557338"/>
          <a:ext cx="8366125" cy="517525"/>
        </p:xfrm>
        <a:graphic>
          <a:graphicData uri="http://schemas.openxmlformats.org/drawingml/2006/table">
            <a:tbl>
              <a:tblPr/>
              <a:tblGrid>
                <a:gridCol w="1046162">
                  <a:extLst>
                    <a:ext uri="{9D8B030D-6E8A-4147-A177-3AD203B41FA5}">
                      <a16:colId xmlns:a16="http://schemas.microsoft.com/office/drawing/2014/main" val="4284347025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305390004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933155350"/>
                    </a:ext>
                  </a:extLst>
                </a:gridCol>
                <a:gridCol w="1049338">
                  <a:extLst>
                    <a:ext uri="{9D8B030D-6E8A-4147-A177-3AD203B41FA5}">
                      <a16:colId xmlns:a16="http://schemas.microsoft.com/office/drawing/2014/main" val="1945931729"/>
                    </a:ext>
                  </a:extLst>
                </a:gridCol>
                <a:gridCol w="1052512">
                  <a:extLst>
                    <a:ext uri="{9D8B030D-6E8A-4147-A177-3AD203B41FA5}">
                      <a16:colId xmlns:a16="http://schemas.microsoft.com/office/drawing/2014/main" val="3148200192"/>
                    </a:ext>
                  </a:extLst>
                </a:gridCol>
                <a:gridCol w="1039813">
                  <a:extLst>
                    <a:ext uri="{9D8B030D-6E8A-4147-A177-3AD203B41FA5}">
                      <a16:colId xmlns:a16="http://schemas.microsoft.com/office/drawing/2014/main" val="286994883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828762339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144853688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435695"/>
                  </a:ext>
                </a:extLst>
              </a:tr>
            </a:tbl>
          </a:graphicData>
        </a:graphic>
      </p:graphicFrame>
      <p:sp>
        <p:nvSpPr>
          <p:cNvPr id="107556" name="AutoShape 36" descr="066"/>
          <p:cNvSpPr>
            <a:spLocks noChangeArrowheads="1"/>
          </p:cNvSpPr>
          <p:nvPr/>
        </p:nvSpPr>
        <p:spPr bwMode="auto">
          <a:xfrm>
            <a:off x="446088" y="2816225"/>
            <a:ext cx="3344862" cy="3706813"/>
          </a:xfrm>
          <a:prstGeom prst="wedgeEllipseCallout">
            <a:avLst>
              <a:gd name="adj1" fmla="val 15069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计数器选择：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非法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311275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58" name="AutoShape 38" descr="066"/>
          <p:cNvSpPr>
            <a:spLocks noChangeArrowheads="1"/>
          </p:cNvSpPr>
          <p:nvPr/>
        </p:nvSpPr>
        <p:spPr bwMode="auto">
          <a:xfrm>
            <a:off x="2081213" y="2862263"/>
            <a:ext cx="4549775" cy="3706812"/>
          </a:xfrm>
          <a:prstGeom prst="wedgeEllipseCallout">
            <a:avLst>
              <a:gd name="adj1" fmla="val -2162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读写格式选择：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计数器锁存命令 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只读写低字节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只读写高字节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先读写低字节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后读写高字节</a:t>
            </a:r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>
            <a:off x="3235325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0" name="AutoShape 40" descr="066"/>
          <p:cNvSpPr>
            <a:spLocks noChangeArrowheads="1"/>
          </p:cNvSpPr>
          <p:nvPr/>
        </p:nvSpPr>
        <p:spPr bwMode="auto">
          <a:xfrm>
            <a:off x="4391025" y="2862263"/>
            <a:ext cx="3297238" cy="3706812"/>
          </a:xfrm>
          <a:prstGeom prst="wedgeEllipseCallout">
            <a:avLst>
              <a:gd name="adj1" fmla="val 25495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工作方式选择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101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方式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5472113" y="2528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2" name="AutoShape 42" descr="066"/>
          <p:cNvSpPr>
            <a:spLocks noChangeArrowheads="1"/>
          </p:cNvSpPr>
          <p:nvPr/>
        </p:nvSpPr>
        <p:spPr bwMode="auto">
          <a:xfrm>
            <a:off x="6408738" y="2838450"/>
            <a:ext cx="2647950" cy="3706813"/>
          </a:xfrm>
          <a:prstGeom prst="wedgeEllipseCallout">
            <a:avLst>
              <a:gd name="adj1" fmla="val 32194"/>
              <a:gd name="adj2" fmla="val 23745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计数初值格式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二进制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十进制</a:t>
            </a:r>
          </a:p>
        </p:txBody>
      </p:sp>
      <p:sp>
        <p:nvSpPr>
          <p:cNvPr id="107563" name="Line 43"/>
          <p:cNvSpPr>
            <a:spLocks noChangeShapeType="1"/>
          </p:cNvSpPr>
          <p:nvPr/>
        </p:nvSpPr>
        <p:spPr bwMode="auto">
          <a:xfrm flipH="1">
            <a:off x="7948613" y="2554288"/>
            <a:ext cx="241300" cy="382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7564" name="Rectangle 44" descr="076"/>
          <p:cNvSpPr>
            <a:spLocks noChangeArrowheads="1"/>
          </p:cNvSpPr>
          <p:nvPr/>
        </p:nvSpPr>
        <p:spPr bwMode="auto">
          <a:xfrm>
            <a:off x="250825" y="5589588"/>
            <a:ext cx="8748713" cy="122396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控制字写入控制寄存器（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A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ahoma" panose="020B0604030504040204" pitchFamily="34" charset="0"/>
              </a:rPr>
              <a:t>1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A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ahoma" panose="020B0604030504040204" pitchFamily="34" charset="0"/>
              </a:rPr>
              <a:t>0</a:t>
            </a: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＝</a:t>
            </a:r>
            <a:r>
              <a:rPr kumimoji="1" lang="en-US" altLang="zh-CN" sz="2400" b="1">
                <a:solidFill>
                  <a:srgbClr val="A50021"/>
                </a:solidFill>
                <a:latin typeface="Tahoma" panose="020B0604030504040204" pitchFamily="34" charset="0"/>
              </a:rPr>
              <a:t>11</a:t>
            </a:r>
            <a:r>
              <a:rPr kumimoji="1" lang="zh-CN" altLang="en-US" sz="2400" b="1">
                <a:solidFill>
                  <a:srgbClr val="A50021"/>
                </a:solidFill>
                <a:latin typeface="Tahoma" panose="020B0604030504040204" pitchFamily="34" charset="0"/>
              </a:rPr>
              <a:t>）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6" grpId="0" animBg="1" autoUpdateAnimBg="0"/>
      <p:bldP spid="107558" grpId="0" animBg="1" autoUpdateAnimBg="0"/>
      <p:bldP spid="107560" grpId="0" animBg="1" autoUpdateAnimBg="0"/>
      <p:bldP spid="107562" grpId="0" animBg="1" autoUpdateAnimBg="0"/>
      <p:bldP spid="10756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读出控制字（锁存命令）</a:t>
            </a:r>
          </a:p>
        </p:txBody>
      </p:sp>
      <p:graphicFrame>
        <p:nvGraphicFramePr>
          <p:cNvPr id="108685" name="Group 141"/>
          <p:cNvGraphicFramePr>
            <a:graphicFrameLocks noGrp="1"/>
          </p:cNvGraphicFramePr>
          <p:nvPr>
            <p:ph sz="half" idx="1"/>
          </p:nvPr>
        </p:nvGraphicFramePr>
        <p:xfrm>
          <a:off x="468313" y="1125538"/>
          <a:ext cx="8207375" cy="517525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532201207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1299902904"/>
                    </a:ext>
                  </a:extLst>
                </a:gridCol>
                <a:gridCol w="1684337">
                  <a:extLst>
                    <a:ext uri="{9D8B030D-6E8A-4147-A177-3AD203B41FA5}">
                      <a16:colId xmlns:a16="http://schemas.microsoft.com/office/drawing/2014/main" val="1293458165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128081607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1947215071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3666986777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1140287894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3861157849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7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6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4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D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marT="45664" marB="45664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355527"/>
                  </a:ext>
                </a:extLst>
              </a:tr>
            </a:tbl>
          </a:graphicData>
        </a:graphic>
      </p:graphicFrame>
      <p:graphicFrame>
        <p:nvGraphicFramePr>
          <p:cNvPr id="108673" name="Group 129"/>
          <p:cNvGraphicFramePr>
            <a:graphicFrameLocks noGrp="1"/>
          </p:cNvGraphicFramePr>
          <p:nvPr>
            <p:ph sz="half" idx="2"/>
          </p:nvPr>
        </p:nvGraphicFramePr>
        <p:xfrm>
          <a:off x="541338" y="1643063"/>
          <a:ext cx="8351837" cy="457200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1505867410"/>
                    </a:ext>
                  </a:extLst>
                </a:gridCol>
                <a:gridCol w="1789112">
                  <a:extLst>
                    <a:ext uri="{9D8B030D-6E8A-4147-A177-3AD203B41FA5}">
                      <a16:colId xmlns:a16="http://schemas.microsoft.com/office/drawing/2014/main" val="1458240945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445817471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411483591"/>
                    </a:ext>
                  </a:extLst>
                </a:gridCol>
                <a:gridCol w="969963">
                  <a:extLst>
                    <a:ext uri="{9D8B030D-6E8A-4147-A177-3AD203B41FA5}">
                      <a16:colId xmlns:a16="http://schemas.microsoft.com/office/drawing/2014/main" val="291375933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447955172"/>
                    </a:ext>
                  </a:extLst>
                </a:gridCol>
                <a:gridCol w="893762">
                  <a:extLst>
                    <a:ext uri="{9D8B030D-6E8A-4147-A177-3AD203B41FA5}">
                      <a16:colId xmlns:a16="http://schemas.microsoft.com/office/drawing/2014/main" val="45147125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STATUS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CNT</a:t>
                      </a:r>
                      <a:r>
                        <a:rPr kumimoji="0" lang="en-US" altLang="zh-CN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85205"/>
                  </a:ext>
                </a:extLst>
              </a:tr>
            </a:tbl>
          </a:graphicData>
        </a:graphic>
      </p:graphicFrame>
      <p:sp>
        <p:nvSpPr>
          <p:cNvPr id="108598" name="AutoShape 54" descr="066"/>
          <p:cNvSpPr>
            <a:spLocks noChangeArrowheads="1"/>
          </p:cNvSpPr>
          <p:nvPr/>
        </p:nvSpPr>
        <p:spPr bwMode="auto">
          <a:xfrm>
            <a:off x="446088" y="2398713"/>
            <a:ext cx="3344862" cy="3276600"/>
          </a:xfrm>
          <a:prstGeom prst="wedgeEllipseCallout">
            <a:avLst>
              <a:gd name="adj1" fmla="val 15069"/>
              <a:gd name="adj2" fmla="val 33431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en-US" altLang="zh-CN" sz="2400" b="1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11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读出控制字</a:t>
            </a:r>
          </a:p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标识符</a:t>
            </a:r>
          </a:p>
        </p:txBody>
      </p:sp>
      <p:sp>
        <p:nvSpPr>
          <p:cNvPr id="108599" name="Line 55"/>
          <p:cNvSpPr>
            <a:spLocks noChangeShapeType="1"/>
          </p:cNvSpPr>
          <p:nvPr/>
        </p:nvSpPr>
        <p:spPr bwMode="auto">
          <a:xfrm>
            <a:off x="1311275" y="2111375"/>
            <a:ext cx="336550" cy="5286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0" name="AutoShape 56" descr="066"/>
          <p:cNvSpPr>
            <a:spLocks noChangeArrowheads="1"/>
          </p:cNvSpPr>
          <p:nvPr/>
        </p:nvSpPr>
        <p:spPr bwMode="auto">
          <a:xfrm>
            <a:off x="1030288" y="2444750"/>
            <a:ext cx="3829050" cy="3230563"/>
          </a:xfrm>
          <a:prstGeom prst="wedgeEllipseCallout">
            <a:avLst>
              <a:gd name="adj1" fmla="val 6843"/>
              <a:gd name="adj2" fmla="val 3462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，对计数器的当前值进行锁存</a:t>
            </a:r>
          </a:p>
        </p:txBody>
      </p:sp>
      <p:sp>
        <p:nvSpPr>
          <p:cNvPr id="108601" name="Line 57"/>
          <p:cNvSpPr>
            <a:spLocks noChangeShapeType="1"/>
          </p:cNvSpPr>
          <p:nvPr/>
        </p:nvSpPr>
        <p:spPr bwMode="auto">
          <a:xfrm>
            <a:off x="2700338" y="2147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2" name="AutoShape 58" descr="066"/>
          <p:cNvSpPr>
            <a:spLocks noChangeArrowheads="1"/>
          </p:cNvSpPr>
          <p:nvPr/>
        </p:nvSpPr>
        <p:spPr bwMode="auto">
          <a:xfrm>
            <a:off x="2643188" y="2444750"/>
            <a:ext cx="3297237" cy="3159125"/>
          </a:xfrm>
          <a:prstGeom prst="wedgeEllipseCallout">
            <a:avLst>
              <a:gd name="adj1" fmla="val 25495"/>
              <a:gd name="adj2" fmla="val 36532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，对计数器的状态锁存</a:t>
            </a:r>
          </a:p>
        </p:txBody>
      </p:sp>
      <p:sp>
        <p:nvSpPr>
          <p:cNvPr id="108603" name="Line 59"/>
          <p:cNvSpPr>
            <a:spLocks noChangeShapeType="1"/>
          </p:cNvSpPr>
          <p:nvPr/>
        </p:nvSpPr>
        <p:spPr bwMode="auto">
          <a:xfrm>
            <a:off x="4090988" y="2147888"/>
            <a:ext cx="336550" cy="5286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04" name="AutoShape 60" descr="066"/>
          <p:cNvSpPr>
            <a:spLocks noChangeArrowheads="1"/>
          </p:cNvSpPr>
          <p:nvPr/>
        </p:nvSpPr>
        <p:spPr bwMode="auto">
          <a:xfrm>
            <a:off x="6532563" y="2420938"/>
            <a:ext cx="2647950" cy="3254375"/>
          </a:xfrm>
          <a:prstGeom prst="wedgeEllipseCallout">
            <a:avLst>
              <a:gd name="adj1" fmla="val 32194"/>
              <a:gd name="adj2" fmla="val 34000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必须为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605" name="Line 61"/>
          <p:cNvSpPr>
            <a:spLocks noChangeShapeType="1"/>
          </p:cNvSpPr>
          <p:nvPr/>
        </p:nvSpPr>
        <p:spPr bwMode="auto">
          <a:xfrm flipH="1">
            <a:off x="7956550" y="2133600"/>
            <a:ext cx="21590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9495" name="Line 89"/>
          <p:cNvSpPr>
            <a:spLocks noChangeShapeType="1"/>
          </p:cNvSpPr>
          <p:nvPr/>
        </p:nvSpPr>
        <p:spPr bwMode="auto">
          <a:xfrm>
            <a:off x="1979613" y="1716088"/>
            <a:ext cx="10080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Line 95"/>
          <p:cNvSpPr>
            <a:spLocks noChangeShapeType="1"/>
          </p:cNvSpPr>
          <p:nvPr/>
        </p:nvSpPr>
        <p:spPr bwMode="auto">
          <a:xfrm>
            <a:off x="3635375" y="1716088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648" name="AutoShape 104" descr="066"/>
          <p:cNvSpPr>
            <a:spLocks noChangeArrowheads="1"/>
          </p:cNvSpPr>
          <p:nvPr/>
        </p:nvSpPr>
        <p:spPr bwMode="auto">
          <a:xfrm>
            <a:off x="4284663" y="2435225"/>
            <a:ext cx="3297237" cy="3159125"/>
          </a:xfrm>
          <a:prstGeom prst="wedgeEllipseCallout">
            <a:avLst>
              <a:gd name="adj1" fmla="val -17741"/>
              <a:gd name="adj2" fmla="val 43667"/>
            </a:avLst>
          </a:prstGeom>
          <a:blipFill dpi="0" rotWithShape="0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分别对应计数器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8649" name="Line 105"/>
          <p:cNvSpPr>
            <a:spLocks noChangeShapeType="1"/>
          </p:cNvSpPr>
          <p:nvPr/>
        </p:nvSpPr>
        <p:spPr bwMode="auto">
          <a:xfrm flipH="1">
            <a:off x="5867400" y="2147888"/>
            <a:ext cx="360363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8674" name="Rectangle 130" descr="076"/>
          <p:cNvSpPr>
            <a:spLocks noChangeArrowheads="1"/>
          </p:cNvSpPr>
          <p:nvPr/>
        </p:nvSpPr>
        <p:spPr bwMode="auto">
          <a:xfrm>
            <a:off x="250825" y="5589588"/>
            <a:ext cx="8748713" cy="1223962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可用锁存命令同时锁存多个计数器的计数值，也可锁存</a:t>
            </a:r>
          </a:p>
          <a:p>
            <a:pPr algn="ctr" eaLnBrk="1" hangingPunct="1"/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某个计数器计数值和状态值。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1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98" grpId="0" animBg="1" autoUpdateAnimBg="0"/>
      <p:bldP spid="108600" grpId="0" animBg="1" autoUpdateAnimBg="0"/>
      <p:bldP spid="108602" grpId="0" animBg="1" autoUpdateAnimBg="0"/>
      <p:bldP spid="108604" grpId="0" animBg="1" autoUpdateAnimBg="0"/>
      <p:bldP spid="108648" grpId="0" animBg="1" autoUpdateAnimBg="0"/>
      <p:bldP spid="10867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mtClean="0">
                <a:solidFill>
                  <a:srgbClr val="800000"/>
                </a:solidFill>
                <a:latin typeface="Times New Roman" panose="02020603050405020304" pitchFamily="18" charset="0"/>
              </a:rPr>
              <a:t>8254</a:t>
            </a: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状态寄存器和状态字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95288" y="1412875"/>
          <a:ext cx="81724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位图图像" r:id="rId3" imgW="5028571" imgH="647619" progId="Paint.Picture">
                  <p:embed/>
                </p:oleObj>
              </mc:Choice>
              <mc:Fallback>
                <p:oleObj name="位图图像" r:id="rId3" imgW="5028571" imgH="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81724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179388" y="2560638"/>
            <a:ext cx="86407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7</a:t>
            </a:r>
            <a:r>
              <a:rPr lang="zh-CN" altLang="en-US" sz="2400" b="1"/>
              <a:t>：表示</a:t>
            </a:r>
            <a:r>
              <a:rPr lang="en-US" altLang="zh-CN" sz="2400" b="1"/>
              <a:t>OUT</a:t>
            </a:r>
            <a:r>
              <a:rPr lang="zh-CN" altLang="en-US" sz="2400" b="1"/>
              <a:t>端的状态。为</a:t>
            </a:r>
            <a:r>
              <a:rPr lang="en-US" altLang="zh-CN" sz="2400" b="1"/>
              <a:t>1</a:t>
            </a:r>
            <a:r>
              <a:rPr lang="zh-CN" altLang="en-US" sz="2400" b="1"/>
              <a:t>，表示</a:t>
            </a:r>
            <a:r>
              <a:rPr lang="en-US" altLang="zh-CN" sz="2400" b="1"/>
              <a:t>OUT</a:t>
            </a:r>
            <a:r>
              <a:rPr lang="zh-CN" altLang="en-US" sz="2400" b="1"/>
              <a:t>端为高电平，为</a:t>
            </a:r>
            <a:r>
              <a:rPr lang="en-US" altLang="zh-CN" sz="2400" b="1"/>
              <a:t>0</a:t>
            </a:r>
            <a:r>
              <a:rPr lang="zh-CN" altLang="en-US" sz="2400" b="1"/>
              <a:t>，表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/>
              <a:t>        示</a:t>
            </a:r>
            <a:r>
              <a:rPr lang="en-US" altLang="zh-CN" sz="2400" b="1"/>
              <a:t>OUT</a:t>
            </a:r>
            <a:r>
              <a:rPr lang="zh-CN" altLang="en-US" sz="2400" b="1"/>
              <a:t>端为低电平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6</a:t>
            </a:r>
            <a:r>
              <a:rPr lang="zh-CN" altLang="en-US" sz="2400" b="1"/>
              <a:t>：表示初值是否已经装入计数器。为</a:t>
            </a:r>
            <a:r>
              <a:rPr lang="en-US" altLang="zh-CN" sz="2400" b="1"/>
              <a:t>0</a:t>
            </a:r>
            <a:r>
              <a:rPr lang="zh-CN" altLang="en-US" sz="2400" b="1"/>
              <a:t>，表示初值已经装入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/>
              <a:t>       计数器，为</a:t>
            </a:r>
            <a:r>
              <a:rPr lang="en-US" altLang="zh-CN" sz="2400" b="1"/>
              <a:t>1</a:t>
            </a:r>
            <a:r>
              <a:rPr lang="zh-CN" altLang="en-US" sz="2400" b="1"/>
              <a:t>，表示没有装入。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/>
              <a:t>D</a:t>
            </a:r>
            <a:r>
              <a:rPr lang="en-US" altLang="zh-CN" sz="2400" b="1" baseline="-25000"/>
              <a:t>5</a:t>
            </a:r>
            <a:r>
              <a:rPr lang="en-US" altLang="zh-CN" sz="2400" b="1"/>
              <a:t>——D</a:t>
            </a:r>
            <a:r>
              <a:rPr lang="en-US" altLang="zh-CN" sz="2400" b="1" baseline="-25000"/>
              <a:t>0</a:t>
            </a:r>
            <a:r>
              <a:rPr lang="zh-CN" altLang="en-US" sz="2400" b="1"/>
              <a:t>：与模式设置控制字的对应位含义相同。</a:t>
            </a:r>
          </a:p>
          <a:p>
            <a:pPr eaLnBrk="1" hangingPunct="1">
              <a:lnSpc>
                <a:spcPct val="125000"/>
              </a:lnSpc>
            </a:pPr>
            <a:endParaRPr lang="en-US" altLang="zh-CN" sz="2400" b="1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>
            <a:off x="2195513" y="1844675"/>
            <a:ext cx="13684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8">
            <a:hlinkClick r:id="rId5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1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1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5540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9.4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的编程命令 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196975"/>
            <a:ext cx="8281987" cy="5327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编程原则</a:t>
            </a:r>
            <a:r>
              <a:rPr lang="zh-CN" altLang="en-US" smtClean="0">
                <a:solidFill>
                  <a:srgbClr val="FF0000"/>
                </a:solidFill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① 设置初值前必须先写控制字；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② 初值</a:t>
            </a:r>
            <a:r>
              <a:rPr lang="zh-CN" altLang="en-US" smtClean="0">
                <a:latin typeface="Times New Roman" panose="02020603050405020304" pitchFamily="18" charset="0"/>
              </a:rPr>
              <a:t>设置要符合控制字中的格式规定；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宋体" panose="02010600030101010101" pitchFamily="2" charset="-122"/>
              </a:rPr>
              <a:t>③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要读取计数器的当前值和状态字，必须用控制字先锁定，才能读取。</a:t>
            </a:r>
            <a:endParaRPr lang="zh-CN" alt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9.4  8253/8254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的编程命令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</a:rPr>
              <a:t>编程命令有两类：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① 读出命令；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宋体" panose="02010600030101010101" pitchFamily="2" charset="-122"/>
              </a:rPr>
              <a:t>读计数器计数值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宋体" panose="02010600030101010101" pitchFamily="2" charset="-122"/>
              </a:rPr>
              <a:t>读状态寄存器值（只对</a:t>
            </a:r>
            <a:r>
              <a:rPr lang="en-US" altLang="zh-CN" smtClean="0">
                <a:latin typeface="宋体" panose="02010600030101010101" pitchFamily="2" charset="-122"/>
              </a:rPr>
              <a:t>8254</a:t>
            </a:r>
            <a:r>
              <a:rPr lang="zh-CN" altLang="en-US" smtClean="0">
                <a:latin typeface="宋体" panose="02010600030101010101" pitchFamily="2" charset="-122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② 写入命令；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模式设置控制字命令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读出控制字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琐存命令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设置计数初始值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9.1 </a:t>
            </a:r>
            <a:r>
              <a:rPr lang="zh-CN" altLang="en-US" sz="2800" smtClean="0">
                <a:hlinkClick r:id="" action="ppaction://hlinkshowjump?jump=nextslide"/>
              </a:rPr>
              <a:t>可编程计数器</a:t>
            </a:r>
            <a:r>
              <a:rPr lang="en-US" altLang="zh-CN" sz="2800" smtClean="0">
                <a:hlinkClick r:id="" action="ppaction://hlinkshowjump?jump=nextslide"/>
              </a:rPr>
              <a:t>/</a:t>
            </a:r>
            <a:r>
              <a:rPr lang="zh-CN" altLang="en-US" sz="2800" smtClean="0">
                <a:hlinkClick r:id="" action="ppaction://hlinkshowjump?jump=nextslide"/>
              </a:rPr>
              <a:t>定时器的工作原理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9.2 </a:t>
            </a:r>
            <a:r>
              <a:rPr lang="en-US" altLang="zh-CN" sz="2800" smtClean="0">
                <a:hlinkClick r:id="rId2" action="ppaction://hlinksldjump"/>
              </a:rPr>
              <a:t>8253/8254</a:t>
            </a:r>
            <a:r>
              <a:rPr lang="zh-CN" altLang="en-US" sz="2800" smtClean="0">
                <a:hlinkClick r:id="rId2" action="ppaction://hlinksldjump"/>
              </a:rPr>
              <a:t>的编程结构和外部信号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9.3 </a:t>
            </a:r>
            <a:r>
              <a:rPr lang="en-US" altLang="zh-CN" sz="2800" smtClean="0">
                <a:hlinkClick r:id="rId3" action="ppaction://hlinksldjump"/>
              </a:rPr>
              <a:t>8253/8254</a:t>
            </a:r>
            <a:r>
              <a:rPr lang="zh-CN" altLang="en-US" sz="2800" smtClean="0">
                <a:hlinkClick r:id="rId3" action="ppaction://hlinksldjump"/>
              </a:rPr>
              <a:t>的控制字和状态字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9.4 </a:t>
            </a:r>
            <a:r>
              <a:rPr lang="en-US" altLang="zh-CN" sz="2800" smtClean="0">
                <a:hlinkClick r:id="rId4" action="ppaction://hlinksldjump"/>
              </a:rPr>
              <a:t>8253/8254</a:t>
            </a:r>
            <a:r>
              <a:rPr lang="zh-CN" altLang="en-US" sz="2800" smtClean="0">
                <a:hlinkClick r:id="rId4" action="ppaction://hlinksldjump"/>
              </a:rPr>
              <a:t>的编程命令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9.5 </a:t>
            </a:r>
            <a:r>
              <a:rPr lang="en-US" altLang="zh-CN" sz="2800" smtClean="0">
                <a:hlinkClick r:id="rId5" action="ppaction://hlinksldjump"/>
              </a:rPr>
              <a:t>8253/8254</a:t>
            </a:r>
            <a:r>
              <a:rPr lang="zh-CN" altLang="en-US" sz="2800" smtClean="0">
                <a:hlinkClick r:id="rId5" action="ppaction://hlinksldjump"/>
              </a:rPr>
              <a:t>的工作模式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9.6 </a:t>
            </a:r>
            <a:r>
              <a:rPr lang="en-US" altLang="zh-CN" sz="2800" smtClean="0">
                <a:hlinkClick r:id="rId6" action="ppaction://hlinksldjump"/>
              </a:rPr>
              <a:t>8253/8254</a:t>
            </a:r>
            <a:r>
              <a:rPr lang="zh-CN" altLang="en-US" sz="2800" smtClean="0">
                <a:hlinkClick r:id="rId6" action="ppaction://hlinksldjump"/>
              </a:rPr>
              <a:t>应用举例</a:t>
            </a:r>
            <a:endParaRPr lang="zh-CN" altLang="en-US" sz="2800" smtClean="0"/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smtClean="0"/>
              <a:t>9.7 </a:t>
            </a:r>
            <a:r>
              <a:rPr lang="en-US" altLang="zh-CN" sz="2800" smtClean="0">
                <a:hlinkClick r:id="rId7" action="ppaction://hlinksldjump"/>
              </a:rPr>
              <a:t>32</a:t>
            </a:r>
            <a:r>
              <a:rPr lang="zh-CN" altLang="en-US" sz="2800" smtClean="0">
                <a:hlinkClick r:id="rId7" action="ppaction://hlinksldjump"/>
              </a:rPr>
              <a:t>位微型计算机系统中的多功能接口芯片</a:t>
            </a:r>
            <a:r>
              <a:rPr lang="en-US" altLang="zh-CN" sz="2800" smtClean="0">
                <a:hlinkClick r:id="rId7" action="ppaction://hlinksldjump"/>
              </a:rPr>
              <a:t>82380</a:t>
            </a:r>
            <a:endParaRPr lang="en-US" altLang="zh-CN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400175"/>
            <a:ext cx="7688263" cy="441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选择二进制时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计数值范围：</a:t>
            </a:r>
            <a:r>
              <a:rPr lang="en-US" altLang="zh-CN" smtClean="0"/>
              <a:t>0000H</a:t>
            </a:r>
            <a:r>
              <a:rPr lang="zh-CN" altLang="en-US" smtClean="0">
                <a:latin typeface="Times New Roman" panose="02020603050405020304" pitchFamily="18" charset="0"/>
              </a:rPr>
              <a:t>～</a:t>
            </a:r>
            <a:r>
              <a:rPr lang="en-US" altLang="zh-CN" smtClean="0"/>
              <a:t>FFFFH</a:t>
            </a:r>
          </a:p>
          <a:p>
            <a:pPr lvl="1" eaLnBrk="1" hangingPunct="1">
              <a:defRPr/>
            </a:pPr>
            <a:r>
              <a:rPr lang="en-US" altLang="zh-CN" smtClean="0"/>
              <a:t>0000H</a:t>
            </a:r>
            <a:r>
              <a:rPr lang="zh-CN" altLang="en-US" smtClean="0">
                <a:latin typeface="Times New Roman" panose="02020603050405020304" pitchFamily="18" charset="0"/>
              </a:rPr>
              <a:t>是最大值，代表</a:t>
            </a:r>
            <a:r>
              <a:rPr lang="en-US" altLang="zh-CN" smtClean="0"/>
              <a:t>65536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选择十进制（</a:t>
            </a:r>
            <a:r>
              <a:rPr lang="en-US" altLang="zh-CN" sz="2800" smtClean="0"/>
              <a:t>BCD</a:t>
            </a:r>
            <a:r>
              <a:rPr lang="zh-CN" altLang="en-US" sz="2800" smtClean="0">
                <a:latin typeface="Times New Roman" panose="02020603050405020304" pitchFamily="18" charset="0"/>
              </a:rPr>
              <a:t>码）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计数值范围：</a:t>
            </a:r>
            <a:r>
              <a:rPr lang="en-US" altLang="zh-CN" smtClean="0"/>
              <a:t>0000</a:t>
            </a:r>
            <a:r>
              <a:rPr lang="zh-CN" altLang="en-US" smtClean="0">
                <a:latin typeface="Times New Roman" panose="02020603050405020304" pitchFamily="18" charset="0"/>
              </a:rPr>
              <a:t>～</a:t>
            </a:r>
            <a:r>
              <a:rPr lang="en-US" altLang="zh-CN" smtClean="0"/>
              <a:t>9999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smtClean="0"/>
              <a:t>0000</a:t>
            </a:r>
            <a:r>
              <a:rPr lang="zh-CN" altLang="en-US" smtClean="0">
                <a:latin typeface="Times New Roman" panose="02020603050405020304" pitchFamily="18" charset="0"/>
              </a:rPr>
              <a:t>代表最大值</a:t>
            </a:r>
            <a:r>
              <a:rPr lang="en-US" altLang="zh-CN" smtClean="0"/>
              <a:t>10000</a:t>
            </a:r>
          </a:p>
        </p:txBody>
      </p:sp>
      <p:sp>
        <p:nvSpPr>
          <p:cNvPr id="70662" name="Rectangle 6" descr="076"/>
          <p:cNvSpPr>
            <a:spLocks noChangeArrowheads="1"/>
          </p:cNvSpPr>
          <p:nvPr/>
        </p:nvSpPr>
        <p:spPr bwMode="auto">
          <a:xfrm>
            <a:off x="684213" y="4797425"/>
            <a:ext cx="7416800" cy="115252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计数值写入计数器各自的</a:t>
            </a:r>
            <a:r>
              <a:rPr kumimoji="1" lang="en-US" altLang="zh-CN" sz="2800" b="1">
                <a:solidFill>
                  <a:srgbClr val="A50021"/>
                </a:solidFill>
                <a:latin typeface="Tahoma" panose="020B0604030504040204" pitchFamily="34" charset="0"/>
              </a:rPr>
              <a:t>I/O</a:t>
            </a:r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地址</a:t>
            </a:r>
            <a:endParaRPr kumimoji="1" lang="zh-CN" altLang="en-US" sz="28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>
                <a:effectLst/>
              </a:rPr>
              <a:t>当采用二进制计数时，计数初值</a:t>
            </a:r>
            <a:r>
              <a:rPr lang="en-US" altLang="zh-CN" sz="2800" smtClean="0">
                <a:effectLst/>
              </a:rPr>
              <a:t>N</a:t>
            </a:r>
            <a:r>
              <a:rPr lang="zh-CN" altLang="en-US" sz="2800" smtClean="0">
                <a:effectLst/>
              </a:rPr>
              <a:t>可以写成二进制形式，也可以写成十进制格式。</a:t>
            </a:r>
          </a:p>
          <a:p>
            <a:pPr eaLnBrk="1" hangingPunct="1"/>
            <a:r>
              <a:rPr lang="zh-CN" altLang="en-US" sz="2800" smtClean="0">
                <a:solidFill>
                  <a:schemeClr val="tx1"/>
                </a:solidFill>
                <a:effectLst/>
              </a:rPr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AX,0040H  ;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0040H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16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位二进制计数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0000000001000000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 OUT Port, AL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先写低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位（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Port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为端口号）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AL, AH</a:t>
            </a:r>
            <a:endParaRPr lang="en-US" altLang="zh-CN" sz="20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 OUT Port, AL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后写高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写入计数初值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268413"/>
            <a:ext cx="8839200" cy="5256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当采用十进制（</a:t>
            </a:r>
            <a:r>
              <a:rPr lang="en-US" altLang="zh-CN" sz="2800" smtClean="0"/>
              <a:t>BCD</a:t>
            </a:r>
            <a:r>
              <a:rPr lang="zh-CN" altLang="en-US" sz="2800" smtClean="0"/>
              <a:t>码）计数时，把计算得到的十进制计数初值</a:t>
            </a:r>
            <a:r>
              <a:rPr lang="en-US" altLang="zh-CN" sz="2800" smtClean="0"/>
              <a:t>N</a:t>
            </a:r>
            <a:r>
              <a:rPr lang="zh-CN" altLang="en-US" sz="2800" smtClean="0"/>
              <a:t>加上后缀</a:t>
            </a:r>
            <a:r>
              <a:rPr lang="en-US" altLang="zh-CN" sz="2800" smtClean="0"/>
              <a:t>H</a:t>
            </a:r>
            <a:r>
              <a:rPr lang="zh-CN" altLang="en-US" sz="2800" smtClean="0"/>
              <a:t>。</a:t>
            </a:r>
          </a:p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例如：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AL,100H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计数初值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N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为十进制数（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码）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100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Port, AL 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AX,2567H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计数初值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N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为十进制数（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码）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2567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Port, AL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先写低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AL, AH 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位送低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Port, AL        ;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后写高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  <a:endParaRPr lang="zh-CN" altLang="en-US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读取计数值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1557338"/>
            <a:ext cx="7953375" cy="2892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对</a:t>
            </a:r>
            <a:r>
              <a:rPr lang="en-US" altLang="zh-CN" sz="2800" smtClean="0"/>
              <a:t>8</a:t>
            </a:r>
            <a:r>
              <a:rPr lang="zh-CN" altLang="en-US" sz="2800" smtClean="0">
                <a:latin typeface="Times New Roman" panose="02020603050405020304" pitchFamily="18" charset="0"/>
              </a:rPr>
              <a:t>位数据线，读取</a:t>
            </a:r>
            <a:r>
              <a:rPr lang="en-US" altLang="zh-CN" sz="2800" smtClean="0"/>
              <a:t>16</a:t>
            </a:r>
            <a:r>
              <a:rPr lang="zh-CN" altLang="en-US" sz="2800" smtClean="0">
                <a:latin typeface="Times New Roman" panose="02020603050405020304" pitchFamily="18" charset="0"/>
              </a:rPr>
              <a:t>位计数值需分两次</a:t>
            </a: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计数在不断进行，应该将当前计数值先行锁存，然后读取：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向控制</a:t>
            </a:r>
            <a:r>
              <a:rPr lang="en-US" altLang="zh-CN" smtClean="0">
                <a:latin typeface="Times New Roman" panose="02020603050405020304" pitchFamily="18" charset="0"/>
              </a:rPr>
              <a:t>I/O</a:t>
            </a:r>
            <a:r>
              <a:rPr lang="zh-CN" altLang="en-US" smtClean="0">
                <a:latin typeface="Times New Roman" panose="02020603050405020304" pitchFamily="18" charset="0"/>
              </a:rPr>
              <a:t>地址：给</a:t>
            </a:r>
            <a:r>
              <a:rPr lang="en-US" altLang="zh-CN" smtClean="0">
                <a:latin typeface="Times New Roman" panose="02020603050405020304" pitchFamily="18" charset="0"/>
              </a:rPr>
              <a:t>8253/8254</a:t>
            </a:r>
            <a:r>
              <a:rPr lang="zh-CN" altLang="en-US" smtClean="0">
                <a:latin typeface="Times New Roman" panose="02020603050405020304" pitchFamily="18" charset="0"/>
              </a:rPr>
              <a:t>写入锁存命令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从计数器</a:t>
            </a:r>
            <a:r>
              <a:rPr lang="en-US" altLang="zh-CN" smtClean="0">
                <a:latin typeface="Times New Roman" panose="02020603050405020304" pitchFamily="18" charset="0"/>
              </a:rPr>
              <a:t>I/O</a:t>
            </a:r>
            <a:r>
              <a:rPr lang="zh-CN" altLang="en-US" smtClean="0">
                <a:latin typeface="Times New Roman" panose="02020603050405020304" pitchFamily="18" charset="0"/>
              </a:rPr>
              <a:t>地址：读取锁存的计数值</a:t>
            </a:r>
          </a:p>
        </p:txBody>
      </p:sp>
      <p:sp>
        <p:nvSpPr>
          <p:cNvPr id="71686" name="Rectangle 6" descr="076"/>
          <p:cNvSpPr>
            <a:spLocks noChangeArrowheads="1"/>
          </p:cNvSpPr>
          <p:nvPr/>
        </p:nvSpPr>
        <p:spPr bwMode="auto">
          <a:xfrm>
            <a:off x="360363" y="4867275"/>
            <a:ext cx="8459787" cy="1082675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A6AD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A50021"/>
                </a:solidFill>
                <a:latin typeface="Tahoma" panose="020B0604030504040204" pitchFamily="34" charset="0"/>
              </a:rPr>
              <a:t>读取计数值，要注意读写格式和计数数制</a:t>
            </a:r>
            <a:endParaRPr kumimoji="1" lang="zh-CN" altLang="en-US" sz="28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540750" cy="55895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000000"/>
                </a:solidFill>
              </a:rPr>
              <a:t>读取计数器</a:t>
            </a:r>
            <a:r>
              <a:rPr lang="en-US" altLang="zh-CN" sz="2400" smtClean="0">
                <a:solidFill>
                  <a:srgbClr val="000000"/>
                </a:solidFill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</a:rPr>
              <a:t>的当前计数值的例子</a:t>
            </a:r>
            <a:endParaRPr lang="zh-CN" altLang="en-US" sz="2400" b="1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 AL, 11011000B  </a:t>
            </a:r>
            <a:r>
              <a:rPr lang="zh-CN" altLang="en-US" sz="2000" b="1" smtClean="0"/>
              <a:t>；对计数器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发锁存命令，锁存当前计数值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OUT    76H, AL         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76H</a:t>
            </a:r>
            <a:r>
              <a:rPr lang="zh-CN" altLang="en-US" sz="2000" b="1" smtClean="0"/>
              <a:t>为控制口地址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	   AL, 74H	   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的读取值，</a:t>
            </a:r>
            <a:r>
              <a:rPr lang="en-US" altLang="zh-CN" sz="2000" b="1" smtClean="0"/>
              <a:t>74H</a:t>
            </a:r>
            <a:r>
              <a:rPr lang="zh-CN" altLang="en-US" sz="2000" b="1" smtClean="0"/>
              <a:t>为计数器</a:t>
            </a:r>
            <a:r>
              <a:rPr lang="en-US" altLang="zh-CN" sz="2000" b="1" smtClean="0"/>
              <a:t>2</a:t>
            </a:r>
            <a:r>
              <a:rPr lang="zh-CN" altLang="en-US" sz="2000" b="1" smtClean="0"/>
              <a:t>的地址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―――――――――――――――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000000"/>
                </a:solidFill>
              </a:rPr>
              <a:t>对</a:t>
            </a:r>
            <a:r>
              <a:rPr lang="en-US" altLang="zh-CN" sz="2400" smtClean="0">
                <a:solidFill>
                  <a:srgbClr val="000000"/>
                </a:solidFill>
              </a:rPr>
              <a:t>8254</a:t>
            </a:r>
            <a:r>
              <a:rPr lang="zh-CN" altLang="en-US" sz="2400" smtClean="0">
                <a:solidFill>
                  <a:srgbClr val="000000"/>
                </a:solidFill>
              </a:rPr>
              <a:t>读取状态字和计数值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AL, 11000010B	</a:t>
            </a:r>
            <a:r>
              <a:rPr lang="zh-CN" altLang="en-US" sz="2000" b="1" smtClean="0"/>
              <a:t>；计数器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的锁存命令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OUT   76H, AL  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76H</a:t>
            </a:r>
            <a:r>
              <a:rPr lang="zh-CN" altLang="en-US" sz="2000" b="1" smtClean="0"/>
              <a:t>为控制口地址，对锁存计数器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的状态和计数值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	  AL, 76H		</a:t>
            </a:r>
            <a:r>
              <a:rPr lang="zh-CN" altLang="en-US" sz="2000" b="1" smtClean="0"/>
              <a:t>；从状态口读取计数器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CL, AL		</a:t>
            </a:r>
            <a:r>
              <a:rPr lang="zh-CN" altLang="en-US" sz="2000" b="1" smtClean="0"/>
              <a:t>；将计数器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的状态送到</a:t>
            </a:r>
            <a:r>
              <a:rPr lang="en-US" altLang="zh-CN" sz="2000" b="1" smtClean="0"/>
              <a:t>CL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AL, 70H		             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0 </a:t>
            </a:r>
            <a:r>
              <a:rPr lang="zh-CN" altLang="en-US" sz="2000" b="1" smtClean="0"/>
              <a:t>的低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BL, AL		</a:t>
            </a:r>
            <a:r>
              <a:rPr lang="zh-CN" altLang="en-US" sz="2000" b="1" smtClean="0"/>
              <a:t>；将低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位送到</a:t>
            </a:r>
            <a:r>
              <a:rPr lang="en-US" altLang="zh-CN" sz="2000" b="1" smtClean="0"/>
              <a:t>BL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IN 	AL, 70H		</a:t>
            </a:r>
            <a:r>
              <a:rPr lang="zh-CN" altLang="en-US" sz="2000" b="1" smtClean="0"/>
              <a:t>；读取计数器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的高</a:t>
            </a:r>
            <a:r>
              <a:rPr lang="en-US" altLang="zh-CN" sz="2000" b="1" smtClean="0"/>
              <a:t>8</a:t>
            </a:r>
            <a:r>
              <a:rPr lang="zh-CN" altLang="en-US" sz="2000" b="1" smtClean="0"/>
              <a:t>位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MOV  BH, AL		</a:t>
            </a:r>
            <a:r>
              <a:rPr lang="zh-CN" altLang="en-US" sz="2000" b="1" smtClean="0"/>
              <a:t>；</a:t>
            </a:r>
            <a:r>
              <a:rPr lang="en-US" altLang="zh-CN" sz="2000" b="1" smtClean="0"/>
              <a:t>BX</a:t>
            </a:r>
            <a:r>
              <a:rPr lang="zh-CN" altLang="en-US" sz="2000" b="1" smtClean="0"/>
              <a:t>中为计数器</a:t>
            </a:r>
            <a:r>
              <a:rPr lang="en-US" altLang="zh-CN" sz="2000" b="1" smtClean="0"/>
              <a:t>0</a:t>
            </a:r>
            <a:r>
              <a:rPr lang="zh-CN" altLang="en-US" sz="2000" b="1" smtClean="0"/>
              <a:t>的当前计数值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755650" y="549275"/>
            <a:ext cx="719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假设计数器的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个端口地址为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70H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72H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74H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76H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2800" smtClean="0">
                <a:effectLst/>
              </a:rPr>
              <a:t>1 </a:t>
            </a:r>
            <a:r>
              <a:rPr lang="zh-CN" altLang="en-US" sz="2800" smtClean="0">
                <a:effectLst/>
              </a:rPr>
              <a:t>设</a:t>
            </a:r>
            <a:r>
              <a:rPr lang="en-US" altLang="zh-CN" sz="2800" smtClean="0">
                <a:effectLst/>
              </a:rPr>
              <a:t>8253</a:t>
            </a:r>
            <a:r>
              <a:rPr lang="zh-CN" altLang="en-US" sz="2800" smtClean="0">
                <a:effectLst/>
              </a:rPr>
              <a:t>端口地址为</a:t>
            </a:r>
            <a:r>
              <a:rPr lang="en-US" altLang="zh-CN" sz="2800" smtClean="0">
                <a:effectLst/>
              </a:rPr>
              <a:t>200H</a:t>
            </a:r>
            <a:r>
              <a:rPr lang="zh-CN" altLang="en-US" sz="2800" smtClean="0">
                <a:effectLst/>
              </a:rPr>
              <a:t>～</a:t>
            </a:r>
            <a:r>
              <a:rPr lang="en-US" altLang="zh-CN" sz="2800" smtClean="0">
                <a:effectLst/>
              </a:rPr>
              <a:t>203H</a:t>
            </a:r>
            <a:r>
              <a:rPr lang="zh-CN" altLang="en-US" sz="2800" smtClean="0">
                <a:effectLst/>
              </a:rPr>
              <a:t>，使用计数器</a:t>
            </a:r>
            <a:r>
              <a:rPr lang="en-US" altLang="zh-CN" sz="2800" smtClean="0">
                <a:effectLst/>
              </a:rPr>
              <a:t>1</a:t>
            </a:r>
            <a:r>
              <a:rPr lang="zh-CN" altLang="en-US" sz="2800" smtClean="0">
                <a:effectLst/>
              </a:rPr>
              <a:t>，工作于方式</a:t>
            </a:r>
            <a:r>
              <a:rPr lang="en-US" altLang="zh-CN" sz="2800" smtClean="0">
                <a:effectLst/>
              </a:rPr>
              <a:t>3</a:t>
            </a:r>
            <a:r>
              <a:rPr lang="zh-CN" altLang="en-US" sz="2800" smtClean="0">
                <a:effectLst/>
              </a:rPr>
              <a:t>（方波发生器），二进制计数，计数初值为</a:t>
            </a:r>
            <a:r>
              <a:rPr lang="en-US" altLang="zh-CN" sz="2800" smtClean="0">
                <a:effectLst/>
              </a:rPr>
              <a:t>3000H</a:t>
            </a:r>
            <a:r>
              <a:rPr lang="zh-CN" altLang="en-US" sz="2800" smtClean="0">
                <a:effectLst/>
              </a:rPr>
              <a:t>，请编写初始化程序。</a:t>
            </a:r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07963" y="908050"/>
            <a:ext cx="8540750" cy="56165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rgbClr val="FF0000"/>
                </a:solidFill>
                <a:effectLst/>
              </a:rPr>
              <a:t>；方法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，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16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位计数，先写低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位，后写高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位。根据题目写出控制字为</a:t>
            </a:r>
            <a:r>
              <a:rPr lang="en-US" altLang="zh-CN" sz="2400" b="1" smtClean="0">
                <a:solidFill>
                  <a:srgbClr val="FF0000"/>
                </a:solidFill>
                <a:effectLst/>
              </a:rPr>
              <a:t>01110110B(76H)</a:t>
            </a:r>
            <a:r>
              <a:rPr lang="zh-CN" altLang="en-US" sz="2400" b="1" smtClean="0">
                <a:solidFill>
                  <a:srgbClr val="FF0000"/>
                </a:solidFill>
                <a:effectLst/>
              </a:rPr>
              <a:t>。</a:t>
            </a:r>
            <a:endParaRPr lang="zh-CN" altLang="en-US" sz="2400" smtClean="0">
              <a:solidFill>
                <a:srgbClr val="FF0000"/>
              </a:solidFill>
              <a:effectLst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DX,203H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8253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控制寄存器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AL,76H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；二进制计数、方式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3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、先写低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位、后写高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位、计数器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OUT   DX,AL  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DX,201H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 AL,00H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DX, AL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MOV  AL,30H    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DX, AL	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FF0000"/>
                </a:solidFill>
                <a:effectLst/>
              </a:rPr>
              <a:t>；方法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：  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16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位计数，只写高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位，低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8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位自动为</a:t>
            </a:r>
            <a:r>
              <a:rPr lang="en-US" altLang="zh-CN" sz="2800" b="1" smtClean="0">
                <a:solidFill>
                  <a:srgbClr val="FF0000"/>
                </a:solidFill>
                <a:effectLst/>
              </a:rPr>
              <a:t>0</a:t>
            </a:r>
            <a:r>
              <a:rPr lang="zh-CN" altLang="en-US" sz="2800" b="1" smtClean="0">
                <a:solidFill>
                  <a:srgbClr val="FF0000"/>
                </a:solidFill>
                <a:effectLst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  DX,203H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8253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控制寄存器</a:t>
            </a:r>
            <a:endParaRPr lang="zh-CN" altLang="sv-SE" sz="28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sv-SE" altLang="zh-CN" sz="2800" smtClean="0">
                <a:solidFill>
                  <a:schemeClr val="tx1"/>
                </a:solidFill>
                <a:effectLst/>
              </a:rPr>
              <a:t>   MOV   AL,66H        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；控制字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01100110B</a:t>
            </a:r>
            <a:endParaRPr lang="en-US" altLang="zh-CN" sz="2800" smtClean="0">
              <a:solidFill>
                <a:schemeClr val="tx1"/>
              </a:solidFill>
              <a:effectLst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OUT   DX,AL	 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MOV   DX,201H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>
                <a:solidFill>
                  <a:schemeClr val="tx1"/>
                </a:solidFill>
                <a:effectLst/>
              </a:rPr>
              <a:t>   MOV   AL,30H       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8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</a:t>
            </a:r>
            <a:r>
              <a:rPr lang="en-US" altLang="zh-CN" sz="2800" smtClean="0">
                <a:solidFill>
                  <a:schemeClr val="tx1"/>
                </a:solidFill>
                <a:effectLst/>
              </a:rPr>
              <a:t>OUT  DX,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AL          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sv-SE" sz="28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sv-SE" altLang="zh-CN" sz="2800" smtClean="0">
                <a:solidFill>
                  <a:schemeClr val="tx1"/>
                </a:solidFill>
                <a:effectLst/>
              </a:rPr>
              <a:t>1</a:t>
            </a:r>
            <a:endParaRPr lang="en-US" altLang="zh-CN" sz="2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2 </a:t>
            </a:r>
            <a:r>
              <a:rPr lang="zh-CN" altLang="en-US" sz="2800" smtClean="0"/>
              <a:t>设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的端口地址为</a:t>
            </a:r>
            <a:r>
              <a:rPr lang="en-US" altLang="zh-CN" sz="2800" smtClean="0"/>
              <a:t>208H</a:t>
            </a:r>
            <a:r>
              <a:rPr lang="zh-CN" altLang="en-US" sz="2800" smtClean="0"/>
              <a:t>～</a:t>
            </a:r>
            <a:r>
              <a:rPr lang="en-US" altLang="zh-CN" sz="2800" smtClean="0"/>
              <a:t>20BH</a:t>
            </a:r>
            <a:r>
              <a:rPr lang="zh-CN" altLang="en-US" sz="2800" smtClean="0"/>
              <a:t>，使用计数器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，工作于方式</a:t>
            </a:r>
            <a:r>
              <a:rPr lang="en-US" altLang="zh-CN" sz="2800" smtClean="0"/>
              <a:t>4</a:t>
            </a:r>
            <a:r>
              <a:rPr lang="zh-CN" altLang="en-US" sz="2800" smtClean="0"/>
              <a:t>，二进制计数；使用计数器</a:t>
            </a:r>
            <a:r>
              <a:rPr lang="en-US" altLang="zh-CN" sz="2800" smtClean="0"/>
              <a:t>2</a:t>
            </a:r>
            <a:r>
              <a:rPr lang="zh-CN" altLang="en-US" sz="2800" smtClean="0"/>
              <a:t>，工作于方式</a:t>
            </a:r>
            <a:r>
              <a:rPr lang="en-US" altLang="zh-CN" sz="2800" smtClean="0"/>
              <a:t>5</a:t>
            </a:r>
            <a:r>
              <a:rPr lang="zh-CN" altLang="en-US" sz="2800" smtClean="0"/>
              <a:t>，十进制计数。计数器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和计数器</a:t>
            </a:r>
            <a:r>
              <a:rPr lang="en-US" altLang="zh-CN" sz="2800" smtClean="0"/>
              <a:t>2</a:t>
            </a:r>
            <a:r>
              <a:rPr lang="zh-CN" altLang="en-US" sz="2800" smtClean="0"/>
              <a:t>的计数初值都等于十进制数值</a:t>
            </a:r>
            <a:r>
              <a:rPr lang="en-US" altLang="zh-CN" sz="2800" smtClean="0"/>
              <a:t>512(0200H)</a:t>
            </a:r>
            <a:r>
              <a:rPr lang="zh-CN" altLang="en-US" sz="2800" smtClean="0"/>
              <a:t>，请编写初始化程序。</a:t>
            </a:r>
          </a:p>
          <a:p>
            <a:pPr eaLnBrk="1" hangingPunct="1">
              <a:defRPr/>
            </a:pPr>
            <a:endParaRPr lang="en-US" altLang="zh-CN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8325" y="1412875"/>
            <a:ext cx="8540750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	AL,	 38H	</a:t>
            </a:r>
            <a:r>
              <a:rPr lang="zh-CN" altLang="en-US" sz="2600" smtClean="0">
                <a:solidFill>
                  <a:schemeClr val="tx1"/>
                </a:solidFill>
              </a:rPr>
              <a:t>；控制字</a:t>
            </a:r>
            <a:r>
              <a:rPr lang="en-US" altLang="zh-CN" sz="2600" smtClean="0">
                <a:solidFill>
                  <a:schemeClr val="tx1"/>
                </a:solidFill>
              </a:rPr>
              <a:t>00111000B</a:t>
            </a:r>
            <a:r>
              <a:rPr lang="zh-CN" altLang="en-US" sz="2600" smtClean="0">
                <a:solidFill>
                  <a:schemeClr val="tx1"/>
                </a:solidFill>
              </a:rPr>
              <a:t>，二进制计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600" smtClean="0">
                <a:solidFill>
                  <a:schemeClr val="tx1"/>
                </a:solidFill>
              </a:rPr>
              <a:t>     数、方式</a:t>
            </a:r>
            <a:r>
              <a:rPr lang="en-US" altLang="zh-CN" sz="2600" smtClean="0">
                <a:solidFill>
                  <a:schemeClr val="tx1"/>
                </a:solidFill>
              </a:rPr>
              <a:t>4</a:t>
            </a:r>
            <a:r>
              <a:rPr lang="zh-CN" altLang="en-US" sz="2600" smtClean="0">
                <a:solidFill>
                  <a:schemeClr val="tx1"/>
                </a:solidFill>
              </a:rPr>
              <a:t>、计数器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r>
              <a:rPr lang="zh-CN" altLang="en-US" sz="2600" smtClean="0">
                <a:solidFill>
                  <a:schemeClr val="tx1"/>
                </a:solidFill>
              </a:rPr>
              <a:t>、先写低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位、后写高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DX,	 20BH	</a:t>
            </a:r>
            <a:r>
              <a:rPr lang="zh-CN" altLang="en-US" sz="2600" smtClean="0">
                <a:solidFill>
                  <a:schemeClr val="tx1"/>
                </a:solidFill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 	DX,	 AL	 </a:t>
            </a:r>
            <a:r>
              <a:rPr lang="zh-CN" altLang="en-US" sz="2600" smtClean="0">
                <a:solidFill>
                  <a:schemeClr val="tx1"/>
                </a:solidFill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DX,	 208H	 </a:t>
            </a:r>
            <a:r>
              <a:rPr lang="zh-CN" altLang="en-US" sz="2600" smtClean="0">
                <a:solidFill>
                  <a:schemeClr val="tx1"/>
                </a:solidFill>
              </a:rPr>
              <a:t>；计数器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r>
              <a:rPr lang="zh-CN" altLang="en-US" sz="2600" smtClean="0">
                <a:solidFill>
                  <a:schemeClr val="tx1"/>
                </a:solidFill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	AL,	 00H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	DX,	 AL  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MOV 	AL,	 02H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</a:rPr>
              <a:t>OUT  DX,	 AL 	</a:t>
            </a:r>
            <a:r>
              <a:rPr lang="zh-CN" altLang="en-US" sz="2600" smtClean="0">
                <a:solidFill>
                  <a:schemeClr val="tx1"/>
                </a:solidFill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</a:rPr>
              <a:t>0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4213" y="620713"/>
            <a:ext cx="7237412" cy="673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800000"/>
                </a:solidFill>
                <a:latin typeface="Times New Roman" panose="02020603050405020304" pitchFamily="18" charset="0"/>
              </a:rPr>
              <a:t>本章重点 </a:t>
            </a:r>
          </a:p>
        </p:txBody>
      </p:sp>
      <p:sp>
        <p:nvSpPr>
          <p:cNvPr id="7680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76400"/>
            <a:ext cx="8208963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的编程结构和工作原理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控制寄存器的格式和编程命令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mtClean="0"/>
              <a:t>8253/8254</a:t>
            </a:r>
            <a:r>
              <a:rPr lang="zh-CN" altLang="en-US" smtClean="0"/>
              <a:t>的</a:t>
            </a:r>
            <a:r>
              <a:rPr lang="en-US" altLang="zh-CN" smtClean="0"/>
              <a:t>6</a:t>
            </a:r>
            <a:r>
              <a:rPr lang="zh-CN" altLang="en-US" smtClean="0"/>
              <a:t>种工作模式及其使用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 0BBH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10111011B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，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BCD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、方式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5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、先写低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位、后写高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DX, 20BH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；控制字写入控制字寄存器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DX,	20AH 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	12H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 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MOV    AL,	 05H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smtClean="0">
                <a:solidFill>
                  <a:schemeClr val="tx1"/>
                </a:solidFill>
                <a:effectLst/>
              </a:rPr>
              <a:t>OUT    DX,	 AL	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600" smtClean="0">
                <a:solidFill>
                  <a:schemeClr val="tx1"/>
                </a:solidFill>
                <a:effectLst/>
              </a:rPr>
              <a:t>位写入计数器</a:t>
            </a:r>
            <a:r>
              <a:rPr lang="en-US" altLang="zh-CN" sz="2600" smtClean="0">
                <a:solidFill>
                  <a:schemeClr val="tx1"/>
                </a:solidFill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6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51847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lang="en-US" altLang="zh-CN" sz="2800" smtClean="0">
                <a:effectLst/>
              </a:rPr>
              <a:t>3 </a:t>
            </a:r>
            <a:r>
              <a:rPr lang="zh-CN" altLang="en-US" sz="2800" smtClean="0">
                <a:effectLst/>
              </a:rPr>
              <a:t>设</a:t>
            </a:r>
            <a:r>
              <a:rPr lang="en-US" altLang="zh-CN" sz="2800" smtClean="0">
                <a:effectLst/>
              </a:rPr>
              <a:t>8253</a:t>
            </a:r>
            <a:r>
              <a:rPr lang="zh-CN" altLang="en-US" sz="2800" smtClean="0">
                <a:effectLst/>
              </a:rPr>
              <a:t>的端口地址为</a:t>
            </a:r>
            <a:r>
              <a:rPr lang="en-US" altLang="zh-CN" sz="2800" smtClean="0">
                <a:effectLst/>
              </a:rPr>
              <a:t>208H</a:t>
            </a:r>
            <a:r>
              <a:rPr lang="zh-CN" altLang="en-US" sz="2800" smtClean="0">
                <a:effectLst/>
              </a:rPr>
              <a:t>～</a:t>
            </a:r>
            <a:r>
              <a:rPr lang="en-US" altLang="zh-CN" sz="2800" smtClean="0">
                <a:effectLst/>
              </a:rPr>
              <a:t>20BH</a:t>
            </a:r>
            <a:r>
              <a:rPr lang="zh-CN" altLang="en-US" sz="2800" smtClean="0">
                <a:effectLst/>
              </a:rPr>
              <a:t>，请编写程序读取计数器</a:t>
            </a:r>
            <a:r>
              <a:rPr lang="en-US" altLang="zh-CN" sz="2800" smtClean="0">
                <a:effectLst/>
              </a:rPr>
              <a:t>2</a:t>
            </a:r>
            <a:r>
              <a:rPr lang="zh-CN" altLang="en-US" sz="2800" smtClean="0">
                <a:effectLst/>
              </a:rPr>
              <a:t>的当前计数值。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solidFill>
                  <a:schemeClr val="tx1"/>
                </a:solidFill>
                <a:effectLst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  AL,0D8H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的锁存命令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 DX,20BH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；控制字寄存器端口地址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OUT     DX,AL	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MOV    DX,20AH  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端口地址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IN        AL,DX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；读取计数初值低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BL,	AL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；计数初值低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位存入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IN       AL,DX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；读取计数初值高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BH,	AL	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；计数初值高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8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位存入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BH</a:t>
            </a:r>
            <a:endParaRPr lang="en-US" altLang="zh-CN" sz="2400" smtClean="0"/>
          </a:p>
        </p:txBody>
      </p:sp>
      <p:sp>
        <p:nvSpPr>
          <p:cNvPr id="34820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9.5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的工作模式 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12875"/>
            <a:ext cx="7991475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solidFill>
                  <a:srgbClr val="800000"/>
                </a:solidFill>
              </a:rPr>
              <a:t>有</a:t>
            </a:r>
            <a:r>
              <a:rPr lang="en-US" altLang="zh-CN" sz="2800" b="1" smtClean="0">
                <a:solidFill>
                  <a:srgbClr val="800000"/>
                </a:solidFill>
              </a:rPr>
              <a:t>6</a:t>
            </a:r>
            <a:r>
              <a:rPr lang="zh-CN" altLang="en-US" sz="2800" b="1" smtClean="0">
                <a:solidFill>
                  <a:srgbClr val="800000"/>
                </a:solidFill>
              </a:rPr>
              <a:t>种工作模式，都遵守的基本规则：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① 控制字写入时，进入初始状态；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② 初值写入后，要经过上升沿和一个下降沿，计数执行部件才开始计数；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③</a:t>
            </a:r>
            <a:r>
              <a:rPr lang="zh-CN" altLang="en-US" sz="2400" smtClean="0">
                <a:cs typeface="Times New Roman" panose="02020603050405020304" pitchFamily="18" charset="0"/>
              </a:rPr>
              <a:t> </a:t>
            </a:r>
            <a:r>
              <a:rPr lang="zh-CN" altLang="en-US" sz="2400" smtClean="0"/>
              <a:t>在</a:t>
            </a:r>
            <a:r>
              <a:rPr lang="en-US" altLang="zh-CN" sz="2400" smtClean="0">
                <a:cs typeface="Times New Roman" panose="02020603050405020304" pitchFamily="18" charset="0"/>
              </a:rPr>
              <a:t>CLK</a:t>
            </a:r>
            <a:r>
              <a:rPr lang="zh-CN" altLang="en-US" sz="2400" smtClean="0"/>
              <a:t>的上升沿，</a:t>
            </a:r>
            <a:r>
              <a:rPr lang="en-US" altLang="zh-CN" sz="2400" smtClean="0"/>
              <a:t>GATE</a:t>
            </a:r>
            <a:r>
              <a:rPr lang="zh-CN" altLang="en-US" sz="2400" smtClean="0"/>
              <a:t>被采样，对于一给定的工作模式，</a:t>
            </a:r>
            <a:r>
              <a:rPr lang="en-US" altLang="zh-CN" sz="2400" smtClean="0"/>
              <a:t>GATE</a:t>
            </a:r>
            <a:r>
              <a:rPr lang="zh-CN" altLang="en-US" sz="2400" smtClean="0"/>
              <a:t>的触发方式有具体规定；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④</a:t>
            </a:r>
            <a:r>
              <a:rPr lang="zh-CN" altLang="en-US" sz="2400" smtClean="0">
                <a:cs typeface="Times New Roman" panose="02020603050405020304" pitchFamily="18" charset="0"/>
              </a:rPr>
              <a:t>  </a:t>
            </a:r>
            <a:r>
              <a:rPr lang="zh-CN" altLang="en-US" sz="2400" smtClean="0"/>
              <a:t>在</a:t>
            </a:r>
            <a:r>
              <a:rPr lang="en-US" altLang="zh-CN" sz="2400" smtClean="0"/>
              <a:t>CLK</a:t>
            </a:r>
            <a:r>
              <a:rPr lang="zh-CN" altLang="en-US" sz="2400" smtClean="0"/>
              <a:t>下降沿，计数器作减</a:t>
            </a:r>
            <a:r>
              <a:rPr lang="en-US" altLang="zh-CN" sz="24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/>
              <a:t>计数；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（</a:t>
            </a:r>
            <a:r>
              <a:rPr lang="en-US" altLang="zh-CN" sz="2400" smtClean="0"/>
              <a:t>0</a:t>
            </a:r>
            <a:r>
              <a:rPr lang="zh-CN" altLang="en-US" sz="2400" smtClean="0"/>
              <a:t>是计数器的最大初值）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9.5  8253/8254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的工作模式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659813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   6</a:t>
            </a:r>
            <a:r>
              <a:rPr kumimoji="1" lang="zh-CN" altLang="en-US" sz="2800" smtClean="0">
                <a:solidFill>
                  <a:srgbClr val="020202"/>
                </a:solidFill>
              </a:rPr>
              <a:t>种工作方式主要有</a:t>
            </a:r>
            <a:r>
              <a:rPr kumimoji="1" lang="zh-CN" altLang="en-US" sz="2800" smtClean="0">
                <a:solidFill>
                  <a:srgbClr val="FF0000"/>
                </a:solidFill>
              </a:rPr>
              <a:t>五点不同：</a:t>
            </a:r>
            <a:endParaRPr kumimoji="1" lang="zh-CN" altLang="en-US" sz="2800" smtClean="0">
              <a:solidFill>
                <a:srgbClr val="020202"/>
              </a:solidFill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1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）启动计数器的触发方式不同；		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2</a:t>
            </a:r>
            <a:r>
              <a:rPr lang="zh-CN" altLang="en-US" sz="2400" smtClean="0">
                <a:solidFill>
                  <a:schemeClr val="tx1"/>
                </a:solidFill>
              </a:rPr>
              <a:t>）</a:t>
            </a:r>
            <a:r>
              <a:rPr kumimoji="1" lang="en-US" altLang="zh-CN" sz="2400" smtClean="0">
                <a:solidFill>
                  <a:schemeClr val="tx1"/>
                </a:solidFill>
              </a:rPr>
              <a:t>OUT</a:t>
            </a:r>
            <a:r>
              <a:rPr kumimoji="1" lang="zh-CN" altLang="en-US" sz="2400" smtClean="0">
                <a:solidFill>
                  <a:schemeClr val="tx1"/>
                </a:solidFill>
              </a:rPr>
              <a:t>输出波形不同；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3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</a:t>
            </a:r>
            <a:r>
              <a:rPr lang="zh-CN" altLang="en-US" sz="2400" smtClean="0">
                <a:solidFill>
                  <a:schemeClr val="tx1"/>
                </a:solidFill>
              </a:rPr>
              <a:t>计</a:t>
            </a:r>
            <a:r>
              <a:rPr kumimoji="1" lang="zh-CN" altLang="en-US" sz="2400" smtClean="0">
                <a:solidFill>
                  <a:schemeClr val="tx1"/>
                </a:solidFill>
              </a:rPr>
              <a:t>数过程中门控信号</a:t>
            </a:r>
            <a:r>
              <a:rPr kumimoji="1" lang="en-US" altLang="zh-CN" sz="2400" smtClean="0">
                <a:solidFill>
                  <a:schemeClr val="tx1"/>
                </a:solidFill>
              </a:rPr>
              <a:t>GATE</a:t>
            </a:r>
            <a:r>
              <a:rPr kumimoji="1" lang="zh-CN" altLang="en-US" sz="2400" smtClean="0">
                <a:solidFill>
                  <a:schemeClr val="tx1"/>
                </a:solidFill>
              </a:rPr>
              <a:t>对计数操作的影响不同；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4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）在计数过程中重新写入计数初值对计数过程的影响不同；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kumimoji="1" lang="en-US" altLang="zh-CN" sz="2400" smtClean="0">
                <a:solidFill>
                  <a:schemeClr val="tx1"/>
                </a:solidFill>
              </a:rPr>
              <a:t>5</a:t>
            </a:r>
            <a:r>
              <a:rPr kumimoji="1" lang="zh-CN" altLang="en-US" sz="2400" smtClean="0">
                <a:solidFill>
                  <a:schemeClr val="tx1"/>
                </a:solidFill>
              </a:rPr>
              <a:t>）计数过程结束，减法计数器是否恢复计数初值并自动重复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400" smtClean="0">
                <a:solidFill>
                  <a:schemeClr val="tx1"/>
                </a:solidFill>
              </a:rPr>
              <a:t>         计数过程不同。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）模式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计数结束产生中断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smtClean="0">
                <a:solidFill>
                  <a:srgbClr val="0000FF"/>
                </a:solidFill>
                <a:effectLst/>
              </a:rPr>
              <a:t>  </a:t>
            </a: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端为低电平，计数初值装入该计数器后，等待到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输入高电平时，计数器开始递减计数。在整个计数过程中，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保持低电平，当计数器减为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输出高电平，并且一直保持高电平，除非写入新的计数值。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0  </a:t>
            </a:r>
            <a:r>
              <a:rPr lang="zh-CN" altLang="en-US" sz="3200" smtClean="0"/>
              <a:t>计数结束中断</a:t>
            </a:r>
          </a:p>
        </p:txBody>
      </p:sp>
      <p:grpSp>
        <p:nvGrpSpPr>
          <p:cNvPr id="61445" name="Group 5"/>
          <p:cNvGrpSpPr>
            <a:grpSpLocks/>
          </p:cNvGrpSpPr>
          <p:nvPr/>
        </p:nvGrpSpPr>
        <p:grpSpPr bwMode="auto">
          <a:xfrm>
            <a:off x="1816100" y="1484313"/>
            <a:ext cx="627063" cy="730250"/>
            <a:chOff x="2702" y="1478"/>
            <a:chExt cx="316" cy="466"/>
          </a:xfrm>
        </p:grpSpPr>
        <p:sp>
          <p:nvSpPr>
            <p:cNvPr id="39045" name="Rectangle 6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39046" name="Line 7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3081338" y="1484313"/>
            <a:ext cx="631825" cy="730250"/>
            <a:chOff x="2702" y="1478"/>
            <a:chExt cx="316" cy="466"/>
          </a:xfrm>
        </p:grpSpPr>
        <p:sp>
          <p:nvSpPr>
            <p:cNvPr id="39043" name="Rectangle 9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39044" name="Line 10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4468813" y="1484313"/>
            <a:ext cx="628650" cy="1597025"/>
            <a:chOff x="4034" y="1478"/>
            <a:chExt cx="316" cy="1018"/>
          </a:xfrm>
        </p:grpSpPr>
        <p:sp>
          <p:nvSpPr>
            <p:cNvPr id="39041" name="Rectangle 12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④</a:t>
              </a:r>
            </a:p>
          </p:txBody>
        </p:sp>
        <p:sp>
          <p:nvSpPr>
            <p:cNvPr id="39042" name="Line 13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3678238" y="1484313"/>
            <a:ext cx="631825" cy="1597025"/>
            <a:chOff x="3638" y="1478"/>
            <a:chExt cx="316" cy="1018"/>
          </a:xfrm>
        </p:grpSpPr>
        <p:sp>
          <p:nvSpPr>
            <p:cNvPr id="39039" name="Rectangle 15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③</a:t>
              </a:r>
            </a:p>
          </p:txBody>
        </p:sp>
        <p:sp>
          <p:nvSpPr>
            <p:cNvPr id="39040" name="Line 16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75275" y="1484313"/>
            <a:ext cx="631825" cy="1577975"/>
            <a:chOff x="4490" y="1478"/>
            <a:chExt cx="316" cy="1006"/>
          </a:xfrm>
        </p:grpSpPr>
        <p:sp>
          <p:nvSpPr>
            <p:cNvPr id="39037" name="Rectangle 18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/>
                <a:t>⑤</a:t>
              </a:r>
            </a:p>
          </p:txBody>
        </p:sp>
        <p:sp>
          <p:nvSpPr>
            <p:cNvPr id="39038" name="Line 19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38920" name="Group 20"/>
          <p:cNvGrpSpPr>
            <a:grpSpLocks/>
          </p:cNvGrpSpPr>
          <p:nvPr/>
        </p:nvGrpSpPr>
        <p:grpSpPr bwMode="auto">
          <a:xfrm>
            <a:off x="228600" y="2263775"/>
            <a:ext cx="6503988" cy="3171825"/>
            <a:chOff x="50" y="1645"/>
            <a:chExt cx="4097" cy="1998"/>
          </a:xfrm>
        </p:grpSpPr>
        <p:sp>
          <p:nvSpPr>
            <p:cNvPr id="38926" name="Rectangle 21"/>
            <p:cNvSpPr>
              <a:spLocks noChangeArrowheads="1"/>
            </p:cNvSpPr>
            <p:nvPr/>
          </p:nvSpPr>
          <p:spPr bwMode="auto">
            <a:xfrm>
              <a:off x="106" y="2649"/>
              <a:ext cx="687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38927" name="Rectangle 22"/>
            <p:cNvSpPr>
              <a:spLocks noChangeArrowheads="1"/>
            </p:cNvSpPr>
            <p:nvPr/>
          </p:nvSpPr>
          <p:spPr bwMode="auto">
            <a:xfrm>
              <a:off x="94" y="3344"/>
              <a:ext cx="715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8928" name="Rectangle 23"/>
            <p:cNvSpPr>
              <a:spLocks noChangeArrowheads="1"/>
            </p:cNvSpPr>
            <p:nvPr/>
          </p:nvSpPr>
          <p:spPr bwMode="auto">
            <a:xfrm>
              <a:off x="182" y="226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38929" name="Rectangle 24"/>
            <p:cNvSpPr>
              <a:spLocks noChangeArrowheads="1"/>
            </p:cNvSpPr>
            <p:nvPr/>
          </p:nvSpPr>
          <p:spPr bwMode="auto">
            <a:xfrm>
              <a:off x="50" y="1796"/>
              <a:ext cx="762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38930" name="Group 25"/>
            <p:cNvGrpSpPr>
              <a:grpSpLocks/>
            </p:cNvGrpSpPr>
            <p:nvPr/>
          </p:nvGrpSpPr>
          <p:grpSpPr bwMode="auto">
            <a:xfrm>
              <a:off x="853" y="2248"/>
              <a:ext cx="435" cy="220"/>
              <a:chOff x="3816" y="1152"/>
              <a:chExt cx="348" cy="222"/>
            </a:xfrm>
          </p:grpSpPr>
          <p:sp>
            <p:nvSpPr>
              <p:cNvPr id="39030" name="Line 26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1" name="Line 27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32" name="Line 28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39033" name="Group 29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39035" name="Line 30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36" name="Line 31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39034" name="Line 32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38931" name="Line 33"/>
            <p:cNvSpPr>
              <a:spLocks noChangeShapeType="1"/>
            </p:cNvSpPr>
            <p:nvPr/>
          </p:nvSpPr>
          <p:spPr bwMode="auto">
            <a:xfrm>
              <a:off x="1179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34"/>
            <p:cNvSpPr>
              <a:spLocks noChangeShapeType="1"/>
            </p:cNvSpPr>
            <p:nvPr/>
          </p:nvSpPr>
          <p:spPr bwMode="auto">
            <a:xfrm>
              <a:off x="1436" y="1875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35"/>
            <p:cNvSpPr>
              <a:spLocks noChangeShapeType="1"/>
            </p:cNvSpPr>
            <p:nvPr/>
          </p:nvSpPr>
          <p:spPr bwMode="auto">
            <a:xfrm>
              <a:off x="1182" y="2060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34" name="Line 36"/>
            <p:cNvSpPr>
              <a:spLocks noChangeShapeType="1"/>
            </p:cNvSpPr>
            <p:nvPr/>
          </p:nvSpPr>
          <p:spPr bwMode="auto">
            <a:xfrm>
              <a:off x="1439" y="1870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38935" name="Group 37"/>
            <p:cNvGrpSpPr>
              <a:grpSpLocks/>
            </p:cNvGrpSpPr>
            <p:nvPr/>
          </p:nvGrpSpPr>
          <p:grpSpPr bwMode="auto">
            <a:xfrm>
              <a:off x="1273" y="2248"/>
              <a:ext cx="2244" cy="220"/>
              <a:chOff x="2736" y="1260"/>
              <a:chExt cx="1788" cy="222"/>
            </a:xfrm>
          </p:grpSpPr>
          <p:grpSp>
            <p:nvGrpSpPr>
              <p:cNvPr id="38976" name="Group 38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39004" name="Group 39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901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25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26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2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9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7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1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20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21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2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24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22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9005" name="Group 52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900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13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14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16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17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1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00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9008" name="Lin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09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11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12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10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8977" name="Group 65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38978" name="Group 66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899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99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9000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9002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003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9001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93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94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95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97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98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96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8979" name="Group 79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3898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87" name="Line 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8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90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91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8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98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38982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8983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3898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98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8984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8936" name="Group 92"/>
            <p:cNvGrpSpPr>
              <a:grpSpLocks/>
            </p:cNvGrpSpPr>
            <p:nvPr/>
          </p:nvGrpSpPr>
          <p:grpSpPr bwMode="auto">
            <a:xfrm>
              <a:off x="3517" y="2248"/>
              <a:ext cx="572" cy="220"/>
              <a:chOff x="2736" y="1260"/>
              <a:chExt cx="456" cy="222"/>
            </a:xfrm>
          </p:grpSpPr>
          <p:grpSp>
            <p:nvGrpSpPr>
              <p:cNvPr id="38964" name="Group 93"/>
              <p:cNvGrpSpPr>
                <a:grpSpLocks/>
              </p:cNvGrpSpPr>
              <p:nvPr/>
            </p:nvGrpSpPr>
            <p:grpSpPr bwMode="auto">
              <a:xfrm>
                <a:off x="2736" y="1260"/>
                <a:ext cx="228" cy="222"/>
                <a:chOff x="4356" y="672"/>
                <a:chExt cx="228" cy="222"/>
              </a:xfrm>
            </p:grpSpPr>
            <p:sp>
              <p:nvSpPr>
                <p:cNvPr id="38971" name="Line 94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72" name="Group 95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3897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5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73" name="Line 98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965" name="Group 99"/>
              <p:cNvGrpSpPr>
                <a:grpSpLocks/>
              </p:cNvGrpSpPr>
              <p:nvPr/>
            </p:nvGrpSpPr>
            <p:grpSpPr bwMode="auto">
              <a:xfrm>
                <a:off x="2964" y="1260"/>
                <a:ext cx="228" cy="222"/>
                <a:chOff x="4356" y="672"/>
                <a:chExt cx="228" cy="222"/>
              </a:xfrm>
            </p:grpSpPr>
            <p:sp>
              <p:nvSpPr>
                <p:cNvPr id="38966" name="Line 100"/>
                <p:cNvSpPr>
                  <a:spLocks noChangeShapeType="1"/>
                </p:cNvSpPr>
                <p:nvPr/>
              </p:nvSpPr>
              <p:spPr bwMode="auto">
                <a:xfrm>
                  <a:off x="4361" y="67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8967" name="Group 101"/>
                <p:cNvGrpSpPr>
                  <a:grpSpLocks/>
                </p:cNvGrpSpPr>
                <p:nvPr/>
              </p:nvGrpSpPr>
              <p:grpSpPr bwMode="auto">
                <a:xfrm>
                  <a:off x="4356" y="677"/>
                  <a:ext cx="120" cy="217"/>
                  <a:chOff x="4152" y="1157"/>
                  <a:chExt cx="120" cy="217"/>
                </a:xfrm>
              </p:grpSpPr>
              <p:sp>
                <p:nvSpPr>
                  <p:cNvPr id="3896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4265" y="115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97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4152" y="1356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8968" name="Line 104"/>
                <p:cNvSpPr>
                  <a:spLocks noChangeShapeType="1"/>
                </p:cNvSpPr>
                <p:nvPr/>
              </p:nvSpPr>
              <p:spPr bwMode="auto">
                <a:xfrm>
                  <a:off x="4464" y="672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37" name="Line 105"/>
            <p:cNvSpPr>
              <a:spLocks noChangeShapeType="1"/>
            </p:cNvSpPr>
            <p:nvPr/>
          </p:nvSpPr>
          <p:spPr bwMode="auto">
            <a:xfrm>
              <a:off x="793" y="1870"/>
              <a:ext cx="4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38" name="Line 106"/>
            <p:cNvSpPr>
              <a:spLocks noChangeShapeType="1"/>
            </p:cNvSpPr>
            <p:nvPr/>
          </p:nvSpPr>
          <p:spPr bwMode="auto">
            <a:xfrm>
              <a:off x="1903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107"/>
            <p:cNvSpPr>
              <a:spLocks noChangeShapeType="1"/>
            </p:cNvSpPr>
            <p:nvPr/>
          </p:nvSpPr>
          <p:spPr bwMode="auto">
            <a:xfrm>
              <a:off x="2160" y="1875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108"/>
            <p:cNvSpPr>
              <a:spLocks noChangeShapeType="1"/>
            </p:cNvSpPr>
            <p:nvPr/>
          </p:nvSpPr>
          <p:spPr bwMode="auto">
            <a:xfrm>
              <a:off x="1906" y="2060"/>
              <a:ext cx="27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1" name="Line 109"/>
            <p:cNvSpPr>
              <a:spLocks noChangeShapeType="1"/>
            </p:cNvSpPr>
            <p:nvPr/>
          </p:nvSpPr>
          <p:spPr bwMode="auto">
            <a:xfrm>
              <a:off x="2163" y="1870"/>
              <a:ext cx="19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2" name="Line 110"/>
            <p:cNvSpPr>
              <a:spLocks noChangeShapeType="1"/>
            </p:cNvSpPr>
            <p:nvPr/>
          </p:nvSpPr>
          <p:spPr bwMode="auto">
            <a:xfrm>
              <a:off x="853" y="2689"/>
              <a:ext cx="32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38943" name="Group 111"/>
            <p:cNvGrpSpPr>
              <a:grpSpLocks/>
            </p:cNvGrpSpPr>
            <p:nvPr/>
          </p:nvGrpSpPr>
          <p:grpSpPr bwMode="auto">
            <a:xfrm>
              <a:off x="2392" y="2464"/>
              <a:ext cx="1132" cy="1179"/>
              <a:chOff x="3593" y="1706"/>
              <a:chExt cx="901" cy="1156"/>
            </a:xfrm>
          </p:grpSpPr>
          <p:sp>
            <p:nvSpPr>
              <p:cNvPr id="38959" name="Line 112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0" name="Line 113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1" name="Line 114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2" name="Line 115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Line 116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4" name="Line 117"/>
            <p:cNvSpPr>
              <a:spLocks noChangeShapeType="1"/>
            </p:cNvSpPr>
            <p:nvPr/>
          </p:nvSpPr>
          <p:spPr bwMode="auto">
            <a:xfrm>
              <a:off x="1480" y="3381"/>
              <a:ext cx="3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118"/>
            <p:cNvSpPr>
              <a:spLocks noChangeShapeType="1"/>
            </p:cNvSpPr>
            <p:nvPr/>
          </p:nvSpPr>
          <p:spPr bwMode="auto">
            <a:xfrm>
              <a:off x="3515" y="3381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119"/>
            <p:cNvSpPr>
              <a:spLocks noChangeShapeType="1"/>
            </p:cNvSpPr>
            <p:nvPr/>
          </p:nvSpPr>
          <p:spPr bwMode="auto">
            <a:xfrm>
              <a:off x="1483" y="3566"/>
              <a:ext cx="20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7" name="Line 120"/>
            <p:cNvSpPr>
              <a:spLocks noChangeShapeType="1"/>
            </p:cNvSpPr>
            <p:nvPr/>
          </p:nvSpPr>
          <p:spPr bwMode="auto">
            <a:xfrm>
              <a:off x="733" y="3376"/>
              <a:ext cx="766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8" name="Line 121"/>
            <p:cNvSpPr>
              <a:spLocks noChangeShapeType="1"/>
            </p:cNvSpPr>
            <p:nvPr/>
          </p:nvSpPr>
          <p:spPr bwMode="auto">
            <a:xfrm>
              <a:off x="702" y="3566"/>
              <a:ext cx="768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49" name="Line 122"/>
            <p:cNvSpPr>
              <a:spLocks noChangeShapeType="1"/>
            </p:cNvSpPr>
            <p:nvPr/>
          </p:nvSpPr>
          <p:spPr bwMode="auto">
            <a:xfrm>
              <a:off x="3518" y="3376"/>
              <a:ext cx="6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38950" name="Rectangle 123"/>
            <p:cNvSpPr>
              <a:spLocks noChangeArrowheads="1"/>
            </p:cNvSpPr>
            <p:nvPr/>
          </p:nvSpPr>
          <p:spPr bwMode="auto">
            <a:xfrm>
              <a:off x="3490" y="3069"/>
              <a:ext cx="39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51" name="Rectangle 124"/>
            <p:cNvSpPr>
              <a:spLocks noChangeArrowheads="1"/>
            </p:cNvSpPr>
            <p:nvPr/>
          </p:nvSpPr>
          <p:spPr bwMode="auto">
            <a:xfrm>
              <a:off x="2615" y="3069"/>
              <a:ext cx="39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52" name="Rectangle 125"/>
            <p:cNvSpPr>
              <a:spLocks noChangeArrowheads="1"/>
            </p:cNvSpPr>
            <p:nvPr/>
          </p:nvSpPr>
          <p:spPr bwMode="auto">
            <a:xfrm>
              <a:off x="3189" y="3069"/>
              <a:ext cx="395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53" name="Rectangle 126"/>
            <p:cNvSpPr>
              <a:spLocks noChangeArrowheads="1"/>
            </p:cNvSpPr>
            <p:nvPr/>
          </p:nvSpPr>
          <p:spPr bwMode="auto">
            <a:xfrm>
              <a:off x="2900" y="3069"/>
              <a:ext cx="39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54" name="Rectangle 127"/>
            <p:cNvSpPr>
              <a:spLocks noChangeArrowheads="1"/>
            </p:cNvSpPr>
            <p:nvPr/>
          </p:nvSpPr>
          <p:spPr bwMode="auto">
            <a:xfrm>
              <a:off x="2329" y="3069"/>
              <a:ext cx="396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55" name="Rectangle 128"/>
            <p:cNvSpPr>
              <a:spLocks noChangeArrowheads="1"/>
            </p:cNvSpPr>
            <p:nvPr/>
          </p:nvSpPr>
          <p:spPr bwMode="auto">
            <a:xfrm>
              <a:off x="1847" y="1670"/>
              <a:ext cx="39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56" name="Rectangle 129"/>
            <p:cNvSpPr>
              <a:spLocks noChangeArrowheads="1"/>
            </p:cNvSpPr>
            <p:nvPr/>
          </p:nvSpPr>
          <p:spPr bwMode="auto">
            <a:xfrm>
              <a:off x="975" y="1645"/>
              <a:ext cx="771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方式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957" name="Rectangle 130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38958" name="Line 131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1572" name="AutoShape 132" descr="水滴"/>
          <p:cNvSpPr>
            <a:spLocks noChangeArrowheads="1"/>
          </p:cNvSpPr>
          <p:nvPr/>
        </p:nvSpPr>
        <p:spPr bwMode="auto">
          <a:xfrm flipH="1">
            <a:off x="7461250" y="69850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kumimoji="1" lang="zh-CN" altLang="en-US" sz="3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1573" name="AutoShape 133" descr="水滴"/>
          <p:cNvSpPr>
            <a:spLocks noChangeArrowheads="1"/>
          </p:cNvSpPr>
          <p:nvPr/>
        </p:nvSpPr>
        <p:spPr bwMode="auto">
          <a:xfrm flipH="1">
            <a:off x="7315200" y="55403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sp>
        <p:nvSpPr>
          <p:cNvPr id="61574" name="AutoShape 134" descr="水滴"/>
          <p:cNvSpPr>
            <a:spLocks noChangeArrowheads="1"/>
          </p:cNvSpPr>
          <p:nvPr/>
        </p:nvSpPr>
        <p:spPr bwMode="auto">
          <a:xfrm flipH="1">
            <a:off x="7164388" y="4381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③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61575" name="AutoShape 135" descr="水滴"/>
          <p:cNvSpPr>
            <a:spLocks noChangeArrowheads="1"/>
          </p:cNvSpPr>
          <p:nvPr/>
        </p:nvSpPr>
        <p:spPr bwMode="auto">
          <a:xfrm flipH="1">
            <a:off x="6967538" y="333375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61576" name="AutoShape 136" descr="水滴"/>
          <p:cNvSpPr>
            <a:spLocks noChangeArrowheads="1"/>
          </p:cNvSpPr>
          <p:nvPr/>
        </p:nvSpPr>
        <p:spPr bwMode="auto">
          <a:xfrm flipH="1">
            <a:off x="6832600" y="2222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1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1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1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2" grpId="0" animBg="1" autoUpdateAnimBg="0"/>
      <p:bldP spid="61573" grpId="0" animBg="1" autoUpdateAnimBg="0"/>
      <p:bldP spid="61574" grpId="0" animBg="1" autoUpdateAnimBg="0"/>
      <p:bldP spid="61575" grpId="0" animBg="1" autoUpdateAnimBg="0"/>
      <p:bldP spid="6157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0  </a:t>
            </a:r>
            <a:r>
              <a:rPr lang="zh-CN" altLang="en-US" sz="3200" smtClean="0"/>
              <a:t>计数结束中断</a:t>
            </a:r>
          </a:p>
        </p:txBody>
      </p:sp>
      <p:sp>
        <p:nvSpPr>
          <p:cNvPr id="788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电平触发方式，不自动重复计数。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计数过程受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控制，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GATE=0 </a:t>
            </a:r>
            <a:r>
              <a:rPr kumimoji="1" lang="zh-CN" altLang="en-US" sz="2800" smtClean="0">
                <a:solidFill>
                  <a:srgbClr val="020202"/>
                </a:solidFill>
              </a:rPr>
              <a:t>暂停计数，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 </a:t>
            </a:r>
            <a:r>
              <a:rPr kumimoji="1" lang="zh-CN" altLang="en-US" sz="2800" smtClean="0">
                <a:solidFill>
                  <a:srgbClr val="020202"/>
                </a:solidFill>
              </a:rPr>
              <a:t>接着计数。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计数过程中，如有一个新的计数初值被写入，计数器将按新的初值重新计数。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端输出是一个约</a:t>
            </a:r>
            <a:r>
              <a:rPr kumimoji="1" lang="en-US" altLang="zh-CN" sz="2800" smtClean="0">
                <a:solidFill>
                  <a:srgbClr val="660033"/>
                </a:solidFill>
              </a:rPr>
              <a:t>(N+1)T</a:t>
            </a:r>
            <a:r>
              <a:rPr kumimoji="1" lang="en-US" altLang="zh-CN" sz="2800" baseline="-25000" smtClean="0">
                <a:solidFill>
                  <a:srgbClr val="660033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宽度的负脉冲。</a:t>
            </a: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76250"/>
            <a:ext cx="4643438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可编程的单稳态触发器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052513"/>
            <a:ext cx="8540750" cy="5184775"/>
          </a:xfrm>
        </p:spPr>
        <p:txBody>
          <a:bodyPr/>
          <a:lstStyle/>
          <a:p>
            <a:pPr marL="609600" indent="-609600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b="1" smtClean="0">
                <a:solidFill>
                  <a:srgbClr val="0000FF"/>
                </a:solidFill>
                <a:effectLst/>
              </a:rPr>
              <a:t>性质：</a:t>
            </a:r>
          </a:p>
          <a:p>
            <a:pPr marL="609600" indent="-6096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端为高电平，计数初值装入该计数器后，在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信号的上升沿后的下一个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脉冲的下降沿开始计数，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变为低电平。在整个计数过程中，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保持低电平，当计数器减为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变为高电平，输出一个单脉冲，若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信号再由低变高，可再产生一个单脉冲，相当一个单稳态</a:t>
            </a:r>
            <a:r>
              <a:rPr kumimoji="1" lang="zh-CN" altLang="en-US" sz="2800" b="1" smtClean="0">
                <a:solidFill>
                  <a:srgbClr val="020202"/>
                </a:solidFill>
                <a:effectLst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1  </a:t>
            </a:r>
            <a:r>
              <a:rPr lang="zh-CN" altLang="en-US" sz="3200" smtClean="0"/>
              <a:t>可编程单稳脉冲</a:t>
            </a:r>
          </a:p>
        </p:txBody>
      </p:sp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1905000" y="1822450"/>
            <a:ext cx="627063" cy="730250"/>
            <a:chOff x="2702" y="1478"/>
            <a:chExt cx="316" cy="466"/>
          </a:xfrm>
        </p:grpSpPr>
        <p:sp>
          <p:nvSpPr>
            <p:cNvPr id="43142" name="Rectangle 6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①</a:t>
              </a:r>
            </a:p>
          </p:txBody>
        </p:sp>
        <p:sp>
          <p:nvSpPr>
            <p:cNvPr id="43143" name="Line 7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3003550" y="1822450"/>
            <a:ext cx="631825" cy="730250"/>
            <a:chOff x="2702" y="1478"/>
            <a:chExt cx="316" cy="466"/>
          </a:xfrm>
        </p:grpSpPr>
        <p:sp>
          <p:nvSpPr>
            <p:cNvPr id="43140" name="Rectangle 9"/>
            <p:cNvSpPr>
              <a:spLocks noChangeArrowheads="1"/>
            </p:cNvSpPr>
            <p:nvPr/>
          </p:nvSpPr>
          <p:spPr bwMode="auto">
            <a:xfrm>
              <a:off x="2702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43141" name="Line 10"/>
            <p:cNvSpPr>
              <a:spLocks noChangeShapeType="1"/>
            </p:cNvSpPr>
            <p:nvPr/>
          </p:nvSpPr>
          <p:spPr bwMode="auto">
            <a:xfrm>
              <a:off x="2856" y="1716"/>
              <a:ext cx="0" cy="2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5" name="Group 11"/>
          <p:cNvGrpSpPr>
            <a:grpSpLocks/>
          </p:cNvGrpSpPr>
          <p:nvPr/>
        </p:nvGrpSpPr>
        <p:grpSpPr bwMode="auto">
          <a:xfrm>
            <a:off x="4462463" y="1822450"/>
            <a:ext cx="628650" cy="1597025"/>
            <a:chOff x="4034" y="1478"/>
            <a:chExt cx="316" cy="1018"/>
          </a:xfrm>
        </p:grpSpPr>
        <p:sp>
          <p:nvSpPr>
            <p:cNvPr id="43138" name="Rectangle 12"/>
            <p:cNvSpPr>
              <a:spLocks noChangeArrowheads="1"/>
            </p:cNvSpPr>
            <p:nvPr/>
          </p:nvSpPr>
          <p:spPr bwMode="auto">
            <a:xfrm>
              <a:off x="4034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⑤</a:t>
              </a:r>
            </a:p>
          </p:txBody>
        </p:sp>
        <p:sp>
          <p:nvSpPr>
            <p:cNvPr id="43139" name="Line 13"/>
            <p:cNvSpPr>
              <a:spLocks noChangeShapeType="1"/>
            </p:cNvSpPr>
            <p:nvPr/>
          </p:nvSpPr>
          <p:spPr bwMode="auto">
            <a:xfrm>
              <a:off x="4188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3695700" y="1822450"/>
            <a:ext cx="631825" cy="1597025"/>
            <a:chOff x="3638" y="1478"/>
            <a:chExt cx="316" cy="1018"/>
          </a:xfrm>
        </p:grpSpPr>
        <p:sp>
          <p:nvSpPr>
            <p:cNvPr id="43136" name="Rectangle 15"/>
            <p:cNvSpPr>
              <a:spLocks noChangeArrowheads="1"/>
            </p:cNvSpPr>
            <p:nvPr/>
          </p:nvSpPr>
          <p:spPr bwMode="auto">
            <a:xfrm>
              <a:off x="3638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④</a:t>
              </a:r>
            </a:p>
          </p:txBody>
        </p:sp>
        <p:sp>
          <p:nvSpPr>
            <p:cNvPr id="43137" name="Line 16"/>
            <p:cNvSpPr>
              <a:spLocks noChangeShapeType="1"/>
            </p:cNvSpPr>
            <p:nvPr/>
          </p:nvSpPr>
          <p:spPr bwMode="auto">
            <a:xfrm>
              <a:off x="3792" y="1716"/>
              <a:ext cx="0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grpSp>
        <p:nvGrpSpPr>
          <p:cNvPr id="62481" name="Group 17"/>
          <p:cNvGrpSpPr>
            <a:grpSpLocks/>
          </p:cNvGrpSpPr>
          <p:nvPr/>
        </p:nvGrpSpPr>
        <p:grpSpPr bwMode="auto">
          <a:xfrm>
            <a:off x="5511800" y="1822450"/>
            <a:ext cx="631825" cy="1577975"/>
            <a:chOff x="4490" y="1478"/>
            <a:chExt cx="316" cy="1006"/>
          </a:xfrm>
        </p:grpSpPr>
        <p:sp>
          <p:nvSpPr>
            <p:cNvPr id="43134" name="Rectangle 18"/>
            <p:cNvSpPr>
              <a:spLocks noChangeArrowheads="1"/>
            </p:cNvSpPr>
            <p:nvPr/>
          </p:nvSpPr>
          <p:spPr bwMode="auto">
            <a:xfrm>
              <a:off x="4490" y="1478"/>
              <a:ext cx="31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⑥</a:t>
              </a:r>
            </a:p>
          </p:txBody>
        </p:sp>
        <p:sp>
          <p:nvSpPr>
            <p:cNvPr id="43135" name="Line 19"/>
            <p:cNvSpPr>
              <a:spLocks noChangeShapeType="1"/>
            </p:cNvSpPr>
            <p:nvPr/>
          </p:nvSpPr>
          <p:spPr bwMode="auto">
            <a:xfrm>
              <a:off x="4644" y="171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2484" name="AutoShape 20" descr="水滴"/>
          <p:cNvSpPr>
            <a:spLocks noChangeArrowheads="1"/>
          </p:cNvSpPr>
          <p:nvPr/>
        </p:nvSpPr>
        <p:spPr bwMode="auto">
          <a:xfrm flipH="1">
            <a:off x="7461250" y="69850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①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作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方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式</a:t>
            </a:r>
            <a:endParaRPr kumimoji="1" lang="zh-CN" altLang="en-US" sz="3200" b="1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62485" name="AutoShape 21" descr="水滴"/>
          <p:cNvSpPr>
            <a:spLocks noChangeArrowheads="1"/>
          </p:cNvSpPr>
          <p:nvPr/>
        </p:nvSpPr>
        <p:spPr bwMode="auto">
          <a:xfrm flipH="1">
            <a:off x="7315200" y="55403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②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设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定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初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</p:txBody>
      </p:sp>
      <p:grpSp>
        <p:nvGrpSpPr>
          <p:cNvPr id="62486" name="Group 22"/>
          <p:cNvGrpSpPr>
            <a:grpSpLocks/>
          </p:cNvGrpSpPr>
          <p:nvPr/>
        </p:nvGrpSpPr>
        <p:grpSpPr bwMode="auto">
          <a:xfrm>
            <a:off x="1916113" y="4730750"/>
            <a:ext cx="1501775" cy="393700"/>
            <a:chOff x="1207" y="2980"/>
            <a:chExt cx="946" cy="248"/>
          </a:xfrm>
        </p:grpSpPr>
        <p:sp>
          <p:nvSpPr>
            <p:cNvPr id="43132" name="Rectangle 23"/>
            <p:cNvSpPr>
              <a:spLocks noChangeArrowheads="1"/>
            </p:cNvSpPr>
            <p:nvPr/>
          </p:nvSpPr>
          <p:spPr bwMode="auto">
            <a:xfrm>
              <a:off x="1207" y="2980"/>
              <a:ext cx="40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③</a:t>
              </a:r>
            </a:p>
          </p:txBody>
        </p:sp>
        <p:sp>
          <p:nvSpPr>
            <p:cNvPr id="43133" name="Line 24"/>
            <p:cNvSpPr>
              <a:spLocks noChangeShapeType="1"/>
            </p:cNvSpPr>
            <p:nvPr/>
          </p:nvSpPr>
          <p:spPr bwMode="auto">
            <a:xfrm flipV="1">
              <a:off x="1594" y="3003"/>
              <a:ext cx="559" cy="1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  <p:sp>
        <p:nvSpPr>
          <p:cNvPr id="62489" name="AutoShape 25" descr="水滴"/>
          <p:cNvSpPr>
            <a:spLocks noChangeArrowheads="1"/>
          </p:cNvSpPr>
          <p:nvPr/>
        </p:nvSpPr>
        <p:spPr bwMode="auto">
          <a:xfrm flipH="1">
            <a:off x="7169150" y="45878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③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硬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件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启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动</a:t>
            </a:r>
          </a:p>
        </p:txBody>
      </p:sp>
      <p:sp>
        <p:nvSpPr>
          <p:cNvPr id="62490" name="AutoShape 26" descr="水滴"/>
          <p:cNvSpPr>
            <a:spLocks noChangeArrowheads="1"/>
          </p:cNvSpPr>
          <p:nvPr/>
        </p:nvSpPr>
        <p:spPr bwMode="auto">
          <a:xfrm flipH="1">
            <a:off x="6985000" y="323850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④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值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送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入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器</a:t>
            </a:r>
          </a:p>
        </p:txBody>
      </p:sp>
      <p:sp>
        <p:nvSpPr>
          <p:cNvPr id="62491" name="AutoShape 27" descr="水滴"/>
          <p:cNvSpPr>
            <a:spLocks noChangeArrowheads="1"/>
          </p:cNvSpPr>
          <p:nvPr/>
        </p:nvSpPr>
        <p:spPr bwMode="auto">
          <a:xfrm flipH="1">
            <a:off x="6816725" y="166688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⑤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过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程</a:t>
            </a:r>
          </a:p>
        </p:txBody>
      </p:sp>
      <p:sp>
        <p:nvSpPr>
          <p:cNvPr id="62492" name="AutoShape 28" descr="水滴"/>
          <p:cNvSpPr>
            <a:spLocks noChangeArrowheads="1"/>
          </p:cNvSpPr>
          <p:nvPr/>
        </p:nvSpPr>
        <p:spPr bwMode="auto">
          <a:xfrm flipH="1">
            <a:off x="6648450" y="23813"/>
            <a:ext cx="1492250" cy="5438775"/>
          </a:xfrm>
          <a:prstGeom prst="verticalScroll">
            <a:avLst>
              <a:gd name="adj" fmla="val 846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chemeClr val="hlink"/>
                </a:solidFill>
                <a:latin typeface="Tahoma" panose="020B0604030504040204" pitchFamily="34" charset="0"/>
              </a:rPr>
              <a:t>⑥</a:t>
            </a:r>
          </a:p>
          <a:p>
            <a:pPr algn="ctr" eaLnBrk="1" hangingPunct="1"/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计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数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结</a:t>
            </a:r>
          </a:p>
          <a:p>
            <a:pPr algn="ctr" eaLnBrk="1" hangingPunct="1"/>
            <a:r>
              <a:rPr kumimoji="1" lang="zh-CN" altLang="en-US" sz="3200" b="1">
                <a:solidFill>
                  <a:schemeClr val="hlink"/>
                </a:solidFill>
                <a:latin typeface="Tahoma" panose="020B0604030504040204" pitchFamily="34" charset="0"/>
              </a:rPr>
              <a:t>束</a:t>
            </a:r>
          </a:p>
        </p:txBody>
      </p:sp>
      <p:grpSp>
        <p:nvGrpSpPr>
          <p:cNvPr id="43023" name="Group 29"/>
          <p:cNvGrpSpPr>
            <a:grpSpLocks/>
          </p:cNvGrpSpPr>
          <p:nvPr/>
        </p:nvGrpSpPr>
        <p:grpSpPr bwMode="auto">
          <a:xfrm>
            <a:off x="71438" y="2513013"/>
            <a:ext cx="6677025" cy="3487737"/>
            <a:chOff x="45" y="1583"/>
            <a:chExt cx="4206" cy="2197"/>
          </a:xfrm>
        </p:grpSpPr>
        <p:grpSp>
          <p:nvGrpSpPr>
            <p:cNvPr id="43024" name="Group 30"/>
            <p:cNvGrpSpPr>
              <a:grpSpLocks/>
            </p:cNvGrpSpPr>
            <p:nvPr/>
          </p:nvGrpSpPr>
          <p:grpSpPr bwMode="auto">
            <a:xfrm>
              <a:off x="1329" y="2247"/>
              <a:ext cx="2316" cy="241"/>
              <a:chOff x="2736" y="1260"/>
              <a:chExt cx="1788" cy="222"/>
            </a:xfrm>
          </p:grpSpPr>
          <p:grpSp>
            <p:nvGrpSpPr>
              <p:cNvPr id="43078" name="Group 31"/>
              <p:cNvGrpSpPr>
                <a:grpSpLocks/>
              </p:cNvGrpSpPr>
              <p:nvPr/>
            </p:nvGrpSpPr>
            <p:grpSpPr bwMode="auto">
              <a:xfrm>
                <a:off x="2736" y="1260"/>
                <a:ext cx="900" cy="222"/>
                <a:chOff x="2736" y="1260"/>
                <a:chExt cx="900" cy="222"/>
              </a:xfrm>
            </p:grpSpPr>
            <p:grpSp>
              <p:nvGrpSpPr>
                <p:cNvPr id="43106" name="Group 3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120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2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28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30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31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29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21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22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23" name="Group 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2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2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24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3107" name="Group 45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10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1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1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18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1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17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09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10" name="Line 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11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13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1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1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3079" name="Group 58"/>
              <p:cNvGrpSpPr>
                <a:grpSpLocks/>
              </p:cNvGrpSpPr>
              <p:nvPr/>
            </p:nvGrpSpPr>
            <p:grpSpPr bwMode="auto">
              <a:xfrm>
                <a:off x="3624" y="1260"/>
                <a:ext cx="900" cy="222"/>
                <a:chOff x="2736" y="1260"/>
                <a:chExt cx="900" cy="222"/>
              </a:xfrm>
            </p:grpSpPr>
            <p:grpSp>
              <p:nvGrpSpPr>
                <p:cNvPr id="43080" name="Group 59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09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101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102" name="Group 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104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05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103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095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96" name="Line 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97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99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100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98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3081" name="Group 72"/>
                <p:cNvGrpSpPr>
                  <a:grpSpLocks/>
                </p:cNvGrpSpPr>
                <p:nvPr/>
              </p:nvGrpSpPr>
              <p:grpSpPr bwMode="auto">
                <a:xfrm>
                  <a:off x="3180" y="1260"/>
                  <a:ext cx="456" cy="222"/>
                  <a:chOff x="2736" y="1260"/>
                  <a:chExt cx="456" cy="222"/>
                </a:xfrm>
              </p:grpSpPr>
              <p:grpSp>
                <p:nvGrpSpPr>
                  <p:cNvPr id="43082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8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90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92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9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91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08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964" y="1260"/>
                    <a:ext cx="228" cy="222"/>
                    <a:chOff x="4356" y="672"/>
                    <a:chExt cx="228" cy="222"/>
                  </a:xfrm>
                </p:grpSpPr>
                <p:sp>
                  <p:nvSpPr>
                    <p:cNvPr id="43084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61" y="67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3085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56" y="677"/>
                      <a:ext cx="120" cy="217"/>
                      <a:chOff x="4152" y="1157"/>
                      <a:chExt cx="120" cy="217"/>
                    </a:xfrm>
                  </p:grpSpPr>
                  <p:sp>
                    <p:nvSpPr>
                      <p:cNvPr id="43087" name="Line 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65" y="115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3088" name="Line 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52" y="1356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3086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672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43025" name="Group 85"/>
            <p:cNvGrpSpPr>
              <a:grpSpLocks/>
            </p:cNvGrpSpPr>
            <p:nvPr/>
          </p:nvGrpSpPr>
          <p:grpSpPr bwMode="auto">
            <a:xfrm>
              <a:off x="3645" y="2247"/>
              <a:ext cx="295" cy="241"/>
              <a:chOff x="4356" y="672"/>
              <a:chExt cx="228" cy="222"/>
            </a:xfrm>
          </p:grpSpPr>
          <p:sp>
            <p:nvSpPr>
              <p:cNvPr id="43073" name="Line 86"/>
              <p:cNvSpPr>
                <a:spLocks noChangeShapeType="1"/>
              </p:cNvSpPr>
              <p:nvPr/>
            </p:nvSpPr>
            <p:spPr bwMode="auto">
              <a:xfrm>
                <a:off x="4361" y="67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74" name="Group 87"/>
              <p:cNvGrpSpPr>
                <a:grpSpLocks/>
              </p:cNvGrpSpPr>
              <p:nvPr/>
            </p:nvGrpSpPr>
            <p:grpSpPr bwMode="auto">
              <a:xfrm>
                <a:off x="4356" y="677"/>
                <a:ext cx="120" cy="217"/>
                <a:chOff x="4152" y="1157"/>
                <a:chExt cx="120" cy="217"/>
              </a:xfrm>
            </p:grpSpPr>
            <p:sp>
              <p:nvSpPr>
                <p:cNvPr id="43076" name="Line 88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7" name="Line 89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43075" name="Line 90"/>
              <p:cNvSpPr>
                <a:spLocks noChangeShapeType="1"/>
              </p:cNvSpPr>
              <p:nvPr/>
            </p:nvSpPr>
            <p:spPr bwMode="auto">
              <a:xfrm>
                <a:off x="4464" y="67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3026" name="Rectangle 91"/>
            <p:cNvSpPr>
              <a:spLocks noChangeArrowheads="1"/>
            </p:cNvSpPr>
            <p:nvPr/>
          </p:nvSpPr>
          <p:spPr bwMode="auto">
            <a:xfrm>
              <a:off x="45" y="2686"/>
              <a:ext cx="70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43027" name="Rectangle 92"/>
            <p:cNvSpPr>
              <a:spLocks noChangeArrowheads="1"/>
            </p:cNvSpPr>
            <p:nvPr/>
          </p:nvSpPr>
          <p:spPr bwMode="auto">
            <a:xfrm>
              <a:off x="48" y="3449"/>
              <a:ext cx="7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43028" name="Rectangle 93"/>
            <p:cNvSpPr>
              <a:spLocks noChangeArrowheads="1"/>
            </p:cNvSpPr>
            <p:nvPr/>
          </p:nvSpPr>
          <p:spPr bwMode="auto">
            <a:xfrm>
              <a:off x="201" y="2262"/>
              <a:ext cx="55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3029" name="Rectangle 94"/>
            <p:cNvSpPr>
              <a:spLocks noChangeArrowheads="1"/>
            </p:cNvSpPr>
            <p:nvPr/>
          </p:nvSpPr>
          <p:spPr bwMode="auto">
            <a:xfrm>
              <a:off x="64" y="1749"/>
              <a:ext cx="787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030" name="Line 95"/>
            <p:cNvSpPr>
              <a:spLocks noChangeShapeType="1"/>
            </p:cNvSpPr>
            <p:nvPr/>
          </p:nvSpPr>
          <p:spPr bwMode="auto">
            <a:xfrm>
              <a:off x="901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96"/>
            <p:cNvSpPr>
              <a:spLocks noChangeShapeType="1"/>
            </p:cNvSpPr>
            <p:nvPr/>
          </p:nvSpPr>
          <p:spPr bwMode="auto">
            <a:xfrm>
              <a:off x="1056" y="2252"/>
              <a:ext cx="1" cy="2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97"/>
            <p:cNvSpPr>
              <a:spLocks noChangeShapeType="1"/>
            </p:cNvSpPr>
            <p:nvPr/>
          </p:nvSpPr>
          <p:spPr bwMode="auto">
            <a:xfrm>
              <a:off x="894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43033" name="Group 98"/>
            <p:cNvGrpSpPr>
              <a:grpSpLocks/>
            </p:cNvGrpSpPr>
            <p:nvPr/>
          </p:nvGrpSpPr>
          <p:grpSpPr bwMode="auto">
            <a:xfrm>
              <a:off x="1049" y="2252"/>
              <a:ext cx="155" cy="236"/>
              <a:chOff x="4152" y="1157"/>
              <a:chExt cx="120" cy="217"/>
            </a:xfrm>
          </p:grpSpPr>
          <p:sp>
            <p:nvSpPr>
              <p:cNvPr id="43071" name="Line 99"/>
              <p:cNvSpPr>
                <a:spLocks noChangeShapeType="1"/>
              </p:cNvSpPr>
              <p:nvPr/>
            </p:nvSpPr>
            <p:spPr bwMode="auto">
              <a:xfrm>
                <a:off x="4265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00"/>
              <p:cNvSpPr>
                <a:spLocks noChangeShapeType="1"/>
              </p:cNvSpPr>
              <p:nvPr/>
            </p:nvSpPr>
            <p:spPr bwMode="auto">
              <a:xfrm>
                <a:off x="4152" y="1356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3034" name="Line 101"/>
            <p:cNvSpPr>
              <a:spLocks noChangeShapeType="1"/>
            </p:cNvSpPr>
            <p:nvPr/>
          </p:nvSpPr>
          <p:spPr bwMode="auto">
            <a:xfrm>
              <a:off x="1189" y="2247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5" name="Line 102"/>
            <p:cNvSpPr>
              <a:spLocks noChangeShapeType="1"/>
            </p:cNvSpPr>
            <p:nvPr/>
          </p:nvSpPr>
          <p:spPr bwMode="auto">
            <a:xfrm>
              <a:off x="1232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103"/>
            <p:cNvSpPr>
              <a:spLocks noChangeShapeType="1"/>
            </p:cNvSpPr>
            <p:nvPr/>
          </p:nvSpPr>
          <p:spPr bwMode="auto">
            <a:xfrm>
              <a:off x="1497" y="1834"/>
              <a:ext cx="3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104"/>
            <p:cNvSpPr>
              <a:spLocks noChangeShapeType="1"/>
            </p:cNvSpPr>
            <p:nvPr/>
          </p:nvSpPr>
          <p:spPr bwMode="auto">
            <a:xfrm>
              <a:off x="1235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8" name="Line 105"/>
            <p:cNvSpPr>
              <a:spLocks noChangeShapeType="1"/>
            </p:cNvSpPr>
            <p:nvPr/>
          </p:nvSpPr>
          <p:spPr bwMode="auto">
            <a:xfrm>
              <a:off x="1501" y="1829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39" name="Line 106"/>
            <p:cNvSpPr>
              <a:spLocks noChangeShapeType="1"/>
            </p:cNvSpPr>
            <p:nvPr/>
          </p:nvSpPr>
          <p:spPr bwMode="auto">
            <a:xfrm>
              <a:off x="833" y="1829"/>
              <a:ext cx="4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0" name="Line 107"/>
            <p:cNvSpPr>
              <a:spLocks noChangeShapeType="1"/>
            </p:cNvSpPr>
            <p:nvPr/>
          </p:nvSpPr>
          <p:spPr bwMode="auto">
            <a:xfrm>
              <a:off x="1978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108"/>
            <p:cNvSpPr>
              <a:spLocks noChangeShapeType="1"/>
            </p:cNvSpPr>
            <p:nvPr/>
          </p:nvSpPr>
          <p:spPr bwMode="auto">
            <a:xfrm>
              <a:off x="2244" y="1834"/>
              <a:ext cx="2" cy="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109"/>
            <p:cNvSpPr>
              <a:spLocks noChangeShapeType="1"/>
            </p:cNvSpPr>
            <p:nvPr/>
          </p:nvSpPr>
          <p:spPr bwMode="auto">
            <a:xfrm>
              <a:off x="1981" y="2039"/>
              <a:ext cx="27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3" name="Line 110"/>
            <p:cNvSpPr>
              <a:spLocks noChangeShapeType="1"/>
            </p:cNvSpPr>
            <p:nvPr/>
          </p:nvSpPr>
          <p:spPr bwMode="auto">
            <a:xfrm>
              <a:off x="2247" y="1829"/>
              <a:ext cx="20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4" name="Line 111"/>
            <p:cNvSpPr>
              <a:spLocks noChangeShapeType="1"/>
            </p:cNvSpPr>
            <p:nvPr/>
          </p:nvSpPr>
          <p:spPr bwMode="auto">
            <a:xfrm>
              <a:off x="2341" y="2730"/>
              <a:ext cx="1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45" name="Line 112"/>
            <p:cNvSpPr>
              <a:spLocks noChangeShapeType="1"/>
            </p:cNvSpPr>
            <p:nvPr/>
          </p:nvSpPr>
          <p:spPr bwMode="auto">
            <a:xfrm>
              <a:off x="2485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113"/>
            <p:cNvSpPr>
              <a:spLocks noChangeShapeType="1"/>
            </p:cNvSpPr>
            <p:nvPr/>
          </p:nvSpPr>
          <p:spPr bwMode="auto">
            <a:xfrm>
              <a:off x="2777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114"/>
            <p:cNvSpPr>
              <a:spLocks noChangeShapeType="1"/>
            </p:cNvSpPr>
            <p:nvPr/>
          </p:nvSpPr>
          <p:spPr bwMode="auto">
            <a:xfrm>
              <a:off x="3053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115"/>
            <p:cNvSpPr>
              <a:spLocks noChangeShapeType="1"/>
            </p:cNvSpPr>
            <p:nvPr/>
          </p:nvSpPr>
          <p:spPr bwMode="auto">
            <a:xfrm>
              <a:off x="3344" y="2483"/>
              <a:ext cx="2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116"/>
            <p:cNvSpPr>
              <a:spLocks noChangeShapeType="1"/>
            </p:cNvSpPr>
            <p:nvPr/>
          </p:nvSpPr>
          <p:spPr bwMode="auto">
            <a:xfrm>
              <a:off x="3652" y="2483"/>
              <a:ext cx="1" cy="129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117"/>
            <p:cNvSpPr>
              <a:spLocks noChangeShapeType="1"/>
            </p:cNvSpPr>
            <p:nvPr/>
          </p:nvSpPr>
          <p:spPr bwMode="auto">
            <a:xfrm>
              <a:off x="1543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18"/>
            <p:cNvSpPr>
              <a:spLocks noChangeShapeType="1"/>
            </p:cNvSpPr>
            <p:nvPr/>
          </p:nvSpPr>
          <p:spPr bwMode="auto">
            <a:xfrm>
              <a:off x="3660" y="3491"/>
              <a:ext cx="2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119"/>
            <p:cNvSpPr>
              <a:spLocks noChangeShapeType="1"/>
            </p:cNvSpPr>
            <p:nvPr/>
          </p:nvSpPr>
          <p:spPr bwMode="auto">
            <a:xfrm>
              <a:off x="2498" y="3696"/>
              <a:ext cx="116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3" name="Line 120"/>
            <p:cNvSpPr>
              <a:spLocks noChangeShapeType="1"/>
            </p:cNvSpPr>
            <p:nvPr/>
          </p:nvSpPr>
          <p:spPr bwMode="auto">
            <a:xfrm>
              <a:off x="771" y="3487"/>
              <a:ext cx="79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4" name="Line 121"/>
            <p:cNvSpPr>
              <a:spLocks noChangeShapeType="1"/>
            </p:cNvSpPr>
            <p:nvPr/>
          </p:nvSpPr>
          <p:spPr bwMode="auto">
            <a:xfrm>
              <a:off x="739" y="3695"/>
              <a:ext cx="792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55" name="Rectangle 122"/>
            <p:cNvSpPr>
              <a:spLocks noChangeArrowheads="1"/>
            </p:cNvSpPr>
            <p:nvPr/>
          </p:nvSpPr>
          <p:spPr bwMode="auto">
            <a:xfrm>
              <a:off x="3617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56" name="Rectangle 123"/>
            <p:cNvSpPr>
              <a:spLocks noChangeArrowheads="1"/>
            </p:cNvSpPr>
            <p:nvPr/>
          </p:nvSpPr>
          <p:spPr bwMode="auto">
            <a:xfrm>
              <a:off x="2715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57" name="Rectangle 124"/>
            <p:cNvSpPr>
              <a:spLocks noChangeArrowheads="1"/>
            </p:cNvSpPr>
            <p:nvPr/>
          </p:nvSpPr>
          <p:spPr bwMode="auto">
            <a:xfrm>
              <a:off x="3306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8" name="Rectangle 125"/>
            <p:cNvSpPr>
              <a:spLocks noChangeArrowheads="1"/>
            </p:cNvSpPr>
            <p:nvPr/>
          </p:nvSpPr>
          <p:spPr bwMode="auto">
            <a:xfrm>
              <a:off x="3010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59" name="Rectangle 126"/>
            <p:cNvSpPr>
              <a:spLocks noChangeArrowheads="1"/>
            </p:cNvSpPr>
            <p:nvPr/>
          </p:nvSpPr>
          <p:spPr bwMode="auto">
            <a:xfrm>
              <a:off x="2420" y="3149"/>
              <a:ext cx="4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60" name="Rectangle 127"/>
            <p:cNvSpPr>
              <a:spLocks noChangeArrowheads="1"/>
            </p:cNvSpPr>
            <p:nvPr/>
          </p:nvSpPr>
          <p:spPr bwMode="auto">
            <a:xfrm>
              <a:off x="1922" y="160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61" name="Rectangle 128"/>
            <p:cNvSpPr>
              <a:spLocks noChangeArrowheads="1"/>
            </p:cNvSpPr>
            <p:nvPr/>
          </p:nvSpPr>
          <p:spPr bwMode="auto">
            <a:xfrm>
              <a:off x="1020" y="1583"/>
              <a:ext cx="79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方式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62" name="Line 129"/>
            <p:cNvSpPr>
              <a:spLocks noChangeShapeType="1"/>
            </p:cNvSpPr>
            <p:nvPr/>
          </p:nvSpPr>
          <p:spPr bwMode="auto">
            <a:xfrm>
              <a:off x="2071" y="2735"/>
              <a:ext cx="3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130"/>
            <p:cNvSpPr>
              <a:spLocks noChangeShapeType="1"/>
            </p:cNvSpPr>
            <p:nvPr/>
          </p:nvSpPr>
          <p:spPr bwMode="auto">
            <a:xfrm>
              <a:off x="2336" y="2735"/>
              <a:ext cx="4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131"/>
            <p:cNvSpPr>
              <a:spLocks noChangeShapeType="1"/>
            </p:cNvSpPr>
            <p:nvPr/>
          </p:nvSpPr>
          <p:spPr bwMode="auto">
            <a:xfrm>
              <a:off x="2075" y="2940"/>
              <a:ext cx="27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5" name="Line 132"/>
            <p:cNvSpPr>
              <a:spLocks noChangeShapeType="1"/>
            </p:cNvSpPr>
            <p:nvPr/>
          </p:nvSpPr>
          <p:spPr bwMode="auto">
            <a:xfrm>
              <a:off x="895" y="2730"/>
              <a:ext cx="11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6" name="Line 133"/>
            <p:cNvSpPr>
              <a:spLocks noChangeShapeType="1"/>
            </p:cNvSpPr>
            <p:nvPr/>
          </p:nvSpPr>
          <p:spPr bwMode="auto">
            <a:xfrm>
              <a:off x="1546" y="3488"/>
              <a:ext cx="93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7" name="Line 134"/>
            <p:cNvSpPr>
              <a:spLocks noChangeShapeType="1"/>
            </p:cNvSpPr>
            <p:nvPr/>
          </p:nvSpPr>
          <p:spPr bwMode="auto">
            <a:xfrm>
              <a:off x="2476" y="3491"/>
              <a:ext cx="3" cy="2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135"/>
            <p:cNvSpPr>
              <a:spLocks noChangeShapeType="1"/>
            </p:cNvSpPr>
            <p:nvPr/>
          </p:nvSpPr>
          <p:spPr bwMode="auto">
            <a:xfrm>
              <a:off x="3654" y="3488"/>
              <a:ext cx="3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3069" name="Rectangle 136"/>
            <p:cNvSpPr>
              <a:spLocks noChangeArrowheads="1"/>
            </p:cNvSpPr>
            <p:nvPr/>
          </p:nvSpPr>
          <p:spPr bwMode="auto">
            <a:xfrm>
              <a:off x="182" y="1823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43070" name="Line 137"/>
            <p:cNvSpPr>
              <a:spLocks noChangeShapeType="1"/>
            </p:cNvSpPr>
            <p:nvPr/>
          </p:nvSpPr>
          <p:spPr bwMode="auto">
            <a:xfrm>
              <a:off x="273" y="1832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2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4" grpId="0" animBg="1" autoUpdateAnimBg="0"/>
      <p:bldP spid="62485" grpId="0" animBg="1" autoUpdateAnimBg="0"/>
      <p:bldP spid="62489" grpId="0" animBg="1" autoUpdateAnimBg="0"/>
      <p:bldP spid="62490" grpId="0" animBg="1" autoUpdateAnimBg="0"/>
      <p:bldP spid="62491" grpId="0" animBg="1" autoUpdateAnimBg="0"/>
      <p:bldP spid="6249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6725" y="476250"/>
            <a:ext cx="8208963" cy="7207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3078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350838" y="1341438"/>
            <a:ext cx="8469312" cy="50403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smtClean="0"/>
              <a:t>定时控制在微机系统中极为重要。	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sz="2800" smtClean="0">
                <a:solidFill>
                  <a:schemeClr val="tx1"/>
                </a:solidFill>
              </a:rPr>
              <a:t>定时信号的获得：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）软件方法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使用</a:t>
            </a:r>
            <a:r>
              <a:rPr lang="zh-CN" altLang="en-US" sz="2800" smtClean="0">
                <a:solidFill>
                  <a:schemeClr val="hlink"/>
                </a:solidFill>
              </a:rPr>
              <a:t>延迟子程序</a:t>
            </a:r>
            <a:r>
              <a:rPr lang="zh-CN" altLang="en-US" sz="280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</a:t>
            </a:r>
            <a:r>
              <a:rPr lang="zh-CN" altLang="en-US" sz="2400" smtClean="0"/>
              <a:t>优点：节省硬件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	缺点：占用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的时间，降低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的效率；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                   需要拼凑延时时间，较麻烦。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）硬件方法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		使用</a:t>
            </a:r>
            <a:r>
              <a:rPr lang="zh-CN" altLang="en-US" sz="2800" smtClean="0">
                <a:solidFill>
                  <a:schemeClr val="hlink"/>
                </a:solidFill>
              </a:rPr>
              <a:t>计数器</a:t>
            </a:r>
            <a:r>
              <a:rPr lang="en-US" altLang="zh-CN" sz="2800" smtClean="0">
                <a:solidFill>
                  <a:schemeClr val="hlink"/>
                </a:solidFill>
              </a:rPr>
              <a:t>/</a:t>
            </a:r>
            <a:r>
              <a:rPr lang="zh-CN" altLang="en-US" sz="2800" smtClean="0">
                <a:solidFill>
                  <a:schemeClr val="hlink"/>
                </a:solidFill>
              </a:rPr>
              <a:t>定时器</a:t>
            </a:r>
            <a:r>
              <a:rPr lang="zh-CN" altLang="en-US" sz="2400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		优点：计数时不占用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的时间，提高</a:t>
            </a:r>
            <a:r>
              <a:rPr lang="en-US" altLang="zh-CN" sz="2400" smtClean="0"/>
              <a:t>CPU</a:t>
            </a:r>
            <a:r>
              <a:rPr lang="zh-CN" altLang="en-US" sz="2400" smtClean="0"/>
              <a:t>的利用  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/>
              <a:t>                      率；时间延迟准确。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1  </a:t>
            </a:r>
            <a:r>
              <a:rPr lang="zh-CN" altLang="en-US" sz="3200" smtClean="0"/>
              <a:t>可编程单稳脉冲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上升沿触发，不自动重复计数。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计数过程中，又写入新的计数值，当前输出不受影响。但又来了触发信号，则按新的计数值做减</a:t>
            </a:r>
            <a:r>
              <a:rPr kumimoji="1" lang="en-US" altLang="zh-CN" sz="2800" smtClean="0"/>
              <a:t>1</a:t>
            </a:r>
            <a:r>
              <a:rPr kumimoji="1" lang="zh-CN" altLang="en-US" sz="2800" smtClean="0"/>
              <a:t>计数。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端输出是一个约</a:t>
            </a:r>
            <a:r>
              <a:rPr kumimoji="1" lang="en-US" altLang="zh-CN" sz="2800" smtClean="0">
                <a:solidFill>
                  <a:srgbClr val="660033"/>
                </a:solidFill>
              </a:rPr>
              <a:t>NT</a:t>
            </a:r>
            <a:r>
              <a:rPr kumimoji="1" lang="en-US" altLang="zh-CN" sz="2800" baseline="-25000" smtClean="0">
                <a:solidFill>
                  <a:srgbClr val="660033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宽度的负脉冲。</a:t>
            </a:r>
            <a:endParaRPr kumimoji="1" lang="zh-CN" altLang="en-US" sz="2800" smtClean="0"/>
          </a:p>
          <a:p>
            <a:pPr eaLnBrk="1" hangingPunct="1">
              <a:defRPr/>
            </a:pPr>
            <a:endParaRPr lang="en-US" altLang="zh-CN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49263"/>
            <a:ext cx="4179888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分频器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40750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  <a:r>
              <a:rPr kumimoji="1" lang="zh-CN" altLang="en-US" sz="2800" smtClean="0">
                <a:solidFill>
                  <a:srgbClr val="020202"/>
                </a:solidFill>
              </a:rPr>
              <a:t> 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端为高电平，计数初值写入计数器后，等待到触发信号时，计数器开始递减计数。减到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端变成低电平，经过一个时钟脉冲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端又变为高电平，然后开始一个新的计数过程，重复进行。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smtClean="0">
              <a:solidFill>
                <a:srgbClr val="02020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508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2  </a:t>
            </a:r>
            <a:r>
              <a:rPr lang="zh-CN" altLang="en-US" sz="3200" smtClean="0"/>
              <a:t>频率发生器（分频器）</a:t>
            </a: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0" y="1819275"/>
            <a:ext cx="9144000" cy="4130675"/>
            <a:chOff x="0" y="1119"/>
            <a:chExt cx="5760" cy="2602"/>
          </a:xfrm>
        </p:grpSpPr>
        <p:grpSp>
          <p:nvGrpSpPr>
            <p:cNvPr id="47108" name="Group 5"/>
            <p:cNvGrpSpPr>
              <a:grpSpLocks/>
            </p:cNvGrpSpPr>
            <p:nvPr/>
          </p:nvGrpSpPr>
          <p:grpSpPr bwMode="auto">
            <a:xfrm>
              <a:off x="1884" y="2313"/>
              <a:ext cx="901" cy="1408"/>
              <a:chOff x="3593" y="1706"/>
              <a:chExt cx="901" cy="1156"/>
            </a:xfrm>
          </p:grpSpPr>
          <p:sp>
            <p:nvSpPr>
              <p:cNvPr id="47324" name="Line 6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5" name="Line 7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6" name="Line 8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7" name="Line 9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28" name="Line 10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09" name="Line 11"/>
            <p:cNvSpPr>
              <a:spLocks noChangeShapeType="1"/>
            </p:cNvSpPr>
            <p:nvPr/>
          </p:nvSpPr>
          <p:spPr bwMode="auto">
            <a:xfrm>
              <a:off x="2777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Line 12"/>
            <p:cNvSpPr>
              <a:spLocks noChangeShapeType="1"/>
            </p:cNvSpPr>
            <p:nvPr/>
          </p:nvSpPr>
          <p:spPr bwMode="auto">
            <a:xfrm>
              <a:off x="2551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11" name="Rectangle 13"/>
            <p:cNvSpPr>
              <a:spLocks noChangeArrowheads="1"/>
            </p:cNvSpPr>
            <p:nvPr/>
          </p:nvSpPr>
          <p:spPr bwMode="auto">
            <a:xfrm>
              <a:off x="2781" y="2936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12" name="Rectangle 14"/>
            <p:cNvSpPr>
              <a:spLocks noChangeArrowheads="1"/>
            </p:cNvSpPr>
            <p:nvPr/>
          </p:nvSpPr>
          <p:spPr bwMode="auto">
            <a:xfrm>
              <a:off x="2085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13" name="Rectangle 15"/>
            <p:cNvSpPr>
              <a:spLocks noChangeArrowheads="1"/>
            </p:cNvSpPr>
            <p:nvPr/>
          </p:nvSpPr>
          <p:spPr bwMode="auto">
            <a:xfrm>
              <a:off x="2541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4" name="Rectangle 16"/>
            <p:cNvSpPr>
              <a:spLocks noChangeArrowheads="1"/>
            </p:cNvSpPr>
            <p:nvPr/>
          </p:nvSpPr>
          <p:spPr bwMode="auto">
            <a:xfrm>
              <a:off x="2313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15" name="Rectangle 17"/>
            <p:cNvSpPr>
              <a:spLocks noChangeArrowheads="1"/>
            </p:cNvSpPr>
            <p:nvPr/>
          </p:nvSpPr>
          <p:spPr bwMode="auto">
            <a:xfrm>
              <a:off x="1857" y="2936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16" name="Line 18"/>
            <p:cNvSpPr>
              <a:spLocks noChangeShapeType="1"/>
            </p:cNvSpPr>
            <p:nvPr/>
          </p:nvSpPr>
          <p:spPr bwMode="auto">
            <a:xfrm>
              <a:off x="2549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Rectangle 19"/>
            <p:cNvSpPr>
              <a:spLocks noChangeArrowheads="1"/>
            </p:cNvSpPr>
            <p:nvPr/>
          </p:nvSpPr>
          <p:spPr bwMode="auto">
            <a:xfrm>
              <a:off x="0" y="2582"/>
              <a:ext cx="70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47118" name="Rectangle 20"/>
            <p:cNvSpPr>
              <a:spLocks noChangeArrowheads="1"/>
            </p:cNvSpPr>
            <p:nvPr/>
          </p:nvSpPr>
          <p:spPr bwMode="auto">
            <a:xfrm>
              <a:off x="3" y="3334"/>
              <a:ext cx="73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47119" name="Rectangle 21"/>
            <p:cNvSpPr>
              <a:spLocks noChangeArrowheads="1"/>
            </p:cNvSpPr>
            <p:nvPr/>
          </p:nvSpPr>
          <p:spPr bwMode="auto">
            <a:xfrm>
              <a:off x="120" y="2019"/>
              <a:ext cx="548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47120" name="Rectangle 22"/>
            <p:cNvSpPr>
              <a:spLocks noChangeArrowheads="1"/>
            </p:cNvSpPr>
            <p:nvPr/>
          </p:nvSpPr>
          <p:spPr bwMode="auto">
            <a:xfrm>
              <a:off x="15" y="1340"/>
              <a:ext cx="60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7121" name="Group 23"/>
            <p:cNvGrpSpPr>
              <a:grpSpLocks/>
            </p:cNvGrpSpPr>
            <p:nvPr/>
          </p:nvGrpSpPr>
          <p:grpSpPr bwMode="auto">
            <a:xfrm>
              <a:off x="655" y="1999"/>
              <a:ext cx="348" cy="320"/>
              <a:chOff x="3816" y="1152"/>
              <a:chExt cx="348" cy="222"/>
            </a:xfrm>
          </p:grpSpPr>
          <p:sp>
            <p:nvSpPr>
              <p:cNvPr id="47317" name="Line 24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18" name="Line 25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319" name="Line 26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47320" name="Group 27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47322" name="Line 28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23" name="Line 29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47321" name="Line 30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47122" name="Line 31"/>
            <p:cNvSpPr>
              <a:spLocks noChangeShapeType="1"/>
            </p:cNvSpPr>
            <p:nvPr/>
          </p:nvSpPr>
          <p:spPr bwMode="auto">
            <a:xfrm>
              <a:off x="916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32"/>
            <p:cNvSpPr>
              <a:spLocks noChangeShapeType="1"/>
            </p:cNvSpPr>
            <p:nvPr/>
          </p:nvSpPr>
          <p:spPr bwMode="auto">
            <a:xfrm>
              <a:off x="1121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33"/>
            <p:cNvSpPr>
              <a:spLocks noChangeShapeType="1"/>
            </p:cNvSpPr>
            <p:nvPr/>
          </p:nvSpPr>
          <p:spPr bwMode="auto">
            <a:xfrm>
              <a:off x="919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25" name="Line 34"/>
            <p:cNvSpPr>
              <a:spLocks noChangeShapeType="1"/>
            </p:cNvSpPr>
            <p:nvPr/>
          </p:nvSpPr>
          <p:spPr bwMode="auto">
            <a:xfrm>
              <a:off x="1124" y="1445"/>
              <a:ext cx="3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47126" name="Group 35"/>
            <p:cNvGrpSpPr>
              <a:grpSpLocks/>
            </p:cNvGrpSpPr>
            <p:nvPr/>
          </p:nvGrpSpPr>
          <p:grpSpPr bwMode="auto">
            <a:xfrm>
              <a:off x="991" y="1999"/>
              <a:ext cx="3575" cy="320"/>
              <a:chOff x="2736" y="1260"/>
              <a:chExt cx="3576" cy="222"/>
            </a:xfrm>
          </p:grpSpPr>
          <p:grpSp>
            <p:nvGrpSpPr>
              <p:cNvPr id="47207" name="Group 36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47263" name="Group 3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91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305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12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13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15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16" name="Line 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14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306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07" name="Line 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08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10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11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09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9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93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300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301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303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304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302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94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95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96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98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99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97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7264" name="Group 64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65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79" name="Group 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86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87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89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90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88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80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81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82" name="Group 7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84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85" name="Line 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83" name="Line 7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66" name="Group 78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67" name="Group 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74" name="Line 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75" name="Group 8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77" name="Line 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78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76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68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69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70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72" name="Line 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73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71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47208" name="Group 91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47209" name="Group 92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37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51" name="Group 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58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59" name="Group 9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61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62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60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52" name="Group 1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53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54" name="Group 1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56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57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55" name="Line 1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38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39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46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47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49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50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48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40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41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42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44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45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43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47210" name="Group 119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47211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25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32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33" name="Group 1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35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36" name="Line 1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34" name="Line 1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26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27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28" name="Group 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30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31" name="Line 1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29" name="Line 1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7212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47213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20" name="Line 1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21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23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24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22" name="Line 1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214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47215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7216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47218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219" name="Line 1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7217" name="Line 1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47127" name="Group 146"/>
            <p:cNvGrpSpPr>
              <a:grpSpLocks/>
            </p:cNvGrpSpPr>
            <p:nvPr/>
          </p:nvGrpSpPr>
          <p:grpSpPr bwMode="auto">
            <a:xfrm>
              <a:off x="4566" y="1999"/>
              <a:ext cx="900" cy="320"/>
              <a:chOff x="2736" y="1260"/>
              <a:chExt cx="900" cy="222"/>
            </a:xfrm>
          </p:grpSpPr>
          <p:grpSp>
            <p:nvGrpSpPr>
              <p:cNvPr id="47181" name="Group 147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47195" name="Group 148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202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203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205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206" name="Line 1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204" name="Line 153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96" name="Group 154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97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98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200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201" name="Line 1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99" name="Line 15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82" name="Group 160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47183" name="Group 161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90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91" name="Group 163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193" name="Line 1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94" name="Line 1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92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84" name="Group 167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47185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8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47188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89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187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7128" name="Line 173"/>
            <p:cNvSpPr>
              <a:spLocks noChangeShapeType="1"/>
            </p:cNvSpPr>
            <p:nvPr/>
          </p:nvSpPr>
          <p:spPr bwMode="auto">
            <a:xfrm>
              <a:off x="608" y="1445"/>
              <a:ext cx="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29" name="Line 174"/>
            <p:cNvSpPr>
              <a:spLocks noChangeShapeType="1"/>
            </p:cNvSpPr>
            <p:nvPr/>
          </p:nvSpPr>
          <p:spPr bwMode="auto">
            <a:xfrm>
              <a:off x="1492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175"/>
            <p:cNvSpPr>
              <a:spLocks noChangeShapeType="1"/>
            </p:cNvSpPr>
            <p:nvPr/>
          </p:nvSpPr>
          <p:spPr bwMode="auto">
            <a:xfrm>
              <a:off x="1697" y="1452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76"/>
            <p:cNvSpPr>
              <a:spLocks noChangeShapeType="1"/>
            </p:cNvSpPr>
            <p:nvPr/>
          </p:nvSpPr>
          <p:spPr bwMode="auto">
            <a:xfrm>
              <a:off x="1495" y="1723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2" name="Line 177"/>
            <p:cNvSpPr>
              <a:spLocks noChangeShapeType="1"/>
            </p:cNvSpPr>
            <p:nvPr/>
          </p:nvSpPr>
          <p:spPr bwMode="auto">
            <a:xfrm>
              <a:off x="1700" y="1445"/>
              <a:ext cx="11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3" name="Line 178"/>
            <p:cNvSpPr>
              <a:spLocks noChangeShapeType="1"/>
            </p:cNvSpPr>
            <p:nvPr/>
          </p:nvSpPr>
          <p:spPr bwMode="auto">
            <a:xfrm>
              <a:off x="116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79"/>
            <p:cNvSpPr>
              <a:spLocks noChangeShapeType="1"/>
            </p:cNvSpPr>
            <p:nvPr/>
          </p:nvSpPr>
          <p:spPr bwMode="auto">
            <a:xfrm>
              <a:off x="560" y="3383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5" name="Line 180"/>
            <p:cNvSpPr>
              <a:spLocks noChangeShapeType="1"/>
            </p:cNvSpPr>
            <p:nvPr/>
          </p:nvSpPr>
          <p:spPr bwMode="auto">
            <a:xfrm>
              <a:off x="536" y="3660"/>
              <a:ext cx="611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6" name="Line 181"/>
            <p:cNvSpPr>
              <a:spLocks noChangeShapeType="1"/>
            </p:cNvSpPr>
            <p:nvPr/>
          </p:nvSpPr>
          <p:spPr bwMode="auto">
            <a:xfrm>
              <a:off x="2792" y="3383"/>
              <a:ext cx="6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37" name="Rectangle 182"/>
            <p:cNvSpPr>
              <a:spLocks noChangeArrowheads="1"/>
            </p:cNvSpPr>
            <p:nvPr/>
          </p:nvSpPr>
          <p:spPr bwMode="auto">
            <a:xfrm>
              <a:off x="1449" y="1154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38" name="Rectangle 183"/>
            <p:cNvSpPr>
              <a:spLocks noChangeArrowheads="1"/>
            </p:cNvSpPr>
            <p:nvPr/>
          </p:nvSpPr>
          <p:spPr bwMode="auto">
            <a:xfrm>
              <a:off x="753" y="1119"/>
              <a:ext cx="616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模式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39" name="Line 184"/>
            <p:cNvSpPr>
              <a:spLocks noChangeShapeType="1"/>
            </p:cNvSpPr>
            <p:nvPr/>
          </p:nvSpPr>
          <p:spPr bwMode="auto">
            <a:xfrm>
              <a:off x="3663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185"/>
            <p:cNvSpPr>
              <a:spLocks noChangeShapeType="1"/>
            </p:cNvSpPr>
            <p:nvPr/>
          </p:nvSpPr>
          <p:spPr bwMode="auto">
            <a:xfrm>
              <a:off x="656" y="2639"/>
              <a:ext cx="49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1" name="Line 186"/>
            <p:cNvSpPr>
              <a:spLocks noChangeShapeType="1"/>
            </p:cNvSpPr>
            <p:nvPr/>
          </p:nvSpPr>
          <p:spPr bwMode="auto">
            <a:xfrm>
              <a:off x="1183" y="3385"/>
              <a:ext cx="13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2" name="Line 187"/>
            <p:cNvSpPr>
              <a:spLocks noChangeShapeType="1"/>
            </p:cNvSpPr>
            <p:nvPr/>
          </p:nvSpPr>
          <p:spPr bwMode="auto">
            <a:xfrm>
              <a:off x="3008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188"/>
            <p:cNvSpPr>
              <a:spLocks noChangeShapeType="1"/>
            </p:cNvSpPr>
            <p:nvPr/>
          </p:nvSpPr>
          <p:spPr bwMode="auto">
            <a:xfrm>
              <a:off x="322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189"/>
            <p:cNvSpPr>
              <a:spLocks noChangeShapeType="1"/>
            </p:cNvSpPr>
            <p:nvPr/>
          </p:nvSpPr>
          <p:spPr bwMode="auto">
            <a:xfrm>
              <a:off x="3446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Line 190"/>
            <p:cNvSpPr>
              <a:spLocks noChangeShapeType="1"/>
            </p:cNvSpPr>
            <p:nvPr/>
          </p:nvSpPr>
          <p:spPr bwMode="auto">
            <a:xfrm>
              <a:off x="3671" y="2313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191"/>
            <p:cNvSpPr>
              <a:spLocks noChangeShapeType="1"/>
            </p:cNvSpPr>
            <p:nvPr/>
          </p:nvSpPr>
          <p:spPr bwMode="auto">
            <a:xfrm>
              <a:off x="3462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47" name="Rectangle 192"/>
            <p:cNvSpPr>
              <a:spLocks noChangeArrowheads="1"/>
            </p:cNvSpPr>
            <p:nvPr/>
          </p:nvSpPr>
          <p:spPr bwMode="auto">
            <a:xfrm>
              <a:off x="3656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48" name="Rectangle 193"/>
            <p:cNvSpPr>
              <a:spLocks noChangeArrowheads="1"/>
            </p:cNvSpPr>
            <p:nvPr/>
          </p:nvSpPr>
          <p:spPr bwMode="auto">
            <a:xfrm>
              <a:off x="2960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49" name="Rectangle 194"/>
            <p:cNvSpPr>
              <a:spLocks noChangeArrowheads="1"/>
            </p:cNvSpPr>
            <p:nvPr/>
          </p:nvSpPr>
          <p:spPr bwMode="auto">
            <a:xfrm>
              <a:off x="3416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50" name="Rectangle 195"/>
            <p:cNvSpPr>
              <a:spLocks noChangeArrowheads="1"/>
            </p:cNvSpPr>
            <p:nvPr/>
          </p:nvSpPr>
          <p:spPr bwMode="auto">
            <a:xfrm>
              <a:off x="3188" y="2659"/>
              <a:ext cx="31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51" name="Rectangle 196"/>
            <p:cNvSpPr>
              <a:spLocks noChangeArrowheads="1"/>
            </p:cNvSpPr>
            <p:nvPr/>
          </p:nvSpPr>
          <p:spPr bwMode="auto">
            <a:xfrm>
              <a:off x="2733" y="2659"/>
              <a:ext cx="31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52" name="Line 197"/>
            <p:cNvSpPr>
              <a:spLocks noChangeShapeType="1"/>
            </p:cNvSpPr>
            <p:nvPr/>
          </p:nvSpPr>
          <p:spPr bwMode="auto">
            <a:xfrm>
              <a:off x="3448" y="3391"/>
              <a:ext cx="2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Line 198"/>
            <p:cNvSpPr>
              <a:spLocks noChangeShapeType="1"/>
            </p:cNvSpPr>
            <p:nvPr/>
          </p:nvSpPr>
          <p:spPr bwMode="auto">
            <a:xfrm>
              <a:off x="38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4" name="Line 199"/>
            <p:cNvSpPr>
              <a:spLocks noChangeShapeType="1"/>
            </p:cNvSpPr>
            <p:nvPr/>
          </p:nvSpPr>
          <p:spPr bwMode="auto">
            <a:xfrm>
              <a:off x="41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200"/>
            <p:cNvSpPr>
              <a:spLocks noChangeShapeType="1"/>
            </p:cNvSpPr>
            <p:nvPr/>
          </p:nvSpPr>
          <p:spPr bwMode="auto">
            <a:xfrm>
              <a:off x="43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201"/>
            <p:cNvSpPr>
              <a:spLocks noChangeShapeType="1"/>
            </p:cNvSpPr>
            <p:nvPr/>
          </p:nvSpPr>
          <p:spPr bwMode="auto">
            <a:xfrm>
              <a:off x="4571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202"/>
            <p:cNvSpPr>
              <a:spLocks noChangeShapeType="1"/>
            </p:cNvSpPr>
            <p:nvPr/>
          </p:nvSpPr>
          <p:spPr bwMode="auto">
            <a:xfrm>
              <a:off x="4564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203"/>
            <p:cNvSpPr>
              <a:spLocks noChangeShapeType="1"/>
            </p:cNvSpPr>
            <p:nvPr/>
          </p:nvSpPr>
          <p:spPr bwMode="auto">
            <a:xfrm>
              <a:off x="4338" y="3662"/>
              <a:ext cx="23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59" name="Rectangle 204"/>
            <p:cNvSpPr>
              <a:spLocks noChangeArrowheads="1"/>
            </p:cNvSpPr>
            <p:nvPr/>
          </p:nvSpPr>
          <p:spPr bwMode="auto">
            <a:xfrm>
              <a:off x="4568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60" name="Rectangle 205"/>
            <p:cNvSpPr>
              <a:spLocks noChangeArrowheads="1"/>
            </p:cNvSpPr>
            <p:nvPr/>
          </p:nvSpPr>
          <p:spPr bwMode="auto">
            <a:xfrm>
              <a:off x="3872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61" name="Rectangle 206"/>
            <p:cNvSpPr>
              <a:spLocks noChangeArrowheads="1"/>
            </p:cNvSpPr>
            <p:nvPr/>
          </p:nvSpPr>
          <p:spPr bwMode="auto">
            <a:xfrm>
              <a:off x="4328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62" name="Rectangle 207"/>
            <p:cNvSpPr>
              <a:spLocks noChangeArrowheads="1"/>
            </p:cNvSpPr>
            <p:nvPr/>
          </p:nvSpPr>
          <p:spPr bwMode="auto">
            <a:xfrm>
              <a:off x="4100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63" name="Rectangle 208"/>
            <p:cNvSpPr>
              <a:spLocks noChangeArrowheads="1"/>
            </p:cNvSpPr>
            <p:nvPr/>
          </p:nvSpPr>
          <p:spPr bwMode="auto">
            <a:xfrm>
              <a:off x="3644" y="2919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64" name="Line 209"/>
            <p:cNvSpPr>
              <a:spLocks noChangeShapeType="1"/>
            </p:cNvSpPr>
            <p:nvPr/>
          </p:nvSpPr>
          <p:spPr bwMode="auto">
            <a:xfrm>
              <a:off x="43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5" name="Line 210"/>
            <p:cNvSpPr>
              <a:spLocks noChangeShapeType="1"/>
            </p:cNvSpPr>
            <p:nvPr/>
          </p:nvSpPr>
          <p:spPr bwMode="auto">
            <a:xfrm>
              <a:off x="4567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66" name="Line 211"/>
            <p:cNvSpPr>
              <a:spLocks noChangeShapeType="1"/>
            </p:cNvSpPr>
            <p:nvPr/>
          </p:nvSpPr>
          <p:spPr bwMode="auto">
            <a:xfrm>
              <a:off x="5451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7" name="Line 212"/>
            <p:cNvSpPr>
              <a:spLocks noChangeShapeType="1"/>
            </p:cNvSpPr>
            <p:nvPr/>
          </p:nvSpPr>
          <p:spPr bwMode="auto">
            <a:xfrm>
              <a:off x="4796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213"/>
            <p:cNvSpPr>
              <a:spLocks noChangeShapeType="1"/>
            </p:cNvSpPr>
            <p:nvPr/>
          </p:nvSpPr>
          <p:spPr bwMode="auto">
            <a:xfrm>
              <a:off x="500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214"/>
            <p:cNvSpPr>
              <a:spLocks noChangeShapeType="1"/>
            </p:cNvSpPr>
            <p:nvPr/>
          </p:nvSpPr>
          <p:spPr bwMode="auto">
            <a:xfrm>
              <a:off x="5234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215"/>
            <p:cNvSpPr>
              <a:spLocks noChangeShapeType="1"/>
            </p:cNvSpPr>
            <p:nvPr/>
          </p:nvSpPr>
          <p:spPr bwMode="auto">
            <a:xfrm>
              <a:off x="5459" y="2296"/>
              <a:ext cx="1" cy="1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Line 216"/>
            <p:cNvSpPr>
              <a:spLocks noChangeShapeType="1"/>
            </p:cNvSpPr>
            <p:nvPr/>
          </p:nvSpPr>
          <p:spPr bwMode="auto">
            <a:xfrm>
              <a:off x="5250" y="3662"/>
              <a:ext cx="2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72" name="Rectangle 217"/>
            <p:cNvSpPr>
              <a:spLocks noChangeArrowheads="1"/>
            </p:cNvSpPr>
            <p:nvPr/>
          </p:nvSpPr>
          <p:spPr bwMode="auto">
            <a:xfrm>
              <a:off x="5444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73" name="Rectangle 218"/>
            <p:cNvSpPr>
              <a:spLocks noChangeArrowheads="1"/>
            </p:cNvSpPr>
            <p:nvPr/>
          </p:nvSpPr>
          <p:spPr bwMode="auto">
            <a:xfrm>
              <a:off x="4748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174" name="Rectangle 219"/>
            <p:cNvSpPr>
              <a:spLocks noChangeArrowheads="1"/>
            </p:cNvSpPr>
            <p:nvPr/>
          </p:nvSpPr>
          <p:spPr bwMode="auto">
            <a:xfrm>
              <a:off x="5204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75" name="Rectangle 220"/>
            <p:cNvSpPr>
              <a:spLocks noChangeArrowheads="1"/>
            </p:cNvSpPr>
            <p:nvPr/>
          </p:nvSpPr>
          <p:spPr bwMode="auto">
            <a:xfrm>
              <a:off x="4976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7176" name="Rectangle 221"/>
            <p:cNvSpPr>
              <a:spLocks noChangeArrowheads="1"/>
            </p:cNvSpPr>
            <p:nvPr/>
          </p:nvSpPr>
          <p:spPr bwMode="auto">
            <a:xfrm>
              <a:off x="4520" y="2642"/>
              <a:ext cx="3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7177" name="Line 222"/>
            <p:cNvSpPr>
              <a:spLocks noChangeShapeType="1"/>
            </p:cNvSpPr>
            <p:nvPr/>
          </p:nvSpPr>
          <p:spPr bwMode="auto">
            <a:xfrm>
              <a:off x="5236" y="3373"/>
              <a:ext cx="2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Line 223"/>
            <p:cNvSpPr>
              <a:spLocks noChangeShapeType="1"/>
            </p:cNvSpPr>
            <p:nvPr/>
          </p:nvSpPr>
          <p:spPr bwMode="auto">
            <a:xfrm>
              <a:off x="3679" y="3383"/>
              <a:ext cx="6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47179" name="Rectangle 224"/>
            <p:cNvSpPr>
              <a:spLocks noChangeArrowheads="1"/>
            </p:cNvSpPr>
            <p:nvPr/>
          </p:nvSpPr>
          <p:spPr bwMode="auto">
            <a:xfrm>
              <a:off x="77" y="1475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47180" name="Line 225"/>
            <p:cNvSpPr>
              <a:spLocks noChangeShapeType="1"/>
            </p:cNvSpPr>
            <p:nvPr/>
          </p:nvSpPr>
          <p:spPr bwMode="auto">
            <a:xfrm>
              <a:off x="168" y="1484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2  </a:t>
            </a:r>
            <a:r>
              <a:rPr lang="zh-CN" altLang="en-US" sz="3200" smtClean="0"/>
              <a:t>频率发生器（分频器）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电平触发、上升沿触发，自动重复计数。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软件同步、硬件同步。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CPU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可随时改变计数初值，若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时，按新的计数值分频；若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端出现上升沿，下一个时钟脉冲时，按新的计数值计数。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输出的脉冲周期是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周期，高电平为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N-1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49275"/>
            <a:ext cx="38576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(4) 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方波发生器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82804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性质：</a:t>
            </a:r>
          </a:p>
          <a:p>
            <a:pPr eaLnBrk="1" hangingPunct="1">
              <a:defRPr/>
            </a:pPr>
            <a:r>
              <a:rPr kumimoji="1" lang="en-US" altLang="zh-CN" sz="2800" smtClean="0">
                <a:solidFill>
                  <a:srgbClr val="020202"/>
                </a:solidFill>
              </a:rPr>
              <a:t>CPU</a:t>
            </a:r>
            <a:r>
              <a:rPr kumimoji="1" lang="zh-CN" altLang="en-US" sz="2800" smtClean="0">
                <a:solidFill>
                  <a:srgbClr val="020202"/>
                </a:solidFill>
              </a:rPr>
              <a:t>写入控制字后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变高，写完计数初值并受触发后，开始减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计数，输出保持高电平。当计到一半计数值时，输出变低，直到计数到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，输出又变为高，重新开始计数。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的时序图</a:t>
            </a:r>
            <a:r>
              <a:rPr lang="zh-CN" altLang="en-US" sz="2800" smtClean="0">
                <a:solidFill>
                  <a:schemeClr val="tx1"/>
                </a:solidFill>
              </a:rPr>
              <a:t> ：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 </a:t>
            </a:r>
          </a:p>
        </p:txBody>
      </p:sp>
      <p:pic>
        <p:nvPicPr>
          <p:cNvPr id="51204" name="Picture 5" descr="wx16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9138"/>
            <a:ext cx="6781800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(4)   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smtClean="0">
                <a:solidFill>
                  <a:srgbClr val="800000"/>
                </a:solidFill>
              </a:rPr>
              <a:t>——</a:t>
            </a: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方波发生器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mtClean="0">
                <a:solidFill>
                  <a:srgbClr val="0000FF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电平触发、上升沿触发，自动重复计数。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软件同步、硬件同步。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计数过程中，若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GATE=1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，当计数器减为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时，按新的计数值重新计数；若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端出现上升沿，下一个时钟脉冲时，按新的计数值计数。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输出的方波周期是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周期。计数初值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为偶数，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N/2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N/2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；</a:t>
            </a:r>
            <a:r>
              <a:rPr kumimoji="1" lang="en-US" altLang="zh-CN" sz="2800" smtClean="0">
                <a:solidFill>
                  <a:srgbClr val="020202"/>
                </a:solidFill>
              </a:rPr>
              <a:t>N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为奇数 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(N+1)/2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(N-1)/2</a:t>
            </a:r>
            <a:r>
              <a:rPr kumimoji="1" lang="zh-CN" altLang="en-US" sz="2800" i="1" smtClean="0">
                <a:solidFill>
                  <a:srgbClr val="FF0000"/>
                </a:solidFill>
              </a:rPr>
              <a:t>个</a:t>
            </a:r>
            <a:r>
              <a:rPr kumimoji="1" lang="en-US" altLang="zh-CN" sz="2800" i="1" smtClean="0">
                <a:solidFill>
                  <a:srgbClr val="FF0000"/>
                </a:solidFill>
              </a:rPr>
              <a:t>CLK</a:t>
            </a:r>
            <a:r>
              <a:rPr kumimoji="1" lang="en-US" altLang="zh-CN" sz="2800" smtClean="0">
                <a:solidFill>
                  <a:srgbClr val="020202"/>
                </a:solidFill>
              </a:rPr>
              <a:t> 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 </a:t>
            </a:r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459787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ea typeface="黑体" panose="02010609060101010101" pitchFamily="49" charset="-122"/>
              </a:rPr>
              <a:t>9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章 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定时器和多功能接口芯片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mtClean="0"/>
              <a:t>Intel8253/8254</a:t>
            </a:r>
            <a:r>
              <a:rPr lang="zh-CN" altLang="en-US" smtClean="0"/>
              <a:t>为可编程计数器</a:t>
            </a:r>
            <a:r>
              <a:rPr lang="en-US" altLang="zh-CN" smtClean="0"/>
              <a:t>/</a:t>
            </a:r>
            <a:r>
              <a:rPr lang="zh-CN" altLang="en-US" smtClean="0"/>
              <a:t>定时器。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smtClean="0"/>
              <a:t>8254</a:t>
            </a:r>
            <a:r>
              <a:rPr lang="zh-CN" altLang="en-US" smtClean="0"/>
              <a:t>为</a:t>
            </a:r>
            <a:r>
              <a:rPr lang="en-US" altLang="zh-CN" smtClean="0"/>
              <a:t>8253</a:t>
            </a:r>
            <a:r>
              <a:rPr lang="zh-CN" altLang="en-US" smtClean="0"/>
              <a:t>的改进型，外部特性和使用方法相同，但频率较高，多了个别功能。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(5) 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软件触发的选通信号发生器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370888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性质：</a:t>
            </a:r>
            <a:r>
              <a:rPr lang="zh-CN" altLang="en-US" sz="2400" smtClean="0"/>
              <a:t>	</a:t>
            </a:r>
          </a:p>
          <a:p>
            <a:pPr eaLnBrk="1" hangingPunct="1"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端为高电平，写入计数初值，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为高电平，开始计数，计数器计到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变为低电平，经过一个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脉冲周期，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又变高，计数器停止计数，只有写入新计数值才能开始新的计数。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800" smtClean="0">
              <a:solidFill>
                <a:srgbClr val="02020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模式</a:t>
            </a:r>
            <a:r>
              <a:rPr lang="en-US" altLang="zh-CN" sz="2800" smtClean="0"/>
              <a:t>4  </a:t>
            </a:r>
            <a:r>
              <a:rPr lang="zh-CN" altLang="en-US" sz="2800" smtClean="0"/>
              <a:t>软件触发选通信号</a:t>
            </a:r>
          </a:p>
        </p:txBody>
      </p:sp>
      <p:pic>
        <p:nvPicPr>
          <p:cNvPr id="55299" name="Picture 217" descr="wx1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391400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218"/>
          <p:cNvSpPr>
            <a:spLocks noChangeArrowheads="1"/>
          </p:cNvSpPr>
          <p:nvPr/>
        </p:nvSpPr>
        <p:spPr bwMode="auto">
          <a:xfrm>
            <a:off x="7021513" y="4437063"/>
            <a:ext cx="863600" cy="433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FF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4  </a:t>
            </a:r>
            <a:r>
              <a:rPr lang="zh-CN" altLang="en-US" sz="3200" smtClean="0"/>
              <a:t>软件触发选通信号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defRPr/>
            </a:pPr>
            <a:r>
              <a:rPr kumimoji="1" lang="zh-CN" altLang="en-US" smtClean="0">
                <a:solidFill>
                  <a:srgbClr val="020202"/>
                </a:solidFill>
              </a:rPr>
              <a:t>电平触发，不自动重复计数。</a:t>
            </a:r>
          </a:p>
          <a:p>
            <a:pPr eaLnBrk="1" hangingPunct="1">
              <a:defRPr/>
            </a:pPr>
            <a:r>
              <a:rPr kumimoji="1" lang="en-US" altLang="zh-CN" smtClean="0">
                <a:solidFill>
                  <a:srgbClr val="020202"/>
                </a:solidFill>
              </a:rPr>
              <a:t>GATE=1</a:t>
            </a:r>
            <a:r>
              <a:rPr kumimoji="1" lang="zh-CN" altLang="en-US" smtClean="0">
                <a:solidFill>
                  <a:srgbClr val="020202"/>
                </a:solidFill>
              </a:rPr>
              <a:t>，计数进行；</a:t>
            </a:r>
            <a:r>
              <a:rPr kumimoji="1" lang="en-US" altLang="zh-CN" smtClean="0">
                <a:solidFill>
                  <a:srgbClr val="020202"/>
                </a:solidFill>
              </a:rPr>
              <a:t>GATE=0</a:t>
            </a:r>
            <a:r>
              <a:rPr kumimoji="1" lang="zh-CN" altLang="en-US" smtClean="0">
                <a:solidFill>
                  <a:srgbClr val="020202"/>
                </a:solidFill>
              </a:rPr>
              <a:t>，计数停止</a:t>
            </a:r>
          </a:p>
          <a:p>
            <a:pPr eaLnBrk="1" hangingPunct="1">
              <a:defRPr/>
            </a:pPr>
            <a:r>
              <a:rPr lang="zh-CN" altLang="en-US" smtClean="0">
                <a:solidFill>
                  <a:srgbClr val="020202"/>
                </a:solidFill>
              </a:rPr>
              <a:t>计数时写入新的计数值，计数器立即按新的初值计数（软件触发）。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41300"/>
            <a:ext cx="4684712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(6)  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模式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smtClean="0">
                <a:solidFill>
                  <a:srgbClr val="800000"/>
                </a:solidFill>
              </a:rPr>
              <a:t>——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硬件触发的选通信号发生器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540750" cy="4454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chemeClr val="tx1"/>
                </a:solidFill>
              </a:rPr>
              <a:t>性质：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写入控制字，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变高，写入计数初值后，由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信号的上升沿触发开始计数。计到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后，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变为低电平。经一个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周期后，</a:t>
            </a:r>
            <a:r>
              <a:rPr kumimoji="1" lang="en-US" altLang="zh-CN" sz="2800" smtClean="0">
                <a:solidFill>
                  <a:srgbClr val="020202"/>
                </a:solidFill>
              </a:rPr>
              <a:t>OUT</a:t>
            </a:r>
            <a:r>
              <a:rPr kumimoji="1" lang="zh-CN" altLang="en-US" sz="2800" smtClean="0">
                <a:solidFill>
                  <a:srgbClr val="020202"/>
                </a:solidFill>
              </a:rPr>
              <a:t>又变为高电平，并停止计数，等下次</a:t>
            </a:r>
            <a:r>
              <a:rPr kumimoji="1" lang="en-US" altLang="zh-CN" sz="2800" smtClean="0">
                <a:solidFill>
                  <a:srgbClr val="020202"/>
                </a:solidFill>
              </a:rPr>
              <a:t>GATE</a:t>
            </a:r>
            <a:r>
              <a:rPr kumimoji="1" lang="zh-CN" altLang="en-US" sz="2800" smtClean="0">
                <a:solidFill>
                  <a:srgbClr val="020202"/>
                </a:solidFill>
              </a:rPr>
              <a:t>触发才能再计数。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endParaRPr kumimoji="1" lang="en-US" altLang="zh-CN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模式</a:t>
            </a:r>
            <a:r>
              <a:rPr lang="en-US" altLang="zh-CN" sz="2800" smtClean="0"/>
              <a:t>5  </a:t>
            </a:r>
            <a:r>
              <a:rPr lang="zh-CN" altLang="en-US" sz="2800" smtClean="0"/>
              <a:t>硬件触发选通信号</a:t>
            </a:r>
          </a:p>
        </p:txBody>
      </p:sp>
      <p:grpSp>
        <p:nvGrpSpPr>
          <p:cNvPr id="60419" name="Group 5"/>
          <p:cNvGrpSpPr>
            <a:grpSpLocks/>
          </p:cNvGrpSpPr>
          <p:nvPr/>
        </p:nvGrpSpPr>
        <p:grpSpPr bwMode="auto">
          <a:xfrm>
            <a:off x="0" y="1844675"/>
            <a:ext cx="9144000" cy="3255963"/>
            <a:chOff x="0" y="1360"/>
            <a:chExt cx="5760" cy="2051"/>
          </a:xfrm>
        </p:grpSpPr>
        <p:sp>
          <p:nvSpPr>
            <p:cNvPr id="60420" name="Rectangle 6"/>
            <p:cNvSpPr>
              <a:spLocks noChangeArrowheads="1"/>
            </p:cNvSpPr>
            <p:nvPr/>
          </p:nvSpPr>
          <p:spPr bwMode="auto">
            <a:xfrm>
              <a:off x="0" y="2390"/>
              <a:ext cx="57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GATE</a:t>
              </a:r>
            </a:p>
          </p:txBody>
        </p:sp>
        <p:sp>
          <p:nvSpPr>
            <p:cNvPr id="60421" name="Rectangle 7"/>
            <p:cNvSpPr>
              <a:spLocks noChangeArrowheads="1"/>
            </p:cNvSpPr>
            <p:nvPr/>
          </p:nvSpPr>
          <p:spPr bwMode="auto">
            <a:xfrm>
              <a:off x="3" y="3102"/>
              <a:ext cx="60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60422" name="Rectangle 8"/>
            <p:cNvSpPr>
              <a:spLocks noChangeArrowheads="1"/>
            </p:cNvSpPr>
            <p:nvPr/>
          </p:nvSpPr>
          <p:spPr bwMode="auto">
            <a:xfrm>
              <a:off x="126" y="1994"/>
              <a:ext cx="45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CLK</a:t>
              </a:r>
            </a:p>
          </p:txBody>
        </p:sp>
        <p:grpSp>
          <p:nvGrpSpPr>
            <p:cNvPr id="60423" name="Group 9"/>
            <p:cNvGrpSpPr>
              <a:grpSpLocks/>
            </p:cNvGrpSpPr>
            <p:nvPr/>
          </p:nvGrpSpPr>
          <p:grpSpPr bwMode="auto">
            <a:xfrm>
              <a:off x="690" y="1979"/>
              <a:ext cx="367" cy="226"/>
              <a:chOff x="3816" y="1152"/>
              <a:chExt cx="348" cy="222"/>
            </a:xfrm>
          </p:grpSpPr>
          <p:sp>
            <p:nvSpPr>
              <p:cNvPr id="60633" name="Line 10"/>
              <p:cNvSpPr>
                <a:spLocks noChangeShapeType="1"/>
              </p:cNvSpPr>
              <p:nvPr/>
            </p:nvSpPr>
            <p:spPr bwMode="auto">
              <a:xfrm>
                <a:off x="382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634" name="Line 11"/>
              <p:cNvSpPr>
                <a:spLocks noChangeShapeType="1"/>
              </p:cNvSpPr>
              <p:nvPr/>
            </p:nvSpPr>
            <p:spPr bwMode="auto">
              <a:xfrm>
                <a:off x="3941" y="1157"/>
                <a:ext cx="1" cy="2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635" name="Line 12"/>
              <p:cNvSpPr>
                <a:spLocks noChangeShapeType="1"/>
              </p:cNvSpPr>
              <p:nvPr/>
            </p:nvSpPr>
            <p:spPr bwMode="auto">
              <a:xfrm>
                <a:off x="3816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  <p:grpSp>
            <p:nvGrpSpPr>
              <p:cNvPr id="60636" name="Group 13"/>
              <p:cNvGrpSpPr>
                <a:grpSpLocks/>
              </p:cNvGrpSpPr>
              <p:nvPr/>
            </p:nvGrpSpPr>
            <p:grpSpPr bwMode="auto">
              <a:xfrm>
                <a:off x="3936" y="1157"/>
                <a:ext cx="120" cy="217"/>
                <a:chOff x="4152" y="1157"/>
                <a:chExt cx="120" cy="217"/>
              </a:xfrm>
            </p:grpSpPr>
            <p:sp>
              <p:nvSpPr>
                <p:cNvPr id="60638" name="Line 14"/>
                <p:cNvSpPr>
                  <a:spLocks noChangeShapeType="1"/>
                </p:cNvSpPr>
                <p:nvPr/>
              </p:nvSpPr>
              <p:spPr bwMode="auto">
                <a:xfrm>
                  <a:off x="4265" y="1157"/>
                  <a:ext cx="1" cy="2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639" name="Line 15"/>
                <p:cNvSpPr>
                  <a:spLocks noChangeShapeType="1"/>
                </p:cNvSpPr>
                <p:nvPr/>
              </p:nvSpPr>
              <p:spPr bwMode="auto">
                <a:xfrm>
                  <a:off x="4152" y="1356"/>
                  <a:ext cx="12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/>
                <a:p>
                  <a:endParaRPr lang="zh-CN" altLang="en-US"/>
                </a:p>
              </p:txBody>
            </p:sp>
          </p:grpSp>
          <p:sp>
            <p:nvSpPr>
              <p:cNvPr id="60637" name="Line 16"/>
              <p:cNvSpPr>
                <a:spLocks noChangeShapeType="1"/>
              </p:cNvSpPr>
              <p:nvPr/>
            </p:nvSpPr>
            <p:spPr bwMode="auto">
              <a:xfrm>
                <a:off x="4044" y="1152"/>
                <a:ext cx="1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/>
              <a:p>
                <a:endParaRPr lang="zh-CN" altLang="en-US"/>
              </a:p>
            </p:txBody>
          </p:sp>
        </p:grpSp>
        <p:sp>
          <p:nvSpPr>
            <p:cNvPr id="60424" name="Line 17"/>
            <p:cNvSpPr>
              <a:spLocks noChangeShapeType="1"/>
            </p:cNvSpPr>
            <p:nvPr/>
          </p:nvSpPr>
          <p:spPr bwMode="auto">
            <a:xfrm>
              <a:off x="965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Line 18"/>
            <p:cNvSpPr>
              <a:spLocks noChangeShapeType="1"/>
            </p:cNvSpPr>
            <p:nvPr/>
          </p:nvSpPr>
          <p:spPr bwMode="auto">
            <a:xfrm>
              <a:off x="1181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19"/>
            <p:cNvSpPr>
              <a:spLocks noChangeShapeType="1"/>
            </p:cNvSpPr>
            <p:nvPr/>
          </p:nvSpPr>
          <p:spPr bwMode="auto">
            <a:xfrm>
              <a:off x="968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27" name="Line 20"/>
            <p:cNvSpPr>
              <a:spLocks noChangeShapeType="1"/>
            </p:cNvSpPr>
            <p:nvPr/>
          </p:nvSpPr>
          <p:spPr bwMode="auto">
            <a:xfrm>
              <a:off x="1184" y="1589"/>
              <a:ext cx="3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60428" name="Group 21"/>
            <p:cNvGrpSpPr>
              <a:grpSpLocks/>
            </p:cNvGrpSpPr>
            <p:nvPr/>
          </p:nvGrpSpPr>
          <p:grpSpPr bwMode="auto">
            <a:xfrm>
              <a:off x="1044" y="1979"/>
              <a:ext cx="3768" cy="226"/>
              <a:chOff x="2736" y="1260"/>
              <a:chExt cx="3576" cy="222"/>
            </a:xfrm>
          </p:grpSpPr>
          <p:grpSp>
            <p:nvGrpSpPr>
              <p:cNvPr id="60523" name="Group 22"/>
              <p:cNvGrpSpPr>
                <a:grpSpLocks/>
              </p:cNvGrpSpPr>
              <p:nvPr/>
            </p:nvGrpSpPr>
            <p:grpSpPr bwMode="auto">
              <a:xfrm>
                <a:off x="2736" y="1260"/>
                <a:ext cx="1788" cy="222"/>
                <a:chOff x="2736" y="1260"/>
                <a:chExt cx="1788" cy="222"/>
              </a:xfrm>
            </p:grpSpPr>
            <p:grpSp>
              <p:nvGrpSpPr>
                <p:cNvPr id="60579" name="Group 23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60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621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28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29" name="Group 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31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32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30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622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23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24" name="Group 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26" name="Line 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27" name="Line 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25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608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609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16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17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19" name="Line 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20" name="Line 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1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610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11" name="Line 4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12" name="Group 4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14" name="Line 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1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13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0580" name="Group 50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8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95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602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603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05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06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604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9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97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98" name="Group 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600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601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99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8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83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90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91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93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94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92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84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85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86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88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89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87" name="Line 7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60524" name="Group 77"/>
              <p:cNvGrpSpPr>
                <a:grpSpLocks/>
              </p:cNvGrpSpPr>
              <p:nvPr/>
            </p:nvGrpSpPr>
            <p:grpSpPr bwMode="auto">
              <a:xfrm>
                <a:off x="4524" y="1260"/>
                <a:ext cx="1788" cy="222"/>
                <a:chOff x="2736" y="1260"/>
                <a:chExt cx="1788" cy="222"/>
              </a:xfrm>
            </p:grpSpPr>
            <p:grpSp>
              <p:nvGrpSpPr>
                <p:cNvPr id="60525" name="Group 78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5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67" name="Group 8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74" name="Line 8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75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77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78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7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68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69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70" name="Group 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72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73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71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54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55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62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63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65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66" name="Line 9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6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56" name="Group 9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57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58" name="Group 1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60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61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59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60526" name="Group 105"/>
                <p:cNvGrpSpPr>
                  <a:grpSpLocks/>
                </p:cNvGrpSpPr>
                <p:nvPr/>
              </p:nvGrpSpPr>
              <p:grpSpPr bwMode="auto">
                <a:xfrm>
                  <a:off x="3624" y="1260"/>
                  <a:ext cx="900" cy="222"/>
                  <a:chOff x="2736" y="1260"/>
                  <a:chExt cx="900" cy="222"/>
                </a:xfrm>
              </p:grpSpPr>
              <p:grpSp>
                <p:nvGrpSpPr>
                  <p:cNvPr id="60527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2736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41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48" name="Line 1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49" name="Group 1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51" name="Line 1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52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50" name="Line 1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42" name="Group 1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43" name="Line 1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44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46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47" name="Line 1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45" name="Line 1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0528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3180" y="1260"/>
                    <a:ext cx="456" cy="222"/>
                    <a:chOff x="2736" y="1260"/>
                    <a:chExt cx="456" cy="222"/>
                  </a:xfrm>
                </p:grpSpPr>
                <p:grpSp>
                  <p:nvGrpSpPr>
                    <p:cNvPr id="60529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36" name="Line 1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37" name="Group 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39" name="Line 1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40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38" name="Line 1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530" name="Group 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64" y="1260"/>
                      <a:ext cx="228" cy="222"/>
                      <a:chOff x="4356" y="672"/>
                      <a:chExt cx="228" cy="222"/>
                    </a:xfrm>
                  </p:grpSpPr>
                  <p:sp>
                    <p:nvSpPr>
                      <p:cNvPr id="60531" name="Line 1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61" y="677"/>
                        <a:ext cx="1" cy="21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0532" name="Group 1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56" y="677"/>
                        <a:ext cx="120" cy="217"/>
                        <a:chOff x="4152" y="1157"/>
                        <a:chExt cx="120" cy="217"/>
                      </a:xfrm>
                    </p:grpSpPr>
                    <p:sp>
                      <p:nvSpPr>
                        <p:cNvPr id="60534" name="Line 1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65" y="1157"/>
                          <a:ext cx="1" cy="21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0535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52" y="1356"/>
                          <a:ext cx="1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lIns="12700" tIns="12700" rIns="12700" bIns="12700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0533" name="Line 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64" y="672"/>
                        <a:ext cx="1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lIns="12700" tIns="12700" rIns="12700" bIns="12700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60429" name="Group 132"/>
            <p:cNvGrpSpPr>
              <a:grpSpLocks/>
            </p:cNvGrpSpPr>
            <p:nvPr/>
          </p:nvGrpSpPr>
          <p:grpSpPr bwMode="auto">
            <a:xfrm>
              <a:off x="4812" y="1979"/>
              <a:ext cx="948" cy="226"/>
              <a:chOff x="2736" y="1260"/>
              <a:chExt cx="900" cy="222"/>
            </a:xfrm>
          </p:grpSpPr>
          <p:grpSp>
            <p:nvGrpSpPr>
              <p:cNvPr id="60497" name="Group 133"/>
              <p:cNvGrpSpPr>
                <a:grpSpLocks/>
              </p:cNvGrpSpPr>
              <p:nvPr/>
            </p:nvGrpSpPr>
            <p:grpSpPr bwMode="auto">
              <a:xfrm>
                <a:off x="2736" y="1260"/>
                <a:ext cx="456" cy="222"/>
                <a:chOff x="2736" y="1260"/>
                <a:chExt cx="456" cy="222"/>
              </a:xfrm>
            </p:grpSpPr>
            <p:grpSp>
              <p:nvGrpSpPr>
                <p:cNvPr id="60511" name="Group 134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18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19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21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22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2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12" name="Group 140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13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14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16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17" name="Line 1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15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0498" name="Group 146"/>
              <p:cNvGrpSpPr>
                <a:grpSpLocks/>
              </p:cNvGrpSpPr>
              <p:nvPr/>
            </p:nvGrpSpPr>
            <p:grpSpPr bwMode="auto">
              <a:xfrm>
                <a:off x="3180" y="1260"/>
                <a:ext cx="456" cy="222"/>
                <a:chOff x="2736" y="1260"/>
                <a:chExt cx="456" cy="222"/>
              </a:xfrm>
            </p:grpSpPr>
            <p:grpSp>
              <p:nvGrpSpPr>
                <p:cNvPr id="60499" name="Group 147"/>
                <p:cNvGrpSpPr>
                  <a:grpSpLocks/>
                </p:cNvGrpSpPr>
                <p:nvPr/>
              </p:nvGrpSpPr>
              <p:grpSpPr bwMode="auto">
                <a:xfrm>
                  <a:off x="2736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06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07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09" name="Line 1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10" name="Line 1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08" name="Line 152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500" name="Group 153"/>
                <p:cNvGrpSpPr>
                  <a:grpSpLocks/>
                </p:cNvGrpSpPr>
                <p:nvPr/>
              </p:nvGrpSpPr>
              <p:grpSpPr bwMode="auto">
                <a:xfrm>
                  <a:off x="2964" y="1260"/>
                  <a:ext cx="228" cy="222"/>
                  <a:chOff x="4356" y="672"/>
                  <a:chExt cx="228" cy="222"/>
                </a:xfrm>
              </p:grpSpPr>
              <p:sp>
                <p:nvSpPr>
                  <p:cNvPr id="60501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4361" y="677"/>
                    <a:ext cx="1" cy="21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502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4356" y="677"/>
                    <a:ext cx="120" cy="217"/>
                    <a:chOff x="4152" y="1157"/>
                    <a:chExt cx="120" cy="217"/>
                  </a:xfrm>
                </p:grpSpPr>
                <p:sp>
                  <p:nvSpPr>
                    <p:cNvPr id="60504" name="Line 1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65" y="1157"/>
                      <a:ext cx="1" cy="2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505" name="Line 1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52" y="1356"/>
                      <a:ext cx="1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2700" tIns="12700" rIns="12700" bIns="12700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50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4464" y="672"/>
                    <a:ext cx="1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2700" tIns="12700" rIns="12700" bIns="12700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0430" name="Line 159"/>
            <p:cNvSpPr>
              <a:spLocks noChangeShapeType="1"/>
            </p:cNvSpPr>
            <p:nvPr/>
          </p:nvSpPr>
          <p:spPr bwMode="auto">
            <a:xfrm>
              <a:off x="641" y="1589"/>
              <a:ext cx="3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1" name="Line 160"/>
            <p:cNvSpPr>
              <a:spLocks noChangeShapeType="1"/>
            </p:cNvSpPr>
            <p:nvPr/>
          </p:nvSpPr>
          <p:spPr bwMode="auto">
            <a:xfrm>
              <a:off x="1572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161"/>
            <p:cNvSpPr>
              <a:spLocks noChangeShapeType="1"/>
            </p:cNvSpPr>
            <p:nvPr/>
          </p:nvSpPr>
          <p:spPr bwMode="auto">
            <a:xfrm>
              <a:off x="1788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Line 162"/>
            <p:cNvSpPr>
              <a:spLocks noChangeShapeType="1"/>
            </p:cNvSpPr>
            <p:nvPr/>
          </p:nvSpPr>
          <p:spPr bwMode="auto">
            <a:xfrm>
              <a:off x="1575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4" name="Line 163"/>
            <p:cNvSpPr>
              <a:spLocks noChangeShapeType="1"/>
            </p:cNvSpPr>
            <p:nvPr/>
          </p:nvSpPr>
          <p:spPr bwMode="auto">
            <a:xfrm>
              <a:off x="1791" y="1589"/>
              <a:ext cx="1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35" name="Line 164"/>
            <p:cNvSpPr>
              <a:spLocks noChangeShapeType="1"/>
            </p:cNvSpPr>
            <p:nvPr/>
          </p:nvSpPr>
          <p:spPr bwMode="auto">
            <a:xfrm>
              <a:off x="1867" y="2430"/>
              <a:ext cx="16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grpSp>
          <p:nvGrpSpPr>
            <p:cNvPr id="60436" name="Group 165"/>
            <p:cNvGrpSpPr>
              <a:grpSpLocks/>
            </p:cNvGrpSpPr>
            <p:nvPr/>
          </p:nvGrpSpPr>
          <p:grpSpPr bwMode="auto">
            <a:xfrm>
              <a:off x="1985" y="2201"/>
              <a:ext cx="949" cy="1210"/>
              <a:chOff x="3593" y="1706"/>
              <a:chExt cx="901" cy="1156"/>
            </a:xfrm>
          </p:grpSpPr>
          <p:sp>
            <p:nvSpPr>
              <p:cNvPr id="60492" name="Line 166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3" name="Line 167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4" name="Line 168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5" name="Line 169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6" name="Line 170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37" name="Line 171"/>
            <p:cNvSpPr>
              <a:spLocks noChangeShapeType="1"/>
            </p:cNvSpPr>
            <p:nvPr/>
          </p:nvSpPr>
          <p:spPr bwMode="auto">
            <a:xfrm>
              <a:off x="1218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Line 172"/>
            <p:cNvSpPr>
              <a:spLocks noChangeShapeType="1"/>
            </p:cNvSpPr>
            <p:nvPr/>
          </p:nvSpPr>
          <p:spPr bwMode="auto">
            <a:xfrm>
              <a:off x="3166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173"/>
            <p:cNvSpPr>
              <a:spLocks noChangeShapeType="1"/>
            </p:cNvSpPr>
            <p:nvPr/>
          </p:nvSpPr>
          <p:spPr bwMode="auto">
            <a:xfrm>
              <a:off x="2941" y="3333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0" name="Line 174"/>
            <p:cNvSpPr>
              <a:spLocks noChangeShapeType="1"/>
            </p:cNvSpPr>
            <p:nvPr/>
          </p:nvSpPr>
          <p:spPr bwMode="auto">
            <a:xfrm>
              <a:off x="590" y="3137"/>
              <a:ext cx="644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1" name="Line 175"/>
            <p:cNvSpPr>
              <a:spLocks noChangeShapeType="1"/>
            </p:cNvSpPr>
            <p:nvPr/>
          </p:nvSpPr>
          <p:spPr bwMode="auto">
            <a:xfrm>
              <a:off x="565" y="3332"/>
              <a:ext cx="643" cy="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2" name="Line 176"/>
            <p:cNvSpPr>
              <a:spLocks noChangeShapeType="1"/>
            </p:cNvSpPr>
            <p:nvPr/>
          </p:nvSpPr>
          <p:spPr bwMode="auto">
            <a:xfrm>
              <a:off x="3169" y="3137"/>
              <a:ext cx="20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43" name="Rectangle 177"/>
            <p:cNvSpPr>
              <a:spLocks noChangeArrowheads="1"/>
            </p:cNvSpPr>
            <p:nvPr/>
          </p:nvSpPr>
          <p:spPr bwMode="auto">
            <a:xfrm>
              <a:off x="2905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444" name="Rectangle 178"/>
            <p:cNvSpPr>
              <a:spLocks noChangeArrowheads="1"/>
            </p:cNvSpPr>
            <p:nvPr/>
          </p:nvSpPr>
          <p:spPr bwMode="auto">
            <a:xfrm>
              <a:off x="2171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45" name="Rectangle 179"/>
            <p:cNvSpPr>
              <a:spLocks noChangeArrowheads="1"/>
            </p:cNvSpPr>
            <p:nvPr/>
          </p:nvSpPr>
          <p:spPr bwMode="auto">
            <a:xfrm>
              <a:off x="2652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46" name="Rectangle 180"/>
            <p:cNvSpPr>
              <a:spLocks noChangeArrowheads="1"/>
            </p:cNvSpPr>
            <p:nvPr/>
          </p:nvSpPr>
          <p:spPr bwMode="auto">
            <a:xfrm>
              <a:off x="2412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47" name="Rectangle 181"/>
            <p:cNvSpPr>
              <a:spLocks noChangeArrowheads="1"/>
            </p:cNvSpPr>
            <p:nvPr/>
          </p:nvSpPr>
          <p:spPr bwMode="auto">
            <a:xfrm>
              <a:off x="1931" y="2822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48" name="Rectangle 182"/>
            <p:cNvSpPr>
              <a:spLocks noChangeArrowheads="1"/>
            </p:cNvSpPr>
            <p:nvPr/>
          </p:nvSpPr>
          <p:spPr bwMode="auto">
            <a:xfrm>
              <a:off x="1527" y="1384"/>
              <a:ext cx="33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0449" name="Rectangle 183"/>
            <p:cNvSpPr>
              <a:spLocks noChangeArrowheads="1"/>
            </p:cNvSpPr>
            <p:nvPr/>
          </p:nvSpPr>
          <p:spPr bwMode="auto">
            <a:xfrm>
              <a:off x="793" y="1360"/>
              <a:ext cx="649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 b="1">
                  <a:latin typeface="Times New Roman" panose="02020603050405020304" pitchFamily="18" charset="0"/>
                </a:rPr>
                <a:t>模式</a:t>
              </a:r>
              <a:r>
                <a:rPr lang="en-US" altLang="zh-CN" sz="2400" b="1"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60450" name="Group 184"/>
            <p:cNvGrpSpPr>
              <a:grpSpLocks/>
            </p:cNvGrpSpPr>
            <p:nvPr/>
          </p:nvGrpSpPr>
          <p:grpSpPr bwMode="auto">
            <a:xfrm>
              <a:off x="3869" y="2201"/>
              <a:ext cx="949" cy="1186"/>
              <a:chOff x="3593" y="1706"/>
              <a:chExt cx="901" cy="1156"/>
            </a:xfrm>
          </p:grpSpPr>
          <p:sp>
            <p:nvSpPr>
              <p:cNvPr id="60487" name="Line 185"/>
              <p:cNvSpPr>
                <a:spLocks noChangeShapeType="1"/>
              </p:cNvSpPr>
              <p:nvPr/>
            </p:nvSpPr>
            <p:spPr bwMode="auto">
              <a:xfrm>
                <a:off x="35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8" name="Line 186"/>
              <p:cNvSpPr>
                <a:spLocks noChangeShapeType="1"/>
              </p:cNvSpPr>
              <p:nvPr/>
            </p:nvSpPr>
            <p:spPr bwMode="auto">
              <a:xfrm>
                <a:off x="3818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9" name="Line 187"/>
              <p:cNvSpPr>
                <a:spLocks noChangeShapeType="1"/>
              </p:cNvSpPr>
              <p:nvPr/>
            </p:nvSpPr>
            <p:spPr bwMode="auto">
              <a:xfrm>
                <a:off x="4031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0" name="Line 188"/>
              <p:cNvSpPr>
                <a:spLocks noChangeShapeType="1"/>
              </p:cNvSpPr>
              <p:nvPr/>
            </p:nvSpPr>
            <p:spPr bwMode="auto">
              <a:xfrm>
                <a:off x="4256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1" name="Line 189"/>
              <p:cNvSpPr>
                <a:spLocks noChangeShapeType="1"/>
              </p:cNvSpPr>
              <p:nvPr/>
            </p:nvSpPr>
            <p:spPr bwMode="auto">
              <a:xfrm>
                <a:off x="4493" y="1706"/>
                <a:ext cx="1" cy="1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1" name="Line 190"/>
            <p:cNvSpPr>
              <a:spLocks noChangeShapeType="1"/>
            </p:cNvSpPr>
            <p:nvPr/>
          </p:nvSpPr>
          <p:spPr bwMode="auto">
            <a:xfrm>
              <a:off x="5277" y="3142"/>
              <a:ext cx="3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Rectangle 191"/>
            <p:cNvSpPr>
              <a:spLocks noChangeArrowheads="1"/>
            </p:cNvSpPr>
            <p:nvPr/>
          </p:nvSpPr>
          <p:spPr bwMode="auto">
            <a:xfrm>
              <a:off x="4789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453" name="Rectangle 192"/>
            <p:cNvSpPr>
              <a:spLocks noChangeArrowheads="1"/>
            </p:cNvSpPr>
            <p:nvPr/>
          </p:nvSpPr>
          <p:spPr bwMode="auto">
            <a:xfrm>
              <a:off x="4055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algn="ctr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454" name="Rectangle 193"/>
            <p:cNvSpPr>
              <a:spLocks noChangeArrowheads="1"/>
            </p:cNvSpPr>
            <p:nvPr/>
          </p:nvSpPr>
          <p:spPr bwMode="auto">
            <a:xfrm>
              <a:off x="4536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55" name="Rectangle 194"/>
            <p:cNvSpPr>
              <a:spLocks noChangeArrowheads="1"/>
            </p:cNvSpPr>
            <p:nvPr/>
          </p:nvSpPr>
          <p:spPr bwMode="auto">
            <a:xfrm>
              <a:off x="3815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  <a:p>
              <a:pPr algn="ctr"/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0456" name="Line 195"/>
            <p:cNvSpPr>
              <a:spLocks noChangeShapeType="1"/>
            </p:cNvSpPr>
            <p:nvPr/>
          </p:nvSpPr>
          <p:spPr bwMode="auto">
            <a:xfrm>
              <a:off x="3418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7" name="Line 196"/>
            <p:cNvSpPr>
              <a:spLocks noChangeShapeType="1"/>
            </p:cNvSpPr>
            <p:nvPr/>
          </p:nvSpPr>
          <p:spPr bwMode="auto">
            <a:xfrm>
              <a:off x="3634" y="159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8" name="Line 197"/>
            <p:cNvSpPr>
              <a:spLocks noChangeShapeType="1"/>
            </p:cNvSpPr>
            <p:nvPr/>
          </p:nvSpPr>
          <p:spPr bwMode="auto">
            <a:xfrm>
              <a:off x="3421" y="178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59" name="Line 198"/>
            <p:cNvSpPr>
              <a:spLocks noChangeShapeType="1"/>
            </p:cNvSpPr>
            <p:nvPr/>
          </p:nvSpPr>
          <p:spPr bwMode="auto">
            <a:xfrm>
              <a:off x="3637" y="1589"/>
              <a:ext cx="163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0" name="Rectangle 199"/>
            <p:cNvSpPr>
              <a:spLocks noChangeArrowheads="1"/>
            </p:cNvSpPr>
            <p:nvPr/>
          </p:nvSpPr>
          <p:spPr bwMode="auto">
            <a:xfrm>
              <a:off x="3373" y="1372"/>
              <a:ext cx="3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0461" name="Line 200"/>
            <p:cNvSpPr>
              <a:spLocks noChangeShapeType="1"/>
            </p:cNvSpPr>
            <p:nvPr/>
          </p:nvSpPr>
          <p:spPr bwMode="auto">
            <a:xfrm>
              <a:off x="5517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2" name="Line 201"/>
            <p:cNvSpPr>
              <a:spLocks noChangeShapeType="1"/>
            </p:cNvSpPr>
            <p:nvPr/>
          </p:nvSpPr>
          <p:spPr bwMode="auto">
            <a:xfrm>
              <a:off x="5267" y="3333"/>
              <a:ext cx="2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3" name="Line 202"/>
            <p:cNvSpPr>
              <a:spLocks noChangeShapeType="1"/>
            </p:cNvSpPr>
            <p:nvPr/>
          </p:nvSpPr>
          <p:spPr bwMode="auto">
            <a:xfrm>
              <a:off x="5521" y="3137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4" name="Line 203"/>
            <p:cNvSpPr>
              <a:spLocks noChangeShapeType="1"/>
            </p:cNvSpPr>
            <p:nvPr/>
          </p:nvSpPr>
          <p:spPr bwMode="auto">
            <a:xfrm>
              <a:off x="4214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5" name="Line 204"/>
            <p:cNvSpPr>
              <a:spLocks noChangeShapeType="1"/>
            </p:cNvSpPr>
            <p:nvPr/>
          </p:nvSpPr>
          <p:spPr bwMode="auto">
            <a:xfrm>
              <a:off x="4430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6" name="Line 205"/>
            <p:cNvSpPr>
              <a:spLocks noChangeShapeType="1"/>
            </p:cNvSpPr>
            <p:nvPr/>
          </p:nvSpPr>
          <p:spPr bwMode="auto">
            <a:xfrm>
              <a:off x="4218" y="2626"/>
              <a:ext cx="2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7" name="Line 206"/>
            <p:cNvSpPr>
              <a:spLocks noChangeShapeType="1"/>
            </p:cNvSpPr>
            <p:nvPr/>
          </p:nvSpPr>
          <p:spPr bwMode="auto">
            <a:xfrm>
              <a:off x="4446" y="2430"/>
              <a:ext cx="11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68" name="Line 207"/>
            <p:cNvSpPr>
              <a:spLocks noChangeShapeType="1"/>
            </p:cNvSpPr>
            <p:nvPr/>
          </p:nvSpPr>
          <p:spPr bwMode="auto">
            <a:xfrm>
              <a:off x="1648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Line 208"/>
            <p:cNvSpPr>
              <a:spLocks noChangeShapeType="1"/>
            </p:cNvSpPr>
            <p:nvPr/>
          </p:nvSpPr>
          <p:spPr bwMode="auto">
            <a:xfrm>
              <a:off x="1864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Line 209"/>
            <p:cNvSpPr>
              <a:spLocks noChangeShapeType="1"/>
            </p:cNvSpPr>
            <p:nvPr/>
          </p:nvSpPr>
          <p:spPr bwMode="auto">
            <a:xfrm>
              <a:off x="1651" y="262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1" name="Line 210"/>
            <p:cNvSpPr>
              <a:spLocks noChangeShapeType="1"/>
            </p:cNvSpPr>
            <p:nvPr/>
          </p:nvSpPr>
          <p:spPr bwMode="auto">
            <a:xfrm>
              <a:off x="3519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Line 211"/>
            <p:cNvSpPr>
              <a:spLocks noChangeShapeType="1"/>
            </p:cNvSpPr>
            <p:nvPr/>
          </p:nvSpPr>
          <p:spPr bwMode="auto">
            <a:xfrm>
              <a:off x="3735" y="2435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212"/>
            <p:cNvSpPr>
              <a:spLocks noChangeShapeType="1"/>
            </p:cNvSpPr>
            <p:nvPr/>
          </p:nvSpPr>
          <p:spPr bwMode="auto">
            <a:xfrm>
              <a:off x="3522" y="262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4" name="Line 213"/>
            <p:cNvSpPr>
              <a:spLocks noChangeShapeType="1"/>
            </p:cNvSpPr>
            <p:nvPr/>
          </p:nvSpPr>
          <p:spPr bwMode="auto">
            <a:xfrm>
              <a:off x="3751" y="2430"/>
              <a:ext cx="46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5" name="Line 214"/>
            <p:cNvSpPr>
              <a:spLocks noChangeShapeType="1"/>
            </p:cNvSpPr>
            <p:nvPr/>
          </p:nvSpPr>
          <p:spPr bwMode="auto">
            <a:xfrm>
              <a:off x="691" y="2430"/>
              <a:ext cx="97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6" name="Line 215"/>
            <p:cNvSpPr>
              <a:spLocks noChangeShapeType="1"/>
            </p:cNvSpPr>
            <p:nvPr/>
          </p:nvSpPr>
          <p:spPr bwMode="auto">
            <a:xfrm>
              <a:off x="1221" y="3138"/>
              <a:ext cx="1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  <p:sp>
          <p:nvSpPr>
            <p:cNvPr id="60477" name="Line 216"/>
            <p:cNvSpPr>
              <a:spLocks noChangeShapeType="1"/>
            </p:cNvSpPr>
            <p:nvPr/>
          </p:nvSpPr>
          <p:spPr bwMode="auto">
            <a:xfrm>
              <a:off x="2926" y="3142"/>
              <a:ext cx="2" cy="2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Rectangle 217"/>
            <p:cNvSpPr>
              <a:spLocks noChangeArrowheads="1"/>
            </p:cNvSpPr>
            <p:nvPr/>
          </p:nvSpPr>
          <p:spPr bwMode="auto">
            <a:xfrm>
              <a:off x="4321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79" name="Line 218"/>
            <p:cNvSpPr>
              <a:spLocks noChangeShapeType="1"/>
            </p:cNvSpPr>
            <p:nvPr/>
          </p:nvSpPr>
          <p:spPr bwMode="auto">
            <a:xfrm>
              <a:off x="5057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0" name="Line 219"/>
            <p:cNvSpPr>
              <a:spLocks noChangeShapeType="1"/>
            </p:cNvSpPr>
            <p:nvPr/>
          </p:nvSpPr>
          <p:spPr bwMode="auto">
            <a:xfrm>
              <a:off x="5282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1" name="Rectangle 220"/>
            <p:cNvSpPr>
              <a:spLocks noChangeArrowheads="1"/>
            </p:cNvSpPr>
            <p:nvPr/>
          </p:nvSpPr>
          <p:spPr bwMode="auto">
            <a:xfrm>
              <a:off x="5054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0482" name="Rectangle 221"/>
            <p:cNvSpPr>
              <a:spLocks noChangeArrowheads="1"/>
            </p:cNvSpPr>
            <p:nvPr/>
          </p:nvSpPr>
          <p:spPr bwMode="auto">
            <a:xfrm>
              <a:off x="5256" y="2810"/>
              <a:ext cx="33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483" name="Line 222"/>
            <p:cNvSpPr>
              <a:spLocks noChangeShapeType="1"/>
            </p:cNvSpPr>
            <p:nvPr/>
          </p:nvSpPr>
          <p:spPr bwMode="auto">
            <a:xfrm>
              <a:off x="3170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4" name="Line 223"/>
            <p:cNvSpPr>
              <a:spLocks noChangeShapeType="1"/>
            </p:cNvSpPr>
            <p:nvPr/>
          </p:nvSpPr>
          <p:spPr bwMode="auto">
            <a:xfrm>
              <a:off x="5522" y="2189"/>
              <a:ext cx="1" cy="11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85" name="Rectangle 224"/>
            <p:cNvSpPr>
              <a:spLocks noChangeArrowheads="1"/>
            </p:cNvSpPr>
            <p:nvPr/>
          </p:nvSpPr>
          <p:spPr bwMode="auto">
            <a:xfrm>
              <a:off x="107" y="1611"/>
              <a:ext cx="536" cy="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60486" name="Line 225"/>
            <p:cNvSpPr>
              <a:spLocks noChangeShapeType="1"/>
            </p:cNvSpPr>
            <p:nvPr/>
          </p:nvSpPr>
          <p:spPr bwMode="auto">
            <a:xfrm>
              <a:off x="198" y="1620"/>
              <a:ext cx="3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模式</a:t>
            </a:r>
            <a:r>
              <a:rPr lang="en-US" altLang="zh-CN" sz="3200" smtClean="0"/>
              <a:t>5  </a:t>
            </a:r>
            <a:r>
              <a:rPr lang="zh-CN" altLang="en-US" sz="3200" smtClean="0"/>
              <a:t>硬件触发选通信号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mtClean="0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上升沿触发，不自动重复计数。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  <a:defRPr/>
            </a:pPr>
            <a:r>
              <a:rPr kumimoji="1" lang="zh-CN" altLang="en-US" sz="2800" smtClean="0"/>
              <a:t>计数过程中，</a:t>
            </a:r>
            <a:r>
              <a:rPr kumimoji="1" lang="en-US" altLang="zh-CN" sz="2800" smtClean="0"/>
              <a:t>GATE</a:t>
            </a:r>
            <a:r>
              <a:rPr kumimoji="1" lang="zh-CN" altLang="en-US" sz="2800" smtClean="0"/>
              <a:t>端又来了上升沿触发，则重新获得计数初值，开始减</a:t>
            </a:r>
            <a:r>
              <a:rPr kumimoji="1" lang="en-US" altLang="zh-CN" sz="2800" smtClean="0"/>
              <a:t>1</a:t>
            </a:r>
            <a:r>
              <a:rPr kumimoji="1" lang="zh-CN" altLang="en-US" sz="2800" smtClean="0"/>
              <a:t>计数。</a:t>
            </a:r>
            <a:endParaRPr lang="zh-CN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 descr="图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60350"/>
            <a:ext cx="440372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8175" y="333375"/>
            <a:ext cx="62055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chemeClr val="hlink"/>
                </a:solidFill>
              </a:rPr>
              <a:t>各种工作模式的输出波形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827088" y="150495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2351088" y="1047750"/>
            <a:ext cx="0" cy="533400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827088" y="231140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827088" y="3119438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827088" y="3927475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827088" y="4735513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903288" y="5543550"/>
            <a:ext cx="7543800" cy="0"/>
          </a:xfrm>
          <a:prstGeom prst="line">
            <a:avLst/>
          </a:prstGeom>
          <a:noFill/>
          <a:ln w="28575">
            <a:solidFill>
              <a:srgbClr val="0066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062038" y="1763713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 *</a:t>
            </a:r>
            <a:r>
              <a:rPr kumimoji="1" lang="zh-CN" altLang="en-US" sz="2000" b="1"/>
              <a:t>模式 </a:t>
            </a:r>
            <a:r>
              <a:rPr kumimoji="1" lang="en-US" altLang="zh-CN" sz="2000" b="1"/>
              <a:t>0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108075" y="252571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+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1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109663" y="3363913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#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2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109663" y="4202113"/>
            <a:ext cx="97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#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3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1131888" y="5040313"/>
            <a:ext cx="931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*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4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1108075" y="5802313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/>
              <a:t>+</a:t>
            </a:r>
            <a:r>
              <a:rPr kumimoji="1" lang="zh-CN" altLang="en-US" sz="2000" b="1"/>
              <a:t>模式</a:t>
            </a:r>
            <a:r>
              <a:rPr kumimoji="1" lang="en-US" altLang="zh-CN" sz="2000" b="1"/>
              <a:t>5</a:t>
            </a: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3355975" y="17097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965575" y="17097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965575" y="2090738"/>
            <a:ext cx="28194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6784975" y="17097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784975" y="17097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6694488" y="1376363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>
            <a:off x="3355975" y="2547938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3965575" y="25479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3965575" y="2952750"/>
            <a:ext cx="6858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4651375" y="2547938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4651375" y="2547938"/>
            <a:ext cx="2152650" cy="174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3924300" y="22399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4606925" y="22050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3279775" y="3457575"/>
            <a:ext cx="1371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8" name="Line 30"/>
          <p:cNvSpPr>
            <a:spLocks noChangeShapeType="1"/>
          </p:cNvSpPr>
          <p:nvPr/>
        </p:nvSpPr>
        <p:spPr bwMode="auto">
          <a:xfrm>
            <a:off x="46513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>
            <a:off x="48799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4879975" y="3457575"/>
            <a:ext cx="12192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1" name="Line 33"/>
          <p:cNvSpPr>
            <a:spLocks noChangeShapeType="1"/>
          </p:cNvSpPr>
          <p:nvPr/>
        </p:nvSpPr>
        <p:spPr bwMode="auto">
          <a:xfrm>
            <a:off x="60991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6327775" y="34575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6327775" y="3457575"/>
            <a:ext cx="8382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3492500" y="30765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4757738" y="3076575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0/</a:t>
            </a:r>
            <a:r>
              <a:rPr kumimoji="1" lang="en-US" altLang="zh-CN" sz="2000"/>
              <a:t>N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4572000" y="30765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1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6011863" y="307657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1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224588" y="3076575"/>
            <a:ext cx="57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</a:t>
            </a:r>
            <a:r>
              <a:rPr kumimoji="1" lang="en-US" altLang="zh-CN" sz="2000"/>
              <a:t>/N</a:t>
            </a:r>
            <a:endParaRPr kumimoji="1" lang="zh-CN" altLang="zh-CN" sz="2000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4643438" y="3838575"/>
            <a:ext cx="228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>
            <a:off x="6084888" y="3838575"/>
            <a:ext cx="228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>
            <a:off x="3419475" y="4292600"/>
            <a:ext cx="1344613" cy="269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>
            <a:off x="4764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>
            <a:off x="5526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4764088" y="46767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5526088" y="431958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3849688" y="39147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</a:t>
            </a:r>
          </a:p>
        </p:txBody>
      </p:sp>
      <p:sp>
        <p:nvSpPr>
          <p:cNvPr id="63537" name="Text Box 49"/>
          <p:cNvSpPr txBox="1">
            <a:spLocks noChangeArrowheads="1"/>
          </p:cNvSpPr>
          <p:nvPr/>
        </p:nvSpPr>
        <p:spPr bwMode="auto">
          <a:xfrm>
            <a:off x="6223000" y="391477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/>
              <a:t>N/2</a:t>
            </a:r>
          </a:p>
        </p:txBody>
      </p:sp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4429125" y="3914775"/>
            <a:ext cx="788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   </a:t>
            </a:r>
            <a:r>
              <a:rPr kumimoji="1" lang="en-US" altLang="zh-CN" sz="2000"/>
              <a:t>N/2</a:t>
            </a:r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5080000" y="3914775"/>
            <a:ext cx="858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    0/</a:t>
            </a:r>
            <a:r>
              <a:rPr kumimoji="1" lang="en-US" altLang="zh-CN" sz="2000"/>
              <a:t>N</a:t>
            </a:r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6943725" y="391477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zh-CN" sz="2000"/>
              <a:t>0</a:t>
            </a:r>
            <a:r>
              <a:rPr kumimoji="1" lang="en-US" altLang="zh-CN" sz="2000"/>
              <a:t>/N</a:t>
            </a:r>
            <a:endParaRPr kumimoji="1" lang="zh-CN" altLang="zh-CN" sz="2000"/>
          </a:p>
        </p:txBody>
      </p:sp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6288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7050088" y="429577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3" name="Line 55"/>
          <p:cNvSpPr>
            <a:spLocks noChangeShapeType="1"/>
          </p:cNvSpPr>
          <p:nvPr/>
        </p:nvSpPr>
        <p:spPr bwMode="auto">
          <a:xfrm>
            <a:off x="6288088" y="4676775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7050088" y="4319588"/>
            <a:ext cx="7620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5" name="Line 57"/>
          <p:cNvSpPr>
            <a:spLocks noChangeShapeType="1"/>
          </p:cNvSpPr>
          <p:nvPr/>
        </p:nvSpPr>
        <p:spPr bwMode="auto">
          <a:xfrm>
            <a:off x="3279775" y="5110163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6" name="Line 58"/>
          <p:cNvSpPr>
            <a:spLocks noChangeShapeType="1"/>
          </p:cNvSpPr>
          <p:nvPr/>
        </p:nvSpPr>
        <p:spPr bwMode="auto">
          <a:xfrm>
            <a:off x="6632575" y="5110163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3889375" y="5110163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48" name="Line 60"/>
          <p:cNvSpPr>
            <a:spLocks noChangeShapeType="1"/>
          </p:cNvSpPr>
          <p:nvPr/>
        </p:nvSpPr>
        <p:spPr bwMode="auto">
          <a:xfrm>
            <a:off x="6389688" y="5110163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49" name="Line 61"/>
          <p:cNvSpPr>
            <a:spLocks noChangeShapeType="1"/>
          </p:cNvSpPr>
          <p:nvPr/>
        </p:nvSpPr>
        <p:spPr bwMode="auto">
          <a:xfrm>
            <a:off x="6632575" y="5110163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3889375" y="47291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6334125" y="47291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>
            <a:off x="6410325" y="5491163"/>
            <a:ext cx="2222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53" name="Text Box 65"/>
          <p:cNvSpPr txBox="1">
            <a:spLocks noChangeArrowheads="1"/>
          </p:cNvSpPr>
          <p:nvPr/>
        </p:nvSpPr>
        <p:spPr bwMode="auto">
          <a:xfrm>
            <a:off x="4275138" y="13763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3276600" y="5927725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>
            <a:off x="6629400" y="592772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6" name="Line 68"/>
          <p:cNvSpPr>
            <a:spLocks noChangeShapeType="1"/>
          </p:cNvSpPr>
          <p:nvPr/>
        </p:nvSpPr>
        <p:spPr bwMode="auto">
          <a:xfrm>
            <a:off x="3886200" y="5927725"/>
            <a:ext cx="25209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3557" name="Line 69"/>
          <p:cNvSpPr>
            <a:spLocks noChangeShapeType="1"/>
          </p:cNvSpPr>
          <p:nvPr/>
        </p:nvSpPr>
        <p:spPr bwMode="auto">
          <a:xfrm>
            <a:off x="6386513" y="5927725"/>
            <a:ext cx="0" cy="38100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8" name="Line 70"/>
          <p:cNvSpPr>
            <a:spLocks noChangeShapeType="1"/>
          </p:cNvSpPr>
          <p:nvPr/>
        </p:nvSpPr>
        <p:spPr bwMode="auto">
          <a:xfrm>
            <a:off x="6629400" y="5927725"/>
            <a:ext cx="60960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559" name="Text Box 71"/>
          <p:cNvSpPr txBox="1">
            <a:spLocks noChangeArrowheads="1"/>
          </p:cNvSpPr>
          <p:nvPr/>
        </p:nvSpPr>
        <p:spPr bwMode="auto">
          <a:xfrm>
            <a:off x="3886200" y="55467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en-US" sz="2000"/>
              <a:t>N</a:t>
            </a:r>
            <a:endParaRPr kumimoji="1" lang="en-US" altLang="zh-CN" sz="2000"/>
          </a:p>
        </p:txBody>
      </p:sp>
      <p:sp>
        <p:nvSpPr>
          <p:cNvPr id="63560" name="Text Box 72"/>
          <p:cNvSpPr txBox="1">
            <a:spLocks noChangeArrowheads="1"/>
          </p:cNvSpPr>
          <p:nvPr/>
        </p:nvSpPr>
        <p:spPr bwMode="auto">
          <a:xfrm>
            <a:off x="6330950" y="5546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/>
              <a:t>0</a:t>
            </a:r>
            <a:endParaRPr kumimoji="1" lang="zh-CN" altLang="zh-CN" sz="2000"/>
          </a:p>
        </p:txBody>
      </p:sp>
      <p:sp>
        <p:nvSpPr>
          <p:cNvPr id="63561" name="Line 73"/>
          <p:cNvSpPr>
            <a:spLocks noChangeShapeType="1"/>
          </p:cNvSpPr>
          <p:nvPr/>
        </p:nvSpPr>
        <p:spPr bwMode="auto">
          <a:xfrm>
            <a:off x="6407150" y="6308725"/>
            <a:ext cx="222250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200" smtClean="0">
                <a:solidFill>
                  <a:srgbClr val="FF0000"/>
                </a:solidFill>
                <a:effectLst/>
              </a:rPr>
              <a:t>8253/8254-</a:t>
            </a:r>
            <a:r>
              <a:rPr kumimoji="1" lang="zh-CN" altLang="en-US" sz="3200" smtClean="0">
                <a:solidFill>
                  <a:srgbClr val="FF0000"/>
                </a:solidFill>
                <a:effectLst/>
              </a:rPr>
              <a:t>工作方式与门控信号的关系</a:t>
            </a:r>
          </a:p>
        </p:txBody>
      </p:sp>
      <p:graphicFrame>
        <p:nvGraphicFramePr>
          <p:cNvPr id="81968" name="Group 48"/>
          <p:cNvGraphicFramePr>
            <a:graphicFrameLocks noGrp="1"/>
          </p:cNvGraphicFramePr>
          <p:nvPr/>
        </p:nvGraphicFramePr>
        <p:xfrm>
          <a:off x="684213" y="1801813"/>
          <a:ext cx="8135937" cy="3932237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2892085611"/>
                    </a:ext>
                  </a:extLst>
                </a:gridCol>
                <a:gridCol w="2568575">
                  <a:extLst>
                    <a:ext uri="{9D8B030D-6E8A-4147-A177-3AD203B41FA5}">
                      <a16:colId xmlns:a16="http://schemas.microsoft.com/office/drawing/2014/main" val="1048897464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186550824"/>
                    </a:ext>
                  </a:extLst>
                </a:gridCol>
                <a:gridCol w="3140075">
                  <a:extLst>
                    <a:ext uri="{9D8B030D-6E8A-4147-A177-3AD203B41FA5}">
                      <a16:colId xmlns:a16="http://schemas.microsoft.com/office/drawing/2014/main" val="4257685649"/>
                    </a:ext>
                  </a:extLst>
                </a:gridCol>
              </a:tblGrid>
              <a:tr h="4037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方式</a:t>
                      </a: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GATE=0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及下降沿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GATE=1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GATE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上升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98762"/>
                  </a:ext>
                </a:extLst>
              </a:tr>
              <a:tr h="533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18934"/>
                  </a:ext>
                </a:extLst>
              </a:tr>
              <a:tr h="599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31717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15070"/>
                  </a:ext>
                </a:extLst>
              </a:tr>
              <a:tr h="599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251579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停止计数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62521"/>
                  </a:ext>
                </a:extLst>
              </a:tr>
              <a:tr h="5983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44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33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9050" marR="19050" marT="19047" marB="1904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不受影响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从初值开始重新计数</a:t>
                      </a:r>
                    </a:p>
                  </a:txBody>
                  <a:tcPr marL="19050" marR="19050" marT="19047" marB="1904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903"/>
                  </a:ext>
                </a:extLst>
              </a:tr>
            </a:tbl>
          </a:graphicData>
        </a:graphic>
      </p:graphicFrame>
      <p:sp>
        <p:nvSpPr>
          <p:cNvPr id="64557" name="Text Box 47"/>
          <p:cNvSpPr txBox="1">
            <a:spLocks noChangeArrowheads="1"/>
          </p:cNvSpPr>
          <p:nvPr/>
        </p:nvSpPr>
        <p:spPr bwMode="auto">
          <a:xfrm>
            <a:off x="684213" y="1196975"/>
            <a:ext cx="7962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kumimoji="1" lang="zh-CN" altLang="zh-CN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58" name="Line 49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027988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9.1  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可编程计数器</a:t>
            </a: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定时器的工作原理 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557338"/>
            <a:ext cx="8234363" cy="4751387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计数器：</a:t>
            </a:r>
            <a:r>
              <a:rPr lang="zh-CN" altLang="en-US" sz="2800" smtClean="0">
                <a:latin typeface="宋体" panose="02010600030101010101" pitchFamily="2" charset="-122"/>
              </a:rPr>
              <a:t>计数减为</a:t>
            </a:r>
            <a:r>
              <a:rPr lang="en-US" altLang="zh-CN" sz="2800" smtClean="0">
                <a:latin typeface="宋体" panose="02010600030101010101" pitchFamily="2" charset="-122"/>
              </a:rPr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时，输出一个信号便结束。</a:t>
            </a:r>
          </a:p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定时器：</a:t>
            </a:r>
            <a:r>
              <a:rPr lang="zh-CN" altLang="en-US" sz="2800" smtClean="0">
                <a:latin typeface="宋体" panose="02010600030101010101" pitchFamily="2" charset="-122"/>
              </a:rPr>
              <a:t>不断产生信号。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800" smtClean="0">
              <a:latin typeface="宋体" panose="02010600030101010101" pitchFamily="2" charset="-122"/>
            </a:endParaRPr>
          </a:p>
          <a:p>
            <a:pPr algn="just" eaLnBrk="1" hangingPunct="1">
              <a:defRPr/>
            </a:pP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定时器的用处：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① 作为中断信号实现程序的切换；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② 输出精确的定时信号；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③ 作为可编程的波特率发生器；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④ 实现时间延迟。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9.6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应用举例 </a:t>
            </a:r>
          </a:p>
        </p:txBody>
      </p:sp>
      <p:sp>
        <p:nvSpPr>
          <p:cNvPr id="65539" name="Text Box 8"/>
          <p:cNvSpPr txBox="1">
            <a:spLocks noChangeArrowheads="1"/>
          </p:cNvSpPr>
          <p:nvPr/>
        </p:nvSpPr>
        <p:spPr bwMode="auto">
          <a:xfrm>
            <a:off x="684213" y="1557338"/>
            <a:ext cx="801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举例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：用</a:t>
            </a:r>
            <a:r>
              <a:rPr lang="en-US" altLang="zh-CN" sz="2800" b="1">
                <a:solidFill>
                  <a:srgbClr val="000000"/>
                </a:solidFill>
              </a:rPr>
              <a:t>8253/8254</a:t>
            </a:r>
            <a:r>
              <a:rPr lang="zh-CN" altLang="en-US" sz="2800" b="1">
                <a:solidFill>
                  <a:srgbClr val="000000"/>
                </a:solidFill>
              </a:rPr>
              <a:t>为</a:t>
            </a:r>
            <a:r>
              <a:rPr lang="en-US" altLang="zh-CN" sz="2800" b="1">
                <a:solidFill>
                  <a:srgbClr val="000000"/>
                </a:solidFill>
              </a:rPr>
              <a:t>A/D</a:t>
            </a:r>
            <a:r>
              <a:rPr lang="zh-CN" altLang="en-US" sz="2800" b="1">
                <a:solidFill>
                  <a:srgbClr val="000000"/>
                </a:solidFill>
              </a:rPr>
              <a:t>子系统提供采样信号。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wx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39775"/>
            <a:ext cx="5616575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3851275" y="5995988"/>
            <a:ext cx="467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图 </a:t>
            </a:r>
            <a:r>
              <a:rPr kumimoji="1" lang="en-US" altLang="zh-CN" sz="2400" b="1">
                <a:cs typeface="Times New Roman" panose="02020603050405020304" pitchFamily="18" charset="0"/>
              </a:rPr>
              <a:t>8253/8254</a:t>
            </a:r>
            <a:r>
              <a:rPr kumimoji="1" lang="zh-CN" altLang="en-US" sz="2400" b="1"/>
              <a:t>作为定时器的例子 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4500563" y="1700213"/>
            <a:ext cx="3887787" cy="316865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时钟频率：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模式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输出频率为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F/N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：模式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输出负脉冲宽度为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MN/F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计数器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：模式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，计数初值为</a:t>
            </a:r>
            <a:r>
              <a:rPr lang="en-US" altLang="zh-CN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输出频率为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F/L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649913" y="523875"/>
            <a:ext cx="3095625" cy="720725"/>
          </a:xfrm>
          <a:prstGeom prst="wedgeRoundRectCallout">
            <a:avLst>
              <a:gd name="adj1" fmla="val -126463"/>
              <a:gd name="adj2" fmla="val 227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A/D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转换器按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F/L</a:t>
            </a:r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的采样率工作，持续时间为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MN/F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8253</a:t>
            </a:r>
            <a:r>
              <a:rPr lang="zh-CN" altLang="en-US" sz="2800" smtClean="0"/>
              <a:t>端口地址：</a:t>
            </a:r>
            <a:r>
              <a:rPr lang="en-US" altLang="zh-CN" sz="2800" smtClean="0"/>
              <a:t>0070H-0076H</a:t>
            </a:r>
          </a:p>
          <a:p>
            <a:pPr eaLnBrk="1" hangingPunct="1">
              <a:defRPr/>
            </a:pPr>
            <a:r>
              <a:rPr lang="zh-CN" altLang="en-US" sz="2800" smtClean="0"/>
              <a:t>计数初值：</a:t>
            </a:r>
            <a:r>
              <a:rPr lang="en-US" altLang="zh-CN" sz="2800" smtClean="0"/>
              <a:t>L</a:t>
            </a:r>
            <a:r>
              <a:rPr lang="zh-CN" altLang="en-US" sz="2800" smtClean="0"/>
              <a:t>、</a:t>
            </a:r>
            <a:r>
              <a:rPr lang="en-US" altLang="zh-CN" sz="2800" smtClean="0"/>
              <a:t>N</a:t>
            </a:r>
            <a:r>
              <a:rPr lang="zh-CN" altLang="en-US" sz="2800" smtClean="0"/>
              <a:t>为二进制，小于</a:t>
            </a:r>
            <a:r>
              <a:rPr lang="en-US" altLang="zh-CN" sz="2800" smtClean="0"/>
              <a:t>256</a:t>
            </a:r>
            <a:r>
              <a:rPr lang="zh-CN" altLang="en-US" sz="2800" smtClean="0"/>
              <a:t>，</a:t>
            </a:r>
            <a:r>
              <a:rPr lang="en-US" altLang="zh-CN" sz="2800" smtClean="0"/>
              <a:t>M</a:t>
            </a:r>
            <a:r>
              <a:rPr lang="zh-CN" altLang="en-US" sz="2800" smtClean="0"/>
              <a:t>为</a:t>
            </a:r>
            <a:r>
              <a:rPr lang="en-US" altLang="zh-CN" sz="2800" smtClean="0"/>
              <a:t>BCD</a:t>
            </a:r>
            <a:r>
              <a:rPr lang="zh-CN" altLang="en-US" sz="2800" smtClean="0"/>
              <a:t>码。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1700213"/>
            <a:ext cx="7777162" cy="41846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	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14H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	76H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AL</a:t>
            </a:r>
            <a:r>
              <a:rPr lang="en-US" altLang="zh-CN" sz="2800" smtClean="0">
                <a:latin typeface="宋体" panose="02010600030101010101" pitchFamily="2" charset="-122"/>
              </a:rPr>
              <a:t>	  ;</a:t>
            </a:r>
            <a:r>
              <a:rPr lang="zh-CN" altLang="en-US" sz="2800" smtClean="0">
                <a:latin typeface="宋体" panose="02010600030101010101" pitchFamily="2" charset="-122"/>
              </a:rPr>
              <a:t>将计数器</a:t>
            </a:r>
            <a:r>
              <a:rPr lang="en-US" altLang="zh-CN" sz="2800" smtClean="0"/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设置为模式</a:t>
            </a:r>
            <a:r>
              <a:rPr lang="en-US" altLang="zh-CN" sz="2800" smtClean="0"/>
              <a:t>2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MOV	AL</a:t>
            </a:r>
            <a:r>
              <a:rPr lang="zh-CN" altLang="en-US" sz="2800" smtClean="0"/>
              <a:t>，</a:t>
            </a:r>
            <a:r>
              <a:rPr lang="en-US" altLang="zh-CN" sz="2800" smtClean="0"/>
              <a:t>LCNT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smtClean="0"/>
              <a:t>OUT	70H</a:t>
            </a:r>
            <a:r>
              <a:rPr lang="zh-CN" altLang="en-US" sz="2800" smtClean="0"/>
              <a:t>，</a:t>
            </a:r>
            <a:r>
              <a:rPr lang="en-US" altLang="zh-CN" sz="2800" smtClean="0"/>
              <a:t>AL</a:t>
            </a:r>
            <a:r>
              <a:rPr lang="en-US" altLang="zh-CN" sz="2800" smtClean="0">
                <a:latin typeface="宋体" panose="02010600030101010101" pitchFamily="2" charset="-122"/>
              </a:rPr>
              <a:t>	  ;</a:t>
            </a:r>
            <a:r>
              <a:rPr lang="zh-CN" altLang="en-US" sz="2800" smtClean="0">
                <a:latin typeface="宋体" panose="02010600030101010101" pitchFamily="2" charset="-122"/>
              </a:rPr>
              <a:t>对计数器</a:t>
            </a:r>
            <a:r>
              <a:rPr lang="en-US" altLang="zh-CN" sz="2800" smtClean="0"/>
              <a:t>0</a:t>
            </a:r>
            <a:r>
              <a:rPr lang="zh-CN" altLang="en-US" sz="2800" smtClean="0">
                <a:latin typeface="宋体" panose="02010600030101010101" pitchFamily="2" charset="-122"/>
              </a:rPr>
              <a:t>设置计数初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smtClean="0">
                <a:latin typeface="宋体" panose="02010600030101010101" pitchFamily="2" charset="-122"/>
              </a:rPr>
              <a:t>                   始值</a:t>
            </a:r>
            <a:r>
              <a:rPr lang="en-US" altLang="zh-CN" sz="2800" smtClean="0"/>
              <a:t>L</a:t>
            </a:r>
            <a:r>
              <a:rPr lang="en-US" altLang="zh-CN" sz="2800" smtClean="0">
                <a:latin typeface="宋体" panose="02010600030101010101" pitchFamily="2" charset="-122"/>
              </a:rPr>
              <a:t>(8</a:t>
            </a:r>
            <a:r>
              <a:rPr lang="zh-CN" altLang="en-US" sz="2800" smtClean="0">
                <a:latin typeface="宋体" panose="02010600030101010101" pitchFamily="2" charset="-122"/>
              </a:rPr>
              <a:t>位二进制</a:t>
            </a:r>
            <a:r>
              <a:rPr lang="en-US" altLang="zh-CN" sz="2800" smtClean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800000"/>
                </a:solidFill>
                <a:latin typeface="Times New Roman" panose="02020603050405020304" pitchFamily="18" charset="0"/>
              </a:rPr>
              <a:t>系统的初始化程序段 ：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4213" y="1412875"/>
            <a:ext cx="8161337" cy="44545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AL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73H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76H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	;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将计数器</a:t>
            </a:r>
            <a:r>
              <a:rPr lang="en-US" altLang="zh-CN" sz="2400" smtClean="0">
                <a:solidFill>
                  <a:schemeClr val="tx1"/>
                </a:solidFill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宋体" panose="02010600030101010101" pitchFamily="2" charset="-122"/>
              </a:rPr>
              <a:t>设置为模式</a:t>
            </a:r>
            <a:r>
              <a:rPr lang="en-US" altLang="zh-CN" sz="2400" smtClean="0">
                <a:solidFill>
                  <a:schemeClr val="tx1"/>
                </a:solidFill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AX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MCNT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72H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MOV	AL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OUT	72H</a:t>
            </a:r>
            <a:r>
              <a:rPr lang="zh-CN" altLang="en-US" sz="2400" smtClean="0">
                <a:solidFill>
                  <a:schemeClr val="tx1"/>
                </a:solidFill>
              </a:rPr>
              <a:t>，</a:t>
            </a:r>
            <a:r>
              <a:rPr lang="en-US" altLang="zh-CN" sz="2400" smtClean="0">
                <a:solidFill>
                  <a:schemeClr val="tx1"/>
                </a:solidFill>
              </a:rPr>
              <a:t>AL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</a:rPr>
              <a:t>   ;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对计数器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t>设置初始值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M(16</a:t>
            </a:r>
            <a:r>
              <a:rPr lang="zh-CN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BCD</a:t>
            </a:r>
            <a:r>
              <a:rPr lang="zh-CN" altLang="en-US" sz="2400" smtClean="0">
                <a:solidFill>
                  <a:schemeClr val="tx1"/>
                </a:solidFill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MOV	AL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96H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OUT	76H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AL</a:t>
            </a:r>
            <a:r>
              <a:rPr lang="en-US" altLang="zh-CN" sz="2400" smtClean="0">
                <a:solidFill>
                  <a:srgbClr val="660033"/>
                </a:solidFill>
                <a:latin typeface="宋体" panose="02010600030101010101" pitchFamily="2" charset="-122"/>
              </a:rPr>
              <a:t>    ;</a:t>
            </a:r>
            <a:r>
              <a:rPr lang="zh-CN" altLang="en-US" sz="2400" smtClean="0">
                <a:solidFill>
                  <a:srgbClr val="660033"/>
                </a:solidFill>
                <a:latin typeface="宋体" panose="02010600030101010101" pitchFamily="2" charset="-122"/>
              </a:rPr>
              <a:t>将计数器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latin typeface="宋体" panose="02010600030101010101" pitchFamily="2" charset="-122"/>
              </a:rPr>
              <a:t>设置为模式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3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MOV	AL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NCNT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660033"/>
                </a:solidFill>
              </a:rPr>
              <a:t>OUT	74H</a:t>
            </a:r>
            <a:r>
              <a:rPr lang="zh-CN" altLang="en-US" sz="2400" smtClean="0">
                <a:solidFill>
                  <a:srgbClr val="660033"/>
                </a:solidFill>
              </a:rPr>
              <a:t>，</a:t>
            </a:r>
            <a:r>
              <a:rPr lang="en-US" altLang="zh-CN" sz="2400" smtClean="0">
                <a:solidFill>
                  <a:srgbClr val="660033"/>
                </a:solidFill>
              </a:rPr>
              <a:t>AL</a:t>
            </a:r>
            <a:r>
              <a:rPr lang="en-US" altLang="zh-CN" sz="2400" smtClean="0">
                <a:solidFill>
                  <a:srgbClr val="660033"/>
                </a:solidFill>
                <a:latin typeface="宋体" panose="02010600030101010101" pitchFamily="2" charset="-122"/>
              </a:rPr>
              <a:t>   ;</a:t>
            </a:r>
            <a:r>
              <a:rPr lang="zh-CN" altLang="en-US" sz="2400" smtClean="0">
                <a:solidFill>
                  <a:srgbClr val="660033"/>
                </a:solidFill>
                <a:latin typeface="Times New Roman" panose="02020603050405020304" pitchFamily="18" charset="0"/>
              </a:rPr>
              <a:t>对计数器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latin typeface="Times New Roman" panose="02020603050405020304" pitchFamily="18" charset="0"/>
              </a:rPr>
              <a:t>设置初始值</a:t>
            </a:r>
            <a:r>
              <a:rPr lang="en-US" altLang="zh-CN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N(8</a:t>
            </a:r>
            <a:r>
              <a:rPr lang="zh-CN" altLang="en-US" sz="2400" smtClean="0">
                <a:solidFill>
                  <a:srgbClr val="660033"/>
                </a:solidFill>
                <a:cs typeface="Times New Roman" panose="02020603050405020304" pitchFamily="18" charset="0"/>
              </a:rPr>
              <a:t>位二进制）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062038"/>
            <a:ext cx="8540750" cy="4454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smtClean="0"/>
              <a:t>举例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：假设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的端口地址为</a:t>
            </a:r>
            <a:r>
              <a:rPr lang="en-US" altLang="zh-CN" sz="2800" smtClean="0"/>
              <a:t>200H-203H</a:t>
            </a:r>
            <a:r>
              <a:rPr lang="zh-CN" altLang="en-US" sz="2800" smtClean="0"/>
              <a:t>，编程将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定时器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设定为方式</a:t>
            </a:r>
            <a:r>
              <a:rPr lang="en-US" altLang="zh-CN" sz="2800" smtClean="0"/>
              <a:t>3</a:t>
            </a:r>
            <a:r>
              <a:rPr lang="zh-CN" altLang="en-US" sz="2800" smtClean="0"/>
              <a:t>，定时器</a:t>
            </a:r>
            <a:r>
              <a:rPr lang="en-US" altLang="zh-CN" sz="2800" smtClean="0"/>
              <a:t>1</a:t>
            </a:r>
            <a:r>
              <a:rPr lang="zh-CN" altLang="en-US" sz="2800" smtClean="0"/>
              <a:t>设定在方式</a:t>
            </a:r>
            <a:r>
              <a:rPr lang="en-US" altLang="zh-CN" sz="2800" smtClean="0"/>
              <a:t>3</a:t>
            </a:r>
            <a:r>
              <a:rPr lang="zh-CN" altLang="en-US" sz="2800" smtClean="0"/>
              <a:t>，定时器</a:t>
            </a:r>
            <a:r>
              <a:rPr lang="en-US" altLang="zh-CN" sz="2800" smtClean="0"/>
              <a:t>1</a:t>
            </a:r>
            <a:r>
              <a:rPr lang="zh-CN" altLang="en-US" sz="2800" smtClean="0"/>
              <a:t>输出作为定时器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的输入，定时器</a:t>
            </a:r>
            <a:r>
              <a:rPr lang="en-US" altLang="zh-CN" sz="2800" smtClean="0"/>
              <a:t>0</a:t>
            </a:r>
            <a:r>
              <a:rPr lang="zh-CN" altLang="en-US" sz="2800" smtClean="0"/>
              <a:t>的输出接在一个</a:t>
            </a:r>
            <a:r>
              <a:rPr lang="en-US" altLang="zh-CN" sz="2800" smtClean="0"/>
              <a:t>LED</a:t>
            </a:r>
            <a:r>
              <a:rPr lang="zh-CN" altLang="en-US" sz="2800" smtClean="0"/>
              <a:t>上，要求</a:t>
            </a:r>
            <a:r>
              <a:rPr lang="en-US" altLang="zh-CN" sz="2800" smtClean="0"/>
              <a:t>LED</a:t>
            </a:r>
            <a:r>
              <a:rPr lang="zh-CN" altLang="en-US" sz="2800" smtClean="0"/>
              <a:t>每秒闪烁一次。</a:t>
            </a:r>
          </a:p>
          <a:p>
            <a:pPr eaLnBrk="1" hangingPunct="1">
              <a:lnSpc>
                <a:spcPct val="105000"/>
              </a:lnSpc>
              <a:defRPr/>
            </a:pPr>
            <a:endParaRPr lang="en-US" altLang="zh-CN" sz="2800" smtClean="0"/>
          </a:p>
        </p:txBody>
      </p:sp>
      <p:pic>
        <p:nvPicPr>
          <p:cNvPr id="169987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032125"/>
            <a:ext cx="44640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9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323850" y="404813"/>
            <a:ext cx="8540750" cy="6492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9.6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应用举例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10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ASSUME CS:CODE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MOV   AL, 36H        ; 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0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3,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MOV   DX, 203H      ; 8253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控制地址端口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OUT 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MOV   AX, 1000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MOV   DX, 200H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MOV    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smtClean="0">
                <a:solidFill>
                  <a:schemeClr val="tx1"/>
                </a:solidFill>
                <a:effectLst/>
              </a:rPr>
              <a:t>       </a:t>
            </a:r>
            <a:endParaRPr lang="zh-CN" altLang="en-US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1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1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20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MOV   AL, 76H       ; 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3,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MOV   DX, 203H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OUT    DX, AL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MOV   AX, 1000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MOV   DX, 201H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MOV    AL, AH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OUT    DX, AL         ; </a:t>
            </a:r>
            <a:r>
              <a:rPr lang="zh-CN" altLang="en-US" sz="2400" b="1" smtClean="0">
                <a:solidFill>
                  <a:schemeClr val="tx1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chemeClr val="tx1"/>
                </a:solidFill>
                <a:effectLst/>
              </a:rPr>
              <a:t>      </a:t>
            </a:r>
            <a:r>
              <a:rPr lang="en-US" altLang="zh-CN" sz="2400" b="1" smtClean="0">
                <a:solidFill>
                  <a:schemeClr val="tx1"/>
                </a:solidFill>
                <a:effectLst/>
              </a:rPr>
              <a:t>JMP   $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chemeClr val="tx1"/>
                </a:solidFill>
                <a:effectLst/>
              </a:rPr>
              <a:t>      END START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mtClean="0"/>
              <a:t>1 </a:t>
            </a:r>
            <a:r>
              <a:rPr lang="zh-CN" altLang="en-US" smtClean="0"/>
              <a:t>利用</a:t>
            </a:r>
            <a:r>
              <a:rPr lang="en-US" altLang="zh-CN" smtClean="0"/>
              <a:t>8253</a:t>
            </a:r>
            <a:r>
              <a:rPr lang="zh-CN" altLang="en-US" smtClean="0"/>
              <a:t>的定时器</a:t>
            </a:r>
            <a:r>
              <a:rPr lang="en-US" altLang="zh-CN" smtClean="0"/>
              <a:t>0</a:t>
            </a:r>
            <a:r>
              <a:rPr lang="zh-CN" altLang="en-US" smtClean="0"/>
              <a:t>设定为方式</a:t>
            </a:r>
            <a:r>
              <a:rPr lang="en-US" altLang="zh-CN" smtClean="0"/>
              <a:t>3</a:t>
            </a:r>
            <a:r>
              <a:rPr lang="zh-CN" altLang="en-US" smtClean="0"/>
              <a:t>，定时器</a:t>
            </a:r>
            <a:r>
              <a:rPr lang="en-US" altLang="zh-CN" smtClean="0"/>
              <a:t>1</a:t>
            </a:r>
            <a:r>
              <a:rPr lang="zh-CN" altLang="en-US" smtClean="0"/>
              <a:t>设定为方式</a:t>
            </a:r>
            <a:r>
              <a:rPr lang="en-US" altLang="zh-CN" smtClean="0"/>
              <a:t>2</a:t>
            </a:r>
            <a:r>
              <a:rPr lang="zh-CN" altLang="en-US" smtClean="0"/>
              <a:t>，定时器</a:t>
            </a:r>
            <a:r>
              <a:rPr lang="en-US" altLang="zh-CN" smtClean="0"/>
              <a:t>2</a:t>
            </a:r>
            <a:r>
              <a:rPr lang="zh-CN" altLang="en-US" smtClean="0"/>
              <a:t>设定为方式</a:t>
            </a:r>
            <a:r>
              <a:rPr lang="en-US" altLang="zh-CN" smtClean="0"/>
              <a:t>3</a:t>
            </a:r>
            <a:r>
              <a:rPr lang="zh-CN" altLang="en-US" smtClean="0"/>
              <a:t>，编写程序实现</a:t>
            </a:r>
            <a:r>
              <a:rPr lang="en-US" altLang="zh-CN" smtClean="0"/>
              <a:t>8253</a:t>
            </a:r>
            <a:r>
              <a:rPr lang="zh-CN" altLang="en-US" smtClean="0"/>
              <a:t>控制继电器的吸合和断开（每</a:t>
            </a:r>
            <a:r>
              <a:rPr lang="en-US" altLang="zh-CN" smtClean="0"/>
              <a:t>10</a:t>
            </a:r>
            <a:r>
              <a:rPr lang="zh-CN" altLang="en-US" smtClean="0"/>
              <a:t>秒一次），从而达到对外部装置的控制。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7475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0213"/>
            <a:ext cx="813752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115888"/>
            <a:ext cx="8540750" cy="9350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计数器</a:t>
            </a:r>
            <a:r>
              <a:rPr lang="en-US" altLang="zh-CN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smtClean="0">
                <a:solidFill>
                  <a:srgbClr val="800000"/>
                </a:solidFill>
                <a:latin typeface="Times New Roman" panose="02020603050405020304" pitchFamily="18" charset="0"/>
              </a:rPr>
              <a:t>定时器的基本原理图 </a:t>
            </a:r>
          </a:p>
        </p:txBody>
      </p:sp>
      <p:pic>
        <p:nvPicPr>
          <p:cNvPr id="10243" name="Picture 5" descr="wx1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81075"/>
            <a:ext cx="6481763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Line 6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8316913" y="66690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4096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908050"/>
            <a:ext cx="1643063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ASSUME CS:CODE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START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MOV   AL, 36H       ; </a:t>
            </a:r>
            <a:r>
              <a:rPr lang="zh-CN" altLang="en-US" sz="2400" smtClean="0">
                <a:solidFill>
                  <a:schemeClr val="tx1"/>
                </a:solidFill>
              </a:rPr>
              <a:t>计数器</a:t>
            </a:r>
            <a:r>
              <a:rPr lang="en-US" altLang="zh-CN" sz="2400" smtClean="0">
                <a:solidFill>
                  <a:schemeClr val="tx1"/>
                </a:solidFill>
              </a:rPr>
              <a:t>0</a:t>
            </a:r>
            <a:r>
              <a:rPr lang="zh-CN" altLang="en-US" sz="2400" smtClean="0">
                <a:solidFill>
                  <a:schemeClr val="tx1"/>
                </a:solidFill>
              </a:rPr>
              <a:t>初始化</a:t>
            </a:r>
            <a:r>
              <a:rPr lang="en-US" altLang="zh-CN" sz="2400" smtClean="0">
                <a:solidFill>
                  <a:schemeClr val="tx1"/>
                </a:solidFill>
              </a:rPr>
              <a:t>,16</a:t>
            </a:r>
            <a:r>
              <a:rPr lang="zh-CN" altLang="en-US" sz="2400" smtClean="0">
                <a:solidFill>
                  <a:schemeClr val="tx1"/>
                </a:solidFill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</a:rPr>
              <a:t>,</a:t>
            </a:r>
            <a:r>
              <a:rPr lang="zh-CN" altLang="en-US" sz="2400" smtClean="0">
                <a:solidFill>
                  <a:schemeClr val="tx1"/>
                </a:solidFill>
              </a:rPr>
              <a:t>方式</a:t>
            </a:r>
            <a:r>
              <a:rPr lang="en-US" altLang="zh-CN" sz="2400" smtClean="0">
                <a:solidFill>
                  <a:schemeClr val="tx1"/>
                </a:solidFill>
              </a:rPr>
              <a:t>3,</a:t>
            </a:r>
            <a:r>
              <a:rPr lang="zh-CN" altLang="en-US" sz="2400" smtClean="0">
                <a:solidFill>
                  <a:schemeClr val="tx1"/>
                </a:solidFill>
              </a:rPr>
              <a:t>二进制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</a:rPr>
              <a:t>MOV   DX, 203H      ;8253</a:t>
            </a:r>
            <a:r>
              <a:rPr lang="zh-CN" altLang="en-US" sz="2400" smtClean="0">
                <a:solidFill>
                  <a:schemeClr val="tx1"/>
                </a:solidFill>
              </a:rPr>
              <a:t>控制地址端口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</a:rPr>
              <a:t>OUT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MOV   AX, 10000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MOV   DX, 200H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OUT   DX, AL        ; </a:t>
            </a:r>
            <a:r>
              <a:rPr lang="zh-CN" altLang="en-US" sz="2400" smtClean="0">
                <a:solidFill>
                  <a:srgbClr val="FF0000"/>
                </a:solidFill>
              </a:rPr>
              <a:t>计数器低字节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MOV   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OUT   DX, AL        ; </a:t>
            </a:r>
            <a:r>
              <a:rPr lang="zh-CN" altLang="en-US" sz="2400" smtClean="0">
                <a:solidFill>
                  <a:srgbClr val="FF0000"/>
                </a:solidFill>
              </a:rPr>
              <a:t>计数器高字节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333375"/>
            <a:ext cx="8540750" cy="6408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MOV   AL, 75H    ;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计数器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初始化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,16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位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,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方式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2, </a:t>
            </a:r>
            <a:r>
              <a:rPr lang="zh-CN" altLang="en-US" sz="2400" smtClean="0">
                <a:solidFill>
                  <a:schemeClr val="tx1"/>
                </a:solidFill>
                <a:effectLst/>
              </a:rPr>
              <a:t>二进制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effectLst/>
              </a:rPr>
              <a:t>MOV   DX, 203H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OUT   DX, 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MOV   AX, 100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MOV   DX, 201H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OUT   DX, AL         ; 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MOV   AL, AH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OUT   DX, AL         ; 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MOV   AL, 0B6H    ; 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2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初始化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,16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位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,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方式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3,</a:t>
            </a:r>
            <a:r>
              <a:rPr lang="zh-CN" altLang="en-US" sz="2400" smtClean="0">
                <a:solidFill>
                  <a:srgbClr val="660033"/>
                </a:solidFill>
                <a:effectLst/>
              </a:rPr>
              <a:t>二进制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660033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660033"/>
                </a:solidFill>
                <a:effectLst/>
              </a:rPr>
              <a:t>MOV   DX, 203H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660033"/>
                </a:solidFill>
                <a:effectLst/>
              </a:rPr>
              <a:t>       OUT   DX, AL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effectLst/>
              </a:rPr>
              <a:t>MOV   AX, 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MOV   DX, 202H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OUT   DX, AL         ; </a:t>
            </a:r>
            <a:r>
              <a:rPr lang="zh-CN" altLang="en-US" sz="2400" smtClean="0">
                <a:effectLst/>
              </a:rPr>
              <a:t>计数器低字节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effectLst/>
              </a:rPr>
              <a:t>       </a:t>
            </a:r>
            <a:r>
              <a:rPr lang="en-US" altLang="zh-CN" sz="2400" smtClean="0">
                <a:effectLst/>
              </a:rPr>
              <a:t>MOV   AL, AH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effectLst/>
              </a:rPr>
              <a:t>       OUT   DX, AL         ; </a:t>
            </a:r>
            <a:r>
              <a:rPr lang="zh-CN" altLang="en-US" sz="2400" smtClean="0">
                <a:effectLst/>
              </a:rPr>
              <a:t>计数器高字节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006600"/>
                </a:solidFill>
                <a:effectLst/>
              </a:rPr>
              <a:t>JMP   $                   ;</a:t>
            </a:r>
            <a:r>
              <a:rPr lang="zh-CN" altLang="en-US" sz="2400" smtClean="0">
                <a:solidFill>
                  <a:srgbClr val="006600"/>
                </a:solidFill>
                <a:effectLst/>
              </a:rPr>
              <a:t>等待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6600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6600"/>
                </a:solidFill>
                <a:effectLst/>
              </a:rPr>
              <a:t>       END START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74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 </a:t>
            </a:r>
            <a:r>
              <a:rPr lang="zh-CN" altLang="en-US" smtClean="0"/>
              <a:t>利用</a:t>
            </a:r>
            <a:r>
              <a:rPr lang="en-US" altLang="zh-CN" smtClean="0"/>
              <a:t>8086</a:t>
            </a:r>
            <a:r>
              <a:rPr lang="zh-CN" altLang="en-US" smtClean="0"/>
              <a:t>外接</a:t>
            </a:r>
            <a:r>
              <a:rPr lang="en-US" altLang="zh-CN" smtClean="0"/>
              <a:t>8253</a:t>
            </a:r>
            <a:r>
              <a:rPr lang="zh-CN" altLang="en-US" smtClean="0"/>
              <a:t>可编程定时器</a:t>
            </a:r>
            <a:r>
              <a:rPr lang="en-US" altLang="zh-CN" smtClean="0"/>
              <a:t>/</a:t>
            </a:r>
            <a:r>
              <a:rPr lang="zh-CN" altLang="en-US" smtClean="0"/>
              <a:t>计数器，用</a:t>
            </a:r>
            <a:r>
              <a:rPr lang="en-US" altLang="zh-CN" smtClean="0"/>
              <a:t>8255</a:t>
            </a:r>
            <a:r>
              <a:rPr lang="zh-CN" altLang="en-US" smtClean="0"/>
              <a:t>的</a:t>
            </a:r>
            <a:r>
              <a:rPr lang="en-US" altLang="zh-CN" smtClean="0"/>
              <a:t>PB</a:t>
            </a:r>
            <a:r>
              <a:rPr lang="zh-CN" altLang="en-US" smtClean="0"/>
              <a:t>口接</a:t>
            </a:r>
            <a:r>
              <a:rPr lang="en-US" altLang="zh-CN" smtClean="0"/>
              <a:t>8</a:t>
            </a:r>
            <a:r>
              <a:rPr lang="zh-CN" altLang="en-US" smtClean="0"/>
              <a:t>只按键，作为电子琴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5</a:t>
            </a:r>
            <a:r>
              <a:rPr lang="zh-CN" altLang="en-US" smtClean="0"/>
              <a:t>、</a:t>
            </a: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7</a:t>
            </a:r>
            <a:r>
              <a:rPr lang="zh-CN" altLang="en-US" smtClean="0"/>
              <a:t>、</a:t>
            </a:r>
            <a:r>
              <a:rPr lang="en-US" altLang="zh-CN" smtClean="0"/>
              <a:t>8</a:t>
            </a:r>
            <a:r>
              <a:rPr lang="zh-CN" altLang="en-US" smtClean="0"/>
              <a:t>数字键按键，编程完成按下数字键按键即发出相应的音调。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各音阶标称频率值如下所示。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音阶               </a:t>
            </a:r>
            <a:r>
              <a:rPr lang="en-US" altLang="zh-CN" sz="2000" smtClean="0">
                <a:solidFill>
                  <a:schemeClr val="tx1"/>
                </a:solidFill>
              </a:rPr>
              <a:t>1         2            3            4           5           6           7          8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频率</a:t>
            </a:r>
            <a:r>
              <a:rPr lang="en-US" altLang="zh-CN" sz="2000" smtClean="0">
                <a:solidFill>
                  <a:schemeClr val="tx1"/>
                </a:solidFill>
              </a:rPr>
              <a:t>(Hz)   440.00  493.88   554.37  587.33  659.26   739.99  830.61  880.30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80899" name="Picture 4" descr="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844675"/>
            <a:ext cx="8388350" cy="243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pic>
        <p:nvPicPr>
          <p:cNvPr id="81923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6913563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8392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CODE   SEGMENT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       ASSUME CS:CODE, DS:DATA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</a:rPr>
              <a:t>START </a:t>
            </a:r>
            <a:r>
              <a:rPr lang="zh-CN" altLang="en-US" sz="2400" smtClean="0">
                <a:solidFill>
                  <a:schemeClr val="tx1"/>
                </a:solidFill>
              </a:rPr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MOV   AL, 82H       ; 8255</a:t>
            </a:r>
            <a:r>
              <a:rPr lang="zh-CN" altLang="en-US" sz="2400" smtClean="0">
                <a:solidFill>
                  <a:schemeClr val="tx1"/>
                </a:solidFill>
              </a:rPr>
              <a:t>的</a:t>
            </a:r>
            <a:r>
              <a:rPr lang="en-US" altLang="zh-CN" sz="2400" smtClean="0">
                <a:solidFill>
                  <a:schemeClr val="tx1"/>
                </a:solidFill>
              </a:rPr>
              <a:t>PB</a:t>
            </a:r>
            <a:r>
              <a:rPr lang="zh-CN" altLang="en-US" sz="2400" smtClean="0">
                <a:solidFill>
                  <a:schemeClr val="tx1"/>
                </a:solidFill>
              </a:rPr>
              <a:t>口输入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MOV   DX, 203H    ;8255</a:t>
            </a:r>
            <a:r>
              <a:rPr lang="zh-CN" altLang="en-US" sz="2400" smtClean="0">
                <a:solidFill>
                  <a:schemeClr val="tx1"/>
                </a:solidFill>
              </a:rPr>
              <a:t>控制口地址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chemeClr val="tx1"/>
                </a:solidFill>
              </a:rPr>
              <a:t>        </a:t>
            </a:r>
            <a:r>
              <a:rPr lang="en-US" altLang="zh-CN" sz="2400" smtClean="0">
                <a:solidFill>
                  <a:schemeClr val="tx1"/>
                </a:solidFill>
              </a:rPr>
              <a:t>OUT   DX, 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K1:  MOV   DX, 201H    ; PB</a:t>
            </a:r>
            <a:r>
              <a:rPr lang="zh-CN" altLang="en-US" sz="2400" smtClean="0">
                <a:solidFill>
                  <a:srgbClr val="FF0000"/>
                </a:solidFill>
              </a:rPr>
              <a:t>端口地址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IN    AL,DX             ;</a:t>
            </a:r>
            <a:r>
              <a:rPr lang="zh-CN" altLang="en-US" sz="2400" smtClean="0">
                <a:solidFill>
                  <a:srgbClr val="FF0000"/>
                </a:solidFill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TEST AL,01H         ;</a:t>
            </a:r>
            <a:r>
              <a:rPr lang="zh-CN" altLang="en-US" sz="2400" smtClean="0">
                <a:solidFill>
                  <a:srgbClr val="FF0000"/>
                </a:solidFill>
              </a:rPr>
              <a:t>判是否是</a:t>
            </a:r>
            <a:r>
              <a:rPr lang="en-US" altLang="zh-CN" sz="2400" smtClean="0">
                <a:solidFill>
                  <a:srgbClr val="FF0000"/>
                </a:solidFill>
              </a:rPr>
              <a:t>K1</a:t>
            </a:r>
            <a:r>
              <a:rPr lang="zh-CN" altLang="en-US" sz="2400" smtClean="0">
                <a:solidFill>
                  <a:srgbClr val="FF0000"/>
                </a:solidFill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</a:rPr>
              <a:t>JNZ  K2                  ;</a:t>
            </a:r>
            <a:r>
              <a:rPr lang="zh-CN" altLang="en-US" sz="2400" smtClean="0">
                <a:solidFill>
                  <a:srgbClr val="FF0000"/>
                </a:solidFill>
              </a:rPr>
              <a:t>不是转</a:t>
            </a:r>
            <a:r>
              <a:rPr lang="en-US" altLang="zh-CN" sz="2400" smtClean="0">
                <a:solidFill>
                  <a:srgbClr val="FF0000"/>
                </a:solidFill>
              </a:rPr>
              <a:t>K2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MOV AX, 2273      ;</a:t>
            </a:r>
            <a:r>
              <a:rPr lang="zh-CN" altLang="en-US" sz="2400" smtClean="0">
                <a:solidFill>
                  <a:srgbClr val="FF0000"/>
                </a:solidFill>
              </a:rPr>
              <a:t>是</a:t>
            </a:r>
            <a:r>
              <a:rPr lang="en-US" altLang="zh-CN" sz="2400" smtClean="0">
                <a:solidFill>
                  <a:srgbClr val="FF0000"/>
                </a:solidFill>
              </a:rPr>
              <a:t>K1</a:t>
            </a:r>
            <a:r>
              <a:rPr lang="zh-CN" altLang="en-US" sz="2400" smtClean="0">
                <a:solidFill>
                  <a:srgbClr val="FF0000"/>
                </a:solidFill>
              </a:rPr>
              <a:t>闭合送</a:t>
            </a:r>
            <a:r>
              <a:rPr lang="zh-CN" altLang="en-US" sz="2400" smtClean="0">
                <a:solidFill>
                  <a:srgbClr val="FF0000"/>
                </a:solidFill>
                <a:latin typeface="华文中宋" panose="02010600040101010101" pitchFamily="2" charset="-122"/>
              </a:rPr>
              <a:t>“</a:t>
            </a:r>
            <a:r>
              <a:rPr lang="en-US" altLang="zh-CN" sz="2400" smtClean="0">
                <a:solidFill>
                  <a:srgbClr val="FF0000"/>
                </a:solidFill>
              </a:rPr>
              <a:t>1</a:t>
            </a:r>
            <a:r>
              <a:rPr lang="en-US" altLang="zh-CN" sz="2400" smtClean="0">
                <a:solidFill>
                  <a:srgbClr val="FF0000"/>
                </a:solidFill>
                <a:latin typeface="华文中宋" panose="02010600040101010101" pitchFamily="2" charset="-122"/>
              </a:rPr>
              <a:t>”</a:t>
            </a:r>
            <a:r>
              <a:rPr lang="zh-CN" altLang="en-US" sz="2400" smtClean="0">
                <a:solidFill>
                  <a:srgbClr val="FF0000"/>
                </a:solidFill>
              </a:rPr>
              <a:t>音频数据</a:t>
            </a:r>
            <a:r>
              <a:rPr lang="en-US" altLang="zh-CN" sz="2400" smtClean="0">
                <a:solidFill>
                  <a:srgbClr val="FF0000"/>
                </a:solidFill>
              </a:rPr>
              <a:t>1/440.00Hz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</a:rPr>
              <a:t>       JMP  DDD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647700"/>
            <a:ext cx="8540750" cy="5661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K2:   IN    AL,DX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TEST AL,02H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K2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JNZ  K3      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MOV AX, 2024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K2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2</a:t>
            </a:r>
            <a:r>
              <a:rPr lang="en-US" altLang="zh-CN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1/493.88Hz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DDD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K3:    IN    AL,DX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TEST AL,04H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K3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JNZ  K4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MOV AX, 1805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K3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3</a:t>
            </a:r>
            <a:r>
              <a:rPr lang="en-US" altLang="zh-CN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1/554.37Hz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JMP  DDD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K4:    IN    AL,DX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读开关的状态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TEST AL,08H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K4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JNZ  K5     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MOV AX, 1704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K4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4</a:t>
            </a:r>
            <a:r>
              <a:rPr lang="en-US" altLang="zh-CN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1/587.33Hz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JMP  DDD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8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8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8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8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8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476250"/>
            <a:ext cx="8540750" cy="61928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K5:    IN    AL,DX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TEST AL,10H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K5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JNZ  K6           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K6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MOV AX, 1517     ;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K5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5</a:t>
            </a:r>
            <a:r>
              <a:rPr lang="en-US" altLang="zh-CN" sz="2000" smtClean="0">
                <a:solidFill>
                  <a:schemeClr val="tx1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1/659.26Hz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K6:    IN    AL,DX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TEST AL,20H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K6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660033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JNZ  K7           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MOV AX, 1353     ;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K6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6</a:t>
            </a:r>
            <a:r>
              <a:rPr lang="en-US" altLang="zh-CN" sz="2000" smtClean="0">
                <a:solidFill>
                  <a:srgbClr val="660033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660033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660033"/>
                </a:solidFill>
                <a:effectLst/>
              </a:rPr>
              <a:t>1/739.99Hz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660033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K7:    IN    AL,DX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TEST AL,40H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判是否是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K7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JNZ  K8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不是转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K8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MOV AX, 1205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K7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闭合送</a:t>
            </a:r>
            <a:r>
              <a:rPr lang="zh-CN" altLang="en-US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7</a:t>
            </a:r>
            <a:r>
              <a:rPr lang="en-US" altLang="zh-CN" sz="2000" smtClean="0">
                <a:solidFill>
                  <a:srgbClr val="FF0000"/>
                </a:solidFill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音频数据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1/830.61Hz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 JMP  DDD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ffectLst/>
              </a:rPr>
              <a:t>K8:    IN    AL,DX           ;</a:t>
            </a:r>
            <a:r>
              <a:rPr lang="zh-CN" altLang="en-US" sz="2000" smtClean="0">
                <a:effectLst/>
              </a:rPr>
              <a:t>读开关的状态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effectLst/>
              </a:rPr>
              <a:t>         </a:t>
            </a:r>
            <a:r>
              <a:rPr lang="en-US" altLang="zh-CN" sz="2000" smtClean="0">
                <a:effectLst/>
              </a:rPr>
              <a:t>TEST AL,80H       ;</a:t>
            </a:r>
            <a:r>
              <a:rPr lang="zh-CN" altLang="en-US" sz="2000" smtClean="0">
                <a:effectLst/>
              </a:rPr>
              <a:t>判是否是</a:t>
            </a:r>
            <a:r>
              <a:rPr lang="en-US" altLang="zh-CN" sz="2000" smtClean="0">
                <a:effectLst/>
              </a:rPr>
              <a:t>K8</a:t>
            </a:r>
            <a:r>
              <a:rPr lang="zh-CN" altLang="en-US" sz="2000" smtClean="0">
                <a:effectLst/>
              </a:rPr>
              <a:t>闭合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effectLst/>
              </a:rPr>
              <a:t>         </a:t>
            </a:r>
            <a:r>
              <a:rPr lang="en-US" altLang="zh-CN" sz="2000" smtClean="0">
                <a:effectLst/>
              </a:rPr>
              <a:t>JNZ  K1                ;</a:t>
            </a:r>
            <a:r>
              <a:rPr lang="zh-CN" altLang="en-US" sz="2000" smtClean="0">
                <a:effectLst/>
              </a:rPr>
              <a:t>不是转</a:t>
            </a:r>
            <a:r>
              <a:rPr lang="en-US" altLang="zh-CN" sz="2000" smtClean="0">
                <a:effectLst/>
              </a:rPr>
              <a:t>K1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effectLst/>
              </a:rPr>
              <a:t>         MOV AX, 1136     ;</a:t>
            </a:r>
            <a:r>
              <a:rPr lang="zh-CN" altLang="en-US" sz="2000" smtClean="0">
                <a:effectLst/>
              </a:rPr>
              <a:t>是</a:t>
            </a:r>
            <a:r>
              <a:rPr lang="en-US" altLang="zh-CN" sz="2000" smtClean="0">
                <a:effectLst/>
              </a:rPr>
              <a:t>K8</a:t>
            </a:r>
            <a:r>
              <a:rPr lang="zh-CN" altLang="en-US" sz="2000" smtClean="0">
                <a:effectLst/>
              </a:rPr>
              <a:t>闭合送</a:t>
            </a:r>
            <a:r>
              <a:rPr lang="zh-CN" altLang="en-US" sz="2000" smtClean="0">
                <a:effectLst/>
                <a:latin typeface="华文中宋" panose="02010600040101010101" pitchFamily="2" charset="-122"/>
              </a:rPr>
              <a:t>“</a:t>
            </a:r>
            <a:r>
              <a:rPr lang="en-US" altLang="zh-CN" sz="2000" smtClean="0">
                <a:effectLst/>
              </a:rPr>
              <a:t>8</a:t>
            </a:r>
            <a:r>
              <a:rPr lang="en-US" altLang="zh-CN" sz="2000" smtClean="0">
                <a:effectLst/>
                <a:latin typeface="华文中宋" panose="02010600040101010101" pitchFamily="2" charset="-122"/>
              </a:rPr>
              <a:t>”</a:t>
            </a:r>
            <a:r>
              <a:rPr lang="zh-CN" altLang="en-US" sz="2000" smtClean="0">
                <a:effectLst/>
              </a:rPr>
              <a:t>音频数据</a:t>
            </a:r>
            <a:r>
              <a:rPr lang="en-US" altLang="zh-CN" sz="2000" smtClean="0">
                <a:effectLst/>
              </a:rPr>
              <a:t>1/880.30Hz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smtClean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9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9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9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9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92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9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9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9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2138" y="549275"/>
            <a:ext cx="8301037" cy="59769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DDD:CALL  OUTTONE          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CALL  DELAY                     ; 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延时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MOV   AX, 2                        ; </a:t>
            </a:r>
            <a:r>
              <a:rPr lang="zh-CN" altLang="en-US" sz="2000" smtClean="0">
                <a:solidFill>
                  <a:schemeClr val="tx1"/>
                </a:solidFill>
                <a:effectLst/>
              </a:rPr>
              <a:t>关闭发音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</a:rPr>
              <a:t>         </a:t>
            </a:r>
            <a:r>
              <a:rPr lang="en-US" altLang="zh-CN" sz="2000" smtClean="0">
                <a:solidFill>
                  <a:schemeClr val="tx1"/>
                </a:solidFill>
                <a:effectLst/>
              </a:rPr>
              <a:t>CALL  OUTTONE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</a:rPr>
              <a:t>         JMP   K1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OUTTONE PROC  NEAR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按音频数据设置定时器时间常数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PUSH  AX          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键码压栈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MOV   AL, 76H   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计数器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1, 16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位二进制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,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方式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3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MOV   DX, 20BH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定时器控制口地址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OUT   DX, AL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POP   AX                            ; 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键码出栈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MOV   DX, 209H 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定时器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1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端口地址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OUT   DX, AL      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写时间常数低八位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MOV   AL, AH                     ;</a:t>
            </a:r>
            <a:r>
              <a:rPr lang="zh-CN" altLang="en-US" sz="2000" smtClean="0">
                <a:solidFill>
                  <a:srgbClr val="FF0000"/>
                </a:solidFill>
                <a:effectLst/>
              </a:rPr>
              <a:t>写时间常数高八位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smtClean="0">
                <a:solidFill>
                  <a:srgbClr val="FF0000"/>
                </a:solidFill>
                <a:effectLst/>
              </a:rPr>
              <a:t>        </a:t>
            </a:r>
            <a:r>
              <a:rPr lang="en-US" altLang="zh-CN" sz="2000" smtClean="0">
                <a:solidFill>
                  <a:srgbClr val="FF0000"/>
                </a:solidFill>
                <a:effectLst/>
              </a:rPr>
              <a:t>OUT   DX, AL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        RET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smtClean="0">
                <a:solidFill>
                  <a:srgbClr val="FF0000"/>
                </a:solidFill>
                <a:effectLst/>
              </a:rPr>
              <a:t>OUTTONE ENDP</a:t>
            </a:r>
            <a:endParaRPr lang="en-US" altLang="zh-CN" sz="20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0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9.2  8253/8254</a:t>
            </a:r>
            <a:r>
              <a:rPr lang="zh-CN" altLang="en-US" sz="3200" smtClean="0">
                <a:solidFill>
                  <a:srgbClr val="FF0000"/>
                </a:solidFill>
                <a:latin typeface="Times New Roman" panose="02020603050405020304" pitchFamily="18" charset="0"/>
              </a:rPr>
              <a:t>的编程结构和外部信号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504950"/>
            <a:ext cx="8234362" cy="43624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sz="2800" smtClean="0"/>
              <a:t>3</a:t>
            </a:r>
            <a:r>
              <a:rPr lang="zh-CN" altLang="en-US" sz="2800" smtClean="0">
                <a:latin typeface="Times New Roman" panose="02020603050405020304" pitchFamily="18" charset="0"/>
              </a:rPr>
              <a:t>个独立的</a:t>
            </a:r>
            <a:r>
              <a:rPr lang="en-US" altLang="zh-CN" sz="2800" smtClean="0"/>
              <a:t>16</a:t>
            </a:r>
            <a:r>
              <a:rPr lang="zh-CN" altLang="en-US" sz="2800" smtClean="0">
                <a:latin typeface="Times New Roman" panose="02020603050405020304" pitchFamily="18" charset="0"/>
              </a:rPr>
              <a:t>位计数器通道；</a:t>
            </a:r>
          </a:p>
          <a:p>
            <a:pPr eaLnBrk="1" hangingPunct="1"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共用</a:t>
            </a:r>
            <a:r>
              <a:rPr lang="en-US" altLang="zh-CN" sz="2800" smtClean="0"/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个控制寄存器和</a:t>
            </a:r>
            <a:r>
              <a:rPr lang="en-US" altLang="zh-CN" sz="2800" smtClean="0"/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个状态寄存器（只有</a:t>
            </a:r>
            <a:r>
              <a:rPr lang="en-US" altLang="zh-CN" sz="2800" smtClean="0"/>
              <a:t>8254</a:t>
            </a:r>
            <a:r>
              <a:rPr lang="zh-CN" altLang="en-US" sz="2800" smtClean="0">
                <a:latin typeface="Times New Roman" panose="02020603050405020304" pitchFamily="18" charset="0"/>
              </a:rPr>
              <a:t>有状态寄存器）。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每个计数器有</a:t>
            </a:r>
            <a:r>
              <a:rPr lang="en-US" altLang="zh-CN" sz="2800" smtClean="0"/>
              <a:t>6</a:t>
            </a:r>
            <a:r>
              <a:rPr lang="zh-CN" altLang="en-US" sz="2800" smtClean="0">
                <a:latin typeface="Times New Roman" panose="02020603050405020304" pitchFamily="18" charset="0"/>
              </a:rPr>
              <a:t>种工作方式；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800" smtClean="0">
                <a:latin typeface="Times New Roman" panose="02020603050405020304" pitchFamily="18" charset="0"/>
              </a:rPr>
              <a:t>按二进制或十进制（</a:t>
            </a:r>
            <a:r>
              <a:rPr lang="en-US" altLang="zh-CN" sz="2800" smtClean="0"/>
              <a:t>BCD</a:t>
            </a:r>
            <a:r>
              <a:rPr lang="zh-CN" altLang="en-US" sz="2800" smtClean="0">
                <a:latin typeface="Times New Roman" panose="02020603050405020304" pitchFamily="18" charset="0"/>
              </a:rPr>
              <a:t>码）计数。</a:t>
            </a:r>
            <a:endParaRPr lang="zh-CN" altLang="en-US" sz="2800" smtClean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endParaRPr lang="en-US" altLang="zh-CN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 smtClean="0"/>
          </a:p>
        </p:txBody>
      </p:sp>
      <p:sp>
        <p:nvSpPr>
          <p:cNvPr id="1812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DELAY  PROC NEAR  ;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延时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smtClean="0">
                <a:solidFill>
                  <a:srgbClr val="FF0000"/>
                </a:solidFill>
                <a:effectLst/>
              </a:rPr>
              <a:t>       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PUSH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MOV   CX,60000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LOOP  $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;POP   CX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       RET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rgbClr val="FF0000"/>
                </a:solidFill>
                <a:effectLst/>
              </a:rPr>
              <a:t>DELAY  ENDP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CODE   ENDS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smtClean="0">
                <a:solidFill>
                  <a:schemeClr val="tx1"/>
                </a:solidFill>
                <a:effectLst/>
              </a:rPr>
              <a:t>       END START</a:t>
            </a:r>
            <a:endParaRPr lang="en-US" altLang="zh-CN" sz="2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思考题</a:t>
            </a:r>
          </a:p>
        </p:txBody>
      </p:sp>
      <p:sp>
        <p:nvSpPr>
          <p:cNvPr id="1822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3 </a:t>
            </a:r>
            <a:r>
              <a:rPr lang="zh-CN" altLang="en-US" sz="2800" smtClean="0"/>
              <a:t>用</a:t>
            </a:r>
            <a:r>
              <a:rPr lang="en-US" altLang="zh-CN" sz="2800" smtClean="0"/>
              <a:t>8253</a:t>
            </a:r>
            <a:r>
              <a:rPr lang="zh-CN" altLang="en-US" sz="2800" smtClean="0"/>
              <a:t>实现生产流水线上的工件计数，每通过</a:t>
            </a:r>
            <a:r>
              <a:rPr lang="en-US" altLang="zh-CN" sz="2800" smtClean="0"/>
              <a:t>100</a:t>
            </a:r>
            <a:r>
              <a:rPr lang="zh-CN" altLang="en-US" sz="2800" smtClean="0"/>
              <a:t>个工件，扬声器便发出频率为</a:t>
            </a:r>
            <a:r>
              <a:rPr lang="en-US" altLang="zh-CN" sz="2800" smtClean="0"/>
              <a:t>1000Hz</a:t>
            </a:r>
            <a:r>
              <a:rPr lang="zh-CN" altLang="en-US" sz="2800" smtClean="0"/>
              <a:t>的音响信号，持续时间为</a:t>
            </a:r>
            <a:r>
              <a:rPr lang="en-US" altLang="zh-CN" sz="2800" smtClean="0"/>
              <a:t>5</a:t>
            </a:r>
            <a:r>
              <a:rPr lang="zh-CN" altLang="en-US" sz="2800" smtClean="0"/>
              <a:t>秒。</a:t>
            </a:r>
          </a:p>
          <a:p>
            <a:pPr eaLnBrk="1" hangingPunct="1">
              <a:defRPr/>
            </a:pPr>
            <a:endParaRPr lang="zh-CN" altLang="en-US" sz="2800" smtClean="0"/>
          </a:p>
          <a:p>
            <a:pPr eaLnBrk="1" hangingPunct="1">
              <a:defRPr/>
            </a:pPr>
            <a:endParaRPr lang="en-US" altLang="zh-CN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计数器</a:t>
            </a:r>
            <a:r>
              <a:rPr lang="en-US" altLang="zh-CN" smtClean="0"/>
              <a:t>0</a:t>
            </a:r>
            <a:r>
              <a:rPr lang="zh-CN" altLang="en-US" smtClean="0"/>
              <a:t>：方式</a:t>
            </a:r>
            <a:r>
              <a:rPr lang="en-US" altLang="zh-CN" smtClean="0"/>
              <a:t>0</a:t>
            </a:r>
            <a:r>
              <a:rPr lang="zh-CN" altLang="en-US" smtClean="0"/>
              <a:t>；计数器</a:t>
            </a:r>
            <a:r>
              <a:rPr lang="en-US" altLang="zh-CN" smtClean="0"/>
              <a:t>1</a:t>
            </a:r>
            <a:r>
              <a:rPr lang="zh-CN" altLang="en-US" smtClean="0"/>
              <a:t>：方式</a:t>
            </a:r>
            <a:r>
              <a:rPr lang="en-US" altLang="zh-CN" smtClean="0"/>
              <a:t>3</a:t>
            </a:r>
          </a:p>
        </p:txBody>
      </p:sp>
      <p:pic>
        <p:nvPicPr>
          <p:cNvPr id="81924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70707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49275"/>
            <a:ext cx="3489325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>
                <a:solidFill>
                  <a:schemeClr val="tx1"/>
                </a:solidFill>
              </a:rPr>
              <a:t>**8253 </a:t>
            </a:r>
            <a:r>
              <a:rPr kumimoji="1" lang="zh-CN" altLang="en-US" sz="3200" smtClean="0">
                <a:solidFill>
                  <a:schemeClr val="tx1"/>
                </a:solidFill>
              </a:rPr>
              <a:t>在</a:t>
            </a:r>
            <a:r>
              <a:rPr kumimoji="1" lang="en-US" altLang="zh-CN" sz="3200" smtClean="0">
                <a:solidFill>
                  <a:schemeClr val="tx1"/>
                </a:solidFill>
              </a:rPr>
              <a:t>PC</a:t>
            </a:r>
            <a:r>
              <a:rPr kumimoji="1" lang="zh-CN" altLang="en-US" sz="3200" smtClean="0">
                <a:solidFill>
                  <a:schemeClr val="tx1"/>
                </a:solidFill>
              </a:rPr>
              <a:t>机上的应用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68413"/>
            <a:ext cx="8154988" cy="532923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微型计算机使用一片</a:t>
            </a:r>
            <a:r>
              <a:rPr kumimoji="1" lang="en-US" altLang="zh-CN" sz="2800" smtClean="0">
                <a:solidFill>
                  <a:srgbClr val="020202"/>
                </a:solidFill>
              </a:rPr>
              <a:t>8253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  <a:r>
              <a:rPr kumimoji="1" lang="en-US" altLang="zh-CN" sz="2800" smtClean="0">
                <a:solidFill>
                  <a:srgbClr val="020202"/>
                </a:solidFill>
              </a:rPr>
              <a:t>3</a:t>
            </a:r>
            <a:r>
              <a:rPr kumimoji="1" lang="zh-CN" altLang="en-US" sz="2800" smtClean="0">
                <a:solidFill>
                  <a:srgbClr val="020202"/>
                </a:solidFill>
              </a:rPr>
              <a:t>条计数通道分别用于日时钟计时、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DRAM</a:t>
            </a:r>
            <a:r>
              <a:rPr kumimoji="1" lang="zh-CN" altLang="en-US" sz="2800" smtClean="0">
                <a:solidFill>
                  <a:srgbClr val="020202"/>
                </a:solidFill>
              </a:rPr>
              <a:t>刷新定时和扬声器发声。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0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1</a:t>
            </a:r>
            <a:r>
              <a:rPr kumimoji="1" lang="zh-CN" altLang="en-US" sz="2800" smtClean="0">
                <a:solidFill>
                  <a:srgbClr val="020202"/>
                </a:solidFill>
              </a:rPr>
              <a:t>和计数器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2</a:t>
            </a:r>
            <a:r>
              <a:rPr kumimoji="1" lang="zh-CN" altLang="en-US" sz="2800" smtClean="0">
                <a:solidFill>
                  <a:srgbClr val="020202"/>
                </a:solidFill>
              </a:rPr>
              <a:t>的计数通道地址分别为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40H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41H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、</a:t>
            </a:r>
            <a:r>
              <a:rPr kumimoji="1" lang="en-US" altLang="zh-CN" sz="2800" smtClean="0">
                <a:solidFill>
                  <a:srgbClr val="020202"/>
                </a:solidFill>
              </a:rPr>
              <a:t>42H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，方式控制字的端口地址为</a:t>
            </a:r>
            <a:r>
              <a:rPr kumimoji="1" lang="en-US" altLang="zh-CN" sz="2800" smtClean="0">
                <a:solidFill>
                  <a:srgbClr val="020202"/>
                </a:solidFill>
              </a:rPr>
              <a:t>43H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kumimoji="1" lang="zh-CN" altLang="en-US" sz="2800" smtClean="0">
                <a:solidFill>
                  <a:srgbClr val="020202"/>
                </a:solidFill>
              </a:rPr>
              <a:t>三条计数器通道的时钟输入</a:t>
            </a:r>
            <a:r>
              <a:rPr kumimoji="1" lang="en-US" altLang="zh-CN" sz="2800" smtClean="0">
                <a:solidFill>
                  <a:srgbClr val="020202"/>
                </a:solidFill>
              </a:rPr>
              <a:t>CLK</a:t>
            </a:r>
            <a:r>
              <a:rPr kumimoji="1" lang="zh-CN" altLang="en-US" sz="2800" smtClean="0">
                <a:solidFill>
                  <a:srgbClr val="020202"/>
                </a:solidFill>
              </a:rPr>
              <a:t>均从</a:t>
            </a:r>
            <a:r>
              <a:rPr kumimoji="1" lang="en-US" altLang="zh-CN" sz="2800" smtClean="0">
                <a:solidFill>
                  <a:srgbClr val="020202"/>
                </a:solidFill>
              </a:rPr>
              <a:t>Intel8284A</a:t>
            </a:r>
            <a:r>
              <a:rPr kumimoji="1" lang="zh-CN" altLang="en-US" sz="2800" smtClean="0">
                <a:solidFill>
                  <a:srgbClr val="020202"/>
                </a:solidFill>
              </a:rPr>
              <a:t>时钟发生器</a:t>
            </a:r>
            <a:r>
              <a:rPr kumimoji="1" lang="en-US" altLang="zh-CN" sz="2800" smtClean="0">
                <a:solidFill>
                  <a:srgbClr val="020202"/>
                </a:solidFill>
              </a:rPr>
              <a:t>PLCK</a:t>
            </a:r>
            <a:r>
              <a:rPr kumimoji="1" lang="zh-CN" altLang="en-US" sz="2800" smtClean="0">
                <a:solidFill>
                  <a:srgbClr val="020202"/>
                </a:solidFill>
              </a:rPr>
              <a:t>端经二分频得到，频率为</a:t>
            </a:r>
            <a:r>
              <a:rPr kumimoji="1" lang="en-US" altLang="zh-CN" sz="2800" smtClean="0">
                <a:solidFill>
                  <a:srgbClr val="660033"/>
                </a:solidFill>
              </a:rPr>
              <a:t>1.19318MHz</a:t>
            </a:r>
            <a:r>
              <a:rPr kumimoji="1" lang="zh-CN" altLang="en-US" sz="2800" smtClean="0">
                <a:solidFill>
                  <a:srgbClr val="020202"/>
                </a:solidFill>
              </a:rPr>
              <a:t>，周期</a:t>
            </a:r>
            <a:r>
              <a:rPr kumimoji="1" lang="en-US" altLang="zh-CN" sz="2800" smtClean="0">
                <a:solidFill>
                  <a:srgbClr val="660033"/>
                </a:solidFill>
              </a:rPr>
              <a:t>838ns</a:t>
            </a:r>
            <a:r>
              <a:rPr kumimoji="1" lang="zh-CN" altLang="en-US" sz="2800" smtClean="0">
                <a:solidFill>
                  <a:srgbClr val="020202"/>
                </a:solidFill>
              </a:rPr>
              <a:t>。</a:t>
            </a:r>
            <a:endParaRPr lang="zh-CN" alt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>
                <a:solidFill>
                  <a:schemeClr val="tx1"/>
                </a:solidFill>
              </a:rPr>
              <a:t>**8253 </a:t>
            </a:r>
            <a:r>
              <a:rPr kumimoji="1" lang="zh-CN" altLang="en-US" sz="3200" smtClean="0">
                <a:solidFill>
                  <a:schemeClr val="tx1"/>
                </a:solidFill>
              </a:rPr>
              <a:t>在</a:t>
            </a:r>
            <a:r>
              <a:rPr kumimoji="1" lang="en-US" altLang="zh-CN" sz="3200" smtClean="0">
                <a:solidFill>
                  <a:schemeClr val="tx1"/>
                </a:solidFill>
              </a:rPr>
              <a:t>PC</a:t>
            </a:r>
            <a:r>
              <a:rPr kumimoji="1" lang="zh-CN" altLang="en-US" sz="3200" smtClean="0">
                <a:solidFill>
                  <a:schemeClr val="tx1"/>
                </a:solidFill>
              </a:rPr>
              <a:t>机上的应用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445452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smtClean="0">
                <a:solidFill>
                  <a:srgbClr val="020202"/>
                </a:solidFill>
              </a:rPr>
              <a:t>计数器</a:t>
            </a:r>
            <a:r>
              <a:rPr kumimoji="1" lang="en-US" altLang="zh-CN" sz="24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的输出加到扬声器上并控制其发声，作为机器的报警或伴音信号。门控信号</a:t>
            </a:r>
            <a:r>
              <a:rPr kumimoji="1" lang="en-US" altLang="zh-CN" sz="2400" smtClean="0">
                <a:solidFill>
                  <a:srgbClr val="020202"/>
                </a:solidFill>
              </a:rPr>
              <a:t>GATA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接并行口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0</a:t>
            </a:r>
            <a:r>
              <a:rPr kumimoji="1" lang="zh-CN" altLang="en-US" sz="2400" smtClean="0">
                <a:solidFill>
                  <a:srgbClr val="020202"/>
                </a:solidFill>
              </a:rPr>
              <a:t>位，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zh-CN" altLang="en-US" sz="2400" smtClean="0">
                <a:solidFill>
                  <a:srgbClr val="020202"/>
                </a:solidFill>
              </a:rPr>
              <a:t>端口地址</a:t>
            </a:r>
            <a:r>
              <a:rPr kumimoji="1" lang="en-US" altLang="zh-CN" sz="2400" smtClean="0">
                <a:solidFill>
                  <a:srgbClr val="020202"/>
                </a:solidFill>
              </a:rPr>
              <a:t>61H</a:t>
            </a:r>
            <a:r>
              <a:rPr kumimoji="1" lang="zh-CN" altLang="en-US" sz="2400" smtClean="0">
                <a:solidFill>
                  <a:srgbClr val="020202"/>
                </a:solidFill>
              </a:rPr>
              <a:t>。输出</a:t>
            </a:r>
            <a:r>
              <a:rPr kumimoji="1" lang="en-US" altLang="zh-CN" sz="2400" smtClean="0">
                <a:solidFill>
                  <a:srgbClr val="020202"/>
                </a:solidFill>
              </a:rPr>
              <a:t>OUT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经过一个与门，这个与门受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1</a:t>
            </a:r>
            <a:r>
              <a:rPr kumimoji="1" lang="zh-CN" altLang="en-US" sz="2400" smtClean="0">
                <a:solidFill>
                  <a:srgbClr val="020202"/>
                </a:solidFill>
              </a:rPr>
              <a:t>位控制。即扬声器可由</a:t>
            </a:r>
            <a:r>
              <a:rPr kumimoji="1" lang="en-US" altLang="zh-CN" sz="2400" smtClean="0">
                <a:solidFill>
                  <a:srgbClr val="020202"/>
                </a:solidFill>
              </a:rPr>
              <a:t>8255</a:t>
            </a:r>
            <a:r>
              <a:rPr kumimoji="1" lang="zh-CN" altLang="en-US" sz="2400" smtClean="0">
                <a:solidFill>
                  <a:srgbClr val="020202"/>
                </a:solidFill>
              </a:rPr>
              <a:t>的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0</a:t>
            </a:r>
            <a:r>
              <a:rPr kumimoji="1" lang="zh-CN" altLang="en-US" sz="2400" smtClean="0">
                <a:solidFill>
                  <a:srgbClr val="020202"/>
                </a:solidFill>
              </a:rPr>
              <a:t>或</a:t>
            </a:r>
            <a:r>
              <a:rPr kumimoji="1" lang="en-US" altLang="zh-CN" sz="2400" smtClean="0">
                <a:solidFill>
                  <a:srgbClr val="020202"/>
                </a:solidFill>
              </a:rPr>
              <a:t>PB</a:t>
            </a:r>
            <a:r>
              <a:rPr kumimoji="1" lang="en-US" altLang="zh-CN" sz="2400" baseline="-25000" smtClean="0">
                <a:solidFill>
                  <a:srgbClr val="020202"/>
                </a:solidFill>
              </a:rPr>
              <a:t>1</a:t>
            </a:r>
            <a:r>
              <a:rPr kumimoji="1" lang="zh-CN" altLang="en-US" sz="2400" smtClean="0">
                <a:solidFill>
                  <a:srgbClr val="020202"/>
                </a:solidFill>
              </a:rPr>
              <a:t>分别控制发声。</a:t>
            </a:r>
          </a:p>
          <a:p>
            <a:pPr eaLnBrk="1" hangingPunct="1">
              <a:defRPr/>
            </a:pPr>
            <a:r>
              <a:rPr kumimoji="1" lang="zh-CN" altLang="en-US" sz="2400" smtClean="0">
                <a:solidFill>
                  <a:srgbClr val="020202"/>
                </a:solidFill>
              </a:rPr>
              <a:t>控制程序：计数器</a:t>
            </a:r>
            <a:r>
              <a:rPr kumimoji="1" lang="en-US" altLang="zh-CN" sz="2400" smtClean="0">
                <a:solidFill>
                  <a:srgbClr val="020202"/>
                </a:solidFill>
              </a:rPr>
              <a:t>2</a:t>
            </a:r>
            <a:r>
              <a:rPr kumimoji="1" lang="zh-CN" altLang="en-US" sz="2400" smtClean="0">
                <a:solidFill>
                  <a:srgbClr val="020202"/>
                </a:solidFill>
              </a:rPr>
              <a:t>工作在方式</a:t>
            </a:r>
            <a:r>
              <a:rPr kumimoji="1" lang="en-US" altLang="zh-CN" sz="2400" smtClean="0">
                <a:solidFill>
                  <a:srgbClr val="020202"/>
                </a:solidFill>
              </a:rPr>
              <a:t>3</a:t>
            </a:r>
            <a:r>
              <a:rPr kumimoji="1" lang="zh-CN" altLang="en-US" sz="2400" smtClean="0">
                <a:solidFill>
                  <a:srgbClr val="020202"/>
                </a:solidFill>
              </a:rPr>
              <a:t>，作为方波发声器输出方波。   </a:t>
            </a:r>
            <a:endParaRPr lang="zh-CN" altLang="en-US" sz="2400" smtClean="0"/>
          </a:p>
          <a:p>
            <a:pPr eaLnBrk="1" hangingPunct="1">
              <a:defRPr/>
            </a:pPr>
            <a:endParaRPr lang="en-US" altLang="zh-CN" sz="2400" smtClean="0"/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3625850"/>
            <a:ext cx="4897437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en-US" altLang="zh-CN" sz="3200" smtClean="0"/>
              <a:t>**8253 </a:t>
            </a:r>
            <a:r>
              <a:rPr kumimoji="1" lang="zh-CN" altLang="en-US" sz="3200" smtClean="0"/>
              <a:t>在</a:t>
            </a:r>
            <a:r>
              <a:rPr kumimoji="1" lang="en-US" altLang="zh-CN" sz="3200" smtClean="0"/>
              <a:t>PC</a:t>
            </a:r>
            <a:r>
              <a:rPr kumimoji="1" lang="zh-CN" altLang="en-US" sz="3200" smtClean="0"/>
              <a:t>机上的应用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71550" y="1557338"/>
            <a:ext cx="7507288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660033"/>
                </a:solidFill>
              </a:rPr>
              <a:t>MOV	AL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0B6H	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；计数器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2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为方式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3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，用二进制计数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660033"/>
                </a:solidFill>
              </a:rPr>
              <a:t>OUT	43H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AL	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；按先低后高写入</a:t>
            </a:r>
            <a:r>
              <a:rPr kumimoji="1" lang="en-US" altLang="zh-CN" sz="1800" b="1" smtClean="0">
                <a:solidFill>
                  <a:srgbClr val="660033"/>
                </a:solidFill>
              </a:rPr>
              <a:t>16</a:t>
            </a:r>
            <a:r>
              <a:rPr kumimoji="1" lang="zh-CN" altLang="en-US" sz="1800" b="1" smtClean="0">
                <a:solidFill>
                  <a:srgbClr val="660033"/>
                </a:solidFill>
              </a:rPr>
              <a:t>位计数初值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MOV	AX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1983	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；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1.19MHz÷600Hz=1983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OUT	42H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AL	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；送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16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位初值到计数器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MOV	AL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rgbClr val="FF0000"/>
                </a:solidFill>
              </a:rPr>
              <a:t>OUT	42H</a:t>
            </a:r>
            <a:r>
              <a:rPr kumimoji="1" lang="zh-CN" altLang="en-US" sz="1800" b="1" smtClean="0">
                <a:solidFill>
                  <a:srgbClr val="FF0000"/>
                </a:solidFill>
              </a:rPr>
              <a:t>，</a:t>
            </a:r>
            <a:r>
              <a:rPr kumimoji="1" lang="en-US" altLang="zh-CN" sz="1800" b="1" smtClean="0">
                <a:solidFill>
                  <a:srgbClr val="FF0000"/>
                </a:solidFill>
              </a:rPr>
              <a:t>AL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IN	         AL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61H	</a:t>
            </a:r>
            <a:r>
              <a:rPr kumimoji="1" lang="zh-CN" altLang="en-US" sz="1800" b="1" smtClean="0"/>
              <a:t>；读</a:t>
            </a:r>
            <a:r>
              <a:rPr kumimoji="1" lang="en-US" altLang="zh-CN" sz="1800" b="1" smtClean="0"/>
              <a:t>8255</a:t>
            </a:r>
            <a:r>
              <a:rPr kumimoji="1" lang="zh-CN" altLang="en-US" sz="1800" b="1" smtClean="0"/>
              <a:t>的</a:t>
            </a:r>
            <a:r>
              <a:rPr kumimoji="1" lang="en-US" altLang="zh-CN" sz="1800" b="1" smtClean="0"/>
              <a:t>B</a:t>
            </a:r>
            <a:r>
              <a:rPr kumimoji="1" lang="zh-CN" altLang="en-US" sz="1800" b="1" smtClean="0"/>
              <a:t>口原输出值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MOV	AH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AL	              </a:t>
            </a:r>
            <a:r>
              <a:rPr kumimoji="1" lang="zh-CN" altLang="en-US" sz="1800" b="1" smtClean="0"/>
              <a:t>；保存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OR	AL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03H	</a:t>
            </a:r>
            <a:r>
              <a:rPr kumimoji="1" lang="zh-CN" altLang="en-US" sz="1800" b="1" smtClean="0"/>
              <a:t>；</a:t>
            </a:r>
            <a:r>
              <a:rPr kumimoji="1" lang="en-US" altLang="zh-CN" sz="1800" b="1" smtClean="0"/>
              <a:t>PB0.PB1</a:t>
            </a:r>
            <a:r>
              <a:rPr kumimoji="1" lang="zh-CN" altLang="en-US" sz="1800" b="1" smtClean="0"/>
              <a:t>同为</a:t>
            </a:r>
            <a:r>
              <a:rPr kumimoji="1" lang="en-US" altLang="zh-CN" sz="1800" b="1" smtClean="0"/>
              <a:t>1,</a:t>
            </a:r>
            <a:r>
              <a:rPr kumimoji="1" lang="zh-CN" altLang="en-US" sz="1800" b="1" smtClean="0"/>
              <a:t>打开</a:t>
            </a:r>
            <a:r>
              <a:rPr kumimoji="1" lang="en-US" altLang="zh-CN" sz="1800" b="1" smtClean="0"/>
              <a:t>GATA2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/>
              <a:t>OUT	61H</a:t>
            </a:r>
            <a:r>
              <a:rPr kumimoji="1" lang="zh-CN" altLang="en-US" sz="1800" b="1" smtClean="0"/>
              <a:t>，</a:t>
            </a:r>
            <a:r>
              <a:rPr kumimoji="1" lang="en-US" altLang="zh-CN" sz="1800" b="1" smtClean="0"/>
              <a:t>AL	</a:t>
            </a:r>
            <a:r>
              <a:rPr kumimoji="1" lang="zh-CN" altLang="en-US" sz="1800" b="1" smtClean="0"/>
              <a:t>；输出方波到扬声器发声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SUB	CX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，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CX	               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；循环计数，最大值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65535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GO: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LOOP  GO	              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；延时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DEC	B1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；发声子程序入口条件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JNZ	GO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MOV	AL, AH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1800" b="1" smtClean="0">
                <a:solidFill>
                  <a:schemeClr val="tx1"/>
                </a:solidFill>
              </a:rPr>
              <a:t>OUT	61H,AL		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；恢复</a:t>
            </a:r>
            <a:r>
              <a:rPr kumimoji="1" lang="en-US" altLang="zh-CN" sz="1800" b="1" smtClean="0">
                <a:solidFill>
                  <a:schemeClr val="tx1"/>
                </a:solidFill>
              </a:rPr>
              <a:t>8255</a:t>
            </a:r>
            <a:r>
              <a:rPr kumimoji="1" lang="zh-CN" altLang="en-US" sz="1800" b="1" smtClean="0">
                <a:solidFill>
                  <a:schemeClr val="tx1"/>
                </a:solidFill>
              </a:rPr>
              <a:t>原值</a:t>
            </a:r>
            <a:endParaRPr lang="zh-CN" altLang="en-US" sz="1800" b="1" smtClean="0">
              <a:solidFill>
                <a:schemeClr val="tx1"/>
              </a:solidFill>
            </a:endParaRPr>
          </a:p>
        </p:txBody>
      </p:sp>
      <p:sp>
        <p:nvSpPr>
          <p:cNvPr id="93188" name="Line 4">
            <a:hlinkClick r:id="rId2" action="ppaction://hlinksldjump"/>
          </p:cNvPr>
          <p:cNvSpPr>
            <a:spLocks noChangeShapeType="1"/>
          </p:cNvSpPr>
          <p:nvPr/>
        </p:nvSpPr>
        <p:spPr bwMode="auto">
          <a:xfrm flipH="1">
            <a:off x="8101013" y="6453188"/>
            <a:ext cx="7191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992813" y="6165850"/>
            <a:ext cx="1889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见：</a:t>
            </a:r>
            <a:r>
              <a:rPr lang="en-US" altLang="zh-CN" b="1">
                <a:solidFill>
                  <a:srgbClr val="FF0000"/>
                </a:solidFill>
              </a:rPr>
              <a:t>8253-n.asm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3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9.7  32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位微型计算机系统中的多功能接口芯片</a:t>
            </a:r>
            <a:r>
              <a:rPr lang="en-US" altLang="zh-CN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82380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916113"/>
            <a:ext cx="8135938" cy="38877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32</a:t>
            </a:r>
            <a:r>
              <a:rPr lang="zh-CN" altLang="en-US" b="1" smtClean="0"/>
              <a:t>位微机系统中采用了多功能接口芯片：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高集成度和多功能 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兼容性好</a:t>
            </a:r>
            <a:r>
              <a:rPr lang="zh-CN" altLang="en-US" b="1" smtClean="0"/>
              <a:t> 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内部含有：</a:t>
            </a:r>
          </a:p>
          <a:p>
            <a:pPr lvl="1" eaLnBrk="1" hangingPunct="1">
              <a:defRPr/>
            </a:pPr>
            <a:r>
              <a:rPr lang="zh-CN" altLang="en-US" b="1" smtClean="0">
                <a:ea typeface="楷体_GB2312" pitchFamily="49" charset="-122"/>
              </a:rPr>
              <a:t>１个</a:t>
            </a:r>
            <a:r>
              <a:rPr lang="en-US" altLang="zh-CN" b="1" smtClean="0">
                <a:ea typeface="楷体_GB2312" pitchFamily="49" charset="-122"/>
              </a:rPr>
              <a:t>8</a:t>
            </a:r>
            <a:r>
              <a:rPr lang="zh-CN" altLang="en-US" b="1" smtClean="0">
                <a:ea typeface="楷体_GB2312" pitchFamily="49" charset="-122"/>
              </a:rPr>
              <a:t>通道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smtClean="0">
                <a:ea typeface="楷体_GB2312" pitchFamily="49" charset="-122"/>
              </a:rPr>
              <a:t>32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smtClean="0">
                <a:ea typeface="楷体_GB2312" pitchFamily="49" charset="-122"/>
              </a:rPr>
              <a:t>DMA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控制器；</a:t>
            </a:r>
          </a:p>
          <a:p>
            <a:pPr lvl="1" eaLnBrk="1" hangingPunct="1">
              <a:defRPr/>
            </a:pPr>
            <a:r>
              <a:rPr lang="en-US" altLang="zh-CN" b="1" smtClean="0">
                <a:ea typeface="楷体_GB2312" pitchFamily="49" charset="-122"/>
              </a:rPr>
              <a:t>20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级的可编程中断控制器；</a:t>
            </a:r>
          </a:p>
          <a:p>
            <a:pPr lvl="1" eaLnBrk="1" hangingPunct="1">
              <a:defRPr/>
            </a:pPr>
            <a:r>
              <a:rPr lang="en-US" altLang="zh-CN" b="1" smtClean="0">
                <a:ea typeface="楷体_GB2312" pitchFamily="49" charset="-122"/>
              </a:rPr>
              <a:t>4</a:t>
            </a:r>
            <a:r>
              <a:rPr lang="zh-CN" altLang="en-US" b="1" smtClean="0">
                <a:ea typeface="楷体_GB2312" pitchFamily="49" charset="-122"/>
              </a:rPr>
              <a:t>个</a:t>
            </a:r>
            <a:r>
              <a:rPr lang="en-US" altLang="zh-CN" b="1" smtClean="0">
                <a:ea typeface="楷体_GB2312" pitchFamily="49" charset="-122"/>
              </a:rPr>
              <a:t>16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位计数器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定时器；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动态</a:t>
            </a:r>
            <a:r>
              <a:rPr lang="en-US" altLang="zh-CN" b="1" smtClean="0">
                <a:ea typeface="楷体_GB2312" pitchFamily="49" charset="-122"/>
              </a:rPr>
              <a:t>RAM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刷新电路；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系统复位逻辑电路；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插入等待状态的控制电路；</a:t>
            </a:r>
          </a:p>
          <a:p>
            <a:pPr lvl="1" eaLnBrk="1" hangingPunct="1">
              <a:defRPr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内部总线仲裁电路。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96975"/>
            <a:ext cx="8540750" cy="44545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smtClean="0"/>
              <a:t>82380</a:t>
            </a:r>
            <a:r>
              <a:rPr lang="zh-CN" altLang="en-US" sz="2800" b="1" smtClean="0"/>
              <a:t>的基本功能结构</a:t>
            </a:r>
          </a:p>
        </p:txBody>
      </p:sp>
      <p:pic>
        <p:nvPicPr>
          <p:cNvPr id="96260" name="Picture 4" descr="wx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773238"/>
            <a:ext cx="5545137" cy="49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8540750" cy="942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660033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mtClean="0">
                <a:solidFill>
                  <a:srgbClr val="660033"/>
                </a:solidFill>
                <a:latin typeface="Times New Roman" panose="02020603050405020304" pitchFamily="18" charset="0"/>
              </a:rPr>
              <a:t>编程结构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57338"/>
            <a:ext cx="829945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smtClean="0">
                <a:latin typeface="Times New Roman" panose="02020603050405020304" pitchFamily="18" charset="0"/>
              </a:rPr>
              <a:t>个计数器，每个计数器内部有：</a:t>
            </a:r>
          </a:p>
          <a:p>
            <a:pPr lvl="1"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</a:rPr>
              <a:t>位的计数初值寄存器</a:t>
            </a:r>
            <a:r>
              <a:rPr lang="en-US" altLang="zh-CN" smtClean="0">
                <a:latin typeface="Times New Roman" panose="02020603050405020304" pitchFamily="18" charset="0"/>
              </a:rPr>
              <a:t>CR</a:t>
            </a:r>
            <a:r>
              <a:rPr lang="zh-CN" altLang="en-US" smtClean="0">
                <a:latin typeface="Times New Roman" panose="02020603050405020304" pitchFamily="18" charset="0"/>
              </a:rPr>
              <a:t>；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计数执行部件</a:t>
            </a:r>
            <a:r>
              <a:rPr lang="en-US" altLang="zh-CN" smtClean="0">
                <a:latin typeface="Times New Roman" panose="02020603050405020304" pitchFamily="18" charset="0"/>
              </a:rPr>
              <a:t>CE</a:t>
            </a:r>
            <a:r>
              <a:rPr lang="zh-CN" altLang="en-US" smtClean="0">
                <a:latin typeface="Times New Roman" panose="02020603050405020304" pitchFamily="18" charset="0"/>
              </a:rPr>
              <a:t>：</a:t>
            </a:r>
            <a:r>
              <a:rPr lang="en-US" altLang="zh-CN" smtClean="0">
                <a:latin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</a:rPr>
              <a:t>位的减法计数器；</a:t>
            </a:r>
          </a:p>
          <a:p>
            <a:pPr lvl="1" eaLnBrk="1" hangingPunct="1">
              <a:lnSpc>
                <a:spcPct val="120000"/>
              </a:lnSpc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mtClean="0">
                <a:latin typeface="Times New Roman" panose="02020603050405020304" pitchFamily="18" charset="0"/>
              </a:rPr>
              <a:t>输出锁存器</a:t>
            </a:r>
            <a:r>
              <a:rPr lang="en-US" altLang="zh-CN" smtClean="0">
                <a:latin typeface="Times New Roman" panose="02020603050405020304" pitchFamily="18" charset="0"/>
              </a:rPr>
              <a:t>OL</a:t>
            </a:r>
            <a:r>
              <a:rPr lang="zh-CN" altLang="en-US" smtClean="0">
                <a:latin typeface="Times New Roman" panose="02020603050405020304" pitchFamily="18" charset="0"/>
              </a:rPr>
              <a:t>：锁存</a:t>
            </a:r>
            <a:r>
              <a:rPr lang="en-US" altLang="zh-CN" smtClean="0">
                <a:latin typeface="Times New Roman" panose="02020603050405020304" pitchFamily="18" charset="0"/>
              </a:rPr>
              <a:t>CE</a:t>
            </a:r>
            <a:r>
              <a:rPr lang="zh-CN" altLang="en-US" smtClean="0">
                <a:latin typeface="Times New Roman" panose="02020603050405020304" pitchFamily="18" charset="0"/>
              </a:rPr>
              <a:t>的内容，便于</a:t>
            </a:r>
            <a:r>
              <a:rPr lang="en-US" altLang="zh-CN" smtClean="0">
                <a:latin typeface="Times New Roman" panose="02020603050405020304" pitchFamily="18" charset="0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</a:rPr>
              <a:t>读出计数值；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对外连接信号：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DREQ</a:t>
            </a:r>
            <a:r>
              <a:rPr lang="en-US" altLang="zh-CN" b="1" baseline="-25000" smtClean="0">
                <a:solidFill>
                  <a:srgbClr val="FF0000"/>
                </a:solidFill>
              </a:rPr>
              <a:t>7</a:t>
            </a:r>
            <a:r>
              <a:rPr lang="zh-CN" altLang="en-US" b="1" smtClean="0">
                <a:solidFill>
                  <a:srgbClr val="FF0000"/>
                </a:solidFill>
              </a:rPr>
              <a:t>～</a:t>
            </a:r>
            <a:r>
              <a:rPr lang="en-US" altLang="zh-CN" b="1" smtClean="0">
                <a:solidFill>
                  <a:srgbClr val="FF0000"/>
                </a:solidFill>
              </a:rPr>
              <a:t>DREQ</a:t>
            </a:r>
            <a:r>
              <a:rPr lang="en-US" altLang="zh-CN" b="1" baseline="-25000" smtClean="0">
                <a:solidFill>
                  <a:srgbClr val="FF0000"/>
                </a:solidFill>
              </a:rPr>
              <a:t>0</a:t>
            </a:r>
            <a:r>
              <a:rPr lang="en-US" altLang="zh-CN" b="1" smtClean="0"/>
              <a:t>  DMA</a:t>
            </a:r>
            <a:r>
              <a:rPr lang="zh-CN" altLang="en-US" b="1" smtClean="0"/>
              <a:t>请求信号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EDACK</a:t>
            </a:r>
            <a:r>
              <a:rPr lang="en-US" altLang="zh-CN" b="1" baseline="-25000" smtClean="0">
                <a:solidFill>
                  <a:srgbClr val="FF0000"/>
                </a:solidFill>
              </a:rPr>
              <a:t>2</a:t>
            </a:r>
            <a:r>
              <a:rPr lang="zh-CN" altLang="en-US" b="1" smtClean="0">
                <a:solidFill>
                  <a:srgbClr val="FF0000"/>
                </a:solidFill>
              </a:rPr>
              <a:t>～</a:t>
            </a:r>
            <a:r>
              <a:rPr lang="en-US" altLang="zh-CN" b="1" smtClean="0">
                <a:solidFill>
                  <a:srgbClr val="FF0000"/>
                </a:solidFill>
              </a:rPr>
              <a:t>EDACK</a:t>
            </a:r>
            <a:r>
              <a:rPr lang="en-US" altLang="zh-CN" b="1" baseline="-25000" smtClean="0">
                <a:solidFill>
                  <a:srgbClr val="FF0000"/>
                </a:solidFill>
              </a:rPr>
              <a:t>0</a:t>
            </a:r>
            <a:r>
              <a:rPr lang="en-US" altLang="zh-CN" b="1" baseline="-25000" smtClean="0"/>
              <a:t>  </a:t>
            </a:r>
            <a:r>
              <a:rPr lang="zh-CN" altLang="en-US" b="1" smtClean="0"/>
              <a:t>对</a:t>
            </a:r>
            <a:r>
              <a:rPr lang="en-US" altLang="zh-CN" b="1" smtClean="0"/>
              <a:t>DREQ</a:t>
            </a:r>
            <a:r>
              <a:rPr lang="zh-CN" altLang="en-US" b="1" smtClean="0"/>
              <a:t>的响应信号</a:t>
            </a:r>
            <a:endParaRPr lang="zh-CN" altLang="en-US" b="1" baseline="-25000" smtClean="0"/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EOP#</a:t>
            </a:r>
            <a:r>
              <a:rPr lang="en-US" altLang="zh-CN" b="1" smtClean="0"/>
              <a:t>  </a:t>
            </a:r>
            <a:r>
              <a:rPr lang="zh-CN" altLang="en-US" b="1" smtClean="0"/>
              <a:t>双向，输入表示</a:t>
            </a:r>
            <a:r>
              <a:rPr lang="en-US" altLang="zh-CN" b="1" smtClean="0"/>
              <a:t>DMA</a:t>
            </a:r>
            <a:r>
              <a:rPr lang="zh-CN" altLang="en-US" b="1" smtClean="0"/>
              <a:t>传输强迫结束；输出作为传输结束信号     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HOLD </a:t>
            </a:r>
            <a:r>
              <a:rPr lang="en-US" altLang="zh-CN" b="1" smtClean="0"/>
              <a:t>  82380</a:t>
            </a:r>
            <a:r>
              <a:rPr lang="zh-CN" altLang="en-US" b="1" smtClean="0"/>
              <a:t>发给</a:t>
            </a:r>
            <a:r>
              <a:rPr lang="en-US" altLang="zh-CN" b="1" smtClean="0"/>
              <a:t>CPU</a:t>
            </a:r>
            <a:r>
              <a:rPr lang="zh-CN" altLang="en-US" b="1" smtClean="0"/>
              <a:t>的总线请求信号 </a:t>
            </a:r>
          </a:p>
          <a:p>
            <a:pPr lvl="1" eaLnBrk="1" hangingPunct="1">
              <a:defRPr/>
            </a:pPr>
            <a:r>
              <a:rPr lang="en-US" altLang="zh-CN" b="1" smtClean="0">
                <a:solidFill>
                  <a:srgbClr val="FF0000"/>
                </a:solidFill>
              </a:rPr>
              <a:t>HLDA </a:t>
            </a:r>
            <a:r>
              <a:rPr lang="en-US" altLang="zh-CN" b="1" smtClean="0"/>
              <a:t>  CPU</a:t>
            </a:r>
            <a:r>
              <a:rPr lang="zh-CN" altLang="en-US" b="1" smtClean="0"/>
              <a:t>对</a:t>
            </a:r>
            <a:r>
              <a:rPr lang="en-US" altLang="zh-CN" b="1" smtClean="0"/>
              <a:t>HOLD</a:t>
            </a:r>
            <a:r>
              <a:rPr lang="zh-CN" altLang="en-US" b="1" smtClean="0"/>
              <a:t>的应答信号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主要组成</a:t>
            </a:r>
          </a:p>
          <a:p>
            <a:pPr lvl="1" eaLnBrk="1" hangingPunct="1">
              <a:defRPr/>
            </a:pPr>
            <a:r>
              <a:rPr lang="en-US" altLang="zh-CN" b="1" smtClean="0"/>
              <a:t>DMA</a:t>
            </a:r>
            <a:r>
              <a:rPr lang="zh-CN" altLang="en-US" b="1" smtClean="0"/>
              <a:t>控制器</a:t>
            </a:r>
          </a:p>
          <a:p>
            <a:pPr lvl="1" eaLnBrk="1" hangingPunct="1">
              <a:defRPr/>
            </a:pPr>
            <a:r>
              <a:rPr lang="zh-CN" altLang="en-US" b="1" smtClean="0"/>
              <a:t>中断控制器</a:t>
            </a:r>
          </a:p>
          <a:p>
            <a:pPr lvl="1" eaLnBrk="1" hangingPunct="1">
              <a:defRPr/>
            </a:pPr>
            <a:r>
              <a:rPr lang="zh-CN" altLang="en-US" b="1" smtClean="0"/>
              <a:t>计数器</a:t>
            </a:r>
            <a:r>
              <a:rPr lang="en-US" altLang="zh-CN" b="1" smtClean="0"/>
              <a:t>/</a:t>
            </a:r>
            <a:r>
              <a:rPr lang="zh-CN" altLang="en-US" b="1" smtClean="0"/>
              <a:t>定时器</a:t>
            </a:r>
          </a:p>
          <a:p>
            <a:pPr lvl="1" eaLnBrk="1" hangingPunct="1">
              <a:defRPr/>
            </a:pPr>
            <a:r>
              <a:rPr lang="zh-CN" altLang="en-US" b="1" smtClean="0"/>
              <a:t>等待状态电路</a:t>
            </a:r>
          </a:p>
          <a:p>
            <a:pPr lvl="1" eaLnBrk="1" hangingPunct="1">
              <a:defRPr/>
            </a:pPr>
            <a:r>
              <a:rPr lang="en-US" altLang="zh-CN" b="1" smtClean="0"/>
              <a:t>CPU</a:t>
            </a:r>
            <a:r>
              <a:rPr lang="zh-CN" altLang="en-US" b="1" smtClean="0"/>
              <a:t>复位电路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82380</a:t>
            </a:r>
            <a:r>
              <a:rPr lang="zh-CN" altLang="en-US" smtClean="0"/>
              <a:t>的中断控制器</a:t>
            </a:r>
          </a:p>
          <a:p>
            <a:pPr eaLnBrk="1" hangingPunct="1">
              <a:defRPr/>
            </a:pPr>
            <a:r>
              <a:rPr lang="zh-CN" altLang="en-US" smtClean="0"/>
              <a:t>提供</a:t>
            </a:r>
            <a:r>
              <a:rPr lang="en-US" altLang="zh-CN" smtClean="0"/>
              <a:t>20</a:t>
            </a:r>
            <a:r>
              <a:rPr lang="zh-CN" altLang="en-US" smtClean="0"/>
              <a:t>级中断</a:t>
            </a:r>
          </a:p>
          <a:p>
            <a:pPr eaLnBrk="1" hangingPunct="1">
              <a:defRPr/>
            </a:pPr>
            <a:r>
              <a:rPr lang="en-US" altLang="zh-CN" smtClean="0"/>
              <a:t>5</a:t>
            </a:r>
            <a:r>
              <a:rPr lang="zh-CN" altLang="en-US" smtClean="0"/>
              <a:t>个内部中断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IRQ</a:t>
            </a:r>
            <a:r>
              <a:rPr lang="en-US" altLang="zh-CN" baseline="-25000" smtClean="0"/>
              <a:t>4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1.5</a:t>
            </a:r>
          </a:p>
          <a:p>
            <a:pPr lvl="1" eaLnBrk="1" hangingPunct="1">
              <a:defRPr/>
            </a:pPr>
            <a:r>
              <a:rPr lang="en-US" altLang="zh-CN" smtClean="0"/>
              <a:t>IRQ</a:t>
            </a:r>
            <a:r>
              <a:rPr lang="en-US" altLang="zh-CN" baseline="-25000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IRQ</a:t>
            </a:r>
            <a:r>
              <a:rPr lang="en-US" altLang="zh-CN" baseline="-25000" smtClean="0"/>
              <a:t>8</a:t>
            </a:r>
          </a:p>
          <a:p>
            <a:pPr eaLnBrk="1" hangingPunct="1">
              <a:defRPr/>
            </a:pPr>
            <a:r>
              <a:rPr lang="en-US" altLang="zh-CN" smtClean="0"/>
              <a:t>15</a:t>
            </a:r>
            <a:r>
              <a:rPr lang="zh-CN" altLang="en-US" smtClean="0"/>
              <a:t>个外部中断</a:t>
            </a:r>
          </a:p>
          <a:p>
            <a:pPr lvl="1" eaLnBrk="1" hangingPunct="1">
              <a:defRPr/>
            </a:pPr>
            <a:r>
              <a:rPr lang="zh-CN" altLang="en-US" smtClean="0"/>
              <a:t>有几个内部使用</a:t>
            </a:r>
          </a:p>
        </p:txBody>
      </p:sp>
      <p:pic>
        <p:nvPicPr>
          <p:cNvPr id="99332" name="Picture 4" descr="wx17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12888"/>
            <a:ext cx="381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/>
              <a:t>（</a:t>
            </a:r>
            <a:r>
              <a:rPr lang="en-US" altLang="zh-CN" sz="3200" smtClean="0"/>
              <a:t>1</a:t>
            </a:r>
            <a:r>
              <a:rPr lang="zh-CN" altLang="en-US" sz="3200" smtClean="0"/>
              <a:t>）多功能接口芯片</a:t>
            </a:r>
            <a:r>
              <a:rPr lang="en-US" altLang="zh-CN" sz="3200" smtClean="0"/>
              <a:t>82380</a:t>
            </a:r>
            <a:r>
              <a:rPr lang="zh-CN" altLang="en-US" sz="3200" smtClean="0"/>
              <a:t>的组成和信号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12875"/>
            <a:ext cx="8540750" cy="48244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计数器</a:t>
            </a:r>
            <a:r>
              <a:rPr lang="en-US" altLang="zh-CN" sz="2800" smtClean="0"/>
              <a:t>/</a:t>
            </a:r>
            <a:r>
              <a:rPr lang="zh-CN" altLang="en-US" sz="2800" smtClean="0"/>
              <a:t>定时器</a:t>
            </a:r>
          </a:p>
          <a:p>
            <a:pPr lvl="1" eaLnBrk="1" hangingPunct="1">
              <a:defRPr/>
            </a:pPr>
            <a:r>
              <a:rPr lang="en-US" altLang="zh-CN" sz="2400" smtClean="0"/>
              <a:t>4</a:t>
            </a:r>
            <a:r>
              <a:rPr lang="zh-CN" altLang="en-US" sz="2400" smtClean="0"/>
              <a:t>个</a:t>
            </a:r>
            <a:r>
              <a:rPr lang="en-US" altLang="zh-CN" sz="2400" smtClean="0"/>
              <a:t>16</a:t>
            </a:r>
            <a:r>
              <a:rPr lang="zh-CN" altLang="en-US" sz="2400" smtClean="0"/>
              <a:t>位的可编程计数器</a:t>
            </a:r>
            <a:r>
              <a:rPr lang="en-US" altLang="zh-CN" sz="2400" smtClean="0"/>
              <a:t>/</a:t>
            </a:r>
            <a:r>
              <a:rPr lang="zh-CN" altLang="en-US" sz="2400" smtClean="0"/>
              <a:t>定时器。</a:t>
            </a:r>
          </a:p>
          <a:p>
            <a:pPr lvl="1" eaLnBrk="1" hangingPunct="1">
              <a:defRPr/>
            </a:pPr>
            <a:r>
              <a:rPr lang="zh-CN" altLang="en-US" sz="2400" smtClean="0"/>
              <a:t>每个计数器可有</a:t>
            </a:r>
            <a:r>
              <a:rPr lang="en-US" altLang="zh-CN" sz="2400" smtClean="0"/>
              <a:t>6</a:t>
            </a:r>
            <a:r>
              <a:rPr lang="zh-CN" altLang="en-US" sz="2400" smtClean="0"/>
              <a:t>种工作方式。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0</a:t>
            </a:r>
            <a:r>
              <a:rPr lang="zh-CN" altLang="en-US" sz="2400" smtClean="0"/>
              <a:t>的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接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8</a:t>
            </a:r>
            <a:r>
              <a:rPr lang="zh-CN" altLang="en-US" sz="2400" smtClean="0"/>
              <a:t>，作为系统计时器，为系统的时钟和日历提供时间标准。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1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1</a:t>
            </a:r>
            <a:r>
              <a:rPr lang="zh-CN" altLang="en-US" sz="2400" smtClean="0"/>
              <a:t>作为</a:t>
            </a:r>
            <a:r>
              <a:rPr lang="en-US" altLang="zh-CN" sz="2400" smtClean="0"/>
              <a:t>DRAM</a:t>
            </a:r>
            <a:r>
              <a:rPr lang="zh-CN" altLang="en-US" sz="2400" smtClean="0"/>
              <a:t>刷新电路的定时信号。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2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反相后与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相连作为驱动扬声器的信号。</a:t>
            </a:r>
          </a:p>
          <a:p>
            <a:pPr lvl="1" eaLnBrk="1" hangingPunct="1">
              <a:defRPr/>
            </a:pPr>
            <a:r>
              <a:rPr lang="zh-CN" altLang="en-US" sz="2400" smtClean="0">
                <a:solidFill>
                  <a:srgbClr val="660033"/>
                </a:solidFill>
              </a:rPr>
              <a:t>计数器</a:t>
            </a:r>
            <a:r>
              <a:rPr lang="en-US" altLang="zh-CN" sz="2400" smtClean="0">
                <a:solidFill>
                  <a:srgbClr val="660033"/>
                </a:solidFill>
              </a:rPr>
              <a:t>3</a:t>
            </a:r>
            <a:r>
              <a:rPr lang="zh-CN" altLang="en-US" sz="2400" smtClean="0"/>
              <a:t>的输出</a:t>
            </a:r>
            <a:r>
              <a:rPr lang="en-US" altLang="zh-CN" sz="2400" smtClean="0"/>
              <a:t>TOUT</a:t>
            </a:r>
            <a:r>
              <a:rPr lang="en-US" altLang="zh-CN" sz="2400" baseline="-25000" smtClean="0"/>
              <a:t>3</a:t>
            </a:r>
            <a:r>
              <a:rPr lang="zh-CN" altLang="en-US" sz="2400" smtClean="0"/>
              <a:t>与</a:t>
            </a:r>
            <a:r>
              <a:rPr lang="en-US" altLang="zh-CN" sz="2400" smtClean="0"/>
              <a:t>IRQ</a:t>
            </a:r>
            <a:r>
              <a:rPr lang="en-US" altLang="zh-CN" sz="2400" baseline="-25000" smtClean="0"/>
              <a:t>0</a:t>
            </a:r>
            <a:r>
              <a:rPr lang="zh-CN" altLang="en-US" sz="2400" smtClean="0"/>
              <a:t>相连，并引到外部，可作为外部用的计数信号。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36513" y="476250"/>
            <a:ext cx="8540751" cy="7270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82380</a:t>
            </a:r>
            <a:r>
              <a:rPr lang="zh-CN" altLang="en-US" smtClean="0"/>
              <a:t>和</a:t>
            </a:r>
            <a:r>
              <a:rPr lang="en-US" altLang="zh-CN" smtClean="0"/>
              <a:t>CPU</a:t>
            </a:r>
            <a:r>
              <a:rPr lang="zh-CN" altLang="en-US" smtClean="0"/>
              <a:t>的连接</a:t>
            </a:r>
          </a:p>
        </p:txBody>
      </p:sp>
      <p:pic>
        <p:nvPicPr>
          <p:cNvPr id="101379" name="Picture 4" descr="wx17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1341438"/>
            <a:ext cx="47561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Line 5">
            <a:hlinkClick r:id="rId3" action="ppaction://hlinksldjump"/>
          </p:cNvPr>
          <p:cNvSpPr>
            <a:spLocks noChangeShapeType="1"/>
          </p:cNvSpPr>
          <p:nvPr/>
        </p:nvSpPr>
        <p:spPr bwMode="auto">
          <a:xfrm flipH="1">
            <a:off x="7740650" y="645318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楷体_GB2312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Batang"/>
        <a:ea typeface="宋体"/>
        <a:cs typeface=""/>
      </a:majorFont>
      <a:minorFont>
        <a:latin typeface="Batang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2605</TotalTime>
  <Words>4593</Words>
  <Application>Microsoft Office PowerPoint</Application>
  <PresentationFormat>全屏显示(4:3)</PresentationFormat>
  <Paragraphs>807</Paragraphs>
  <Slides>94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8" baseType="lpstr">
      <vt:lpstr>Batang</vt:lpstr>
      <vt:lpstr>黑体</vt:lpstr>
      <vt:lpstr>华文行楷</vt:lpstr>
      <vt:lpstr>华文楷体</vt:lpstr>
      <vt:lpstr>华文中宋</vt:lpstr>
      <vt:lpstr>楷体_GB2312</vt:lpstr>
      <vt:lpstr>宋体</vt:lpstr>
      <vt:lpstr>Arial</vt:lpstr>
      <vt:lpstr>Tahoma</vt:lpstr>
      <vt:lpstr>Times New Roman</vt:lpstr>
      <vt:lpstr>Wingdings</vt:lpstr>
      <vt:lpstr>古瓶荷花</vt:lpstr>
      <vt:lpstr>Profile</vt:lpstr>
      <vt:lpstr>位图图像</vt:lpstr>
      <vt:lpstr>第9章    计数器/定时器和多功能接口芯片 </vt:lpstr>
      <vt:lpstr>第9章 计数器/定时器和多功能接口芯片</vt:lpstr>
      <vt:lpstr>本章重点 </vt:lpstr>
      <vt:lpstr>第9章 计数器/定时器和多功能接口芯片</vt:lpstr>
      <vt:lpstr>第9章 计数器/定时器和多功能接口芯片</vt:lpstr>
      <vt:lpstr>9.1  可编程计数器/定时器的工作原理 </vt:lpstr>
      <vt:lpstr>计数器/定时器的基本原理图 </vt:lpstr>
      <vt:lpstr>9.2  8253/8254的编程结构和外部信号</vt:lpstr>
      <vt:lpstr>(1)  编程结构</vt:lpstr>
      <vt:lpstr>编程结构 </vt:lpstr>
      <vt:lpstr>定时器/计数器的工作过程</vt:lpstr>
      <vt:lpstr>（2）8253/8254的外部信号</vt:lpstr>
      <vt:lpstr>9.3  8253/8254的控制字和状态字 </vt:lpstr>
      <vt:lpstr>（1）8253/8254控制寄存器和控制字</vt:lpstr>
      <vt:lpstr>模式设置控制字</vt:lpstr>
      <vt:lpstr>读出控制字（锁存命令）</vt:lpstr>
      <vt:lpstr>（2）8254状态寄存器和状态字</vt:lpstr>
      <vt:lpstr>9.4  8253/8254的编程命令 </vt:lpstr>
      <vt:lpstr>9.4  8253/8254的编程命令</vt:lpstr>
      <vt:lpstr>写入计数初值</vt:lpstr>
      <vt:lpstr>写入计数初值</vt:lpstr>
      <vt:lpstr>写入计数初值</vt:lpstr>
      <vt:lpstr>读取计数值</vt:lpstr>
      <vt:lpstr>PowerPoint 演示文稿</vt:lpstr>
      <vt:lpstr>思考题</vt:lpstr>
      <vt:lpstr>PowerPoint 演示文稿</vt:lpstr>
      <vt:lpstr>PowerPoint 演示文稿</vt:lpstr>
      <vt:lpstr>思考题</vt:lpstr>
      <vt:lpstr>PowerPoint 演示文稿</vt:lpstr>
      <vt:lpstr>PowerPoint 演示文稿</vt:lpstr>
      <vt:lpstr>思考题</vt:lpstr>
      <vt:lpstr>9.5  8253/8254的工作模式 </vt:lpstr>
      <vt:lpstr>9.5  8253/8254的工作模式</vt:lpstr>
      <vt:lpstr>（1）模式0——计数结束产生中断</vt:lpstr>
      <vt:lpstr>模式0  计数结束中断</vt:lpstr>
      <vt:lpstr>模式0  计数结束中断</vt:lpstr>
      <vt:lpstr>PowerPoint 演示文稿</vt:lpstr>
      <vt:lpstr>(2) 模式1—— 可编程的单稳态触发器</vt:lpstr>
      <vt:lpstr>模式1  可编程单稳脉冲</vt:lpstr>
      <vt:lpstr>模式1  可编程单稳脉冲</vt:lpstr>
      <vt:lpstr>PowerPoint 演示文稿</vt:lpstr>
      <vt:lpstr>(3) 模式2——分频器</vt:lpstr>
      <vt:lpstr>模式2  频率发生器（分频器）</vt:lpstr>
      <vt:lpstr>模式2  频率发生器（分频器）</vt:lpstr>
      <vt:lpstr>PowerPoint 演示文稿</vt:lpstr>
      <vt:lpstr>(4)   模式3——方波发生器</vt:lpstr>
      <vt:lpstr>模式3的时序图 ：</vt:lpstr>
      <vt:lpstr>(4)   模式3——方波发生器</vt:lpstr>
      <vt:lpstr>PowerPoint 演示文稿</vt:lpstr>
      <vt:lpstr>(5)   模式4——软件触发的选通信号发生器</vt:lpstr>
      <vt:lpstr>模式4  软件触发选通信号</vt:lpstr>
      <vt:lpstr>模式4  软件触发选通信号</vt:lpstr>
      <vt:lpstr>PowerPoint 演示文稿</vt:lpstr>
      <vt:lpstr>(6)  模式5——硬件触发的选通信号发生器</vt:lpstr>
      <vt:lpstr>模式5  硬件触发选通信号</vt:lpstr>
      <vt:lpstr>模式5  硬件触发选通信号</vt:lpstr>
      <vt:lpstr>PowerPoint 演示文稿</vt:lpstr>
      <vt:lpstr>各种工作模式的输出波形</vt:lpstr>
      <vt:lpstr>8253/8254-工作方式与门控信号的关系</vt:lpstr>
      <vt:lpstr>9.6  8253/8254应用举例 </vt:lpstr>
      <vt:lpstr>PowerPoint 演示文稿</vt:lpstr>
      <vt:lpstr>系统的初始化程序段 ：</vt:lpstr>
      <vt:lpstr>系统的初始化程序段 ：</vt:lpstr>
      <vt:lpstr>系统的初始化程序段 ：</vt:lpstr>
      <vt:lpstr>9.6  8253/8254应用举例 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计数器0：方式0；计数器1：方式3</vt:lpstr>
      <vt:lpstr>PowerPoint 演示文稿</vt:lpstr>
      <vt:lpstr>**8253 在PC机上的应用</vt:lpstr>
      <vt:lpstr>**8253 在PC机上的应用</vt:lpstr>
      <vt:lpstr>**8253 在PC机上的应用</vt:lpstr>
      <vt:lpstr>9.7  32位微型计算机系统中的多功能接口芯片82380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（1）多功能接口芯片82380的组成和信号</vt:lpstr>
      <vt:lpstr>（2）82380和CPU的连接</vt:lpstr>
    </vt:vector>
  </TitlesOfParts>
  <Company>sdfi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7.3  计数器/定时器8253  7.3.1  概述</dc:title>
  <dc:creator>Teacher</dc:creator>
  <cp:lastModifiedBy>荣 生辉</cp:lastModifiedBy>
  <cp:revision>801</cp:revision>
  <dcterms:created xsi:type="dcterms:W3CDTF">2006-05-21T11:41:11Z</dcterms:created>
  <dcterms:modified xsi:type="dcterms:W3CDTF">2019-05-05T12:10:54Z</dcterms:modified>
</cp:coreProperties>
</file>