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8"/>
  </p:notesMasterIdLst>
  <p:handoutMasterIdLst>
    <p:handoutMasterId r:id="rId59"/>
  </p:handoutMasterIdLst>
  <p:sldIdLst>
    <p:sldId id="785" r:id="rId2"/>
    <p:sldId id="853" r:id="rId3"/>
    <p:sldId id="789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1" r:id="rId12"/>
    <p:sldId id="862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864" r:id="rId26"/>
    <p:sldId id="866" r:id="rId27"/>
    <p:sldId id="865" r:id="rId28"/>
    <p:sldId id="867" r:id="rId29"/>
    <p:sldId id="868" r:id="rId30"/>
    <p:sldId id="869" r:id="rId31"/>
    <p:sldId id="870" r:id="rId32"/>
    <p:sldId id="871" r:id="rId33"/>
    <p:sldId id="872" r:id="rId34"/>
    <p:sldId id="873" r:id="rId35"/>
    <p:sldId id="887" r:id="rId36"/>
    <p:sldId id="874" r:id="rId37"/>
    <p:sldId id="875" r:id="rId38"/>
    <p:sldId id="809" r:id="rId39"/>
    <p:sldId id="876" r:id="rId40"/>
    <p:sldId id="877" r:id="rId41"/>
    <p:sldId id="812" r:id="rId42"/>
    <p:sldId id="878" r:id="rId43"/>
    <p:sldId id="879" r:id="rId44"/>
    <p:sldId id="814" r:id="rId45"/>
    <p:sldId id="880" r:id="rId46"/>
    <p:sldId id="816" r:id="rId47"/>
    <p:sldId id="881" r:id="rId48"/>
    <p:sldId id="882" r:id="rId49"/>
    <p:sldId id="819" r:id="rId50"/>
    <p:sldId id="820" r:id="rId51"/>
    <p:sldId id="821" r:id="rId52"/>
    <p:sldId id="883" r:id="rId53"/>
    <p:sldId id="884" r:id="rId54"/>
    <p:sldId id="823" r:id="rId55"/>
    <p:sldId id="885" r:id="rId56"/>
    <p:sldId id="886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5388" autoAdjust="0"/>
  </p:normalViewPr>
  <p:slideViewPr>
    <p:cSldViewPr>
      <p:cViewPr varScale="1">
        <p:scale>
          <a:sx n="107" d="100"/>
          <a:sy n="107" d="100"/>
        </p:scale>
        <p:origin x="1290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B607AC-DE92-4C39-896B-DBCF7E13E207}" type="slidenum">
              <a:rPr lang="zh-CN" altLang="en-US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74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B607AC-DE92-4C39-896B-DBCF7E13E207}" type="slidenum">
              <a:rPr lang="zh-CN" altLang="en-US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29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F884D96-F5BC-4A9E-87E7-D0A160862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204" y="188640"/>
            <a:ext cx="8001000" cy="67947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73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6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   微型计算机和外设的数据传输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5.3 </a:t>
            </a:r>
            <a:r>
              <a:rPr lang="zh-CN" altLang="en-US" dirty="0"/>
              <a:t>接口部件的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1" lang="en-US" altLang="zh-CN" b="1" dirty="0">
                <a:solidFill>
                  <a:srgbClr val="0066FF"/>
                </a:solidFill>
              </a:rPr>
              <a:t>I/O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接口中可被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或其它总线主模块寻址</a:t>
            </a:r>
            <a:r>
              <a:rPr kumimoji="1" lang="zh-CN" altLang="en-US" b="1" dirty="0">
                <a:solidFill>
                  <a:srgbClr val="0066FF"/>
                </a:solidFill>
              </a:rPr>
              <a:t>并进行读写的寄存器（组</a:t>
            </a:r>
            <a:r>
              <a:rPr kumimoji="1" lang="zh-CN" altLang="en-US" b="1" dirty="0" smtClean="0">
                <a:solidFill>
                  <a:srgbClr val="0066FF"/>
                </a:solidFill>
              </a:rPr>
              <a:t>）。</a:t>
            </a:r>
            <a:endParaRPr kumimoji="1" lang="en-US" altLang="zh-CN" b="1" dirty="0">
              <a:solidFill>
                <a:srgbClr val="0066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11" name="Picture 4" descr="wx9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7356" y="2212305"/>
            <a:ext cx="5729288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7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5.3 </a:t>
            </a:r>
            <a:r>
              <a:rPr lang="zh-CN" altLang="en-US" dirty="0"/>
              <a:t>接口部件的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 algn="just">
              <a:spcBef>
                <a:spcPct val="50000"/>
              </a:spcBef>
            </a:pPr>
            <a:r>
              <a:rPr lang="en-US" altLang="zh-CN" b="1" dirty="0" smtClean="0">
                <a:latin typeface="Calibri" pitchFamily="34" charset="0"/>
              </a:rPr>
              <a:t>CPU</a:t>
            </a:r>
            <a:r>
              <a:rPr lang="zh-CN" altLang="en-US" b="1" dirty="0">
                <a:latin typeface="Calibri" pitchFamily="34" charset="0"/>
              </a:rPr>
              <a:t>对外设的访问是通过对</a:t>
            </a:r>
            <a:r>
              <a:rPr lang="en-US" altLang="zh-CN" b="1" dirty="0">
                <a:latin typeface="Calibri" pitchFamily="34" charset="0"/>
              </a:rPr>
              <a:t>I/O</a:t>
            </a:r>
            <a:r>
              <a:rPr lang="zh-CN" altLang="en-US" b="1" dirty="0">
                <a:latin typeface="Calibri" pitchFamily="34" charset="0"/>
              </a:rPr>
              <a:t>端口的访问来</a:t>
            </a:r>
            <a:r>
              <a:rPr lang="zh-CN" altLang="en-US" b="1" dirty="0" smtClean="0">
                <a:latin typeface="Calibri" pitchFamily="34" charset="0"/>
              </a:rPr>
              <a:t>实现</a:t>
            </a:r>
            <a:endParaRPr lang="en-US" altLang="zh-CN" b="1" dirty="0" smtClean="0">
              <a:latin typeface="Calibri" pitchFamily="34" charset="0"/>
            </a:endParaRPr>
          </a:p>
          <a:p>
            <a:pPr indent="457200" algn="just">
              <a:spcBef>
                <a:spcPts val="600"/>
              </a:spcBef>
              <a:buNone/>
            </a:pPr>
            <a:r>
              <a:rPr kumimoji="1" lang="zh-CN" altLang="en-US" b="1" dirty="0" smtClean="0">
                <a:solidFill>
                  <a:srgbClr val="0066FF"/>
                </a:solidFill>
                <a:latin typeface="Times New Roman" pitchFamily="18" charset="0"/>
              </a:rPr>
              <a:t>  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对外设的各种操作（查询外设的状态、向外设发出控制命令、向外设输出数据、从外设获得数据），均归结为对接口电路中各端口的读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/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写操作（</a:t>
            </a:r>
            <a:r>
              <a:rPr kumimoji="1" lang="en-US" altLang="zh-CN" b="1" dirty="0" smtClean="0">
                <a:solidFill>
                  <a:srgbClr val="0066FF"/>
                </a:solidFill>
                <a:latin typeface="Times New Roman" pitchFamily="18" charset="0"/>
              </a:rPr>
              <a:t>IN / OUT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指令）。</a:t>
            </a:r>
          </a:p>
          <a:p>
            <a:pPr algn="just">
              <a:lnSpc>
                <a:spcPct val="120000"/>
              </a:lnSpc>
            </a:pPr>
            <a:endParaRPr kumimoji="1" lang="en-US" altLang="zh-CN" b="1" dirty="0">
              <a:solidFill>
                <a:srgbClr val="0066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5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5.3 </a:t>
            </a:r>
            <a:r>
              <a:rPr lang="zh-CN" altLang="en-US" dirty="0"/>
              <a:t>接口部件的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 algn="just">
              <a:spcBef>
                <a:spcPct val="50000"/>
              </a:spcBef>
            </a:pPr>
            <a:r>
              <a:rPr lang="en-US" altLang="zh-CN" b="1" dirty="0" smtClean="0">
                <a:latin typeface="Calibri" pitchFamily="34" charset="0"/>
              </a:rPr>
              <a:t>CPU</a:t>
            </a:r>
            <a:r>
              <a:rPr lang="zh-CN" altLang="en-US" b="1" dirty="0">
                <a:latin typeface="Calibri" pitchFamily="34" charset="0"/>
              </a:rPr>
              <a:t>对外设的访问是通过对</a:t>
            </a:r>
            <a:r>
              <a:rPr lang="en-US" altLang="zh-CN" b="1" dirty="0">
                <a:latin typeface="Calibri" pitchFamily="34" charset="0"/>
              </a:rPr>
              <a:t>I/O</a:t>
            </a:r>
            <a:r>
              <a:rPr lang="zh-CN" altLang="en-US" b="1" dirty="0">
                <a:latin typeface="Calibri" pitchFamily="34" charset="0"/>
              </a:rPr>
              <a:t>端口的访问来</a:t>
            </a:r>
            <a:r>
              <a:rPr lang="zh-CN" altLang="en-US" b="1" dirty="0" smtClean="0">
                <a:latin typeface="Calibri" pitchFamily="34" charset="0"/>
              </a:rPr>
              <a:t>实现</a:t>
            </a:r>
            <a:endParaRPr lang="en-US" altLang="zh-CN" b="1" dirty="0" smtClean="0">
              <a:latin typeface="Calibri" pitchFamily="34" charset="0"/>
            </a:endParaRPr>
          </a:p>
          <a:p>
            <a:pPr indent="457200" algn="just">
              <a:spcBef>
                <a:spcPts val="600"/>
              </a:spcBef>
              <a:buNone/>
            </a:pPr>
            <a:r>
              <a:rPr kumimoji="1" lang="zh-CN" altLang="en-US" b="1" dirty="0" smtClean="0">
                <a:solidFill>
                  <a:srgbClr val="0066FF"/>
                </a:solidFill>
                <a:latin typeface="Times New Roman" pitchFamily="18" charset="0"/>
              </a:rPr>
              <a:t>  </a:t>
            </a:r>
            <a:endParaRPr kumimoji="1" lang="en-US" altLang="zh-CN" b="1" dirty="0">
              <a:solidFill>
                <a:srgbClr val="0066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5" name="Group 52"/>
          <p:cNvGrpSpPr/>
          <p:nvPr/>
        </p:nvGrpSpPr>
        <p:grpSpPr bwMode="auto">
          <a:xfrm>
            <a:off x="928688" y="1928813"/>
            <a:ext cx="6840537" cy="3141662"/>
            <a:chOff x="839" y="1162"/>
            <a:chExt cx="4309" cy="1979"/>
          </a:xfrm>
        </p:grpSpPr>
        <p:grpSp>
          <p:nvGrpSpPr>
            <p:cNvPr id="6" name="Group 2"/>
            <p:cNvGrpSpPr/>
            <p:nvPr/>
          </p:nvGrpSpPr>
          <p:grpSpPr bwMode="auto">
            <a:xfrm>
              <a:off x="839" y="1434"/>
              <a:ext cx="4309" cy="1707"/>
              <a:chOff x="839" y="1439"/>
              <a:chExt cx="4021" cy="1707"/>
            </a:xfrm>
          </p:grpSpPr>
          <p:sp>
            <p:nvSpPr>
              <p:cNvPr id="33" name="Rectangle 3"/>
              <p:cNvSpPr>
                <a:spLocks noChangeArrowheads="1"/>
              </p:cNvSpPr>
              <p:nvPr/>
            </p:nvSpPr>
            <p:spPr bwMode="auto">
              <a:xfrm>
                <a:off x="839" y="1495"/>
                <a:ext cx="771" cy="1632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 anchorCtr="1"/>
              <a:lstStyle/>
              <a:p>
                <a:pPr algn="ctr"/>
                <a:r>
                  <a:rPr lang="en-US" altLang="zh-CN" sz="2000" b="1">
                    <a:solidFill>
                      <a:srgbClr val="000000"/>
                    </a:solidFill>
                    <a:ea typeface="仿宋_GB2312" pitchFamily="49" charset="-122"/>
                  </a:rPr>
                  <a:t>MPU</a:t>
                </a:r>
              </a:p>
            </p:txBody>
          </p:sp>
          <p:sp>
            <p:nvSpPr>
              <p:cNvPr id="34" name="Rectangle 4"/>
              <p:cNvSpPr>
                <a:spLocks noChangeArrowheads="1"/>
              </p:cNvSpPr>
              <p:nvPr/>
            </p:nvSpPr>
            <p:spPr bwMode="auto">
              <a:xfrm>
                <a:off x="2508" y="1495"/>
                <a:ext cx="864" cy="1632"/>
              </a:xfrm>
              <a:prstGeom prst="rect">
                <a:avLst/>
              </a:prstGeom>
              <a:solidFill>
                <a:srgbClr val="CCCC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b" anchorCtr="1"/>
              <a:lstStyle/>
              <a:p>
                <a:r>
                  <a:rPr lang="zh-CN" altLang="en-US" sz="2400" b="1">
                    <a:solidFill>
                      <a:srgbClr val="000000"/>
                    </a:solidFill>
                    <a:latin typeface="隶书"/>
                    <a:ea typeface="隶书"/>
                    <a:cs typeface="隶书"/>
                  </a:rPr>
                  <a:t>接口</a:t>
                </a:r>
              </a:p>
            </p:txBody>
          </p:sp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4092" y="1495"/>
                <a:ext cx="768" cy="1632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b" anchorCtr="1"/>
              <a:lstStyle/>
              <a:p>
                <a:pPr algn="ctr"/>
                <a:r>
                  <a:rPr lang="zh-CN" altLang="en-US" sz="2400" b="1">
                    <a:solidFill>
                      <a:srgbClr val="000000"/>
                    </a:solidFill>
                    <a:latin typeface="隶书"/>
                    <a:ea typeface="隶书"/>
                    <a:cs typeface="隶书"/>
                  </a:rPr>
                  <a:t>外设</a:t>
                </a:r>
              </a:p>
            </p:txBody>
          </p:sp>
          <p:sp>
            <p:nvSpPr>
              <p:cNvPr id="36" name="Text Box 6"/>
              <p:cNvSpPr txBox="1">
                <a:spLocks noChangeArrowheads="1"/>
              </p:cNvSpPr>
              <p:nvPr/>
            </p:nvSpPr>
            <p:spPr bwMode="auto">
              <a:xfrm>
                <a:off x="2578" y="1639"/>
                <a:ext cx="724" cy="402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数据输入缓存器</a:t>
                </a:r>
              </a:p>
            </p:txBody>
          </p: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2578" y="2215"/>
                <a:ext cx="724" cy="40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数据输出缓存器</a:t>
                </a:r>
              </a:p>
            </p:txBody>
          </p:sp>
          <p:sp>
            <p:nvSpPr>
              <p:cNvPr id="38" name="AutoShape 8"/>
              <p:cNvSpPr>
                <a:spLocks noChangeArrowheads="1"/>
              </p:cNvSpPr>
              <p:nvPr/>
            </p:nvSpPr>
            <p:spPr bwMode="auto">
              <a:xfrm>
                <a:off x="1610" y="1687"/>
                <a:ext cx="898" cy="192"/>
              </a:xfrm>
              <a:prstGeom prst="leftRightArrow">
                <a:avLst>
                  <a:gd name="adj1" fmla="val 50000"/>
                  <a:gd name="adj2" fmla="val 64202"/>
                </a:avLst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9" name="AutoShape 9"/>
              <p:cNvSpPr>
                <a:spLocks noChangeArrowheads="1"/>
              </p:cNvSpPr>
              <p:nvPr/>
            </p:nvSpPr>
            <p:spPr bwMode="auto">
              <a:xfrm>
                <a:off x="3372" y="1687"/>
                <a:ext cx="720" cy="192"/>
              </a:xfrm>
              <a:prstGeom prst="leftRightArrow">
                <a:avLst>
                  <a:gd name="adj1" fmla="val 50000"/>
                  <a:gd name="adj2" fmla="val 51476"/>
                </a:avLst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3516" y="1456"/>
                <a:ext cx="52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</a:t>
                </a:r>
              </a:p>
            </p:txBody>
          </p:sp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1655" y="1439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数据总线</a:t>
                </a:r>
              </a:p>
            </p:txBody>
          </p:sp>
          <p:sp>
            <p:nvSpPr>
              <p:cNvPr id="42" name="AutoShape 12"/>
              <p:cNvSpPr>
                <a:spLocks noChangeArrowheads="1"/>
              </p:cNvSpPr>
              <p:nvPr/>
            </p:nvSpPr>
            <p:spPr bwMode="auto">
              <a:xfrm>
                <a:off x="1610" y="2359"/>
                <a:ext cx="898" cy="192"/>
              </a:xfrm>
              <a:prstGeom prst="rightArrow">
                <a:avLst>
                  <a:gd name="adj1" fmla="val 53120"/>
                  <a:gd name="adj2" fmla="val 73079"/>
                </a:avLst>
              </a:prstGeom>
              <a:solidFill>
                <a:srgbClr val="FFFF66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43" name="Text Box 13"/>
              <p:cNvSpPr txBox="1">
                <a:spLocks noChangeArrowheads="1"/>
              </p:cNvSpPr>
              <p:nvPr/>
            </p:nvSpPr>
            <p:spPr bwMode="auto">
              <a:xfrm>
                <a:off x="1655" y="2166"/>
                <a:ext cx="81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00"/>
                    </a:solidFill>
                    <a:ea typeface="黑体" pitchFamily="2" charset="-122"/>
                  </a:rPr>
                  <a:t>系统</a:t>
                </a:r>
                <a:r>
                  <a:rPr lang="en-US" altLang="zh-CN" sz="2000" b="1">
                    <a:solidFill>
                      <a:srgbClr val="000000"/>
                    </a:solidFill>
                    <a:ea typeface="黑体" pitchFamily="2" charset="-122"/>
                  </a:rPr>
                  <a:t>AB</a:t>
                </a:r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>
                <a:off x="1610" y="2840"/>
                <a:ext cx="8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15"/>
              <p:cNvSpPr txBox="1">
                <a:spLocks noChangeArrowheads="1"/>
              </p:cNvSpPr>
              <p:nvPr/>
            </p:nvSpPr>
            <p:spPr bwMode="auto">
              <a:xfrm>
                <a:off x="1740" y="2896"/>
                <a:ext cx="71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ea typeface="仿宋_GB2312" pitchFamily="49" charset="-122"/>
                  </a:rPr>
                  <a:t>IOR/IOW</a:t>
                </a:r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>
                <a:off x="1791" y="2928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>
                <a:off x="2133" y="2931"/>
                <a:ext cx="317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4275" y="1179"/>
              <a:ext cx="69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隶书"/>
                  <a:ea typeface="隶书"/>
                  <a:cs typeface="隶书"/>
                </a:rPr>
                <a:t>输入   </a:t>
              </a: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930" y="1189"/>
              <a:ext cx="90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latin typeface="隶书"/>
                  <a:ea typeface="隶书"/>
                  <a:cs typeface="隶书"/>
                </a:rPr>
                <a:t>输出   </a:t>
              </a:r>
            </a:p>
          </p:txBody>
        </p:sp>
        <p:grpSp>
          <p:nvGrpSpPr>
            <p:cNvPr id="9" name="Group 26"/>
            <p:cNvGrpSpPr/>
            <p:nvPr/>
          </p:nvGrpSpPr>
          <p:grpSpPr bwMode="auto">
            <a:xfrm>
              <a:off x="1429" y="1831"/>
              <a:ext cx="1152" cy="528"/>
              <a:chOff x="1488" y="2160"/>
              <a:chExt cx="1152" cy="528"/>
            </a:xfrm>
          </p:grpSpPr>
          <p:sp>
            <p:nvSpPr>
              <p:cNvPr id="30" name="Freeform 27"/>
              <p:cNvSpPr/>
              <p:nvPr/>
            </p:nvSpPr>
            <p:spPr bwMode="auto">
              <a:xfrm>
                <a:off x="1488" y="2160"/>
                <a:ext cx="576" cy="200"/>
              </a:xfrm>
              <a:custGeom>
                <a:avLst/>
                <a:gdLst>
                  <a:gd name="T0" fmla="*/ 0 w 576"/>
                  <a:gd name="T1" fmla="*/ 48 h 200"/>
                  <a:gd name="T2" fmla="*/ 288 w 576"/>
                  <a:gd name="T3" fmla="*/ 192 h 200"/>
                  <a:gd name="T4" fmla="*/ 576 w 576"/>
                  <a:gd name="T5" fmla="*/ 0 h 20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00"/>
                  <a:gd name="T11" fmla="*/ 576 w 57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00">
                    <a:moveTo>
                      <a:pt x="0" y="48"/>
                    </a:moveTo>
                    <a:cubicBezTo>
                      <a:pt x="96" y="124"/>
                      <a:pt x="192" y="200"/>
                      <a:pt x="288" y="192"/>
                    </a:cubicBezTo>
                    <a:cubicBezTo>
                      <a:pt x="384" y="184"/>
                      <a:pt x="480" y="92"/>
                      <a:pt x="576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2112" y="2160"/>
                <a:ext cx="528" cy="528"/>
              </a:xfrm>
              <a:custGeom>
                <a:avLst/>
                <a:gdLst>
                  <a:gd name="T0" fmla="*/ 0 w 528"/>
                  <a:gd name="T1" fmla="*/ 0 h 528"/>
                  <a:gd name="T2" fmla="*/ 192 w 528"/>
                  <a:gd name="T3" fmla="*/ 336 h 528"/>
                  <a:gd name="T4" fmla="*/ 528 w 528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528"/>
                  <a:gd name="T11" fmla="*/ 528 w 528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528">
                    <a:moveTo>
                      <a:pt x="0" y="0"/>
                    </a:moveTo>
                    <a:cubicBezTo>
                      <a:pt x="52" y="124"/>
                      <a:pt x="104" y="248"/>
                      <a:pt x="192" y="336"/>
                    </a:cubicBezTo>
                    <a:cubicBezTo>
                      <a:pt x="280" y="424"/>
                      <a:pt x="472" y="496"/>
                      <a:pt x="528" y="528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1912" y="2176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②</a:t>
                </a:r>
              </a:p>
            </p:txBody>
          </p:sp>
        </p:grpSp>
        <p:grpSp>
          <p:nvGrpSpPr>
            <p:cNvPr id="10" name="Group 30"/>
            <p:cNvGrpSpPr/>
            <p:nvPr/>
          </p:nvGrpSpPr>
          <p:grpSpPr bwMode="auto">
            <a:xfrm>
              <a:off x="1519" y="2432"/>
              <a:ext cx="1328" cy="368"/>
              <a:chOff x="1504" y="2768"/>
              <a:chExt cx="1328" cy="368"/>
            </a:xfrm>
          </p:grpSpPr>
          <p:sp>
            <p:nvSpPr>
              <p:cNvPr id="27" name="Freeform 31"/>
              <p:cNvSpPr/>
              <p:nvPr/>
            </p:nvSpPr>
            <p:spPr bwMode="auto">
              <a:xfrm>
                <a:off x="2160" y="2848"/>
                <a:ext cx="672" cy="224"/>
              </a:xfrm>
              <a:custGeom>
                <a:avLst/>
                <a:gdLst>
                  <a:gd name="T0" fmla="*/ 0 w 672"/>
                  <a:gd name="T1" fmla="*/ 0 h 224"/>
                  <a:gd name="T2" fmla="*/ 240 w 672"/>
                  <a:gd name="T3" fmla="*/ 192 h 224"/>
                  <a:gd name="T4" fmla="*/ 480 w 672"/>
                  <a:gd name="T5" fmla="*/ 192 h 224"/>
                  <a:gd name="T6" fmla="*/ 672 w 672"/>
                  <a:gd name="T7" fmla="*/ 96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224"/>
                  <a:gd name="T14" fmla="*/ 672 w 672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224">
                    <a:moveTo>
                      <a:pt x="0" y="0"/>
                    </a:moveTo>
                    <a:cubicBezTo>
                      <a:pt x="80" y="80"/>
                      <a:pt x="160" y="160"/>
                      <a:pt x="240" y="192"/>
                    </a:cubicBezTo>
                    <a:cubicBezTo>
                      <a:pt x="320" y="224"/>
                      <a:pt x="408" y="208"/>
                      <a:pt x="480" y="192"/>
                    </a:cubicBezTo>
                    <a:cubicBezTo>
                      <a:pt x="552" y="176"/>
                      <a:pt x="640" y="112"/>
                      <a:pt x="672" y="96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32"/>
              <p:cNvSpPr txBox="1">
                <a:spLocks noChangeArrowheads="1"/>
              </p:cNvSpPr>
              <p:nvPr/>
            </p:nvSpPr>
            <p:spPr bwMode="auto">
              <a:xfrm>
                <a:off x="1968" y="2848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①</a:t>
                </a:r>
              </a:p>
            </p:txBody>
          </p:sp>
          <p:sp>
            <p:nvSpPr>
              <p:cNvPr id="29" name="Freeform 33"/>
              <p:cNvSpPr/>
              <p:nvPr/>
            </p:nvSpPr>
            <p:spPr bwMode="auto">
              <a:xfrm>
                <a:off x="1504" y="2768"/>
                <a:ext cx="608" cy="241"/>
              </a:xfrm>
              <a:custGeom>
                <a:avLst/>
                <a:gdLst>
                  <a:gd name="T0" fmla="*/ 0 w 608"/>
                  <a:gd name="T1" fmla="*/ 0 h 241"/>
                  <a:gd name="T2" fmla="*/ 160 w 608"/>
                  <a:gd name="T3" fmla="*/ 208 h 241"/>
                  <a:gd name="T4" fmla="*/ 400 w 608"/>
                  <a:gd name="T5" fmla="*/ 200 h 241"/>
                  <a:gd name="T6" fmla="*/ 608 w 608"/>
                  <a:gd name="T7" fmla="*/ 8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8"/>
                  <a:gd name="T13" fmla="*/ 0 h 241"/>
                  <a:gd name="T14" fmla="*/ 608 w 608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8" h="241">
                    <a:moveTo>
                      <a:pt x="0" y="0"/>
                    </a:moveTo>
                    <a:cubicBezTo>
                      <a:pt x="27" y="35"/>
                      <a:pt x="93" y="175"/>
                      <a:pt x="160" y="208"/>
                    </a:cubicBezTo>
                    <a:cubicBezTo>
                      <a:pt x="227" y="241"/>
                      <a:pt x="325" y="221"/>
                      <a:pt x="400" y="200"/>
                    </a:cubicBezTo>
                    <a:cubicBezTo>
                      <a:pt x="475" y="179"/>
                      <a:pt x="565" y="105"/>
                      <a:pt x="608" y="8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34"/>
            <p:cNvGrpSpPr/>
            <p:nvPr/>
          </p:nvGrpSpPr>
          <p:grpSpPr bwMode="auto">
            <a:xfrm>
              <a:off x="1440" y="1207"/>
              <a:ext cx="1440" cy="440"/>
              <a:chOff x="1440" y="1536"/>
              <a:chExt cx="1440" cy="440"/>
            </a:xfrm>
          </p:grpSpPr>
          <p:sp>
            <p:nvSpPr>
              <p:cNvPr id="24" name="Freeform 35"/>
              <p:cNvSpPr/>
              <p:nvPr/>
            </p:nvSpPr>
            <p:spPr bwMode="auto">
              <a:xfrm>
                <a:off x="2240" y="1592"/>
                <a:ext cx="640" cy="336"/>
              </a:xfrm>
              <a:custGeom>
                <a:avLst/>
                <a:gdLst>
                  <a:gd name="T0" fmla="*/ 640 w 640"/>
                  <a:gd name="T1" fmla="*/ 336 h 336"/>
                  <a:gd name="T2" fmla="*/ 400 w 640"/>
                  <a:gd name="T3" fmla="*/ 48 h 336"/>
                  <a:gd name="T4" fmla="*/ 160 w 640"/>
                  <a:gd name="T5" fmla="*/ 48 h 336"/>
                  <a:gd name="T6" fmla="*/ 0 w 640"/>
                  <a:gd name="T7" fmla="*/ 224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0"/>
                  <a:gd name="T13" fmla="*/ 0 h 336"/>
                  <a:gd name="T14" fmla="*/ 640 w 640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0" h="336">
                    <a:moveTo>
                      <a:pt x="640" y="336"/>
                    </a:moveTo>
                    <a:cubicBezTo>
                      <a:pt x="560" y="216"/>
                      <a:pt x="480" y="96"/>
                      <a:pt x="400" y="48"/>
                    </a:cubicBezTo>
                    <a:cubicBezTo>
                      <a:pt x="320" y="0"/>
                      <a:pt x="227" y="19"/>
                      <a:pt x="160" y="48"/>
                    </a:cubicBezTo>
                    <a:cubicBezTo>
                      <a:pt x="93" y="77"/>
                      <a:pt x="33" y="187"/>
                      <a:pt x="0" y="22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6"/>
              <p:cNvSpPr/>
              <p:nvPr/>
            </p:nvSpPr>
            <p:spPr bwMode="auto">
              <a:xfrm>
                <a:off x="1440" y="1584"/>
                <a:ext cx="632" cy="392"/>
              </a:xfrm>
              <a:custGeom>
                <a:avLst/>
                <a:gdLst>
                  <a:gd name="T0" fmla="*/ 632 w 632"/>
                  <a:gd name="T1" fmla="*/ 232 h 392"/>
                  <a:gd name="T2" fmla="*/ 432 w 632"/>
                  <a:gd name="T3" fmla="*/ 56 h 392"/>
                  <a:gd name="T4" fmla="*/ 192 w 632"/>
                  <a:gd name="T5" fmla="*/ 56 h 392"/>
                  <a:gd name="T6" fmla="*/ 0 w 632"/>
                  <a:gd name="T7" fmla="*/ 392 h 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2"/>
                  <a:gd name="T13" fmla="*/ 0 h 392"/>
                  <a:gd name="T14" fmla="*/ 632 w 632"/>
                  <a:gd name="T15" fmla="*/ 392 h 3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2" h="392">
                    <a:moveTo>
                      <a:pt x="632" y="232"/>
                    </a:moveTo>
                    <a:cubicBezTo>
                      <a:pt x="599" y="201"/>
                      <a:pt x="505" y="85"/>
                      <a:pt x="432" y="56"/>
                    </a:cubicBezTo>
                    <a:cubicBezTo>
                      <a:pt x="359" y="27"/>
                      <a:pt x="264" y="0"/>
                      <a:pt x="192" y="56"/>
                    </a:cubicBezTo>
                    <a:cubicBezTo>
                      <a:pt x="120" y="112"/>
                      <a:pt x="60" y="252"/>
                      <a:pt x="0" y="392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37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③</a:t>
                </a:r>
              </a:p>
            </p:txBody>
          </p:sp>
        </p:grpSp>
        <p:grpSp>
          <p:nvGrpSpPr>
            <p:cNvPr id="12" name="Group 38"/>
            <p:cNvGrpSpPr/>
            <p:nvPr/>
          </p:nvGrpSpPr>
          <p:grpSpPr bwMode="auto">
            <a:xfrm>
              <a:off x="1538" y="1927"/>
              <a:ext cx="1040" cy="480"/>
              <a:chOff x="1600" y="2256"/>
              <a:chExt cx="1040" cy="480"/>
            </a:xfrm>
          </p:grpSpPr>
          <p:sp>
            <p:nvSpPr>
              <p:cNvPr id="21" name="Text Box 39"/>
              <p:cNvSpPr txBox="1">
                <a:spLocks noChangeArrowheads="1"/>
              </p:cNvSpPr>
              <p:nvPr/>
            </p:nvSpPr>
            <p:spPr bwMode="auto">
              <a:xfrm>
                <a:off x="2112" y="2304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②</a:t>
                </a:r>
              </a:p>
            </p:txBody>
          </p:sp>
          <p:sp>
            <p:nvSpPr>
              <p:cNvPr id="22" name="Freeform 40"/>
              <p:cNvSpPr/>
              <p:nvPr/>
            </p:nvSpPr>
            <p:spPr bwMode="auto">
              <a:xfrm>
                <a:off x="2352" y="2256"/>
                <a:ext cx="288" cy="480"/>
              </a:xfrm>
              <a:custGeom>
                <a:avLst/>
                <a:gdLst>
                  <a:gd name="T0" fmla="*/ 0 w 288"/>
                  <a:gd name="T1" fmla="*/ 480 h 480"/>
                  <a:gd name="T2" fmla="*/ 96 w 288"/>
                  <a:gd name="T3" fmla="*/ 240 h 480"/>
                  <a:gd name="T4" fmla="*/ 288 w 288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480"/>
                  <a:gd name="T11" fmla="*/ 288 w 288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480">
                    <a:moveTo>
                      <a:pt x="0" y="480"/>
                    </a:moveTo>
                    <a:cubicBezTo>
                      <a:pt x="24" y="400"/>
                      <a:pt x="48" y="320"/>
                      <a:pt x="96" y="240"/>
                    </a:cubicBezTo>
                    <a:cubicBezTo>
                      <a:pt x="144" y="160"/>
                      <a:pt x="216" y="80"/>
                      <a:pt x="288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41"/>
              <p:cNvSpPr/>
              <p:nvPr/>
            </p:nvSpPr>
            <p:spPr bwMode="auto">
              <a:xfrm>
                <a:off x="1600" y="2428"/>
                <a:ext cx="608" cy="308"/>
              </a:xfrm>
              <a:custGeom>
                <a:avLst/>
                <a:gdLst>
                  <a:gd name="T0" fmla="*/ 0 w 608"/>
                  <a:gd name="T1" fmla="*/ 20 h 308"/>
                  <a:gd name="T2" fmla="*/ 176 w 608"/>
                  <a:gd name="T3" fmla="*/ 12 h 308"/>
                  <a:gd name="T4" fmla="*/ 416 w 608"/>
                  <a:gd name="T5" fmla="*/ 92 h 308"/>
                  <a:gd name="T6" fmla="*/ 608 w 608"/>
                  <a:gd name="T7" fmla="*/ 308 h 3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8"/>
                  <a:gd name="T13" fmla="*/ 0 h 308"/>
                  <a:gd name="T14" fmla="*/ 608 w 608"/>
                  <a:gd name="T15" fmla="*/ 308 h 3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8" h="308">
                    <a:moveTo>
                      <a:pt x="0" y="20"/>
                    </a:moveTo>
                    <a:cubicBezTo>
                      <a:pt x="29" y="19"/>
                      <a:pt x="107" y="0"/>
                      <a:pt x="176" y="12"/>
                    </a:cubicBezTo>
                    <a:cubicBezTo>
                      <a:pt x="245" y="24"/>
                      <a:pt x="344" y="43"/>
                      <a:pt x="416" y="92"/>
                    </a:cubicBezTo>
                    <a:cubicBezTo>
                      <a:pt x="488" y="141"/>
                      <a:pt x="568" y="263"/>
                      <a:pt x="608" y="30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42"/>
            <p:cNvGrpSpPr/>
            <p:nvPr/>
          </p:nvGrpSpPr>
          <p:grpSpPr bwMode="auto">
            <a:xfrm>
              <a:off x="3016" y="1162"/>
              <a:ext cx="1352" cy="407"/>
              <a:chOff x="3072" y="1561"/>
              <a:chExt cx="1352" cy="407"/>
            </a:xfrm>
          </p:grpSpPr>
          <p:sp>
            <p:nvSpPr>
              <p:cNvPr id="18" name="Freeform 43"/>
              <p:cNvSpPr/>
              <p:nvPr/>
            </p:nvSpPr>
            <p:spPr bwMode="auto">
              <a:xfrm>
                <a:off x="3072" y="1576"/>
                <a:ext cx="672" cy="392"/>
              </a:xfrm>
              <a:custGeom>
                <a:avLst/>
                <a:gdLst>
                  <a:gd name="T0" fmla="*/ 672 w 672"/>
                  <a:gd name="T1" fmla="*/ 344 h 392"/>
                  <a:gd name="T2" fmla="*/ 432 w 672"/>
                  <a:gd name="T3" fmla="*/ 56 h 392"/>
                  <a:gd name="T4" fmla="*/ 192 w 672"/>
                  <a:gd name="T5" fmla="*/ 56 h 392"/>
                  <a:gd name="T6" fmla="*/ 0 w 672"/>
                  <a:gd name="T7" fmla="*/ 392 h 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392"/>
                  <a:gd name="T14" fmla="*/ 672 w 672"/>
                  <a:gd name="T15" fmla="*/ 392 h 3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392">
                    <a:moveTo>
                      <a:pt x="672" y="344"/>
                    </a:moveTo>
                    <a:cubicBezTo>
                      <a:pt x="592" y="224"/>
                      <a:pt x="512" y="104"/>
                      <a:pt x="432" y="56"/>
                    </a:cubicBezTo>
                    <a:cubicBezTo>
                      <a:pt x="352" y="8"/>
                      <a:pt x="264" y="0"/>
                      <a:pt x="192" y="56"/>
                    </a:cubicBezTo>
                    <a:cubicBezTo>
                      <a:pt x="120" y="112"/>
                      <a:pt x="60" y="252"/>
                      <a:pt x="0" y="392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44"/>
              <p:cNvSpPr txBox="1">
                <a:spLocks noChangeArrowheads="1"/>
              </p:cNvSpPr>
              <p:nvPr/>
            </p:nvSpPr>
            <p:spPr bwMode="auto">
              <a:xfrm>
                <a:off x="3616" y="1584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①</a:t>
                </a:r>
              </a:p>
            </p:txBody>
          </p:sp>
          <p:sp>
            <p:nvSpPr>
              <p:cNvPr id="20" name="Freeform 45"/>
              <p:cNvSpPr/>
              <p:nvPr/>
            </p:nvSpPr>
            <p:spPr bwMode="auto">
              <a:xfrm>
                <a:off x="3848" y="1561"/>
                <a:ext cx="576" cy="375"/>
              </a:xfrm>
              <a:custGeom>
                <a:avLst/>
                <a:gdLst>
                  <a:gd name="T0" fmla="*/ 576 w 576"/>
                  <a:gd name="T1" fmla="*/ 375 h 375"/>
                  <a:gd name="T2" fmla="*/ 352 w 576"/>
                  <a:gd name="T3" fmla="*/ 55 h 375"/>
                  <a:gd name="T4" fmla="*/ 176 w 576"/>
                  <a:gd name="T5" fmla="*/ 47 h 375"/>
                  <a:gd name="T6" fmla="*/ 0 w 576"/>
                  <a:gd name="T7" fmla="*/ 319 h 3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375"/>
                  <a:gd name="T14" fmla="*/ 576 w 576"/>
                  <a:gd name="T15" fmla="*/ 375 h 3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375">
                    <a:moveTo>
                      <a:pt x="576" y="375"/>
                    </a:moveTo>
                    <a:cubicBezTo>
                      <a:pt x="539" y="322"/>
                      <a:pt x="419" y="110"/>
                      <a:pt x="352" y="55"/>
                    </a:cubicBezTo>
                    <a:cubicBezTo>
                      <a:pt x="285" y="0"/>
                      <a:pt x="235" y="3"/>
                      <a:pt x="176" y="47"/>
                    </a:cubicBezTo>
                    <a:cubicBezTo>
                      <a:pt x="117" y="91"/>
                      <a:pt x="37" y="262"/>
                      <a:pt x="0" y="319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46"/>
            <p:cNvGrpSpPr/>
            <p:nvPr/>
          </p:nvGrpSpPr>
          <p:grpSpPr bwMode="auto">
            <a:xfrm>
              <a:off x="3312" y="1831"/>
              <a:ext cx="960" cy="528"/>
              <a:chOff x="3312" y="2160"/>
              <a:chExt cx="960" cy="528"/>
            </a:xfrm>
          </p:grpSpPr>
          <p:sp>
            <p:nvSpPr>
              <p:cNvPr id="15" name="Freeform 47"/>
              <p:cNvSpPr/>
              <p:nvPr/>
            </p:nvSpPr>
            <p:spPr bwMode="auto">
              <a:xfrm>
                <a:off x="3312" y="2160"/>
                <a:ext cx="432" cy="528"/>
              </a:xfrm>
              <a:custGeom>
                <a:avLst/>
                <a:gdLst>
                  <a:gd name="T0" fmla="*/ 0 w 432"/>
                  <a:gd name="T1" fmla="*/ 528 h 528"/>
                  <a:gd name="T2" fmla="*/ 288 w 432"/>
                  <a:gd name="T3" fmla="*/ 336 h 528"/>
                  <a:gd name="T4" fmla="*/ 432 w 432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528"/>
                  <a:gd name="T11" fmla="*/ 432 w 43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528">
                    <a:moveTo>
                      <a:pt x="0" y="528"/>
                    </a:moveTo>
                    <a:cubicBezTo>
                      <a:pt x="108" y="476"/>
                      <a:pt x="216" y="424"/>
                      <a:pt x="288" y="336"/>
                    </a:cubicBezTo>
                    <a:cubicBezTo>
                      <a:pt x="360" y="248"/>
                      <a:pt x="408" y="56"/>
                      <a:pt x="432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48"/>
              <p:cNvSpPr/>
              <p:nvPr/>
            </p:nvSpPr>
            <p:spPr bwMode="auto">
              <a:xfrm>
                <a:off x="3840" y="2160"/>
                <a:ext cx="432" cy="288"/>
              </a:xfrm>
              <a:custGeom>
                <a:avLst/>
                <a:gdLst>
                  <a:gd name="T0" fmla="*/ 0 w 432"/>
                  <a:gd name="T1" fmla="*/ 0 h 288"/>
                  <a:gd name="T2" fmla="*/ 144 w 432"/>
                  <a:gd name="T3" fmla="*/ 192 h 288"/>
                  <a:gd name="T4" fmla="*/ 432 w 432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288"/>
                  <a:gd name="T11" fmla="*/ 432 w 432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288">
                    <a:moveTo>
                      <a:pt x="0" y="0"/>
                    </a:moveTo>
                    <a:cubicBezTo>
                      <a:pt x="36" y="72"/>
                      <a:pt x="72" y="144"/>
                      <a:pt x="144" y="192"/>
                    </a:cubicBezTo>
                    <a:cubicBezTo>
                      <a:pt x="216" y="240"/>
                      <a:pt x="384" y="272"/>
                      <a:pt x="432" y="288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49"/>
              <p:cNvSpPr txBox="1">
                <a:spLocks noChangeArrowheads="1"/>
              </p:cNvSpPr>
              <p:nvPr/>
            </p:nvSpPr>
            <p:spPr bwMode="auto">
              <a:xfrm>
                <a:off x="3656" y="2192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54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5.</a:t>
            </a:r>
            <a:r>
              <a:rPr lang="en-US" altLang="zh-CN" dirty="0">
                <a:latin typeface="Times New Roman" panose="02020603050405020304" pitchFamily="18" charset="0"/>
              </a:rPr>
              <a:t>4  </a:t>
            </a:r>
            <a:r>
              <a:rPr lang="zh-CN" altLang="en-US" dirty="0">
                <a:latin typeface="Times New Roman" panose="02020603050405020304" pitchFamily="18" charset="0"/>
              </a:rPr>
              <a:t>接口的功能以及在系统中的连接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  <a:hlinkClick r:id="rId2" action="ppaction://hlinksldjump"/>
              </a:rPr>
              <a:t>接口的功能</a:t>
            </a:r>
            <a:r>
              <a:rPr lang="zh-CN" altLang="en-US" sz="2800">
                <a:hlinkClick r:id="rId2" action="ppaction://hlinksldjump"/>
              </a:rPr>
              <a:t> </a:t>
            </a:r>
            <a:endParaRPr lang="zh-CN" altLang="en-US" sz="2800"/>
          </a:p>
          <a:p>
            <a:pPr>
              <a:buSzTx/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  <a:hlinkClick r:id="rId3" action="ppaction://hlinksldjump"/>
              </a:rPr>
              <a:t>接口与系统的连接</a:t>
            </a:r>
            <a:r>
              <a:rPr lang="zh-CN" altLang="en-US" sz="2800">
                <a:hlinkClick r:id="rId3" action="ppaction://hlinksldjump"/>
              </a:rPr>
              <a:t> 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51195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5.4.1  </a:t>
            </a:r>
            <a:r>
              <a:rPr lang="zh-CN" altLang="en-US" dirty="0">
                <a:latin typeface="Times New Roman" panose="02020603050405020304" pitchFamily="18" charset="0"/>
              </a:rPr>
              <a:t>接口的功能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5357"/>
            <a:ext cx="8229600" cy="52562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基本功能：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  在系统总线和</a:t>
            </a:r>
            <a:r>
              <a:rPr lang="en-US" altLang="zh-CN" sz="2600" dirty="0">
                <a:solidFill>
                  <a:srgbClr val="0000FF"/>
                </a:solidFill>
              </a:rPr>
              <a:t>I/O</a:t>
            </a: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设备之间传输信号</a:t>
            </a:r>
            <a:r>
              <a:rPr lang="en-US" altLang="zh-CN" sz="2600" dirty="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提供信号变换和缓冲作用。</a:t>
            </a:r>
            <a:r>
              <a:rPr lang="zh-CN" altLang="en-US" dirty="0"/>
              <a:t> 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931025" cy="386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76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1. 寻址功能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识别区分存储器和</a:t>
            </a:r>
            <a:r>
              <a:rPr lang="en-US" altLang="zh-CN" sz="2600"/>
              <a:t>I/O</a:t>
            </a:r>
            <a:r>
              <a:rPr lang="zh-CN" altLang="en-US" sz="2600">
                <a:latin typeface="宋体" panose="02010600030101010101" pitchFamily="2" charset="-122"/>
              </a:rPr>
              <a:t>的信号 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识别片选信号 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选择接口中的寄存器 </a:t>
            </a:r>
          </a:p>
        </p:txBody>
      </p:sp>
    </p:spTree>
    <p:extLst>
      <p:ext uri="{BB962C8B-B14F-4D97-AF65-F5344CB8AC3E}">
        <p14:creationId xmlns:p14="http://schemas.microsoft.com/office/powerpoint/2010/main" val="76409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2. 输入输出功能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根据读写信号判断传输方向 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传输数据、控制和状态信息</a:t>
            </a:r>
          </a:p>
        </p:txBody>
      </p:sp>
    </p:spTree>
    <p:extLst>
      <p:ext uri="{BB962C8B-B14F-4D97-AF65-F5344CB8AC3E}">
        <p14:creationId xmlns:p14="http://schemas.microsoft.com/office/powerpoint/2010/main" val="393962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3. 数据转换功能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把</a:t>
            </a:r>
            <a:r>
              <a:rPr lang="en-US" altLang="zh-CN" sz="2600"/>
              <a:t>CPU</a:t>
            </a:r>
            <a:r>
              <a:rPr lang="zh-CN" altLang="en-US" sz="2600">
                <a:latin typeface="宋体" panose="02010600030101010101" pitchFamily="2" charset="-122"/>
              </a:rPr>
              <a:t>的并行数据转换成一些外设所需的串行数据；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把外设的串行信息转换成并行数据送往</a:t>
            </a:r>
            <a:r>
              <a:rPr lang="en-US" altLang="zh-CN" sz="2600"/>
              <a:t>CPU</a:t>
            </a:r>
            <a:r>
              <a:rPr lang="en-US" altLang="zh-CN" sz="2600">
                <a:latin typeface="宋体" panose="02010600030101010101" pitchFamily="2" charset="-122"/>
              </a:rPr>
              <a:t>。 </a:t>
            </a:r>
            <a:endParaRPr lang="zh-CN" altLang="en-US" sz="26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1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4. 联络功能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当数据传送完后，能发联络信号通知</a:t>
            </a:r>
            <a:r>
              <a:rPr lang="en-US" altLang="zh-CN" sz="2600"/>
              <a:t>CPU</a:t>
            </a:r>
            <a:r>
              <a:rPr lang="zh-CN" altLang="en-US" sz="2600">
                <a:latin typeface="宋体" panose="02010600030101010101" pitchFamily="2" charset="-122"/>
              </a:rPr>
              <a:t>。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6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5. 中断管理功能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6792913" cy="4933950"/>
          </a:xfrm>
        </p:spPr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发送中断请求和接收中断响应 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发送中断类型号 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优先级管理功能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48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 / output Interface)</a:t>
            </a:r>
            <a:r>
              <a:rPr lang="zh-CN" alt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一电子电路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芯片或接口板形式出现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，其内有若干专用寄存器和相应的控制逻辑电路构成。它是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设备之间交换信息的媒介和桥梁。</a:t>
            </a: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1115616" y="3212975"/>
            <a:ext cx="6730752" cy="2884277"/>
            <a:chOff x="624" y="1872"/>
            <a:chExt cx="4512" cy="216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24" y="1920"/>
              <a:ext cx="864" cy="211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00" y="2016"/>
              <a:ext cx="864" cy="19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68" y="1968"/>
              <a:ext cx="768" cy="20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488" y="2448"/>
              <a:ext cx="912" cy="1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488" y="2832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36" y="3600"/>
              <a:ext cx="864" cy="1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264" y="2359"/>
              <a:ext cx="1104" cy="144"/>
            </a:xfrm>
            <a:prstGeom prst="leftRightArrow">
              <a:avLst>
                <a:gd name="adj1" fmla="val 50000"/>
                <a:gd name="adj2" fmla="val 15333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264" y="3023"/>
              <a:ext cx="1104" cy="1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264" y="3552"/>
              <a:ext cx="1104" cy="1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072" y="2256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072" y="3456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72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721" y="2087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Calibri" pitchFamily="34" charset="0"/>
                </a:rPr>
                <a:t>AB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704" y="257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Calibri" pitchFamily="34" charset="0"/>
                </a:rPr>
                <a:t>DB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21" y="328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Calibri" pitchFamily="34" charset="0"/>
                </a:rPr>
                <a:t>CB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756" y="2784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Calibri" pitchFamily="34" charset="0"/>
                </a:rPr>
                <a:t>CPU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496" y="2640"/>
              <a:ext cx="528" cy="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Calibri" pitchFamily="34" charset="0"/>
                </a:rPr>
                <a:t>I/O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Calibri" pitchFamily="34" charset="0"/>
                </a:rPr>
                <a:t>接口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464" y="2496"/>
              <a:ext cx="576" cy="11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Calibri" pitchFamily="34" charset="0"/>
                </a:rPr>
                <a:t>I/O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设备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216" y="2160"/>
              <a:ext cx="336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3216" y="2160"/>
              <a:ext cx="384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3216" y="2160"/>
              <a:ext cx="384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504" y="187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端口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600" y="2087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数据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600" y="2688"/>
              <a:ext cx="768" cy="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Calibri" pitchFamily="34" charset="0"/>
                </a:rPr>
                <a:t>控制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600" y="3222"/>
              <a:ext cx="60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7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6. 复位功能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能接收复位信号，使接口本身及所连外设重新启动。</a:t>
            </a:r>
            <a:endParaRPr lang="en-US" altLang="zh-CN" sz="26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2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7. 可编程功能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 typeface="Wingdings" panose="05000000000000000000" pitchFamily="2" charset="2"/>
              <a:buChar char="§"/>
            </a:pPr>
            <a:r>
              <a:rPr lang="zh-CN" altLang="en-US" sz="2600">
                <a:latin typeface="宋体" panose="02010600030101010101" pitchFamily="2" charset="-122"/>
              </a:rPr>
              <a:t>可以用软件使其工作于不同的方式 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zh-CN" altLang="en-US" sz="2600">
                <a:latin typeface="宋体" panose="02010600030101010101" pitchFamily="2" charset="-122"/>
              </a:rPr>
              <a:t>用软件来设置控制信号 </a:t>
            </a:r>
          </a:p>
        </p:txBody>
      </p:sp>
    </p:spTree>
    <p:extLst>
      <p:ext uri="{BB962C8B-B14F-4D97-AF65-F5344CB8AC3E}">
        <p14:creationId xmlns:p14="http://schemas.microsoft.com/office/powerpoint/2010/main" val="227880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8. 错误检测功能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>
                <a:latin typeface="宋体" panose="02010600030101010101" pitchFamily="2" charset="-122"/>
              </a:rPr>
              <a:t>当前多数可编程接口芯片能检测下列两类错误： 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zh-CN" altLang="en-US" sz="2600">
                <a:solidFill>
                  <a:srgbClr val="0000FF"/>
                </a:solidFill>
                <a:latin typeface="宋体" panose="02010600030101010101" pitchFamily="2" charset="-122"/>
              </a:rPr>
              <a:t>传输错误：接口与设备之间的连线受到各种干扰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600">
                <a:solidFill>
                  <a:srgbClr val="800000"/>
                </a:solidFill>
                <a:latin typeface="宋体" panose="02010600030101010101" pitchFamily="2" charset="-122"/>
              </a:rPr>
              <a:t>采用奇</a:t>
            </a:r>
            <a:r>
              <a:rPr lang="en-US" altLang="zh-CN" sz="2600">
                <a:solidFill>
                  <a:srgbClr val="8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600">
                <a:solidFill>
                  <a:srgbClr val="800000"/>
                </a:solidFill>
                <a:latin typeface="宋体" panose="02010600030101010101" pitchFamily="2" charset="-122"/>
              </a:rPr>
              <a:t>偶校验对传输错误进行检测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8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600">
                <a:solidFill>
                  <a:srgbClr val="800000"/>
                </a:solidFill>
                <a:latin typeface="宋体" panose="02010600030101010101" pitchFamily="2" charset="-122"/>
              </a:rPr>
              <a:t>发现错误后对状态寄存器中的相应位置位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zh-CN" altLang="en-US" sz="2600">
                <a:solidFill>
                  <a:srgbClr val="0000FF"/>
                </a:solidFill>
                <a:latin typeface="宋体" panose="02010600030101010101" pitchFamily="2" charset="-122"/>
              </a:rPr>
              <a:t>覆盖错误：输入时，</a:t>
            </a:r>
            <a:r>
              <a:rPr lang="en-US" altLang="zh-CN" sz="2600">
                <a:solidFill>
                  <a:srgbClr val="0000FF"/>
                </a:solidFill>
              </a:rPr>
              <a:t>CPU</a:t>
            </a:r>
            <a:r>
              <a:rPr lang="zh-CN" altLang="en-US" sz="2600">
                <a:solidFill>
                  <a:srgbClr val="0000FF"/>
                </a:solidFill>
                <a:latin typeface="宋体" panose="02010600030101010101" pitchFamily="2" charset="-122"/>
              </a:rPr>
              <a:t>还没有从数据输入寄存器取走数据，输入寄存器又装上了新数据。</a:t>
            </a:r>
            <a:endParaRPr lang="zh-CN" altLang="en-US" sz="2600">
              <a:latin typeface="宋体" panose="02010600030101010101" pitchFamily="2" charset="-122"/>
            </a:endParaRP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600">
                <a:latin typeface="宋体" panose="02010600030101010101" pitchFamily="2" charset="-122"/>
              </a:rPr>
              <a:t>  </a:t>
            </a:r>
            <a:r>
              <a:rPr lang="zh-CN" altLang="en-US" sz="2600">
                <a:solidFill>
                  <a:srgbClr val="800000"/>
                </a:solidFill>
                <a:latin typeface="宋体" panose="02010600030101010101" pitchFamily="2" charset="-122"/>
              </a:rPr>
              <a:t>发现错误后对状态寄存器中的相应位置位。</a:t>
            </a:r>
            <a:r>
              <a:rPr lang="en-US" altLang="zh-CN" sz="2600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0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ffectLst/>
              </a:rPr>
              <a:t>接口芯片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800" dirty="0">
                <a:solidFill>
                  <a:srgbClr val="000000"/>
                </a:solidFill>
              </a:rPr>
              <a:t>接口电路的核心功能常被集成在一块或数块大规模集成电路芯片中，称为</a:t>
            </a:r>
            <a:r>
              <a:rPr kumimoji="1" lang="zh-CN" altLang="en-US" sz="2800" b="1" i="1" dirty="0">
                <a:solidFill>
                  <a:srgbClr val="660066"/>
                </a:solidFill>
              </a:rPr>
              <a:t>接口芯片</a:t>
            </a:r>
            <a:r>
              <a:rPr kumimoji="1" lang="zh-CN" altLang="en-US" sz="2800" dirty="0">
                <a:solidFill>
                  <a:srgbClr val="000000"/>
                </a:solidFill>
              </a:rPr>
              <a:t>。</a:t>
            </a:r>
            <a:endParaRPr kumimoji="1" lang="en-US" altLang="zh-CN" sz="2800" dirty="0">
              <a:solidFill>
                <a:srgbClr val="000000"/>
              </a:solidFill>
            </a:endParaRPr>
          </a:p>
          <a:p>
            <a:pPr lvl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</a:rPr>
              <a:t>）通用接口芯片：</a:t>
            </a:r>
            <a:r>
              <a:rPr kumimoji="1" lang="zh-CN" altLang="en-US" sz="2400" dirty="0"/>
              <a:t>并行接口芯片</a:t>
            </a:r>
            <a:r>
              <a:rPr kumimoji="1" lang="en-US" altLang="zh-CN" sz="2400" dirty="0"/>
              <a:t>8212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8255</a:t>
            </a:r>
            <a:r>
              <a:rPr kumimoji="1" lang="zh-CN" altLang="en-US" sz="2400" dirty="0"/>
              <a:t>，串行接口芯片</a:t>
            </a:r>
            <a:r>
              <a:rPr kumimoji="1" lang="en-US" altLang="zh-CN" sz="2400" dirty="0"/>
              <a:t>8250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8251</a:t>
            </a:r>
            <a:r>
              <a:rPr kumimoji="1" lang="zh-CN" altLang="en-US" sz="2400" dirty="0"/>
              <a:t>等</a:t>
            </a:r>
          </a:p>
          <a:p>
            <a:pPr lvl="1"/>
            <a:r>
              <a:rPr kumimoji="1" lang="en-US" altLang="zh-CN" sz="2400" dirty="0">
                <a:solidFill>
                  <a:srgbClr val="000000"/>
                </a:solidFill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</a:rPr>
              <a:t>）面向微机的专用接口芯片：</a:t>
            </a:r>
            <a:r>
              <a:rPr kumimoji="1" lang="zh-CN" altLang="en-US" sz="2400" dirty="0"/>
              <a:t>中断控制器</a:t>
            </a:r>
            <a:r>
              <a:rPr kumimoji="1" lang="en-US" altLang="zh-CN" sz="2400" dirty="0"/>
              <a:t>8259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DMA</a:t>
            </a:r>
            <a:r>
              <a:rPr kumimoji="1" lang="zh-CN" altLang="en-US" sz="2400" dirty="0"/>
              <a:t>控制器</a:t>
            </a:r>
            <a:r>
              <a:rPr kumimoji="1" lang="en-US" altLang="zh-CN" sz="2400" dirty="0"/>
              <a:t>8237</a:t>
            </a:r>
            <a:r>
              <a:rPr kumimoji="1" lang="zh-CN" altLang="en-US" sz="2400" dirty="0"/>
              <a:t>、定时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计数器</a:t>
            </a:r>
            <a:r>
              <a:rPr kumimoji="1" lang="en-US" altLang="zh-CN" sz="2400" dirty="0"/>
              <a:t>8253/8254</a:t>
            </a:r>
            <a:r>
              <a:rPr kumimoji="1" lang="zh-CN" altLang="en-US" sz="2400" dirty="0"/>
              <a:t>等</a:t>
            </a:r>
          </a:p>
          <a:p>
            <a:pPr lvl="1"/>
            <a:r>
              <a:rPr kumimoji="1" lang="en-US" altLang="zh-CN" sz="2400" dirty="0">
                <a:solidFill>
                  <a:srgbClr val="000000"/>
                </a:solidFill>
              </a:rPr>
              <a:t>3</a:t>
            </a:r>
            <a:r>
              <a:rPr kumimoji="1" lang="zh-CN" altLang="en-US" sz="2400" dirty="0">
                <a:solidFill>
                  <a:srgbClr val="000000"/>
                </a:solidFill>
              </a:rPr>
              <a:t>）面向外设的专用接口芯片：</a:t>
            </a:r>
            <a:r>
              <a:rPr kumimoji="1" lang="en-US" altLang="zh-CN" sz="2400" dirty="0"/>
              <a:t>CRT</a:t>
            </a:r>
            <a:r>
              <a:rPr kumimoji="1" lang="zh-CN" altLang="en-US" sz="2400" dirty="0"/>
              <a:t>控制器</a:t>
            </a:r>
            <a:r>
              <a:rPr kumimoji="1" lang="en-US" altLang="zh-CN" sz="2400" dirty="0" err="1"/>
              <a:t>MC6845</a:t>
            </a:r>
            <a:r>
              <a:rPr kumimoji="1" lang="zh-CN" altLang="en-US" sz="2400" dirty="0"/>
              <a:t>、键盘接口芯片</a:t>
            </a:r>
            <a:r>
              <a:rPr kumimoji="1" lang="en-US" altLang="zh-CN" sz="2400" dirty="0"/>
              <a:t>8279</a:t>
            </a:r>
            <a:r>
              <a:rPr kumimoji="1" lang="zh-CN" altLang="en-US" sz="24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03355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</a:t>
            </a:r>
            <a:r>
              <a:rPr lang="en-US" altLang="zh-CN" dirty="0" smtClean="0"/>
              <a:t>.2</a:t>
            </a:r>
            <a:r>
              <a:rPr lang="en-US" altLang="zh-CN" dirty="0" smtClean="0"/>
              <a:t>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49" name="Picture 3" descr="wx1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357313"/>
            <a:ext cx="56165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0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用读信号、写信号和地址</a:t>
            </a:r>
            <a:r>
              <a:rPr lang="en-US" altLang="zh-CN" dirty="0"/>
              <a:t>A0</a:t>
            </a:r>
            <a:r>
              <a:rPr lang="zh-CN" altLang="en-US" dirty="0"/>
              <a:t>区分</a:t>
            </a:r>
            <a:r>
              <a:rPr lang="en-US" altLang="zh-CN" dirty="0"/>
              <a:t>4</a:t>
            </a:r>
            <a:r>
              <a:rPr lang="zh-CN" altLang="en-US" dirty="0"/>
              <a:t>个寄存器</a:t>
            </a:r>
          </a:p>
          <a:p>
            <a:endParaRPr lang="zh-CN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36146"/>
              </p:ext>
            </p:extLst>
          </p:nvPr>
        </p:nvGraphicFramePr>
        <p:xfrm>
          <a:off x="590836" y="2420888"/>
          <a:ext cx="7921856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r:id="rId3" imgW="7515225" imgH="4019550" progId="">
                  <p:embed/>
                </p:oleObj>
              </mc:Choice>
              <mc:Fallback>
                <p:oleObj r:id="rId3" imgW="7515225" imgH="4019550" progId="">
                  <p:embed/>
                  <p:pic>
                    <p:nvPicPr>
                      <p:cNvPr id="205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836" y="2420888"/>
                        <a:ext cx="7921856" cy="1944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用读信号、写信号和地址</a:t>
            </a:r>
            <a:r>
              <a:rPr lang="en-US" altLang="zh-CN" dirty="0"/>
              <a:t>A0</a:t>
            </a:r>
            <a:r>
              <a:rPr lang="zh-CN" altLang="en-US" dirty="0"/>
              <a:t>区分</a:t>
            </a:r>
            <a:r>
              <a:rPr lang="en-US" altLang="zh-CN" dirty="0"/>
              <a:t>4</a:t>
            </a:r>
            <a:r>
              <a:rPr lang="zh-CN" altLang="en-US" dirty="0"/>
              <a:t>个寄存器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b="1" dirty="0" smtClean="0">
                <a:latin typeface="Times New Roman" pitchFamily="18" charset="0"/>
              </a:rPr>
              <a:t>（</a:t>
            </a:r>
            <a:r>
              <a:rPr kumimoji="1" lang="en-US" altLang="zh-CN" b="1" dirty="0" smtClean="0">
                <a:latin typeface="Times New Roman" pitchFamily="18" charset="0"/>
              </a:rPr>
              <a:t>1</a:t>
            </a:r>
            <a:r>
              <a:rPr kumimoji="1" lang="zh-CN" altLang="en-US" b="1" dirty="0">
                <a:latin typeface="Times New Roman" pitchFamily="18" charset="0"/>
              </a:rPr>
              <a:t>）</a:t>
            </a:r>
            <a:r>
              <a:rPr kumimoji="1" lang="zh-CN" altLang="en-US" dirty="0">
                <a:latin typeface="Times New Roman" pitchFamily="18" charset="0"/>
              </a:rPr>
              <a:t>数据输入端口和数据输出端口可使用相同的地址， 接口电路用读写控制信号来区分。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dirty="0">
                <a:latin typeface="Times New Roman" pitchFamily="18" charset="0"/>
              </a:rPr>
              <a:t>	</a:t>
            </a:r>
            <a:r>
              <a:rPr kumimoji="1" lang="en-US" altLang="zh-CN" dirty="0">
                <a:latin typeface="Times New Roman" pitchFamily="18" charset="0"/>
              </a:rPr>
              <a:t>IN  AL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dirty="0">
                <a:latin typeface="Times New Roman" pitchFamily="18" charset="0"/>
              </a:rPr>
              <a:t>80H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en-US" altLang="zh-CN" dirty="0">
                <a:latin typeface="Times New Roman" pitchFamily="18" charset="0"/>
              </a:rPr>
              <a:t>	OUT  80H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dirty="0">
                <a:latin typeface="Times New Roman" pitchFamily="18" charset="0"/>
              </a:rPr>
              <a:t>AL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用读信号、写信号和地址</a:t>
            </a:r>
            <a:r>
              <a:rPr lang="en-US" altLang="zh-CN" dirty="0"/>
              <a:t>A0</a:t>
            </a:r>
            <a:r>
              <a:rPr lang="zh-CN" altLang="en-US" dirty="0"/>
              <a:t>区分</a:t>
            </a:r>
            <a:r>
              <a:rPr lang="en-US" altLang="zh-CN" dirty="0"/>
              <a:t>4</a:t>
            </a:r>
            <a:r>
              <a:rPr lang="zh-CN" altLang="en-US" dirty="0"/>
              <a:t>个寄存器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dirty="0" smtClean="0">
                <a:latin typeface="Times New Roman" pitchFamily="18" charset="0"/>
              </a:rPr>
              <a:t>（</a:t>
            </a:r>
            <a:r>
              <a:rPr kumimoji="1" lang="en-US" altLang="zh-CN" dirty="0">
                <a:latin typeface="Times New Roman" pitchFamily="18" charset="0"/>
              </a:rPr>
              <a:t>2</a:t>
            </a:r>
            <a:r>
              <a:rPr kumimoji="1" lang="zh-CN" altLang="en-US" dirty="0">
                <a:latin typeface="Times New Roman" pitchFamily="18" charset="0"/>
              </a:rPr>
              <a:t>）状态端口和控制端口可使用相同的地址，  对状态端口只进行读操作，对控制端口仅进行写操作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dirty="0">
                <a:latin typeface="Times New Roman" pitchFamily="18" charset="0"/>
              </a:rPr>
              <a:t>	 </a:t>
            </a:r>
            <a:r>
              <a:rPr kumimoji="1" lang="en-US" altLang="zh-CN" dirty="0"/>
              <a:t>IN    AL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81H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en-US" altLang="zh-CN" dirty="0"/>
              <a:t>	OUT  81H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AL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4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zh-CN" altLang="en-US" b="1" dirty="0" smtClean="0"/>
              <a:t>程序</a:t>
            </a:r>
            <a:r>
              <a:rPr lang="zh-CN" altLang="en-US" b="1" dirty="0"/>
              <a:t>方式</a:t>
            </a:r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无条件传送方式</a:t>
            </a:r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 条件传送方式</a:t>
            </a:r>
            <a:r>
              <a:rPr lang="en-US" altLang="zh-CN" b="1" dirty="0">
                <a:latin typeface="Arial" charset="0"/>
              </a:rPr>
              <a:t>—</a:t>
            </a:r>
            <a:r>
              <a:rPr lang="zh-CN" altLang="en-US" b="1" dirty="0"/>
              <a:t>查询方式</a:t>
            </a:r>
            <a:endParaRPr lang="zh-CN" altLang="en-US" u="sng" dirty="0"/>
          </a:p>
          <a:p>
            <a:pPr marL="287337" indent="-457200">
              <a:lnSpc>
                <a:spcPct val="120000"/>
              </a:lnSpc>
            </a:pPr>
            <a:r>
              <a:rPr lang="zh-CN" altLang="en-US" b="1" dirty="0"/>
              <a:t>中断方式</a:t>
            </a:r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中断基本原理</a:t>
            </a:r>
            <a:endParaRPr lang="en-US" altLang="zh-CN" b="1" dirty="0"/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中断优先级的实现</a:t>
            </a:r>
          </a:p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DMA</a:t>
            </a:r>
            <a:r>
              <a:rPr lang="en-US" altLang="zh-CN" b="1" dirty="0">
                <a:solidFill>
                  <a:srgbClr val="0066FF"/>
                </a:solidFill>
              </a:rPr>
              <a:t> </a:t>
            </a:r>
            <a:r>
              <a:rPr lang="en-US" altLang="zh-CN" b="1" dirty="0" smtClean="0">
                <a:solidFill>
                  <a:srgbClr val="0066FF"/>
                </a:solidFill>
              </a:rPr>
              <a:t>(Direct </a:t>
            </a:r>
            <a:r>
              <a:rPr lang="en-US" altLang="zh-CN" b="1" dirty="0">
                <a:solidFill>
                  <a:srgbClr val="0066FF"/>
                </a:solidFill>
              </a:rPr>
              <a:t>Memory Access)</a:t>
            </a:r>
            <a:endParaRPr lang="en-US" altLang="zh-CN" b="1" dirty="0"/>
          </a:p>
          <a:p>
            <a:pPr marL="1025525" lvl="1" indent="-381000">
              <a:lnSpc>
                <a:spcPct val="120000"/>
              </a:lnSpc>
            </a:pPr>
            <a:r>
              <a:rPr lang="en-US" altLang="zh-CN" b="1" dirty="0"/>
              <a:t>DMA</a:t>
            </a:r>
            <a:r>
              <a:rPr lang="zh-CN" altLang="en-US" b="1" dirty="0"/>
              <a:t>的基本原理</a:t>
            </a:r>
          </a:p>
          <a:p>
            <a:pPr marL="1025525" lvl="1" indent="-381000">
              <a:lnSpc>
                <a:spcPct val="120000"/>
              </a:lnSpc>
            </a:pPr>
            <a:r>
              <a:rPr lang="en-US" altLang="zh-CN" b="1" dirty="0"/>
              <a:t>DMA</a:t>
            </a:r>
            <a:r>
              <a:rPr lang="zh-CN" altLang="en-US" b="1" dirty="0"/>
              <a:t>工作过程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6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</a:t>
            </a:r>
            <a:r>
              <a:rPr lang="zh-CN" altLang="en-US" b="1" dirty="0"/>
              <a:t>方式</a:t>
            </a:r>
          </a:p>
          <a:p>
            <a:pPr indent="0">
              <a:buNone/>
            </a:pPr>
            <a:r>
              <a:rPr lang="en-US" altLang="zh-CN" dirty="0"/>
              <a:t>CPU</a:t>
            </a:r>
            <a:r>
              <a:rPr lang="zh-CN" altLang="en-US" dirty="0"/>
              <a:t>与外设间的数据交换在程序（指令</a:t>
            </a:r>
            <a:r>
              <a:rPr lang="en-US" altLang="zh-CN" dirty="0"/>
              <a:t>) </a:t>
            </a:r>
            <a:r>
              <a:rPr lang="zh-CN" altLang="en-US" dirty="0" smtClean="0"/>
              <a:t>控制</a:t>
            </a:r>
            <a:r>
              <a:rPr lang="zh-CN" altLang="en-US" dirty="0"/>
              <a:t>下进行。</a:t>
            </a:r>
          </a:p>
          <a:p>
            <a:pPr marL="969963" lvl="1" indent="-342900"/>
            <a:r>
              <a:rPr lang="zh-CN" altLang="en-US" dirty="0"/>
              <a:t>无条件程序传送 </a:t>
            </a:r>
          </a:p>
          <a:p>
            <a:pPr marL="969963" lvl="1" indent="-342900"/>
            <a:r>
              <a:rPr lang="zh-CN" altLang="en-US" dirty="0"/>
              <a:t>条件</a:t>
            </a:r>
            <a:r>
              <a:rPr lang="zh-CN" altLang="en-US" dirty="0" smtClean="0"/>
              <a:t>传送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即</a:t>
            </a:r>
            <a:r>
              <a:rPr lang="zh-CN" altLang="en-US" b="1" dirty="0"/>
              <a:t>程</a:t>
            </a:r>
            <a:r>
              <a:rPr kumimoji="1" lang="zh-CN" altLang="en-US" b="1" dirty="0">
                <a:latin typeface="Times New Roman" pitchFamily="18" charset="0"/>
              </a:rPr>
              <a:t>序查询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133600" y="21955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微型计算机系统硬件组成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4787" y="1173163"/>
            <a:ext cx="8734425" cy="4800600"/>
            <a:chOff x="204787" y="1173163"/>
            <a:chExt cx="8734425" cy="4800600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0440280"/>
                </p:ext>
              </p:extLst>
            </p:nvPr>
          </p:nvGraphicFramePr>
          <p:xfrm>
            <a:off x="204787" y="1173163"/>
            <a:ext cx="8734425" cy="480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3" name="VISIO" r:id="rId3" imgW="8353425" imgH="3705225" progId="">
                    <p:embed/>
                  </p:oleObj>
                </mc:Choice>
                <mc:Fallback>
                  <p:oleObj name="VISIO" r:id="rId3" imgW="8353425" imgH="3705225" progId="">
                    <p:embed/>
                    <p:pic>
                      <p:nvPicPr>
                        <p:cNvPr id="1026" name="Object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4787" y="1173163"/>
                          <a:ext cx="8734425" cy="4800600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1760" y="5229200"/>
              <a:ext cx="20002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2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indent="0">
              <a:buNone/>
            </a:pPr>
            <a:r>
              <a:rPr kumimoji="1" lang="en-US" altLang="zh-CN" b="1" dirty="0" smtClean="0">
                <a:solidFill>
                  <a:srgbClr val="0066FF"/>
                </a:solidFill>
                <a:latin typeface="Times New Roman" pitchFamily="18" charset="0"/>
              </a:rPr>
              <a:t>       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确认外设总是准备就绪，直接与外设传送数据</a:t>
            </a:r>
          </a:p>
          <a:p>
            <a:r>
              <a:rPr lang="zh-CN" altLang="en-US" dirty="0"/>
              <a:t>适用于总是处于准备好状态的</a:t>
            </a:r>
            <a:r>
              <a:rPr lang="zh-CN" altLang="en-US" dirty="0" smtClean="0"/>
              <a:t>外设；</a:t>
            </a:r>
            <a:endParaRPr lang="zh-CN" altLang="en-US" dirty="0"/>
          </a:p>
          <a:p>
            <a:r>
              <a:rPr lang="zh-CN" altLang="en-US" dirty="0"/>
              <a:t>简单外设可采用无条件传送方式：</a:t>
            </a:r>
          </a:p>
          <a:p>
            <a:pPr lvl="1"/>
            <a:r>
              <a:rPr lang="zh-CN" altLang="en-US" dirty="0"/>
              <a:t>开关</a:t>
            </a:r>
          </a:p>
          <a:p>
            <a:pPr lvl="1"/>
            <a:r>
              <a:rPr lang="zh-CN" altLang="en-US" dirty="0"/>
              <a:t>发光器件</a:t>
            </a:r>
            <a:r>
              <a:rPr lang="en-US" altLang="zh-CN" dirty="0"/>
              <a:t>(</a:t>
            </a:r>
            <a:r>
              <a:rPr lang="zh-CN" altLang="en-US" dirty="0"/>
              <a:t>如发光二极管、</a:t>
            </a:r>
            <a:r>
              <a:rPr lang="en-US" altLang="zh-CN" dirty="0"/>
              <a:t>7</a:t>
            </a:r>
            <a:r>
              <a:rPr lang="zh-CN" altLang="en-US" dirty="0"/>
              <a:t>段数码管、灯泡等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继电器</a:t>
            </a:r>
          </a:p>
          <a:p>
            <a:pPr lvl="1"/>
            <a:r>
              <a:rPr lang="zh-CN" altLang="en-US" dirty="0" smtClean="0"/>
              <a:t>步进电机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8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indent="0">
              <a:buNone/>
            </a:pPr>
            <a:r>
              <a:rPr kumimoji="1" lang="en-US" altLang="zh-CN" b="1" dirty="0" smtClean="0">
                <a:solidFill>
                  <a:srgbClr val="0066FF"/>
                </a:solidFill>
                <a:latin typeface="Times New Roman" pitchFamily="18" charset="0"/>
              </a:rPr>
              <a:t>       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确认外设总是准备就绪，直接与外设传送数据</a:t>
            </a:r>
          </a:p>
          <a:p>
            <a:r>
              <a:rPr lang="zh-CN" altLang="en-US" dirty="0" smtClean="0"/>
              <a:t>优点</a:t>
            </a:r>
            <a:r>
              <a:rPr lang="zh-CN" altLang="en-US" dirty="0"/>
              <a:t>：软件及接口硬件简单</a:t>
            </a:r>
          </a:p>
          <a:p>
            <a:r>
              <a:rPr lang="zh-CN" altLang="en-US" dirty="0"/>
              <a:t>缺点：只适用于简单外设，数据交换不能太频繁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7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indent="0">
              <a:buNone/>
            </a:pPr>
            <a:endParaRPr lang="zh-CN" altLang="en-US" dirty="0"/>
          </a:p>
        </p:txBody>
      </p:sp>
      <p:pic>
        <p:nvPicPr>
          <p:cNvPr id="5" name="Picture 3" descr="wx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1785938"/>
            <a:ext cx="4608512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3125" y="5500688"/>
            <a:ext cx="317658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66FF"/>
                </a:solidFill>
              </a:rPr>
              <a:t>输入需要缓冲，输出需要锁存</a:t>
            </a:r>
          </a:p>
        </p:txBody>
      </p:sp>
    </p:spTree>
    <p:extLst>
      <p:ext uri="{BB962C8B-B14F-4D97-AF65-F5344CB8AC3E}">
        <p14:creationId xmlns:p14="http://schemas.microsoft.com/office/powerpoint/2010/main" val="23140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输出锁存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 smtClean="0"/>
              <a:t>     输出</a:t>
            </a:r>
            <a:r>
              <a:rPr lang="zh-CN" altLang="en-US" dirty="0"/>
              <a:t>时，因外设的速度较慢，在接口电路内部应设置输出锁存器。在锁存允许端为无效电平时，数据总线上的数据不能进入锁存器</a:t>
            </a:r>
            <a:r>
              <a:rPr lang="zh-CN" altLang="en-US" dirty="0" smtClean="0"/>
              <a:t>。当</a:t>
            </a:r>
            <a:r>
              <a:rPr lang="zh-CN" altLang="en-US" dirty="0"/>
              <a:t>地址译码有效且写该缓冲器的控制信号有效时，给锁存允许端提供有效电平，将新数据送入锁存器保留。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               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OUT </a:t>
            </a:r>
            <a:r>
              <a:rPr lang="en-US" altLang="zh-CN" b="1" dirty="0">
                <a:solidFill>
                  <a:srgbClr val="C00000"/>
                </a:solidFill>
              </a:rPr>
              <a:t>21H, AL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 smtClean="0"/>
              <a:t>       常用</a:t>
            </a:r>
            <a:r>
              <a:rPr lang="zh-CN" altLang="en-US" dirty="0"/>
              <a:t>的锁存器有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74LS273(8D</a:t>
            </a:r>
            <a:r>
              <a:rPr lang="zh-CN" altLang="zh-CN" dirty="0"/>
              <a:t>触发器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74LS373(8</a:t>
            </a:r>
            <a:r>
              <a:rPr lang="zh-CN" altLang="en-US" dirty="0"/>
              <a:t>位锁存器，三态输出）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1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输入缓冲</a:t>
            </a:r>
            <a:endParaRPr lang="zh-CN" altLang="en-US" dirty="0"/>
          </a:p>
          <a:p>
            <a:pPr indent="0" algn="just">
              <a:lnSpc>
                <a:spcPct val="125000"/>
              </a:lnSpc>
              <a:buNone/>
            </a:pPr>
            <a:r>
              <a:rPr lang="zh-CN" altLang="en-US" dirty="0" smtClean="0"/>
              <a:t>        输入</a:t>
            </a:r>
            <a:r>
              <a:rPr lang="zh-CN" altLang="en-US" dirty="0"/>
              <a:t>时，在接口电路内部设置</a:t>
            </a:r>
            <a:r>
              <a:rPr lang="zh-CN" altLang="en-US" dirty="0" smtClean="0"/>
              <a:t>三态缓冲器当</a:t>
            </a:r>
            <a:r>
              <a:rPr lang="zh-CN" altLang="en-US" dirty="0"/>
              <a:t>三态缓冲器的控制端无效时，三态门关闭，呈高阻</a:t>
            </a:r>
            <a:r>
              <a:rPr lang="zh-CN" altLang="en-US" dirty="0" smtClean="0"/>
              <a:t>状态当</a:t>
            </a:r>
            <a:r>
              <a:rPr lang="zh-CN" altLang="en-US" dirty="0"/>
              <a:t>地址译码有效且读该缓冲器的控制信号有效时，缓冲器的三态门打开，使外设数据进入系统数据总线。</a:t>
            </a:r>
          </a:p>
          <a:p>
            <a:pPr marL="0" lvl="1" indent="0" algn="ctr">
              <a:lnSpc>
                <a:spcPct val="125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IN  AL, 20H</a:t>
            </a:r>
          </a:p>
          <a:p>
            <a:pPr marL="82550" algn="just">
              <a:lnSpc>
                <a:spcPct val="125000"/>
              </a:lnSpc>
            </a:pPr>
            <a:r>
              <a:rPr lang="zh-CN" altLang="en-US" dirty="0"/>
              <a:t>常用的三态缓冲器有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74LS244</a:t>
            </a:r>
            <a:r>
              <a:rPr lang="en-US" altLang="zh-CN" dirty="0"/>
              <a:t>(</a:t>
            </a:r>
            <a:r>
              <a:rPr lang="zh-CN" altLang="zh-CN" dirty="0"/>
              <a:t>单向</a:t>
            </a:r>
            <a:r>
              <a:rPr lang="en-US" altLang="zh-CN" dirty="0"/>
              <a:t>)  74LS245(</a:t>
            </a:r>
            <a:r>
              <a:rPr lang="zh-CN" altLang="zh-CN" dirty="0"/>
              <a:t>双向</a:t>
            </a:r>
            <a:r>
              <a:rPr lang="en-US" altLang="zh-CN" dirty="0"/>
              <a:t>)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程序实例</a:t>
            </a:r>
            <a:endParaRPr lang="zh-CN" altLang="en-US" dirty="0"/>
          </a:p>
          <a:p>
            <a:pPr indent="0" algn="just">
              <a:lnSpc>
                <a:spcPct val="125000"/>
              </a:lnSpc>
              <a:buNone/>
            </a:pPr>
            <a:r>
              <a:rPr lang="zh-CN" altLang="en-US" dirty="0" smtClean="0"/>
              <a:t>       利用</a:t>
            </a:r>
            <a:r>
              <a:rPr lang="en-US" altLang="zh-CN" dirty="0" smtClean="0"/>
              <a:t>EMU8086</a:t>
            </a:r>
            <a:r>
              <a:rPr lang="zh-CN" altLang="en-US" dirty="0" smtClean="0"/>
              <a:t>仿真环境中的虚拟仪器</a:t>
            </a:r>
            <a:r>
              <a:rPr lang="en-US" altLang="zh-CN" dirty="0" smtClean="0"/>
              <a:t>LED</a:t>
            </a:r>
            <a:r>
              <a:rPr lang="zh-CN" altLang="en-US" dirty="0"/>
              <a:t>数码</a:t>
            </a:r>
            <a:r>
              <a:rPr lang="zh-CN" altLang="en-US" dirty="0" smtClean="0"/>
              <a:t>管显示器和温度计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加热器设计一套控制系统，使得使得加热器的温度稳定在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摄氏度附近，并将实时的温度显示在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数码管上。</a:t>
            </a:r>
          </a:p>
        </p:txBody>
      </p:sp>
    </p:spTree>
    <p:extLst>
      <p:ext uri="{BB962C8B-B14F-4D97-AF65-F5344CB8AC3E}">
        <p14:creationId xmlns:p14="http://schemas.microsoft.com/office/powerpoint/2010/main" val="26973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indent="0">
              <a:lnSpc>
                <a:spcPct val="120000"/>
              </a:lnSpc>
              <a:buNone/>
            </a:pPr>
            <a:r>
              <a:rPr lang="en-US" altLang="zh-CN" dirty="0" smtClean="0"/>
              <a:t>        I/O</a:t>
            </a:r>
            <a:r>
              <a:rPr lang="zh-CN" altLang="en-US" dirty="0"/>
              <a:t>操作总是由</a:t>
            </a:r>
            <a:r>
              <a:rPr lang="en-US" altLang="zh-CN" dirty="0"/>
              <a:t>CPU</a:t>
            </a:r>
            <a:r>
              <a:rPr lang="zh-CN" altLang="en-US" dirty="0"/>
              <a:t>通过程序查询外设的状态来启动，即总是</a:t>
            </a:r>
            <a:r>
              <a:rPr lang="en-US" altLang="zh-CN" dirty="0"/>
              <a:t>CPU</a:t>
            </a:r>
            <a:r>
              <a:rPr lang="zh-CN" altLang="en-US" dirty="0"/>
              <a:t>主动，</a:t>
            </a:r>
            <a:r>
              <a:rPr lang="en-US" altLang="zh-CN" dirty="0"/>
              <a:t>I/O</a:t>
            </a:r>
            <a:r>
              <a:rPr lang="zh-CN" altLang="en-US" dirty="0"/>
              <a:t>被动。</a:t>
            </a:r>
            <a:r>
              <a:rPr lang="en-US" altLang="zh-CN" dirty="0"/>
              <a:t>CPU</a:t>
            </a:r>
            <a:r>
              <a:rPr lang="zh-CN" altLang="en-US" dirty="0"/>
              <a:t>在与外设交换数据前</a:t>
            </a:r>
            <a:r>
              <a:rPr lang="en-US" altLang="zh-CN" dirty="0"/>
              <a:t>,</a:t>
            </a:r>
            <a:r>
              <a:rPr lang="zh-CN" altLang="en-US" dirty="0"/>
              <a:t>必须询问外设状态“</a:t>
            </a:r>
            <a:r>
              <a:rPr lang="zh-CN" altLang="en-US" b="1" dirty="0">
                <a:solidFill>
                  <a:srgbClr val="C00000"/>
                </a:solidFill>
              </a:rPr>
              <a:t>你准备好没有？</a:t>
            </a:r>
            <a:r>
              <a:rPr lang="zh-CN" altLang="en-US" dirty="0"/>
              <a:t>”</a:t>
            </a:r>
          </a:p>
          <a:p>
            <a:pPr marL="287337" indent="-457200">
              <a:lnSpc>
                <a:spcPct val="120000"/>
              </a:lnSpc>
            </a:pPr>
            <a:endParaRPr lang="zh-CN" altLang="en-US" b="1" dirty="0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1331640" y="3464813"/>
            <a:ext cx="7637462" cy="2520950"/>
            <a:chOff x="748" y="2478"/>
            <a:chExt cx="4811" cy="1588"/>
          </a:xfrm>
        </p:grpSpPr>
        <p:pic>
          <p:nvPicPr>
            <p:cNvPr id="6" name="Picture 6" descr="pnm-printer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15" y="2478"/>
              <a:ext cx="2044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6"/>
            <p:cNvGrpSpPr/>
            <p:nvPr/>
          </p:nvGrpSpPr>
          <p:grpSpPr bwMode="auto">
            <a:xfrm>
              <a:off x="748" y="2659"/>
              <a:ext cx="1128" cy="1152"/>
              <a:chOff x="3923" y="1979"/>
              <a:chExt cx="1128" cy="1152"/>
            </a:xfrm>
          </p:grpSpPr>
          <p:pic>
            <p:nvPicPr>
              <p:cNvPr id="11" name="Picture 7" descr="CPU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23" y="1979"/>
                <a:ext cx="1128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4195" y="2432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FF00"/>
                    </a:solidFill>
                  </a:rPr>
                  <a:t>CPU</a:t>
                </a:r>
              </a:p>
            </p:txBody>
          </p:sp>
        </p:grpSp>
        <p:grpSp>
          <p:nvGrpSpPr>
            <p:cNvPr id="8" name="Group 9"/>
            <p:cNvGrpSpPr/>
            <p:nvPr/>
          </p:nvGrpSpPr>
          <p:grpSpPr bwMode="auto">
            <a:xfrm>
              <a:off x="1791" y="2750"/>
              <a:ext cx="2132" cy="644"/>
              <a:chOff x="1882" y="2750"/>
              <a:chExt cx="2132" cy="644"/>
            </a:xfrm>
          </p:grpSpPr>
          <p:sp>
            <p:nvSpPr>
              <p:cNvPr id="9" name="AutoShape 10"/>
              <p:cNvSpPr>
                <a:spLocks noChangeArrowheads="1"/>
              </p:cNvSpPr>
              <p:nvPr/>
            </p:nvSpPr>
            <p:spPr bwMode="auto">
              <a:xfrm>
                <a:off x="1882" y="2750"/>
                <a:ext cx="2132" cy="499"/>
              </a:xfrm>
              <a:prstGeom prst="curvedDownArrow">
                <a:avLst>
                  <a:gd name="adj1" fmla="val 87290"/>
                  <a:gd name="adj2" fmla="val 172741"/>
                  <a:gd name="adj3" fmla="val 24046"/>
                </a:avLst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2426" y="3067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查询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4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适用于外设并不总是准备好，而且对传送速率、传送效率要求不高的场合。</a:t>
            </a:r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对外设的要求：应提供设备状态信息</a:t>
            </a:r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对</a:t>
            </a:r>
            <a:r>
              <a:rPr lang="zh-CN" altLang="en-US" dirty="0"/>
              <a:t>接口的要求：需要提供状态端口</a:t>
            </a:r>
          </a:p>
          <a:p>
            <a:pPr marL="4762" indent="-342900"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条件传送过程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CPU</a:t>
            </a:r>
            <a:r>
              <a:rPr lang="zh-CN" altLang="en-US" dirty="0"/>
              <a:t>从接口中读取状态字。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CPU</a:t>
            </a:r>
            <a:r>
              <a:rPr lang="zh-CN" altLang="en-US" dirty="0"/>
              <a:t>检测状态字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如“就绪”状态，则传送数据</a:t>
            </a:r>
          </a:p>
          <a:p>
            <a:pPr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7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71"/>
          <p:cNvGrpSpPr/>
          <p:nvPr/>
        </p:nvGrpSpPr>
        <p:grpSpPr bwMode="auto">
          <a:xfrm>
            <a:off x="857250" y="952971"/>
            <a:ext cx="7416800" cy="4105275"/>
            <a:chOff x="521" y="1162"/>
            <a:chExt cx="4672" cy="2586"/>
          </a:xfrm>
        </p:grpSpPr>
        <p:sp>
          <p:nvSpPr>
            <p:cNvPr id="40972" name="Rectangle 3"/>
            <p:cNvSpPr>
              <a:spLocks noChangeArrowheads="1"/>
            </p:cNvSpPr>
            <p:nvPr/>
          </p:nvSpPr>
          <p:spPr bwMode="auto">
            <a:xfrm>
              <a:off x="1881" y="2795"/>
              <a:ext cx="908" cy="53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18000" rIns="18000" anchor="ctr" anchorCtr="1"/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状态</a:t>
              </a:r>
            </a:p>
            <a:p>
              <a:pPr algn="ctr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寄存器</a:t>
              </a:r>
            </a:p>
          </p:txBody>
        </p:sp>
        <p:sp>
          <p:nvSpPr>
            <p:cNvPr id="40973" name="Rectangle 5"/>
            <p:cNvSpPr>
              <a:spLocks noChangeArrowheads="1"/>
            </p:cNvSpPr>
            <p:nvPr/>
          </p:nvSpPr>
          <p:spPr bwMode="auto">
            <a:xfrm>
              <a:off x="4921" y="2115"/>
              <a:ext cx="272" cy="9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CC3300"/>
                  </a:solidFill>
                  <a:ea typeface="仿宋_GB2312" pitchFamily="49" charset="-122"/>
                </a:rPr>
                <a:t>MPU</a:t>
              </a:r>
            </a:p>
          </p:txBody>
        </p:sp>
        <p:sp>
          <p:nvSpPr>
            <p:cNvPr id="40974" name="Rectangle 6"/>
            <p:cNvSpPr>
              <a:spLocks noChangeArrowheads="1"/>
            </p:cNvSpPr>
            <p:nvPr/>
          </p:nvSpPr>
          <p:spPr bwMode="auto">
            <a:xfrm>
              <a:off x="521" y="1616"/>
              <a:ext cx="363" cy="181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rIns="54000" anchor="ctr" anchorCtr="1"/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外部</a:t>
              </a:r>
            </a:p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设</a:t>
              </a:r>
            </a:p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备</a:t>
              </a:r>
            </a:p>
          </p:txBody>
        </p:sp>
        <p:grpSp>
          <p:nvGrpSpPr>
            <p:cNvPr id="40975" name="Group 7"/>
            <p:cNvGrpSpPr/>
            <p:nvPr/>
          </p:nvGrpSpPr>
          <p:grpSpPr bwMode="auto">
            <a:xfrm>
              <a:off x="1655" y="1525"/>
              <a:ext cx="2858" cy="1814"/>
              <a:chOff x="1655" y="1525"/>
              <a:chExt cx="2858" cy="1814"/>
            </a:xfrm>
          </p:grpSpPr>
          <p:sp>
            <p:nvSpPr>
              <p:cNvPr id="41034" name="Rectangle 8"/>
              <p:cNvSpPr>
                <a:spLocks noChangeArrowheads="1"/>
              </p:cNvSpPr>
              <p:nvPr/>
            </p:nvSpPr>
            <p:spPr bwMode="auto">
              <a:xfrm>
                <a:off x="3696" y="2341"/>
                <a:ext cx="272" cy="998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54000" rIns="54000" anchor="ctr" anchorCtr="1"/>
              <a:lstStyle/>
              <a:p>
                <a:r>
                  <a:rPr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地址译码</a:t>
                </a:r>
              </a:p>
            </p:txBody>
          </p:sp>
          <p:sp>
            <p:nvSpPr>
              <p:cNvPr id="41035" name="Rectangle 9"/>
              <p:cNvSpPr>
                <a:spLocks noChangeArrowheads="1"/>
              </p:cNvSpPr>
              <p:nvPr/>
            </p:nvSpPr>
            <p:spPr bwMode="auto">
              <a:xfrm>
                <a:off x="1655" y="1933"/>
                <a:ext cx="1225" cy="499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0" rIns="0" anchor="ctr" anchorCtr="1"/>
              <a:lstStyle/>
              <a:p>
                <a:pPr algn="ctr"/>
                <a:r>
                  <a:rPr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数据缓冲</a:t>
                </a:r>
              </a:p>
              <a:p>
                <a:pPr algn="ctr"/>
                <a:r>
                  <a:rPr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寄存器</a:t>
                </a:r>
              </a:p>
            </p:txBody>
          </p:sp>
          <p:sp>
            <p:nvSpPr>
              <p:cNvPr id="41036" name="Text Box 10" descr="粉色面巾纸"/>
              <p:cNvSpPr txBox="1">
                <a:spLocks noChangeArrowheads="1"/>
              </p:cNvSpPr>
              <p:nvPr/>
            </p:nvSpPr>
            <p:spPr bwMode="auto">
              <a:xfrm>
                <a:off x="3515" y="1525"/>
                <a:ext cx="998" cy="304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ea typeface="楷体_GB2312" pitchFamily="49" charset="-122"/>
                  </a:rPr>
                  <a:t>控制逻辑</a:t>
                </a:r>
              </a:p>
            </p:txBody>
          </p:sp>
        </p:grpSp>
        <p:grpSp>
          <p:nvGrpSpPr>
            <p:cNvPr id="40976" name="Group 11"/>
            <p:cNvGrpSpPr/>
            <p:nvPr/>
          </p:nvGrpSpPr>
          <p:grpSpPr bwMode="auto">
            <a:xfrm>
              <a:off x="884" y="1655"/>
              <a:ext cx="3588" cy="2093"/>
              <a:chOff x="884" y="1655"/>
              <a:chExt cx="3588" cy="2093"/>
            </a:xfrm>
          </p:grpSpPr>
          <p:grpSp>
            <p:nvGrpSpPr>
              <p:cNvPr id="41009" name="Group 12"/>
              <p:cNvGrpSpPr/>
              <p:nvPr/>
            </p:nvGrpSpPr>
            <p:grpSpPr bwMode="auto">
              <a:xfrm>
                <a:off x="884" y="2931"/>
                <a:ext cx="1043" cy="272"/>
                <a:chOff x="1338" y="2840"/>
                <a:chExt cx="952" cy="274"/>
              </a:xfrm>
            </p:grpSpPr>
            <p:sp>
              <p:nvSpPr>
                <p:cNvPr id="41032" name="Rectangle 13"/>
                <p:cNvSpPr>
                  <a:spLocks noChangeArrowheads="1"/>
                </p:cNvSpPr>
                <p:nvPr/>
              </p:nvSpPr>
              <p:spPr bwMode="auto">
                <a:xfrm>
                  <a:off x="1429" y="2840"/>
                  <a:ext cx="86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99"/>
                      </a:solidFill>
                      <a:ea typeface="黑体" pitchFamily="2" charset="-122"/>
                    </a:rPr>
                    <a:t>触发信号</a:t>
                  </a:r>
                </a:p>
              </p:txBody>
            </p:sp>
            <p:sp>
              <p:nvSpPr>
                <p:cNvPr id="41033" name="Line 14"/>
                <p:cNvSpPr>
                  <a:spLocks noChangeShapeType="1"/>
                </p:cNvSpPr>
                <p:nvPr/>
              </p:nvSpPr>
              <p:spPr bwMode="auto">
                <a:xfrm>
                  <a:off x="1338" y="3113"/>
                  <a:ext cx="907" cy="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10" name="Group 15"/>
              <p:cNvGrpSpPr/>
              <p:nvPr/>
            </p:nvGrpSpPr>
            <p:grpSpPr bwMode="auto">
              <a:xfrm>
                <a:off x="2166" y="2160"/>
                <a:ext cx="1173" cy="973"/>
                <a:chOff x="2166" y="2160"/>
                <a:chExt cx="1173" cy="973"/>
              </a:xfrm>
            </p:grpSpPr>
            <p:sp>
              <p:nvSpPr>
                <p:cNvPr id="4102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784" y="3124"/>
                  <a:ext cx="240" cy="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9" name="Rectangle 17"/>
                <p:cNvSpPr>
                  <a:spLocks noChangeArrowheads="1"/>
                </p:cNvSpPr>
                <p:nvPr/>
              </p:nvSpPr>
              <p:spPr bwMode="auto">
                <a:xfrm>
                  <a:off x="3016" y="2341"/>
                  <a:ext cx="32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FF0000"/>
                      </a:solidFill>
                      <a:ea typeface="仿宋_GB2312" pitchFamily="49" charset="-122"/>
                    </a:rPr>
                    <a:t>Di</a:t>
                  </a:r>
                </a:p>
              </p:txBody>
            </p:sp>
            <p:sp>
              <p:nvSpPr>
                <p:cNvPr id="41030" name="Rectangle 18"/>
                <p:cNvSpPr>
                  <a:spLocks noChangeArrowheads="1"/>
                </p:cNvSpPr>
                <p:nvPr/>
              </p:nvSpPr>
              <p:spPr bwMode="auto">
                <a:xfrm>
                  <a:off x="2166" y="2523"/>
                  <a:ext cx="85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126000">
                  <a:spAutoFit/>
                </a:bodyPr>
                <a:lstStyle/>
                <a:p>
                  <a:r>
                    <a:rPr lang="zh-CN" altLang="en-US" b="1" dirty="0">
                      <a:ea typeface="黑体" pitchFamily="2" charset="-122"/>
                    </a:rPr>
                    <a:t>查询信号</a:t>
                  </a:r>
                </a:p>
              </p:txBody>
            </p:sp>
            <p:sp>
              <p:nvSpPr>
                <p:cNvPr id="4103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015" y="2160"/>
                  <a:ext cx="1" cy="95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11" name="Group 20"/>
              <p:cNvGrpSpPr/>
              <p:nvPr/>
            </p:nvGrpSpPr>
            <p:grpSpPr bwMode="auto">
              <a:xfrm>
                <a:off x="2353" y="3203"/>
                <a:ext cx="2119" cy="545"/>
                <a:chOff x="2353" y="3203"/>
                <a:chExt cx="2119" cy="545"/>
              </a:xfrm>
            </p:grpSpPr>
            <p:sp>
              <p:nvSpPr>
                <p:cNvPr id="41016" name="Rectangle 21"/>
                <p:cNvSpPr>
                  <a:spLocks noChangeArrowheads="1"/>
                </p:cNvSpPr>
                <p:nvPr/>
              </p:nvSpPr>
              <p:spPr bwMode="auto">
                <a:xfrm>
                  <a:off x="3018" y="3341"/>
                  <a:ext cx="27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00099"/>
                      </a:solidFill>
                      <a:ea typeface="仿宋_GB2312" pitchFamily="49" charset="-122"/>
                    </a:rPr>
                    <a:t>Ps</a:t>
                  </a:r>
                </a:p>
              </p:txBody>
            </p:sp>
            <p:sp>
              <p:nvSpPr>
                <p:cNvPr id="41017" name="Freeform 22"/>
                <p:cNvSpPr/>
                <p:nvPr/>
              </p:nvSpPr>
              <p:spPr bwMode="auto">
                <a:xfrm>
                  <a:off x="3016" y="3203"/>
                  <a:ext cx="680" cy="317"/>
                </a:xfrm>
                <a:custGeom>
                  <a:avLst/>
                  <a:gdLst>
                    <a:gd name="T0" fmla="*/ 0 w 336"/>
                    <a:gd name="T1" fmla="*/ 405 h 248"/>
                    <a:gd name="T2" fmla="*/ 951 w 336"/>
                    <a:gd name="T3" fmla="*/ 405 h 248"/>
                    <a:gd name="T4" fmla="*/ 951 w 336"/>
                    <a:gd name="T5" fmla="*/ 0 h 248"/>
                    <a:gd name="T6" fmla="*/ 1376 w 336"/>
                    <a:gd name="T7" fmla="*/ 0 h 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6"/>
                    <a:gd name="T13" fmla="*/ 0 h 248"/>
                    <a:gd name="T14" fmla="*/ 336 w 336"/>
                    <a:gd name="T15" fmla="*/ 248 h 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6" h="248">
                      <a:moveTo>
                        <a:pt x="0" y="248"/>
                      </a:moveTo>
                      <a:lnTo>
                        <a:pt x="232" y="248"/>
                      </a:lnTo>
                      <a:lnTo>
                        <a:pt x="232" y="0"/>
                      </a:lnTo>
                      <a:lnTo>
                        <a:pt x="336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88" y="3468"/>
                  <a:ext cx="203" cy="28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 lIns="54000" rIns="54000" anchor="ctr" anchorCtr="1"/>
                <a:lstStyle/>
                <a:p>
                  <a:r>
                    <a:rPr lang="en-US" altLang="zh-CN" sz="1400" b="1">
                      <a:solidFill>
                        <a:srgbClr val="000099"/>
                      </a:solidFill>
                      <a:ea typeface="仿宋_GB2312" pitchFamily="49" charset="-122"/>
                    </a:rPr>
                    <a:t>&amp;</a:t>
                  </a:r>
                </a:p>
              </p:txBody>
            </p:sp>
            <p:sp>
              <p:nvSpPr>
                <p:cNvPr id="41019" name="Oval 24"/>
                <p:cNvSpPr>
                  <a:spLocks noChangeArrowheads="1"/>
                </p:cNvSpPr>
                <p:nvPr/>
              </p:nvSpPr>
              <p:spPr bwMode="auto">
                <a:xfrm>
                  <a:off x="2828" y="3557"/>
                  <a:ext cx="60" cy="6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1020" name="Oval 25"/>
                <p:cNvSpPr>
                  <a:spLocks noChangeArrowheads="1"/>
                </p:cNvSpPr>
                <p:nvPr/>
              </p:nvSpPr>
              <p:spPr bwMode="auto">
                <a:xfrm>
                  <a:off x="3088" y="3611"/>
                  <a:ext cx="61" cy="6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1021" name="Line 26"/>
                <p:cNvSpPr>
                  <a:spLocks noChangeShapeType="1"/>
                </p:cNvSpPr>
                <p:nvPr/>
              </p:nvSpPr>
              <p:spPr bwMode="auto">
                <a:xfrm>
                  <a:off x="2384" y="3594"/>
                  <a:ext cx="45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2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2384" y="3390"/>
                  <a:ext cx="0" cy="20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3" name="Oval 28"/>
                <p:cNvSpPr>
                  <a:spLocks noChangeArrowheads="1"/>
                </p:cNvSpPr>
                <p:nvPr/>
              </p:nvSpPr>
              <p:spPr bwMode="auto">
                <a:xfrm>
                  <a:off x="2353" y="3334"/>
                  <a:ext cx="60" cy="62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1024" name="Line 29"/>
                <p:cNvSpPr>
                  <a:spLocks noChangeShapeType="1"/>
                </p:cNvSpPr>
                <p:nvPr/>
              </p:nvSpPr>
              <p:spPr bwMode="auto">
                <a:xfrm>
                  <a:off x="3152" y="3644"/>
                  <a:ext cx="1320" cy="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1025" name="Group 30"/>
                <p:cNvGrpSpPr/>
                <p:nvPr/>
              </p:nvGrpSpPr>
              <p:grpSpPr bwMode="auto">
                <a:xfrm>
                  <a:off x="3651" y="3430"/>
                  <a:ext cx="372" cy="254"/>
                  <a:chOff x="3555" y="3617"/>
                  <a:chExt cx="372" cy="254"/>
                </a:xfrm>
              </p:grpSpPr>
              <p:sp>
                <p:nvSpPr>
                  <p:cNvPr id="4102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555" y="3617"/>
                    <a:ext cx="372" cy="2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tIns="8280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IOR</a:t>
                    </a:r>
                  </a:p>
                </p:txBody>
              </p:sp>
              <p:sp>
                <p:nvSpPr>
                  <p:cNvPr id="4102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610" y="367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012" name="Group 33"/>
              <p:cNvGrpSpPr/>
              <p:nvPr/>
            </p:nvGrpSpPr>
            <p:grpSpPr bwMode="auto">
              <a:xfrm>
                <a:off x="1429" y="1655"/>
                <a:ext cx="680" cy="1231"/>
                <a:chOff x="1429" y="1655"/>
                <a:chExt cx="680" cy="1231"/>
              </a:xfrm>
            </p:grpSpPr>
            <p:sp>
              <p:nvSpPr>
                <p:cNvPr id="41013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1429" y="1655"/>
                  <a:ext cx="680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4" name="Line 35"/>
                <p:cNvSpPr>
                  <a:spLocks noChangeShapeType="1"/>
                </p:cNvSpPr>
                <p:nvPr/>
              </p:nvSpPr>
              <p:spPr bwMode="auto">
                <a:xfrm>
                  <a:off x="1429" y="1655"/>
                  <a:ext cx="0" cy="12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5" name="Line 36"/>
                <p:cNvSpPr>
                  <a:spLocks noChangeShapeType="1"/>
                </p:cNvSpPr>
                <p:nvPr/>
              </p:nvSpPr>
              <p:spPr bwMode="auto">
                <a:xfrm>
                  <a:off x="1429" y="2886"/>
                  <a:ext cx="46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77" name="Group 37"/>
            <p:cNvGrpSpPr/>
            <p:nvPr/>
          </p:nvGrpSpPr>
          <p:grpSpPr bwMode="auto">
            <a:xfrm>
              <a:off x="884" y="1162"/>
              <a:ext cx="3821" cy="2467"/>
              <a:chOff x="884" y="1162"/>
              <a:chExt cx="3821" cy="2467"/>
            </a:xfrm>
          </p:grpSpPr>
          <p:grpSp>
            <p:nvGrpSpPr>
              <p:cNvPr id="40978" name="Group 38"/>
              <p:cNvGrpSpPr/>
              <p:nvPr/>
            </p:nvGrpSpPr>
            <p:grpSpPr bwMode="auto">
              <a:xfrm>
                <a:off x="3560" y="1162"/>
                <a:ext cx="812" cy="318"/>
                <a:chOff x="3877" y="1843"/>
                <a:chExt cx="812" cy="318"/>
              </a:xfrm>
            </p:grpSpPr>
            <p:grpSp>
              <p:nvGrpSpPr>
                <p:cNvPr id="41002" name="Group 39"/>
                <p:cNvGrpSpPr/>
                <p:nvPr/>
              </p:nvGrpSpPr>
              <p:grpSpPr bwMode="auto">
                <a:xfrm>
                  <a:off x="3877" y="1889"/>
                  <a:ext cx="372" cy="254"/>
                  <a:chOff x="3651" y="2115"/>
                  <a:chExt cx="372" cy="254"/>
                </a:xfrm>
              </p:grpSpPr>
              <p:sp>
                <p:nvSpPr>
                  <p:cNvPr id="4100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2115"/>
                    <a:ext cx="372" cy="2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tIns="8280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IOR</a:t>
                    </a:r>
                  </a:p>
                </p:txBody>
              </p:sp>
              <p:sp>
                <p:nvSpPr>
                  <p:cNvPr id="4100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160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003" name="Group 42"/>
                <p:cNvGrpSpPr/>
                <p:nvPr/>
              </p:nvGrpSpPr>
              <p:grpSpPr bwMode="auto">
                <a:xfrm>
                  <a:off x="4285" y="1889"/>
                  <a:ext cx="404" cy="254"/>
                  <a:chOff x="4285" y="1889"/>
                  <a:chExt cx="404" cy="254"/>
                </a:xfrm>
              </p:grpSpPr>
              <p:sp>
                <p:nvSpPr>
                  <p:cNvPr id="4100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285" y="1889"/>
                    <a:ext cx="404" cy="2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tIns="8280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IOW</a:t>
                    </a:r>
                  </a:p>
                </p:txBody>
              </p:sp>
              <p:sp>
                <p:nvSpPr>
                  <p:cNvPr id="4100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330" y="1934"/>
                    <a:ext cx="31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00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195" y="1843"/>
                  <a:ext cx="136" cy="31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79" name="Group 46"/>
              <p:cNvGrpSpPr/>
              <p:nvPr/>
            </p:nvGrpSpPr>
            <p:grpSpPr bwMode="auto">
              <a:xfrm>
                <a:off x="884" y="1616"/>
                <a:ext cx="771" cy="680"/>
                <a:chOff x="884" y="1616"/>
                <a:chExt cx="771" cy="680"/>
              </a:xfrm>
            </p:grpSpPr>
            <p:sp>
              <p:nvSpPr>
                <p:cNvPr id="41000" name="Rectangle 47"/>
                <p:cNvSpPr>
                  <a:spLocks noChangeArrowheads="1"/>
                </p:cNvSpPr>
                <p:nvPr/>
              </p:nvSpPr>
              <p:spPr bwMode="auto">
                <a:xfrm>
                  <a:off x="1156" y="1616"/>
                  <a:ext cx="273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99"/>
                      </a:solidFill>
                      <a:ea typeface="黑体" pitchFamily="2" charset="-122"/>
                    </a:rPr>
                    <a:t>数据</a:t>
                  </a:r>
                </a:p>
              </p:txBody>
            </p:sp>
            <p:sp>
              <p:nvSpPr>
                <p:cNvPr id="41001" name="AutoShape 48"/>
                <p:cNvSpPr>
                  <a:spLocks noChangeArrowheads="1"/>
                </p:cNvSpPr>
                <p:nvPr/>
              </p:nvSpPr>
              <p:spPr bwMode="auto">
                <a:xfrm>
                  <a:off x="884" y="2069"/>
                  <a:ext cx="771" cy="227"/>
                </a:xfrm>
                <a:prstGeom prst="leftRightArrow">
                  <a:avLst>
                    <a:gd name="adj1" fmla="val 50000"/>
                    <a:gd name="adj2" fmla="val 67930"/>
                  </a:avLst>
                </a:prstGeom>
                <a:solidFill>
                  <a:srgbClr val="00FF00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40980" name="Group 49"/>
              <p:cNvGrpSpPr/>
              <p:nvPr/>
            </p:nvGrpSpPr>
            <p:grpSpPr bwMode="auto">
              <a:xfrm>
                <a:off x="2109" y="1480"/>
                <a:ext cx="1587" cy="998"/>
                <a:chOff x="2109" y="1480"/>
                <a:chExt cx="1587" cy="998"/>
              </a:xfrm>
            </p:grpSpPr>
            <p:grpSp>
              <p:nvGrpSpPr>
                <p:cNvPr id="40990" name="Group 50"/>
                <p:cNvGrpSpPr/>
                <p:nvPr/>
              </p:nvGrpSpPr>
              <p:grpSpPr bwMode="auto">
                <a:xfrm>
                  <a:off x="2109" y="1661"/>
                  <a:ext cx="57" cy="247"/>
                  <a:chOff x="2109" y="1661"/>
                  <a:chExt cx="57" cy="247"/>
                </a:xfrm>
              </p:grpSpPr>
              <p:sp>
                <p:nvSpPr>
                  <p:cNvPr id="40998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109" y="1832"/>
                    <a:ext cx="57" cy="76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40999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39" y="1661"/>
                    <a:ext cx="0" cy="19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991" name="Freeform 53"/>
                <p:cNvSpPr/>
                <p:nvPr/>
              </p:nvSpPr>
              <p:spPr bwMode="auto">
                <a:xfrm>
                  <a:off x="2917" y="1730"/>
                  <a:ext cx="779" cy="748"/>
                </a:xfrm>
                <a:custGeom>
                  <a:avLst/>
                  <a:gdLst>
                    <a:gd name="T0" fmla="*/ 0 w 352"/>
                    <a:gd name="T1" fmla="*/ 0 h 552"/>
                    <a:gd name="T2" fmla="*/ 1135 w 352"/>
                    <a:gd name="T3" fmla="*/ 0 h 552"/>
                    <a:gd name="T4" fmla="*/ 1135 w 352"/>
                    <a:gd name="T5" fmla="*/ 1014 h 552"/>
                    <a:gd name="T6" fmla="*/ 1724 w 352"/>
                    <a:gd name="T7" fmla="*/ 1014 h 5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2"/>
                    <a:gd name="T13" fmla="*/ 0 h 552"/>
                    <a:gd name="T14" fmla="*/ 352 w 352"/>
                    <a:gd name="T15" fmla="*/ 552 h 5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2" h="552">
                      <a:moveTo>
                        <a:pt x="0" y="0"/>
                      </a:moveTo>
                      <a:lnTo>
                        <a:pt x="232" y="0"/>
                      </a:lnTo>
                      <a:lnTo>
                        <a:pt x="232" y="552"/>
                      </a:lnTo>
                      <a:lnTo>
                        <a:pt x="352" y="55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2" name="Rectangle 54"/>
                <p:cNvSpPr>
                  <a:spLocks noChangeArrowheads="1"/>
                </p:cNvSpPr>
                <p:nvPr/>
              </p:nvSpPr>
              <p:spPr bwMode="auto">
                <a:xfrm>
                  <a:off x="2687" y="1480"/>
                  <a:ext cx="219" cy="342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 lIns="54000" rIns="54000" anchor="ctr" anchorCtr="1"/>
                <a:lstStyle/>
                <a:p>
                  <a:r>
                    <a:rPr lang="en-US" altLang="zh-CN" sz="1400" b="1">
                      <a:solidFill>
                        <a:srgbClr val="000099"/>
                      </a:solidFill>
                      <a:ea typeface="仿宋_GB2312" pitchFamily="49" charset="-122"/>
                    </a:rPr>
                    <a:t>&amp;</a:t>
                  </a:r>
                </a:p>
              </p:txBody>
            </p:sp>
            <p:sp>
              <p:nvSpPr>
                <p:cNvPr id="40993" name="Oval 55"/>
                <p:cNvSpPr>
                  <a:spLocks noChangeArrowheads="1"/>
                </p:cNvSpPr>
                <p:nvPr/>
              </p:nvSpPr>
              <p:spPr bwMode="auto">
                <a:xfrm>
                  <a:off x="2905" y="1564"/>
                  <a:ext cx="57" cy="7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0994" name="Rectangle 56"/>
                <p:cNvSpPr>
                  <a:spLocks noChangeArrowheads="1"/>
                </p:cNvSpPr>
                <p:nvPr/>
              </p:nvSpPr>
              <p:spPr bwMode="auto">
                <a:xfrm>
                  <a:off x="2936" y="1730"/>
                  <a:ext cx="46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00099"/>
                      </a:solidFill>
                      <a:ea typeface="仿宋_GB2312" pitchFamily="49" charset="-122"/>
                    </a:rPr>
                    <a:t>Pd</a:t>
                  </a:r>
                </a:p>
              </p:txBody>
            </p:sp>
            <p:sp>
              <p:nvSpPr>
                <p:cNvPr id="40995" name="Line 57"/>
                <p:cNvSpPr>
                  <a:spLocks noChangeShapeType="1"/>
                </p:cNvSpPr>
                <p:nvPr/>
              </p:nvSpPr>
              <p:spPr bwMode="auto">
                <a:xfrm>
                  <a:off x="2962" y="1604"/>
                  <a:ext cx="553" cy="1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6" name="Line 58"/>
                <p:cNvSpPr>
                  <a:spLocks noChangeShapeType="1"/>
                </p:cNvSpPr>
                <p:nvPr/>
              </p:nvSpPr>
              <p:spPr bwMode="auto">
                <a:xfrm>
                  <a:off x="2138" y="1668"/>
                  <a:ext cx="54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997" name="Oval 59"/>
                <p:cNvSpPr>
                  <a:spLocks noChangeArrowheads="1"/>
                </p:cNvSpPr>
                <p:nvPr/>
              </p:nvSpPr>
              <p:spPr bwMode="auto">
                <a:xfrm>
                  <a:off x="2631" y="1635"/>
                  <a:ext cx="57" cy="7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40981" name="Group 60"/>
              <p:cNvGrpSpPr/>
              <p:nvPr/>
            </p:nvGrpSpPr>
            <p:grpSpPr bwMode="auto">
              <a:xfrm>
                <a:off x="4494" y="1661"/>
                <a:ext cx="211" cy="1968"/>
                <a:chOff x="4494" y="1661"/>
                <a:chExt cx="211" cy="1968"/>
              </a:xfrm>
            </p:grpSpPr>
            <p:sp>
              <p:nvSpPr>
                <p:cNvPr id="40987" name="Line 61"/>
                <p:cNvSpPr>
                  <a:spLocks noChangeShapeType="1"/>
                </p:cNvSpPr>
                <p:nvPr/>
              </p:nvSpPr>
              <p:spPr bwMode="auto">
                <a:xfrm>
                  <a:off x="4694" y="1661"/>
                  <a:ext cx="0" cy="195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8" name="Line 62"/>
                <p:cNvSpPr>
                  <a:spLocks noChangeShapeType="1"/>
                </p:cNvSpPr>
                <p:nvPr/>
              </p:nvSpPr>
              <p:spPr bwMode="auto">
                <a:xfrm>
                  <a:off x="4513" y="1661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989" name="Line 63"/>
                <p:cNvSpPr>
                  <a:spLocks noChangeShapeType="1"/>
                </p:cNvSpPr>
                <p:nvPr/>
              </p:nvSpPr>
              <p:spPr bwMode="auto">
                <a:xfrm>
                  <a:off x="4494" y="3629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2" name="Group 64"/>
              <p:cNvGrpSpPr/>
              <p:nvPr/>
            </p:nvGrpSpPr>
            <p:grpSpPr bwMode="auto">
              <a:xfrm>
                <a:off x="2880" y="1979"/>
                <a:ext cx="1814" cy="760"/>
                <a:chOff x="2880" y="1979"/>
                <a:chExt cx="1814" cy="760"/>
              </a:xfrm>
            </p:grpSpPr>
            <p:sp>
              <p:nvSpPr>
                <p:cNvPr id="40983" name="AutoShape 65"/>
                <p:cNvSpPr>
                  <a:spLocks noChangeArrowheads="1"/>
                </p:cNvSpPr>
                <p:nvPr/>
              </p:nvSpPr>
              <p:spPr bwMode="auto">
                <a:xfrm>
                  <a:off x="3969" y="2432"/>
                  <a:ext cx="725" cy="307"/>
                </a:xfrm>
                <a:prstGeom prst="leftArrow">
                  <a:avLst>
                    <a:gd name="adj1" fmla="val 50000"/>
                    <a:gd name="adj2" fmla="val 59039"/>
                  </a:avLst>
                </a:prstGeom>
                <a:solidFill>
                  <a:srgbClr val="00FF00"/>
                </a:solidFill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 b="1">
                      <a:solidFill>
                        <a:srgbClr val="000000"/>
                      </a:solidFill>
                      <a:ea typeface="仿宋_GB2312" pitchFamily="49" charset="-122"/>
                    </a:rPr>
                    <a:t>AB</a:t>
                  </a:r>
                </a:p>
              </p:txBody>
            </p:sp>
            <p:grpSp>
              <p:nvGrpSpPr>
                <p:cNvPr id="40984" name="Group 66"/>
                <p:cNvGrpSpPr/>
                <p:nvPr/>
              </p:nvGrpSpPr>
              <p:grpSpPr bwMode="auto">
                <a:xfrm>
                  <a:off x="2880" y="1979"/>
                  <a:ext cx="1814" cy="272"/>
                  <a:chOff x="2880" y="1979"/>
                  <a:chExt cx="1814" cy="272"/>
                </a:xfrm>
              </p:grpSpPr>
              <p:sp>
                <p:nvSpPr>
                  <p:cNvPr id="40985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979"/>
                    <a:ext cx="1814" cy="272"/>
                  </a:xfrm>
                  <a:prstGeom prst="leftRightArrow">
                    <a:avLst>
                      <a:gd name="adj1" fmla="val 50000"/>
                      <a:gd name="adj2" fmla="val 133382"/>
                    </a:avLst>
                  </a:prstGeom>
                  <a:solidFill>
                    <a:srgbClr val="66FF33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4098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2024"/>
                    <a:ext cx="341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600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DB</a:t>
                    </a:r>
                  </a:p>
                </p:txBody>
              </p:sp>
            </p:grpSp>
          </p:grpSp>
        </p:grpSp>
      </p:grpSp>
      <p:sp>
        <p:nvSpPr>
          <p:cNvPr id="153669" name="Rectangle 69" descr="蓝色面巾纸"/>
          <p:cNvSpPr>
            <a:spLocks noChangeArrowheads="1"/>
          </p:cNvSpPr>
          <p:nvPr/>
        </p:nvSpPr>
        <p:spPr bwMode="auto">
          <a:xfrm>
            <a:off x="611188" y="5545608"/>
            <a:ext cx="7777162" cy="54768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无论输入还是输出，除数据端口外，必须有状态端口。</a:t>
            </a:r>
          </a:p>
        </p:txBody>
      </p:sp>
      <p:sp>
        <p:nvSpPr>
          <p:cNvPr id="40963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硬件接口结构</a:t>
            </a:r>
          </a:p>
        </p:txBody>
      </p:sp>
    </p:spTree>
    <p:extLst>
      <p:ext uri="{BB962C8B-B14F-4D97-AF65-F5344CB8AC3E}">
        <p14:creationId xmlns:p14="http://schemas.microsoft.com/office/powerpoint/2010/main" val="3237055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外设</a:t>
            </a:r>
            <a:r>
              <a:rPr lang="zh-CN" altLang="en-US" dirty="0">
                <a:solidFill>
                  <a:schemeClr val="hlink"/>
                </a:solidFill>
              </a:rPr>
              <a:t>准备就绪</a:t>
            </a:r>
            <a:r>
              <a:rPr lang="zh-CN" altLang="en-US" dirty="0"/>
              <a:t>的</a:t>
            </a:r>
            <a:r>
              <a:rPr lang="zh-CN" altLang="en-US" dirty="0" smtClean="0"/>
              <a:t>含义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b="1" dirty="0" smtClean="0"/>
              <a:t>    对于</a:t>
            </a:r>
            <a:r>
              <a:rPr lang="zh-CN" altLang="en-US" b="1" dirty="0"/>
              <a:t>输入设备</a:t>
            </a:r>
            <a:r>
              <a:rPr lang="zh-CN" altLang="en-US" b="1" dirty="0" smtClean="0"/>
              <a:t>：外设</a:t>
            </a:r>
            <a:r>
              <a:rPr lang="zh-CN" altLang="en-US" b="1" dirty="0"/>
              <a:t>已将数据准备好，存入接口中的数据输入端口，</a:t>
            </a:r>
            <a:r>
              <a:rPr lang="zh-CN" altLang="en-US" b="1" dirty="0">
                <a:solidFill>
                  <a:schemeClr val="hlink"/>
                </a:solidFill>
              </a:rPr>
              <a:t>输入数据缓冲器</a:t>
            </a:r>
            <a:r>
              <a:rPr lang="zh-CN" altLang="en-US" b="1" dirty="0">
                <a:solidFill>
                  <a:schemeClr val="hlink"/>
                </a:solidFill>
                <a:latin typeface="Arial" charset="0"/>
              </a:rPr>
              <a:t>“</a:t>
            </a:r>
            <a:r>
              <a:rPr lang="zh-CN" altLang="en-US" b="1" dirty="0">
                <a:solidFill>
                  <a:schemeClr val="hlink"/>
                </a:solidFill>
              </a:rPr>
              <a:t>满</a:t>
            </a:r>
            <a:r>
              <a:rPr lang="zh-CN" altLang="en-US" b="1" dirty="0">
                <a:solidFill>
                  <a:schemeClr val="hlink"/>
                </a:solidFill>
                <a:latin typeface="Arial" charset="0"/>
              </a:rPr>
              <a:t>”</a:t>
            </a:r>
            <a:r>
              <a:rPr lang="zh-CN" altLang="en-US" b="1" dirty="0"/>
              <a:t>，</a:t>
            </a:r>
            <a:r>
              <a:rPr lang="en-US" altLang="zh-CN" b="1" dirty="0"/>
              <a:t>CPU </a:t>
            </a:r>
            <a:r>
              <a:rPr lang="zh-CN" altLang="en-US" b="1" dirty="0"/>
              <a:t>可从输入端口读取</a:t>
            </a:r>
            <a:r>
              <a:rPr lang="zh-CN" altLang="en-US" b="1" dirty="0" smtClean="0"/>
              <a:t>数据。</a:t>
            </a:r>
            <a:endParaRPr lang="zh-CN" altLang="en-US" b="1" dirty="0"/>
          </a:p>
          <a:p>
            <a:pPr indent="0">
              <a:buClr>
                <a:schemeClr val="folHlink"/>
              </a:buClr>
              <a:buSzPct val="60000"/>
              <a:buNone/>
            </a:pPr>
            <a:r>
              <a:rPr lang="zh-CN" altLang="en-US" b="1" dirty="0" smtClean="0"/>
              <a:t>    对于</a:t>
            </a:r>
            <a:r>
              <a:rPr lang="zh-CN" altLang="en-US" b="1" dirty="0"/>
              <a:t>输出设备</a:t>
            </a:r>
            <a:r>
              <a:rPr lang="zh-CN" altLang="en-US" b="1" dirty="0" smtClean="0"/>
              <a:t>：外设</a:t>
            </a:r>
            <a:r>
              <a:rPr lang="zh-CN" altLang="en-US" b="1" dirty="0"/>
              <a:t>已从接口中的数据输出端口取走前一个数据，</a:t>
            </a:r>
            <a:r>
              <a:rPr lang="zh-CN" altLang="en-US" b="1" dirty="0">
                <a:solidFill>
                  <a:schemeClr val="hlink"/>
                </a:solidFill>
              </a:rPr>
              <a:t>数据输出缓冲器“空”</a:t>
            </a:r>
            <a:r>
              <a:rPr lang="zh-CN" altLang="en-US" b="1" dirty="0"/>
              <a:t>，</a:t>
            </a:r>
            <a:r>
              <a:rPr lang="en-US" altLang="zh-CN" b="1" dirty="0"/>
              <a:t>CPU </a:t>
            </a:r>
            <a:r>
              <a:rPr lang="zh-CN" altLang="en-US" b="1" dirty="0"/>
              <a:t>可向输出端口写入新的数据</a:t>
            </a:r>
            <a:r>
              <a:rPr lang="zh-CN" altLang="en-US" b="1" dirty="0" smtClean="0"/>
              <a:t>了。</a:t>
            </a:r>
            <a:endParaRPr lang="zh-CN" altLang="en-US" b="1" dirty="0"/>
          </a:p>
          <a:p>
            <a:pPr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53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b="1" dirty="0"/>
              <a:t>问题：为什么存储器可以直接挂在系统总线上？而外设不能直接直接挂在系统总线上？</a:t>
            </a:r>
            <a:endParaRPr lang="zh-CN" altLang="en-US" dirty="0" smtClean="0">
              <a:solidFill>
                <a:srgbClr val="008000"/>
              </a:solidFill>
            </a:endParaRPr>
          </a:p>
          <a:p>
            <a:pPr indent="0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1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、存储器</a:t>
            </a:r>
            <a:r>
              <a:rPr lang="zh-CN" altLang="en-US" sz="2800" b="1" dirty="0">
                <a:solidFill>
                  <a:srgbClr val="FF9966"/>
                </a:solidFill>
              </a:rPr>
              <a:t>特点</a:t>
            </a:r>
          </a:p>
          <a:p>
            <a:pPr indent="0">
              <a:buNone/>
            </a:pPr>
            <a:r>
              <a:rPr lang="zh-CN" altLang="en-US" b="1" dirty="0">
                <a:solidFill>
                  <a:srgbClr val="9900FF"/>
                </a:solidFill>
              </a:rPr>
              <a:t>（</a:t>
            </a:r>
            <a:r>
              <a:rPr lang="en-US" altLang="zh-CN" b="1" dirty="0">
                <a:solidFill>
                  <a:srgbClr val="9900FF"/>
                </a:solidFill>
              </a:rPr>
              <a:t>1</a:t>
            </a:r>
            <a:r>
              <a:rPr lang="zh-CN" altLang="en-US" b="1" dirty="0">
                <a:solidFill>
                  <a:srgbClr val="9900FF"/>
                </a:solidFill>
              </a:rPr>
              <a:t>）功能单一，品种有限</a:t>
            </a:r>
          </a:p>
          <a:p>
            <a:pPr indent="0">
              <a:buNone/>
            </a:pPr>
            <a:r>
              <a:rPr lang="zh-CN" altLang="en-US" b="1" dirty="0">
                <a:solidFill>
                  <a:srgbClr val="9900FF"/>
                </a:solidFill>
              </a:rPr>
              <a:t>（</a:t>
            </a:r>
            <a:r>
              <a:rPr lang="en-US" altLang="zh-CN" b="1" dirty="0">
                <a:solidFill>
                  <a:srgbClr val="9900FF"/>
                </a:solidFill>
              </a:rPr>
              <a:t>2</a:t>
            </a:r>
            <a:r>
              <a:rPr lang="zh-CN" altLang="en-US" b="1" dirty="0">
                <a:solidFill>
                  <a:srgbClr val="9900FF"/>
                </a:solidFill>
              </a:rPr>
              <a:t>）速度与</a:t>
            </a:r>
            <a:r>
              <a:rPr lang="en-US" altLang="zh-CN" b="1" dirty="0">
                <a:solidFill>
                  <a:srgbClr val="C00000"/>
                </a:solidFill>
              </a:rPr>
              <a:t>CPU</a:t>
            </a:r>
            <a:r>
              <a:rPr lang="zh-CN" altLang="en-US" b="1" dirty="0">
                <a:solidFill>
                  <a:srgbClr val="9900FF"/>
                </a:solidFill>
              </a:rPr>
              <a:t>匹配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76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式输入工作流程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b="1" dirty="0" smtClean="0"/>
              <a:t>    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31877" y="2930064"/>
            <a:ext cx="1679575" cy="39370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lIns="18000" tIns="10800" rIns="18000" anchor="ctr" anchorCtr="1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ea typeface="黑体" pitchFamily="2" charset="-122"/>
              </a:rPr>
              <a:t>输入状态信息</a:t>
            </a:r>
          </a:p>
        </p:txBody>
      </p:sp>
      <p:sp>
        <p:nvSpPr>
          <p:cNvPr id="6" name="Freeform 6"/>
          <p:cNvSpPr/>
          <p:nvPr/>
        </p:nvSpPr>
        <p:spPr bwMode="auto">
          <a:xfrm>
            <a:off x="3131840" y="3611102"/>
            <a:ext cx="2119312" cy="576262"/>
          </a:xfrm>
          <a:custGeom>
            <a:avLst/>
            <a:gdLst>
              <a:gd name="T0" fmla="*/ 2147483647 w 993"/>
              <a:gd name="T1" fmla="*/ 0 h 262"/>
              <a:gd name="T2" fmla="*/ 0 w 993"/>
              <a:gd name="T3" fmla="*/ 667599491 h 262"/>
              <a:gd name="T4" fmla="*/ 2147483647 w 993"/>
              <a:gd name="T5" fmla="*/ 1267472832 h 262"/>
              <a:gd name="T6" fmla="*/ 2147483647 w 993"/>
              <a:gd name="T7" fmla="*/ 701464765 h 262"/>
              <a:gd name="T8" fmla="*/ 2147483647 w 993"/>
              <a:gd name="T9" fmla="*/ 0 h 2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3"/>
              <a:gd name="T16" fmla="*/ 0 h 262"/>
              <a:gd name="T17" fmla="*/ 993 w 993"/>
              <a:gd name="T18" fmla="*/ 262 h 2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3" h="262">
                <a:moveTo>
                  <a:pt x="517" y="0"/>
                </a:moveTo>
                <a:lnTo>
                  <a:pt x="0" y="138"/>
                </a:lnTo>
                <a:lnTo>
                  <a:pt x="511" y="262"/>
                </a:lnTo>
                <a:lnTo>
                  <a:pt x="993" y="145"/>
                </a:lnTo>
                <a:lnTo>
                  <a:pt x="528" y="0"/>
                </a:lnTo>
              </a:path>
            </a:pathLst>
          </a:custGeom>
          <a:solidFill>
            <a:srgbClr val="00FF00"/>
          </a:solidFill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19190" y="4547727"/>
            <a:ext cx="1435100" cy="398462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ea typeface="黑体" pitchFamily="2" charset="-122"/>
              </a:rPr>
              <a:t>输入数据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39827" y="3715877"/>
            <a:ext cx="172561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ea typeface="黑体" pitchFamily="2" charset="-122"/>
              </a:rPr>
              <a:t>数据就绪？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68240" y="5592552"/>
            <a:ext cx="39179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ea typeface="黑体" pitchFamily="2" charset="-122"/>
              </a:rPr>
              <a:t>单字</a:t>
            </a:r>
            <a:r>
              <a:rPr lang="zh-CN" altLang="en-US" sz="2000" b="1" dirty="0">
                <a:solidFill>
                  <a:srgbClr val="000000"/>
                </a:solidFill>
                <a:ea typeface="黑体" pitchFamily="2" charset="-122"/>
              </a:rPr>
              <a:t>节查询式输入工作流程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995315" y="3484102"/>
            <a:ext cx="3667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ea typeface="黑体" pitchFamily="2" charset="-122"/>
              </a:rPr>
              <a:t>N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17690" y="4154027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ea typeface="黑体" pitchFamily="2" charset="-122"/>
              </a:rPr>
              <a:t>Y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217690" y="2531602"/>
            <a:ext cx="0" cy="395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17690" y="3323764"/>
            <a:ext cx="0" cy="315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4227215" y="4187364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217690" y="4950952"/>
            <a:ext cx="0" cy="315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2960390" y="2703052"/>
            <a:ext cx="1257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960390" y="2703052"/>
            <a:ext cx="0" cy="1211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2960390" y="3914314"/>
            <a:ext cx="215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853333194"/>
              </p:ext>
            </p:extLst>
          </p:nvPr>
        </p:nvGraphicFramePr>
        <p:xfrm>
          <a:off x="1115616" y="1412776"/>
          <a:ext cx="7063740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BMP 图像" r:id="rId3" imgW="7058160" imgH="4581360" progId="Paint.Picture">
                  <p:embed/>
                </p:oleObj>
              </mc:Choice>
              <mc:Fallback>
                <p:oleObj name="BMP 图像" r:id="rId3" imgW="7058160" imgH="458136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412776"/>
                        <a:ext cx="7063740" cy="458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查询式输入的接口</a:t>
            </a:r>
            <a:r>
              <a:rPr lang="zh-CN" altLang="en-US" dirty="0" smtClean="0"/>
              <a:t>硬件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896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dirty="0" smtClean="0"/>
              <a:t>输入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       假设</a:t>
            </a:r>
            <a:r>
              <a:rPr lang="zh-CN" altLang="en-US" dirty="0"/>
              <a:t>数据缓冲器的端口地址是</a:t>
            </a:r>
            <a:r>
              <a:rPr lang="en-US" altLang="zh-CN" dirty="0"/>
              <a:t>82H</a:t>
            </a:r>
            <a:r>
              <a:rPr lang="zh-CN" altLang="en-US" dirty="0"/>
              <a:t>；</a:t>
            </a:r>
            <a:r>
              <a:rPr lang="en-US" altLang="zh-CN" dirty="0"/>
              <a:t>  </a:t>
            </a:r>
            <a:r>
              <a:rPr lang="zh-CN" altLang="en-US" dirty="0"/>
              <a:t>状态缓冲器的端口地址是</a:t>
            </a:r>
            <a:r>
              <a:rPr lang="en-US" altLang="zh-CN" dirty="0"/>
              <a:t>80H</a:t>
            </a:r>
            <a:r>
              <a:rPr lang="zh-CN" altLang="en-US" dirty="0"/>
              <a:t>；</a:t>
            </a:r>
            <a:r>
              <a:rPr lang="en-US" altLang="zh-CN" dirty="0"/>
              <a:t> READY</a:t>
            </a:r>
            <a:r>
              <a:rPr lang="zh-CN" altLang="en-US" dirty="0"/>
              <a:t>位在状态端口的</a:t>
            </a:r>
            <a:r>
              <a:rPr lang="en-US" altLang="zh-CN" dirty="0"/>
              <a:t>D0</a:t>
            </a:r>
            <a:r>
              <a:rPr lang="zh-CN" altLang="en-US" dirty="0"/>
              <a:t>位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START: </a:t>
            </a:r>
            <a:r>
              <a:rPr lang="en-US" altLang="zh-CN" dirty="0"/>
              <a:t>	IN AL,80H</a:t>
            </a:r>
          </a:p>
          <a:p>
            <a:pPr>
              <a:buNone/>
            </a:pPr>
            <a:r>
              <a:rPr lang="en-US" altLang="zh-CN" dirty="0"/>
              <a:t>		TEST  AL,00000001B</a:t>
            </a:r>
          </a:p>
          <a:p>
            <a:pPr>
              <a:buNone/>
            </a:pPr>
            <a:r>
              <a:rPr lang="en-US" altLang="zh-CN" dirty="0"/>
              <a:t>		JZ  </a:t>
            </a:r>
            <a:r>
              <a:rPr lang="en-US" altLang="zh-CN" dirty="0" smtClean="0"/>
              <a:t>START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IN  AL,82H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77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dirty="0" smtClean="0"/>
              <a:t>输</a:t>
            </a:r>
            <a:r>
              <a:rPr lang="zh-CN" altLang="en-US" dirty="0"/>
              <a:t>出</a:t>
            </a:r>
            <a:r>
              <a:rPr lang="zh-CN" altLang="en-US" dirty="0" smtClean="0"/>
              <a:t>工作</a:t>
            </a:r>
            <a:r>
              <a:rPr lang="zh-CN" altLang="en-US" dirty="0"/>
              <a:t>流程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b="1" dirty="0" smtClean="0"/>
              <a:t>    </a:t>
            </a:r>
            <a:endParaRPr lang="zh-CN" alt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68240" y="5592552"/>
            <a:ext cx="39179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ea typeface="黑体" pitchFamily="2" charset="-122"/>
              </a:rPr>
              <a:t>单字</a:t>
            </a:r>
            <a:r>
              <a:rPr lang="zh-CN" altLang="en-US" sz="2000" b="1" dirty="0">
                <a:solidFill>
                  <a:srgbClr val="000000"/>
                </a:solidFill>
                <a:ea typeface="黑体" pitchFamily="2" charset="-122"/>
              </a:rPr>
              <a:t>节查询式输入工作流程</a:t>
            </a:r>
          </a:p>
        </p:txBody>
      </p:sp>
      <p:grpSp>
        <p:nvGrpSpPr>
          <p:cNvPr id="19" name="组合 36"/>
          <p:cNvGrpSpPr/>
          <p:nvPr/>
        </p:nvGrpSpPr>
        <p:grpSpPr bwMode="auto">
          <a:xfrm>
            <a:off x="2555776" y="2276872"/>
            <a:ext cx="2695575" cy="2732087"/>
            <a:chOff x="3536950" y="2124075"/>
            <a:chExt cx="2695571" cy="2732088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3768725" y="2514600"/>
              <a:ext cx="2424113" cy="390525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输入状态信息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4217988" y="4075113"/>
              <a:ext cx="1744662" cy="390525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输出数据</a:t>
              </a: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3768725" y="3006725"/>
              <a:ext cx="808038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Y</a:t>
              </a: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5268913" y="3709988"/>
              <a:ext cx="809625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N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5038725" y="2124075"/>
              <a:ext cx="0" cy="390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5038725" y="2905125"/>
              <a:ext cx="0" cy="3111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5114925" y="3684588"/>
              <a:ext cx="0" cy="390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5114925" y="4465638"/>
              <a:ext cx="0" cy="390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3536950" y="2279650"/>
              <a:ext cx="0" cy="1171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3536950" y="2279650"/>
              <a:ext cx="1501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18"/>
            <p:cNvSpPr>
              <a:spLocks noChangeArrowheads="1"/>
            </p:cNvSpPr>
            <p:nvPr/>
          </p:nvSpPr>
          <p:spPr bwMode="auto">
            <a:xfrm>
              <a:off x="3929058" y="3214686"/>
              <a:ext cx="2303463" cy="468313"/>
            </a:xfrm>
            <a:prstGeom prst="diamond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忙否？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3536950" y="3451225"/>
              <a:ext cx="3460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6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5" name="Group 11"/>
          <p:cNvGrpSpPr/>
          <p:nvPr/>
        </p:nvGrpSpPr>
        <p:grpSpPr bwMode="auto">
          <a:xfrm>
            <a:off x="574204" y="1268760"/>
            <a:ext cx="8280920" cy="4968552"/>
            <a:chOff x="453" y="482"/>
            <a:chExt cx="4991" cy="2940"/>
          </a:xfrm>
        </p:grpSpPr>
        <p:pic>
          <p:nvPicPr>
            <p:cNvPr id="47115" name="Picture 3" descr="wx10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3" y="482"/>
              <a:ext cx="4991" cy="2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6" name="Line 5"/>
            <p:cNvSpPr>
              <a:spLocks noChangeAspect="1" noChangeShapeType="1"/>
            </p:cNvSpPr>
            <p:nvPr/>
          </p:nvSpPr>
          <p:spPr bwMode="auto">
            <a:xfrm flipH="1">
              <a:off x="2200" y="1761"/>
              <a:ext cx="94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6"/>
            <p:cNvSpPr>
              <a:spLocks noChangeAspect="1" noChangeShapeType="1"/>
            </p:cNvSpPr>
            <p:nvPr/>
          </p:nvSpPr>
          <p:spPr bwMode="auto">
            <a:xfrm>
              <a:off x="2200" y="1855"/>
              <a:ext cx="94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Oval 8"/>
            <p:cNvSpPr>
              <a:spLocks noChangeAspect="1" noChangeArrowheads="1"/>
            </p:cNvSpPr>
            <p:nvPr/>
          </p:nvSpPr>
          <p:spPr bwMode="auto">
            <a:xfrm>
              <a:off x="3515" y="1548"/>
              <a:ext cx="61" cy="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7119" name="Oval 10"/>
            <p:cNvSpPr>
              <a:spLocks noChangeAspect="1" noChangeArrowheads="1"/>
            </p:cNvSpPr>
            <p:nvPr/>
          </p:nvSpPr>
          <p:spPr bwMode="auto">
            <a:xfrm>
              <a:off x="3538" y="1480"/>
              <a:ext cx="50" cy="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查询式输出的接口</a:t>
            </a:r>
            <a:r>
              <a:rPr lang="zh-CN" altLang="en-US" dirty="0" smtClean="0"/>
              <a:t>硬件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50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dirty="0" smtClean="0"/>
              <a:t>输出程序</a:t>
            </a:r>
            <a:endParaRPr lang="en-US" altLang="zh-CN" dirty="0" smtClean="0"/>
          </a:p>
          <a:p>
            <a:pPr indent="0">
              <a:buNone/>
            </a:pPr>
            <a:r>
              <a:rPr lang="en-US" altLang="zh-CN" dirty="0" smtClean="0"/>
              <a:t>START: </a:t>
            </a:r>
            <a:r>
              <a:rPr lang="en-US" altLang="zh-CN" dirty="0"/>
              <a:t>	IN AL,80H</a:t>
            </a:r>
          </a:p>
          <a:p>
            <a:pPr>
              <a:buNone/>
            </a:pPr>
            <a:r>
              <a:rPr lang="en-US" altLang="zh-CN" dirty="0"/>
              <a:t>		TEST  AL,00000001B</a:t>
            </a:r>
          </a:p>
          <a:p>
            <a:pPr>
              <a:buNone/>
            </a:pPr>
            <a:r>
              <a:rPr lang="en-US" altLang="zh-CN" dirty="0"/>
              <a:t>		JZ  </a:t>
            </a:r>
            <a:r>
              <a:rPr lang="en-US" altLang="zh-CN" dirty="0" smtClean="0"/>
              <a:t>START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OUT  </a:t>
            </a:r>
            <a:r>
              <a:rPr lang="en-US" altLang="zh-CN" dirty="0"/>
              <a:t>AL,82H</a:t>
            </a:r>
          </a:p>
          <a:p>
            <a:pPr indent="0">
              <a:buNone/>
            </a:pPr>
            <a:endParaRPr lang="zh-CN" altLang="en-US" dirty="0"/>
          </a:p>
        </p:txBody>
      </p:sp>
      <p:grpSp>
        <p:nvGrpSpPr>
          <p:cNvPr id="5" name="Group 85"/>
          <p:cNvGrpSpPr/>
          <p:nvPr/>
        </p:nvGrpSpPr>
        <p:grpSpPr bwMode="auto">
          <a:xfrm>
            <a:off x="5911851" y="2780928"/>
            <a:ext cx="2655887" cy="2732087"/>
            <a:chOff x="4014" y="890"/>
            <a:chExt cx="1673" cy="172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160" y="1136"/>
              <a:ext cx="1527" cy="24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IN AL,80H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443" y="2119"/>
              <a:ext cx="1099" cy="24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en-US" altLang="zh-CN" b="1"/>
                <a:t>OUT  82H,AL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160" y="1446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Y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105" y="18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N</a:t>
              </a: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960" y="890"/>
              <a:ext cx="0" cy="2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960" y="1382"/>
              <a:ext cx="0" cy="1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8" y="1873"/>
              <a:ext cx="0" cy="2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5008" y="2365"/>
              <a:ext cx="0" cy="2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014" y="988"/>
              <a:ext cx="0" cy="7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4014" y="988"/>
              <a:ext cx="9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20"/>
            <p:cNvSpPr>
              <a:spLocks noChangeArrowheads="1"/>
            </p:cNvSpPr>
            <p:nvPr/>
          </p:nvSpPr>
          <p:spPr bwMode="auto">
            <a:xfrm>
              <a:off x="4232" y="1578"/>
              <a:ext cx="1451" cy="295"/>
            </a:xfrm>
            <a:prstGeom prst="diamond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忙否？</a:t>
              </a: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4014" y="1726"/>
              <a:ext cx="2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39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type="title"/>
          </p:nvPr>
        </p:nvSpPr>
        <p:spPr>
          <a:xfrm>
            <a:off x="164306" y="150790"/>
            <a:ext cx="8001000" cy="976335"/>
          </a:xfrm>
        </p:spPr>
        <p:txBody>
          <a:bodyPr/>
          <a:lstStyle/>
          <a:p>
            <a:r>
              <a:rPr lang="zh-CN" altLang="en-GB" b="1" dirty="0" smtClean="0"/>
              <a:t>实用的多字节查询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GB" b="1" dirty="0" smtClean="0"/>
              <a:t>方式的软件流程</a:t>
            </a:r>
            <a:endParaRPr lang="zh-CN" altLang="en-US" b="1" dirty="0" smtClean="0"/>
          </a:p>
        </p:txBody>
      </p:sp>
      <p:grpSp>
        <p:nvGrpSpPr>
          <p:cNvPr id="49154" name="Group 37"/>
          <p:cNvGrpSpPr/>
          <p:nvPr/>
        </p:nvGrpSpPr>
        <p:grpSpPr bwMode="auto">
          <a:xfrm>
            <a:off x="971550" y="225425"/>
            <a:ext cx="6675438" cy="6489700"/>
            <a:chOff x="612" y="142"/>
            <a:chExt cx="4205" cy="4088"/>
          </a:xfrm>
        </p:grpSpPr>
        <p:sp>
          <p:nvSpPr>
            <p:cNvPr id="49155" name="Line 2"/>
            <p:cNvSpPr>
              <a:spLocks noChangeShapeType="1"/>
            </p:cNvSpPr>
            <p:nvPr/>
          </p:nvSpPr>
          <p:spPr bwMode="auto">
            <a:xfrm flipH="1">
              <a:off x="2447" y="437"/>
              <a:ext cx="7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6" name="AutoShape 4"/>
            <p:cNvSpPr>
              <a:spLocks noChangeArrowheads="1"/>
            </p:cNvSpPr>
            <p:nvPr/>
          </p:nvSpPr>
          <p:spPr bwMode="auto">
            <a:xfrm>
              <a:off x="1770" y="676"/>
              <a:ext cx="1355" cy="394"/>
            </a:xfrm>
            <a:prstGeom prst="flowChartDecision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b="1">
                  <a:latin typeface="Times New Roman" pitchFamily="18" charset="0"/>
                </a:rPr>
                <a:t>超时</a:t>
              </a:r>
              <a:r>
                <a:rPr lang="en-US" altLang="zh-CN" b="1"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49157" name="AutoShape 5"/>
            <p:cNvSpPr>
              <a:spLocks noChangeArrowheads="1"/>
            </p:cNvSpPr>
            <p:nvPr/>
          </p:nvSpPr>
          <p:spPr bwMode="auto">
            <a:xfrm>
              <a:off x="1770" y="1761"/>
              <a:ext cx="1355" cy="396"/>
            </a:xfrm>
            <a:prstGeom prst="flowChartDecision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en-US" altLang="zh-CN" b="1">
                  <a:latin typeface="宋体" charset="-122"/>
                </a:rPr>
                <a:t>READY?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49158" name="AutoShape 6"/>
            <p:cNvSpPr>
              <a:spLocks noChangeArrowheads="1"/>
            </p:cNvSpPr>
            <p:nvPr/>
          </p:nvSpPr>
          <p:spPr bwMode="auto">
            <a:xfrm>
              <a:off x="1770" y="2354"/>
              <a:ext cx="1404" cy="396"/>
            </a:xfrm>
            <a:prstGeom prst="flowChartPredefined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 dirty="0">
                  <a:latin typeface="Times New Roman" pitchFamily="18" charset="0"/>
                </a:rPr>
                <a:t>与外设进</a:t>
              </a:r>
            </a:p>
            <a:p>
              <a:pPr algn="ctr"/>
              <a:r>
                <a:rPr lang="zh-CN" altLang="en-US" b="1" dirty="0">
                  <a:latin typeface="Times New Roman" pitchFamily="18" charset="0"/>
                </a:rPr>
                <a:t>行数据交换</a:t>
              </a:r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2447" y="1070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2447" y="2157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 flipH="1">
              <a:off x="1093" y="1959"/>
              <a:ext cx="6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 flipV="1">
              <a:off x="1093" y="550"/>
              <a:ext cx="0" cy="2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1093" y="573"/>
              <a:ext cx="13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2447" y="3234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AutoShape 13"/>
            <p:cNvSpPr>
              <a:spLocks noChangeArrowheads="1"/>
            </p:cNvSpPr>
            <p:nvPr/>
          </p:nvSpPr>
          <p:spPr bwMode="auto">
            <a:xfrm>
              <a:off x="3801" y="1367"/>
              <a:ext cx="1016" cy="296"/>
            </a:xfrm>
            <a:prstGeom prst="flowChartTerminator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超时错</a:t>
              </a:r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3125" y="872"/>
              <a:ext cx="11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4309" y="872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AutoShape 16"/>
            <p:cNvSpPr>
              <a:spLocks noChangeArrowheads="1"/>
            </p:cNvSpPr>
            <p:nvPr/>
          </p:nvSpPr>
          <p:spPr bwMode="auto">
            <a:xfrm>
              <a:off x="1507" y="1267"/>
              <a:ext cx="1861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读入并测试外设状态</a:t>
              </a: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2447" y="1564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3588" y="686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2499" y="1069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2499" y="2143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1501" y="1759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9174" name="AutoShape 22"/>
            <p:cNvSpPr>
              <a:spLocks noChangeArrowheads="1"/>
            </p:cNvSpPr>
            <p:nvPr/>
          </p:nvSpPr>
          <p:spPr bwMode="auto">
            <a:xfrm>
              <a:off x="1773" y="3431"/>
              <a:ext cx="1352" cy="396"/>
            </a:xfrm>
            <a:prstGeom prst="flowChartDecision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 dirty="0">
                  <a:latin typeface="宋体" charset="-122"/>
                </a:rPr>
                <a:t>传送完？</a:t>
              </a:r>
              <a:endParaRPr lang="zh-CN" altLang="en-US" b="1" dirty="0">
                <a:latin typeface="Times New Roman" pitchFamily="18" charset="0"/>
              </a:endParaRPr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 flipH="1">
              <a:off x="1093" y="3631"/>
              <a:ext cx="6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AutoShape 24"/>
            <p:cNvSpPr>
              <a:spLocks noChangeArrowheads="1"/>
            </p:cNvSpPr>
            <p:nvPr/>
          </p:nvSpPr>
          <p:spPr bwMode="auto">
            <a:xfrm>
              <a:off x="3293" y="265"/>
              <a:ext cx="1180" cy="317"/>
            </a:xfrm>
            <a:prstGeom prst="wedgeRoundRectCallout">
              <a:avLst>
                <a:gd name="adj1" fmla="val -91019"/>
                <a:gd name="adj2" fmla="val 121292"/>
                <a:gd name="adj3" fmla="val 1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 sz="2000" b="1">
                  <a:latin typeface="Times New Roman" pitchFamily="18" charset="0"/>
                </a:rPr>
                <a:t>防止死循环</a:t>
              </a:r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2454" y="3839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AutoShape 26"/>
            <p:cNvSpPr>
              <a:spLocks noChangeArrowheads="1"/>
            </p:cNvSpPr>
            <p:nvPr/>
          </p:nvSpPr>
          <p:spPr bwMode="auto">
            <a:xfrm>
              <a:off x="612" y="2878"/>
              <a:ext cx="952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复位计时器</a:t>
              </a:r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flipV="1">
              <a:off x="1093" y="3177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Text Box 28"/>
            <p:cNvSpPr txBox="1">
              <a:spLocks noChangeArrowheads="1"/>
            </p:cNvSpPr>
            <p:nvPr/>
          </p:nvSpPr>
          <p:spPr bwMode="auto">
            <a:xfrm>
              <a:off x="1501" y="3431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9181" name="AutoShape 31"/>
            <p:cNvSpPr>
              <a:spLocks noChangeArrowheads="1"/>
            </p:cNvSpPr>
            <p:nvPr/>
          </p:nvSpPr>
          <p:spPr bwMode="auto">
            <a:xfrm>
              <a:off x="1660" y="2876"/>
              <a:ext cx="1927" cy="396"/>
            </a:xfrm>
            <a:prstGeom prst="flowChartPredefined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 dirty="0">
                  <a:latin typeface="Times New Roman" pitchFamily="18" charset="0"/>
                </a:rPr>
                <a:t>数据存入内存缓冲区</a:t>
              </a:r>
            </a:p>
            <a:p>
              <a:pPr algn="ctr"/>
              <a:r>
                <a:rPr lang="zh-CN" altLang="en-US" sz="1800" b="1" dirty="0">
                  <a:solidFill>
                    <a:srgbClr val="C00000"/>
                  </a:solidFill>
                  <a:latin typeface="Times New Roman" pitchFamily="18" charset="0"/>
                </a:rPr>
                <a:t>修改指针和计数器值</a:t>
              </a:r>
            </a:p>
          </p:txBody>
        </p:sp>
        <p:sp>
          <p:nvSpPr>
            <p:cNvPr id="49182" name="Line 32"/>
            <p:cNvSpPr>
              <a:spLocks noChangeShapeType="1"/>
            </p:cNvSpPr>
            <p:nvPr/>
          </p:nvSpPr>
          <p:spPr bwMode="auto">
            <a:xfrm>
              <a:off x="2431" y="276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AutoShape 33"/>
            <p:cNvSpPr>
              <a:spLocks noChangeArrowheads="1"/>
            </p:cNvSpPr>
            <p:nvPr/>
          </p:nvSpPr>
          <p:spPr bwMode="auto">
            <a:xfrm>
              <a:off x="2046" y="142"/>
              <a:ext cx="885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初始化</a:t>
              </a:r>
            </a:p>
          </p:txBody>
        </p:sp>
        <p:sp>
          <p:nvSpPr>
            <p:cNvPr id="49184" name="AutoShape 34"/>
            <p:cNvSpPr>
              <a:spLocks noChangeArrowheads="1"/>
            </p:cNvSpPr>
            <p:nvPr/>
          </p:nvSpPr>
          <p:spPr bwMode="auto">
            <a:xfrm>
              <a:off x="1479" y="3933"/>
              <a:ext cx="1701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处理缓冲区中的数据</a:t>
              </a:r>
            </a:p>
          </p:txBody>
        </p:sp>
        <p:sp>
          <p:nvSpPr>
            <p:cNvPr id="49185" name="Rectangle 35"/>
            <p:cNvSpPr>
              <a:spLocks noChangeArrowheads="1"/>
            </p:cNvSpPr>
            <p:nvPr/>
          </p:nvSpPr>
          <p:spPr bwMode="auto">
            <a:xfrm>
              <a:off x="2839" y="372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38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marL="536575" lvl="1" indent="-342900">
              <a:lnSpc>
                <a:spcPct val="125000"/>
              </a:lnSpc>
              <a:spcBef>
                <a:spcPct val="10000"/>
              </a:spcBef>
              <a:spcAft>
                <a:spcPts val="0"/>
              </a:spcAft>
              <a:tabLst>
                <a:tab pos="536575" algn="l"/>
                <a:tab pos="627063" algn="l"/>
                <a:tab pos="1346200" algn="l"/>
              </a:tabLst>
              <a:defRPr/>
            </a:pPr>
            <a:r>
              <a:rPr lang="zh-CN" altLang="en-US" dirty="0"/>
              <a:t>输入设备：键盘</a:t>
            </a:r>
          </a:p>
          <a:p>
            <a:pPr marL="536575" lvl="1" indent="-342900">
              <a:lnSpc>
                <a:spcPct val="125000"/>
              </a:lnSpc>
              <a:spcBef>
                <a:spcPct val="10000"/>
              </a:spcBef>
              <a:spcAft>
                <a:spcPts val="0"/>
              </a:spcAft>
              <a:tabLst>
                <a:tab pos="536575" algn="l"/>
                <a:tab pos="627063" algn="l"/>
                <a:tab pos="1346200" algn="l"/>
              </a:tabLst>
              <a:defRPr/>
            </a:pPr>
            <a:r>
              <a:rPr lang="zh-CN" altLang="en-US" dirty="0"/>
              <a:t>输出设备：显示器</a:t>
            </a:r>
          </a:p>
          <a:p>
            <a:pPr marL="536575" lvl="1" indent="-342900">
              <a:lnSpc>
                <a:spcPct val="125000"/>
              </a:lnSpc>
              <a:spcBef>
                <a:spcPct val="10000"/>
              </a:spcBef>
              <a:spcAft>
                <a:spcPts val="0"/>
              </a:spcAft>
              <a:tabLst>
                <a:tab pos="536575" algn="l"/>
                <a:tab pos="627063" algn="l"/>
                <a:tab pos="1346200" algn="l"/>
              </a:tabLst>
              <a:defRPr/>
            </a:pPr>
            <a:r>
              <a:rPr lang="zh-CN" altLang="en-US" dirty="0"/>
              <a:t>功能：从键盘输入字符行</a:t>
            </a:r>
            <a:r>
              <a:rPr lang="en-US" altLang="zh-CN" dirty="0"/>
              <a:t>;</a:t>
            </a:r>
            <a:r>
              <a:rPr lang="zh-CN" altLang="en-US" dirty="0"/>
              <a:t>若遇到回车符（</a:t>
            </a:r>
            <a:r>
              <a:rPr lang="en-US" altLang="zh-CN" dirty="0"/>
              <a:t>0DH)</a:t>
            </a:r>
            <a:r>
              <a:rPr lang="zh-CN" altLang="en-US" dirty="0"/>
              <a:t>或字符行超过</a:t>
            </a:r>
            <a:r>
              <a:rPr lang="en-US" altLang="zh-CN" dirty="0"/>
              <a:t>80</a:t>
            </a:r>
            <a:r>
              <a:rPr lang="zh-CN" altLang="en-US" dirty="0"/>
              <a:t>个字符，输入结束，自动加一个换行符（</a:t>
            </a:r>
            <a:r>
              <a:rPr lang="en-US" altLang="zh-CN" dirty="0"/>
              <a:t>0AH</a:t>
            </a:r>
            <a:r>
              <a:rPr lang="en-US" altLang="zh-CN" dirty="0" smtClean="0"/>
              <a:t>); (</a:t>
            </a:r>
            <a:r>
              <a:rPr lang="zh-CN" altLang="en-US" dirty="0"/>
              <a:t>即</a:t>
            </a:r>
            <a:r>
              <a:rPr lang="en-US" altLang="en-US" dirty="0"/>
              <a:t>≤</a:t>
            </a:r>
            <a:r>
              <a:rPr lang="en-US" altLang="zh-CN" dirty="0"/>
              <a:t>80</a:t>
            </a:r>
            <a:r>
              <a:rPr lang="zh-CN" altLang="en-US" dirty="0"/>
              <a:t>个字符</a:t>
            </a:r>
            <a:r>
              <a:rPr lang="en-US" altLang="zh-CN" dirty="0"/>
              <a:t>+1</a:t>
            </a:r>
            <a:r>
              <a:rPr lang="zh-CN" altLang="en-US" dirty="0"/>
              <a:t>个回车，将输入的字符行后加</a:t>
            </a:r>
            <a:r>
              <a:rPr lang="en-US" altLang="zh-CN" dirty="0"/>
              <a:t>1</a:t>
            </a:r>
            <a:r>
              <a:rPr lang="zh-CN" altLang="en-US" dirty="0"/>
              <a:t>个换行符，存入键盘接收缓冲区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；若</a:t>
            </a:r>
            <a:r>
              <a:rPr lang="zh-CN" altLang="en-US" dirty="0"/>
              <a:t>字符行≥</a:t>
            </a:r>
            <a:r>
              <a:rPr lang="en-US" altLang="zh-CN" dirty="0"/>
              <a:t>81 </a:t>
            </a:r>
            <a:r>
              <a:rPr lang="zh-CN" altLang="en-US" dirty="0"/>
              <a:t>且未见回车，则通过显示器显示提示信息“</a:t>
            </a:r>
            <a:r>
              <a:rPr lang="en-US" altLang="zh-CN" dirty="0"/>
              <a:t>BUFFER OVERFLOW”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7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lvl="1"/>
            <a:r>
              <a:rPr lang="zh-CN" altLang="en-US" dirty="0"/>
              <a:t>数据输入端口地址：</a:t>
            </a:r>
            <a:r>
              <a:rPr lang="en-US" altLang="zh-CN" dirty="0"/>
              <a:t>52H</a:t>
            </a:r>
          </a:p>
          <a:p>
            <a:pPr lvl="1"/>
            <a:r>
              <a:rPr lang="zh-CN" altLang="en-US" dirty="0"/>
              <a:t>数据输出端口地址：</a:t>
            </a:r>
            <a:r>
              <a:rPr lang="en-US" altLang="zh-CN" dirty="0"/>
              <a:t>54H</a:t>
            </a:r>
          </a:p>
          <a:p>
            <a:pPr lvl="1"/>
            <a:r>
              <a:rPr lang="zh-CN" altLang="en-US" dirty="0"/>
              <a:t>状态端口地址：</a:t>
            </a:r>
            <a:r>
              <a:rPr lang="en-US" altLang="zh-CN" dirty="0"/>
              <a:t>56H </a:t>
            </a:r>
          </a:p>
          <a:p>
            <a:pPr>
              <a:buNone/>
            </a:pPr>
            <a:r>
              <a:rPr lang="zh-CN" altLang="en-US" dirty="0" smtClean="0"/>
              <a:t>        输入</a:t>
            </a:r>
            <a:r>
              <a:rPr lang="en-US" altLang="zh-CN" dirty="0"/>
              <a:t>/</a:t>
            </a:r>
            <a:r>
              <a:rPr lang="zh-CN" altLang="en-US" dirty="0"/>
              <a:t>输出共用</a:t>
            </a:r>
            <a:r>
              <a:rPr lang="en-US" altLang="zh-CN" dirty="0"/>
              <a:t>1</a:t>
            </a:r>
            <a:r>
              <a:rPr lang="zh-CN" altLang="en-US" dirty="0"/>
              <a:t>个状态寄存器：</a:t>
            </a:r>
          </a:p>
          <a:p>
            <a:pPr indent="0">
              <a:buNone/>
            </a:pPr>
            <a:endParaRPr lang="zh-CN" altLang="en-US" dirty="0"/>
          </a:p>
        </p:txBody>
      </p:sp>
      <p:grpSp>
        <p:nvGrpSpPr>
          <p:cNvPr id="5" name="Group 31"/>
          <p:cNvGrpSpPr/>
          <p:nvPr/>
        </p:nvGrpSpPr>
        <p:grpSpPr bwMode="auto">
          <a:xfrm>
            <a:off x="2051720" y="3775520"/>
            <a:ext cx="6156325" cy="2344738"/>
            <a:chOff x="1292" y="2432"/>
            <a:chExt cx="3878" cy="147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92" y="2908"/>
              <a:ext cx="236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1F0272"/>
              </a:solidFill>
              <a:miter lim="800000"/>
            </a:ln>
          </p:spPr>
          <p:txBody>
            <a:bodyPr wrap="none" anchor="ctr"/>
            <a:lstStyle/>
            <a:p>
              <a:pPr algn="r"/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 </a:t>
              </a:r>
              <a:r>
                <a:rPr kumimoji="1" lang="en-US" altLang="zh-CN" sz="24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  </a:t>
              </a:r>
              <a:r>
                <a:rPr kumimoji="1" lang="en-US" altLang="zh-CN" sz="2400" b="1" dirty="0">
                  <a:latin typeface="Times New Roman" pitchFamily="18" charset="0"/>
                </a:rPr>
                <a:t> 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00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548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972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24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364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836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260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636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406" y="2633"/>
              <a:ext cx="231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1F0272"/>
                  </a:solidFill>
                  <a:latin typeface="Times New Roman" pitchFamily="18" charset="0"/>
                </a:rPr>
                <a:t>7   6    5    4    3    2    1    0</a:t>
              </a:r>
            </a:p>
          </p:txBody>
        </p:sp>
        <p:sp>
          <p:nvSpPr>
            <p:cNvPr id="16" name="AutoShape 27"/>
            <p:cNvSpPr>
              <a:spLocks noChangeArrowheads="1"/>
            </p:cNvSpPr>
            <p:nvPr/>
          </p:nvSpPr>
          <p:spPr bwMode="auto">
            <a:xfrm>
              <a:off x="3605" y="2432"/>
              <a:ext cx="1565" cy="317"/>
            </a:xfrm>
            <a:prstGeom prst="wedgeRoundRectCallout">
              <a:avLst>
                <a:gd name="adj1" fmla="val -56324"/>
                <a:gd name="adj2" fmla="val 121292"/>
                <a:gd name="adj3" fmla="val 1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=1</a:t>
              </a:r>
              <a:r>
                <a:rPr lang="zh-CN" altLang="en-US" sz="2000" b="1">
                  <a:latin typeface="Times New Roman" pitchFamily="18" charset="0"/>
                </a:rPr>
                <a:t>，输出缓冲器空</a:t>
              </a:r>
            </a:p>
          </p:txBody>
        </p:sp>
        <p:sp>
          <p:nvSpPr>
            <p:cNvPr id="17" name="AutoShape 29"/>
            <p:cNvSpPr>
              <a:spLocks noChangeArrowheads="1"/>
            </p:cNvSpPr>
            <p:nvPr/>
          </p:nvSpPr>
          <p:spPr bwMode="auto">
            <a:xfrm rot="10800000">
              <a:off x="1406" y="3589"/>
              <a:ext cx="1610" cy="317"/>
            </a:xfrm>
            <a:prstGeom prst="wedgeRoundRectCallout">
              <a:avLst>
                <a:gd name="adj1" fmla="val -61806"/>
                <a:gd name="adj2" fmla="val 134856"/>
                <a:gd name="adj3" fmla="val 1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rot="10800000"/>
            <a:lstStyle/>
            <a:p>
              <a:pPr algn="ctr"/>
              <a:endParaRPr lang="zh-CN" altLang="zh-CN" sz="2000" b="1">
                <a:latin typeface="Times New Roman" pitchFamily="18" charset="0"/>
              </a:endParaRP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1473" y="3657"/>
              <a:ext cx="1451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=1</a:t>
              </a:r>
              <a:r>
                <a:rPr lang="zh-CN" altLang="en-US" b="1" dirty="0"/>
                <a:t>，输入缓冲器满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4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程序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5863" y="1268413"/>
            <a:ext cx="7958137" cy="4718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DATA_SEG SEGMENT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MESSAGE DB </a:t>
            </a:r>
            <a:r>
              <a:rPr lang="en-US" altLang="zh-CN" sz="2400" dirty="0" smtClean="0">
                <a:latin typeface="华文中宋"/>
              </a:rPr>
              <a:t>‘</a:t>
            </a:r>
            <a:r>
              <a:rPr lang="en-US" altLang="zh-CN" sz="2400" dirty="0" smtClean="0"/>
              <a:t>BUFFER OVERFLOW</a:t>
            </a:r>
            <a:r>
              <a:rPr lang="en-US" altLang="zh-CN" sz="2400" dirty="0" smtClean="0">
                <a:latin typeface="华文中宋"/>
              </a:rPr>
              <a:t>’</a:t>
            </a:r>
            <a:r>
              <a:rPr lang="en-US" altLang="zh-CN" sz="2400" dirty="0" smtClean="0"/>
              <a:t>,0DH,0AH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DATA_SEG ENDS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COM_SEG SEGMENT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BUFFER DB 82 DUP(?)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COUNT DB ?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COM_SEG ENDS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34940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b="1" dirty="0"/>
              <a:t>问题：为什么存储器可以直接挂在系统总线上？而外设不能直接直接挂在系统总线上？</a:t>
            </a:r>
            <a:endParaRPr lang="zh-CN" altLang="en-US" dirty="0" smtClean="0">
              <a:solidFill>
                <a:srgbClr val="008000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、外部设备</a:t>
            </a:r>
            <a:r>
              <a:rPr lang="zh-CN" altLang="en-US" b="1" dirty="0">
                <a:solidFill>
                  <a:srgbClr val="C00000"/>
                </a:solidFill>
              </a:rPr>
              <a:t>特点</a:t>
            </a:r>
          </a:p>
          <a:p>
            <a:pPr marL="609600" indent="-609600">
              <a:buClr>
                <a:schemeClr val="hlink"/>
              </a:buClr>
              <a:buSzPct val="110000"/>
              <a:buNone/>
            </a:pP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（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1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）品种繁多。</a:t>
            </a:r>
          </a:p>
          <a:p>
            <a:pPr marL="609600" indent="-609600">
              <a:buClr>
                <a:schemeClr val="hlink"/>
              </a:buClr>
              <a:buSzPct val="110000"/>
              <a:buNone/>
            </a:pP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（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2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）工作速度一般比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CPU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慢，且速度的分布也相当宽。</a:t>
            </a:r>
          </a:p>
          <a:p>
            <a:pPr marL="609600" indent="-609600">
              <a:buClr>
                <a:schemeClr val="hlink"/>
              </a:buClr>
              <a:buSzPct val="110000"/>
              <a:buNone/>
            </a:pP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（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3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）信号类型与信息格式多样化。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4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程序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5863" y="1268413"/>
            <a:ext cx="7958137" cy="4718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CODE SEGMNET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ASSUME DS:DATA_SEG,ES:COM_SEG,CS:CODE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STAT: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AX,DATA_SEG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DS,AX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AX,COM_SEG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ES,AX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DI,OFFSET BUFFER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COUNT,DI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CX,81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CLD</a:t>
            </a:r>
          </a:p>
        </p:txBody>
      </p:sp>
    </p:spTree>
    <p:extLst>
      <p:ext uri="{BB962C8B-B14F-4D97-AF65-F5344CB8AC3E}">
        <p14:creationId xmlns:p14="http://schemas.microsoft.com/office/powerpoint/2010/main" val="37754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程序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5450" y="1206173"/>
            <a:ext cx="3251200" cy="49339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/>
              <a:t>NEXT_IN: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/>
              <a:t>   </a:t>
            </a:r>
            <a:r>
              <a:rPr lang="en-US" altLang="zh-CN" sz="2100" dirty="0" smtClean="0">
                <a:solidFill>
                  <a:srgbClr val="660066"/>
                </a:solidFill>
              </a:rPr>
              <a:t>IN AL,56H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660066"/>
                </a:solidFill>
              </a:rPr>
              <a:t>   TEST AL,02H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660066"/>
                </a:solidFill>
              </a:rPr>
              <a:t>   JZ NEXT_IN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/>
              <a:t>   </a:t>
            </a:r>
            <a:r>
              <a:rPr lang="en-US" altLang="zh-CN" sz="2100" dirty="0" smtClean="0">
                <a:solidFill>
                  <a:srgbClr val="0000FF"/>
                </a:solidFill>
              </a:rPr>
              <a:t>IN AL,52H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0000FF"/>
                </a:solidFill>
              </a:rPr>
              <a:t>   OR AL,0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0000FF"/>
                </a:solidFill>
              </a:rPr>
              <a:t>  JPE NO_ERROR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0000FF"/>
                </a:solidFill>
              </a:rPr>
              <a:t>  JMP ERROR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NO_ERROR: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AND AL,7FH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STOSB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CMP AL,0DH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LOOPNE NEXT_IN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976563" y="1196975"/>
            <a:ext cx="4187825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</a:t>
            </a:r>
            <a:r>
              <a:rPr lang="en-US" altLang="zh-CN" sz="21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JNE OVERFLOW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</a:t>
            </a: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MOV AL,0AH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STOSB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SUB DI,COUNT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MOV COUNT,DI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</a:t>
            </a: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 pitchFamily="2" charset="-122"/>
              </a:rPr>
              <a:t>…</a:t>
            </a:r>
            <a:endParaRPr lang="en-US" altLang="zh-CN" sz="21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OVERFLOW: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MOV SI,OFFSET MESSAGE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MOV CX,17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NEXT_OUT: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IN AL,56H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TEST AL,01H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JZ NEXT_OUT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altLang="zh-CN" sz="21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361113" y="1196975"/>
            <a:ext cx="32512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LODSB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OUT 54H,AL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LOOP NEXT_OUT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 pitchFamily="2" charset="-122"/>
              </a:rPr>
              <a:t>…</a:t>
            </a:r>
            <a:endParaRPr lang="en-US" altLang="zh-CN" sz="21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ERROR: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 pitchFamily="2" charset="-122"/>
              </a:rPr>
              <a:t>…</a:t>
            </a:r>
            <a:endParaRPr lang="en-US" altLang="zh-CN" sz="21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84213" y="1557338"/>
            <a:ext cx="1366837" cy="2873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684213" y="1916113"/>
            <a:ext cx="1800225" cy="288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682625" y="2636838"/>
            <a:ext cx="1728788" cy="2873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3484562" y="4746703"/>
            <a:ext cx="1368425" cy="288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3419277" y="5085184"/>
            <a:ext cx="1728787" cy="288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6443663" y="1557338"/>
            <a:ext cx="1584325" cy="2873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05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 animBg="1"/>
      <p:bldP spid="86025" grpId="0" animBg="1"/>
      <p:bldP spid="86026" grpId="0" animBg="1"/>
      <p:bldP spid="86027" grpId="0" animBg="1"/>
      <p:bldP spid="86028" grpId="0" animBg="1"/>
      <p:bldP spid="860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marL="631825" lvl="1" indent="-342900"/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多外设的处理</a:t>
            </a:r>
          </a:p>
          <a:p>
            <a:pPr indent="0">
              <a:buNone/>
            </a:pPr>
            <a:endParaRPr lang="zh-CN" altLang="en-US" dirty="0"/>
          </a:p>
        </p:txBody>
      </p:sp>
      <p:pic>
        <p:nvPicPr>
          <p:cNvPr id="5" name="Picture 2" descr="gif04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4313816"/>
            <a:ext cx="2016075" cy="169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95736" y="3114336"/>
            <a:ext cx="3601020" cy="2029713"/>
          </a:xfrm>
          <a:prstGeom prst="cloudCallout">
            <a:avLst>
              <a:gd name="adj1" fmla="val -49616"/>
              <a:gd name="adj2" fmla="val 62204"/>
            </a:avLst>
          </a:prstGeom>
          <a:solidFill>
            <a:srgbClr val="CCFFFF"/>
          </a:solidFill>
          <a:ln w="9525">
            <a:solidFill>
              <a:srgbClr val="0000FF"/>
            </a:solidFill>
            <a:rou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当系统中有多个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设备时，该如何处理？</a:t>
            </a:r>
          </a:p>
        </p:txBody>
      </p:sp>
      <p:pic>
        <p:nvPicPr>
          <p:cNvPr id="7" name="Picture 5" descr="HS5ClipImage_3f4f036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73" y="3717031"/>
            <a:ext cx="2500253" cy="21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30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marL="631825" lvl="1" indent="-342900"/>
            <a:r>
              <a:rPr lang="zh-CN" altLang="en-US" dirty="0"/>
              <a:t>查询式多外设的处理</a:t>
            </a:r>
            <a:r>
              <a:rPr lang="en-US" altLang="zh-CN" dirty="0"/>
              <a:t>—</a:t>
            </a:r>
            <a:r>
              <a:rPr lang="zh-CN" altLang="en-US" dirty="0"/>
              <a:t>轮流查询法</a:t>
            </a:r>
            <a:endParaRPr lang="en-US" altLang="zh-CN" dirty="0"/>
          </a:p>
          <a:p>
            <a:pPr marL="631825" lvl="1" indent="-342900"/>
            <a:r>
              <a:rPr lang="zh-CN" altLang="en-US" dirty="0"/>
              <a:t>轮流查询多个外设，各设备的优先级可以通过程序设置来决定</a:t>
            </a:r>
          </a:p>
          <a:p>
            <a:pPr marL="631825" lvl="1" indent="-3429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9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4000" dirty="0" smtClean="0"/>
              <a:t>程序</a:t>
            </a:r>
            <a:r>
              <a:rPr lang="en-US" altLang="zh-CN" sz="4000" dirty="0" smtClean="0"/>
              <a:t>1-</a:t>
            </a:r>
            <a:r>
              <a:rPr lang="zh-CN" altLang="en-US" sz="4000" dirty="0" smtClean="0"/>
              <a:t>不同优先级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574204" y="886514"/>
            <a:ext cx="8286750" cy="564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TREE_IN</a:t>
            </a:r>
            <a:r>
              <a:rPr lang="zh-CN" altLang="en-US" b="1" dirty="0">
                <a:latin typeface="Times New Roman" pitchFamily="18" charset="0"/>
              </a:rPr>
              <a:t>：	</a:t>
            </a:r>
            <a:r>
              <a:rPr lang="en-US" altLang="zh-CN" b="1" dirty="0">
                <a:latin typeface="Times New Roman" pitchFamily="18" charset="0"/>
              </a:rPr>
              <a:t>MOV        FLAG,0         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INPUT:		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STAT1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			JZ            </a:t>
            </a:r>
            <a:r>
              <a:rPr lang="en-US" altLang="zh-CN" b="1" dirty="0">
                <a:latin typeface="Times New Roman" pitchFamily="18" charset="0"/>
              </a:rPr>
              <a:t>DEV2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		CALL      </a:t>
            </a:r>
            <a:r>
              <a:rPr lang="en-US" altLang="zh-CN" b="1" dirty="0">
                <a:latin typeface="Times New Roman" pitchFamily="18" charset="0"/>
              </a:rPr>
              <a:t>PROC1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</a:t>
            </a:r>
            <a:r>
              <a:rPr lang="en-US" altLang="zh-CN" b="1" dirty="0" smtClean="0">
                <a:latin typeface="Times New Roman" pitchFamily="18" charset="0"/>
              </a:rPr>
              <a:t>CMP         </a:t>
            </a:r>
            <a:r>
              <a:rPr lang="en-US" altLang="zh-CN" b="1" dirty="0">
                <a:latin typeface="Times New Roman" pitchFamily="18" charset="0"/>
              </a:rPr>
              <a:t>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JNZ           </a:t>
            </a:r>
            <a:r>
              <a:rPr lang="en-US" altLang="zh-CN" b="1" dirty="0">
                <a:latin typeface="Times New Roman" pitchFamily="18" charset="0"/>
              </a:rPr>
              <a:t>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DEV2</a:t>
            </a:r>
            <a:r>
              <a:rPr lang="zh-CN" altLang="en-US" b="1" dirty="0">
                <a:latin typeface="Times New Roman" pitchFamily="18" charset="0"/>
              </a:rPr>
              <a:t>：               </a:t>
            </a:r>
            <a:r>
              <a:rPr lang="en-US" altLang="zh-CN" b="1" dirty="0" smtClean="0">
                <a:latin typeface="Times New Roman" pitchFamily="18" charset="0"/>
              </a:rPr>
              <a:t>IN      </a:t>
            </a:r>
            <a:r>
              <a:rPr lang="en-US" altLang="zh-CN" b="1" dirty="0">
                <a:latin typeface="Times New Roman" pitchFamily="18" charset="0"/>
              </a:rPr>
              <a:t>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STAT2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JZ            </a:t>
            </a:r>
            <a:r>
              <a:rPr lang="en-US" altLang="zh-CN" b="1" dirty="0">
                <a:latin typeface="Times New Roman" pitchFamily="18" charset="0"/>
              </a:rPr>
              <a:t>DEV3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CALL      PROC2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CMP         </a:t>
            </a:r>
            <a:r>
              <a:rPr lang="en-US" altLang="zh-CN" b="1" dirty="0">
                <a:latin typeface="Times New Roman" pitchFamily="18" charset="0"/>
              </a:rPr>
              <a:t>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JNZ           </a:t>
            </a:r>
            <a:r>
              <a:rPr lang="en-US" altLang="zh-CN" b="1" dirty="0">
                <a:latin typeface="Times New Roman" pitchFamily="18" charset="0"/>
              </a:rPr>
              <a:t>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DEV3</a:t>
            </a:r>
            <a:r>
              <a:rPr lang="zh-CN" altLang="en-US" b="1" dirty="0">
                <a:latin typeface="Times New Roman" pitchFamily="18" charset="0"/>
              </a:rPr>
              <a:t>：               </a:t>
            </a:r>
            <a:r>
              <a:rPr lang="en-US" altLang="zh-CN" b="1" dirty="0" smtClean="0">
                <a:latin typeface="Times New Roman" pitchFamily="18" charset="0"/>
              </a:rPr>
              <a:t>IN      </a:t>
            </a:r>
            <a:r>
              <a:rPr lang="en-US" altLang="zh-CN" b="1" dirty="0">
                <a:latin typeface="Times New Roman" pitchFamily="18" charset="0"/>
              </a:rPr>
              <a:t>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STAT3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</a:t>
            </a:r>
            <a:r>
              <a:rPr lang="en-US" altLang="zh-CN" b="1" dirty="0" smtClean="0">
                <a:latin typeface="Times New Roman" pitchFamily="18" charset="0"/>
              </a:rPr>
              <a:t>JZ         </a:t>
            </a:r>
            <a:r>
              <a:rPr lang="en-US" altLang="zh-CN" b="1" dirty="0">
                <a:latin typeface="Times New Roman" pitchFamily="18" charset="0"/>
              </a:rPr>
              <a:t>NO_INPUT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</a:t>
            </a:r>
            <a:r>
              <a:rPr lang="en-US" altLang="zh-CN" b="1" dirty="0" smtClean="0">
                <a:latin typeface="Times New Roman" pitchFamily="18" charset="0"/>
              </a:rPr>
              <a:t>CALL      </a:t>
            </a:r>
            <a:r>
              <a:rPr lang="en-US" altLang="zh-CN" b="1" dirty="0">
                <a:latin typeface="Times New Roman" pitchFamily="18" charset="0"/>
              </a:rPr>
              <a:t>PROC3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NO_INPUT:        </a:t>
            </a:r>
            <a:r>
              <a:rPr lang="en-US" altLang="zh-CN" b="1" dirty="0" smtClean="0">
                <a:latin typeface="Times New Roman" pitchFamily="18" charset="0"/>
              </a:rPr>
              <a:t>CMP         </a:t>
            </a:r>
            <a:r>
              <a:rPr lang="en-US" altLang="zh-CN" b="1" dirty="0">
                <a:latin typeface="Times New Roman" pitchFamily="18" charset="0"/>
              </a:rPr>
              <a:t>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JNZ           </a:t>
            </a:r>
            <a:r>
              <a:rPr lang="en-US" altLang="zh-CN" b="1" dirty="0">
                <a:latin typeface="Times New Roman" pitchFamily="18" charset="0"/>
              </a:rPr>
              <a:t>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0726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4000" dirty="0" smtClean="0"/>
              <a:t>程序</a:t>
            </a:r>
            <a:r>
              <a:rPr lang="en-US" altLang="zh-CN" sz="4000" dirty="0" smtClean="0"/>
              <a:t>2-</a:t>
            </a:r>
            <a:r>
              <a:rPr lang="zh-CN" altLang="en-US" sz="4000" dirty="0"/>
              <a:t>相同</a:t>
            </a:r>
            <a:r>
              <a:rPr lang="zh-CN" altLang="en-US" sz="4000" dirty="0" smtClean="0"/>
              <a:t>优先级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574204" y="886514"/>
            <a:ext cx="8286750" cy="564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INTREE</a:t>
            </a:r>
            <a:r>
              <a:rPr lang="zh-CN" altLang="en-US" b="1" dirty="0">
                <a:latin typeface="Times New Roman" pitchFamily="18" charset="0"/>
              </a:rPr>
              <a:t>：	</a:t>
            </a:r>
            <a:r>
              <a:rPr lang="en-US" altLang="zh-CN" b="1" dirty="0">
                <a:latin typeface="Times New Roman" pitchFamily="18" charset="0"/>
              </a:rPr>
              <a:t>MOV        FLAG,0         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INPUT:		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STAT1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   JZ            DEV2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   CALL      PROC1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DEV2</a:t>
            </a:r>
            <a:r>
              <a:rPr lang="zh-CN" altLang="en-US" b="1" dirty="0">
                <a:latin typeface="Times New Roman" pitchFamily="18" charset="0"/>
              </a:rPr>
              <a:t>：                  </a:t>
            </a:r>
            <a:r>
              <a:rPr lang="en-US" altLang="zh-CN" b="1" dirty="0">
                <a:latin typeface="Times New Roman" pitchFamily="18" charset="0"/>
              </a:rPr>
              <a:t>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STAT2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 JZ            DEV3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CALL      PROC2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DEV3</a:t>
            </a:r>
            <a:r>
              <a:rPr lang="zh-CN" altLang="en-US" b="1" dirty="0">
                <a:latin typeface="Times New Roman" pitchFamily="18" charset="0"/>
              </a:rPr>
              <a:t>：                   </a:t>
            </a:r>
            <a:r>
              <a:rPr lang="en-US" altLang="zh-CN" b="1" dirty="0">
                <a:latin typeface="Times New Roman" pitchFamily="18" charset="0"/>
              </a:rPr>
              <a:t>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STAT3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 JZ         NO_INPUT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CALL      PROC3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NO_INPUT:           CMP         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 JNZ           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9393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endParaRPr lang="en-US" altLang="zh-CN" dirty="0" smtClean="0"/>
          </a:p>
          <a:p>
            <a:pPr marL="631825" lvl="1" indent="-342900"/>
            <a:r>
              <a:rPr lang="zh-CN" altLang="en-US" dirty="0"/>
              <a:t>查询</a:t>
            </a:r>
            <a:r>
              <a:rPr lang="zh-CN" altLang="en-US" dirty="0" smtClean="0"/>
              <a:t>式数据传送的优缺点</a:t>
            </a:r>
            <a:endParaRPr lang="en-US" altLang="zh-CN" dirty="0"/>
          </a:p>
          <a:p>
            <a:pPr marL="342900" indent="-342900" algn="just">
              <a:spcBef>
                <a:spcPct val="40000"/>
              </a:spcBef>
              <a:spcAft>
                <a:spcPts val="0"/>
              </a:spcAft>
              <a:buClr>
                <a:srgbClr val="CC33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 </a:t>
            </a:r>
            <a:r>
              <a:rPr lang="zh-CN" altLang="en-US" dirty="0"/>
              <a:t>优点：它是一种天然的同步控制机构，能很好地协调</a:t>
            </a:r>
            <a:r>
              <a:rPr lang="en-US" altLang="zh-CN" dirty="0"/>
              <a:t>CPU</a:t>
            </a:r>
            <a:r>
              <a:rPr lang="zh-CN" altLang="en-US" dirty="0"/>
              <a:t>与外设之间的工作，数据传送可靠。接口简单</a:t>
            </a:r>
            <a:r>
              <a:rPr lang="en-US" altLang="zh-CN" dirty="0"/>
              <a:t>,</a:t>
            </a:r>
            <a:r>
              <a:rPr lang="zh-CN" altLang="en-US" dirty="0"/>
              <a:t>硬件电路不多，查询程序也不复杂。</a:t>
            </a:r>
          </a:p>
          <a:p>
            <a:pPr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dirty="0" smtClean="0"/>
              <a:t>缺点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效率低</a:t>
            </a:r>
            <a:r>
              <a:rPr lang="en-US" altLang="zh-CN" dirty="0"/>
              <a:t>:</a:t>
            </a:r>
            <a:r>
              <a:rPr lang="zh-CN" altLang="en-US" dirty="0"/>
              <a:t>让</a:t>
            </a:r>
            <a:r>
              <a:rPr lang="en-US" altLang="zh-CN" dirty="0"/>
              <a:t>CPU </a:t>
            </a:r>
            <a:r>
              <a:rPr lang="zh-CN" altLang="en-US" dirty="0"/>
              <a:t>降低工作速度去适从慢速外设；数据传送的实时性差（多外设系统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631825" lvl="1" indent="-3429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60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dirty="0" smtClean="0"/>
              <a:t>接口</a:t>
            </a:r>
            <a:r>
              <a:rPr lang="zh-CN" altLang="en-US" dirty="0"/>
              <a:t>要解决的问题</a:t>
            </a:r>
            <a:endParaRPr lang="zh-CN" altLang="en-GB" dirty="0"/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速度匹配</a:t>
            </a:r>
            <a:r>
              <a:rPr lang="en-GB" altLang="zh-CN" dirty="0"/>
              <a:t>(Buffer</a:t>
            </a:r>
            <a:r>
              <a:rPr lang="en-GB" altLang="zh-CN" dirty="0" smtClean="0"/>
              <a:t>)</a:t>
            </a:r>
            <a:r>
              <a:rPr lang="en-US" altLang="zh-CN" dirty="0" smtClean="0"/>
              <a:t>——</a:t>
            </a:r>
            <a:r>
              <a:rPr lang="zh-CN" altLang="en-US" b="1" dirty="0" smtClean="0">
                <a:latin typeface="Calibri" pitchFamily="34" charset="0"/>
              </a:rPr>
              <a:t>对</a:t>
            </a:r>
            <a:r>
              <a:rPr lang="zh-CN" altLang="en-US" b="1" dirty="0">
                <a:latin typeface="Calibri" pitchFamily="34" charset="0"/>
              </a:rPr>
              <a:t>传送数据提供缓冲，以消除计算机与外设在“定时”或数据处理速度上的差异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 smtClean="0"/>
              <a:t>信号</a:t>
            </a:r>
            <a:r>
              <a:rPr lang="zh-CN" altLang="en-GB" dirty="0"/>
              <a:t>的驱动能力</a:t>
            </a:r>
            <a:r>
              <a:rPr lang="en-GB" altLang="zh-CN" dirty="0"/>
              <a:t>(</a:t>
            </a:r>
            <a:r>
              <a:rPr lang="zh-CN" altLang="en-GB" dirty="0"/>
              <a:t>电平转换器、驱动器</a:t>
            </a:r>
            <a:r>
              <a:rPr lang="en-GB" altLang="zh-CN" dirty="0"/>
              <a:t>)</a:t>
            </a:r>
            <a:r>
              <a:rPr lang="en-US" altLang="zh-CN" dirty="0"/>
              <a:t> 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信号形式和电平的匹配</a:t>
            </a:r>
            <a:r>
              <a:rPr lang="en-GB" altLang="zh-CN" dirty="0"/>
              <a:t>(A/D</a:t>
            </a:r>
            <a:r>
              <a:rPr lang="zh-CN" altLang="en-GB" dirty="0"/>
              <a:t>、</a:t>
            </a:r>
            <a:r>
              <a:rPr lang="en-GB" altLang="zh-CN" dirty="0"/>
              <a:t>D/A)</a:t>
            </a:r>
            <a:r>
              <a:rPr lang="zh-CN" altLang="en-US" dirty="0"/>
              <a:t>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串并转换</a:t>
            </a:r>
            <a:endParaRPr lang="zh-CN" altLang="en-US" dirty="0"/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信息</a:t>
            </a:r>
            <a:r>
              <a:rPr lang="zh-CN" altLang="en-GB" dirty="0" smtClean="0"/>
              <a:t>格式 </a:t>
            </a:r>
            <a:r>
              <a:rPr lang="en-GB" altLang="zh-CN" dirty="0" smtClean="0"/>
              <a:t>(</a:t>
            </a:r>
            <a:r>
              <a:rPr lang="zh-CN" altLang="en-GB" dirty="0"/>
              <a:t>字节流、块、数据包、帧</a:t>
            </a:r>
            <a:r>
              <a:rPr lang="en-GB" altLang="zh-CN" dirty="0"/>
              <a:t>)</a:t>
            </a:r>
            <a:r>
              <a:rPr lang="en-US" altLang="zh-CN" dirty="0"/>
              <a:t> 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时序匹配</a:t>
            </a:r>
            <a:r>
              <a:rPr lang="en-GB" altLang="zh-CN" dirty="0"/>
              <a:t>(</a:t>
            </a:r>
            <a:r>
              <a:rPr lang="zh-CN" altLang="en-GB" dirty="0"/>
              <a:t>定时关系</a:t>
            </a:r>
            <a:r>
              <a:rPr lang="en-GB" altLang="zh-CN" dirty="0"/>
              <a:t>)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总线隔离</a:t>
            </a:r>
            <a:r>
              <a:rPr lang="en-GB" altLang="zh-CN" dirty="0"/>
              <a:t>(</a:t>
            </a:r>
            <a:r>
              <a:rPr lang="zh-CN" altLang="en-GB" dirty="0"/>
              <a:t>三态门</a:t>
            </a:r>
            <a:r>
              <a:rPr lang="en-GB" altLang="zh-CN" dirty="0"/>
              <a:t>)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3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dirty="0" smtClean="0"/>
              <a:t>总结：接口的基本功能为</a:t>
            </a:r>
            <a:endParaRPr lang="zh-CN" altLang="en-GB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数据的缓冲与暂存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信号电平与类型的转换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增加信号的驱动能力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对外设进行监测、控制与管理，中断处理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7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5.2 </a:t>
            </a:r>
            <a:r>
              <a:rPr lang="zh-CN" altLang="en-US" dirty="0"/>
              <a:t>外设与</a:t>
            </a:r>
            <a:r>
              <a:rPr lang="en-US" altLang="zh-CN" dirty="0"/>
              <a:t>CPU</a:t>
            </a:r>
            <a:r>
              <a:rPr lang="zh-CN" altLang="en-US" dirty="0"/>
              <a:t>之间的信号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数据信息：</a:t>
            </a:r>
            <a:r>
              <a:rPr kumimoji="1" lang="en-US" altLang="zh-CN" b="1" dirty="0"/>
              <a:t>CPU</a:t>
            </a:r>
            <a:r>
              <a:rPr kumimoji="1" lang="zh-CN" altLang="en-US" b="1" dirty="0"/>
              <a:t>与外设交换的基本信息</a:t>
            </a:r>
          </a:p>
          <a:p>
            <a:pPr lvl="1">
              <a:lnSpc>
                <a:spcPct val="125000"/>
              </a:lnSpc>
              <a:buClr>
                <a:srgbClr val="C00000"/>
              </a:buClr>
            </a:pPr>
            <a:r>
              <a:rPr lang="zh-CN" altLang="en-US" b="1" dirty="0"/>
              <a:t>开</a:t>
            </a:r>
            <a:r>
              <a:rPr kumimoji="1" lang="zh-CN" altLang="en-US" b="1" dirty="0"/>
              <a:t>关量 </a:t>
            </a:r>
          </a:p>
          <a:p>
            <a:pPr lvl="1">
              <a:lnSpc>
                <a:spcPct val="125000"/>
              </a:lnSpc>
              <a:buClr>
                <a:srgbClr val="C00000"/>
              </a:buClr>
            </a:pPr>
            <a:r>
              <a:rPr kumimoji="1" lang="zh-CN" altLang="en-US" b="1" dirty="0"/>
              <a:t>数字量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二进制，</a:t>
            </a:r>
            <a:r>
              <a:rPr kumimoji="1" lang="en-US" altLang="zh-CN" b="1" dirty="0"/>
              <a:t>ASCII</a:t>
            </a:r>
            <a:r>
              <a:rPr kumimoji="1" lang="zh-CN" altLang="en-US" b="1" dirty="0"/>
              <a:t>码）；</a:t>
            </a:r>
          </a:p>
          <a:p>
            <a:pPr lvl="1">
              <a:lnSpc>
                <a:spcPct val="125000"/>
              </a:lnSpc>
              <a:buClr>
                <a:srgbClr val="C00000"/>
              </a:buClr>
            </a:pPr>
            <a:r>
              <a:rPr kumimoji="1" lang="zh-CN" altLang="en-US" b="1" dirty="0"/>
              <a:t>模拟量（经接口的</a:t>
            </a:r>
            <a:r>
              <a:rPr kumimoji="1" lang="en-US" altLang="zh-CN" b="1" dirty="0"/>
              <a:t>A/D D/A</a:t>
            </a:r>
            <a:r>
              <a:rPr kumimoji="1" lang="zh-CN" altLang="en-US" b="1" dirty="0"/>
              <a:t>转换）</a:t>
            </a:r>
          </a:p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状态信息：反映外设或接口的当前工作状态</a:t>
            </a:r>
          </a:p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控制信息：</a:t>
            </a:r>
            <a:r>
              <a:rPr kumimoji="1" lang="en-US" altLang="zh-CN" b="1" dirty="0"/>
              <a:t>CPU</a:t>
            </a:r>
            <a:r>
              <a:rPr kumimoji="1" lang="zh-CN" altLang="en-US" b="1" dirty="0"/>
              <a:t>对外设的控制信息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中断处理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16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5.2 </a:t>
            </a:r>
            <a:r>
              <a:rPr lang="zh-CN" altLang="en-US" dirty="0"/>
              <a:t>外设与</a:t>
            </a:r>
            <a:r>
              <a:rPr lang="en-US" altLang="zh-CN" dirty="0"/>
              <a:t>CPU</a:t>
            </a:r>
            <a:r>
              <a:rPr lang="zh-CN" altLang="en-US" dirty="0"/>
              <a:t>之间的信号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广义数据信息：</a:t>
            </a:r>
          </a:p>
          <a:p>
            <a:pPr marL="969963" lvl="1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 数据信息、状态信息、控制信息</a:t>
            </a:r>
          </a:p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广义数据信息都通过数据总线传送</a:t>
            </a:r>
          </a:p>
          <a:p>
            <a:pPr marL="969963" lvl="1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但分别进入接口电路内部的数据端口、状态端口、控制端口；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grpSp>
        <p:nvGrpSpPr>
          <p:cNvPr id="5" name="Group 12"/>
          <p:cNvGrpSpPr/>
          <p:nvPr/>
        </p:nvGrpSpPr>
        <p:grpSpPr bwMode="auto">
          <a:xfrm>
            <a:off x="971600" y="4005064"/>
            <a:ext cx="8651876" cy="1801813"/>
            <a:chOff x="612" y="2812"/>
            <a:chExt cx="5450" cy="113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81" y="2812"/>
              <a:ext cx="5381" cy="11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Calibri" pitchFamily="34" charset="0"/>
                </a:rPr>
                <a:t>   </a:t>
              </a:r>
              <a:r>
                <a:rPr kumimoji="1" lang="zh-CN" altLang="en-US" sz="2800" b="1" dirty="0">
                  <a:solidFill>
                    <a:srgbClr val="9900FF"/>
                  </a:solidFill>
                  <a:latin typeface="Calibri" pitchFamily="34" charset="0"/>
                </a:rPr>
                <a:t>数据端口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9900FF"/>
                  </a:solidFill>
                  <a:latin typeface="Calibri" pitchFamily="34" charset="0"/>
                </a:rPr>
                <a:t>   控制端口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9900FF"/>
                  </a:solidFill>
                  <a:latin typeface="Calibri" pitchFamily="34" charset="0"/>
                </a:rPr>
                <a:t>   状态端口</a:t>
              </a:r>
            </a:p>
          </p:txBody>
        </p:sp>
        <p:sp>
          <p:nvSpPr>
            <p:cNvPr id="7" name="AutoShape 7"/>
            <p:cNvSpPr/>
            <p:nvPr/>
          </p:nvSpPr>
          <p:spPr bwMode="auto">
            <a:xfrm>
              <a:off x="612" y="2959"/>
              <a:ext cx="274" cy="912"/>
            </a:xfrm>
            <a:prstGeom prst="leftBrace">
              <a:avLst>
                <a:gd name="adj1" fmla="val 27737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987" y="2848"/>
              <a:ext cx="15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000" b="1" dirty="0">
                  <a:latin typeface="Times New Roman" pitchFamily="18" charset="0"/>
                </a:rPr>
                <a:t>存放数据信息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987" y="3633"/>
              <a:ext cx="143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000" b="1" dirty="0"/>
                <a:t>存放状态信息</a:t>
              </a:r>
              <a:endParaRPr kumimoji="1"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87" y="3241"/>
              <a:ext cx="137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zh-CN" altLang="en-US" sz="2000" b="1" dirty="0"/>
                <a:t>存放控制命令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59371</TotalTime>
  <Words>2513</Words>
  <Application>Microsoft Office PowerPoint</Application>
  <PresentationFormat>全屏显示(4:3)</PresentationFormat>
  <Paragraphs>451</Paragraphs>
  <Slides>56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3" baseType="lpstr">
      <vt:lpstr>Batang</vt:lpstr>
      <vt:lpstr>仿宋_GB2312</vt:lpstr>
      <vt:lpstr>黑体</vt:lpstr>
      <vt:lpstr>华文行楷</vt:lpstr>
      <vt:lpstr>华文楷体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Profile</vt:lpstr>
      <vt:lpstr>VISIO</vt:lpstr>
      <vt:lpstr>画笔图片</vt:lpstr>
      <vt:lpstr>第5章   微型计算机和外设的数据传输</vt:lpstr>
      <vt:lpstr>5.1  为什么要用接口</vt:lpstr>
      <vt:lpstr>微型计算机系统硬件组成</vt:lpstr>
      <vt:lpstr>5.1  为什么要用接口</vt:lpstr>
      <vt:lpstr>5.1  为什么要用接口</vt:lpstr>
      <vt:lpstr>5.1  为什么要用接口</vt:lpstr>
      <vt:lpstr>5.1  为什么要用接口</vt:lpstr>
      <vt:lpstr>5.2 外设与CPU之间的信号</vt:lpstr>
      <vt:lpstr>5.2 外设与CPU之间的信号</vt:lpstr>
      <vt:lpstr>5.3 接口部件的I/O端口</vt:lpstr>
      <vt:lpstr>5.3 接口部件的I/O端口</vt:lpstr>
      <vt:lpstr>5.3 接口部件的I/O端口</vt:lpstr>
      <vt:lpstr>5.4  接口的功能以及在系统中的连接</vt:lpstr>
      <vt:lpstr>5.4.1  接口的功能 </vt:lpstr>
      <vt:lpstr>1. 寻址功能 </vt:lpstr>
      <vt:lpstr>2. 输入输出功能 </vt:lpstr>
      <vt:lpstr>3. 数据转换功能 </vt:lpstr>
      <vt:lpstr>4. 联络功能 </vt:lpstr>
      <vt:lpstr>5. 中断管理功能 </vt:lpstr>
      <vt:lpstr>6. 复位功能 </vt:lpstr>
      <vt:lpstr>7. 可编程功能 </vt:lpstr>
      <vt:lpstr>8. 错误检测功能 </vt:lpstr>
      <vt:lpstr>接口芯片</vt:lpstr>
      <vt:lpstr>5.4.2  接口与系统的连接</vt:lpstr>
      <vt:lpstr>5.4  接口与系统的连接</vt:lpstr>
      <vt:lpstr>5.4  接口与系统的连接</vt:lpstr>
      <vt:lpstr>5.4  接口与系统的连接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硬件接口结构</vt:lpstr>
      <vt:lpstr>5.5  CPU和外设之间的数据传送方式</vt:lpstr>
      <vt:lpstr>5.5  CPU和外设之间的数据传送方式</vt:lpstr>
      <vt:lpstr>查询式输入的接口硬件</vt:lpstr>
      <vt:lpstr>5.5  CPU和外设之间的数据传送方式</vt:lpstr>
      <vt:lpstr>5.5  CPU和外设之间的数据传送方式</vt:lpstr>
      <vt:lpstr>查询式输出的接口硬件</vt:lpstr>
      <vt:lpstr>5.5  CPU和外设之间的数据传送方式</vt:lpstr>
      <vt:lpstr>实用的多字节查询 方式的软件流程</vt:lpstr>
      <vt:lpstr>5.5  CPU和外设之间的数据传送方式</vt:lpstr>
      <vt:lpstr>5.5  CPU和外设之间的数据传送方式</vt:lpstr>
      <vt:lpstr>程序</vt:lpstr>
      <vt:lpstr>程序</vt:lpstr>
      <vt:lpstr>程序</vt:lpstr>
      <vt:lpstr>5.5  CPU和外设之间的数据传送方式</vt:lpstr>
      <vt:lpstr>5.5  CPU和外设之间的数据传送方式</vt:lpstr>
      <vt:lpstr>程序1-不同优先级</vt:lpstr>
      <vt:lpstr>程序2-相同优先级</vt:lpstr>
      <vt:lpstr>5.5  CPU和外设之间的数据传送方式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1335</cp:revision>
  <dcterms:created xsi:type="dcterms:W3CDTF">2005-09-14T13:58:57Z</dcterms:created>
  <dcterms:modified xsi:type="dcterms:W3CDTF">2019-04-08T01:51:26Z</dcterms:modified>
</cp:coreProperties>
</file>