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787" r:id="rId2"/>
    <p:sldId id="786" r:id="rId3"/>
    <p:sldId id="792" r:id="rId4"/>
    <p:sldId id="793" r:id="rId5"/>
    <p:sldId id="794" r:id="rId6"/>
    <p:sldId id="795" r:id="rId7"/>
    <p:sldId id="796" r:id="rId8"/>
    <p:sldId id="797" r:id="rId9"/>
    <p:sldId id="789" r:id="rId10"/>
    <p:sldId id="790" r:id="rId11"/>
    <p:sldId id="79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单片机 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4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设计文档撰写要求：      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）摘要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）任务分析、</a:t>
            </a:r>
            <a:r>
              <a:rPr lang="zh-CN" altLang="en-US" sz="2800" dirty="0">
                <a:latin typeface="Times New Roman" pitchFamily="18" charset="0"/>
              </a:rPr>
              <a:t>总体设计思路（功能描述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）硬件</a:t>
            </a:r>
            <a:r>
              <a:rPr lang="zh-CN" altLang="en-US" sz="2800" dirty="0" smtClean="0">
                <a:latin typeface="Times New Roman" pitchFamily="18" charset="0"/>
              </a:rPr>
              <a:t>设计分析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</a:rPr>
              <a:t>）软件</a:t>
            </a:r>
            <a:r>
              <a:rPr lang="zh-CN" altLang="en-US" sz="2800" dirty="0" smtClean="0">
                <a:latin typeface="Times New Roman" pitchFamily="18" charset="0"/>
              </a:rPr>
              <a:t>设计分析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</a:rPr>
              <a:t>）实验</a:t>
            </a:r>
            <a:r>
              <a:rPr lang="zh-CN" altLang="en-US" sz="2800" dirty="0">
                <a:latin typeface="Times New Roman" pitchFamily="18" charset="0"/>
              </a:rPr>
              <a:t>仿真结果和分析 </a:t>
            </a:r>
          </a:p>
          <a:p>
            <a:pPr indent="0">
              <a:buNone/>
            </a:pPr>
            <a:r>
              <a:rPr lang="zh-CN" altLang="en-US" sz="2800" dirty="0" smtClean="0"/>
              <a:t>  注意：注意格式，图、表要有编号和名称。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13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注意：       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课程设计占总成绩</a:t>
            </a:r>
            <a:r>
              <a:rPr lang="en-US" altLang="zh-CN" sz="2800" dirty="0" smtClean="0">
                <a:latin typeface="Times New Roman" pitchFamily="18" charset="0"/>
              </a:rPr>
              <a:t>20</a:t>
            </a:r>
            <a:r>
              <a:rPr lang="zh-CN" altLang="en-US" sz="2800" dirty="0" smtClean="0">
                <a:latin typeface="Times New Roman" pitchFamily="18" charset="0"/>
              </a:rPr>
              <a:t>分。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雷同作业不管是抄袭还是被抄袭都按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  <a:r>
              <a:rPr lang="zh-CN" altLang="en-US" sz="2800" dirty="0" smtClean="0">
                <a:latin typeface="Times New Roman" pitchFamily="18" charset="0"/>
              </a:rPr>
              <a:t>分处理。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268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基本要求：       </a:t>
            </a:r>
            <a:endParaRPr lang="en-US" altLang="zh-CN" sz="2800" b="1" dirty="0" smtClean="0"/>
          </a:p>
          <a:p>
            <a:pPr indent="0">
              <a:buNone/>
            </a:pPr>
            <a:r>
              <a:rPr lang="zh-CN" altLang="en-US" sz="2800" dirty="0" smtClean="0"/>
              <a:t>       利用</a:t>
            </a:r>
            <a:r>
              <a:rPr lang="en-US" altLang="zh-CN" sz="2800" dirty="0" smtClean="0"/>
              <a:t>Proteus </a:t>
            </a:r>
            <a:r>
              <a:rPr lang="zh-CN" altLang="en-US" sz="2800" dirty="0" smtClean="0"/>
              <a:t>和 </a:t>
            </a:r>
            <a:r>
              <a:rPr lang="en-US" altLang="zh-CN" sz="2800" dirty="0" err="1" smtClean="0"/>
              <a:t>Keil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仿真软件</a:t>
            </a:r>
            <a:r>
              <a:rPr lang="zh-CN" altLang="en-US" sz="2800" dirty="0" smtClean="0"/>
              <a:t>，按照题目要求，设计一套基于</a:t>
            </a:r>
            <a:r>
              <a:rPr lang="en-US" altLang="zh-CN" sz="2800" dirty="0" err="1" smtClean="0"/>
              <a:t>80C51</a:t>
            </a:r>
            <a:r>
              <a:rPr lang="zh-CN" altLang="en-US" sz="2800" dirty="0" smtClean="0"/>
              <a:t>单片机的硬件系统。（任选一题）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83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万年历设计</a:t>
            </a:r>
            <a:endParaRPr lang="en-US" altLang="zh-CN" sz="2800" b="1" dirty="0" smtClean="0"/>
          </a:p>
          <a:p>
            <a:pPr indent="0" algn="just">
              <a:buNone/>
            </a:pPr>
            <a:r>
              <a:rPr lang="zh-CN" altLang="en-US" sz="2800" dirty="0" smtClean="0"/>
              <a:t>要求：用</a:t>
            </a:r>
            <a:r>
              <a:rPr lang="en-US" altLang="zh-CN" sz="2800" dirty="0" err="1" smtClean="0"/>
              <a:t>LCD1206</a:t>
            </a:r>
            <a:r>
              <a:rPr lang="zh-CN" altLang="en-US" sz="2800" dirty="0" smtClean="0"/>
              <a:t>、数码管或者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点阵（</a:t>
            </a:r>
            <a:r>
              <a:rPr lang="en-US" altLang="zh-CN" sz="2800" dirty="0" smtClean="0"/>
              <a:t>MATRIX </a:t>
            </a:r>
            <a:r>
              <a:rPr lang="en-US" altLang="zh-CN" sz="2800" dirty="0" err="1" smtClean="0"/>
              <a:t>8X8</a:t>
            </a:r>
            <a:r>
              <a:rPr lang="zh-CN" altLang="en-US" sz="2800" dirty="0" smtClean="0"/>
              <a:t>）等显示设备完成对日期的显示，包括年、月、日、时、分、秒。可以通过外部输入设备（键盘、按键甚至串口等）修改时间。初始时间设定为</a:t>
            </a:r>
            <a:r>
              <a:rPr lang="en-US" altLang="zh-CN" sz="2800" dirty="0" smtClean="0"/>
              <a:t>2016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02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28</a:t>
            </a:r>
            <a:r>
              <a:rPr lang="zh-CN" altLang="en-US" sz="2800" dirty="0" smtClean="0"/>
              <a:t>日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59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50</a:t>
            </a:r>
            <a:r>
              <a:rPr lang="zh-CN" altLang="en-US" sz="2800" dirty="0" smtClean="0"/>
              <a:t>秒。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3403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5040560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滚动字符的广告牌设计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要求：利用</a:t>
            </a:r>
            <a:r>
              <a:rPr lang="en-US" altLang="zh-CN" sz="2800" dirty="0" smtClean="0"/>
              <a:t>LED</a:t>
            </a:r>
            <a:r>
              <a:rPr lang="zh-CN" altLang="en-US" sz="2800" dirty="0" smtClean="0"/>
              <a:t>点阵滚动显示小组成员的姓名，滚动显示的方向可以通过外部按键等输入设备进行调整（四种方向）。</a:t>
            </a:r>
            <a:r>
              <a:rPr lang="en-US" altLang="zh-CN" sz="2800" dirty="0" smtClean="0"/>
              <a:t>Proteus</a:t>
            </a:r>
            <a:r>
              <a:rPr lang="zh-CN" altLang="en-US" sz="2800" dirty="0" smtClean="0"/>
              <a:t>自带</a:t>
            </a:r>
            <a:r>
              <a:rPr lang="en-US" altLang="zh-CN" sz="2800" dirty="0" smtClean="0"/>
              <a:t>8×8</a:t>
            </a:r>
            <a:r>
              <a:rPr lang="zh-CN" altLang="en-US" sz="2800" dirty="0" smtClean="0"/>
              <a:t>点阵，大家需要用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个自行组装。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19" y="3933056"/>
            <a:ext cx="2537424" cy="2160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976269"/>
            <a:ext cx="1837556" cy="20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数据采集系统</a:t>
            </a:r>
            <a:r>
              <a:rPr lang="zh-CN" altLang="en-US" sz="2800" dirty="0" smtClean="0"/>
              <a:t>设计</a:t>
            </a:r>
            <a:endParaRPr lang="en-US" altLang="zh-CN" sz="2800" b="1" dirty="0" smtClean="0"/>
          </a:p>
          <a:p>
            <a:pPr indent="0" algn="just">
              <a:buNone/>
            </a:pPr>
            <a:r>
              <a:rPr lang="zh-CN" altLang="en-US" sz="2800" dirty="0" smtClean="0"/>
              <a:t>要求：利用</a:t>
            </a:r>
            <a:r>
              <a:rPr lang="en-US" altLang="zh-CN" sz="2800" dirty="0" smtClean="0"/>
              <a:t>Proteus</a:t>
            </a:r>
            <a:r>
              <a:rPr lang="zh-CN" altLang="en-US" sz="2800" dirty="0" smtClean="0"/>
              <a:t>虚拟仪器信号发生器产生不同的信号（方波、三角波、正弦波），通过</a:t>
            </a:r>
            <a:r>
              <a:rPr lang="en-US" altLang="zh-CN" sz="2800" dirty="0" smtClean="0"/>
              <a:t>AD</a:t>
            </a:r>
            <a:r>
              <a:rPr lang="zh-CN" altLang="en-US" sz="2800" dirty="0" smtClean="0"/>
              <a:t>芯片（如</a:t>
            </a:r>
            <a:r>
              <a:rPr lang="en-US" altLang="zh-CN" sz="2800" dirty="0" err="1" smtClean="0"/>
              <a:t>ADC0809</a:t>
            </a:r>
            <a:r>
              <a:rPr lang="zh-CN" altLang="en-US" sz="2800" dirty="0" smtClean="0"/>
              <a:t>）进行采集，采集得到的数据通过串口发送至虚拟终端（</a:t>
            </a:r>
            <a:r>
              <a:rPr lang="en-US" altLang="zh-CN" sz="2800" dirty="0" smtClean="0"/>
              <a:t>Virtual Terminal</a:t>
            </a:r>
            <a:r>
              <a:rPr lang="zh-CN" altLang="en-US" sz="2800" dirty="0" smtClean="0"/>
              <a:t>）中显示。</a:t>
            </a:r>
            <a:endParaRPr lang="en-US" altLang="zh-CN" sz="2800" dirty="0" smtClean="0"/>
          </a:p>
          <a:p>
            <a:pPr indent="0" algn="just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359984"/>
            <a:ext cx="2507260" cy="16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波形发生器设计</a:t>
            </a:r>
            <a:endParaRPr lang="en-US" altLang="zh-CN" sz="2800" b="1" dirty="0" smtClean="0"/>
          </a:p>
          <a:p>
            <a:pPr indent="0" algn="just">
              <a:buNone/>
            </a:pPr>
            <a:r>
              <a:rPr lang="zh-CN" altLang="en-US" sz="2800" dirty="0" smtClean="0"/>
              <a:t>要求：通过单片机产生不同的数字信号</a:t>
            </a:r>
            <a:r>
              <a:rPr lang="zh-CN" altLang="en-US" sz="2800" dirty="0"/>
              <a:t>（方波、三角波、正弦波</a:t>
            </a:r>
            <a:r>
              <a:rPr lang="zh-CN" altLang="en-US" sz="2800" dirty="0" smtClean="0"/>
              <a:t>），通过</a:t>
            </a:r>
            <a:r>
              <a:rPr lang="en-US" altLang="zh-CN" sz="2800" dirty="0" smtClean="0"/>
              <a:t>DA</a:t>
            </a:r>
            <a:r>
              <a:rPr lang="zh-CN" altLang="en-US" sz="2800" dirty="0" smtClean="0"/>
              <a:t>芯片将其输出，以产生不同的模拟量。波形可以通过外部输入设备进行改变。并将</a:t>
            </a:r>
            <a:r>
              <a:rPr lang="en-US" altLang="zh-CN" sz="2800" dirty="0" smtClean="0"/>
              <a:t>DA</a:t>
            </a:r>
            <a:r>
              <a:rPr lang="zh-CN" altLang="en-US" sz="2800" dirty="0" smtClean="0"/>
              <a:t>的输入连接虚拟示波器进行显示。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576889"/>
            <a:ext cx="3819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： </a:t>
            </a:r>
            <a:r>
              <a:rPr lang="en-US" altLang="zh-CN" sz="2800" dirty="0" err="1" smtClean="0"/>
              <a:t>SPI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 </a:t>
            </a:r>
            <a:r>
              <a:rPr lang="en-US" altLang="zh-CN" sz="2800" dirty="0" err="1" smtClean="0"/>
              <a:t>I2C</a:t>
            </a:r>
            <a:r>
              <a:rPr lang="zh-CN" altLang="en-US" sz="2800" dirty="0" smtClean="0"/>
              <a:t>的串行接口时序模拟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要求：</a:t>
            </a:r>
            <a:r>
              <a:rPr lang="zh-CN" altLang="en-US" sz="2800" dirty="0"/>
              <a:t>单片机</a:t>
            </a:r>
            <a:r>
              <a:rPr lang="zh-CN" altLang="en-US" sz="2800" dirty="0" smtClean="0"/>
              <a:t>没有 </a:t>
            </a:r>
            <a:r>
              <a:rPr lang="en-US" altLang="zh-CN" sz="2800" dirty="0" err="1"/>
              <a:t>SPI</a:t>
            </a:r>
            <a:r>
              <a:rPr lang="zh-CN" altLang="en-US" sz="2800" dirty="0"/>
              <a:t>与</a:t>
            </a:r>
            <a:r>
              <a:rPr lang="en-US" altLang="zh-CN" sz="2800" dirty="0" err="1" smtClean="0"/>
              <a:t>I2C</a:t>
            </a:r>
            <a:r>
              <a:rPr lang="zh-CN" altLang="en-US" sz="2800" dirty="0" smtClean="0"/>
              <a:t>接口，但是可以通过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来模拟其时序，并与相应的接口器件进行通信。利用单片机连接</a:t>
            </a:r>
            <a:r>
              <a:rPr lang="en-US" altLang="zh-CN" sz="2800" dirty="0" err="1" smtClean="0"/>
              <a:t>I2C</a:t>
            </a:r>
            <a:r>
              <a:rPr lang="zh-CN" altLang="en-US" sz="2800" dirty="0" smtClean="0"/>
              <a:t>接口的</a:t>
            </a:r>
            <a:r>
              <a:rPr lang="en-US" altLang="zh-CN" sz="2800" dirty="0" err="1" smtClean="0"/>
              <a:t>EEPROM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存储芯片</a:t>
            </a:r>
            <a:r>
              <a:rPr lang="en-US" altLang="zh-CN" sz="2800" dirty="0" err="1" smtClean="0"/>
              <a:t>24LC128</a:t>
            </a:r>
            <a:r>
              <a:rPr lang="zh-CN" altLang="en-US" sz="2800" dirty="0" smtClean="0"/>
              <a:t>或者</a:t>
            </a:r>
            <a:r>
              <a:rPr lang="en-US" altLang="zh-CN" sz="2800" dirty="0" err="1" smtClean="0"/>
              <a:t>SPI</a:t>
            </a:r>
            <a:r>
              <a:rPr lang="zh-CN" altLang="en-US" sz="2800" dirty="0" smtClean="0"/>
              <a:t>接口的</a:t>
            </a:r>
            <a:r>
              <a:rPr lang="en-US" altLang="zh-CN" sz="2800" dirty="0" err="1" smtClean="0"/>
              <a:t>25AA010A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芯片，将小组成员的学号写入到其中，写入的位置从</a:t>
            </a:r>
            <a:r>
              <a:rPr lang="zh-CN" altLang="en-US" sz="2800" dirty="0"/>
              <a:t>首</a:t>
            </a:r>
            <a:r>
              <a:rPr lang="zh-CN" altLang="en-US" sz="2800" dirty="0" smtClean="0"/>
              <a:t>地址开始。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0324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题目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： </a:t>
            </a:r>
            <a:r>
              <a:rPr lang="zh-CN" altLang="en-US" sz="2800" dirty="0" smtClean="0"/>
              <a:t>自由设计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要求：可以没有具体的实际用处，只是功能的展示。但必须用到单片机所有的功能（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、定时器、中断和串口）。整个系统功能必须包括有</a:t>
            </a:r>
            <a:r>
              <a:rPr lang="zh-CN" altLang="en-US" sz="2800" dirty="0" smtClean="0">
                <a:solidFill>
                  <a:srgbClr val="FF0000"/>
                </a:solidFill>
              </a:rPr>
              <a:t>显示功能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FF0000"/>
                </a:solidFill>
              </a:rPr>
              <a:t>存储功能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人机交互功能</a:t>
            </a:r>
            <a:r>
              <a:rPr lang="zh-CN" altLang="en-US" sz="2800" dirty="0" smtClean="0"/>
              <a:t>。若系统设计完善，具有明确功能，并且由于单片机资源限制，上述功能可以删减。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90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单片机课程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4204" y="1052736"/>
            <a:ext cx="7958138" cy="4717003"/>
          </a:xfrm>
        </p:spPr>
        <p:txBody>
          <a:bodyPr/>
          <a:lstStyle/>
          <a:p>
            <a:pPr indent="0">
              <a:buNone/>
            </a:pPr>
            <a:r>
              <a:rPr lang="zh-CN" altLang="en-US" sz="2800" b="1" dirty="0" smtClean="0"/>
              <a:t>课设文件提交要求：       </a:t>
            </a:r>
            <a:endParaRPr lang="en-US" altLang="zh-CN" sz="2800" b="1" dirty="0" smtClean="0"/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smtClean="0">
                <a:latin typeface="Times New Roman" pitchFamily="18" charset="0"/>
              </a:rPr>
              <a:t>WORD</a:t>
            </a:r>
            <a:r>
              <a:rPr lang="zh-CN" altLang="en-US" sz="2800" dirty="0" smtClean="0">
                <a:latin typeface="Times New Roman" pitchFamily="18" charset="0"/>
              </a:rPr>
              <a:t>版本的设计文档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smtClean="0">
                <a:latin typeface="Times New Roman" pitchFamily="18" charset="0"/>
              </a:rPr>
              <a:t>Proteus</a:t>
            </a:r>
            <a:r>
              <a:rPr lang="zh-CN" altLang="en-US" sz="2800" dirty="0" smtClean="0">
                <a:latin typeface="Times New Roman" pitchFamily="18" charset="0"/>
              </a:rPr>
              <a:t>原理图文件（有</a:t>
            </a:r>
            <a:r>
              <a:rPr lang="en-US" altLang="zh-CN" sz="2800" dirty="0" smtClean="0">
                <a:latin typeface="Times New Roman" pitchFamily="18" charset="0"/>
              </a:rPr>
              <a:t>PCB</a:t>
            </a:r>
            <a:r>
              <a:rPr lang="zh-CN" altLang="en-US" sz="2800" dirty="0" smtClean="0">
                <a:latin typeface="Times New Roman" pitchFamily="18" charset="0"/>
              </a:rPr>
              <a:t>的额外加分）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err="1" smtClean="0">
                <a:latin typeface="Times New Roman" pitchFamily="18" charset="0"/>
              </a:rPr>
              <a:t>Keil</a:t>
            </a:r>
            <a:r>
              <a:rPr lang="zh-CN" altLang="en-US" sz="2800" dirty="0" smtClean="0">
                <a:latin typeface="Times New Roman" pitchFamily="18" charset="0"/>
              </a:rPr>
              <a:t>工程文件（包括</a:t>
            </a:r>
            <a:r>
              <a:rPr lang="en-US" altLang="zh-CN" sz="2800" dirty="0" smtClean="0"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latin typeface="Times New Roman" pitchFamily="18" charset="0"/>
              </a:rPr>
              <a:t>uv</a:t>
            </a:r>
            <a:r>
              <a:rPr lang="zh-CN" altLang="en-US" sz="2800" dirty="0" smtClean="0">
                <a:latin typeface="Times New Roman" pitchFamily="18" charset="0"/>
              </a:rPr>
              <a:t>工程文件、 </a:t>
            </a:r>
            <a:r>
              <a:rPr lang="en-US" altLang="zh-CN" sz="2800" dirty="0" smtClean="0">
                <a:latin typeface="Times New Roman" pitchFamily="18" charset="0"/>
              </a:rPr>
              <a:t>.c</a:t>
            </a:r>
            <a:r>
              <a:rPr lang="zh-CN" altLang="en-US" sz="2800" dirty="0" smtClean="0">
                <a:latin typeface="Times New Roman" pitchFamily="18" charset="0"/>
              </a:rPr>
              <a:t>源文件和</a:t>
            </a:r>
            <a:r>
              <a:rPr lang="en-US" altLang="zh-CN" sz="2800" dirty="0" smtClean="0">
                <a:latin typeface="Times New Roman" pitchFamily="18" charset="0"/>
              </a:rPr>
              <a:t>.hex </a:t>
            </a:r>
            <a:r>
              <a:rPr lang="zh-CN" altLang="en-US" sz="2800" dirty="0" smtClean="0">
                <a:latin typeface="Times New Roman" pitchFamily="18" charset="0"/>
              </a:rPr>
              <a:t>二进制文件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  <a:endParaRPr lang="zh-CN" altLang="en-US" sz="2800" dirty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～</a:t>
            </a:r>
            <a:r>
              <a:rPr lang="en-US" altLang="zh-CN" sz="2800" dirty="0" smtClean="0">
                <a:latin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</a:rPr>
              <a:t>打包</a:t>
            </a:r>
            <a:r>
              <a:rPr lang="zh-CN" altLang="en-US" sz="2800" dirty="0">
                <a:latin typeface="Times New Roman" pitchFamily="18" charset="0"/>
              </a:rPr>
              <a:t>成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个压缩文件，文件名格式：</a:t>
            </a:r>
          </a:p>
          <a:p>
            <a:pPr eaLnBrk="1" hangingPunct="1">
              <a:buNone/>
            </a:pPr>
            <a:r>
              <a:rPr lang="zh-CN" altLang="en-US" sz="2800" dirty="0">
                <a:latin typeface="Times New Roman" pitchFamily="18" charset="0"/>
              </a:rPr>
              <a:t>专业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年级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姓名</a:t>
            </a: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zh-CN" altLang="en-US" sz="2800" dirty="0">
                <a:latin typeface="Times New Roman" pitchFamily="18" charset="0"/>
              </a:rPr>
              <a:t>设计题目名 </a:t>
            </a:r>
          </a:p>
          <a:p>
            <a:pPr indent="0">
              <a:buNone/>
            </a:pPr>
            <a:r>
              <a:rPr lang="zh-CN" altLang="en-US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435671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60449</TotalTime>
  <Words>573</Words>
  <Application>Microsoft Office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Batang</vt:lpstr>
      <vt:lpstr>华文行楷</vt:lpstr>
      <vt:lpstr>华文楷体</vt:lpstr>
      <vt:lpstr>宋体</vt:lpstr>
      <vt:lpstr>Arial</vt:lpstr>
      <vt:lpstr>Times New Roman</vt:lpstr>
      <vt:lpstr>Wingdings</vt:lpstr>
      <vt:lpstr>Profile</vt:lpstr>
      <vt:lpstr>单片机 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  <vt:lpstr>单片机课程设计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1374</cp:revision>
  <dcterms:created xsi:type="dcterms:W3CDTF">2005-09-14T13:58:57Z</dcterms:created>
  <dcterms:modified xsi:type="dcterms:W3CDTF">2019-06-04T15:17:10Z</dcterms:modified>
</cp:coreProperties>
</file>