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4C204B-CE88-4BB3-AD38-C17681B203F8}" v="237" dt="2024-06-02T07:06:50.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a Mukherjee" userId="9af7bbd262cb3d92" providerId="LiveId" clId="{954C204B-CE88-4BB3-AD38-C17681B203F8}"/>
    <pc:docChg chg="undo custSel addSld delSld modSld modMainMaster">
      <pc:chgData name="Shreya Mukherjee" userId="9af7bbd262cb3d92" providerId="LiveId" clId="{954C204B-CE88-4BB3-AD38-C17681B203F8}" dt="2024-06-02T07:06:50.183" v="1068"/>
      <pc:docMkLst>
        <pc:docMk/>
      </pc:docMkLst>
      <pc:sldChg chg="addSp delSp modSp mod modTransition">
        <pc:chgData name="Shreya Mukherjee" userId="9af7bbd262cb3d92" providerId="LiveId" clId="{954C204B-CE88-4BB3-AD38-C17681B203F8}" dt="2024-05-31T06:52:40.413" v="927"/>
        <pc:sldMkLst>
          <pc:docMk/>
          <pc:sldMk cId="2230023008" sldId="256"/>
        </pc:sldMkLst>
        <pc:spChg chg="mod">
          <ac:chgData name="Shreya Mukherjee" userId="9af7bbd262cb3d92" providerId="LiveId" clId="{954C204B-CE88-4BB3-AD38-C17681B203F8}" dt="2024-05-31T06:45:40.006" v="896" actId="113"/>
          <ac:spMkLst>
            <pc:docMk/>
            <pc:sldMk cId="2230023008" sldId="256"/>
            <ac:spMk id="2" creationId="{9464EB9A-8EDC-9EFA-B4C0-24B6043E74A4}"/>
          </ac:spMkLst>
        </pc:spChg>
        <pc:spChg chg="del mod">
          <ac:chgData name="Shreya Mukherjee" userId="9af7bbd262cb3d92" providerId="LiveId" clId="{954C204B-CE88-4BB3-AD38-C17681B203F8}" dt="2024-05-30T03:39:00.349" v="58" actId="478"/>
          <ac:spMkLst>
            <pc:docMk/>
            <pc:sldMk cId="2230023008" sldId="256"/>
            <ac:spMk id="3" creationId="{13505ABA-66FB-5264-6019-46CB9C87C0FB}"/>
          </ac:spMkLst>
        </pc:spChg>
        <pc:spChg chg="add del mod">
          <ac:chgData name="Shreya Mukherjee" userId="9af7bbd262cb3d92" providerId="LiveId" clId="{954C204B-CE88-4BB3-AD38-C17681B203F8}" dt="2024-05-31T06:46:21.198" v="897" actId="1076"/>
          <ac:spMkLst>
            <pc:docMk/>
            <pc:sldMk cId="2230023008" sldId="256"/>
            <ac:spMk id="5" creationId="{ACFBB296-4AA6-7052-B2C5-9CE689B46F1F}"/>
          </ac:spMkLst>
        </pc:spChg>
        <pc:spChg chg="add mod">
          <ac:chgData name="Shreya Mukherjee" userId="9af7bbd262cb3d92" providerId="LiveId" clId="{954C204B-CE88-4BB3-AD38-C17681B203F8}" dt="2024-05-30T07:07:48.651" v="862"/>
          <ac:spMkLst>
            <pc:docMk/>
            <pc:sldMk cId="2230023008" sldId="256"/>
            <ac:spMk id="10" creationId="{006E582B-BBFE-AE87-3ADB-598395469FDA}"/>
          </ac:spMkLst>
        </pc:spChg>
        <pc:spChg chg="add mod">
          <ac:chgData name="Shreya Mukherjee" userId="9af7bbd262cb3d92" providerId="LiveId" clId="{954C204B-CE88-4BB3-AD38-C17681B203F8}" dt="2024-05-30T07:07:52.908" v="863"/>
          <ac:spMkLst>
            <pc:docMk/>
            <pc:sldMk cId="2230023008" sldId="256"/>
            <ac:spMk id="12" creationId="{BF5C2947-EDF9-FF98-52CC-E79428A95B88}"/>
          </ac:spMkLst>
        </pc:spChg>
        <pc:spChg chg="add mod">
          <ac:chgData name="Shreya Mukherjee" userId="9af7bbd262cb3d92" providerId="LiveId" clId="{954C204B-CE88-4BB3-AD38-C17681B203F8}" dt="2024-05-30T07:07:56.995" v="864"/>
          <ac:spMkLst>
            <pc:docMk/>
            <pc:sldMk cId="2230023008" sldId="256"/>
            <ac:spMk id="14" creationId="{B42D1F0F-B782-CEFE-1265-2A74B2B947B7}"/>
          </ac:spMkLst>
        </pc:spChg>
        <pc:spChg chg="add mod">
          <ac:chgData name="Shreya Mukherjee" userId="9af7bbd262cb3d92" providerId="LiveId" clId="{954C204B-CE88-4BB3-AD38-C17681B203F8}" dt="2024-05-30T07:08:03.021" v="865"/>
          <ac:spMkLst>
            <pc:docMk/>
            <pc:sldMk cId="2230023008" sldId="256"/>
            <ac:spMk id="16" creationId="{A94758A0-6C0C-7D15-CECA-BBBF6D732833}"/>
          </ac:spMkLst>
        </pc:spChg>
        <pc:spChg chg="add mod">
          <ac:chgData name="Shreya Mukherjee" userId="9af7bbd262cb3d92" providerId="LiveId" clId="{954C204B-CE88-4BB3-AD38-C17681B203F8}" dt="2024-05-31T06:46:48.287" v="900" actId="20577"/>
          <ac:spMkLst>
            <pc:docMk/>
            <pc:sldMk cId="2230023008" sldId="256"/>
            <ac:spMk id="18" creationId="{57E4D4A9-623F-05E8-24A5-AB3A1549117E}"/>
          </ac:spMkLst>
        </pc:spChg>
        <pc:picChg chg="add mod">
          <ac:chgData name="Shreya Mukherjee" userId="9af7bbd262cb3d92" providerId="LiveId" clId="{954C204B-CE88-4BB3-AD38-C17681B203F8}" dt="2024-05-30T05:12:40.912" v="370" actId="1076"/>
          <ac:picMkLst>
            <pc:docMk/>
            <pc:sldMk cId="2230023008" sldId="256"/>
            <ac:picMk id="4" creationId="{50DED685-E659-91E3-6F98-8390B091DE1E}"/>
          </ac:picMkLst>
        </pc:picChg>
        <pc:picChg chg="add del mod">
          <ac:chgData name="Shreya Mukherjee" userId="9af7bbd262cb3d92" providerId="LiveId" clId="{954C204B-CE88-4BB3-AD38-C17681B203F8}" dt="2024-05-30T04:30:42.038" v="103" actId="21"/>
          <ac:picMkLst>
            <pc:docMk/>
            <pc:sldMk cId="2230023008" sldId="256"/>
            <ac:picMk id="6" creationId="{ACD68B50-7345-99AE-DF3B-A3EDCFFA9D06}"/>
          </ac:picMkLst>
        </pc:picChg>
        <pc:picChg chg="add mod">
          <ac:chgData name="Shreya Mukherjee" userId="9af7bbd262cb3d92" providerId="LiveId" clId="{954C204B-CE88-4BB3-AD38-C17681B203F8}" dt="2024-05-30T05:12:50.713" v="372" actId="1076"/>
          <ac:picMkLst>
            <pc:docMk/>
            <pc:sldMk cId="2230023008" sldId="256"/>
            <ac:picMk id="8" creationId="{F4D031DD-F410-B43A-44F0-D22D4680E72E}"/>
          </ac:picMkLst>
        </pc:picChg>
      </pc:sldChg>
      <pc:sldChg chg="modSp mod modTransition">
        <pc:chgData name="Shreya Mukherjee" userId="9af7bbd262cb3d92" providerId="LiveId" clId="{954C204B-CE88-4BB3-AD38-C17681B203F8}" dt="2024-05-31T06:54:03.174" v="942"/>
        <pc:sldMkLst>
          <pc:docMk/>
          <pc:sldMk cId="569869051" sldId="257"/>
        </pc:sldMkLst>
        <pc:spChg chg="mod">
          <ac:chgData name="Shreya Mukherjee" userId="9af7bbd262cb3d92" providerId="LiveId" clId="{954C204B-CE88-4BB3-AD38-C17681B203F8}" dt="2024-05-30T06:53:54.104" v="836" actId="1076"/>
          <ac:spMkLst>
            <pc:docMk/>
            <pc:sldMk cId="569869051" sldId="257"/>
            <ac:spMk id="4" creationId="{7FB0B1AE-2FC8-73F8-9E97-DFED6CB5F751}"/>
          </ac:spMkLst>
        </pc:spChg>
        <pc:spChg chg="mod">
          <ac:chgData name="Shreya Mukherjee" userId="9af7bbd262cb3d92" providerId="LiveId" clId="{954C204B-CE88-4BB3-AD38-C17681B203F8}" dt="2024-05-30T06:54:03.129" v="837" actId="1076"/>
          <ac:spMkLst>
            <pc:docMk/>
            <pc:sldMk cId="569869051" sldId="257"/>
            <ac:spMk id="5" creationId="{F310F6FC-B823-7862-8088-0D8138885E5C}"/>
          </ac:spMkLst>
        </pc:spChg>
        <pc:spChg chg="mod">
          <ac:chgData name="Shreya Mukherjee" userId="9af7bbd262cb3d92" providerId="LiveId" clId="{954C204B-CE88-4BB3-AD38-C17681B203F8}" dt="2024-05-30T06:54:28.537" v="840" actId="403"/>
          <ac:spMkLst>
            <pc:docMk/>
            <pc:sldMk cId="569869051" sldId="257"/>
            <ac:spMk id="6" creationId="{BCF376FE-929F-3EFA-813A-7C86D635FA59}"/>
          </ac:spMkLst>
        </pc:spChg>
        <pc:spChg chg="mod">
          <ac:chgData name="Shreya Mukherjee" userId="9af7bbd262cb3d92" providerId="LiveId" clId="{954C204B-CE88-4BB3-AD38-C17681B203F8}" dt="2024-05-30T06:54:07.861" v="838" actId="1076"/>
          <ac:spMkLst>
            <pc:docMk/>
            <pc:sldMk cId="569869051" sldId="257"/>
            <ac:spMk id="8" creationId="{2FDA5C01-56A8-49E2-61E4-CEBF5EA8F787}"/>
          </ac:spMkLst>
        </pc:spChg>
      </pc:sldChg>
      <pc:sldChg chg="modSp mod modTransition">
        <pc:chgData name="Shreya Mukherjee" userId="9af7bbd262cb3d92" providerId="LiveId" clId="{954C204B-CE88-4BB3-AD38-C17681B203F8}" dt="2024-05-31T06:53:57.132" v="941"/>
        <pc:sldMkLst>
          <pc:docMk/>
          <pc:sldMk cId="638653599" sldId="258"/>
        </pc:sldMkLst>
        <pc:spChg chg="mod">
          <ac:chgData name="Shreya Mukherjee" userId="9af7bbd262cb3d92" providerId="LiveId" clId="{954C204B-CE88-4BB3-AD38-C17681B203F8}" dt="2024-05-30T05:30:19.442" v="378" actId="1076"/>
          <ac:spMkLst>
            <pc:docMk/>
            <pc:sldMk cId="638653599" sldId="258"/>
            <ac:spMk id="2" creationId="{BA8E08BC-801E-CAFD-2821-80FA52D0AF1D}"/>
          </ac:spMkLst>
        </pc:spChg>
      </pc:sldChg>
      <pc:sldChg chg="modTransition">
        <pc:chgData name="Shreya Mukherjee" userId="9af7bbd262cb3d92" providerId="LiveId" clId="{954C204B-CE88-4BB3-AD38-C17681B203F8}" dt="2024-05-31T06:54:19.842" v="944"/>
        <pc:sldMkLst>
          <pc:docMk/>
          <pc:sldMk cId="1530580701" sldId="259"/>
        </pc:sldMkLst>
      </pc:sldChg>
      <pc:sldChg chg="addSp delSp modSp mod modTransition">
        <pc:chgData name="Shreya Mukherjee" userId="9af7bbd262cb3d92" providerId="LiveId" clId="{954C204B-CE88-4BB3-AD38-C17681B203F8}" dt="2024-05-31T06:54:36.589" v="945"/>
        <pc:sldMkLst>
          <pc:docMk/>
          <pc:sldMk cId="1483449131" sldId="260"/>
        </pc:sldMkLst>
        <pc:spChg chg="add mod">
          <ac:chgData name="Shreya Mukherjee" userId="9af7bbd262cb3d92" providerId="LiveId" clId="{954C204B-CE88-4BB3-AD38-C17681B203F8}" dt="2024-05-30T07:05:54.922" v="845"/>
          <ac:spMkLst>
            <pc:docMk/>
            <pc:sldMk cId="1483449131" sldId="260"/>
            <ac:spMk id="2" creationId="{D0E333D6-7746-CD73-AACC-FE6F43838579}"/>
          </ac:spMkLst>
        </pc:spChg>
        <pc:spChg chg="add mod">
          <ac:chgData name="Shreya Mukherjee" userId="9af7bbd262cb3d92" providerId="LiveId" clId="{954C204B-CE88-4BB3-AD38-C17681B203F8}" dt="2024-05-30T06:05:35.711" v="534" actId="403"/>
          <ac:spMkLst>
            <pc:docMk/>
            <pc:sldMk cId="1483449131" sldId="260"/>
            <ac:spMk id="4" creationId="{9F2FDCD5-A126-169E-AC35-E8F920716BC4}"/>
          </ac:spMkLst>
        </pc:spChg>
        <pc:spChg chg="add mod">
          <ac:chgData name="Shreya Mukherjee" userId="9af7bbd262cb3d92" providerId="LiveId" clId="{954C204B-CE88-4BB3-AD38-C17681B203F8}" dt="2024-05-30T05:48:59.153" v="512" actId="1076"/>
          <ac:spMkLst>
            <pc:docMk/>
            <pc:sldMk cId="1483449131" sldId="260"/>
            <ac:spMk id="8" creationId="{F56F92E7-5E2D-FE62-B70E-04F95505ADAF}"/>
          </ac:spMkLst>
        </pc:spChg>
        <pc:graphicFrameChg chg="add del mod modGraphic">
          <ac:chgData name="Shreya Mukherjee" userId="9af7bbd262cb3d92" providerId="LiveId" clId="{954C204B-CE88-4BB3-AD38-C17681B203F8}" dt="2024-05-30T05:34:52.179" v="438" actId="478"/>
          <ac:graphicFrameMkLst>
            <pc:docMk/>
            <pc:sldMk cId="1483449131" sldId="260"/>
            <ac:graphicFrameMk id="5" creationId="{6C371715-8ECA-B2A6-CF54-FAE29F9EA81C}"/>
          </ac:graphicFrameMkLst>
        </pc:graphicFrameChg>
        <pc:graphicFrameChg chg="add mod modGraphic">
          <ac:chgData name="Shreya Mukherjee" userId="9af7bbd262cb3d92" providerId="LiveId" clId="{954C204B-CE88-4BB3-AD38-C17681B203F8}" dt="2024-05-30T07:26:37.766" v="887" actId="2711"/>
          <ac:graphicFrameMkLst>
            <pc:docMk/>
            <pc:sldMk cId="1483449131" sldId="260"/>
            <ac:graphicFrameMk id="6" creationId="{AEF52A12-7709-F3CE-CC31-9827B6A946A3}"/>
          </ac:graphicFrameMkLst>
        </pc:graphicFrameChg>
      </pc:sldChg>
      <pc:sldChg chg="addSp modSp new mod modTransition">
        <pc:chgData name="Shreya Mukherjee" userId="9af7bbd262cb3d92" providerId="LiveId" clId="{954C204B-CE88-4BB3-AD38-C17681B203F8}" dt="2024-05-31T06:54:47.911" v="947"/>
        <pc:sldMkLst>
          <pc:docMk/>
          <pc:sldMk cId="245807423" sldId="261"/>
        </pc:sldMkLst>
        <pc:spChg chg="add mod">
          <ac:chgData name="Shreya Mukherjee" userId="9af7bbd262cb3d92" providerId="LiveId" clId="{954C204B-CE88-4BB3-AD38-C17681B203F8}" dt="2024-05-30T07:05:36.621" v="843"/>
          <ac:spMkLst>
            <pc:docMk/>
            <pc:sldMk cId="245807423" sldId="261"/>
            <ac:spMk id="4" creationId="{F8D22A72-4776-44B8-B9BA-E0017C715C4F}"/>
          </ac:spMkLst>
        </pc:spChg>
        <pc:spChg chg="add mod">
          <ac:chgData name="Shreya Mukherjee" userId="9af7bbd262cb3d92" providerId="LiveId" clId="{954C204B-CE88-4BB3-AD38-C17681B203F8}" dt="2024-05-30T07:05:42.585" v="844"/>
          <ac:spMkLst>
            <pc:docMk/>
            <pc:sldMk cId="245807423" sldId="261"/>
            <ac:spMk id="6" creationId="{D569FBE7-24C4-6C66-1006-C348157DE1C2}"/>
          </ac:spMkLst>
        </pc:spChg>
        <pc:graphicFrameChg chg="add mod modGraphic">
          <ac:chgData name="Shreya Mukherjee" userId="9af7bbd262cb3d92" providerId="LiveId" clId="{954C204B-CE88-4BB3-AD38-C17681B203F8}" dt="2024-05-30T07:26:27.266" v="886" actId="2711"/>
          <ac:graphicFrameMkLst>
            <pc:docMk/>
            <pc:sldMk cId="245807423" sldId="261"/>
            <ac:graphicFrameMk id="2" creationId="{F81A566F-711F-518A-71E3-03F5B996C92D}"/>
          </ac:graphicFrameMkLst>
        </pc:graphicFrameChg>
      </pc:sldChg>
      <pc:sldChg chg="addSp modSp new mod modTransition">
        <pc:chgData name="Shreya Mukherjee" userId="9af7bbd262cb3d92" providerId="LiveId" clId="{954C204B-CE88-4BB3-AD38-C17681B203F8}" dt="2024-05-31T06:54:54.332" v="948"/>
        <pc:sldMkLst>
          <pc:docMk/>
          <pc:sldMk cId="70955988" sldId="262"/>
        </pc:sldMkLst>
        <pc:spChg chg="add mod">
          <ac:chgData name="Shreya Mukherjee" userId="9af7bbd262cb3d92" providerId="LiveId" clId="{954C204B-CE88-4BB3-AD38-C17681B203F8}" dt="2024-05-30T07:06:20.168" v="846"/>
          <ac:spMkLst>
            <pc:docMk/>
            <pc:sldMk cId="70955988" sldId="262"/>
            <ac:spMk id="4" creationId="{39BFBCD2-A52F-8663-2C73-979E58D6F3A9}"/>
          </ac:spMkLst>
        </pc:spChg>
        <pc:spChg chg="add mod">
          <ac:chgData name="Shreya Mukherjee" userId="9af7bbd262cb3d92" providerId="LiveId" clId="{954C204B-CE88-4BB3-AD38-C17681B203F8}" dt="2024-05-30T07:06:25.006" v="847"/>
          <ac:spMkLst>
            <pc:docMk/>
            <pc:sldMk cId="70955988" sldId="262"/>
            <ac:spMk id="6" creationId="{675D88CD-997B-B3A7-4491-171027DA78A4}"/>
          </ac:spMkLst>
        </pc:spChg>
        <pc:graphicFrameChg chg="add mod modGraphic">
          <ac:chgData name="Shreya Mukherjee" userId="9af7bbd262cb3d92" providerId="LiveId" clId="{954C204B-CE88-4BB3-AD38-C17681B203F8}" dt="2024-05-30T07:25:02.352" v="882" actId="2711"/>
          <ac:graphicFrameMkLst>
            <pc:docMk/>
            <pc:sldMk cId="70955988" sldId="262"/>
            <ac:graphicFrameMk id="2" creationId="{26F9F088-6AF3-7B0C-AB2F-86BBF35152DE}"/>
          </ac:graphicFrameMkLst>
        </pc:graphicFrameChg>
      </pc:sldChg>
      <pc:sldChg chg="addSp modSp new mod modTransition">
        <pc:chgData name="Shreya Mukherjee" userId="9af7bbd262cb3d92" providerId="LiveId" clId="{954C204B-CE88-4BB3-AD38-C17681B203F8}" dt="2024-05-31T06:54:59.027" v="950"/>
        <pc:sldMkLst>
          <pc:docMk/>
          <pc:sldMk cId="266724857" sldId="263"/>
        </pc:sldMkLst>
        <pc:spChg chg="add mod">
          <ac:chgData name="Shreya Mukherjee" userId="9af7bbd262cb3d92" providerId="LiveId" clId="{954C204B-CE88-4BB3-AD38-C17681B203F8}" dt="2024-05-30T07:06:31.194" v="848"/>
          <ac:spMkLst>
            <pc:docMk/>
            <pc:sldMk cId="266724857" sldId="263"/>
            <ac:spMk id="4" creationId="{EF150744-D1F8-C766-4FD0-BAC2A63003CF}"/>
          </ac:spMkLst>
        </pc:spChg>
        <pc:spChg chg="add mod">
          <ac:chgData name="Shreya Mukherjee" userId="9af7bbd262cb3d92" providerId="LiveId" clId="{954C204B-CE88-4BB3-AD38-C17681B203F8}" dt="2024-05-30T07:06:35.772" v="849"/>
          <ac:spMkLst>
            <pc:docMk/>
            <pc:sldMk cId="266724857" sldId="263"/>
            <ac:spMk id="6" creationId="{E3579E75-8FE7-5144-781B-56E16371B8BE}"/>
          </ac:spMkLst>
        </pc:spChg>
        <pc:graphicFrameChg chg="add mod modGraphic">
          <ac:chgData name="Shreya Mukherjee" userId="9af7bbd262cb3d92" providerId="LiveId" clId="{954C204B-CE88-4BB3-AD38-C17681B203F8}" dt="2024-05-30T07:25:36.693" v="885" actId="2711"/>
          <ac:graphicFrameMkLst>
            <pc:docMk/>
            <pc:sldMk cId="266724857" sldId="263"/>
            <ac:graphicFrameMk id="2" creationId="{C7EE698C-575D-00F7-6D23-B5000EAD024B}"/>
          </ac:graphicFrameMkLst>
        </pc:graphicFrameChg>
      </pc:sldChg>
      <pc:sldChg chg="addSp modSp new mod modTransition">
        <pc:chgData name="Shreya Mukherjee" userId="9af7bbd262cb3d92" providerId="LiveId" clId="{954C204B-CE88-4BB3-AD38-C17681B203F8}" dt="2024-05-31T06:55:10.243" v="951"/>
        <pc:sldMkLst>
          <pc:docMk/>
          <pc:sldMk cId="2537224771" sldId="264"/>
        </pc:sldMkLst>
        <pc:spChg chg="add mod">
          <ac:chgData name="Shreya Mukherjee" userId="9af7bbd262cb3d92" providerId="LiveId" clId="{954C204B-CE88-4BB3-AD38-C17681B203F8}" dt="2024-05-30T07:06:43.574" v="850"/>
          <ac:spMkLst>
            <pc:docMk/>
            <pc:sldMk cId="2537224771" sldId="264"/>
            <ac:spMk id="4" creationId="{C9CE5008-F362-616D-3FF1-170AFFEFB6C8}"/>
          </ac:spMkLst>
        </pc:spChg>
        <pc:spChg chg="add mod">
          <ac:chgData name="Shreya Mukherjee" userId="9af7bbd262cb3d92" providerId="LiveId" clId="{954C204B-CE88-4BB3-AD38-C17681B203F8}" dt="2024-05-30T07:06:47.020" v="851"/>
          <ac:spMkLst>
            <pc:docMk/>
            <pc:sldMk cId="2537224771" sldId="264"/>
            <ac:spMk id="6" creationId="{3DA12997-3F1D-352D-3C58-36902C169B79}"/>
          </ac:spMkLst>
        </pc:spChg>
        <pc:graphicFrameChg chg="add mod modGraphic">
          <ac:chgData name="Shreya Mukherjee" userId="9af7bbd262cb3d92" providerId="LiveId" clId="{954C204B-CE88-4BB3-AD38-C17681B203F8}" dt="2024-05-30T07:27:01.475" v="891" actId="2711"/>
          <ac:graphicFrameMkLst>
            <pc:docMk/>
            <pc:sldMk cId="2537224771" sldId="264"/>
            <ac:graphicFrameMk id="2" creationId="{55864D72-41F1-7851-CF46-E5BE26A7A90D}"/>
          </ac:graphicFrameMkLst>
        </pc:graphicFrameChg>
      </pc:sldChg>
      <pc:sldChg chg="addSp modSp new mod modTransition">
        <pc:chgData name="Shreya Mukherjee" userId="9af7bbd262cb3d92" providerId="LiveId" clId="{954C204B-CE88-4BB3-AD38-C17681B203F8}" dt="2024-05-31T06:55:14.914" v="953"/>
        <pc:sldMkLst>
          <pc:docMk/>
          <pc:sldMk cId="3659492900" sldId="265"/>
        </pc:sldMkLst>
        <pc:spChg chg="add mod">
          <ac:chgData name="Shreya Mukherjee" userId="9af7bbd262cb3d92" providerId="LiveId" clId="{954C204B-CE88-4BB3-AD38-C17681B203F8}" dt="2024-05-30T07:07:02.831" v="854"/>
          <ac:spMkLst>
            <pc:docMk/>
            <pc:sldMk cId="3659492900" sldId="265"/>
            <ac:spMk id="4" creationId="{3CE6C601-E73D-C511-1F68-5937E5012FED}"/>
          </ac:spMkLst>
        </pc:spChg>
        <pc:spChg chg="add mod">
          <ac:chgData name="Shreya Mukherjee" userId="9af7bbd262cb3d92" providerId="LiveId" clId="{954C204B-CE88-4BB3-AD38-C17681B203F8}" dt="2024-05-30T07:06:58.729" v="853" actId="207"/>
          <ac:spMkLst>
            <pc:docMk/>
            <pc:sldMk cId="3659492900" sldId="265"/>
            <ac:spMk id="6" creationId="{8668BE5B-5A35-09D0-1CB2-7BB38085B4A6}"/>
          </ac:spMkLst>
        </pc:spChg>
        <pc:graphicFrameChg chg="add mod modGraphic">
          <ac:chgData name="Shreya Mukherjee" userId="9af7bbd262cb3d92" providerId="LiveId" clId="{954C204B-CE88-4BB3-AD38-C17681B203F8}" dt="2024-05-30T07:27:25.172" v="894" actId="2711"/>
          <ac:graphicFrameMkLst>
            <pc:docMk/>
            <pc:sldMk cId="3659492900" sldId="265"/>
            <ac:graphicFrameMk id="2" creationId="{E36D4053-8F2C-8D33-191F-97B6D21D8328}"/>
          </ac:graphicFrameMkLst>
        </pc:graphicFrameChg>
      </pc:sldChg>
      <pc:sldChg chg="addSp modSp new mod modTransition">
        <pc:chgData name="Shreya Mukherjee" userId="9af7bbd262cb3d92" providerId="LiveId" clId="{954C204B-CE88-4BB3-AD38-C17681B203F8}" dt="2024-05-31T06:55:26.523" v="956"/>
        <pc:sldMkLst>
          <pc:docMk/>
          <pc:sldMk cId="485131578" sldId="266"/>
        </pc:sldMkLst>
        <pc:spChg chg="add mod">
          <ac:chgData name="Shreya Mukherjee" userId="9af7bbd262cb3d92" providerId="LiveId" clId="{954C204B-CE88-4BB3-AD38-C17681B203F8}" dt="2024-05-30T07:07:11.474" v="855"/>
          <ac:spMkLst>
            <pc:docMk/>
            <pc:sldMk cId="485131578" sldId="266"/>
            <ac:spMk id="3" creationId="{BBC5F840-A805-2F8A-9D3F-23194C211C19}"/>
          </ac:spMkLst>
        </pc:spChg>
        <pc:spChg chg="add mod">
          <ac:chgData name="Shreya Mukherjee" userId="9af7bbd262cb3d92" providerId="LiveId" clId="{954C204B-CE88-4BB3-AD38-C17681B203F8}" dt="2024-05-30T07:14:40.574" v="867" actId="1076"/>
          <ac:spMkLst>
            <pc:docMk/>
            <pc:sldMk cId="485131578" sldId="266"/>
            <ac:spMk id="5" creationId="{BB583515-9F4D-3DE8-F862-0F7C826A3512}"/>
          </ac:spMkLst>
        </pc:spChg>
      </pc:sldChg>
      <pc:sldChg chg="addSp modSp new mod modTransition">
        <pc:chgData name="Shreya Mukherjee" userId="9af7bbd262cb3d92" providerId="LiveId" clId="{954C204B-CE88-4BB3-AD38-C17681B203F8}" dt="2024-05-31T07:01:18.602" v="1018"/>
        <pc:sldMkLst>
          <pc:docMk/>
          <pc:sldMk cId="4286798958" sldId="267"/>
        </pc:sldMkLst>
        <pc:spChg chg="add mod">
          <ac:chgData name="Shreya Mukherjee" userId="9af7bbd262cb3d92" providerId="LiveId" clId="{954C204B-CE88-4BB3-AD38-C17681B203F8}" dt="2024-05-30T07:07:28.134" v="858"/>
          <ac:spMkLst>
            <pc:docMk/>
            <pc:sldMk cId="4286798958" sldId="267"/>
            <ac:spMk id="3" creationId="{87F0FEC3-CB8F-120D-BB7E-0CDBB52DCCEE}"/>
          </ac:spMkLst>
        </pc:spChg>
        <pc:spChg chg="add mod">
          <ac:chgData name="Shreya Mukherjee" userId="9af7bbd262cb3d92" providerId="LiveId" clId="{954C204B-CE88-4BB3-AD38-C17681B203F8}" dt="2024-05-30T07:07:31.740" v="859"/>
          <ac:spMkLst>
            <pc:docMk/>
            <pc:sldMk cId="4286798958" sldId="267"/>
            <ac:spMk id="5" creationId="{B8C3C7A8-F3EB-1852-F652-E03EACD94D07}"/>
          </ac:spMkLst>
        </pc:spChg>
      </pc:sldChg>
      <pc:sldChg chg="addSp modSp new mod modTransition">
        <pc:chgData name="Shreya Mukherjee" userId="9af7bbd262cb3d92" providerId="LiveId" clId="{954C204B-CE88-4BB3-AD38-C17681B203F8}" dt="2024-05-31T06:55:17.921" v="954"/>
        <pc:sldMkLst>
          <pc:docMk/>
          <pc:sldMk cId="19132899" sldId="268"/>
        </pc:sldMkLst>
        <pc:spChg chg="add mod">
          <ac:chgData name="Shreya Mukherjee" userId="9af7bbd262cb3d92" providerId="LiveId" clId="{954C204B-CE88-4BB3-AD38-C17681B203F8}" dt="2024-05-30T07:07:22.048" v="857"/>
          <ac:spMkLst>
            <pc:docMk/>
            <pc:sldMk cId="19132899" sldId="268"/>
            <ac:spMk id="3" creationId="{7D4FA285-EEC3-1D3F-8B6E-23B0F448D1C1}"/>
          </ac:spMkLst>
        </pc:spChg>
      </pc:sldChg>
      <pc:sldChg chg="new del">
        <pc:chgData name="Shreya Mukherjee" userId="9af7bbd262cb3d92" providerId="LiveId" clId="{954C204B-CE88-4BB3-AD38-C17681B203F8}" dt="2024-05-30T06:50:50.006" v="806" actId="680"/>
        <pc:sldMkLst>
          <pc:docMk/>
          <pc:sldMk cId="2812483854" sldId="268"/>
        </pc:sldMkLst>
      </pc:sldChg>
      <pc:sldChg chg="addSp delSp modSp new del mod">
        <pc:chgData name="Shreya Mukherjee" userId="9af7bbd262cb3d92" providerId="LiveId" clId="{954C204B-CE88-4BB3-AD38-C17681B203F8}" dt="2024-05-31T06:59:11.925" v="997" actId="2696"/>
        <pc:sldMkLst>
          <pc:docMk/>
          <pc:sldMk cId="814330162" sldId="269"/>
        </pc:sldMkLst>
        <pc:spChg chg="add del mod">
          <ac:chgData name="Shreya Mukherjee" userId="9af7bbd262cb3d92" providerId="LiveId" clId="{954C204B-CE88-4BB3-AD38-C17681B203F8}" dt="2024-05-31T06:59:08.009" v="996" actId="21"/>
          <ac:spMkLst>
            <pc:docMk/>
            <pc:sldMk cId="814330162" sldId="269"/>
            <ac:spMk id="2" creationId="{A475FAC2-7248-5657-AB14-315EA48C911F}"/>
          </ac:spMkLst>
        </pc:spChg>
      </pc:sldChg>
      <pc:sldChg chg="addSp modSp new mod modTransition">
        <pc:chgData name="Shreya Mukherjee" userId="9af7bbd262cb3d92" providerId="LiveId" clId="{954C204B-CE88-4BB3-AD38-C17681B203F8}" dt="2024-06-02T07:06:50.183" v="1068"/>
        <pc:sldMkLst>
          <pc:docMk/>
          <pc:sldMk cId="1228332736" sldId="269"/>
        </pc:sldMkLst>
        <pc:spChg chg="add mod">
          <ac:chgData name="Shreya Mukherjee" userId="9af7bbd262cb3d92" providerId="LiveId" clId="{954C204B-CE88-4BB3-AD38-C17681B203F8}" dt="2024-06-02T07:05:41.080" v="1057" actId="1076"/>
          <ac:spMkLst>
            <pc:docMk/>
            <pc:sldMk cId="1228332736" sldId="269"/>
            <ac:spMk id="4" creationId="{DB1670A0-CDD5-6C42-1552-0FECD82145E0}"/>
          </ac:spMkLst>
        </pc:spChg>
        <pc:picChg chg="add mod">
          <ac:chgData name="Shreya Mukherjee" userId="9af7bbd262cb3d92" providerId="LiveId" clId="{954C204B-CE88-4BB3-AD38-C17681B203F8}" dt="2024-06-02T07:05:48.384" v="1059" actId="1076"/>
          <ac:picMkLst>
            <pc:docMk/>
            <pc:sldMk cId="1228332736" sldId="269"/>
            <ac:picMk id="3" creationId="{FD1DEFE7-389C-0C7D-4EB4-CF1E6F6873E1}"/>
          </ac:picMkLst>
        </pc:picChg>
      </pc:sldChg>
      <pc:sldMasterChg chg="setBg">
        <pc:chgData name="Shreya Mukherjee" userId="9af7bbd262cb3d92" providerId="LiveId" clId="{954C204B-CE88-4BB3-AD38-C17681B203F8}" dt="2024-05-30T05:12:27.474" v="368"/>
        <pc:sldMasterMkLst>
          <pc:docMk/>
          <pc:sldMasterMk cId="3910464207" sldId="2147483694"/>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1E13F5-C155-4379-BA57-25CB4C1DB602}" type="datetimeFigureOut">
              <a:rPr lang="en-IN" smtClean="0"/>
              <a:t>02-06-2024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1C4D07-BE75-4809-8498-346A59EB6D51}" type="slidenum">
              <a:rPr lang="en-IN" smtClean="0"/>
              <a:t>‹#›</a:t>
            </a:fld>
            <a:endParaRPr lang="en-IN"/>
          </a:p>
        </p:txBody>
      </p:sp>
    </p:spTree>
    <p:extLst>
      <p:ext uri="{BB962C8B-B14F-4D97-AF65-F5344CB8AC3E}">
        <p14:creationId xmlns:p14="http://schemas.microsoft.com/office/powerpoint/2010/main" val="612843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1C4D07-BE75-4809-8498-346A59EB6D51}" type="slidenum">
              <a:rPr lang="en-IN" smtClean="0"/>
              <a:t>12</a:t>
            </a:fld>
            <a:endParaRPr lang="en-IN"/>
          </a:p>
        </p:txBody>
      </p:sp>
    </p:spTree>
    <p:extLst>
      <p:ext uri="{BB962C8B-B14F-4D97-AF65-F5344CB8AC3E}">
        <p14:creationId xmlns:p14="http://schemas.microsoft.com/office/powerpoint/2010/main" val="3744340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99EE58-ACFC-48AE-BCC0-20B745E7CA1D}"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DC92FD2-A39D-484B-A81E-B1FF5E4F98AE}" type="slidenum">
              <a:rPr lang="en-IN" smtClean="0"/>
              <a:t>‹#›</a:t>
            </a:fld>
            <a:endParaRPr lang="en-IN"/>
          </a:p>
        </p:txBody>
      </p:sp>
    </p:spTree>
    <p:extLst>
      <p:ext uri="{BB962C8B-B14F-4D97-AF65-F5344CB8AC3E}">
        <p14:creationId xmlns:p14="http://schemas.microsoft.com/office/powerpoint/2010/main" val="110943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99EE58-ACFC-48AE-BCC0-20B745E7CA1D}"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C92FD2-A39D-484B-A81E-B1FF5E4F98AE}" type="slidenum">
              <a:rPr lang="en-IN" smtClean="0"/>
              <a:t>‹#›</a:t>
            </a:fld>
            <a:endParaRPr lang="en-IN"/>
          </a:p>
        </p:txBody>
      </p:sp>
    </p:spTree>
    <p:extLst>
      <p:ext uri="{BB962C8B-B14F-4D97-AF65-F5344CB8AC3E}">
        <p14:creationId xmlns:p14="http://schemas.microsoft.com/office/powerpoint/2010/main" val="1352677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99EE58-ACFC-48AE-BCC0-20B745E7CA1D}"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C92FD2-A39D-484B-A81E-B1FF5E4F98A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58373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999EE58-ACFC-48AE-BCC0-20B745E7CA1D}" type="datetimeFigureOut">
              <a:rPr lang="en-IN" smtClean="0"/>
              <a:t>02-06-2024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C92FD2-A39D-484B-A81E-B1FF5E4F98AE}" type="slidenum">
              <a:rPr lang="en-IN" smtClean="0"/>
              <a:t>‹#›</a:t>
            </a:fld>
            <a:endParaRPr lang="en-IN"/>
          </a:p>
        </p:txBody>
      </p:sp>
    </p:spTree>
    <p:extLst>
      <p:ext uri="{BB962C8B-B14F-4D97-AF65-F5344CB8AC3E}">
        <p14:creationId xmlns:p14="http://schemas.microsoft.com/office/powerpoint/2010/main" val="774561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999EE58-ACFC-48AE-BCC0-20B745E7CA1D}" type="datetimeFigureOut">
              <a:rPr lang="en-IN" smtClean="0"/>
              <a:t>02-06-2024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C92FD2-A39D-484B-A81E-B1FF5E4F98A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80384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999EE58-ACFC-48AE-BCC0-20B745E7CA1D}" type="datetimeFigureOut">
              <a:rPr lang="en-IN" smtClean="0"/>
              <a:t>02-06-2024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C92FD2-A39D-484B-A81E-B1FF5E4F98AE}" type="slidenum">
              <a:rPr lang="en-IN" smtClean="0"/>
              <a:t>‹#›</a:t>
            </a:fld>
            <a:endParaRPr lang="en-IN"/>
          </a:p>
        </p:txBody>
      </p:sp>
    </p:spTree>
    <p:extLst>
      <p:ext uri="{BB962C8B-B14F-4D97-AF65-F5344CB8AC3E}">
        <p14:creationId xmlns:p14="http://schemas.microsoft.com/office/powerpoint/2010/main" val="2361675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99EE58-ACFC-48AE-BCC0-20B745E7CA1D}"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C92FD2-A39D-484B-A81E-B1FF5E4F98AE}" type="slidenum">
              <a:rPr lang="en-IN" smtClean="0"/>
              <a:t>‹#›</a:t>
            </a:fld>
            <a:endParaRPr lang="en-IN"/>
          </a:p>
        </p:txBody>
      </p:sp>
    </p:spTree>
    <p:extLst>
      <p:ext uri="{BB962C8B-B14F-4D97-AF65-F5344CB8AC3E}">
        <p14:creationId xmlns:p14="http://schemas.microsoft.com/office/powerpoint/2010/main" val="3896082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99EE58-ACFC-48AE-BCC0-20B745E7CA1D}"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C92FD2-A39D-484B-A81E-B1FF5E4F98AE}" type="slidenum">
              <a:rPr lang="en-IN" smtClean="0"/>
              <a:t>‹#›</a:t>
            </a:fld>
            <a:endParaRPr lang="en-IN"/>
          </a:p>
        </p:txBody>
      </p:sp>
    </p:spTree>
    <p:extLst>
      <p:ext uri="{BB962C8B-B14F-4D97-AF65-F5344CB8AC3E}">
        <p14:creationId xmlns:p14="http://schemas.microsoft.com/office/powerpoint/2010/main" val="4060515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99EE58-ACFC-48AE-BCC0-20B745E7CA1D}"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C92FD2-A39D-484B-A81E-B1FF5E4F98AE}" type="slidenum">
              <a:rPr lang="en-IN" smtClean="0"/>
              <a:t>‹#›</a:t>
            </a:fld>
            <a:endParaRPr lang="en-IN"/>
          </a:p>
        </p:txBody>
      </p:sp>
    </p:spTree>
    <p:extLst>
      <p:ext uri="{BB962C8B-B14F-4D97-AF65-F5344CB8AC3E}">
        <p14:creationId xmlns:p14="http://schemas.microsoft.com/office/powerpoint/2010/main" val="4202765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99EE58-ACFC-48AE-BCC0-20B745E7CA1D}"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C92FD2-A39D-484B-A81E-B1FF5E4F98AE}" type="slidenum">
              <a:rPr lang="en-IN" smtClean="0"/>
              <a:t>‹#›</a:t>
            </a:fld>
            <a:endParaRPr lang="en-IN"/>
          </a:p>
        </p:txBody>
      </p:sp>
    </p:spTree>
    <p:extLst>
      <p:ext uri="{BB962C8B-B14F-4D97-AF65-F5344CB8AC3E}">
        <p14:creationId xmlns:p14="http://schemas.microsoft.com/office/powerpoint/2010/main" val="283804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99EE58-ACFC-48AE-BCC0-20B745E7CA1D}" type="datetimeFigureOut">
              <a:rPr lang="en-IN" smtClean="0"/>
              <a:t>02-06-2024</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DC92FD2-A39D-484B-A81E-B1FF5E4F98AE}" type="slidenum">
              <a:rPr lang="en-IN" smtClean="0"/>
              <a:t>‹#›</a:t>
            </a:fld>
            <a:endParaRPr lang="en-IN"/>
          </a:p>
        </p:txBody>
      </p:sp>
    </p:spTree>
    <p:extLst>
      <p:ext uri="{BB962C8B-B14F-4D97-AF65-F5344CB8AC3E}">
        <p14:creationId xmlns:p14="http://schemas.microsoft.com/office/powerpoint/2010/main" val="3152663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99EE58-ACFC-48AE-BCC0-20B745E7CA1D}" type="datetimeFigureOut">
              <a:rPr lang="en-IN" smtClean="0"/>
              <a:t>02-06-2024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DC92FD2-A39D-484B-A81E-B1FF5E4F98AE}" type="slidenum">
              <a:rPr lang="en-IN" smtClean="0"/>
              <a:t>‹#›</a:t>
            </a:fld>
            <a:endParaRPr lang="en-IN"/>
          </a:p>
        </p:txBody>
      </p:sp>
    </p:spTree>
    <p:extLst>
      <p:ext uri="{BB962C8B-B14F-4D97-AF65-F5344CB8AC3E}">
        <p14:creationId xmlns:p14="http://schemas.microsoft.com/office/powerpoint/2010/main" val="101332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99EE58-ACFC-48AE-BCC0-20B745E7CA1D}" type="datetimeFigureOut">
              <a:rPr lang="en-IN" smtClean="0"/>
              <a:t>02-06-2024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DC92FD2-A39D-484B-A81E-B1FF5E4F98AE}" type="slidenum">
              <a:rPr lang="en-IN" smtClean="0"/>
              <a:t>‹#›</a:t>
            </a:fld>
            <a:endParaRPr lang="en-IN"/>
          </a:p>
        </p:txBody>
      </p:sp>
    </p:spTree>
    <p:extLst>
      <p:ext uri="{BB962C8B-B14F-4D97-AF65-F5344CB8AC3E}">
        <p14:creationId xmlns:p14="http://schemas.microsoft.com/office/powerpoint/2010/main" val="1943321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9EE58-ACFC-48AE-BCC0-20B745E7CA1D}" type="datetimeFigureOut">
              <a:rPr lang="en-IN" smtClean="0"/>
              <a:t>02-06-2024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DC92FD2-A39D-484B-A81E-B1FF5E4F98AE}" type="slidenum">
              <a:rPr lang="en-IN" smtClean="0"/>
              <a:t>‹#›</a:t>
            </a:fld>
            <a:endParaRPr lang="en-IN"/>
          </a:p>
        </p:txBody>
      </p:sp>
    </p:spTree>
    <p:extLst>
      <p:ext uri="{BB962C8B-B14F-4D97-AF65-F5344CB8AC3E}">
        <p14:creationId xmlns:p14="http://schemas.microsoft.com/office/powerpoint/2010/main" val="3214523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99EE58-ACFC-48AE-BCC0-20B745E7CA1D}" type="datetimeFigureOut">
              <a:rPr lang="en-IN" smtClean="0"/>
              <a:t>02-06-2024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DC92FD2-A39D-484B-A81E-B1FF5E4F98AE}" type="slidenum">
              <a:rPr lang="en-IN" smtClean="0"/>
              <a:t>‹#›</a:t>
            </a:fld>
            <a:endParaRPr lang="en-IN"/>
          </a:p>
        </p:txBody>
      </p:sp>
    </p:spTree>
    <p:extLst>
      <p:ext uri="{BB962C8B-B14F-4D97-AF65-F5344CB8AC3E}">
        <p14:creationId xmlns:p14="http://schemas.microsoft.com/office/powerpoint/2010/main" val="2419388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99EE58-ACFC-48AE-BCC0-20B745E7CA1D}" type="datetimeFigureOut">
              <a:rPr lang="en-IN" smtClean="0"/>
              <a:t>02-06-2024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C92FD2-A39D-484B-A81E-B1FF5E4F98AE}" type="slidenum">
              <a:rPr lang="en-IN" smtClean="0"/>
              <a:t>‹#›</a:t>
            </a:fld>
            <a:endParaRPr lang="en-IN"/>
          </a:p>
        </p:txBody>
      </p:sp>
    </p:spTree>
    <p:extLst>
      <p:ext uri="{BB962C8B-B14F-4D97-AF65-F5344CB8AC3E}">
        <p14:creationId xmlns:p14="http://schemas.microsoft.com/office/powerpoint/2010/main" val="192488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999EE58-ACFC-48AE-BCC0-20B745E7CA1D}" type="datetimeFigureOut">
              <a:rPr lang="en-IN" smtClean="0"/>
              <a:t>02-06-2024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DC92FD2-A39D-484B-A81E-B1FF5E4F98AE}" type="slidenum">
              <a:rPr lang="en-IN" smtClean="0"/>
              <a:t>‹#›</a:t>
            </a:fld>
            <a:endParaRPr lang="en-IN"/>
          </a:p>
        </p:txBody>
      </p:sp>
    </p:spTree>
    <p:extLst>
      <p:ext uri="{BB962C8B-B14F-4D97-AF65-F5344CB8AC3E}">
        <p14:creationId xmlns:p14="http://schemas.microsoft.com/office/powerpoint/2010/main" val="37670217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4EB9A-8EDC-9EFA-B4C0-24B6043E74A4}"/>
              </a:ext>
            </a:extLst>
          </p:cNvPr>
          <p:cNvSpPr>
            <a:spLocks noGrp="1"/>
          </p:cNvSpPr>
          <p:nvPr>
            <p:ph type="ctrTitle"/>
          </p:nvPr>
        </p:nvSpPr>
        <p:spPr>
          <a:xfrm>
            <a:off x="4097471" y="218479"/>
            <a:ext cx="3663674" cy="411858"/>
          </a:xfrm>
        </p:spPr>
        <p:txBody>
          <a:bodyPr>
            <a:normAutofit/>
          </a:bodyPr>
          <a:lstStyle/>
          <a:p>
            <a:pPr algn="ctr"/>
            <a:r>
              <a:rPr lang="en-IN" sz="1600" b="1" kern="0" dirty="0">
                <a:solidFill>
                  <a:schemeClr val="tx1"/>
                </a:solidFill>
                <a:latin typeface="Baskerville Old Face" panose="02020602080505020303" pitchFamily="18" charset="0"/>
                <a:ea typeface="Calibri" panose="020F0502020204030204" pitchFamily="34" charset="0"/>
                <a:cs typeface="Times New Roman" panose="02020603050405020304" pitchFamily="18" charset="0"/>
              </a:rPr>
              <a:t>A PROJECT REPORT ON </a:t>
            </a:r>
            <a:endParaRPr lang="en-IN" sz="1200" b="1" dirty="0">
              <a:solidFill>
                <a:schemeClr val="tx1"/>
              </a:solidFill>
              <a:latin typeface="Bell MT" panose="02020503060305020303" pitchFamily="18" charset="0"/>
            </a:endParaRPr>
          </a:p>
        </p:txBody>
      </p:sp>
      <p:pic>
        <p:nvPicPr>
          <p:cNvPr id="4" name="Picture 3">
            <a:extLst>
              <a:ext uri="{FF2B5EF4-FFF2-40B4-BE49-F238E27FC236}">
                <a16:creationId xmlns:a16="http://schemas.microsoft.com/office/drawing/2014/main" id="{50DED685-E659-91E3-6F98-8390B091DE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84282" y="686413"/>
            <a:ext cx="1090051" cy="1090051"/>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ACFBB296-4AA6-7052-B2C5-9CE689B46F1F}"/>
              </a:ext>
            </a:extLst>
          </p:cNvPr>
          <p:cNvSpPr txBox="1"/>
          <p:nvPr/>
        </p:nvSpPr>
        <p:spPr>
          <a:xfrm>
            <a:off x="2352400" y="1793007"/>
            <a:ext cx="7487195" cy="360676"/>
          </a:xfrm>
          <a:prstGeom prst="rect">
            <a:avLst/>
          </a:prstGeom>
          <a:noFill/>
        </p:spPr>
        <p:txBody>
          <a:bodyPr wrap="square" rtlCol="0">
            <a:spAutoFit/>
          </a:bodyPr>
          <a:lstStyle/>
          <a:p>
            <a:pPr algn="ctr">
              <a:lnSpc>
                <a:spcPct val="115000"/>
              </a:lnSpc>
              <a:spcAft>
                <a:spcPts val="1000"/>
              </a:spcAft>
            </a:pPr>
            <a:r>
              <a:rPr lang="en-US" sz="1200" b="1" dirty="0">
                <a:latin typeface="Baskerville Old Face" panose="02020602080505020303" pitchFamily="18" charset="0"/>
                <a:ea typeface="Calibri" panose="020F0502020204030204" pitchFamily="34" charset="0"/>
                <a:cs typeface="Times New Roman" panose="02020603050405020304" pitchFamily="18" charset="0"/>
              </a:rPr>
              <a:t>“A STUDY ON FINANCIAL POSITION OF COAL INDIA LIMITED</a:t>
            </a:r>
            <a:r>
              <a:rPr lang="en-US" sz="1600" b="1" dirty="0">
                <a:latin typeface="Baskerville Old Face" panose="02020602080505020303" pitchFamily="18" charset="0"/>
                <a:ea typeface="Calibri" panose="020F0502020204030204" pitchFamily="34" charset="0"/>
                <a:cs typeface="Times New Roman" panose="02020603050405020304" pitchFamily="18" charset="0"/>
              </a:rPr>
              <a:t>”</a:t>
            </a:r>
            <a:r>
              <a:rPr lang="en-IN" sz="1200" dirty="0">
                <a:latin typeface="Calibri" panose="020F0502020204030204" pitchFamily="34" charset="0"/>
                <a:ea typeface="Calibri" panose="020F0502020204030204" pitchFamily="34" charset="0"/>
                <a:cs typeface="Times New Roman" panose="02020603050405020304" pitchFamily="18" charset="0"/>
              </a:rPr>
              <a:t>  </a:t>
            </a:r>
            <a:r>
              <a:rPr lang="en-US" sz="1400" b="1" dirty="0">
                <a:latin typeface="Baskerville Old Face" panose="02020602080505020303" pitchFamily="18" charset="0"/>
                <a:ea typeface="Calibri" panose="020F0502020204030204" pitchFamily="34" charset="0"/>
                <a:cs typeface="Times New Roman" panose="02020603050405020304" pitchFamily="18" charset="0"/>
              </a:rPr>
              <a:t>SUBMITTED TO</a:t>
            </a:r>
            <a:endParaRPr lang="en-IN" sz="1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F4D031DD-F410-B43A-44F0-D22D4680E7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4855" y="2124615"/>
            <a:ext cx="1468901" cy="1468901"/>
          </a:xfrm>
          <a:prstGeom prst="rect">
            <a:avLst/>
          </a:prstGeom>
          <a:ln>
            <a:noFill/>
          </a:ln>
          <a:effectLst>
            <a:outerShdw blurRad="190500" algn="tl" rotWithShape="0">
              <a:srgbClr val="000000">
                <a:alpha val="70000"/>
              </a:srgbClr>
            </a:outerShdw>
          </a:effectLst>
        </p:spPr>
      </p:pic>
      <p:sp>
        <p:nvSpPr>
          <p:cNvPr id="10" name="TextBox 9">
            <a:extLst>
              <a:ext uri="{FF2B5EF4-FFF2-40B4-BE49-F238E27FC236}">
                <a16:creationId xmlns:a16="http://schemas.microsoft.com/office/drawing/2014/main" id="{006E582B-BBFE-AE87-3ADB-598395469FDA}"/>
              </a:ext>
            </a:extLst>
          </p:cNvPr>
          <p:cNvSpPr txBox="1"/>
          <p:nvPr/>
        </p:nvSpPr>
        <p:spPr>
          <a:xfrm>
            <a:off x="2911655" y="3554456"/>
            <a:ext cx="6368689" cy="326756"/>
          </a:xfrm>
          <a:prstGeom prst="rect">
            <a:avLst/>
          </a:prstGeom>
          <a:noFill/>
        </p:spPr>
        <p:txBody>
          <a:bodyPr wrap="square">
            <a:spAutoFit/>
          </a:bodyPr>
          <a:lstStyle/>
          <a:p>
            <a:pPr>
              <a:lnSpc>
                <a:spcPct val="115000"/>
              </a:lnSpc>
              <a:spcAft>
                <a:spcPts val="1000"/>
              </a:spcAft>
            </a:pPr>
            <a:r>
              <a:rPr lang="en-US" sz="1400" b="1" dirty="0">
                <a:latin typeface="Baskerville Old Face" panose="02020602080505020303" pitchFamily="18" charset="0"/>
                <a:ea typeface="Calibri" panose="020F0502020204030204" pitchFamily="34" charset="0"/>
                <a:cs typeface="Times New Roman" panose="02020603050405020304" pitchFamily="18" charset="0"/>
              </a:rPr>
              <a:t>RANIGANJ INSTITUTE OF COMPUTER AND INFORMATION SCIENCES</a:t>
            </a:r>
            <a:endParaRPr lang="en-IN" sz="1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BF5C2947-EDF9-FF98-52CC-E79428A95B88}"/>
              </a:ext>
            </a:extLst>
          </p:cNvPr>
          <p:cNvSpPr txBox="1"/>
          <p:nvPr/>
        </p:nvSpPr>
        <p:spPr>
          <a:xfrm>
            <a:off x="2635841" y="3950732"/>
            <a:ext cx="6763916" cy="770980"/>
          </a:xfrm>
          <a:prstGeom prst="rect">
            <a:avLst/>
          </a:prstGeom>
          <a:noFill/>
        </p:spPr>
        <p:txBody>
          <a:bodyPr wrap="square">
            <a:spAutoFit/>
          </a:bodyPr>
          <a:lstStyle/>
          <a:p>
            <a:pPr algn="ctr">
              <a:lnSpc>
                <a:spcPct val="115000"/>
              </a:lnSpc>
              <a:spcAft>
                <a:spcPts val="1000"/>
              </a:spcAft>
            </a:pPr>
            <a:r>
              <a:rPr lang="en-US" sz="1600" b="1" dirty="0">
                <a:latin typeface="Baskerville Old Face" panose="02020602080505020303" pitchFamily="18" charset="0"/>
                <a:ea typeface="Calibri" panose="020F0502020204030204" pitchFamily="34" charset="0"/>
                <a:cs typeface="Times New Roman" panose="02020603050405020304" pitchFamily="18" charset="0"/>
              </a:rPr>
              <a:t>SUBMITTED BY </a:t>
            </a:r>
            <a:r>
              <a:rPr lang="en-US" sz="1600" b="1" dirty="0">
                <a:latin typeface="Book Antiqua" panose="02040602050305030304" pitchFamily="18" charset="0"/>
                <a:ea typeface="Calibri" panose="020F0502020204030204" pitchFamily="34" charset="0"/>
                <a:cs typeface="Times New Roman" panose="02020603050405020304" pitchFamily="18" charset="0"/>
              </a:rPr>
              <a:t>SHREYA MUKHERJEE</a:t>
            </a:r>
            <a:endParaRPr lang="en-IN" sz="1400" b="1"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1200" b="1" dirty="0">
                <a:latin typeface="Book Antiqua" panose="02040602050305030304" pitchFamily="18" charset="0"/>
                <a:ea typeface="Calibri" panose="020F0502020204030204" pitchFamily="34" charset="0"/>
                <a:cs typeface="Times New Roman" panose="02020603050405020304" pitchFamily="18" charset="0"/>
              </a:rPr>
              <a:t>BBA (H) FINANCE</a:t>
            </a:r>
            <a:r>
              <a:rPr lang="en-IN" sz="1100" b="1" dirty="0">
                <a:latin typeface="Calibri" panose="020F0502020204030204" pitchFamily="34" charset="0"/>
                <a:ea typeface="Calibri" panose="020F0502020204030204" pitchFamily="34" charset="0"/>
                <a:cs typeface="Times New Roman" panose="02020603050405020304" pitchFamily="18" charset="0"/>
              </a:rPr>
              <a:t>  </a:t>
            </a:r>
            <a:r>
              <a:rPr lang="en-US" sz="1200" b="1" dirty="0">
                <a:latin typeface="Book Antiqua" panose="02040602050305030304" pitchFamily="18" charset="0"/>
                <a:ea typeface="Calibri" panose="020F0502020204030204" pitchFamily="34" charset="0"/>
                <a:cs typeface="Times New Roman" panose="02020603050405020304" pitchFamily="18" charset="0"/>
              </a:rPr>
              <a:t>ACADEMIC YEAR 2021-2024</a:t>
            </a:r>
            <a:r>
              <a:rPr lang="en-IN" sz="1100" b="1" dirty="0">
                <a:latin typeface="Calibri" panose="020F0502020204030204" pitchFamily="34" charset="0"/>
                <a:ea typeface="Calibri" panose="020F0502020204030204" pitchFamily="34" charset="0"/>
                <a:cs typeface="Times New Roman" panose="02020603050405020304" pitchFamily="18" charset="0"/>
              </a:rPr>
              <a:t>  </a:t>
            </a:r>
            <a:r>
              <a:rPr lang="en-US" sz="1600" b="1" dirty="0">
                <a:latin typeface="Book Antiqua" panose="02040602050305030304" pitchFamily="18" charset="0"/>
                <a:ea typeface="Calibri" panose="020F0502020204030204" pitchFamily="34" charset="0"/>
                <a:cs typeface="Times New Roman" panose="02020603050405020304" pitchFamily="18" charset="0"/>
              </a:rPr>
              <a:t>Kazi Nazrul University (KNU</a:t>
            </a:r>
            <a:r>
              <a:rPr lang="en-US" sz="1400" b="1" dirty="0">
                <a:latin typeface="Book Antiqua" panose="02040602050305030304" pitchFamily="18" charset="0"/>
                <a:ea typeface="Calibri" panose="020F0502020204030204" pitchFamily="34" charset="0"/>
                <a:cs typeface="Times New Roman" panose="02020603050405020304" pitchFamily="18" charset="0"/>
              </a:rPr>
              <a:t>)</a:t>
            </a:r>
            <a:endParaRPr lang="en-IN" sz="11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B42D1F0F-B782-CEFE-1265-2A74B2B947B7}"/>
              </a:ext>
            </a:extLst>
          </p:cNvPr>
          <p:cNvSpPr txBox="1"/>
          <p:nvPr/>
        </p:nvSpPr>
        <p:spPr>
          <a:xfrm>
            <a:off x="4144754" y="4721712"/>
            <a:ext cx="3746090" cy="393762"/>
          </a:xfrm>
          <a:prstGeom prst="rect">
            <a:avLst/>
          </a:prstGeom>
          <a:noFill/>
        </p:spPr>
        <p:txBody>
          <a:bodyPr wrap="square">
            <a:spAutoFit/>
          </a:bodyPr>
          <a:lstStyle/>
          <a:p>
            <a:pPr algn="ctr">
              <a:lnSpc>
                <a:spcPct val="115000"/>
              </a:lnSpc>
              <a:spcAft>
                <a:spcPts val="1000"/>
              </a:spcAft>
            </a:pPr>
            <a:r>
              <a:rPr lang="en-US" sz="1800" dirty="0">
                <a:latin typeface="Baskerville Old Face" panose="02020602080505020303" pitchFamily="18" charset="0"/>
                <a:ea typeface="Calibri" panose="020F0502020204030204" pitchFamily="34" charset="0"/>
                <a:cs typeface="Times New Roman" panose="02020603050405020304" pitchFamily="18" charset="0"/>
              </a:rPr>
              <a:t>Under The Guidance of -</a:t>
            </a:r>
            <a:endParaRPr lang="en-IN"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A94758A0-6C0C-7D15-CECA-BBBF6D732833}"/>
              </a:ext>
            </a:extLst>
          </p:cNvPr>
          <p:cNvSpPr txBox="1"/>
          <p:nvPr/>
        </p:nvSpPr>
        <p:spPr>
          <a:xfrm>
            <a:off x="4389331" y="5125146"/>
            <a:ext cx="3256936" cy="400110"/>
          </a:xfrm>
          <a:prstGeom prst="rect">
            <a:avLst/>
          </a:prstGeom>
          <a:noFill/>
        </p:spPr>
        <p:txBody>
          <a:bodyPr wrap="square">
            <a:spAutoFit/>
          </a:bodyPr>
          <a:lstStyle/>
          <a:p>
            <a:pPr algn="ctr"/>
            <a:r>
              <a:rPr lang="en-US" sz="2000" b="1" kern="0" dirty="0">
                <a:latin typeface="Bodoni MT" panose="02070603080606020203" pitchFamily="18" charset="0"/>
                <a:ea typeface="Calibri" panose="020F0502020204030204" pitchFamily="34" charset="0"/>
                <a:cs typeface="Times New Roman" panose="02020603050405020304" pitchFamily="18" charset="0"/>
              </a:rPr>
              <a:t>Mr. </a:t>
            </a:r>
            <a:r>
              <a:rPr lang="en-US" sz="2000" b="1" kern="0" dirty="0" err="1">
                <a:latin typeface="Bodoni MT" panose="02070603080606020203" pitchFamily="18" charset="0"/>
                <a:ea typeface="Calibri" panose="020F0502020204030204" pitchFamily="34" charset="0"/>
                <a:cs typeface="Times New Roman" panose="02020603050405020304" pitchFamily="18" charset="0"/>
              </a:rPr>
              <a:t>Surajit</a:t>
            </a:r>
            <a:r>
              <a:rPr lang="en-US" sz="2000" b="1" kern="0" dirty="0">
                <a:latin typeface="Bodoni MT" panose="02070603080606020203" pitchFamily="18" charset="0"/>
                <a:ea typeface="Calibri" panose="020F0502020204030204" pitchFamily="34" charset="0"/>
                <a:cs typeface="Times New Roman" panose="02020603050405020304" pitchFamily="18" charset="0"/>
              </a:rPr>
              <a:t> Bhattacharya</a:t>
            </a:r>
            <a:endParaRPr lang="en-IN" sz="2000" b="1" dirty="0">
              <a:latin typeface="Bodoni MT" panose="02070603080606020203" pitchFamily="18" charset="0"/>
            </a:endParaRPr>
          </a:p>
        </p:txBody>
      </p:sp>
      <p:sp>
        <p:nvSpPr>
          <p:cNvPr id="18" name="TextBox 17">
            <a:extLst>
              <a:ext uri="{FF2B5EF4-FFF2-40B4-BE49-F238E27FC236}">
                <a16:creationId xmlns:a16="http://schemas.microsoft.com/office/drawing/2014/main" id="{57E4D4A9-623F-05E8-24A5-AB3A1549117E}"/>
              </a:ext>
            </a:extLst>
          </p:cNvPr>
          <p:cNvSpPr txBox="1"/>
          <p:nvPr/>
        </p:nvSpPr>
        <p:spPr>
          <a:xfrm>
            <a:off x="5028427" y="5522185"/>
            <a:ext cx="1978743" cy="646331"/>
          </a:xfrm>
          <a:prstGeom prst="rect">
            <a:avLst/>
          </a:prstGeom>
          <a:noFill/>
        </p:spPr>
        <p:txBody>
          <a:bodyPr wrap="square">
            <a:spAutoFit/>
          </a:bodyPr>
          <a:lstStyle/>
          <a:p>
            <a:pPr algn="ctr"/>
            <a:r>
              <a:rPr lang="en-US" sz="1800" b="1" kern="0" dirty="0">
                <a:latin typeface="Bodoni MT" panose="02070603080606020203" pitchFamily="18" charset="0"/>
                <a:ea typeface="Calibri" panose="020F0502020204030204" pitchFamily="34" charset="0"/>
                <a:cs typeface="Times New Roman" panose="02020603050405020304" pitchFamily="18" charset="0"/>
              </a:rPr>
              <a:t>Asst. Professor</a:t>
            </a:r>
          </a:p>
          <a:p>
            <a:pPr algn="ctr"/>
            <a:r>
              <a:rPr lang="en-US" b="1" kern="0" dirty="0">
                <a:latin typeface="Bodoni MT" panose="02070603080606020203" pitchFamily="18" charset="0"/>
                <a:ea typeface="Calibri" panose="020F0502020204030204" pitchFamily="34" charset="0"/>
                <a:cs typeface="Times New Roman" panose="02020603050405020304" pitchFamily="18" charset="0"/>
              </a:rPr>
              <a:t>RICIS</a:t>
            </a:r>
            <a:r>
              <a:rPr lang="en-US" sz="1800" kern="0" dirty="0">
                <a:latin typeface="Bodoni MT" panose="02070603080606020203" pitchFamily="18" charset="0"/>
                <a:ea typeface="Calibri" panose="020F0502020204030204" pitchFamily="34" charset="0"/>
                <a:cs typeface="Times New Roman" panose="02020603050405020304" pitchFamily="18" charset="0"/>
              </a:rPr>
              <a:t> </a:t>
            </a:r>
            <a:endParaRPr lang="en-IN" dirty="0">
              <a:latin typeface="Bodoni MT" panose="02070603080606020203" pitchFamily="18" charset="0"/>
            </a:endParaRPr>
          </a:p>
        </p:txBody>
      </p:sp>
    </p:spTree>
    <p:extLst>
      <p:ext uri="{BB962C8B-B14F-4D97-AF65-F5344CB8AC3E}">
        <p14:creationId xmlns:p14="http://schemas.microsoft.com/office/powerpoint/2010/main" val="223002300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36D4053-8F2C-8D33-191F-97B6D21D8328}"/>
              </a:ext>
            </a:extLst>
          </p:cNvPr>
          <p:cNvGraphicFramePr>
            <a:graphicFrameLocks noGrp="1"/>
          </p:cNvGraphicFramePr>
          <p:nvPr>
            <p:extLst>
              <p:ext uri="{D42A27DB-BD31-4B8C-83A1-F6EECF244321}">
                <p14:modId xmlns:p14="http://schemas.microsoft.com/office/powerpoint/2010/main" val="3016173424"/>
              </p:ext>
            </p:extLst>
          </p:nvPr>
        </p:nvGraphicFramePr>
        <p:xfrm>
          <a:off x="1838631" y="1240723"/>
          <a:ext cx="4575277" cy="2311400"/>
        </p:xfrm>
        <a:graphic>
          <a:graphicData uri="http://schemas.openxmlformats.org/drawingml/2006/table">
            <a:tbl>
              <a:tblPr firstRow="1" firstCol="1" bandRow="1">
                <a:tableStyleId>{5FD0F851-EC5A-4D38-B0AD-8093EC10F338}</a:tableStyleId>
              </a:tblPr>
              <a:tblGrid>
                <a:gridCol w="1565082">
                  <a:extLst>
                    <a:ext uri="{9D8B030D-6E8A-4147-A177-3AD203B41FA5}">
                      <a16:colId xmlns:a16="http://schemas.microsoft.com/office/drawing/2014/main" val="2411898674"/>
                    </a:ext>
                  </a:extLst>
                </a:gridCol>
                <a:gridCol w="3010195">
                  <a:extLst>
                    <a:ext uri="{9D8B030D-6E8A-4147-A177-3AD203B41FA5}">
                      <a16:colId xmlns:a16="http://schemas.microsoft.com/office/drawing/2014/main" val="3309828773"/>
                    </a:ext>
                  </a:extLst>
                </a:gridCol>
              </a:tblGrid>
              <a:tr h="370840">
                <a:tc>
                  <a:txBody>
                    <a:bodyPr/>
                    <a:lstStyle/>
                    <a:p>
                      <a:pPr algn="ctr"/>
                      <a:r>
                        <a:rPr lang="en-US" sz="2400" kern="0" dirty="0">
                          <a:effectLst/>
                          <a:latin typeface="Bodoni MT" panose="02070603080606020203" pitchFamily="18" charset="0"/>
                        </a:rPr>
                        <a:t>Year</a:t>
                      </a:r>
                      <a:endParaRPr lang="en-IN" sz="2400" dirty="0">
                        <a:latin typeface="Bodoni MT" panose="02070603080606020203" pitchFamily="18" charset="0"/>
                      </a:endParaRPr>
                    </a:p>
                  </a:txBody>
                  <a:tcPr anchor="ctr"/>
                </a:tc>
                <a:tc>
                  <a:txBody>
                    <a:bodyPr/>
                    <a:lstStyle/>
                    <a:p>
                      <a:pPr algn="ctr"/>
                      <a:r>
                        <a:rPr lang="en-IN" sz="2400" kern="0" dirty="0">
                          <a:effectLst/>
                          <a:latin typeface="Bodoni MT" panose="02070603080606020203" pitchFamily="18" charset="0"/>
                        </a:rPr>
                        <a:t>Debt Ratio</a:t>
                      </a:r>
                      <a:endParaRPr lang="en-IN" sz="2400" dirty="0">
                        <a:latin typeface="Bodoni MT" panose="02070603080606020203" pitchFamily="18" charset="0"/>
                      </a:endParaRPr>
                    </a:p>
                  </a:txBody>
                  <a:tcPr anchor="ctr"/>
                </a:tc>
                <a:extLst>
                  <a:ext uri="{0D108BD9-81ED-4DB2-BD59-A6C34878D82A}">
                    <a16:rowId xmlns:a16="http://schemas.microsoft.com/office/drawing/2014/main" val="3056340286"/>
                  </a:ext>
                </a:extLst>
              </a:tr>
              <a:tr h="370840">
                <a:tc>
                  <a:txBody>
                    <a:bodyPr/>
                    <a:lstStyle/>
                    <a:p>
                      <a:pPr algn="ctr"/>
                      <a:r>
                        <a:rPr lang="en-US" sz="1800" kern="0" dirty="0">
                          <a:effectLst/>
                          <a:latin typeface="Bodoni MT" panose="02070603080606020203" pitchFamily="18" charset="0"/>
                        </a:rPr>
                        <a:t>2018-2019</a:t>
                      </a:r>
                      <a:endParaRPr lang="en-IN" dirty="0">
                        <a:latin typeface="Bodoni MT" panose="02070603080606020203" pitchFamily="18" charset="0"/>
                      </a:endParaRPr>
                    </a:p>
                  </a:txBody>
                  <a:tcPr anchor="ctr"/>
                </a:tc>
                <a:tc>
                  <a:txBody>
                    <a:bodyPr/>
                    <a:lstStyle/>
                    <a:p>
                      <a:pPr algn="ctr"/>
                      <a:r>
                        <a:rPr lang="en-US" sz="1800" kern="0" dirty="0">
                          <a:effectLst/>
                          <a:latin typeface="Bodoni MT" panose="02070603080606020203" pitchFamily="18" charset="0"/>
                        </a:rPr>
                        <a:t>0.26%</a:t>
                      </a:r>
                      <a:endParaRPr lang="en-IN" dirty="0">
                        <a:latin typeface="Bodoni MT" panose="02070603080606020203" pitchFamily="18" charset="0"/>
                      </a:endParaRPr>
                    </a:p>
                  </a:txBody>
                  <a:tcPr anchor="ctr"/>
                </a:tc>
                <a:extLst>
                  <a:ext uri="{0D108BD9-81ED-4DB2-BD59-A6C34878D82A}">
                    <a16:rowId xmlns:a16="http://schemas.microsoft.com/office/drawing/2014/main" val="208218911"/>
                  </a:ext>
                </a:extLst>
              </a:tr>
              <a:tr h="370840">
                <a:tc>
                  <a:txBody>
                    <a:bodyPr/>
                    <a:lstStyle/>
                    <a:p>
                      <a:pPr algn="ctr"/>
                      <a:r>
                        <a:rPr lang="en-US" sz="1800" kern="0" dirty="0">
                          <a:effectLst/>
                          <a:latin typeface="Bodoni MT" panose="02070603080606020203" pitchFamily="18" charset="0"/>
                        </a:rPr>
                        <a:t>2019-2020</a:t>
                      </a:r>
                      <a:endParaRPr lang="en-IN" dirty="0">
                        <a:latin typeface="Bodoni MT" panose="02070603080606020203" pitchFamily="18" charset="0"/>
                      </a:endParaRPr>
                    </a:p>
                  </a:txBody>
                  <a:tcPr anchor="ctr"/>
                </a:tc>
                <a:tc>
                  <a:txBody>
                    <a:bodyPr/>
                    <a:lstStyle/>
                    <a:p>
                      <a:pPr algn="ctr"/>
                      <a:r>
                        <a:rPr lang="en-US" sz="1800" kern="0" dirty="0">
                          <a:effectLst/>
                          <a:latin typeface="Bodoni MT" panose="02070603080606020203" pitchFamily="18" charset="0"/>
                        </a:rPr>
                        <a:t>0.24%</a:t>
                      </a:r>
                      <a:endParaRPr lang="en-IN" dirty="0">
                        <a:latin typeface="Bodoni MT" panose="02070603080606020203" pitchFamily="18" charset="0"/>
                      </a:endParaRPr>
                    </a:p>
                  </a:txBody>
                  <a:tcPr anchor="ctr"/>
                </a:tc>
                <a:extLst>
                  <a:ext uri="{0D108BD9-81ED-4DB2-BD59-A6C34878D82A}">
                    <a16:rowId xmlns:a16="http://schemas.microsoft.com/office/drawing/2014/main" val="2421870363"/>
                  </a:ext>
                </a:extLst>
              </a:tr>
              <a:tr h="370840">
                <a:tc>
                  <a:txBody>
                    <a:bodyPr/>
                    <a:lstStyle/>
                    <a:p>
                      <a:pPr algn="ctr">
                        <a:lnSpc>
                          <a:spcPct val="115000"/>
                        </a:lnSpc>
                        <a:spcAft>
                          <a:spcPts val="1000"/>
                        </a:spcAft>
                      </a:pPr>
                      <a:r>
                        <a:rPr lang="en-US" sz="1800" kern="0" dirty="0">
                          <a:effectLst/>
                          <a:latin typeface="Bodoni MT" panose="02070603080606020203" pitchFamily="18" charset="0"/>
                        </a:rPr>
                        <a:t>2020-2021</a:t>
                      </a:r>
                      <a:endParaRPr lang="en-IN" sz="1800" kern="100" dirty="0">
                        <a:solidFill>
                          <a:srgbClr val="538135"/>
                        </a:solidFill>
                        <a:effectLst/>
                        <a:latin typeface="Bodoni MT" panose="02070603080606020203"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800" kern="0" dirty="0">
                          <a:effectLst/>
                          <a:latin typeface="Bodoni MT" panose="02070603080606020203" pitchFamily="18" charset="0"/>
                        </a:rPr>
                        <a:t>0.25%</a:t>
                      </a:r>
                      <a:endParaRPr lang="en-IN" dirty="0">
                        <a:latin typeface="Bodoni MT" panose="02070603080606020203" pitchFamily="18" charset="0"/>
                      </a:endParaRPr>
                    </a:p>
                  </a:txBody>
                  <a:tcPr anchor="ctr"/>
                </a:tc>
                <a:extLst>
                  <a:ext uri="{0D108BD9-81ED-4DB2-BD59-A6C34878D82A}">
                    <a16:rowId xmlns:a16="http://schemas.microsoft.com/office/drawing/2014/main" val="234187292"/>
                  </a:ext>
                </a:extLst>
              </a:tr>
              <a:tr h="370840">
                <a:tc>
                  <a:txBody>
                    <a:bodyPr/>
                    <a:lstStyle/>
                    <a:p>
                      <a:pPr algn="ctr">
                        <a:lnSpc>
                          <a:spcPct val="115000"/>
                        </a:lnSpc>
                        <a:spcAft>
                          <a:spcPts val="1000"/>
                        </a:spcAft>
                      </a:pPr>
                      <a:r>
                        <a:rPr lang="en-US" sz="1800" kern="0" dirty="0">
                          <a:effectLst/>
                          <a:latin typeface="Bodoni MT" panose="02070603080606020203" pitchFamily="18" charset="0"/>
                        </a:rPr>
                        <a:t>2021-2022</a:t>
                      </a:r>
                      <a:endParaRPr lang="en-IN" sz="1800" kern="100" dirty="0">
                        <a:solidFill>
                          <a:srgbClr val="538135"/>
                        </a:solidFill>
                        <a:effectLst/>
                        <a:latin typeface="Bodoni MT" panose="02070603080606020203"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800" kern="0" dirty="0">
                          <a:effectLst/>
                          <a:latin typeface="Bodoni MT" panose="02070603080606020203" pitchFamily="18" charset="0"/>
                        </a:rPr>
                        <a:t>0.27%</a:t>
                      </a:r>
                      <a:endParaRPr lang="en-IN" dirty="0">
                        <a:latin typeface="Bodoni MT" panose="02070603080606020203" pitchFamily="18" charset="0"/>
                      </a:endParaRPr>
                    </a:p>
                  </a:txBody>
                  <a:tcPr anchor="ctr"/>
                </a:tc>
                <a:extLst>
                  <a:ext uri="{0D108BD9-81ED-4DB2-BD59-A6C34878D82A}">
                    <a16:rowId xmlns:a16="http://schemas.microsoft.com/office/drawing/2014/main" val="194983921"/>
                  </a:ext>
                </a:extLst>
              </a:tr>
              <a:tr h="370840">
                <a:tc>
                  <a:txBody>
                    <a:bodyPr/>
                    <a:lstStyle/>
                    <a:p>
                      <a:pPr algn="ctr">
                        <a:lnSpc>
                          <a:spcPct val="115000"/>
                        </a:lnSpc>
                        <a:spcAft>
                          <a:spcPts val="1000"/>
                        </a:spcAft>
                      </a:pPr>
                      <a:r>
                        <a:rPr lang="en-US" sz="1800" kern="0" dirty="0">
                          <a:effectLst/>
                          <a:latin typeface="Bodoni MT" panose="02070603080606020203" pitchFamily="18" charset="0"/>
                        </a:rPr>
                        <a:t>2022-2023</a:t>
                      </a:r>
                      <a:endParaRPr lang="en-IN" sz="1800" kern="100" dirty="0">
                        <a:solidFill>
                          <a:srgbClr val="538135"/>
                        </a:solidFill>
                        <a:effectLst/>
                        <a:latin typeface="Bodoni MT" panose="02070603080606020203"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800" kern="0" dirty="0">
                          <a:effectLst/>
                          <a:latin typeface="Bodoni MT" panose="02070603080606020203" pitchFamily="18" charset="0"/>
                        </a:rPr>
                        <a:t>0.28%</a:t>
                      </a:r>
                      <a:endParaRPr lang="en-IN" dirty="0">
                        <a:latin typeface="Bodoni MT" panose="02070603080606020203" pitchFamily="18" charset="0"/>
                      </a:endParaRPr>
                    </a:p>
                  </a:txBody>
                  <a:tcPr anchor="ctr"/>
                </a:tc>
                <a:extLst>
                  <a:ext uri="{0D108BD9-81ED-4DB2-BD59-A6C34878D82A}">
                    <a16:rowId xmlns:a16="http://schemas.microsoft.com/office/drawing/2014/main" val="1464901080"/>
                  </a:ext>
                </a:extLst>
              </a:tr>
            </a:tbl>
          </a:graphicData>
        </a:graphic>
      </p:graphicFrame>
      <p:sp>
        <p:nvSpPr>
          <p:cNvPr id="4" name="TextBox 3">
            <a:extLst>
              <a:ext uri="{FF2B5EF4-FFF2-40B4-BE49-F238E27FC236}">
                <a16:creationId xmlns:a16="http://schemas.microsoft.com/office/drawing/2014/main" id="{3CE6C601-E73D-C511-1F68-5937E5012FED}"/>
              </a:ext>
            </a:extLst>
          </p:cNvPr>
          <p:cNvSpPr txBox="1"/>
          <p:nvPr/>
        </p:nvSpPr>
        <p:spPr>
          <a:xfrm>
            <a:off x="1838631" y="3909621"/>
            <a:ext cx="7708490" cy="1963614"/>
          </a:xfrm>
          <a:prstGeom prst="rect">
            <a:avLst/>
          </a:prstGeom>
          <a:noFill/>
        </p:spPr>
        <p:txBody>
          <a:bodyPr wrap="square">
            <a:spAutoFit/>
          </a:bodyPr>
          <a:lstStyle/>
          <a:p>
            <a:pPr>
              <a:lnSpc>
                <a:spcPct val="115000"/>
              </a:lnSpc>
              <a:spcAft>
                <a:spcPts val="1200"/>
              </a:spcAft>
            </a:pPr>
            <a:r>
              <a:rPr lang="en-US" sz="2000" b="1" dirty="0">
                <a:latin typeface="Baskerville Old Face" panose="02020602080505020303" pitchFamily="18" charset="0"/>
                <a:ea typeface="Arial" panose="020B0604020202020204" pitchFamily="34" charset="0"/>
                <a:cs typeface="Times New Roman" panose="02020603050405020304" pitchFamily="18" charset="0"/>
              </a:rPr>
              <a:t>Interpretation</a:t>
            </a:r>
            <a:r>
              <a:rPr lang="en-US" sz="2400" b="1" dirty="0">
                <a:latin typeface="Baskerville Old Face" panose="02020602080505020303" pitchFamily="18" charset="0"/>
                <a:ea typeface="Arial" panose="020B0604020202020204" pitchFamily="34" charset="0"/>
                <a:cs typeface="Times New Roman" panose="02020603050405020304" pitchFamily="18" charset="0"/>
              </a:rPr>
              <a:t>: -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r>
              <a:rPr lang="en-IN" sz="1400" kern="0" dirty="0">
                <a:latin typeface="Bookman Old Style" panose="02050604050505020204" pitchFamily="18" charset="0"/>
                <a:ea typeface="Times New Roman" panose="02020603050405020304" pitchFamily="18" charset="0"/>
                <a:cs typeface="Times New Roman" panose="02020603050405020304" pitchFamily="18" charset="0"/>
              </a:rPr>
              <a:t>"The Debt Ratio shows how much of Coal India Limited's assets are financed by debt. In </a:t>
            </a:r>
            <a:r>
              <a:rPr lang="en-IN" sz="1400" b="1" kern="0" dirty="0">
                <a:latin typeface="Bookman Old Style" panose="02050604050505020204" pitchFamily="18" charset="0"/>
                <a:ea typeface="Times New Roman" panose="02020603050405020304" pitchFamily="18" charset="0"/>
                <a:cs typeface="Times New Roman" panose="02020603050405020304" pitchFamily="18" charset="0"/>
              </a:rPr>
              <a:t>2018-2019</a:t>
            </a:r>
            <a:r>
              <a:rPr lang="en-IN" sz="1400" kern="0" dirty="0">
                <a:latin typeface="Bookman Old Style" panose="02050604050505020204" pitchFamily="18" charset="0"/>
                <a:ea typeface="Times New Roman" panose="02020603050405020304" pitchFamily="18" charset="0"/>
                <a:cs typeface="Times New Roman" panose="02020603050405020304" pitchFamily="18" charset="0"/>
              </a:rPr>
              <a:t>, the ratio was </a:t>
            </a:r>
            <a:r>
              <a:rPr lang="en-IN" sz="1400" b="1" kern="0" dirty="0">
                <a:latin typeface="Bookman Old Style" panose="02050604050505020204" pitchFamily="18" charset="0"/>
                <a:ea typeface="Times New Roman" panose="02020603050405020304" pitchFamily="18" charset="0"/>
                <a:cs typeface="Times New Roman" panose="02020603050405020304" pitchFamily="18" charset="0"/>
              </a:rPr>
              <a:t>0.26%</a:t>
            </a:r>
            <a:r>
              <a:rPr lang="en-IN" sz="1400" kern="0" dirty="0">
                <a:latin typeface="Bookman Old Style" panose="02050604050505020204" pitchFamily="18" charset="0"/>
                <a:ea typeface="Times New Roman" panose="02020603050405020304" pitchFamily="18" charset="0"/>
                <a:cs typeface="Times New Roman" panose="02020603050405020304" pitchFamily="18" charset="0"/>
              </a:rPr>
              <a:t>, showing that a tiny amount of assets were financed by debt. It decreased slightly to </a:t>
            </a:r>
            <a:r>
              <a:rPr lang="en-IN" sz="1400" b="1" kern="0" dirty="0">
                <a:latin typeface="Bookman Old Style" panose="02050604050505020204" pitchFamily="18" charset="0"/>
                <a:ea typeface="Times New Roman" panose="02020603050405020304" pitchFamily="18" charset="0"/>
                <a:cs typeface="Times New Roman" panose="02020603050405020304" pitchFamily="18" charset="0"/>
              </a:rPr>
              <a:t>0.24%</a:t>
            </a:r>
            <a:r>
              <a:rPr lang="en-IN" sz="1400" kern="0" dirty="0">
                <a:latin typeface="Bookman Old Style" panose="02050604050505020204" pitchFamily="18" charset="0"/>
                <a:ea typeface="Times New Roman" panose="02020603050405020304" pitchFamily="18" charset="0"/>
                <a:cs typeface="Times New Roman" panose="02020603050405020304" pitchFamily="18" charset="0"/>
              </a:rPr>
              <a:t> in </a:t>
            </a:r>
            <a:r>
              <a:rPr lang="en-IN" sz="1400" b="1" kern="0" dirty="0">
                <a:latin typeface="Bookman Old Style" panose="02050604050505020204" pitchFamily="18" charset="0"/>
                <a:ea typeface="Times New Roman" panose="02020603050405020304" pitchFamily="18" charset="0"/>
                <a:cs typeface="Times New Roman" panose="02020603050405020304" pitchFamily="18" charset="0"/>
              </a:rPr>
              <a:t>2019-2020</a:t>
            </a:r>
            <a:r>
              <a:rPr lang="en-IN" sz="1400" kern="0" dirty="0">
                <a:latin typeface="Bookman Old Style" panose="02050604050505020204" pitchFamily="18" charset="0"/>
                <a:ea typeface="Times New Roman" panose="02020603050405020304" pitchFamily="18" charset="0"/>
                <a:cs typeface="Times New Roman" panose="02020603050405020304" pitchFamily="18" charset="0"/>
              </a:rPr>
              <a:t>, indicating a little decrease in debt financing. The ratio stayed comparatively stable at </a:t>
            </a:r>
            <a:r>
              <a:rPr lang="en-IN" sz="1400" b="1" kern="0" dirty="0">
                <a:latin typeface="Bookman Old Style" panose="02050604050505020204" pitchFamily="18" charset="0"/>
                <a:ea typeface="Times New Roman" panose="02020603050405020304" pitchFamily="18" charset="0"/>
                <a:cs typeface="Times New Roman" panose="02020603050405020304" pitchFamily="18" charset="0"/>
              </a:rPr>
              <a:t>0.25%</a:t>
            </a:r>
            <a:r>
              <a:rPr lang="en-IN" sz="1400" kern="0" dirty="0">
                <a:latin typeface="Bookman Old Style" panose="02050604050505020204" pitchFamily="18" charset="0"/>
                <a:ea typeface="Times New Roman" panose="02020603050405020304" pitchFamily="18" charset="0"/>
                <a:cs typeface="Times New Roman" panose="02020603050405020304" pitchFamily="18" charset="0"/>
              </a:rPr>
              <a:t> in </a:t>
            </a:r>
            <a:r>
              <a:rPr lang="en-IN" sz="1400" b="1" kern="0" dirty="0">
                <a:latin typeface="Bookman Old Style" panose="02050604050505020204" pitchFamily="18" charset="0"/>
                <a:ea typeface="Times New Roman" panose="02020603050405020304" pitchFamily="18" charset="0"/>
                <a:cs typeface="Times New Roman" panose="02020603050405020304" pitchFamily="18" charset="0"/>
              </a:rPr>
              <a:t>2020-2021</a:t>
            </a:r>
            <a:r>
              <a:rPr lang="en-IN" sz="1400" kern="0" dirty="0">
                <a:latin typeface="Bookman Old Style" panose="02050604050505020204" pitchFamily="18" charset="0"/>
                <a:ea typeface="Times New Roman" panose="02020603050405020304" pitchFamily="18" charset="0"/>
                <a:cs typeface="Times New Roman" panose="02020603050405020304" pitchFamily="18" charset="0"/>
              </a:rPr>
              <a:t>, increasing to </a:t>
            </a:r>
            <a:r>
              <a:rPr lang="en-IN" sz="1400" b="1" kern="0" dirty="0">
                <a:latin typeface="Bookman Old Style" panose="02050604050505020204" pitchFamily="18" charset="0"/>
                <a:ea typeface="Times New Roman" panose="02020603050405020304" pitchFamily="18" charset="0"/>
                <a:cs typeface="Times New Roman" panose="02020603050405020304" pitchFamily="18" charset="0"/>
              </a:rPr>
              <a:t>0.27%</a:t>
            </a:r>
            <a:r>
              <a:rPr lang="en-IN" sz="1400" kern="0" dirty="0">
                <a:latin typeface="Bookman Old Style" panose="02050604050505020204" pitchFamily="18" charset="0"/>
                <a:ea typeface="Times New Roman" panose="02020603050405020304" pitchFamily="18" charset="0"/>
                <a:cs typeface="Times New Roman" panose="02020603050405020304" pitchFamily="18" charset="0"/>
              </a:rPr>
              <a:t> in </a:t>
            </a:r>
            <a:r>
              <a:rPr lang="en-IN" sz="1400" b="1" kern="0" dirty="0">
                <a:latin typeface="Bookman Old Style" panose="02050604050505020204" pitchFamily="18" charset="0"/>
                <a:ea typeface="Times New Roman" panose="02020603050405020304" pitchFamily="18" charset="0"/>
                <a:cs typeface="Times New Roman" panose="02020603050405020304" pitchFamily="18" charset="0"/>
              </a:rPr>
              <a:t>2021-2022</a:t>
            </a:r>
            <a:r>
              <a:rPr lang="en-IN" sz="1400" kern="0" dirty="0">
                <a:latin typeface="Bookman Old Style" panose="02050604050505020204" pitchFamily="18" charset="0"/>
                <a:ea typeface="Times New Roman" panose="02020603050405020304" pitchFamily="18" charset="0"/>
                <a:cs typeface="Times New Roman" panose="02020603050405020304" pitchFamily="18" charset="0"/>
              </a:rPr>
              <a:t> and again to </a:t>
            </a:r>
            <a:r>
              <a:rPr lang="en-IN" sz="1400" b="1" kern="0" dirty="0">
                <a:latin typeface="Bookman Old Style" panose="02050604050505020204" pitchFamily="18" charset="0"/>
                <a:ea typeface="Times New Roman" panose="02020603050405020304" pitchFamily="18" charset="0"/>
                <a:cs typeface="Times New Roman" panose="02020603050405020304" pitchFamily="18" charset="0"/>
              </a:rPr>
              <a:t>0.28%</a:t>
            </a:r>
            <a:r>
              <a:rPr lang="en-IN" sz="1400" kern="0" dirty="0">
                <a:latin typeface="Bookman Old Style" panose="02050604050505020204" pitchFamily="18" charset="0"/>
                <a:ea typeface="Times New Roman" panose="02020603050405020304" pitchFamily="18" charset="0"/>
                <a:cs typeface="Times New Roman" panose="02020603050405020304" pitchFamily="18" charset="0"/>
              </a:rPr>
              <a:t> in </a:t>
            </a:r>
            <a:r>
              <a:rPr lang="en-IN" sz="1400" b="1" kern="0" dirty="0">
                <a:latin typeface="Bookman Old Style" panose="02050604050505020204" pitchFamily="18" charset="0"/>
                <a:ea typeface="Times New Roman" panose="02020603050405020304" pitchFamily="18" charset="0"/>
                <a:cs typeface="Times New Roman" panose="02020603050405020304" pitchFamily="18" charset="0"/>
              </a:rPr>
              <a:t>2022-2023</a:t>
            </a:r>
            <a:r>
              <a:rPr lang="en-IN" sz="1400" kern="0" dirty="0">
                <a:latin typeface="Bookman Old Style" panose="02050604050505020204" pitchFamily="18" charset="0"/>
                <a:ea typeface="Times New Roman" panose="02020603050405020304" pitchFamily="18" charset="0"/>
                <a:cs typeface="Times New Roman" panose="02020603050405020304" pitchFamily="18" charset="0"/>
              </a:rPr>
              <a:t>, showing a slight increase in the use of debt to fund assets over the period."</a:t>
            </a:r>
            <a:endParaRPr lang="en-IN" dirty="0"/>
          </a:p>
        </p:txBody>
      </p:sp>
      <p:sp>
        <p:nvSpPr>
          <p:cNvPr id="6" name="TextBox 5">
            <a:extLst>
              <a:ext uri="{FF2B5EF4-FFF2-40B4-BE49-F238E27FC236}">
                <a16:creationId xmlns:a16="http://schemas.microsoft.com/office/drawing/2014/main" id="{8668BE5B-5A35-09D0-1CB2-7BB38085B4A6}"/>
              </a:ext>
            </a:extLst>
          </p:cNvPr>
          <p:cNvSpPr txBox="1"/>
          <p:nvPr/>
        </p:nvSpPr>
        <p:spPr>
          <a:xfrm>
            <a:off x="1838631" y="664444"/>
            <a:ext cx="6096000"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uLnTx/>
                <a:uFillTx/>
                <a:latin typeface="Bell MT" panose="02020503060305020303" pitchFamily="18" charset="0"/>
                <a:ea typeface="+mn-ea"/>
                <a:cs typeface="+mn-cs"/>
              </a:rPr>
              <a:t>Analysis of Debt Ratio</a:t>
            </a:r>
          </a:p>
        </p:txBody>
      </p:sp>
    </p:spTree>
    <p:extLst>
      <p:ext uri="{BB962C8B-B14F-4D97-AF65-F5344CB8AC3E}">
        <p14:creationId xmlns:p14="http://schemas.microsoft.com/office/powerpoint/2010/main" val="3659492900"/>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4FA285-EEC3-1D3F-8B6E-23B0F448D1C1}"/>
              </a:ext>
            </a:extLst>
          </p:cNvPr>
          <p:cNvSpPr txBox="1"/>
          <p:nvPr/>
        </p:nvSpPr>
        <p:spPr>
          <a:xfrm>
            <a:off x="1661652" y="717864"/>
            <a:ext cx="9556956" cy="4616648"/>
          </a:xfrm>
          <a:prstGeom prst="rect">
            <a:avLst/>
          </a:prstGeom>
          <a:noFill/>
        </p:spPr>
        <p:txBody>
          <a:bodyPr wrap="square">
            <a:spAutoFit/>
          </a:bodyPr>
          <a:lstStyle/>
          <a:p>
            <a:r>
              <a:rPr lang="en-IN" sz="2400" b="1" dirty="0">
                <a:latin typeface="Bell MT" panose="02020503060305020303" pitchFamily="18" charset="0"/>
              </a:rPr>
              <a:t>Finding:</a:t>
            </a:r>
          </a:p>
          <a:p>
            <a:endParaRPr lang="en-IN" dirty="0"/>
          </a:p>
          <a:p>
            <a:pPr marL="342900" indent="-342900">
              <a:buAutoNum type="arabicPeriod"/>
            </a:pPr>
            <a:r>
              <a:rPr lang="en-IN" dirty="0">
                <a:latin typeface="Bookman Old Style" panose="02050604050505020204" pitchFamily="18" charset="0"/>
              </a:rPr>
              <a:t>Coal India Limited has maintained a sound financial position over the past five years.</a:t>
            </a:r>
          </a:p>
          <a:p>
            <a:endParaRPr lang="en-IN" dirty="0">
              <a:latin typeface="Bookman Old Style" panose="02050604050505020204" pitchFamily="18" charset="0"/>
            </a:endParaRPr>
          </a:p>
          <a:p>
            <a:r>
              <a:rPr lang="en-IN" dirty="0">
                <a:latin typeface="Bookman Old Style" panose="02050604050505020204" pitchFamily="18" charset="0"/>
              </a:rPr>
              <a:t>2. The company's liquidity position is strong, with stable current and quick ratios indicating the ability to meet short-term obligations.</a:t>
            </a:r>
          </a:p>
          <a:p>
            <a:endParaRPr lang="en-IN" dirty="0">
              <a:latin typeface="Bookman Old Style" panose="02050604050505020204" pitchFamily="18" charset="0"/>
            </a:endParaRPr>
          </a:p>
          <a:p>
            <a:r>
              <a:rPr lang="en-IN" dirty="0">
                <a:latin typeface="Bookman Old Style" panose="02050604050505020204" pitchFamily="18" charset="0"/>
              </a:rPr>
              <a:t>3. Efficient asset utilization is evident through positive trends in profitability ratios, reflecting the company's ability to generate profits.</a:t>
            </a:r>
          </a:p>
          <a:p>
            <a:endParaRPr lang="en-IN" dirty="0">
              <a:latin typeface="Bookman Old Style" panose="02050604050505020204" pitchFamily="18" charset="0"/>
            </a:endParaRPr>
          </a:p>
          <a:p>
            <a:r>
              <a:rPr lang="en-IN" dirty="0">
                <a:latin typeface="Bookman Old Style" panose="02050604050505020204" pitchFamily="18" charset="0"/>
              </a:rPr>
              <a:t>4. The ideal equity ratio maintained by Coal India Limited signifies a secure long-term solvency position.</a:t>
            </a:r>
          </a:p>
          <a:p>
            <a:endParaRPr lang="en-IN" dirty="0">
              <a:latin typeface="Bookman Old Style" panose="02050604050505020204" pitchFamily="18" charset="0"/>
            </a:endParaRPr>
          </a:p>
          <a:p>
            <a:r>
              <a:rPr lang="en-IN" dirty="0">
                <a:latin typeface="Bookman Old Style" panose="02050604050505020204" pitchFamily="18" charset="0"/>
              </a:rPr>
              <a:t>5. Overall, the analysis indicates that Coal India Limited exhibits good financial health characterized by liquidity, profitability, and long-term stability.</a:t>
            </a:r>
          </a:p>
        </p:txBody>
      </p:sp>
    </p:spTree>
    <p:extLst>
      <p:ext uri="{BB962C8B-B14F-4D97-AF65-F5344CB8AC3E}">
        <p14:creationId xmlns:p14="http://schemas.microsoft.com/office/powerpoint/2010/main" val="191328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C5F840-A805-2F8A-9D3F-23194C211C19}"/>
              </a:ext>
            </a:extLst>
          </p:cNvPr>
          <p:cNvSpPr txBox="1"/>
          <p:nvPr/>
        </p:nvSpPr>
        <p:spPr>
          <a:xfrm>
            <a:off x="1730477" y="631412"/>
            <a:ext cx="6096000" cy="954107"/>
          </a:xfrm>
          <a:prstGeom prst="rect">
            <a:avLst/>
          </a:prstGeom>
          <a:noFill/>
        </p:spPr>
        <p:txBody>
          <a:bodyPr wrap="square">
            <a:spAutoFit/>
          </a:bodyPr>
          <a:lstStyle/>
          <a:p>
            <a:r>
              <a:rPr lang="en-IN" sz="2800" dirty="0">
                <a:latin typeface="Bell MT" panose="02020503060305020303" pitchFamily="18" charset="0"/>
              </a:rPr>
              <a:t>Conclusion:</a:t>
            </a:r>
          </a:p>
          <a:p>
            <a:endParaRPr lang="en-IN" sz="2800" dirty="0">
              <a:latin typeface="Bell MT" panose="02020503060305020303" pitchFamily="18" charset="0"/>
            </a:endParaRPr>
          </a:p>
        </p:txBody>
      </p:sp>
      <p:sp>
        <p:nvSpPr>
          <p:cNvPr id="5" name="TextBox 4">
            <a:extLst>
              <a:ext uri="{FF2B5EF4-FFF2-40B4-BE49-F238E27FC236}">
                <a16:creationId xmlns:a16="http://schemas.microsoft.com/office/drawing/2014/main" id="{BB583515-9F4D-3DE8-F862-0F7C826A3512}"/>
              </a:ext>
            </a:extLst>
          </p:cNvPr>
          <p:cNvSpPr txBox="1"/>
          <p:nvPr/>
        </p:nvSpPr>
        <p:spPr>
          <a:xfrm>
            <a:off x="1730477" y="1585519"/>
            <a:ext cx="9399639" cy="2862322"/>
          </a:xfrm>
          <a:prstGeom prst="rect">
            <a:avLst/>
          </a:prstGeom>
          <a:noFill/>
        </p:spPr>
        <p:txBody>
          <a:bodyPr wrap="square">
            <a:spAutoFit/>
          </a:bodyPr>
          <a:lstStyle/>
          <a:p>
            <a:r>
              <a:rPr lang="en-IN" dirty="0">
                <a:latin typeface="Bookman Old Style" panose="02050604050505020204" pitchFamily="18" charset="0"/>
              </a:rPr>
              <a:t>The main goal of this project is to </a:t>
            </a:r>
            <a:r>
              <a:rPr lang="en-IN" dirty="0" err="1">
                <a:latin typeface="Bookman Old Style" panose="02050604050505020204" pitchFamily="18" charset="0"/>
              </a:rPr>
              <a:t>analyze</a:t>
            </a:r>
            <a:r>
              <a:rPr lang="en-IN" dirty="0">
                <a:latin typeface="Bookman Old Style" panose="02050604050505020204" pitchFamily="18" charset="0"/>
              </a:rPr>
              <a:t> the financial position of Coal India Limited over the past 5 years.</a:t>
            </a:r>
          </a:p>
          <a:p>
            <a:endParaRPr lang="en-IN" dirty="0">
              <a:latin typeface="Bookman Old Style" panose="02050604050505020204" pitchFamily="18" charset="0"/>
            </a:endParaRPr>
          </a:p>
          <a:p>
            <a:r>
              <a:rPr lang="en-IN" dirty="0">
                <a:latin typeface="Bookman Old Style" panose="02050604050505020204" pitchFamily="18" charset="0"/>
              </a:rPr>
              <a:t>- The financial position of CIL is sound based on liquidity and asset utilization.</a:t>
            </a:r>
          </a:p>
          <a:p>
            <a:r>
              <a:rPr lang="en-IN" dirty="0">
                <a:latin typeface="Bookman Old Style" panose="02050604050505020204" pitchFamily="18" charset="0"/>
              </a:rPr>
              <a:t>- Current and Quick Ratios indicate adequate liquidity to meet short-term obligations.</a:t>
            </a:r>
          </a:p>
          <a:p>
            <a:r>
              <a:rPr lang="en-IN" dirty="0">
                <a:latin typeface="Bookman Old Style" panose="02050604050505020204" pitchFamily="18" charset="0"/>
              </a:rPr>
              <a:t>- Debt and Equity ratios are within ideal levels, suggesting long-term solvency is maintained.</a:t>
            </a:r>
          </a:p>
          <a:p>
            <a:endParaRPr lang="en-IN" dirty="0">
              <a:latin typeface="Bookman Old Style" panose="02050604050505020204" pitchFamily="18" charset="0"/>
            </a:endParaRPr>
          </a:p>
          <a:p>
            <a:r>
              <a:rPr lang="en-IN" dirty="0">
                <a:latin typeface="Bookman Old Style" panose="02050604050505020204" pitchFamily="18" charset="0"/>
              </a:rPr>
              <a:t>Overall, Coal India Limited is in a strong financial position</a:t>
            </a:r>
          </a:p>
        </p:txBody>
      </p:sp>
    </p:spTree>
    <p:extLst>
      <p:ext uri="{BB962C8B-B14F-4D97-AF65-F5344CB8AC3E}">
        <p14:creationId xmlns:p14="http://schemas.microsoft.com/office/powerpoint/2010/main" val="485131578"/>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F0FEC3-CB8F-120D-BB7E-0CDBB52DCCEE}"/>
              </a:ext>
            </a:extLst>
          </p:cNvPr>
          <p:cNvSpPr txBox="1"/>
          <p:nvPr/>
        </p:nvSpPr>
        <p:spPr>
          <a:xfrm>
            <a:off x="1730477" y="719901"/>
            <a:ext cx="6096000" cy="523220"/>
          </a:xfrm>
          <a:prstGeom prst="rect">
            <a:avLst/>
          </a:prstGeom>
          <a:noFill/>
        </p:spPr>
        <p:txBody>
          <a:bodyPr wrap="square">
            <a:spAutoFit/>
          </a:bodyPr>
          <a:lstStyle/>
          <a:p>
            <a:r>
              <a:rPr lang="en-IN" sz="2800" b="1" dirty="0">
                <a:latin typeface="Bell MT" panose="02020503060305020303" pitchFamily="18" charset="0"/>
              </a:rPr>
              <a:t>Recommendations and Suggestions</a:t>
            </a:r>
          </a:p>
        </p:txBody>
      </p:sp>
      <p:sp>
        <p:nvSpPr>
          <p:cNvPr id="5" name="TextBox 4">
            <a:extLst>
              <a:ext uri="{FF2B5EF4-FFF2-40B4-BE49-F238E27FC236}">
                <a16:creationId xmlns:a16="http://schemas.microsoft.com/office/drawing/2014/main" id="{B8C3C7A8-F3EB-1852-F652-E03EACD94D07}"/>
              </a:ext>
            </a:extLst>
          </p:cNvPr>
          <p:cNvSpPr txBox="1"/>
          <p:nvPr/>
        </p:nvSpPr>
        <p:spPr>
          <a:xfrm>
            <a:off x="1730477" y="1656168"/>
            <a:ext cx="7570839" cy="3139321"/>
          </a:xfrm>
          <a:prstGeom prst="rect">
            <a:avLst/>
          </a:prstGeom>
          <a:noFill/>
        </p:spPr>
        <p:txBody>
          <a:bodyPr wrap="square">
            <a:spAutoFit/>
          </a:bodyPr>
          <a:lstStyle/>
          <a:p>
            <a:r>
              <a:rPr lang="en-IN" dirty="0">
                <a:latin typeface="Bookman Old Style" panose="02050604050505020204" pitchFamily="18" charset="0"/>
              </a:rPr>
              <a:t>Based on the study of the financial position of Coal India Limited, the following recommendations are provided:</a:t>
            </a:r>
          </a:p>
          <a:p>
            <a:endParaRPr lang="en-IN" dirty="0">
              <a:latin typeface="Bookman Old Style" panose="02050604050505020204" pitchFamily="18" charset="0"/>
            </a:endParaRPr>
          </a:p>
          <a:p>
            <a:pPr marL="342900" indent="-342900">
              <a:buAutoNum type="arabicPeriod"/>
            </a:pPr>
            <a:r>
              <a:rPr lang="en-IN" dirty="0">
                <a:latin typeface="Bookman Old Style" panose="02050604050505020204" pitchFamily="18" charset="0"/>
              </a:rPr>
              <a:t>Maintain profitability in the long term, as seen in the past five years.</a:t>
            </a:r>
          </a:p>
          <a:p>
            <a:endParaRPr lang="en-IN" dirty="0">
              <a:latin typeface="Bookman Old Style" panose="02050604050505020204" pitchFamily="18" charset="0"/>
            </a:endParaRPr>
          </a:p>
          <a:p>
            <a:r>
              <a:rPr lang="en-IN" dirty="0">
                <a:latin typeface="Bookman Old Style" panose="02050604050505020204" pitchFamily="18" charset="0"/>
              </a:rPr>
              <a:t>2. Sustain the </a:t>
            </a:r>
            <a:r>
              <a:rPr lang="en-US" dirty="0">
                <a:latin typeface="Bookman Old Style" panose="02050604050505020204" pitchFamily="18" charset="0"/>
              </a:rPr>
              <a:t>strong liquidity position at a standard meeting</a:t>
            </a:r>
            <a:r>
              <a:rPr lang="en-IN" dirty="0">
                <a:latin typeface="Bookman Old Style" panose="02050604050505020204" pitchFamily="18" charset="0"/>
              </a:rPr>
              <a:t> future expectations.</a:t>
            </a:r>
          </a:p>
          <a:p>
            <a:endParaRPr lang="en-IN" dirty="0">
              <a:latin typeface="Bookman Old Style" panose="02050604050505020204" pitchFamily="18" charset="0"/>
            </a:endParaRPr>
          </a:p>
          <a:p>
            <a:r>
              <a:rPr lang="en-IN" dirty="0">
                <a:latin typeface="Bookman Old Style" panose="02050604050505020204" pitchFamily="18" charset="0"/>
              </a:rPr>
              <a:t>3. Focus on increasing net profit by boosting sales. Emphasize strategic initiatives that align with comprehensive financial goals.</a:t>
            </a:r>
          </a:p>
        </p:txBody>
      </p:sp>
    </p:spTree>
    <p:extLst>
      <p:ext uri="{BB962C8B-B14F-4D97-AF65-F5344CB8AC3E}">
        <p14:creationId xmlns:p14="http://schemas.microsoft.com/office/powerpoint/2010/main" val="42867989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Handshake with solid fill">
            <a:extLst>
              <a:ext uri="{FF2B5EF4-FFF2-40B4-BE49-F238E27FC236}">
                <a16:creationId xmlns:a16="http://schemas.microsoft.com/office/drawing/2014/main" id="{FD1DEFE7-389C-0C7D-4EB4-CF1E6F6873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95835" y="2032026"/>
            <a:ext cx="1200329" cy="1200329"/>
          </a:xfrm>
          <a:prstGeom prst="rect">
            <a:avLst/>
          </a:prstGeom>
        </p:spPr>
      </p:pic>
      <p:sp>
        <p:nvSpPr>
          <p:cNvPr id="4" name="TextBox 3">
            <a:extLst>
              <a:ext uri="{FF2B5EF4-FFF2-40B4-BE49-F238E27FC236}">
                <a16:creationId xmlns:a16="http://schemas.microsoft.com/office/drawing/2014/main" id="{DB1670A0-CDD5-6C42-1552-0FECD82145E0}"/>
              </a:ext>
            </a:extLst>
          </p:cNvPr>
          <p:cNvSpPr txBox="1"/>
          <p:nvPr/>
        </p:nvSpPr>
        <p:spPr>
          <a:xfrm>
            <a:off x="3436374" y="3124200"/>
            <a:ext cx="5319252" cy="1200329"/>
          </a:xfrm>
          <a:prstGeom prst="rect">
            <a:avLst/>
          </a:prstGeom>
          <a:noFill/>
        </p:spPr>
        <p:txBody>
          <a:bodyPr wrap="square" rtlCol="0">
            <a:spAutoFit/>
          </a:bodyPr>
          <a:lstStyle/>
          <a:p>
            <a:pPr algn="ctr"/>
            <a:r>
              <a:rPr lang="en-IN" sz="7200" b="1" dirty="0">
                <a:latin typeface="Bell MT" panose="02020503060305020303" pitchFamily="18" charset="0"/>
              </a:rPr>
              <a:t>Thank You</a:t>
            </a:r>
          </a:p>
        </p:txBody>
      </p:sp>
    </p:spTree>
    <p:extLst>
      <p:ext uri="{BB962C8B-B14F-4D97-AF65-F5344CB8AC3E}">
        <p14:creationId xmlns:p14="http://schemas.microsoft.com/office/powerpoint/2010/main" val="12283327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A8BEF6-1E7A-0F1E-EF20-66F7B423D609}"/>
              </a:ext>
            </a:extLst>
          </p:cNvPr>
          <p:cNvSpPr txBox="1"/>
          <p:nvPr/>
        </p:nvSpPr>
        <p:spPr>
          <a:xfrm>
            <a:off x="1671484" y="690837"/>
            <a:ext cx="5535562" cy="584775"/>
          </a:xfrm>
          <a:prstGeom prst="rect">
            <a:avLst/>
          </a:prstGeom>
          <a:noFill/>
        </p:spPr>
        <p:txBody>
          <a:bodyPr wrap="square" rtlCol="0">
            <a:spAutoFit/>
          </a:bodyPr>
          <a:lstStyle/>
          <a:p>
            <a:r>
              <a:rPr lang="en-IN" sz="3200" b="1" dirty="0">
                <a:latin typeface="Bell MT" panose="02020503060305020303" pitchFamily="18" charset="0"/>
              </a:rPr>
              <a:t>Introduction to CIL</a:t>
            </a:r>
          </a:p>
        </p:txBody>
      </p:sp>
      <p:sp>
        <p:nvSpPr>
          <p:cNvPr id="4" name="TextBox 3">
            <a:extLst>
              <a:ext uri="{FF2B5EF4-FFF2-40B4-BE49-F238E27FC236}">
                <a16:creationId xmlns:a16="http://schemas.microsoft.com/office/drawing/2014/main" id="{7FB0B1AE-2FC8-73F8-9E97-DFED6CB5F751}"/>
              </a:ext>
            </a:extLst>
          </p:cNvPr>
          <p:cNvSpPr txBox="1"/>
          <p:nvPr/>
        </p:nvSpPr>
        <p:spPr>
          <a:xfrm>
            <a:off x="1671484" y="1828562"/>
            <a:ext cx="4424516" cy="1538883"/>
          </a:xfrm>
          <a:prstGeom prst="rect">
            <a:avLst/>
          </a:prstGeom>
          <a:noFill/>
        </p:spPr>
        <p:txBody>
          <a:bodyPr wrap="square" rtlCol="0">
            <a:spAutoFit/>
          </a:bodyPr>
          <a:lstStyle/>
          <a:p>
            <a:r>
              <a:rPr lang="en-IN" sz="2000" b="1" dirty="0">
                <a:latin typeface="Bell MT" panose="02020503060305020303" pitchFamily="18" charset="0"/>
              </a:rPr>
              <a:t>Origin and Growth</a:t>
            </a:r>
            <a:br>
              <a:rPr lang="en-IN" dirty="0"/>
            </a:br>
            <a:br>
              <a:rPr lang="en-IN" dirty="0"/>
            </a:br>
            <a:r>
              <a:rPr lang="en-US" sz="1400" dirty="0">
                <a:latin typeface="Bookman Old Style" panose="02050604050505020204" pitchFamily="18" charset="0"/>
              </a:rPr>
              <a:t>Coal India Limited (CIL) was established in November 1975, with a modest production of 79 Million </a:t>
            </a:r>
            <a:r>
              <a:rPr lang="en-US" sz="1400" dirty="0" err="1">
                <a:latin typeface="Bookman Old Style" panose="02050604050505020204" pitchFamily="18" charset="0"/>
              </a:rPr>
              <a:t>Tonnes</a:t>
            </a:r>
            <a:r>
              <a:rPr lang="en-US" sz="1400" dirty="0">
                <a:latin typeface="Bookman Old Style" panose="02050604050505020204" pitchFamily="18" charset="0"/>
              </a:rPr>
              <a:t> (MTs). Today, CIL is the largest coal producer globally.</a:t>
            </a:r>
            <a:endParaRPr lang="en-IN" dirty="0">
              <a:latin typeface="Bookman Old Style" panose="02050604050505020204" pitchFamily="18" charset="0"/>
            </a:endParaRPr>
          </a:p>
        </p:txBody>
      </p:sp>
      <p:sp>
        <p:nvSpPr>
          <p:cNvPr id="5" name="TextBox 4">
            <a:extLst>
              <a:ext uri="{FF2B5EF4-FFF2-40B4-BE49-F238E27FC236}">
                <a16:creationId xmlns:a16="http://schemas.microsoft.com/office/drawing/2014/main" id="{F310F6FC-B823-7862-8088-0D8138885E5C}"/>
              </a:ext>
            </a:extLst>
          </p:cNvPr>
          <p:cNvSpPr txBox="1"/>
          <p:nvPr/>
        </p:nvSpPr>
        <p:spPr>
          <a:xfrm>
            <a:off x="6705600" y="1828562"/>
            <a:ext cx="4955458" cy="1107996"/>
          </a:xfrm>
          <a:prstGeom prst="rect">
            <a:avLst/>
          </a:prstGeom>
          <a:noFill/>
        </p:spPr>
        <p:txBody>
          <a:bodyPr wrap="square" rtlCol="0">
            <a:spAutoFit/>
          </a:bodyPr>
          <a:lstStyle/>
          <a:p>
            <a:r>
              <a:rPr lang="en-IN" sz="2000" b="1" dirty="0">
                <a:latin typeface="Bell MT" panose="02020503060305020303" pitchFamily="18" charset="0"/>
              </a:rPr>
              <a:t>Corporate Structure</a:t>
            </a:r>
            <a:br>
              <a:rPr lang="en-IN" dirty="0"/>
            </a:br>
            <a:br>
              <a:rPr lang="en-IN" dirty="0"/>
            </a:br>
            <a:r>
              <a:rPr lang="en-US" sz="1400" dirty="0">
                <a:latin typeface="Bookman Old Style" panose="02050604050505020204" pitchFamily="18" charset="0"/>
              </a:rPr>
              <a:t>CIL operates through its subsidiaries in 84 mining areas across eight states in India.</a:t>
            </a:r>
            <a:endParaRPr lang="en-IN" dirty="0">
              <a:latin typeface="Bookman Old Style" panose="02050604050505020204" pitchFamily="18" charset="0"/>
            </a:endParaRPr>
          </a:p>
        </p:txBody>
      </p:sp>
      <p:sp>
        <p:nvSpPr>
          <p:cNvPr id="6" name="TextBox 5">
            <a:extLst>
              <a:ext uri="{FF2B5EF4-FFF2-40B4-BE49-F238E27FC236}">
                <a16:creationId xmlns:a16="http://schemas.microsoft.com/office/drawing/2014/main" id="{BCF376FE-929F-3EFA-813A-7C86D635FA59}"/>
              </a:ext>
            </a:extLst>
          </p:cNvPr>
          <p:cNvSpPr txBox="1"/>
          <p:nvPr/>
        </p:nvSpPr>
        <p:spPr>
          <a:xfrm>
            <a:off x="1696065" y="3572141"/>
            <a:ext cx="4296697" cy="1538883"/>
          </a:xfrm>
          <a:prstGeom prst="rect">
            <a:avLst/>
          </a:prstGeom>
          <a:noFill/>
        </p:spPr>
        <p:txBody>
          <a:bodyPr wrap="square" rtlCol="0">
            <a:spAutoFit/>
          </a:bodyPr>
          <a:lstStyle/>
          <a:p>
            <a:r>
              <a:rPr lang="en-IN" sz="2000" b="1" dirty="0">
                <a:latin typeface="Bell MT" panose="02020503060305020303" pitchFamily="18" charset="0"/>
              </a:rPr>
              <a:t>Operational Scope</a:t>
            </a:r>
            <a:br>
              <a:rPr lang="en-IN" dirty="0"/>
            </a:br>
            <a:br>
              <a:rPr lang="en-IN" dirty="0"/>
            </a:br>
            <a:r>
              <a:rPr lang="en-US" sz="1400" dirty="0">
                <a:latin typeface="Bookman Old Style" panose="02050604050505020204" pitchFamily="18" charset="0"/>
              </a:rPr>
              <a:t>CIL manages 352 mines, 12 coal washeries, workshops, hospitals, and training institutes. It's recognized as a </a:t>
            </a:r>
            <a:r>
              <a:rPr lang="en-US" sz="1400" dirty="0" err="1">
                <a:latin typeface="Bookman Old Style" panose="02050604050505020204" pitchFamily="18" charset="0"/>
              </a:rPr>
              <a:t>Maharatna</a:t>
            </a:r>
            <a:r>
              <a:rPr lang="en-US" sz="1400" dirty="0">
                <a:latin typeface="Bookman Old Style" panose="02050604050505020204" pitchFamily="18" charset="0"/>
              </a:rPr>
              <a:t> company by the Government of India.</a:t>
            </a:r>
            <a:endParaRPr lang="en-IN" dirty="0">
              <a:latin typeface="Bookman Old Style" panose="02050604050505020204" pitchFamily="18" charset="0"/>
            </a:endParaRPr>
          </a:p>
        </p:txBody>
      </p:sp>
      <p:sp>
        <p:nvSpPr>
          <p:cNvPr id="8" name="TextBox 7">
            <a:extLst>
              <a:ext uri="{FF2B5EF4-FFF2-40B4-BE49-F238E27FC236}">
                <a16:creationId xmlns:a16="http://schemas.microsoft.com/office/drawing/2014/main" id="{2FDA5C01-56A8-49E2-61E4-CEBF5EA8F787}"/>
              </a:ext>
            </a:extLst>
          </p:cNvPr>
          <p:cNvSpPr txBox="1"/>
          <p:nvPr/>
        </p:nvSpPr>
        <p:spPr>
          <a:xfrm>
            <a:off x="6705600" y="3541363"/>
            <a:ext cx="4036142" cy="1538883"/>
          </a:xfrm>
          <a:prstGeom prst="rect">
            <a:avLst/>
          </a:prstGeom>
          <a:noFill/>
        </p:spPr>
        <p:txBody>
          <a:bodyPr wrap="square" rtlCol="0">
            <a:spAutoFit/>
          </a:bodyPr>
          <a:lstStyle/>
          <a:p>
            <a:r>
              <a:rPr lang="en-IN" sz="2000" b="1" dirty="0">
                <a:latin typeface="Bell MT" panose="02020503060305020303" pitchFamily="18" charset="0"/>
              </a:rPr>
              <a:t>Subsidiaries</a:t>
            </a:r>
            <a:br>
              <a:rPr lang="en-IN" dirty="0"/>
            </a:br>
            <a:br>
              <a:rPr lang="en-IN" dirty="0"/>
            </a:br>
            <a:r>
              <a:rPr lang="en-US" sz="1400" dirty="0">
                <a:latin typeface="Bookman Old Style" panose="02050604050505020204" pitchFamily="18" charset="0"/>
              </a:rPr>
              <a:t>CIL has seven producing subsidiaries and one mine planning and consultancy company. Additionally, it has an overseas subsidiary in Mozambique.</a:t>
            </a:r>
            <a:endParaRPr lang="en-IN" dirty="0">
              <a:latin typeface="Bookman Old Style" panose="02050604050505020204" pitchFamily="18" charset="0"/>
            </a:endParaRPr>
          </a:p>
        </p:txBody>
      </p:sp>
    </p:spTree>
    <p:extLst>
      <p:ext uri="{BB962C8B-B14F-4D97-AF65-F5344CB8AC3E}">
        <p14:creationId xmlns:p14="http://schemas.microsoft.com/office/powerpoint/2010/main" val="569869051"/>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8E08BC-801E-CAFD-2821-80FA52D0AF1D}"/>
              </a:ext>
            </a:extLst>
          </p:cNvPr>
          <p:cNvSpPr txBox="1"/>
          <p:nvPr/>
        </p:nvSpPr>
        <p:spPr>
          <a:xfrm>
            <a:off x="1799303" y="678423"/>
            <a:ext cx="5289755" cy="584775"/>
          </a:xfrm>
          <a:prstGeom prst="rect">
            <a:avLst/>
          </a:prstGeom>
          <a:noFill/>
        </p:spPr>
        <p:txBody>
          <a:bodyPr wrap="square" rtlCol="0">
            <a:spAutoFit/>
          </a:bodyPr>
          <a:lstStyle/>
          <a:p>
            <a:r>
              <a:rPr lang="en-IN" sz="3200" b="1" dirty="0">
                <a:latin typeface="Bell MT" panose="02020503060305020303" pitchFamily="18" charset="0"/>
              </a:rPr>
              <a:t>Objective of the Project</a:t>
            </a:r>
          </a:p>
        </p:txBody>
      </p:sp>
      <p:sp>
        <p:nvSpPr>
          <p:cNvPr id="3" name="TextBox 2">
            <a:extLst>
              <a:ext uri="{FF2B5EF4-FFF2-40B4-BE49-F238E27FC236}">
                <a16:creationId xmlns:a16="http://schemas.microsoft.com/office/drawing/2014/main" id="{78E309FD-4BB1-F83A-2E85-80A0E9260F96}"/>
              </a:ext>
            </a:extLst>
          </p:cNvPr>
          <p:cNvSpPr txBox="1"/>
          <p:nvPr/>
        </p:nvSpPr>
        <p:spPr>
          <a:xfrm>
            <a:off x="1337187" y="2517058"/>
            <a:ext cx="3106994" cy="1508105"/>
          </a:xfrm>
          <a:prstGeom prst="rect">
            <a:avLst/>
          </a:prstGeom>
          <a:noFill/>
        </p:spPr>
        <p:txBody>
          <a:bodyPr wrap="square" rtlCol="0">
            <a:spAutoFit/>
          </a:bodyPr>
          <a:lstStyle/>
          <a:p>
            <a:r>
              <a:rPr lang="en-IN" dirty="0">
                <a:sym typeface="Wingdings" panose="05000000000000000000" pitchFamily="2" charset="2"/>
              </a:rPr>
              <a:t></a:t>
            </a:r>
            <a:r>
              <a:rPr lang="en-IN" sz="2000" b="1" dirty="0">
                <a:latin typeface="Bell MT" panose="02020503060305020303" pitchFamily="18" charset="0"/>
              </a:rPr>
              <a:t>Liquidity Position</a:t>
            </a:r>
          </a:p>
          <a:p>
            <a:br>
              <a:rPr lang="en-IN" dirty="0"/>
            </a:br>
            <a:r>
              <a:rPr lang="en-US" dirty="0">
                <a:latin typeface="Bookman Old Style" panose="02050604050505020204" pitchFamily="18" charset="0"/>
              </a:rPr>
              <a:t>To measure and evaluate the liquidity position of CIL.</a:t>
            </a:r>
            <a:endParaRPr lang="en-IN" dirty="0">
              <a:latin typeface="Bookman Old Style" panose="02050604050505020204" pitchFamily="18" charset="0"/>
            </a:endParaRPr>
          </a:p>
        </p:txBody>
      </p:sp>
      <p:sp>
        <p:nvSpPr>
          <p:cNvPr id="4" name="TextBox 3">
            <a:extLst>
              <a:ext uri="{FF2B5EF4-FFF2-40B4-BE49-F238E27FC236}">
                <a16:creationId xmlns:a16="http://schemas.microsoft.com/office/drawing/2014/main" id="{62E480E0-7FF6-4903-CDDE-44D3E6F7498B}"/>
              </a:ext>
            </a:extLst>
          </p:cNvPr>
          <p:cNvSpPr txBox="1"/>
          <p:nvPr/>
        </p:nvSpPr>
        <p:spPr>
          <a:xfrm>
            <a:off x="4571999" y="2517057"/>
            <a:ext cx="3342969" cy="1508105"/>
          </a:xfrm>
          <a:prstGeom prst="rect">
            <a:avLst/>
          </a:prstGeom>
          <a:noFill/>
        </p:spPr>
        <p:txBody>
          <a:bodyPr wrap="square" rtlCol="0">
            <a:spAutoFit/>
          </a:bodyPr>
          <a:lstStyle/>
          <a:p>
            <a:r>
              <a:rPr lang="en-IN" sz="2000" b="1" dirty="0">
                <a:latin typeface="Bell MT" panose="02020503060305020303" pitchFamily="18" charset="0"/>
                <a:sym typeface="Wingdings" panose="05000000000000000000" pitchFamily="2" charset="2"/>
              </a:rPr>
              <a:t></a:t>
            </a:r>
            <a:r>
              <a:rPr lang="en-IN" sz="2000" b="1" dirty="0">
                <a:latin typeface="Bell MT" panose="02020503060305020303" pitchFamily="18" charset="0"/>
              </a:rPr>
              <a:t>Profitability Condition</a:t>
            </a:r>
            <a:br>
              <a:rPr lang="en-IN" dirty="0"/>
            </a:br>
            <a:br>
              <a:rPr lang="en-IN" dirty="0"/>
            </a:br>
            <a:r>
              <a:rPr lang="en-US" dirty="0">
                <a:latin typeface="Bookman Old Style" panose="02050604050505020204" pitchFamily="18" charset="0"/>
              </a:rPr>
              <a:t>To determine the profitability condition of CIL.</a:t>
            </a:r>
            <a:endParaRPr lang="en-IN" dirty="0">
              <a:latin typeface="Bookman Old Style" panose="02050604050505020204" pitchFamily="18" charset="0"/>
            </a:endParaRPr>
          </a:p>
        </p:txBody>
      </p:sp>
      <p:sp>
        <p:nvSpPr>
          <p:cNvPr id="5" name="TextBox 4">
            <a:extLst>
              <a:ext uri="{FF2B5EF4-FFF2-40B4-BE49-F238E27FC236}">
                <a16:creationId xmlns:a16="http://schemas.microsoft.com/office/drawing/2014/main" id="{0D55E6CA-E9B2-EB6E-D795-416686080E83}"/>
              </a:ext>
            </a:extLst>
          </p:cNvPr>
          <p:cNvSpPr txBox="1"/>
          <p:nvPr/>
        </p:nvSpPr>
        <p:spPr>
          <a:xfrm>
            <a:off x="7944465" y="2517057"/>
            <a:ext cx="3342969" cy="1785104"/>
          </a:xfrm>
          <a:prstGeom prst="rect">
            <a:avLst/>
          </a:prstGeom>
          <a:noFill/>
        </p:spPr>
        <p:txBody>
          <a:bodyPr wrap="square" rtlCol="0">
            <a:spAutoFit/>
          </a:bodyPr>
          <a:lstStyle/>
          <a:p>
            <a:r>
              <a:rPr lang="en-IN" sz="2000" b="1" dirty="0">
                <a:latin typeface="Bell MT" panose="02020503060305020303" pitchFamily="18" charset="0"/>
                <a:sym typeface="Wingdings" panose="05000000000000000000" pitchFamily="2" charset="2"/>
              </a:rPr>
              <a:t></a:t>
            </a:r>
            <a:r>
              <a:rPr lang="en-IN" sz="2000" b="1" dirty="0">
                <a:latin typeface="Bell MT" panose="02020503060305020303" pitchFamily="18" charset="0"/>
              </a:rPr>
              <a:t>Recommendations</a:t>
            </a:r>
            <a:br>
              <a:rPr lang="en-IN" dirty="0"/>
            </a:br>
            <a:br>
              <a:rPr lang="en-IN" dirty="0"/>
            </a:br>
            <a:r>
              <a:rPr lang="en-US" dirty="0">
                <a:latin typeface="Bookman Old Style" panose="02050604050505020204" pitchFamily="18" charset="0"/>
              </a:rPr>
              <a:t>To provide actionable recommendations and suggestions based on the research findings.</a:t>
            </a:r>
            <a:endParaRPr lang="en-IN" dirty="0">
              <a:latin typeface="Bookman Old Style" panose="02050604050505020204" pitchFamily="18" charset="0"/>
            </a:endParaRPr>
          </a:p>
        </p:txBody>
      </p:sp>
    </p:spTree>
    <p:extLst>
      <p:ext uri="{BB962C8B-B14F-4D97-AF65-F5344CB8AC3E}">
        <p14:creationId xmlns:p14="http://schemas.microsoft.com/office/powerpoint/2010/main" val="6386535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9A012B-A7EA-4701-7232-4C607AC87BC0}"/>
              </a:ext>
            </a:extLst>
          </p:cNvPr>
          <p:cNvSpPr txBox="1"/>
          <p:nvPr/>
        </p:nvSpPr>
        <p:spPr>
          <a:xfrm>
            <a:off x="1750142" y="747252"/>
            <a:ext cx="4345858" cy="584775"/>
          </a:xfrm>
          <a:prstGeom prst="rect">
            <a:avLst/>
          </a:prstGeom>
          <a:noFill/>
        </p:spPr>
        <p:txBody>
          <a:bodyPr wrap="square" rtlCol="0">
            <a:spAutoFit/>
          </a:bodyPr>
          <a:lstStyle/>
          <a:p>
            <a:r>
              <a:rPr lang="en-IN" sz="3200" b="1" dirty="0">
                <a:latin typeface="Bell MT" panose="02020503060305020303" pitchFamily="18" charset="0"/>
              </a:rPr>
              <a:t>Research Methodology</a:t>
            </a:r>
          </a:p>
        </p:txBody>
      </p:sp>
      <p:sp>
        <p:nvSpPr>
          <p:cNvPr id="3" name="TextBox 2">
            <a:extLst>
              <a:ext uri="{FF2B5EF4-FFF2-40B4-BE49-F238E27FC236}">
                <a16:creationId xmlns:a16="http://schemas.microsoft.com/office/drawing/2014/main" id="{40D70E90-31E3-C2A1-1CFA-C471A88314E7}"/>
              </a:ext>
            </a:extLst>
          </p:cNvPr>
          <p:cNvSpPr txBox="1"/>
          <p:nvPr/>
        </p:nvSpPr>
        <p:spPr>
          <a:xfrm>
            <a:off x="1445341" y="2136338"/>
            <a:ext cx="9635613" cy="2062103"/>
          </a:xfrm>
          <a:prstGeom prst="rect">
            <a:avLst/>
          </a:prstGeom>
          <a:noFill/>
        </p:spPr>
        <p:txBody>
          <a:bodyPr wrap="square" rtlCol="0">
            <a:spAutoFit/>
          </a:bodyPr>
          <a:lstStyle/>
          <a:p>
            <a:pPr algn="just"/>
            <a:r>
              <a:rPr lang="en-US" sz="1600" dirty="0">
                <a:latin typeface="Bookman Old Style" panose="02050604050505020204" pitchFamily="18" charset="0"/>
              </a:rPr>
              <a:t>The research study was carried out using observational methods for gathering data. Secondary data from CIL's annual reports was used for analysis, involving simple accounting ratios such as gross profit ratio, net profit, operating profit, net sales, current assets to current liabilities, office expenses, depreciation, turnover ratio in days, and inventory turnover ratio in days. </a:t>
            </a:r>
          </a:p>
          <a:p>
            <a:pPr algn="just"/>
            <a:endParaRPr lang="en-US" sz="1600" dirty="0">
              <a:latin typeface="Bookman Old Style" panose="02050604050505020204" pitchFamily="18" charset="0"/>
            </a:endParaRPr>
          </a:p>
          <a:p>
            <a:pPr algn="just"/>
            <a:r>
              <a:rPr lang="en-US" sz="1600" dirty="0">
                <a:latin typeface="Bookman Old Style" panose="02050604050505020204" pitchFamily="18" charset="0"/>
              </a:rPr>
              <a:t>The sample design included CIL as the model unit, with data spanning from 2018-2019 to 2022-2023, collected from audit financial statements available on the CIL website. The study focused solely on secondary data for the entire research.</a:t>
            </a:r>
            <a:endParaRPr lang="en-IN" sz="1600" dirty="0">
              <a:latin typeface="Bookman Old Style" panose="02050604050505020204" pitchFamily="18" charset="0"/>
            </a:endParaRPr>
          </a:p>
        </p:txBody>
      </p:sp>
    </p:spTree>
    <p:extLst>
      <p:ext uri="{BB962C8B-B14F-4D97-AF65-F5344CB8AC3E}">
        <p14:creationId xmlns:p14="http://schemas.microsoft.com/office/powerpoint/2010/main" val="1530580701"/>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E333D6-7746-CD73-AACC-FE6F43838579}"/>
              </a:ext>
            </a:extLst>
          </p:cNvPr>
          <p:cNvSpPr txBox="1"/>
          <p:nvPr/>
        </p:nvSpPr>
        <p:spPr>
          <a:xfrm>
            <a:off x="1582993" y="757084"/>
            <a:ext cx="7049729" cy="461665"/>
          </a:xfrm>
          <a:prstGeom prst="rect">
            <a:avLst/>
          </a:prstGeom>
          <a:noFill/>
        </p:spPr>
        <p:txBody>
          <a:bodyPr wrap="square" rtlCol="0">
            <a:spAutoFit/>
          </a:bodyPr>
          <a:lstStyle/>
          <a:p>
            <a:r>
              <a:rPr lang="en-IN" sz="2400" b="1" dirty="0">
                <a:latin typeface="Bell MT" panose="02020503060305020303" pitchFamily="18" charset="0"/>
              </a:rPr>
              <a:t>DATA ANALYSIS AND INTERPRETATION</a:t>
            </a:r>
          </a:p>
        </p:txBody>
      </p:sp>
      <p:sp>
        <p:nvSpPr>
          <p:cNvPr id="4" name="TextBox 3">
            <a:extLst>
              <a:ext uri="{FF2B5EF4-FFF2-40B4-BE49-F238E27FC236}">
                <a16:creationId xmlns:a16="http://schemas.microsoft.com/office/drawing/2014/main" id="{9F2FDCD5-A126-169E-AC35-E8F920716BC4}"/>
              </a:ext>
            </a:extLst>
          </p:cNvPr>
          <p:cNvSpPr txBox="1"/>
          <p:nvPr/>
        </p:nvSpPr>
        <p:spPr>
          <a:xfrm>
            <a:off x="1582993" y="1218749"/>
            <a:ext cx="6096000" cy="400110"/>
          </a:xfrm>
          <a:prstGeom prst="rect">
            <a:avLst/>
          </a:prstGeom>
          <a:noFill/>
        </p:spPr>
        <p:txBody>
          <a:bodyPr wrap="square">
            <a:spAutoFit/>
          </a:bodyPr>
          <a:lstStyle/>
          <a:p>
            <a:r>
              <a:rPr lang="en-IN" sz="2000" dirty="0">
                <a:latin typeface="Bookman Old Style" panose="02050604050505020204" pitchFamily="18" charset="0"/>
              </a:rPr>
              <a:t>Analysis of Current Ratio</a:t>
            </a:r>
          </a:p>
        </p:txBody>
      </p:sp>
      <p:graphicFrame>
        <p:nvGraphicFramePr>
          <p:cNvPr id="6" name="Table 5">
            <a:extLst>
              <a:ext uri="{FF2B5EF4-FFF2-40B4-BE49-F238E27FC236}">
                <a16:creationId xmlns:a16="http://schemas.microsoft.com/office/drawing/2014/main" id="{AEF52A12-7709-F3CE-CC31-9827B6A946A3}"/>
              </a:ext>
            </a:extLst>
          </p:cNvPr>
          <p:cNvGraphicFramePr>
            <a:graphicFrameLocks noGrp="1"/>
          </p:cNvGraphicFramePr>
          <p:nvPr>
            <p:extLst>
              <p:ext uri="{D42A27DB-BD31-4B8C-83A1-F6EECF244321}">
                <p14:modId xmlns:p14="http://schemas.microsoft.com/office/powerpoint/2010/main" val="898336815"/>
              </p:ext>
            </p:extLst>
          </p:nvPr>
        </p:nvGraphicFramePr>
        <p:xfrm>
          <a:off x="1582993" y="1817598"/>
          <a:ext cx="4575277" cy="2311400"/>
        </p:xfrm>
        <a:graphic>
          <a:graphicData uri="http://schemas.openxmlformats.org/drawingml/2006/table">
            <a:tbl>
              <a:tblPr firstRow="1" firstCol="1" bandRow="1">
                <a:tableStyleId>{5FD0F851-EC5A-4D38-B0AD-8093EC10F338}</a:tableStyleId>
              </a:tblPr>
              <a:tblGrid>
                <a:gridCol w="1565082">
                  <a:extLst>
                    <a:ext uri="{9D8B030D-6E8A-4147-A177-3AD203B41FA5}">
                      <a16:colId xmlns:a16="http://schemas.microsoft.com/office/drawing/2014/main" val="2411898674"/>
                    </a:ext>
                  </a:extLst>
                </a:gridCol>
                <a:gridCol w="3010195">
                  <a:extLst>
                    <a:ext uri="{9D8B030D-6E8A-4147-A177-3AD203B41FA5}">
                      <a16:colId xmlns:a16="http://schemas.microsoft.com/office/drawing/2014/main" val="3309828773"/>
                    </a:ext>
                  </a:extLst>
                </a:gridCol>
              </a:tblGrid>
              <a:tr h="370840">
                <a:tc>
                  <a:txBody>
                    <a:bodyPr/>
                    <a:lstStyle/>
                    <a:p>
                      <a:pPr algn="ctr"/>
                      <a:r>
                        <a:rPr lang="en-US" sz="2400" kern="0" dirty="0">
                          <a:effectLst/>
                          <a:latin typeface="Bodoni MT" panose="02070603080606020203" pitchFamily="18" charset="0"/>
                        </a:rPr>
                        <a:t>Year</a:t>
                      </a:r>
                      <a:endParaRPr lang="en-IN" sz="2400" dirty="0">
                        <a:latin typeface="Bodoni MT" panose="02070603080606020203" pitchFamily="18" charset="0"/>
                      </a:endParaRPr>
                    </a:p>
                  </a:txBody>
                  <a:tcPr anchor="ctr"/>
                </a:tc>
                <a:tc>
                  <a:txBody>
                    <a:bodyPr/>
                    <a:lstStyle/>
                    <a:p>
                      <a:pPr algn="ctr"/>
                      <a:r>
                        <a:rPr lang="en-US" sz="2400" kern="0" dirty="0">
                          <a:effectLst/>
                          <a:latin typeface="Bodoni MT" panose="02070603080606020203" pitchFamily="18" charset="0"/>
                        </a:rPr>
                        <a:t>Current Ratio</a:t>
                      </a:r>
                      <a:endParaRPr lang="en-IN" sz="2400" dirty="0">
                        <a:latin typeface="Bodoni MT" panose="02070603080606020203" pitchFamily="18" charset="0"/>
                      </a:endParaRPr>
                    </a:p>
                  </a:txBody>
                  <a:tcPr anchor="ctr"/>
                </a:tc>
                <a:extLst>
                  <a:ext uri="{0D108BD9-81ED-4DB2-BD59-A6C34878D82A}">
                    <a16:rowId xmlns:a16="http://schemas.microsoft.com/office/drawing/2014/main" val="3056340286"/>
                  </a:ext>
                </a:extLst>
              </a:tr>
              <a:tr h="370840">
                <a:tc>
                  <a:txBody>
                    <a:bodyPr/>
                    <a:lstStyle/>
                    <a:p>
                      <a:pPr algn="ctr"/>
                      <a:r>
                        <a:rPr lang="en-US" sz="1800" kern="0" dirty="0">
                          <a:effectLst/>
                          <a:latin typeface="Bodoni MT" panose="02070603080606020203" pitchFamily="18" charset="0"/>
                        </a:rPr>
                        <a:t>2018-2019</a:t>
                      </a:r>
                      <a:endParaRPr lang="en-IN" dirty="0">
                        <a:latin typeface="Bodoni MT" panose="02070603080606020203" pitchFamily="18" charset="0"/>
                      </a:endParaRPr>
                    </a:p>
                  </a:txBody>
                  <a:tcPr anchor="ctr"/>
                </a:tc>
                <a:tc>
                  <a:txBody>
                    <a:bodyPr/>
                    <a:lstStyle/>
                    <a:p>
                      <a:pPr algn="ctr"/>
                      <a:r>
                        <a:rPr lang="en-US" sz="1800" kern="0" dirty="0">
                          <a:effectLst/>
                          <a:latin typeface="Bodoni MT" panose="02070603080606020203" pitchFamily="18" charset="0"/>
                        </a:rPr>
                        <a:t>2.68%</a:t>
                      </a:r>
                      <a:endParaRPr lang="en-IN" dirty="0">
                        <a:latin typeface="Bodoni MT" panose="02070603080606020203" pitchFamily="18" charset="0"/>
                      </a:endParaRPr>
                    </a:p>
                  </a:txBody>
                  <a:tcPr anchor="ctr"/>
                </a:tc>
                <a:extLst>
                  <a:ext uri="{0D108BD9-81ED-4DB2-BD59-A6C34878D82A}">
                    <a16:rowId xmlns:a16="http://schemas.microsoft.com/office/drawing/2014/main" val="208218911"/>
                  </a:ext>
                </a:extLst>
              </a:tr>
              <a:tr h="370840">
                <a:tc>
                  <a:txBody>
                    <a:bodyPr/>
                    <a:lstStyle/>
                    <a:p>
                      <a:pPr algn="ctr"/>
                      <a:r>
                        <a:rPr lang="en-US" sz="1800" kern="0" dirty="0">
                          <a:effectLst/>
                          <a:latin typeface="Bodoni MT" panose="02070603080606020203" pitchFamily="18" charset="0"/>
                        </a:rPr>
                        <a:t>2019-2020</a:t>
                      </a:r>
                      <a:endParaRPr lang="en-IN" dirty="0">
                        <a:latin typeface="Bodoni MT" panose="02070603080606020203" pitchFamily="18" charset="0"/>
                      </a:endParaRPr>
                    </a:p>
                  </a:txBody>
                  <a:tcPr anchor="ctr"/>
                </a:tc>
                <a:tc>
                  <a:txBody>
                    <a:bodyPr/>
                    <a:lstStyle/>
                    <a:p>
                      <a:pPr algn="ctr"/>
                      <a:r>
                        <a:rPr lang="en-US" sz="1800" kern="0" dirty="0">
                          <a:effectLst/>
                          <a:latin typeface="Bodoni MT" panose="02070603080606020203" pitchFamily="18" charset="0"/>
                        </a:rPr>
                        <a:t>7.69%</a:t>
                      </a:r>
                      <a:endParaRPr lang="en-IN" dirty="0">
                        <a:latin typeface="Bodoni MT" panose="02070603080606020203" pitchFamily="18" charset="0"/>
                      </a:endParaRPr>
                    </a:p>
                  </a:txBody>
                  <a:tcPr anchor="ctr"/>
                </a:tc>
                <a:extLst>
                  <a:ext uri="{0D108BD9-81ED-4DB2-BD59-A6C34878D82A}">
                    <a16:rowId xmlns:a16="http://schemas.microsoft.com/office/drawing/2014/main" val="2421870363"/>
                  </a:ext>
                </a:extLst>
              </a:tr>
              <a:tr h="370840">
                <a:tc>
                  <a:txBody>
                    <a:bodyPr/>
                    <a:lstStyle/>
                    <a:p>
                      <a:pPr algn="ctr">
                        <a:lnSpc>
                          <a:spcPct val="115000"/>
                        </a:lnSpc>
                        <a:spcAft>
                          <a:spcPts val="1000"/>
                        </a:spcAft>
                      </a:pPr>
                      <a:r>
                        <a:rPr lang="en-US" sz="1800" kern="0" dirty="0">
                          <a:effectLst/>
                          <a:latin typeface="Bodoni MT" panose="02070603080606020203" pitchFamily="18" charset="0"/>
                        </a:rPr>
                        <a:t>2020-2021</a:t>
                      </a:r>
                      <a:endParaRPr lang="en-IN" sz="1800" kern="100" dirty="0">
                        <a:solidFill>
                          <a:srgbClr val="538135"/>
                        </a:solidFill>
                        <a:effectLst/>
                        <a:latin typeface="Bodoni MT" panose="02070603080606020203"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800" kern="0" dirty="0">
                          <a:effectLst/>
                          <a:latin typeface="Bodoni MT" panose="02070603080606020203" pitchFamily="18" charset="0"/>
                        </a:rPr>
                        <a:t>8.20%</a:t>
                      </a:r>
                      <a:endParaRPr lang="en-IN" dirty="0">
                        <a:latin typeface="Bodoni MT" panose="02070603080606020203" pitchFamily="18" charset="0"/>
                      </a:endParaRPr>
                    </a:p>
                  </a:txBody>
                  <a:tcPr anchor="ctr"/>
                </a:tc>
                <a:extLst>
                  <a:ext uri="{0D108BD9-81ED-4DB2-BD59-A6C34878D82A}">
                    <a16:rowId xmlns:a16="http://schemas.microsoft.com/office/drawing/2014/main" val="234187292"/>
                  </a:ext>
                </a:extLst>
              </a:tr>
              <a:tr h="370840">
                <a:tc>
                  <a:txBody>
                    <a:bodyPr/>
                    <a:lstStyle/>
                    <a:p>
                      <a:pPr algn="ctr">
                        <a:lnSpc>
                          <a:spcPct val="115000"/>
                        </a:lnSpc>
                        <a:spcAft>
                          <a:spcPts val="1000"/>
                        </a:spcAft>
                      </a:pPr>
                      <a:r>
                        <a:rPr lang="en-US" sz="1800" kern="0" dirty="0">
                          <a:effectLst/>
                          <a:latin typeface="Bodoni MT" panose="02070603080606020203" pitchFamily="18" charset="0"/>
                        </a:rPr>
                        <a:t>2021-2022</a:t>
                      </a:r>
                      <a:endParaRPr lang="en-IN" sz="1800" kern="100" dirty="0">
                        <a:solidFill>
                          <a:srgbClr val="538135"/>
                        </a:solidFill>
                        <a:effectLst/>
                        <a:latin typeface="Bodoni MT" panose="02070603080606020203"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800" kern="0" dirty="0">
                          <a:effectLst/>
                          <a:latin typeface="Bodoni MT" panose="02070603080606020203" pitchFamily="18" charset="0"/>
                        </a:rPr>
                        <a:t>7.26%</a:t>
                      </a:r>
                      <a:endParaRPr lang="en-IN" dirty="0">
                        <a:latin typeface="Bodoni MT" panose="02070603080606020203" pitchFamily="18" charset="0"/>
                      </a:endParaRPr>
                    </a:p>
                  </a:txBody>
                  <a:tcPr anchor="ctr"/>
                </a:tc>
                <a:extLst>
                  <a:ext uri="{0D108BD9-81ED-4DB2-BD59-A6C34878D82A}">
                    <a16:rowId xmlns:a16="http://schemas.microsoft.com/office/drawing/2014/main" val="194983921"/>
                  </a:ext>
                </a:extLst>
              </a:tr>
              <a:tr h="370840">
                <a:tc>
                  <a:txBody>
                    <a:bodyPr/>
                    <a:lstStyle/>
                    <a:p>
                      <a:pPr algn="ctr">
                        <a:lnSpc>
                          <a:spcPct val="115000"/>
                        </a:lnSpc>
                        <a:spcAft>
                          <a:spcPts val="1000"/>
                        </a:spcAft>
                      </a:pPr>
                      <a:r>
                        <a:rPr lang="en-US" sz="1800" kern="0" dirty="0">
                          <a:effectLst/>
                          <a:latin typeface="Bodoni MT" panose="02070603080606020203" pitchFamily="18" charset="0"/>
                        </a:rPr>
                        <a:t>2022-2023</a:t>
                      </a:r>
                      <a:endParaRPr lang="en-IN" sz="1800" kern="100" dirty="0">
                        <a:solidFill>
                          <a:srgbClr val="538135"/>
                        </a:solidFill>
                        <a:effectLst/>
                        <a:latin typeface="Bodoni MT" panose="02070603080606020203"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800" kern="0" dirty="0">
                          <a:effectLst/>
                          <a:latin typeface="Bodoni MT" panose="02070603080606020203" pitchFamily="18" charset="0"/>
                        </a:rPr>
                        <a:t>5.07%</a:t>
                      </a:r>
                      <a:endParaRPr lang="en-IN" dirty="0">
                        <a:latin typeface="Bodoni MT" panose="02070603080606020203" pitchFamily="18" charset="0"/>
                      </a:endParaRPr>
                    </a:p>
                  </a:txBody>
                  <a:tcPr anchor="ctr"/>
                </a:tc>
                <a:extLst>
                  <a:ext uri="{0D108BD9-81ED-4DB2-BD59-A6C34878D82A}">
                    <a16:rowId xmlns:a16="http://schemas.microsoft.com/office/drawing/2014/main" val="1464901080"/>
                  </a:ext>
                </a:extLst>
              </a:tr>
            </a:tbl>
          </a:graphicData>
        </a:graphic>
      </p:graphicFrame>
      <p:sp>
        <p:nvSpPr>
          <p:cNvPr id="8" name="TextBox 7">
            <a:extLst>
              <a:ext uri="{FF2B5EF4-FFF2-40B4-BE49-F238E27FC236}">
                <a16:creationId xmlns:a16="http://schemas.microsoft.com/office/drawing/2014/main" id="{F56F92E7-5E2D-FE62-B70E-04F95505ADAF}"/>
              </a:ext>
            </a:extLst>
          </p:cNvPr>
          <p:cNvSpPr txBox="1"/>
          <p:nvPr/>
        </p:nvSpPr>
        <p:spPr>
          <a:xfrm>
            <a:off x="1582993" y="4128998"/>
            <a:ext cx="8839200" cy="2106859"/>
          </a:xfrm>
          <a:prstGeom prst="rect">
            <a:avLst/>
          </a:prstGeom>
          <a:noFill/>
        </p:spPr>
        <p:txBody>
          <a:bodyPr wrap="square">
            <a:spAutoFit/>
          </a:bodyPr>
          <a:lstStyle/>
          <a:p>
            <a:pPr>
              <a:lnSpc>
                <a:spcPct val="115000"/>
              </a:lnSpc>
              <a:spcAft>
                <a:spcPts val="1200"/>
              </a:spcAft>
            </a:pPr>
            <a:r>
              <a:rPr lang="en-US" b="1" dirty="0">
                <a:effectLst/>
                <a:latin typeface="Baskerville Old Face" panose="02020602080505020303" pitchFamily="18" charset="0"/>
                <a:ea typeface="Arial" panose="020B0604020202020204" pitchFamily="34" charset="0"/>
                <a:cs typeface="Times New Roman" panose="02020603050405020304" pitchFamily="18" charset="0"/>
              </a:rPr>
              <a:t>Interpretation</a:t>
            </a:r>
            <a:r>
              <a:rPr lang="en-US" sz="2000" b="1" dirty="0">
                <a:effectLst/>
                <a:latin typeface="Baskerville Old Face" panose="02020602080505020303" pitchFamily="18" charset="0"/>
                <a:ea typeface="Arial" panose="020B0604020202020204" pitchFamily="34" charset="0"/>
                <a:cs typeface="Times New Roman" panose="02020603050405020304" pitchFamily="18" charset="0"/>
              </a:rPr>
              <a:t>: -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400" dirty="0">
                <a:effectLst/>
                <a:latin typeface="Bookman Old Style" panose="02050604050505020204" pitchFamily="18" charset="0"/>
                <a:ea typeface="Times New Roman" panose="02020603050405020304" pitchFamily="18" charset="0"/>
                <a:cs typeface="Times New Roman" panose="02020603050405020304" pitchFamily="18" charset="0"/>
              </a:rPr>
              <a:t>"The current ratio is an overview of a company's financial health.</a:t>
            </a:r>
            <a:r>
              <a:rPr lang="en-IN" sz="1600" dirty="0">
                <a:effectLst/>
                <a:latin typeface="Bookman Old Style" panose="02050604050505020204" pitchFamily="18" charset="0"/>
                <a:ea typeface="Times New Roman" panose="02020603050405020304" pitchFamily="18" charset="0"/>
                <a:cs typeface="Times New Roman" panose="02020603050405020304" pitchFamily="18" charset="0"/>
              </a:rPr>
              <a:t> </a:t>
            </a:r>
            <a:r>
              <a:rPr lang="en-IN" sz="1400" dirty="0">
                <a:effectLst/>
                <a:latin typeface="Bookman Old Style" panose="02050604050505020204" pitchFamily="18" charset="0"/>
                <a:ea typeface="Times New Roman" panose="02020603050405020304" pitchFamily="18" charset="0"/>
                <a:cs typeface="Times New Roman" panose="02020603050405020304" pitchFamily="18" charset="0"/>
              </a:rPr>
              <a:t>From </a:t>
            </a:r>
            <a:r>
              <a:rPr lang="en-IN" sz="1400" b="1" dirty="0">
                <a:effectLst/>
                <a:latin typeface="Bookman Old Style" panose="02050604050505020204" pitchFamily="18" charset="0"/>
                <a:ea typeface="Times New Roman" panose="02020603050405020304" pitchFamily="18" charset="0"/>
                <a:cs typeface="Times New Roman" panose="02020603050405020304" pitchFamily="18" charset="0"/>
              </a:rPr>
              <a:t>2018</a:t>
            </a:r>
            <a:r>
              <a:rPr lang="en-IN" sz="1400" dirty="0">
                <a:effectLst/>
                <a:latin typeface="Bookman Old Style" panose="02050604050505020204" pitchFamily="18" charset="0"/>
                <a:ea typeface="Times New Roman" panose="02020603050405020304" pitchFamily="18" charset="0"/>
                <a:cs typeface="Times New Roman" panose="02020603050405020304" pitchFamily="18" charset="0"/>
              </a:rPr>
              <a:t> to </a:t>
            </a:r>
            <a:r>
              <a:rPr lang="en-IN" sz="1400" b="1" dirty="0">
                <a:effectLst/>
                <a:latin typeface="Bookman Old Style" panose="02050604050505020204" pitchFamily="18" charset="0"/>
                <a:ea typeface="Times New Roman" panose="02020603050405020304" pitchFamily="18" charset="0"/>
                <a:cs typeface="Times New Roman" panose="02020603050405020304" pitchFamily="18" charset="0"/>
              </a:rPr>
              <a:t>2023</a:t>
            </a:r>
            <a:r>
              <a:rPr lang="en-IN" sz="1400" dirty="0">
                <a:effectLst/>
                <a:latin typeface="Bookman Old Style" panose="02050604050505020204" pitchFamily="18" charset="0"/>
                <a:ea typeface="Times New Roman" panose="02020603050405020304" pitchFamily="18" charset="0"/>
                <a:cs typeface="Times New Roman" panose="02020603050405020304" pitchFamily="18" charset="0"/>
              </a:rPr>
              <a:t>, Coal India Limited showed ups and downs in its ability to pay off short-term debts The percentage was low in </a:t>
            </a:r>
            <a:r>
              <a:rPr lang="en-IN" sz="1400" b="1" dirty="0">
                <a:effectLst/>
                <a:latin typeface="Bookman Old Style" panose="02050604050505020204" pitchFamily="18" charset="0"/>
                <a:ea typeface="Times New Roman" panose="02020603050405020304" pitchFamily="18" charset="0"/>
                <a:cs typeface="Times New Roman" panose="02020603050405020304" pitchFamily="18" charset="0"/>
              </a:rPr>
              <a:t>2018-2019</a:t>
            </a:r>
            <a:r>
              <a:rPr lang="en-IN" sz="1400" dirty="0">
                <a:effectLst/>
                <a:latin typeface="Bookman Old Style" panose="02050604050505020204" pitchFamily="18" charset="0"/>
                <a:ea typeface="Times New Roman" panose="02020603050405020304" pitchFamily="18" charset="0"/>
                <a:cs typeface="Times New Roman" panose="02020603050405020304" pitchFamily="18" charset="0"/>
              </a:rPr>
              <a:t>, at </a:t>
            </a:r>
            <a:r>
              <a:rPr lang="en-IN" sz="1400" b="1" dirty="0">
                <a:effectLst/>
                <a:latin typeface="Bookman Old Style" panose="02050604050505020204" pitchFamily="18" charset="0"/>
                <a:ea typeface="Times New Roman" panose="02020603050405020304" pitchFamily="18" charset="0"/>
                <a:cs typeface="Times New Roman" panose="02020603050405020304" pitchFamily="18" charset="0"/>
              </a:rPr>
              <a:t>2.68%</a:t>
            </a:r>
            <a:r>
              <a:rPr lang="en-IN" sz="1400" dirty="0">
                <a:effectLst/>
                <a:latin typeface="Bookman Old Style" panose="02050604050505020204" pitchFamily="18" charset="0"/>
                <a:ea typeface="Times New Roman" panose="02020603050405020304" pitchFamily="18" charset="0"/>
                <a:cs typeface="Times New Roman" panose="02020603050405020304" pitchFamily="18" charset="0"/>
              </a:rPr>
              <a:t>, indicating that debt payment may have been difficult. It improved during the next two years, peaking at </a:t>
            </a:r>
            <a:r>
              <a:rPr lang="en-IN" sz="1400" b="1" dirty="0">
                <a:effectLst/>
                <a:latin typeface="Bookman Old Style" panose="02050604050505020204" pitchFamily="18" charset="0"/>
                <a:ea typeface="Times New Roman" panose="02020603050405020304" pitchFamily="18" charset="0"/>
                <a:cs typeface="Times New Roman" panose="02020603050405020304" pitchFamily="18" charset="0"/>
              </a:rPr>
              <a:t>8.20%</a:t>
            </a:r>
            <a:r>
              <a:rPr lang="en-IN" sz="1400" dirty="0">
                <a:effectLst/>
                <a:latin typeface="Bookman Old Style" panose="02050604050505020204" pitchFamily="18" charset="0"/>
                <a:ea typeface="Times New Roman" panose="02020603050405020304" pitchFamily="18" charset="0"/>
                <a:cs typeface="Times New Roman" panose="02020603050405020304" pitchFamily="18" charset="0"/>
              </a:rPr>
              <a:t> in </a:t>
            </a:r>
            <a:r>
              <a:rPr lang="en-IN" sz="1400" b="1" dirty="0">
                <a:effectLst/>
                <a:latin typeface="Bookman Old Style" panose="02050604050505020204" pitchFamily="18" charset="0"/>
                <a:ea typeface="Times New Roman" panose="02020603050405020304" pitchFamily="18" charset="0"/>
                <a:cs typeface="Times New Roman" panose="02020603050405020304" pitchFamily="18" charset="0"/>
              </a:rPr>
              <a:t>2020-2021</a:t>
            </a:r>
            <a:r>
              <a:rPr lang="en-IN" sz="1400" dirty="0">
                <a:effectLst/>
                <a:latin typeface="Bookman Old Style" panose="02050604050505020204" pitchFamily="18" charset="0"/>
                <a:ea typeface="Times New Roman" panose="02020603050405020304" pitchFamily="18" charset="0"/>
                <a:cs typeface="Times New Roman" panose="02020603050405020304" pitchFamily="18" charset="0"/>
              </a:rPr>
              <a:t>, showing an impressive financial situation. However, it started decreasing again, at </a:t>
            </a:r>
            <a:r>
              <a:rPr lang="en-IN" sz="1400" b="1" dirty="0">
                <a:effectLst/>
                <a:latin typeface="Bookman Old Style" panose="02050604050505020204" pitchFamily="18" charset="0"/>
                <a:ea typeface="Times New Roman" panose="02020603050405020304" pitchFamily="18" charset="0"/>
                <a:cs typeface="Times New Roman" panose="02020603050405020304" pitchFamily="18" charset="0"/>
              </a:rPr>
              <a:t>5.07%</a:t>
            </a:r>
            <a:r>
              <a:rPr lang="en-IN" sz="1400" dirty="0">
                <a:effectLst/>
                <a:latin typeface="Bookman Old Style" panose="02050604050505020204" pitchFamily="18" charset="0"/>
                <a:ea typeface="Times New Roman" panose="02020603050405020304" pitchFamily="18" charset="0"/>
                <a:cs typeface="Times New Roman" panose="02020603050405020304" pitchFamily="18" charset="0"/>
              </a:rPr>
              <a:t> by </a:t>
            </a:r>
            <a:r>
              <a:rPr lang="en-IN" sz="1400" b="1" dirty="0">
                <a:effectLst/>
                <a:latin typeface="Bookman Old Style" panose="02050604050505020204" pitchFamily="18" charset="0"/>
                <a:ea typeface="Times New Roman" panose="02020603050405020304" pitchFamily="18" charset="0"/>
                <a:cs typeface="Times New Roman" panose="02020603050405020304" pitchFamily="18" charset="0"/>
              </a:rPr>
              <a:t>2022-2023</a:t>
            </a:r>
            <a:r>
              <a:rPr lang="en-IN" sz="1400" dirty="0">
                <a:effectLst/>
                <a:latin typeface="Bookman Old Style" panose="02050604050505020204" pitchFamily="18" charset="0"/>
                <a:ea typeface="Times New Roman" panose="02020603050405020304" pitchFamily="18" charset="0"/>
                <a:cs typeface="Times New Roman" panose="02020603050405020304" pitchFamily="18" charset="0"/>
              </a:rPr>
              <a:t>, showing a need to watch their finances more carefully."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834491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81A566F-711F-518A-71E3-03F5B996C92D}"/>
              </a:ext>
            </a:extLst>
          </p:cNvPr>
          <p:cNvGraphicFramePr>
            <a:graphicFrameLocks noGrp="1"/>
          </p:cNvGraphicFramePr>
          <p:nvPr>
            <p:extLst>
              <p:ext uri="{D42A27DB-BD31-4B8C-83A1-F6EECF244321}">
                <p14:modId xmlns:p14="http://schemas.microsoft.com/office/powerpoint/2010/main" val="3172917542"/>
              </p:ext>
            </p:extLst>
          </p:nvPr>
        </p:nvGraphicFramePr>
        <p:xfrm>
          <a:off x="1582993" y="1457031"/>
          <a:ext cx="4575277" cy="2311400"/>
        </p:xfrm>
        <a:graphic>
          <a:graphicData uri="http://schemas.openxmlformats.org/drawingml/2006/table">
            <a:tbl>
              <a:tblPr firstRow="1" firstCol="1" bandRow="1">
                <a:tableStyleId>{5FD0F851-EC5A-4D38-B0AD-8093EC10F338}</a:tableStyleId>
              </a:tblPr>
              <a:tblGrid>
                <a:gridCol w="1565082">
                  <a:extLst>
                    <a:ext uri="{9D8B030D-6E8A-4147-A177-3AD203B41FA5}">
                      <a16:colId xmlns:a16="http://schemas.microsoft.com/office/drawing/2014/main" val="2411898674"/>
                    </a:ext>
                  </a:extLst>
                </a:gridCol>
                <a:gridCol w="3010195">
                  <a:extLst>
                    <a:ext uri="{9D8B030D-6E8A-4147-A177-3AD203B41FA5}">
                      <a16:colId xmlns:a16="http://schemas.microsoft.com/office/drawing/2014/main" val="3309828773"/>
                    </a:ext>
                  </a:extLst>
                </a:gridCol>
              </a:tblGrid>
              <a:tr h="370840">
                <a:tc>
                  <a:txBody>
                    <a:bodyPr/>
                    <a:lstStyle/>
                    <a:p>
                      <a:pPr algn="ctr"/>
                      <a:r>
                        <a:rPr lang="en-US" sz="2400" kern="0" dirty="0">
                          <a:effectLst/>
                          <a:latin typeface="Bodoni MT" panose="02070603080606020203" pitchFamily="18" charset="0"/>
                        </a:rPr>
                        <a:t>Year</a:t>
                      </a:r>
                      <a:endParaRPr lang="en-IN" sz="2400" dirty="0">
                        <a:latin typeface="Bodoni MT" panose="02070603080606020203" pitchFamily="18" charset="0"/>
                      </a:endParaRPr>
                    </a:p>
                  </a:txBody>
                  <a:tcPr anchor="ctr"/>
                </a:tc>
                <a:tc>
                  <a:txBody>
                    <a:bodyPr/>
                    <a:lstStyle/>
                    <a:p>
                      <a:pPr algn="ctr"/>
                      <a:r>
                        <a:rPr lang="en-US" sz="2400" kern="0" dirty="0">
                          <a:effectLst/>
                          <a:latin typeface="Bodoni MT" panose="02070603080606020203" pitchFamily="18" charset="0"/>
                        </a:rPr>
                        <a:t>Quick Ratio</a:t>
                      </a:r>
                      <a:endParaRPr lang="en-IN" sz="2400" dirty="0">
                        <a:latin typeface="Bodoni MT" panose="02070603080606020203" pitchFamily="18" charset="0"/>
                      </a:endParaRPr>
                    </a:p>
                  </a:txBody>
                  <a:tcPr anchor="ctr"/>
                </a:tc>
                <a:extLst>
                  <a:ext uri="{0D108BD9-81ED-4DB2-BD59-A6C34878D82A}">
                    <a16:rowId xmlns:a16="http://schemas.microsoft.com/office/drawing/2014/main" val="3056340286"/>
                  </a:ext>
                </a:extLst>
              </a:tr>
              <a:tr h="370840">
                <a:tc>
                  <a:txBody>
                    <a:bodyPr/>
                    <a:lstStyle/>
                    <a:p>
                      <a:pPr algn="ctr"/>
                      <a:r>
                        <a:rPr lang="en-US" sz="1800" kern="0" dirty="0">
                          <a:effectLst/>
                          <a:latin typeface="Bodoni MT" panose="02070603080606020203" pitchFamily="18" charset="0"/>
                        </a:rPr>
                        <a:t>2018-2019</a:t>
                      </a:r>
                      <a:endParaRPr lang="en-IN" dirty="0">
                        <a:latin typeface="Bodoni MT" panose="02070603080606020203" pitchFamily="18" charset="0"/>
                      </a:endParaRPr>
                    </a:p>
                  </a:txBody>
                  <a:tcPr anchor="ctr"/>
                </a:tc>
                <a:tc>
                  <a:txBody>
                    <a:bodyPr/>
                    <a:lstStyle/>
                    <a:p>
                      <a:pPr algn="ctr"/>
                      <a:r>
                        <a:rPr lang="en-US" sz="1800" kern="0" dirty="0">
                          <a:effectLst/>
                          <a:latin typeface="Bodoni MT" panose="02070603080606020203" pitchFamily="18" charset="0"/>
                        </a:rPr>
                        <a:t>2.42%</a:t>
                      </a:r>
                      <a:endParaRPr lang="en-IN" dirty="0">
                        <a:latin typeface="Bodoni MT" panose="02070603080606020203" pitchFamily="18" charset="0"/>
                      </a:endParaRPr>
                    </a:p>
                  </a:txBody>
                  <a:tcPr anchor="ctr"/>
                </a:tc>
                <a:extLst>
                  <a:ext uri="{0D108BD9-81ED-4DB2-BD59-A6C34878D82A}">
                    <a16:rowId xmlns:a16="http://schemas.microsoft.com/office/drawing/2014/main" val="208218911"/>
                  </a:ext>
                </a:extLst>
              </a:tr>
              <a:tr h="370840">
                <a:tc>
                  <a:txBody>
                    <a:bodyPr/>
                    <a:lstStyle/>
                    <a:p>
                      <a:pPr algn="ctr"/>
                      <a:r>
                        <a:rPr lang="en-US" sz="1800" kern="0" dirty="0">
                          <a:effectLst/>
                          <a:latin typeface="Bodoni MT" panose="02070603080606020203" pitchFamily="18" charset="0"/>
                        </a:rPr>
                        <a:t>2019-2020</a:t>
                      </a:r>
                      <a:endParaRPr lang="en-IN" dirty="0">
                        <a:latin typeface="Bodoni MT" panose="02070603080606020203" pitchFamily="18" charset="0"/>
                      </a:endParaRPr>
                    </a:p>
                  </a:txBody>
                  <a:tcPr anchor="ctr"/>
                </a:tc>
                <a:tc>
                  <a:txBody>
                    <a:bodyPr/>
                    <a:lstStyle/>
                    <a:p>
                      <a:pPr algn="ctr"/>
                      <a:r>
                        <a:rPr lang="en-US" sz="1800" kern="0" dirty="0">
                          <a:effectLst/>
                          <a:latin typeface="Bodoni MT" panose="02070603080606020203" pitchFamily="18" charset="0"/>
                        </a:rPr>
                        <a:t>7.49%</a:t>
                      </a:r>
                      <a:endParaRPr lang="en-IN" dirty="0">
                        <a:latin typeface="Bodoni MT" panose="02070603080606020203" pitchFamily="18" charset="0"/>
                      </a:endParaRPr>
                    </a:p>
                  </a:txBody>
                  <a:tcPr anchor="ctr"/>
                </a:tc>
                <a:extLst>
                  <a:ext uri="{0D108BD9-81ED-4DB2-BD59-A6C34878D82A}">
                    <a16:rowId xmlns:a16="http://schemas.microsoft.com/office/drawing/2014/main" val="2421870363"/>
                  </a:ext>
                </a:extLst>
              </a:tr>
              <a:tr h="370840">
                <a:tc>
                  <a:txBody>
                    <a:bodyPr/>
                    <a:lstStyle/>
                    <a:p>
                      <a:pPr algn="ctr">
                        <a:lnSpc>
                          <a:spcPct val="115000"/>
                        </a:lnSpc>
                        <a:spcAft>
                          <a:spcPts val="1000"/>
                        </a:spcAft>
                      </a:pPr>
                      <a:r>
                        <a:rPr lang="en-US" sz="1800" kern="0" dirty="0">
                          <a:effectLst/>
                          <a:latin typeface="Bodoni MT" panose="02070603080606020203" pitchFamily="18" charset="0"/>
                        </a:rPr>
                        <a:t>2020-2021</a:t>
                      </a:r>
                      <a:endParaRPr lang="en-IN" sz="1800" kern="100" dirty="0">
                        <a:solidFill>
                          <a:srgbClr val="538135"/>
                        </a:solidFill>
                        <a:effectLst/>
                        <a:latin typeface="Bodoni MT" panose="02070603080606020203"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800" kern="0" dirty="0">
                          <a:effectLst/>
                          <a:latin typeface="Bodoni MT" panose="02070603080606020203" pitchFamily="18" charset="0"/>
                        </a:rPr>
                        <a:t>7.55%</a:t>
                      </a:r>
                      <a:endParaRPr lang="en-IN" dirty="0">
                        <a:latin typeface="Bodoni MT" panose="02070603080606020203" pitchFamily="18" charset="0"/>
                      </a:endParaRPr>
                    </a:p>
                  </a:txBody>
                  <a:tcPr anchor="ctr"/>
                </a:tc>
                <a:extLst>
                  <a:ext uri="{0D108BD9-81ED-4DB2-BD59-A6C34878D82A}">
                    <a16:rowId xmlns:a16="http://schemas.microsoft.com/office/drawing/2014/main" val="234187292"/>
                  </a:ext>
                </a:extLst>
              </a:tr>
              <a:tr h="370840">
                <a:tc>
                  <a:txBody>
                    <a:bodyPr/>
                    <a:lstStyle/>
                    <a:p>
                      <a:pPr algn="ctr">
                        <a:lnSpc>
                          <a:spcPct val="115000"/>
                        </a:lnSpc>
                        <a:spcAft>
                          <a:spcPts val="1000"/>
                        </a:spcAft>
                      </a:pPr>
                      <a:r>
                        <a:rPr lang="en-US" sz="1800" kern="0" dirty="0">
                          <a:effectLst/>
                          <a:latin typeface="Bodoni MT" panose="02070603080606020203" pitchFamily="18" charset="0"/>
                        </a:rPr>
                        <a:t>2021-2022</a:t>
                      </a:r>
                      <a:endParaRPr lang="en-IN" sz="1800" kern="100" dirty="0">
                        <a:solidFill>
                          <a:srgbClr val="538135"/>
                        </a:solidFill>
                        <a:effectLst/>
                        <a:latin typeface="Bodoni MT" panose="02070603080606020203"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800" kern="0" dirty="0">
                          <a:effectLst/>
                          <a:latin typeface="Bodoni MT" panose="02070603080606020203" pitchFamily="18" charset="0"/>
                        </a:rPr>
                        <a:t>6.53%</a:t>
                      </a:r>
                      <a:endParaRPr lang="en-IN" dirty="0">
                        <a:latin typeface="Bodoni MT" panose="02070603080606020203" pitchFamily="18" charset="0"/>
                      </a:endParaRPr>
                    </a:p>
                  </a:txBody>
                  <a:tcPr anchor="ctr"/>
                </a:tc>
                <a:extLst>
                  <a:ext uri="{0D108BD9-81ED-4DB2-BD59-A6C34878D82A}">
                    <a16:rowId xmlns:a16="http://schemas.microsoft.com/office/drawing/2014/main" val="194983921"/>
                  </a:ext>
                </a:extLst>
              </a:tr>
              <a:tr h="370840">
                <a:tc>
                  <a:txBody>
                    <a:bodyPr/>
                    <a:lstStyle/>
                    <a:p>
                      <a:pPr algn="ctr">
                        <a:lnSpc>
                          <a:spcPct val="115000"/>
                        </a:lnSpc>
                        <a:spcAft>
                          <a:spcPts val="1000"/>
                        </a:spcAft>
                      </a:pPr>
                      <a:r>
                        <a:rPr lang="en-US" sz="1800" kern="0" dirty="0">
                          <a:effectLst/>
                          <a:latin typeface="Bodoni MT" panose="02070603080606020203" pitchFamily="18" charset="0"/>
                        </a:rPr>
                        <a:t>2022-2023</a:t>
                      </a:r>
                      <a:endParaRPr lang="en-IN" sz="1800" kern="100" dirty="0">
                        <a:solidFill>
                          <a:srgbClr val="538135"/>
                        </a:solidFill>
                        <a:effectLst/>
                        <a:latin typeface="Bodoni MT" panose="02070603080606020203"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800" kern="0" dirty="0">
                          <a:effectLst/>
                          <a:latin typeface="Bodoni MT" panose="02070603080606020203" pitchFamily="18" charset="0"/>
                        </a:rPr>
                        <a:t>4.46%</a:t>
                      </a:r>
                      <a:endParaRPr lang="en-IN" dirty="0">
                        <a:latin typeface="Bodoni MT" panose="02070603080606020203" pitchFamily="18" charset="0"/>
                      </a:endParaRPr>
                    </a:p>
                  </a:txBody>
                  <a:tcPr anchor="ctr"/>
                </a:tc>
                <a:extLst>
                  <a:ext uri="{0D108BD9-81ED-4DB2-BD59-A6C34878D82A}">
                    <a16:rowId xmlns:a16="http://schemas.microsoft.com/office/drawing/2014/main" val="1464901080"/>
                  </a:ext>
                </a:extLst>
              </a:tr>
            </a:tbl>
          </a:graphicData>
        </a:graphic>
      </p:graphicFrame>
      <p:sp>
        <p:nvSpPr>
          <p:cNvPr id="4" name="TextBox 3">
            <a:extLst>
              <a:ext uri="{FF2B5EF4-FFF2-40B4-BE49-F238E27FC236}">
                <a16:creationId xmlns:a16="http://schemas.microsoft.com/office/drawing/2014/main" id="{F8D22A72-4776-44B8-B9BA-E0017C715C4F}"/>
              </a:ext>
            </a:extLst>
          </p:cNvPr>
          <p:cNvSpPr txBox="1"/>
          <p:nvPr/>
        </p:nvSpPr>
        <p:spPr>
          <a:xfrm>
            <a:off x="1582993" y="719902"/>
            <a:ext cx="6096000" cy="461665"/>
          </a:xfrm>
          <a:prstGeom prst="rect">
            <a:avLst/>
          </a:prstGeom>
          <a:noFill/>
        </p:spPr>
        <p:txBody>
          <a:bodyPr wrap="square">
            <a:spAutoFit/>
          </a:bodyPr>
          <a:lstStyle/>
          <a:p>
            <a:r>
              <a:rPr lang="en-IN" sz="2400" b="1" dirty="0">
                <a:latin typeface="Bell MT" panose="02020503060305020303" pitchFamily="18" charset="0"/>
              </a:rPr>
              <a:t>Analysis of Quick Ratio</a:t>
            </a:r>
          </a:p>
        </p:txBody>
      </p:sp>
      <p:sp>
        <p:nvSpPr>
          <p:cNvPr id="6" name="TextBox 5">
            <a:extLst>
              <a:ext uri="{FF2B5EF4-FFF2-40B4-BE49-F238E27FC236}">
                <a16:creationId xmlns:a16="http://schemas.microsoft.com/office/drawing/2014/main" id="{D569FBE7-24C4-6C66-1006-C348157DE1C2}"/>
              </a:ext>
            </a:extLst>
          </p:cNvPr>
          <p:cNvSpPr txBox="1"/>
          <p:nvPr/>
        </p:nvSpPr>
        <p:spPr>
          <a:xfrm>
            <a:off x="1582993" y="4043896"/>
            <a:ext cx="8868697" cy="2283830"/>
          </a:xfrm>
          <a:prstGeom prst="rect">
            <a:avLst/>
          </a:prstGeom>
          <a:noFill/>
        </p:spPr>
        <p:txBody>
          <a:bodyPr wrap="square">
            <a:spAutoFit/>
          </a:bodyPr>
          <a:lstStyle/>
          <a:p>
            <a:pPr>
              <a:lnSpc>
                <a:spcPct val="115000"/>
              </a:lnSpc>
              <a:spcAft>
                <a:spcPts val="1200"/>
              </a:spcAft>
            </a:pPr>
            <a:r>
              <a:rPr lang="en-US" sz="1600" b="1" dirty="0">
                <a:latin typeface="Baskerville Old Face" panose="02020602080505020303" pitchFamily="18" charset="0"/>
                <a:ea typeface="Arial" panose="020B0604020202020204" pitchFamily="34" charset="0"/>
                <a:cs typeface="Times New Roman" panose="02020603050405020304" pitchFamily="18" charset="0"/>
              </a:rPr>
              <a:t>Interpretation</a:t>
            </a:r>
            <a:r>
              <a:rPr lang="en-US" b="1" dirty="0">
                <a:latin typeface="Baskerville Old Face" panose="02020602080505020303" pitchFamily="18" charset="0"/>
                <a:ea typeface="Arial" panose="020B0604020202020204" pitchFamily="34" charset="0"/>
                <a:cs typeface="Times New Roman" panose="02020603050405020304" pitchFamily="18" charset="0"/>
              </a:rPr>
              <a:t>: - </a:t>
            </a:r>
            <a:endParaRPr lang="en-IN" sz="1100" b="1"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200"/>
              </a:spcAft>
            </a:pPr>
            <a:r>
              <a:rPr lang="en-IN" sz="1400" dirty="0">
                <a:latin typeface="Bookman Old Style" panose="02050604050505020204" pitchFamily="18" charset="0"/>
                <a:ea typeface="Times New Roman" panose="02020603050405020304" pitchFamily="18" charset="0"/>
                <a:cs typeface="Times New Roman" panose="02020603050405020304" pitchFamily="18" charset="0"/>
              </a:rPr>
              <a:t>"The quick ratio shows how easily Coal India Limited could use cash or assets that can be quickly converted into cash to pay its short-term debts. In 2018-2019, the quick ratio was 2.42%, which is pretty low, indicating that the company may have struggled to pay its immediate commitments. It improved quite during the next two years, with the quick ratio increasing to 7.55% in 2020-2021, showing a better and more stable financial position. However, the ratio has decreased since that high, reaching 4.46% by 2022-2023, showing that the company's capacity to cover short-term debts quickly has decreased."</a:t>
            </a:r>
            <a:endParaRPr lang="en-IN" sz="1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807423"/>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6F9F088-6AF3-7B0C-AB2F-86BBF35152DE}"/>
              </a:ext>
            </a:extLst>
          </p:cNvPr>
          <p:cNvGraphicFramePr>
            <a:graphicFrameLocks noGrp="1"/>
          </p:cNvGraphicFramePr>
          <p:nvPr>
            <p:extLst>
              <p:ext uri="{D42A27DB-BD31-4B8C-83A1-F6EECF244321}">
                <p14:modId xmlns:p14="http://schemas.microsoft.com/office/powerpoint/2010/main" val="1197944649"/>
              </p:ext>
            </p:extLst>
          </p:nvPr>
        </p:nvGraphicFramePr>
        <p:xfrm>
          <a:off x="1730477" y="1329131"/>
          <a:ext cx="4575277" cy="2311400"/>
        </p:xfrm>
        <a:graphic>
          <a:graphicData uri="http://schemas.openxmlformats.org/drawingml/2006/table">
            <a:tbl>
              <a:tblPr firstRow="1" firstCol="1" bandRow="1">
                <a:tableStyleId>{5FD0F851-EC5A-4D38-B0AD-8093EC10F338}</a:tableStyleId>
              </a:tblPr>
              <a:tblGrid>
                <a:gridCol w="1565082">
                  <a:extLst>
                    <a:ext uri="{9D8B030D-6E8A-4147-A177-3AD203B41FA5}">
                      <a16:colId xmlns:a16="http://schemas.microsoft.com/office/drawing/2014/main" val="2411898674"/>
                    </a:ext>
                  </a:extLst>
                </a:gridCol>
                <a:gridCol w="3010195">
                  <a:extLst>
                    <a:ext uri="{9D8B030D-6E8A-4147-A177-3AD203B41FA5}">
                      <a16:colId xmlns:a16="http://schemas.microsoft.com/office/drawing/2014/main" val="3309828773"/>
                    </a:ext>
                  </a:extLst>
                </a:gridCol>
              </a:tblGrid>
              <a:tr h="370840">
                <a:tc>
                  <a:txBody>
                    <a:bodyPr/>
                    <a:lstStyle/>
                    <a:p>
                      <a:pPr algn="ctr"/>
                      <a:r>
                        <a:rPr lang="en-US" sz="2400" kern="0" dirty="0">
                          <a:effectLst/>
                          <a:latin typeface="Bodoni MT" panose="02070603080606020203" pitchFamily="18" charset="0"/>
                        </a:rPr>
                        <a:t>Year</a:t>
                      </a:r>
                      <a:endParaRPr lang="en-IN" sz="2400" dirty="0">
                        <a:latin typeface="Bodoni MT" panose="02070603080606020203" pitchFamily="18" charset="0"/>
                      </a:endParaRPr>
                    </a:p>
                  </a:txBody>
                  <a:tcPr anchor="ctr"/>
                </a:tc>
                <a:tc>
                  <a:txBody>
                    <a:bodyPr/>
                    <a:lstStyle/>
                    <a:p>
                      <a:pPr algn="ctr"/>
                      <a:r>
                        <a:rPr lang="en-US" sz="2400" kern="0" dirty="0">
                          <a:effectLst/>
                          <a:latin typeface="Bodoni MT" panose="02070603080606020203" pitchFamily="18" charset="0"/>
                        </a:rPr>
                        <a:t>Gross Margin Ratio</a:t>
                      </a:r>
                      <a:endParaRPr lang="en-IN" sz="2400" dirty="0">
                        <a:latin typeface="Bodoni MT" panose="02070603080606020203" pitchFamily="18" charset="0"/>
                      </a:endParaRPr>
                    </a:p>
                  </a:txBody>
                  <a:tcPr anchor="ctr"/>
                </a:tc>
                <a:extLst>
                  <a:ext uri="{0D108BD9-81ED-4DB2-BD59-A6C34878D82A}">
                    <a16:rowId xmlns:a16="http://schemas.microsoft.com/office/drawing/2014/main" val="3056340286"/>
                  </a:ext>
                </a:extLst>
              </a:tr>
              <a:tr h="370840">
                <a:tc>
                  <a:txBody>
                    <a:bodyPr/>
                    <a:lstStyle/>
                    <a:p>
                      <a:pPr algn="ctr"/>
                      <a:r>
                        <a:rPr lang="en-US" sz="1800" kern="0" dirty="0">
                          <a:effectLst/>
                          <a:latin typeface="Bodoni MT" panose="02070603080606020203" pitchFamily="18" charset="0"/>
                        </a:rPr>
                        <a:t>2018-2019</a:t>
                      </a:r>
                      <a:endParaRPr lang="en-IN" dirty="0">
                        <a:latin typeface="Bodoni MT" panose="02070603080606020203" pitchFamily="18" charset="0"/>
                      </a:endParaRPr>
                    </a:p>
                  </a:txBody>
                  <a:tcPr anchor="ctr"/>
                </a:tc>
                <a:tc>
                  <a:txBody>
                    <a:bodyPr/>
                    <a:lstStyle/>
                    <a:p>
                      <a:pPr algn="ctr"/>
                      <a:r>
                        <a:rPr lang="en-US" sz="1800" kern="0" dirty="0">
                          <a:effectLst/>
                          <a:latin typeface="Bodoni MT" panose="02070603080606020203" pitchFamily="18" charset="0"/>
                        </a:rPr>
                        <a:t>12.27%</a:t>
                      </a:r>
                      <a:endParaRPr lang="en-IN" dirty="0">
                        <a:latin typeface="Bodoni MT" panose="02070603080606020203" pitchFamily="18" charset="0"/>
                      </a:endParaRPr>
                    </a:p>
                  </a:txBody>
                  <a:tcPr anchor="ctr"/>
                </a:tc>
                <a:extLst>
                  <a:ext uri="{0D108BD9-81ED-4DB2-BD59-A6C34878D82A}">
                    <a16:rowId xmlns:a16="http://schemas.microsoft.com/office/drawing/2014/main" val="208218911"/>
                  </a:ext>
                </a:extLst>
              </a:tr>
              <a:tr h="370840">
                <a:tc>
                  <a:txBody>
                    <a:bodyPr/>
                    <a:lstStyle/>
                    <a:p>
                      <a:pPr algn="ctr"/>
                      <a:r>
                        <a:rPr lang="en-US" sz="1800" kern="0" dirty="0">
                          <a:effectLst/>
                          <a:latin typeface="Bodoni MT" panose="02070603080606020203" pitchFamily="18" charset="0"/>
                        </a:rPr>
                        <a:t>2019-2020</a:t>
                      </a:r>
                      <a:endParaRPr lang="en-IN" dirty="0">
                        <a:latin typeface="Bodoni MT" panose="02070603080606020203" pitchFamily="18" charset="0"/>
                      </a:endParaRPr>
                    </a:p>
                  </a:txBody>
                  <a:tcPr anchor="ctr"/>
                </a:tc>
                <a:tc>
                  <a:txBody>
                    <a:bodyPr/>
                    <a:lstStyle/>
                    <a:p>
                      <a:pPr algn="ctr"/>
                      <a:r>
                        <a:rPr lang="en-US" sz="1800" kern="0" dirty="0">
                          <a:effectLst/>
                          <a:latin typeface="Bodoni MT" panose="02070603080606020203" pitchFamily="18" charset="0"/>
                        </a:rPr>
                        <a:t>13.66%</a:t>
                      </a:r>
                      <a:endParaRPr lang="en-IN" dirty="0">
                        <a:latin typeface="Bodoni MT" panose="02070603080606020203" pitchFamily="18" charset="0"/>
                      </a:endParaRPr>
                    </a:p>
                  </a:txBody>
                  <a:tcPr anchor="ctr"/>
                </a:tc>
                <a:extLst>
                  <a:ext uri="{0D108BD9-81ED-4DB2-BD59-A6C34878D82A}">
                    <a16:rowId xmlns:a16="http://schemas.microsoft.com/office/drawing/2014/main" val="2421870363"/>
                  </a:ext>
                </a:extLst>
              </a:tr>
              <a:tr h="370840">
                <a:tc>
                  <a:txBody>
                    <a:bodyPr/>
                    <a:lstStyle/>
                    <a:p>
                      <a:pPr algn="ctr">
                        <a:lnSpc>
                          <a:spcPct val="115000"/>
                        </a:lnSpc>
                        <a:spcAft>
                          <a:spcPts val="1000"/>
                        </a:spcAft>
                      </a:pPr>
                      <a:r>
                        <a:rPr lang="en-US" sz="1800" kern="0" dirty="0">
                          <a:effectLst/>
                          <a:latin typeface="Bodoni MT" panose="02070603080606020203" pitchFamily="18" charset="0"/>
                        </a:rPr>
                        <a:t>2020-2021</a:t>
                      </a:r>
                      <a:endParaRPr lang="en-IN" sz="1800" kern="100" dirty="0">
                        <a:solidFill>
                          <a:srgbClr val="538135"/>
                        </a:solidFill>
                        <a:effectLst/>
                        <a:latin typeface="Bodoni MT" panose="02070603080606020203"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800" kern="0" dirty="0">
                          <a:effectLst/>
                          <a:latin typeface="Bodoni MT" panose="02070603080606020203" pitchFamily="18" charset="0"/>
                        </a:rPr>
                        <a:t>12.96%</a:t>
                      </a:r>
                      <a:endParaRPr lang="en-IN" dirty="0">
                        <a:latin typeface="Bodoni MT" panose="02070603080606020203" pitchFamily="18" charset="0"/>
                      </a:endParaRPr>
                    </a:p>
                  </a:txBody>
                  <a:tcPr anchor="ctr"/>
                </a:tc>
                <a:extLst>
                  <a:ext uri="{0D108BD9-81ED-4DB2-BD59-A6C34878D82A}">
                    <a16:rowId xmlns:a16="http://schemas.microsoft.com/office/drawing/2014/main" val="234187292"/>
                  </a:ext>
                </a:extLst>
              </a:tr>
              <a:tr h="370840">
                <a:tc>
                  <a:txBody>
                    <a:bodyPr/>
                    <a:lstStyle/>
                    <a:p>
                      <a:pPr algn="ctr">
                        <a:lnSpc>
                          <a:spcPct val="115000"/>
                        </a:lnSpc>
                        <a:spcAft>
                          <a:spcPts val="1000"/>
                        </a:spcAft>
                      </a:pPr>
                      <a:r>
                        <a:rPr lang="en-US" sz="1800" kern="0" dirty="0">
                          <a:effectLst/>
                          <a:latin typeface="Bodoni MT" panose="02070603080606020203" pitchFamily="18" charset="0"/>
                        </a:rPr>
                        <a:t>2021-2022</a:t>
                      </a:r>
                      <a:endParaRPr lang="en-IN" sz="1800" kern="100" dirty="0">
                        <a:solidFill>
                          <a:srgbClr val="538135"/>
                        </a:solidFill>
                        <a:effectLst/>
                        <a:latin typeface="Bodoni MT" panose="02070603080606020203"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800" kern="0" dirty="0">
                          <a:effectLst/>
                          <a:latin typeface="Bodoni MT" panose="02070603080606020203" pitchFamily="18" charset="0"/>
                        </a:rPr>
                        <a:t>10.64%</a:t>
                      </a:r>
                      <a:endParaRPr lang="en-IN" dirty="0">
                        <a:latin typeface="Bodoni MT" panose="02070603080606020203" pitchFamily="18" charset="0"/>
                      </a:endParaRPr>
                    </a:p>
                  </a:txBody>
                  <a:tcPr anchor="ctr"/>
                </a:tc>
                <a:extLst>
                  <a:ext uri="{0D108BD9-81ED-4DB2-BD59-A6C34878D82A}">
                    <a16:rowId xmlns:a16="http://schemas.microsoft.com/office/drawing/2014/main" val="194983921"/>
                  </a:ext>
                </a:extLst>
              </a:tr>
              <a:tr h="370840">
                <a:tc>
                  <a:txBody>
                    <a:bodyPr/>
                    <a:lstStyle/>
                    <a:p>
                      <a:pPr algn="ctr">
                        <a:lnSpc>
                          <a:spcPct val="115000"/>
                        </a:lnSpc>
                        <a:spcAft>
                          <a:spcPts val="1000"/>
                        </a:spcAft>
                      </a:pPr>
                      <a:r>
                        <a:rPr lang="en-US" sz="1800" kern="0" dirty="0">
                          <a:effectLst/>
                          <a:latin typeface="Bodoni MT" panose="02070603080606020203" pitchFamily="18" charset="0"/>
                        </a:rPr>
                        <a:t>2022-2023</a:t>
                      </a:r>
                      <a:endParaRPr lang="en-IN" sz="1800" kern="100" dirty="0">
                        <a:solidFill>
                          <a:srgbClr val="538135"/>
                        </a:solidFill>
                        <a:effectLst/>
                        <a:latin typeface="Bodoni MT" panose="02070603080606020203"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800" kern="0" dirty="0">
                          <a:effectLst/>
                          <a:latin typeface="Bodoni MT" panose="02070603080606020203" pitchFamily="18" charset="0"/>
                        </a:rPr>
                        <a:t>8.45%</a:t>
                      </a:r>
                      <a:endParaRPr lang="en-IN" dirty="0">
                        <a:latin typeface="Bodoni MT" panose="02070603080606020203" pitchFamily="18" charset="0"/>
                      </a:endParaRPr>
                    </a:p>
                  </a:txBody>
                  <a:tcPr anchor="ctr"/>
                </a:tc>
                <a:extLst>
                  <a:ext uri="{0D108BD9-81ED-4DB2-BD59-A6C34878D82A}">
                    <a16:rowId xmlns:a16="http://schemas.microsoft.com/office/drawing/2014/main" val="1464901080"/>
                  </a:ext>
                </a:extLst>
              </a:tr>
            </a:tbl>
          </a:graphicData>
        </a:graphic>
      </p:graphicFrame>
      <p:sp>
        <p:nvSpPr>
          <p:cNvPr id="4" name="TextBox 3">
            <a:extLst>
              <a:ext uri="{FF2B5EF4-FFF2-40B4-BE49-F238E27FC236}">
                <a16:creationId xmlns:a16="http://schemas.microsoft.com/office/drawing/2014/main" id="{39BFBCD2-A52F-8663-2C73-979E58D6F3A9}"/>
              </a:ext>
            </a:extLst>
          </p:cNvPr>
          <p:cNvSpPr txBox="1"/>
          <p:nvPr/>
        </p:nvSpPr>
        <p:spPr>
          <a:xfrm>
            <a:off x="1730477" y="660908"/>
            <a:ext cx="6096000" cy="461665"/>
          </a:xfrm>
          <a:prstGeom prst="rect">
            <a:avLst/>
          </a:prstGeom>
          <a:noFill/>
        </p:spPr>
        <p:txBody>
          <a:bodyPr wrap="square">
            <a:spAutoFit/>
          </a:bodyPr>
          <a:lstStyle/>
          <a:p>
            <a:r>
              <a:rPr lang="en-IN" sz="2400" b="1" dirty="0">
                <a:latin typeface="Bell MT" panose="02020503060305020303" pitchFamily="18" charset="0"/>
              </a:rPr>
              <a:t>Analysis of Gross Margin Ratio</a:t>
            </a:r>
          </a:p>
        </p:txBody>
      </p:sp>
      <p:sp>
        <p:nvSpPr>
          <p:cNvPr id="6" name="TextBox 5">
            <a:extLst>
              <a:ext uri="{FF2B5EF4-FFF2-40B4-BE49-F238E27FC236}">
                <a16:creationId xmlns:a16="http://schemas.microsoft.com/office/drawing/2014/main" id="{675D88CD-997B-B3A7-4491-171027DA78A4}"/>
              </a:ext>
            </a:extLst>
          </p:cNvPr>
          <p:cNvSpPr txBox="1"/>
          <p:nvPr/>
        </p:nvSpPr>
        <p:spPr>
          <a:xfrm>
            <a:off x="1730477" y="3847090"/>
            <a:ext cx="8976852" cy="2517612"/>
          </a:xfrm>
          <a:prstGeom prst="rect">
            <a:avLst/>
          </a:prstGeom>
          <a:noFill/>
        </p:spPr>
        <p:txBody>
          <a:bodyPr wrap="square">
            <a:spAutoFit/>
          </a:bodyPr>
          <a:lstStyle/>
          <a:p>
            <a:pPr>
              <a:lnSpc>
                <a:spcPct val="115000"/>
              </a:lnSpc>
              <a:spcAft>
                <a:spcPts val="1200"/>
              </a:spcAft>
            </a:pPr>
            <a:r>
              <a:rPr lang="en-US" sz="2000" b="1" dirty="0">
                <a:latin typeface="Baskerville Old Face" panose="02020602080505020303" pitchFamily="18" charset="0"/>
                <a:ea typeface="Arial" panose="020B0604020202020204" pitchFamily="34" charset="0"/>
                <a:cs typeface="Times New Roman" panose="02020603050405020304" pitchFamily="18" charset="0"/>
              </a:rPr>
              <a:t>Interpretation</a:t>
            </a:r>
            <a:r>
              <a:rPr lang="en-US" sz="2400" b="1" dirty="0">
                <a:latin typeface="Baskerville Old Face" panose="02020602080505020303" pitchFamily="18" charset="0"/>
                <a:ea typeface="Arial" panose="020B0604020202020204" pitchFamily="34" charset="0"/>
                <a:cs typeface="Times New Roman" panose="02020603050405020304" pitchFamily="18" charset="0"/>
              </a:rPr>
              <a:t>: -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r>
              <a:rPr lang="en-IN" sz="1200" kern="0" dirty="0">
                <a:latin typeface="Bookman Old Style" panose="02050604050505020204" pitchFamily="18" charset="0"/>
                <a:ea typeface="Times New Roman" panose="02020603050405020304" pitchFamily="18" charset="0"/>
                <a:cs typeface="Times New Roman" panose="02020603050405020304" pitchFamily="18" charset="0"/>
              </a:rPr>
              <a:t>"The Gross Margin Ratio indicates how much profit Coal India Limited earns after calculating production expenses. A higher percentage means that more profit has been retained after covering those expenses. </a:t>
            </a:r>
            <a:br>
              <a:rPr lang="en-IN" sz="1200" kern="0" dirty="0">
                <a:latin typeface="Bookman Old Style" panose="02050604050505020204" pitchFamily="18" charset="0"/>
                <a:ea typeface="Times New Roman" panose="02020603050405020304" pitchFamily="18" charset="0"/>
                <a:cs typeface="Times New Roman" panose="02020603050405020304" pitchFamily="18" charset="0"/>
              </a:rPr>
            </a:br>
            <a:br>
              <a:rPr lang="en-IN" sz="1200" kern="0" dirty="0">
                <a:latin typeface="Bookman Old Style" panose="02050604050505020204" pitchFamily="18" charset="0"/>
                <a:ea typeface="Times New Roman" panose="02020603050405020304" pitchFamily="18" charset="0"/>
                <a:cs typeface="Times New Roman" panose="02020603050405020304" pitchFamily="18" charset="0"/>
              </a:rPr>
            </a:br>
            <a:r>
              <a:rPr lang="en-IN" sz="1200" kern="0" dirty="0">
                <a:latin typeface="Bookman Old Style" panose="02050604050505020204" pitchFamily="18" charset="0"/>
                <a:ea typeface="Times New Roman" panose="02020603050405020304" pitchFamily="18" charset="0"/>
                <a:cs typeface="Times New Roman" panose="02020603050405020304" pitchFamily="18" charset="0"/>
              </a:rPr>
              <a:t>From </a:t>
            </a:r>
            <a:r>
              <a:rPr lang="en-IN" sz="1200" b="1" kern="0" dirty="0">
                <a:latin typeface="Bookman Old Style" panose="02050604050505020204" pitchFamily="18" charset="0"/>
                <a:ea typeface="Times New Roman" panose="02020603050405020304" pitchFamily="18" charset="0"/>
                <a:cs typeface="Times New Roman" panose="02020603050405020304" pitchFamily="18" charset="0"/>
              </a:rPr>
              <a:t>2018</a:t>
            </a:r>
            <a:r>
              <a:rPr lang="en-IN" sz="1200" kern="0" dirty="0">
                <a:latin typeface="Bookman Old Style" panose="02050604050505020204" pitchFamily="18" charset="0"/>
                <a:ea typeface="Times New Roman" panose="02020603050405020304" pitchFamily="18" charset="0"/>
                <a:cs typeface="Times New Roman" panose="02020603050405020304" pitchFamily="18" charset="0"/>
              </a:rPr>
              <a:t> to </a:t>
            </a:r>
            <a:r>
              <a:rPr lang="en-IN" sz="1200" b="1" kern="0" dirty="0">
                <a:latin typeface="Bookman Old Style" panose="02050604050505020204" pitchFamily="18" charset="0"/>
                <a:ea typeface="Times New Roman" panose="02020603050405020304" pitchFamily="18" charset="0"/>
                <a:cs typeface="Times New Roman" panose="02020603050405020304" pitchFamily="18" charset="0"/>
              </a:rPr>
              <a:t>2019</a:t>
            </a:r>
            <a:r>
              <a:rPr lang="en-IN" sz="1200" kern="0" dirty="0">
                <a:latin typeface="Bookman Old Style" panose="02050604050505020204" pitchFamily="18" charset="0"/>
                <a:ea typeface="Times New Roman" panose="02020603050405020304" pitchFamily="18" charset="0"/>
                <a:cs typeface="Times New Roman" panose="02020603050405020304" pitchFamily="18" charset="0"/>
              </a:rPr>
              <a:t>, the ratio was </a:t>
            </a:r>
            <a:r>
              <a:rPr lang="en-IN" sz="1200" b="1" kern="0" dirty="0">
                <a:latin typeface="Bookman Old Style" panose="02050604050505020204" pitchFamily="18" charset="0"/>
                <a:ea typeface="Times New Roman" panose="02020603050405020304" pitchFamily="18" charset="0"/>
                <a:cs typeface="Times New Roman" panose="02020603050405020304" pitchFamily="18" charset="0"/>
              </a:rPr>
              <a:t>12.27%</a:t>
            </a:r>
            <a:r>
              <a:rPr lang="en-IN" sz="1200" kern="0" dirty="0">
                <a:latin typeface="Bookman Old Style" panose="02050604050505020204" pitchFamily="18" charset="0"/>
                <a:ea typeface="Times New Roman" panose="02020603050405020304" pitchFamily="18" charset="0"/>
                <a:cs typeface="Times New Roman" panose="02020603050405020304" pitchFamily="18" charset="0"/>
              </a:rPr>
              <a:t>, which means that the company earned little more than </a:t>
            </a:r>
            <a:r>
              <a:rPr lang="en-IN" sz="1200" b="1" kern="0" dirty="0">
                <a:latin typeface="Bookman Old Style" panose="02050604050505020204" pitchFamily="18" charset="0"/>
                <a:ea typeface="Times New Roman" panose="02020603050405020304" pitchFamily="18" charset="0"/>
                <a:cs typeface="Times New Roman" panose="02020603050405020304" pitchFamily="18" charset="0"/>
              </a:rPr>
              <a:t>12%</a:t>
            </a:r>
            <a:r>
              <a:rPr lang="en-IN" sz="1200" kern="0" dirty="0">
                <a:latin typeface="Bookman Old Style" panose="02050604050505020204" pitchFamily="18" charset="0"/>
                <a:ea typeface="Times New Roman" panose="02020603050405020304" pitchFamily="18" charset="0"/>
                <a:cs typeface="Times New Roman" panose="02020603050405020304" pitchFamily="18" charset="0"/>
              </a:rPr>
              <a:t> of its sales as profit after its manufacturing costs. In </a:t>
            </a:r>
            <a:r>
              <a:rPr lang="en-IN" sz="1200" b="1" kern="0" dirty="0">
                <a:latin typeface="Bookman Old Style" panose="02050604050505020204" pitchFamily="18" charset="0"/>
                <a:ea typeface="Times New Roman" panose="02020603050405020304" pitchFamily="18" charset="0"/>
                <a:cs typeface="Times New Roman" panose="02020603050405020304" pitchFamily="18" charset="0"/>
              </a:rPr>
              <a:t>2019-2020</a:t>
            </a:r>
            <a:r>
              <a:rPr lang="en-IN" sz="1200" kern="0" dirty="0">
                <a:latin typeface="Bookman Old Style" panose="02050604050505020204" pitchFamily="18" charset="0"/>
                <a:ea typeface="Times New Roman" panose="02020603050405020304" pitchFamily="18" charset="0"/>
                <a:cs typeface="Times New Roman" panose="02020603050405020304" pitchFamily="18" charset="0"/>
              </a:rPr>
              <a:t>, this became </a:t>
            </a:r>
            <a:r>
              <a:rPr lang="en-IN" sz="1200" b="1" kern="0" dirty="0">
                <a:latin typeface="Bookman Old Style" panose="02050604050505020204" pitchFamily="18" charset="0"/>
                <a:ea typeface="Times New Roman" panose="02020603050405020304" pitchFamily="18" charset="0"/>
                <a:cs typeface="Times New Roman" panose="02020603050405020304" pitchFamily="18" charset="0"/>
              </a:rPr>
              <a:t>13.66%</a:t>
            </a:r>
            <a:r>
              <a:rPr lang="en-IN" sz="1200" kern="0" dirty="0">
                <a:latin typeface="Bookman Old Style" panose="02050604050505020204" pitchFamily="18" charset="0"/>
                <a:ea typeface="Times New Roman" panose="02020603050405020304" pitchFamily="18" charset="0"/>
                <a:cs typeface="Times New Roman" panose="02020603050405020304" pitchFamily="18" charset="0"/>
              </a:rPr>
              <a:t>, showing that the company was more efficient and maintained more earnings than the previous year. </a:t>
            </a:r>
            <a:br>
              <a:rPr lang="en-IN" sz="1200" kern="0" dirty="0">
                <a:latin typeface="Bookman Old Style" panose="02050604050505020204" pitchFamily="18" charset="0"/>
                <a:ea typeface="Times New Roman" panose="02020603050405020304" pitchFamily="18" charset="0"/>
                <a:cs typeface="Times New Roman" panose="02020603050405020304" pitchFamily="18" charset="0"/>
              </a:rPr>
            </a:br>
            <a:br>
              <a:rPr lang="en-IN" sz="1200" kern="0" dirty="0">
                <a:latin typeface="Bookman Old Style" panose="02050604050505020204" pitchFamily="18" charset="0"/>
                <a:ea typeface="Times New Roman" panose="02020603050405020304" pitchFamily="18" charset="0"/>
                <a:cs typeface="Times New Roman" panose="02020603050405020304" pitchFamily="18" charset="0"/>
              </a:rPr>
            </a:br>
            <a:r>
              <a:rPr lang="en-IN" sz="1200" kern="0" dirty="0">
                <a:latin typeface="Bookman Old Style" panose="02050604050505020204" pitchFamily="18" charset="0"/>
                <a:ea typeface="Times New Roman" panose="02020603050405020304" pitchFamily="18" charset="0"/>
                <a:cs typeface="Times New Roman" panose="02020603050405020304" pitchFamily="18" charset="0"/>
              </a:rPr>
              <a:t>However, from </a:t>
            </a:r>
            <a:r>
              <a:rPr lang="en-IN" sz="1200" b="1" kern="0" dirty="0">
                <a:latin typeface="Bookman Old Style" panose="02050604050505020204" pitchFamily="18" charset="0"/>
                <a:ea typeface="Times New Roman" panose="02020603050405020304" pitchFamily="18" charset="0"/>
                <a:cs typeface="Times New Roman" panose="02020603050405020304" pitchFamily="18" charset="0"/>
              </a:rPr>
              <a:t>2020 to 2021</a:t>
            </a:r>
            <a:r>
              <a:rPr lang="en-IN" sz="1200" kern="0" dirty="0">
                <a:latin typeface="Bookman Old Style" panose="02050604050505020204" pitchFamily="18" charset="0"/>
                <a:ea typeface="Times New Roman" panose="02020603050405020304" pitchFamily="18" charset="0"/>
                <a:cs typeface="Times New Roman" panose="02020603050405020304" pitchFamily="18" charset="0"/>
              </a:rPr>
              <a:t>, the ratio decreased slightly to </a:t>
            </a:r>
            <a:r>
              <a:rPr lang="en-IN" sz="1200" b="1" kern="0" dirty="0">
                <a:latin typeface="Bookman Old Style" panose="02050604050505020204" pitchFamily="18" charset="0"/>
                <a:ea typeface="Times New Roman" panose="02020603050405020304" pitchFamily="18" charset="0"/>
                <a:cs typeface="Times New Roman" panose="02020603050405020304" pitchFamily="18" charset="0"/>
              </a:rPr>
              <a:t>12.96%</a:t>
            </a:r>
            <a:r>
              <a:rPr lang="en-IN" sz="1200" kern="0" dirty="0">
                <a:latin typeface="Bookman Old Style" panose="02050604050505020204" pitchFamily="18" charset="0"/>
                <a:ea typeface="Times New Roman" panose="02020603050405020304" pitchFamily="18" charset="0"/>
                <a:cs typeface="Times New Roman" panose="02020603050405020304" pitchFamily="18" charset="0"/>
              </a:rPr>
              <a:t>, indicating a slight decrease in efficiency or increased costs. The downward trend continued, with the ratio decreasing to </a:t>
            </a:r>
            <a:r>
              <a:rPr lang="en-IN" sz="1200" b="1" kern="0" dirty="0">
                <a:latin typeface="Bookman Old Style" panose="02050604050505020204" pitchFamily="18" charset="0"/>
                <a:ea typeface="Times New Roman" panose="02020603050405020304" pitchFamily="18" charset="0"/>
                <a:cs typeface="Times New Roman" panose="02020603050405020304" pitchFamily="18" charset="0"/>
              </a:rPr>
              <a:t>10.64%</a:t>
            </a:r>
            <a:r>
              <a:rPr lang="en-IN" sz="1200" kern="0" dirty="0">
                <a:latin typeface="Bookman Old Style" panose="02050604050505020204" pitchFamily="18" charset="0"/>
                <a:ea typeface="Times New Roman" panose="02020603050405020304" pitchFamily="18" charset="0"/>
                <a:cs typeface="Times New Roman" panose="02020603050405020304" pitchFamily="18" charset="0"/>
              </a:rPr>
              <a:t> in </a:t>
            </a:r>
            <a:r>
              <a:rPr lang="en-IN" sz="1200" b="1" kern="0" dirty="0">
                <a:latin typeface="Bookman Old Style" panose="02050604050505020204" pitchFamily="18" charset="0"/>
                <a:ea typeface="Times New Roman" panose="02020603050405020304" pitchFamily="18" charset="0"/>
                <a:cs typeface="Times New Roman" panose="02020603050405020304" pitchFamily="18" charset="0"/>
              </a:rPr>
              <a:t>2021-2022</a:t>
            </a:r>
            <a:r>
              <a:rPr lang="en-IN" sz="1200" kern="0" dirty="0">
                <a:latin typeface="Bookman Old Style" panose="02050604050505020204" pitchFamily="18" charset="0"/>
                <a:ea typeface="Times New Roman" panose="02020603050405020304" pitchFamily="18" charset="0"/>
                <a:cs typeface="Times New Roman" panose="02020603050405020304" pitchFamily="18" charset="0"/>
              </a:rPr>
              <a:t> and then to </a:t>
            </a:r>
            <a:r>
              <a:rPr lang="en-IN" sz="1200" b="1" kern="0" dirty="0">
                <a:latin typeface="Bookman Old Style" panose="02050604050505020204" pitchFamily="18" charset="0"/>
                <a:ea typeface="Times New Roman" panose="02020603050405020304" pitchFamily="18" charset="0"/>
                <a:cs typeface="Times New Roman" panose="02020603050405020304" pitchFamily="18" charset="0"/>
              </a:rPr>
              <a:t>8.45%</a:t>
            </a:r>
            <a:r>
              <a:rPr lang="en-IN" sz="1200" kern="0" dirty="0">
                <a:latin typeface="Bookman Old Style" panose="02050604050505020204" pitchFamily="18" charset="0"/>
                <a:ea typeface="Times New Roman" panose="02020603050405020304" pitchFamily="18" charset="0"/>
                <a:cs typeface="Times New Roman" panose="02020603050405020304" pitchFamily="18" charset="0"/>
              </a:rPr>
              <a:t> in </a:t>
            </a:r>
            <a:r>
              <a:rPr lang="en-IN" sz="1200" b="1" kern="0" dirty="0">
                <a:latin typeface="Bookman Old Style" panose="02050604050505020204" pitchFamily="18" charset="0"/>
                <a:ea typeface="Times New Roman" panose="02020603050405020304" pitchFamily="18" charset="0"/>
                <a:cs typeface="Times New Roman" panose="02020603050405020304" pitchFamily="18" charset="0"/>
              </a:rPr>
              <a:t>2022-2023</a:t>
            </a:r>
            <a:r>
              <a:rPr lang="en-IN" sz="1200" kern="0" dirty="0">
                <a:latin typeface="Bookman Old Style" panose="02050604050505020204" pitchFamily="18" charset="0"/>
                <a:ea typeface="Times New Roman" panose="02020603050405020304" pitchFamily="18" charset="0"/>
                <a:cs typeface="Times New Roman" panose="02020603050405020304" pitchFamily="18" charset="0"/>
              </a:rPr>
              <a:t>, showing that the company's profitability after production costs has reduced over the period." </a:t>
            </a:r>
            <a:endParaRPr lang="en-IN" sz="1600" dirty="0"/>
          </a:p>
        </p:txBody>
      </p:sp>
    </p:spTree>
    <p:extLst>
      <p:ext uri="{BB962C8B-B14F-4D97-AF65-F5344CB8AC3E}">
        <p14:creationId xmlns:p14="http://schemas.microsoft.com/office/powerpoint/2010/main" val="709559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7EE698C-575D-00F7-6D23-B5000EAD024B}"/>
              </a:ext>
            </a:extLst>
          </p:cNvPr>
          <p:cNvGraphicFramePr>
            <a:graphicFrameLocks noGrp="1"/>
          </p:cNvGraphicFramePr>
          <p:nvPr>
            <p:extLst>
              <p:ext uri="{D42A27DB-BD31-4B8C-83A1-F6EECF244321}">
                <p14:modId xmlns:p14="http://schemas.microsoft.com/office/powerpoint/2010/main" val="4217524957"/>
              </p:ext>
            </p:extLst>
          </p:nvPr>
        </p:nvGraphicFramePr>
        <p:xfrm>
          <a:off x="1838631" y="1368543"/>
          <a:ext cx="4575277" cy="2311400"/>
        </p:xfrm>
        <a:graphic>
          <a:graphicData uri="http://schemas.openxmlformats.org/drawingml/2006/table">
            <a:tbl>
              <a:tblPr firstRow="1" firstCol="1" bandRow="1">
                <a:tableStyleId>{5FD0F851-EC5A-4D38-B0AD-8093EC10F338}</a:tableStyleId>
              </a:tblPr>
              <a:tblGrid>
                <a:gridCol w="1565082">
                  <a:extLst>
                    <a:ext uri="{9D8B030D-6E8A-4147-A177-3AD203B41FA5}">
                      <a16:colId xmlns:a16="http://schemas.microsoft.com/office/drawing/2014/main" val="2411898674"/>
                    </a:ext>
                  </a:extLst>
                </a:gridCol>
                <a:gridCol w="3010195">
                  <a:extLst>
                    <a:ext uri="{9D8B030D-6E8A-4147-A177-3AD203B41FA5}">
                      <a16:colId xmlns:a16="http://schemas.microsoft.com/office/drawing/2014/main" val="3309828773"/>
                    </a:ext>
                  </a:extLst>
                </a:gridCol>
              </a:tblGrid>
              <a:tr h="370840">
                <a:tc>
                  <a:txBody>
                    <a:bodyPr/>
                    <a:lstStyle/>
                    <a:p>
                      <a:pPr algn="ctr"/>
                      <a:r>
                        <a:rPr lang="en-US" sz="2400" kern="0" dirty="0">
                          <a:effectLst/>
                          <a:latin typeface="Bodoni MT" panose="02070603080606020203" pitchFamily="18" charset="0"/>
                        </a:rPr>
                        <a:t>Year</a:t>
                      </a:r>
                      <a:endParaRPr lang="en-IN" sz="2400" dirty="0">
                        <a:latin typeface="Bodoni MT" panose="02070603080606020203" pitchFamily="18" charset="0"/>
                      </a:endParaRPr>
                    </a:p>
                  </a:txBody>
                  <a:tcPr anchor="ctr"/>
                </a:tc>
                <a:tc>
                  <a:txBody>
                    <a:bodyPr/>
                    <a:lstStyle/>
                    <a:p>
                      <a:pPr algn="ctr"/>
                      <a:r>
                        <a:rPr lang="en-US" sz="2400" kern="0" dirty="0">
                          <a:effectLst/>
                          <a:latin typeface="Bodoni MT" panose="02070603080606020203" pitchFamily="18" charset="0"/>
                        </a:rPr>
                        <a:t>ROA</a:t>
                      </a:r>
                      <a:endParaRPr lang="en-IN" sz="2400" dirty="0">
                        <a:latin typeface="Bodoni MT" panose="02070603080606020203" pitchFamily="18" charset="0"/>
                      </a:endParaRPr>
                    </a:p>
                  </a:txBody>
                  <a:tcPr anchor="ctr"/>
                </a:tc>
                <a:extLst>
                  <a:ext uri="{0D108BD9-81ED-4DB2-BD59-A6C34878D82A}">
                    <a16:rowId xmlns:a16="http://schemas.microsoft.com/office/drawing/2014/main" val="3056340286"/>
                  </a:ext>
                </a:extLst>
              </a:tr>
              <a:tr h="370840">
                <a:tc>
                  <a:txBody>
                    <a:bodyPr/>
                    <a:lstStyle/>
                    <a:p>
                      <a:pPr algn="ctr"/>
                      <a:r>
                        <a:rPr lang="en-US" sz="1800" kern="0" dirty="0">
                          <a:effectLst/>
                          <a:latin typeface="Bodoni MT" panose="02070603080606020203" pitchFamily="18" charset="0"/>
                        </a:rPr>
                        <a:t>2018-2019</a:t>
                      </a:r>
                      <a:endParaRPr lang="en-IN" dirty="0">
                        <a:latin typeface="Bodoni MT" panose="02070603080606020203" pitchFamily="18" charset="0"/>
                      </a:endParaRPr>
                    </a:p>
                  </a:txBody>
                  <a:tcPr anchor="ctr"/>
                </a:tc>
                <a:tc>
                  <a:txBody>
                    <a:bodyPr/>
                    <a:lstStyle/>
                    <a:p>
                      <a:pPr algn="ctr"/>
                      <a:r>
                        <a:rPr lang="en-US" sz="1800" kern="0" dirty="0">
                          <a:effectLst/>
                          <a:latin typeface="Bodoni MT" panose="02070603080606020203" pitchFamily="18" charset="0"/>
                        </a:rPr>
                        <a:t>0.54%</a:t>
                      </a:r>
                      <a:endParaRPr lang="en-IN" dirty="0">
                        <a:latin typeface="Bodoni MT" panose="02070603080606020203" pitchFamily="18" charset="0"/>
                      </a:endParaRPr>
                    </a:p>
                  </a:txBody>
                  <a:tcPr anchor="ctr"/>
                </a:tc>
                <a:extLst>
                  <a:ext uri="{0D108BD9-81ED-4DB2-BD59-A6C34878D82A}">
                    <a16:rowId xmlns:a16="http://schemas.microsoft.com/office/drawing/2014/main" val="208218911"/>
                  </a:ext>
                </a:extLst>
              </a:tr>
              <a:tr h="370840">
                <a:tc>
                  <a:txBody>
                    <a:bodyPr/>
                    <a:lstStyle/>
                    <a:p>
                      <a:pPr algn="ctr"/>
                      <a:r>
                        <a:rPr lang="en-US" sz="1800" kern="0" dirty="0">
                          <a:effectLst/>
                          <a:latin typeface="Bodoni MT" panose="02070603080606020203" pitchFamily="18" charset="0"/>
                        </a:rPr>
                        <a:t>2019-2020</a:t>
                      </a:r>
                      <a:endParaRPr lang="en-IN" dirty="0">
                        <a:latin typeface="Bodoni MT" panose="02070603080606020203" pitchFamily="18" charset="0"/>
                      </a:endParaRPr>
                    </a:p>
                  </a:txBody>
                  <a:tcPr anchor="ctr"/>
                </a:tc>
                <a:tc>
                  <a:txBody>
                    <a:bodyPr/>
                    <a:lstStyle/>
                    <a:p>
                      <a:pPr algn="ctr"/>
                      <a:r>
                        <a:rPr lang="en-US" sz="1800" kern="0" dirty="0">
                          <a:effectLst/>
                          <a:latin typeface="Bodoni MT" panose="02070603080606020203" pitchFamily="18" charset="0"/>
                        </a:rPr>
                        <a:t>0.50%</a:t>
                      </a:r>
                      <a:endParaRPr lang="en-IN" dirty="0">
                        <a:latin typeface="Bodoni MT" panose="02070603080606020203" pitchFamily="18" charset="0"/>
                      </a:endParaRPr>
                    </a:p>
                  </a:txBody>
                  <a:tcPr anchor="ctr"/>
                </a:tc>
                <a:extLst>
                  <a:ext uri="{0D108BD9-81ED-4DB2-BD59-A6C34878D82A}">
                    <a16:rowId xmlns:a16="http://schemas.microsoft.com/office/drawing/2014/main" val="2421870363"/>
                  </a:ext>
                </a:extLst>
              </a:tr>
              <a:tr h="370840">
                <a:tc>
                  <a:txBody>
                    <a:bodyPr/>
                    <a:lstStyle/>
                    <a:p>
                      <a:pPr algn="ctr">
                        <a:lnSpc>
                          <a:spcPct val="115000"/>
                        </a:lnSpc>
                        <a:spcAft>
                          <a:spcPts val="1000"/>
                        </a:spcAft>
                      </a:pPr>
                      <a:r>
                        <a:rPr lang="en-US" sz="1800" kern="0" dirty="0">
                          <a:effectLst/>
                          <a:latin typeface="Bodoni MT" panose="02070603080606020203" pitchFamily="18" charset="0"/>
                        </a:rPr>
                        <a:t>2020-2021</a:t>
                      </a:r>
                      <a:endParaRPr lang="en-IN" sz="1800" kern="100" dirty="0">
                        <a:solidFill>
                          <a:srgbClr val="538135"/>
                        </a:solidFill>
                        <a:effectLst/>
                        <a:latin typeface="Bodoni MT" panose="02070603080606020203"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800" kern="0" dirty="0">
                          <a:effectLst/>
                          <a:latin typeface="Bodoni MT" panose="02070603080606020203" pitchFamily="18" charset="0"/>
                        </a:rPr>
                        <a:t>0.33%</a:t>
                      </a:r>
                      <a:endParaRPr lang="en-IN" dirty="0">
                        <a:latin typeface="Bodoni MT" panose="02070603080606020203" pitchFamily="18" charset="0"/>
                      </a:endParaRPr>
                    </a:p>
                  </a:txBody>
                  <a:tcPr anchor="ctr"/>
                </a:tc>
                <a:extLst>
                  <a:ext uri="{0D108BD9-81ED-4DB2-BD59-A6C34878D82A}">
                    <a16:rowId xmlns:a16="http://schemas.microsoft.com/office/drawing/2014/main" val="234187292"/>
                  </a:ext>
                </a:extLst>
              </a:tr>
              <a:tr h="370840">
                <a:tc>
                  <a:txBody>
                    <a:bodyPr/>
                    <a:lstStyle/>
                    <a:p>
                      <a:pPr algn="ctr">
                        <a:lnSpc>
                          <a:spcPct val="115000"/>
                        </a:lnSpc>
                        <a:spcAft>
                          <a:spcPts val="1000"/>
                        </a:spcAft>
                      </a:pPr>
                      <a:r>
                        <a:rPr lang="en-US" sz="1800" kern="0" dirty="0">
                          <a:effectLst/>
                          <a:latin typeface="Bodoni MT" panose="02070603080606020203" pitchFamily="18" charset="0"/>
                        </a:rPr>
                        <a:t>2021-2022</a:t>
                      </a:r>
                      <a:endParaRPr lang="en-IN" sz="1800" kern="100" dirty="0">
                        <a:solidFill>
                          <a:srgbClr val="538135"/>
                        </a:solidFill>
                        <a:effectLst/>
                        <a:latin typeface="Bodoni MT" panose="02070603080606020203"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800" kern="0" dirty="0">
                          <a:effectLst/>
                          <a:latin typeface="Bodoni MT" panose="02070603080606020203" pitchFamily="18" charset="0"/>
                        </a:rPr>
                        <a:t>0.49%</a:t>
                      </a:r>
                      <a:endParaRPr lang="en-IN" dirty="0">
                        <a:latin typeface="Bodoni MT" panose="02070603080606020203" pitchFamily="18" charset="0"/>
                      </a:endParaRPr>
                    </a:p>
                  </a:txBody>
                  <a:tcPr anchor="ctr"/>
                </a:tc>
                <a:extLst>
                  <a:ext uri="{0D108BD9-81ED-4DB2-BD59-A6C34878D82A}">
                    <a16:rowId xmlns:a16="http://schemas.microsoft.com/office/drawing/2014/main" val="194983921"/>
                  </a:ext>
                </a:extLst>
              </a:tr>
              <a:tr h="370840">
                <a:tc>
                  <a:txBody>
                    <a:bodyPr/>
                    <a:lstStyle/>
                    <a:p>
                      <a:pPr algn="ctr">
                        <a:lnSpc>
                          <a:spcPct val="115000"/>
                        </a:lnSpc>
                        <a:spcAft>
                          <a:spcPts val="1000"/>
                        </a:spcAft>
                      </a:pPr>
                      <a:r>
                        <a:rPr lang="en-US" sz="1800" kern="0" dirty="0">
                          <a:effectLst/>
                          <a:latin typeface="Bodoni MT" panose="02070603080606020203" pitchFamily="18" charset="0"/>
                        </a:rPr>
                        <a:t>2022-2023</a:t>
                      </a:r>
                      <a:endParaRPr lang="en-IN" sz="1800" kern="100" dirty="0">
                        <a:solidFill>
                          <a:srgbClr val="538135"/>
                        </a:solidFill>
                        <a:effectLst/>
                        <a:latin typeface="Bodoni MT" panose="02070603080606020203"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800" kern="0" dirty="0">
                          <a:effectLst/>
                          <a:latin typeface="Bodoni MT" panose="02070603080606020203" pitchFamily="18" charset="0"/>
                        </a:rPr>
                        <a:t>0.63%</a:t>
                      </a:r>
                      <a:endParaRPr lang="en-IN" dirty="0">
                        <a:latin typeface="Bodoni MT" panose="02070603080606020203" pitchFamily="18" charset="0"/>
                      </a:endParaRPr>
                    </a:p>
                  </a:txBody>
                  <a:tcPr anchor="ctr"/>
                </a:tc>
                <a:extLst>
                  <a:ext uri="{0D108BD9-81ED-4DB2-BD59-A6C34878D82A}">
                    <a16:rowId xmlns:a16="http://schemas.microsoft.com/office/drawing/2014/main" val="1464901080"/>
                  </a:ext>
                </a:extLst>
              </a:tr>
            </a:tbl>
          </a:graphicData>
        </a:graphic>
      </p:graphicFrame>
      <p:sp>
        <p:nvSpPr>
          <p:cNvPr id="4" name="TextBox 3">
            <a:extLst>
              <a:ext uri="{FF2B5EF4-FFF2-40B4-BE49-F238E27FC236}">
                <a16:creationId xmlns:a16="http://schemas.microsoft.com/office/drawing/2014/main" id="{EF150744-D1F8-C766-4FD0-BAC2A63003CF}"/>
              </a:ext>
            </a:extLst>
          </p:cNvPr>
          <p:cNvSpPr txBox="1"/>
          <p:nvPr/>
        </p:nvSpPr>
        <p:spPr>
          <a:xfrm>
            <a:off x="1838631" y="700237"/>
            <a:ext cx="6096000" cy="461665"/>
          </a:xfrm>
          <a:prstGeom prst="rect">
            <a:avLst/>
          </a:prstGeom>
          <a:noFill/>
        </p:spPr>
        <p:txBody>
          <a:bodyPr wrap="square">
            <a:spAutoFit/>
          </a:bodyPr>
          <a:lstStyle/>
          <a:p>
            <a:r>
              <a:rPr lang="en-IN" sz="2400" b="1" dirty="0">
                <a:latin typeface="Bell MT" panose="02020503060305020303" pitchFamily="18" charset="0"/>
              </a:rPr>
              <a:t>Analysis of Return on Assets (ROA)</a:t>
            </a:r>
          </a:p>
        </p:txBody>
      </p:sp>
      <p:sp>
        <p:nvSpPr>
          <p:cNvPr id="6" name="TextBox 5">
            <a:extLst>
              <a:ext uri="{FF2B5EF4-FFF2-40B4-BE49-F238E27FC236}">
                <a16:creationId xmlns:a16="http://schemas.microsoft.com/office/drawing/2014/main" id="{E3579E75-8FE7-5144-781B-56E16371B8BE}"/>
              </a:ext>
            </a:extLst>
          </p:cNvPr>
          <p:cNvSpPr txBox="1"/>
          <p:nvPr/>
        </p:nvSpPr>
        <p:spPr>
          <a:xfrm>
            <a:off x="1759973" y="4039409"/>
            <a:ext cx="9045679" cy="1677382"/>
          </a:xfrm>
          <a:prstGeom prst="rect">
            <a:avLst/>
          </a:prstGeom>
          <a:noFill/>
        </p:spPr>
        <p:txBody>
          <a:bodyPr wrap="square">
            <a:spAutoFit/>
          </a:bodyPr>
          <a:lstStyle/>
          <a:p>
            <a:pPr>
              <a:lnSpc>
                <a:spcPct val="115000"/>
              </a:lnSpc>
              <a:spcAft>
                <a:spcPts val="1200"/>
              </a:spcAft>
            </a:pPr>
            <a:r>
              <a:rPr lang="en-US" sz="1800" b="1" dirty="0">
                <a:latin typeface="Times New Roman" panose="02020603050405020304" pitchFamily="18" charset="0"/>
                <a:ea typeface="Arial" panose="020B0604020202020204" pitchFamily="34" charset="0"/>
                <a:cs typeface="Times New Roman" panose="02020603050405020304" pitchFamily="18" charset="0"/>
              </a:rPr>
              <a:t>Interpretation</a:t>
            </a:r>
            <a:r>
              <a:rPr lang="en-US" sz="2000" b="1" dirty="0">
                <a:latin typeface="Times New Roman" panose="02020603050405020304" pitchFamily="18" charset="0"/>
                <a:ea typeface="Arial" panose="020B0604020202020204" pitchFamily="34" charset="0"/>
                <a:cs typeface="Times New Roman" panose="02020603050405020304" pitchFamily="18" charset="0"/>
              </a:rPr>
              <a:t>: -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r>
              <a:rPr lang="en-IN" sz="1400" kern="0" dirty="0">
                <a:latin typeface="Bookman Old Style" panose="02050604050505020204" pitchFamily="18" charset="0"/>
                <a:ea typeface="Times New Roman" panose="02020603050405020304" pitchFamily="18" charset="0"/>
                <a:cs typeface="Times New Roman" panose="02020603050405020304" pitchFamily="18" charset="0"/>
              </a:rPr>
              <a:t>"The ROA shows how well a company uses its assets to generate profit. Coal India Limited's </a:t>
            </a:r>
            <a:r>
              <a:rPr lang="en-IN" sz="1400" b="1" kern="0" dirty="0">
                <a:latin typeface="Bookman Old Style" panose="02050604050505020204" pitchFamily="18" charset="0"/>
                <a:ea typeface="Times New Roman" panose="02020603050405020304" pitchFamily="18" charset="0"/>
                <a:cs typeface="Times New Roman" panose="02020603050405020304" pitchFamily="18" charset="0"/>
              </a:rPr>
              <a:t>ROA</a:t>
            </a:r>
            <a:r>
              <a:rPr lang="en-IN" sz="1400" kern="0" dirty="0">
                <a:latin typeface="Bookman Old Style" panose="02050604050505020204" pitchFamily="18" charset="0"/>
                <a:ea typeface="Times New Roman" panose="02020603050405020304" pitchFamily="18" charset="0"/>
                <a:cs typeface="Times New Roman" panose="02020603050405020304" pitchFamily="18" charset="0"/>
              </a:rPr>
              <a:t> started at </a:t>
            </a:r>
            <a:r>
              <a:rPr lang="en-IN" sz="1400" b="1" kern="0" dirty="0">
                <a:latin typeface="Bookman Old Style" panose="02050604050505020204" pitchFamily="18" charset="0"/>
                <a:ea typeface="Times New Roman" panose="02020603050405020304" pitchFamily="18" charset="0"/>
                <a:cs typeface="Times New Roman" panose="02020603050405020304" pitchFamily="18" charset="0"/>
              </a:rPr>
              <a:t>0.54%</a:t>
            </a:r>
            <a:r>
              <a:rPr lang="en-IN" sz="1400" kern="0" dirty="0">
                <a:latin typeface="Bookman Old Style" panose="02050604050505020204" pitchFamily="18" charset="0"/>
                <a:ea typeface="Times New Roman" panose="02020603050405020304" pitchFamily="18" charset="0"/>
                <a:cs typeface="Times New Roman" panose="02020603050405020304" pitchFamily="18" charset="0"/>
              </a:rPr>
              <a:t> in </a:t>
            </a:r>
            <a:r>
              <a:rPr lang="en-IN" sz="1400" b="1" kern="0" dirty="0">
                <a:latin typeface="Bookman Old Style" panose="02050604050505020204" pitchFamily="18" charset="0"/>
                <a:ea typeface="Times New Roman" panose="02020603050405020304" pitchFamily="18" charset="0"/>
                <a:cs typeface="Times New Roman" panose="02020603050405020304" pitchFamily="18" charset="0"/>
              </a:rPr>
              <a:t>2018-2019</a:t>
            </a:r>
            <a:r>
              <a:rPr lang="en-IN" sz="1400" kern="0" dirty="0">
                <a:latin typeface="Bookman Old Style" panose="02050604050505020204" pitchFamily="18" charset="0"/>
                <a:ea typeface="Times New Roman" panose="02020603050405020304" pitchFamily="18" charset="0"/>
                <a:cs typeface="Times New Roman" panose="02020603050405020304" pitchFamily="18" charset="0"/>
              </a:rPr>
              <a:t>, showing that it earned little more than half of its total assets in profits. It decreased to </a:t>
            </a:r>
            <a:r>
              <a:rPr lang="en-IN" sz="1400" b="1" kern="0" dirty="0">
                <a:latin typeface="Bookman Old Style" panose="02050604050505020204" pitchFamily="18" charset="0"/>
                <a:ea typeface="Times New Roman" panose="02020603050405020304" pitchFamily="18" charset="0"/>
                <a:cs typeface="Times New Roman" panose="02020603050405020304" pitchFamily="18" charset="0"/>
              </a:rPr>
              <a:t>0.50%</a:t>
            </a:r>
            <a:r>
              <a:rPr lang="en-IN" sz="1400" kern="0" dirty="0">
                <a:latin typeface="Bookman Old Style" panose="02050604050505020204" pitchFamily="18" charset="0"/>
                <a:ea typeface="Times New Roman" panose="02020603050405020304" pitchFamily="18" charset="0"/>
                <a:cs typeface="Times New Roman" panose="02020603050405020304" pitchFamily="18" charset="0"/>
              </a:rPr>
              <a:t> the next year then reduced to </a:t>
            </a:r>
            <a:r>
              <a:rPr lang="en-IN" sz="1400" b="1" kern="0" dirty="0">
                <a:latin typeface="Bookman Old Style" panose="02050604050505020204" pitchFamily="18" charset="0"/>
                <a:ea typeface="Times New Roman" panose="02020603050405020304" pitchFamily="18" charset="0"/>
                <a:cs typeface="Times New Roman" panose="02020603050405020304" pitchFamily="18" charset="0"/>
              </a:rPr>
              <a:t>0.33%</a:t>
            </a:r>
            <a:r>
              <a:rPr lang="en-IN" sz="1400" kern="0" dirty="0">
                <a:latin typeface="Bookman Old Style" panose="02050604050505020204" pitchFamily="18" charset="0"/>
                <a:ea typeface="Times New Roman" panose="02020603050405020304" pitchFamily="18" charset="0"/>
                <a:cs typeface="Times New Roman" panose="02020603050405020304" pitchFamily="18" charset="0"/>
              </a:rPr>
              <a:t> in </a:t>
            </a:r>
            <a:r>
              <a:rPr lang="en-IN" sz="1400" b="1" kern="0" dirty="0">
                <a:latin typeface="Bookman Old Style" panose="02050604050505020204" pitchFamily="18" charset="0"/>
                <a:ea typeface="Times New Roman" panose="02020603050405020304" pitchFamily="18" charset="0"/>
                <a:cs typeface="Times New Roman" panose="02020603050405020304" pitchFamily="18" charset="0"/>
              </a:rPr>
              <a:t>2020-2021</a:t>
            </a:r>
            <a:r>
              <a:rPr lang="en-IN" sz="1400" kern="0" dirty="0">
                <a:latin typeface="Bookman Old Style" panose="02050604050505020204" pitchFamily="18" charset="0"/>
                <a:ea typeface="Times New Roman" panose="02020603050405020304" pitchFamily="18" charset="0"/>
                <a:cs typeface="Times New Roman" panose="02020603050405020304" pitchFamily="18" charset="0"/>
              </a:rPr>
              <a:t>, showing that the company was making less money from its assets. However, it developed slightly to </a:t>
            </a:r>
            <a:r>
              <a:rPr lang="en-IN" sz="1400" b="1" kern="0" dirty="0">
                <a:latin typeface="Bookman Old Style" panose="02050604050505020204" pitchFamily="18" charset="0"/>
                <a:ea typeface="Times New Roman" panose="02020603050405020304" pitchFamily="18" charset="0"/>
                <a:cs typeface="Times New Roman" panose="02020603050405020304" pitchFamily="18" charset="0"/>
              </a:rPr>
              <a:t>0.49%</a:t>
            </a:r>
            <a:r>
              <a:rPr lang="en-IN" sz="1400" kern="0" dirty="0">
                <a:latin typeface="Bookman Old Style" panose="02050604050505020204" pitchFamily="18" charset="0"/>
                <a:ea typeface="Times New Roman" panose="02020603050405020304" pitchFamily="18" charset="0"/>
                <a:cs typeface="Times New Roman" panose="02020603050405020304" pitchFamily="18" charset="0"/>
              </a:rPr>
              <a:t> in </a:t>
            </a:r>
            <a:r>
              <a:rPr lang="en-IN" sz="1400" b="1" kern="0" dirty="0">
                <a:latin typeface="Bookman Old Style" panose="02050604050505020204" pitchFamily="18" charset="0"/>
                <a:ea typeface="Times New Roman" panose="02020603050405020304" pitchFamily="18" charset="0"/>
                <a:cs typeface="Times New Roman" panose="02020603050405020304" pitchFamily="18" charset="0"/>
              </a:rPr>
              <a:t>2021-2022</a:t>
            </a:r>
            <a:r>
              <a:rPr lang="en-IN" sz="1400" kern="0" dirty="0">
                <a:latin typeface="Bookman Old Style" panose="02050604050505020204" pitchFamily="18" charset="0"/>
                <a:ea typeface="Times New Roman" panose="02020603050405020304" pitchFamily="18" charset="0"/>
                <a:cs typeface="Times New Roman" panose="02020603050405020304" pitchFamily="18" charset="0"/>
              </a:rPr>
              <a:t>, and </a:t>
            </a:r>
            <a:r>
              <a:rPr lang="en-IN" sz="1400" b="1" kern="0" dirty="0">
                <a:latin typeface="Bookman Old Style" panose="02050604050505020204" pitchFamily="18" charset="0"/>
                <a:ea typeface="Times New Roman" panose="02020603050405020304" pitchFamily="18" charset="0"/>
                <a:cs typeface="Times New Roman" panose="02020603050405020304" pitchFamily="18" charset="0"/>
              </a:rPr>
              <a:t>0.63%</a:t>
            </a:r>
            <a:r>
              <a:rPr lang="en-IN" sz="1400" kern="0" dirty="0">
                <a:latin typeface="Bookman Old Style" panose="02050604050505020204" pitchFamily="18" charset="0"/>
                <a:ea typeface="Times New Roman" panose="02020603050405020304" pitchFamily="18" charset="0"/>
                <a:cs typeface="Times New Roman" panose="02020603050405020304" pitchFamily="18" charset="0"/>
              </a:rPr>
              <a:t> in </a:t>
            </a:r>
            <a:r>
              <a:rPr lang="en-IN" sz="1400" b="1" kern="0" dirty="0">
                <a:latin typeface="Bookman Old Style" panose="02050604050505020204" pitchFamily="18" charset="0"/>
                <a:ea typeface="Times New Roman" panose="02020603050405020304" pitchFamily="18" charset="0"/>
                <a:cs typeface="Times New Roman" panose="02020603050405020304" pitchFamily="18" charset="0"/>
              </a:rPr>
              <a:t>2022-2023</a:t>
            </a:r>
            <a:r>
              <a:rPr lang="en-IN" sz="1400" kern="0" dirty="0">
                <a:latin typeface="Bookman Old Style" panose="02050604050505020204" pitchFamily="18" charset="0"/>
                <a:ea typeface="Times New Roman" panose="02020603050405020304" pitchFamily="18" charset="0"/>
                <a:cs typeface="Times New Roman" panose="02020603050405020304" pitchFamily="18" charset="0"/>
              </a:rPr>
              <a:t>, showing higher asset use to generate profits. </a:t>
            </a:r>
            <a:endParaRPr lang="en-IN" dirty="0"/>
          </a:p>
        </p:txBody>
      </p:sp>
    </p:spTree>
    <p:extLst>
      <p:ext uri="{BB962C8B-B14F-4D97-AF65-F5344CB8AC3E}">
        <p14:creationId xmlns:p14="http://schemas.microsoft.com/office/powerpoint/2010/main" val="266724857"/>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5864D72-41F1-7851-CF46-E5BE26A7A90D}"/>
              </a:ext>
            </a:extLst>
          </p:cNvPr>
          <p:cNvGraphicFramePr>
            <a:graphicFrameLocks noGrp="1"/>
          </p:cNvGraphicFramePr>
          <p:nvPr>
            <p:extLst>
              <p:ext uri="{D42A27DB-BD31-4B8C-83A1-F6EECF244321}">
                <p14:modId xmlns:p14="http://schemas.microsoft.com/office/powerpoint/2010/main" val="1462850842"/>
              </p:ext>
            </p:extLst>
          </p:nvPr>
        </p:nvGraphicFramePr>
        <p:xfrm>
          <a:off x="1838631" y="1299716"/>
          <a:ext cx="4575277" cy="2311400"/>
        </p:xfrm>
        <a:graphic>
          <a:graphicData uri="http://schemas.openxmlformats.org/drawingml/2006/table">
            <a:tbl>
              <a:tblPr firstRow="1" firstCol="1" bandRow="1">
                <a:tableStyleId>{5FD0F851-EC5A-4D38-B0AD-8093EC10F338}</a:tableStyleId>
              </a:tblPr>
              <a:tblGrid>
                <a:gridCol w="1565082">
                  <a:extLst>
                    <a:ext uri="{9D8B030D-6E8A-4147-A177-3AD203B41FA5}">
                      <a16:colId xmlns:a16="http://schemas.microsoft.com/office/drawing/2014/main" val="2411898674"/>
                    </a:ext>
                  </a:extLst>
                </a:gridCol>
                <a:gridCol w="3010195">
                  <a:extLst>
                    <a:ext uri="{9D8B030D-6E8A-4147-A177-3AD203B41FA5}">
                      <a16:colId xmlns:a16="http://schemas.microsoft.com/office/drawing/2014/main" val="3309828773"/>
                    </a:ext>
                  </a:extLst>
                </a:gridCol>
              </a:tblGrid>
              <a:tr h="370840">
                <a:tc>
                  <a:txBody>
                    <a:bodyPr/>
                    <a:lstStyle/>
                    <a:p>
                      <a:pPr algn="ctr"/>
                      <a:r>
                        <a:rPr lang="en-US" sz="2400" kern="0" dirty="0">
                          <a:effectLst/>
                          <a:latin typeface="Bodoni MT" panose="02070603080606020203" pitchFamily="18" charset="0"/>
                        </a:rPr>
                        <a:t>Year</a:t>
                      </a:r>
                      <a:endParaRPr lang="en-IN" sz="2400" dirty="0">
                        <a:latin typeface="Bodoni MT" panose="02070603080606020203" pitchFamily="18" charset="0"/>
                      </a:endParaRPr>
                    </a:p>
                  </a:txBody>
                  <a:tcPr anchor="ctr"/>
                </a:tc>
                <a:tc>
                  <a:txBody>
                    <a:bodyPr/>
                    <a:lstStyle/>
                    <a:p>
                      <a:pPr algn="ctr"/>
                      <a:r>
                        <a:rPr lang="en-IN" sz="2400" kern="0" dirty="0">
                          <a:effectLst/>
                          <a:latin typeface="Bodoni MT" panose="02070603080606020203" pitchFamily="18" charset="0"/>
                        </a:rPr>
                        <a:t>Debt-to-Equity</a:t>
                      </a:r>
                      <a:endParaRPr lang="en-IN" sz="2400" dirty="0">
                        <a:latin typeface="Bodoni MT" panose="02070603080606020203" pitchFamily="18" charset="0"/>
                      </a:endParaRPr>
                    </a:p>
                  </a:txBody>
                  <a:tcPr anchor="ctr"/>
                </a:tc>
                <a:extLst>
                  <a:ext uri="{0D108BD9-81ED-4DB2-BD59-A6C34878D82A}">
                    <a16:rowId xmlns:a16="http://schemas.microsoft.com/office/drawing/2014/main" val="3056340286"/>
                  </a:ext>
                </a:extLst>
              </a:tr>
              <a:tr h="370840">
                <a:tc>
                  <a:txBody>
                    <a:bodyPr/>
                    <a:lstStyle/>
                    <a:p>
                      <a:pPr algn="ctr"/>
                      <a:r>
                        <a:rPr lang="en-US" sz="1800" kern="0" dirty="0">
                          <a:effectLst/>
                          <a:latin typeface="Bodoni MT" panose="02070603080606020203" pitchFamily="18" charset="0"/>
                        </a:rPr>
                        <a:t>2018-2019</a:t>
                      </a:r>
                      <a:endParaRPr lang="en-IN" dirty="0">
                        <a:latin typeface="Bodoni MT" panose="02070603080606020203" pitchFamily="18" charset="0"/>
                      </a:endParaRPr>
                    </a:p>
                  </a:txBody>
                  <a:tcPr anchor="ctr"/>
                </a:tc>
                <a:tc>
                  <a:txBody>
                    <a:bodyPr/>
                    <a:lstStyle/>
                    <a:p>
                      <a:pPr algn="ctr"/>
                      <a:r>
                        <a:rPr lang="en-US" sz="1800" kern="0" dirty="0">
                          <a:effectLst/>
                          <a:latin typeface="Bodoni MT" panose="02070603080606020203" pitchFamily="18" charset="0"/>
                        </a:rPr>
                        <a:t>0.36%</a:t>
                      </a:r>
                      <a:endParaRPr lang="en-IN" dirty="0">
                        <a:latin typeface="Bodoni MT" panose="02070603080606020203" pitchFamily="18" charset="0"/>
                      </a:endParaRPr>
                    </a:p>
                  </a:txBody>
                  <a:tcPr anchor="ctr"/>
                </a:tc>
                <a:extLst>
                  <a:ext uri="{0D108BD9-81ED-4DB2-BD59-A6C34878D82A}">
                    <a16:rowId xmlns:a16="http://schemas.microsoft.com/office/drawing/2014/main" val="208218911"/>
                  </a:ext>
                </a:extLst>
              </a:tr>
              <a:tr h="370840">
                <a:tc>
                  <a:txBody>
                    <a:bodyPr/>
                    <a:lstStyle/>
                    <a:p>
                      <a:pPr algn="ctr"/>
                      <a:r>
                        <a:rPr lang="en-US" sz="1800" kern="0" dirty="0">
                          <a:effectLst/>
                          <a:latin typeface="Bodoni MT" panose="02070603080606020203" pitchFamily="18" charset="0"/>
                        </a:rPr>
                        <a:t>2019-2020</a:t>
                      </a:r>
                      <a:endParaRPr lang="en-IN" dirty="0">
                        <a:latin typeface="Bodoni MT" panose="02070603080606020203" pitchFamily="18" charset="0"/>
                      </a:endParaRPr>
                    </a:p>
                  </a:txBody>
                  <a:tcPr anchor="ctr"/>
                </a:tc>
                <a:tc>
                  <a:txBody>
                    <a:bodyPr/>
                    <a:lstStyle/>
                    <a:p>
                      <a:pPr algn="ctr"/>
                      <a:r>
                        <a:rPr lang="en-US" sz="1800" kern="0" dirty="0">
                          <a:effectLst/>
                          <a:latin typeface="Bodoni MT" panose="02070603080606020203" pitchFamily="18" charset="0"/>
                        </a:rPr>
                        <a:t>0.33%</a:t>
                      </a:r>
                      <a:endParaRPr lang="en-IN" dirty="0">
                        <a:latin typeface="Bodoni MT" panose="02070603080606020203" pitchFamily="18" charset="0"/>
                      </a:endParaRPr>
                    </a:p>
                  </a:txBody>
                  <a:tcPr anchor="ctr"/>
                </a:tc>
                <a:extLst>
                  <a:ext uri="{0D108BD9-81ED-4DB2-BD59-A6C34878D82A}">
                    <a16:rowId xmlns:a16="http://schemas.microsoft.com/office/drawing/2014/main" val="2421870363"/>
                  </a:ext>
                </a:extLst>
              </a:tr>
              <a:tr h="370840">
                <a:tc>
                  <a:txBody>
                    <a:bodyPr/>
                    <a:lstStyle/>
                    <a:p>
                      <a:pPr algn="ctr">
                        <a:lnSpc>
                          <a:spcPct val="115000"/>
                        </a:lnSpc>
                        <a:spcAft>
                          <a:spcPts val="1000"/>
                        </a:spcAft>
                      </a:pPr>
                      <a:r>
                        <a:rPr lang="en-US" sz="1800" kern="0" dirty="0">
                          <a:effectLst/>
                          <a:latin typeface="Bodoni MT" panose="02070603080606020203" pitchFamily="18" charset="0"/>
                        </a:rPr>
                        <a:t>2020-2021</a:t>
                      </a:r>
                      <a:endParaRPr lang="en-IN" sz="1800" kern="100" dirty="0">
                        <a:solidFill>
                          <a:srgbClr val="538135"/>
                        </a:solidFill>
                        <a:effectLst/>
                        <a:latin typeface="Bodoni MT" panose="02070603080606020203"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800" kern="0" dirty="0">
                          <a:effectLst/>
                          <a:latin typeface="Bodoni MT" panose="02070603080606020203" pitchFamily="18" charset="0"/>
                        </a:rPr>
                        <a:t>0.34%</a:t>
                      </a:r>
                      <a:endParaRPr lang="en-IN" dirty="0">
                        <a:latin typeface="Bodoni MT" panose="02070603080606020203" pitchFamily="18" charset="0"/>
                      </a:endParaRPr>
                    </a:p>
                  </a:txBody>
                  <a:tcPr anchor="ctr"/>
                </a:tc>
                <a:extLst>
                  <a:ext uri="{0D108BD9-81ED-4DB2-BD59-A6C34878D82A}">
                    <a16:rowId xmlns:a16="http://schemas.microsoft.com/office/drawing/2014/main" val="234187292"/>
                  </a:ext>
                </a:extLst>
              </a:tr>
              <a:tr h="370840">
                <a:tc>
                  <a:txBody>
                    <a:bodyPr/>
                    <a:lstStyle/>
                    <a:p>
                      <a:pPr algn="ctr">
                        <a:lnSpc>
                          <a:spcPct val="115000"/>
                        </a:lnSpc>
                        <a:spcAft>
                          <a:spcPts val="1000"/>
                        </a:spcAft>
                      </a:pPr>
                      <a:r>
                        <a:rPr lang="en-US" sz="1800" kern="0" dirty="0">
                          <a:effectLst/>
                          <a:latin typeface="Bodoni MT" panose="02070603080606020203" pitchFamily="18" charset="0"/>
                        </a:rPr>
                        <a:t>2021-2022</a:t>
                      </a:r>
                      <a:endParaRPr lang="en-IN" sz="1800" kern="100" dirty="0">
                        <a:solidFill>
                          <a:srgbClr val="538135"/>
                        </a:solidFill>
                        <a:effectLst/>
                        <a:latin typeface="Bodoni MT" panose="02070603080606020203"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800" kern="0" dirty="0">
                          <a:effectLst/>
                          <a:latin typeface="Bodoni MT" panose="02070603080606020203" pitchFamily="18" charset="0"/>
                        </a:rPr>
                        <a:t>0.37%</a:t>
                      </a:r>
                      <a:endParaRPr lang="en-IN" dirty="0">
                        <a:latin typeface="Bodoni MT" panose="02070603080606020203" pitchFamily="18" charset="0"/>
                      </a:endParaRPr>
                    </a:p>
                  </a:txBody>
                  <a:tcPr anchor="ctr"/>
                </a:tc>
                <a:extLst>
                  <a:ext uri="{0D108BD9-81ED-4DB2-BD59-A6C34878D82A}">
                    <a16:rowId xmlns:a16="http://schemas.microsoft.com/office/drawing/2014/main" val="194983921"/>
                  </a:ext>
                </a:extLst>
              </a:tr>
              <a:tr h="370840">
                <a:tc>
                  <a:txBody>
                    <a:bodyPr/>
                    <a:lstStyle/>
                    <a:p>
                      <a:pPr algn="ctr">
                        <a:lnSpc>
                          <a:spcPct val="115000"/>
                        </a:lnSpc>
                        <a:spcAft>
                          <a:spcPts val="1000"/>
                        </a:spcAft>
                      </a:pPr>
                      <a:r>
                        <a:rPr lang="en-US" sz="1800" kern="0" dirty="0">
                          <a:effectLst/>
                          <a:latin typeface="Bodoni MT" panose="02070603080606020203" pitchFamily="18" charset="0"/>
                        </a:rPr>
                        <a:t>2022-2023</a:t>
                      </a:r>
                      <a:endParaRPr lang="en-IN" sz="1800" kern="100" dirty="0">
                        <a:solidFill>
                          <a:srgbClr val="538135"/>
                        </a:solidFill>
                        <a:effectLst/>
                        <a:latin typeface="Bodoni MT" panose="02070603080606020203"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800" kern="0" dirty="0">
                          <a:effectLst/>
                          <a:latin typeface="Bodoni MT" panose="02070603080606020203" pitchFamily="18" charset="0"/>
                        </a:rPr>
                        <a:t>0.40%</a:t>
                      </a:r>
                      <a:endParaRPr lang="en-IN" dirty="0">
                        <a:latin typeface="Bodoni MT" panose="02070603080606020203" pitchFamily="18" charset="0"/>
                      </a:endParaRPr>
                    </a:p>
                  </a:txBody>
                  <a:tcPr anchor="ctr"/>
                </a:tc>
                <a:extLst>
                  <a:ext uri="{0D108BD9-81ED-4DB2-BD59-A6C34878D82A}">
                    <a16:rowId xmlns:a16="http://schemas.microsoft.com/office/drawing/2014/main" val="1464901080"/>
                  </a:ext>
                </a:extLst>
              </a:tr>
            </a:tbl>
          </a:graphicData>
        </a:graphic>
      </p:graphicFrame>
      <p:sp>
        <p:nvSpPr>
          <p:cNvPr id="4" name="TextBox 3">
            <a:extLst>
              <a:ext uri="{FF2B5EF4-FFF2-40B4-BE49-F238E27FC236}">
                <a16:creationId xmlns:a16="http://schemas.microsoft.com/office/drawing/2014/main" id="{C9CE5008-F362-616D-3FF1-170AFFEFB6C8}"/>
              </a:ext>
            </a:extLst>
          </p:cNvPr>
          <p:cNvSpPr txBox="1"/>
          <p:nvPr/>
        </p:nvSpPr>
        <p:spPr>
          <a:xfrm>
            <a:off x="1838631" y="700238"/>
            <a:ext cx="6096000" cy="461665"/>
          </a:xfrm>
          <a:prstGeom prst="rect">
            <a:avLst/>
          </a:prstGeom>
          <a:noFill/>
        </p:spPr>
        <p:txBody>
          <a:bodyPr wrap="square">
            <a:spAutoFit/>
          </a:bodyPr>
          <a:lstStyle/>
          <a:p>
            <a:r>
              <a:rPr lang="en-IN" sz="2400" b="1" dirty="0">
                <a:latin typeface="Bell MT" panose="02020503060305020303" pitchFamily="18" charset="0"/>
              </a:rPr>
              <a:t>Analysis of Debt-to-Equity Ratio</a:t>
            </a:r>
          </a:p>
        </p:txBody>
      </p:sp>
      <p:sp>
        <p:nvSpPr>
          <p:cNvPr id="6" name="TextBox 5">
            <a:extLst>
              <a:ext uri="{FF2B5EF4-FFF2-40B4-BE49-F238E27FC236}">
                <a16:creationId xmlns:a16="http://schemas.microsoft.com/office/drawing/2014/main" id="{3DA12997-3F1D-352D-3C58-36902C169B79}"/>
              </a:ext>
            </a:extLst>
          </p:cNvPr>
          <p:cNvSpPr txBox="1"/>
          <p:nvPr/>
        </p:nvSpPr>
        <p:spPr>
          <a:xfrm>
            <a:off x="1750141" y="3935743"/>
            <a:ext cx="7757652" cy="1963614"/>
          </a:xfrm>
          <a:prstGeom prst="rect">
            <a:avLst/>
          </a:prstGeom>
          <a:noFill/>
        </p:spPr>
        <p:txBody>
          <a:bodyPr wrap="square">
            <a:spAutoFit/>
          </a:bodyPr>
          <a:lstStyle/>
          <a:p>
            <a:pPr>
              <a:lnSpc>
                <a:spcPct val="115000"/>
              </a:lnSpc>
              <a:spcAft>
                <a:spcPts val="1200"/>
              </a:spcAft>
            </a:pPr>
            <a:r>
              <a:rPr lang="en-US" sz="2000" b="1" dirty="0">
                <a:latin typeface="Baskerville Old Face" panose="02020602080505020303" pitchFamily="18" charset="0"/>
                <a:ea typeface="Arial" panose="020B0604020202020204" pitchFamily="34" charset="0"/>
                <a:cs typeface="Times New Roman" panose="02020603050405020304" pitchFamily="18" charset="0"/>
              </a:rPr>
              <a:t>Interpretation</a:t>
            </a:r>
            <a:r>
              <a:rPr lang="en-US" sz="2400" b="1" dirty="0">
                <a:latin typeface="Baskerville Old Face" panose="02020602080505020303" pitchFamily="18" charset="0"/>
                <a:ea typeface="Arial" panose="020B0604020202020204" pitchFamily="34" charset="0"/>
                <a:cs typeface="Times New Roman" panose="02020603050405020304" pitchFamily="18" charset="0"/>
              </a:rPr>
              <a:t>: -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r>
              <a:rPr lang="en-IN" sz="1400" kern="0" dirty="0">
                <a:latin typeface="Bookman Old Style" panose="02050604050505020204" pitchFamily="18" charset="0"/>
                <a:ea typeface="Times New Roman" panose="02020603050405020304" pitchFamily="18" charset="0"/>
                <a:cs typeface="Times New Roman" panose="02020603050405020304" pitchFamily="18" charset="0"/>
              </a:rPr>
              <a:t>"The Debt-to-Equity ratio compares the debt used to finance Coal India Limited's assets to the value of shareholder equity. In </a:t>
            </a:r>
            <a:r>
              <a:rPr lang="en-IN" sz="1400" b="1" kern="0" dirty="0">
                <a:latin typeface="Bookman Old Style" panose="02050604050505020204" pitchFamily="18" charset="0"/>
                <a:ea typeface="Times New Roman" panose="02020603050405020304" pitchFamily="18" charset="0"/>
                <a:cs typeface="Times New Roman" panose="02020603050405020304" pitchFamily="18" charset="0"/>
              </a:rPr>
              <a:t>2018-19</a:t>
            </a:r>
            <a:r>
              <a:rPr lang="en-IN" sz="1400" kern="0" dirty="0">
                <a:latin typeface="Bookman Old Style" panose="02050604050505020204" pitchFamily="18" charset="0"/>
                <a:ea typeface="Times New Roman" panose="02020603050405020304" pitchFamily="18" charset="0"/>
                <a:cs typeface="Times New Roman" panose="02020603050405020304" pitchFamily="18" charset="0"/>
              </a:rPr>
              <a:t>, the ratio was </a:t>
            </a:r>
            <a:r>
              <a:rPr lang="en-IN" sz="1400" b="1" kern="0" dirty="0">
                <a:latin typeface="Bookman Old Style" panose="02050604050505020204" pitchFamily="18" charset="0"/>
                <a:ea typeface="Times New Roman" panose="02020603050405020304" pitchFamily="18" charset="0"/>
                <a:cs typeface="Times New Roman" panose="02020603050405020304" pitchFamily="18" charset="0"/>
              </a:rPr>
              <a:t>0.36%</a:t>
            </a:r>
            <a:r>
              <a:rPr lang="en-IN" sz="1400" kern="0" dirty="0">
                <a:latin typeface="Bookman Old Style" panose="02050604050505020204" pitchFamily="18" charset="0"/>
                <a:ea typeface="Times New Roman" panose="02020603050405020304" pitchFamily="18" charset="0"/>
                <a:cs typeface="Times New Roman" panose="02020603050405020304" pitchFamily="18" charset="0"/>
              </a:rPr>
              <a:t>, showing a low reliance on debt. It decreased slightly to </a:t>
            </a:r>
            <a:r>
              <a:rPr lang="en-IN" sz="1400" b="1" kern="0" dirty="0">
                <a:latin typeface="Bookman Old Style" panose="02050604050505020204" pitchFamily="18" charset="0"/>
                <a:ea typeface="Times New Roman" panose="02020603050405020304" pitchFamily="18" charset="0"/>
                <a:cs typeface="Times New Roman" panose="02020603050405020304" pitchFamily="18" charset="0"/>
              </a:rPr>
              <a:t>0.33%</a:t>
            </a:r>
            <a:r>
              <a:rPr lang="en-IN" sz="1400" kern="0" dirty="0">
                <a:latin typeface="Bookman Old Style" panose="02050604050505020204" pitchFamily="18" charset="0"/>
                <a:ea typeface="Times New Roman" panose="02020603050405020304" pitchFamily="18" charset="0"/>
                <a:cs typeface="Times New Roman" panose="02020603050405020304" pitchFamily="18" charset="0"/>
              </a:rPr>
              <a:t> in </a:t>
            </a:r>
            <a:r>
              <a:rPr lang="en-IN" sz="1400" b="1" kern="0" dirty="0">
                <a:latin typeface="Bookman Old Style" panose="02050604050505020204" pitchFamily="18" charset="0"/>
                <a:ea typeface="Times New Roman" panose="02020603050405020304" pitchFamily="18" charset="0"/>
                <a:cs typeface="Times New Roman" panose="02020603050405020304" pitchFamily="18" charset="0"/>
              </a:rPr>
              <a:t>2019-2020</a:t>
            </a:r>
            <a:r>
              <a:rPr lang="en-IN" sz="1400" kern="0" dirty="0">
                <a:latin typeface="Bookman Old Style" panose="02050604050505020204" pitchFamily="18" charset="0"/>
                <a:ea typeface="Times New Roman" panose="02020603050405020304" pitchFamily="18" charset="0"/>
                <a:cs typeface="Times New Roman" panose="02020603050405020304" pitchFamily="18" charset="0"/>
              </a:rPr>
              <a:t>, showing a further drop in debt usage. The ratio was stable at </a:t>
            </a:r>
            <a:r>
              <a:rPr lang="en-IN" sz="1400" b="1" kern="0" dirty="0">
                <a:latin typeface="Bookman Old Style" panose="02050604050505020204" pitchFamily="18" charset="0"/>
                <a:ea typeface="Times New Roman" panose="02020603050405020304" pitchFamily="18" charset="0"/>
                <a:cs typeface="Times New Roman" panose="02020603050405020304" pitchFamily="18" charset="0"/>
              </a:rPr>
              <a:t>0.34%</a:t>
            </a:r>
            <a:r>
              <a:rPr lang="en-IN" sz="1400" kern="0" dirty="0">
                <a:latin typeface="Bookman Old Style" panose="02050604050505020204" pitchFamily="18" charset="0"/>
                <a:ea typeface="Times New Roman" panose="02020603050405020304" pitchFamily="18" charset="0"/>
                <a:cs typeface="Times New Roman" panose="02020603050405020304" pitchFamily="18" charset="0"/>
              </a:rPr>
              <a:t> in </a:t>
            </a:r>
            <a:r>
              <a:rPr lang="en-IN" sz="1400" b="1" kern="0" dirty="0">
                <a:latin typeface="Bookman Old Style" panose="02050604050505020204" pitchFamily="18" charset="0"/>
                <a:ea typeface="Times New Roman" panose="02020603050405020304" pitchFamily="18" charset="0"/>
                <a:cs typeface="Times New Roman" panose="02020603050405020304" pitchFamily="18" charset="0"/>
              </a:rPr>
              <a:t>2020-2021</a:t>
            </a:r>
            <a:r>
              <a:rPr lang="en-IN" sz="1400" kern="0" dirty="0">
                <a:latin typeface="Bookman Old Style" panose="02050604050505020204" pitchFamily="18" charset="0"/>
                <a:ea typeface="Times New Roman" panose="02020603050405020304" pitchFamily="18" charset="0"/>
                <a:cs typeface="Times New Roman" panose="02020603050405020304" pitchFamily="18" charset="0"/>
              </a:rPr>
              <a:t>, then grew to </a:t>
            </a:r>
            <a:r>
              <a:rPr lang="en-IN" sz="1400" b="1" kern="0" dirty="0">
                <a:latin typeface="Bookman Old Style" panose="02050604050505020204" pitchFamily="18" charset="0"/>
                <a:ea typeface="Times New Roman" panose="02020603050405020304" pitchFamily="18" charset="0"/>
                <a:cs typeface="Times New Roman" panose="02020603050405020304" pitchFamily="18" charset="0"/>
              </a:rPr>
              <a:t>0.37%</a:t>
            </a:r>
            <a:r>
              <a:rPr lang="en-IN" sz="1400" kern="0" dirty="0">
                <a:latin typeface="Bookman Old Style" panose="02050604050505020204" pitchFamily="18" charset="0"/>
                <a:ea typeface="Times New Roman" panose="02020603050405020304" pitchFamily="18" charset="0"/>
                <a:cs typeface="Times New Roman" panose="02020603050405020304" pitchFamily="18" charset="0"/>
              </a:rPr>
              <a:t> in </a:t>
            </a:r>
            <a:r>
              <a:rPr lang="en-IN" sz="1400" b="1" kern="0" dirty="0">
                <a:latin typeface="Bookman Old Style" panose="02050604050505020204" pitchFamily="18" charset="0"/>
                <a:ea typeface="Times New Roman" panose="02020603050405020304" pitchFamily="18" charset="0"/>
                <a:cs typeface="Times New Roman" panose="02020603050405020304" pitchFamily="18" charset="0"/>
              </a:rPr>
              <a:t>2021-2022</a:t>
            </a:r>
            <a:r>
              <a:rPr lang="en-IN" sz="1400" kern="0" dirty="0">
                <a:latin typeface="Bookman Old Style" panose="02050604050505020204" pitchFamily="18" charset="0"/>
                <a:ea typeface="Times New Roman" panose="02020603050405020304" pitchFamily="18" charset="0"/>
                <a:cs typeface="Times New Roman" panose="02020603050405020304" pitchFamily="18" charset="0"/>
              </a:rPr>
              <a:t>, and finally to </a:t>
            </a:r>
            <a:r>
              <a:rPr lang="en-IN" sz="1400" b="1" kern="0" dirty="0">
                <a:latin typeface="Bookman Old Style" panose="02050604050505020204" pitchFamily="18" charset="0"/>
                <a:ea typeface="Times New Roman" panose="02020603050405020304" pitchFamily="18" charset="0"/>
                <a:cs typeface="Times New Roman" panose="02020603050405020304" pitchFamily="18" charset="0"/>
              </a:rPr>
              <a:t>0.40%</a:t>
            </a:r>
            <a:r>
              <a:rPr lang="en-IN" sz="1400" kern="0" dirty="0">
                <a:latin typeface="Bookman Old Style" panose="02050604050505020204" pitchFamily="18" charset="0"/>
                <a:ea typeface="Times New Roman" panose="02020603050405020304" pitchFamily="18" charset="0"/>
                <a:cs typeface="Times New Roman" panose="02020603050405020304" pitchFamily="18" charset="0"/>
              </a:rPr>
              <a:t> in </a:t>
            </a:r>
            <a:r>
              <a:rPr lang="en-IN" sz="1400" b="1" kern="0" dirty="0">
                <a:latin typeface="Bookman Old Style" panose="02050604050505020204" pitchFamily="18" charset="0"/>
                <a:ea typeface="Times New Roman" panose="02020603050405020304" pitchFamily="18" charset="0"/>
                <a:cs typeface="Times New Roman" panose="02020603050405020304" pitchFamily="18" charset="0"/>
              </a:rPr>
              <a:t>2022-2023</a:t>
            </a:r>
            <a:r>
              <a:rPr lang="en-IN" sz="1400" kern="0" dirty="0">
                <a:latin typeface="Bookman Old Style" panose="02050604050505020204" pitchFamily="18" charset="0"/>
                <a:ea typeface="Times New Roman" panose="02020603050405020304" pitchFamily="18" charset="0"/>
                <a:cs typeface="Times New Roman" panose="02020603050405020304" pitchFamily="18" charset="0"/>
              </a:rPr>
              <a:t>, showing progressive growth in the company's debt compared to its equity over the period."</a:t>
            </a:r>
            <a:endParaRPr lang="en-IN" dirty="0"/>
          </a:p>
        </p:txBody>
      </p:sp>
    </p:spTree>
    <p:extLst>
      <p:ext uri="{BB962C8B-B14F-4D97-AF65-F5344CB8AC3E}">
        <p14:creationId xmlns:p14="http://schemas.microsoft.com/office/powerpoint/2010/main" val="25372247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2067</TotalTime>
  <Words>1390</Words>
  <Application>Microsoft Office PowerPoint</Application>
  <PresentationFormat>Widescreen</PresentationFormat>
  <Paragraphs>143</Paragraphs>
  <Slides>14</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Arial</vt:lpstr>
      <vt:lpstr>Baskerville Old Face</vt:lpstr>
      <vt:lpstr>Bell MT</vt:lpstr>
      <vt:lpstr>Bodoni MT</vt:lpstr>
      <vt:lpstr>Book Antiqua</vt:lpstr>
      <vt:lpstr>Bookman Old Style</vt:lpstr>
      <vt:lpstr>Calibri</vt:lpstr>
      <vt:lpstr>Century Gothic</vt:lpstr>
      <vt:lpstr>Times New Roman</vt:lpstr>
      <vt:lpstr>Wingdings</vt:lpstr>
      <vt:lpstr>Wingdings 3</vt:lpstr>
      <vt:lpstr>Wisp</vt:lpstr>
      <vt:lpstr>A PROJECT REPORT 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on Financial Position of Coal India Limited</dc:title>
  <dc:creator>Shreya Mukherjee</dc:creator>
  <cp:lastModifiedBy>Shreya Mukherjee</cp:lastModifiedBy>
  <cp:revision>1</cp:revision>
  <cp:lastPrinted>2024-05-30T07:19:21Z</cp:lastPrinted>
  <dcterms:created xsi:type="dcterms:W3CDTF">2024-05-28T08:41:52Z</dcterms:created>
  <dcterms:modified xsi:type="dcterms:W3CDTF">2024-06-02T07:06:55Z</dcterms:modified>
</cp:coreProperties>
</file>