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 id="2147483942" r:id="rId2"/>
  </p:sldMasterIdLst>
  <p:notesMasterIdLst>
    <p:notesMasterId r:id="rId22"/>
  </p:notesMasterIdLst>
  <p:sldIdLst>
    <p:sldId id="341" r:id="rId3"/>
    <p:sldId id="388" r:id="rId4"/>
    <p:sldId id="389" r:id="rId5"/>
    <p:sldId id="407" r:id="rId6"/>
    <p:sldId id="390" r:id="rId7"/>
    <p:sldId id="415" r:id="rId8"/>
    <p:sldId id="351" r:id="rId9"/>
    <p:sldId id="416" r:id="rId10"/>
    <p:sldId id="355" r:id="rId11"/>
    <p:sldId id="367" r:id="rId12"/>
    <p:sldId id="368" r:id="rId13"/>
    <p:sldId id="358" r:id="rId14"/>
    <p:sldId id="354" r:id="rId15"/>
    <p:sldId id="401" r:id="rId16"/>
    <p:sldId id="417" r:id="rId17"/>
    <p:sldId id="403" r:id="rId18"/>
    <p:sldId id="365" r:id="rId19"/>
    <p:sldId id="347" r:id="rId20"/>
    <p:sldId id="371" r:id="rId21"/>
  </p:sldIdLst>
  <p:sldSz cx="9144000" cy="6858000" type="screen4x3"/>
  <p:notesSz cx="6858000" cy="9144000"/>
  <p:custDataLst>
    <p:tags r:id="rId2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064"/>
    <a:srgbClr val="525252"/>
    <a:srgbClr val="084E50"/>
    <a:srgbClr val="2012D8"/>
    <a:srgbClr val="CC0000"/>
    <a:srgbClr val="AF2B1D"/>
    <a:srgbClr val="2994A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9461" autoAdjust="0"/>
    <p:restoredTop sz="78210" autoAdjust="0"/>
  </p:normalViewPr>
  <p:slideViewPr>
    <p:cSldViewPr>
      <p:cViewPr>
        <p:scale>
          <a:sx n="90" d="100"/>
          <a:sy n="90" d="100"/>
        </p:scale>
        <p:origin x="-852" y="-3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D7D559D-322F-4381-9682-9FBD42E2EEC0}" type="datetimeFigureOut">
              <a:rPr lang="en-US"/>
              <a:pPr>
                <a:defRPr/>
              </a:pPr>
              <a:t>5/24/2011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ED13511-CCD9-4AE6-BA3A-E4FC1D299C2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1C16B3FE-DD42-4FD5-A72B-ADBD99AEF408}"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TextEdit="1"/>
          </p:cNvSpPr>
          <p:nvPr>
            <p:ph type="sldImg"/>
          </p:nvPr>
        </p:nvSpPr>
        <p:spPr bwMode="auto">
          <a:noFill/>
          <a:ln>
            <a:solidFill>
              <a:srgbClr val="000000"/>
            </a:solidFill>
            <a:miter lim="800000"/>
            <a:headEnd/>
            <a:tailEnd/>
          </a:ln>
        </p:spPr>
      </p:sp>
      <p:sp>
        <p:nvSpPr>
          <p:cNvPr id="46082"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TextEdit="1"/>
          </p:cNvSpPr>
          <p:nvPr>
            <p:ph type="sldImg"/>
          </p:nvPr>
        </p:nvSpPr>
        <p:spPr bwMode="auto">
          <a:noFill/>
          <a:ln>
            <a:solidFill>
              <a:srgbClr val="000000"/>
            </a:solidFill>
            <a:miter lim="800000"/>
            <a:headEnd/>
            <a:tailEnd/>
          </a:ln>
        </p:spPr>
      </p:sp>
      <p:sp>
        <p:nvSpPr>
          <p:cNvPr id="34818"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a:t>
            </a:r>
            <a:r>
              <a:rPr lang="en-US" baseline="0" dirty="0" smtClean="0"/>
              <a:t> are complex applications with lots of lines of code yet it is easy to support this</a:t>
            </a:r>
            <a:endParaRPr lang="en-US" dirty="0"/>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seen in these applications,</a:t>
            </a:r>
            <a:r>
              <a:rPr lang="en-US" baseline="0" dirty="0" smtClean="0"/>
              <a:t> in practice we expect sensitive fields to remain at RND or DET</a:t>
            </a:r>
            <a:endParaRPr lang="en-US" dirty="0"/>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bwMode="auto">
          <a:noFill/>
          <a:ln>
            <a:solidFill>
              <a:srgbClr val="000000"/>
            </a:solidFill>
            <a:miter lim="800000"/>
            <a:headEnd/>
            <a:tailEnd/>
          </a:ln>
        </p:spPr>
      </p:sp>
      <p:sp>
        <p:nvSpPr>
          <p:cNvPr id="7373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Consider the layout of a database</a:t>
            </a:r>
            <a:r>
              <a:rPr lang="en-US" baseline="0" dirty="0" smtClean="0"/>
              <a:t> application. These are </a:t>
            </a:r>
            <a:r>
              <a:rPr lang="en-US" baseline="0" dirty="0" err="1" smtClean="0"/>
              <a:t>appls</a:t>
            </a:r>
            <a:r>
              <a:rPr lang="en-US" baseline="0" dirty="0" smtClean="0"/>
              <a:t>. They are quite frequent</a:t>
            </a:r>
          </a:p>
          <a:p>
            <a:r>
              <a:rPr lang="en-US" baseline="0" dirty="0" smtClean="0"/>
              <a:t>There are many things that can go wrong. For example, a </a:t>
            </a:r>
            <a:r>
              <a:rPr lang="en-US" baseline="0" dirty="0" err="1" smtClean="0"/>
              <a:t>curiosus</a:t>
            </a:r>
            <a:r>
              <a:rPr lang="en-US" baseline="0" dirty="0" smtClean="0"/>
              <a:t> DB Admin has root access may read and leak conf company data; this part </a:t>
            </a:r>
          </a:p>
          <a:p>
            <a:r>
              <a:rPr lang="en-US" baseline="0" dirty="0" smtClean="0"/>
              <a:t>These are issues both in private data center and pubic clouds. In particular, public clouds</a:t>
            </a:r>
            <a:endParaRPr lang="en-US" dirty="0" smtClean="0"/>
          </a:p>
          <a:p>
            <a:r>
              <a:rPr lang="en-US" dirty="0" smtClean="0"/>
              <a:t>Mention that hackers</a:t>
            </a:r>
            <a:r>
              <a:rPr lang="en-US" baseline="0" dirty="0" smtClean="0"/>
              <a:t> are the main problem for applications; give gawker media example</a:t>
            </a:r>
            <a:endParaRPr lang="en-US" dirty="0" smtClean="0"/>
          </a:p>
          <a:p>
            <a:r>
              <a:rPr lang="en-US" dirty="0" smtClean="0"/>
              <a:t>The motivation is </a:t>
            </a:r>
            <a:r>
              <a:rPr lang="en-US" dirty="0" err="1" smtClean="0"/>
              <a:t>straightforward:there</a:t>
            </a:r>
            <a:r>
              <a:rPr lang="en-US" dirty="0" smtClean="0"/>
              <a:t> are lots of cases confidential</a:t>
            </a:r>
            <a:r>
              <a:rPr lang="en-US" baseline="0" dirty="0" smtClean="0"/>
              <a:t> data leaks all the time.</a:t>
            </a:r>
          </a:p>
          <a:p>
            <a:r>
              <a:rPr lang="en-US" baseline="0" dirty="0" smtClean="0"/>
              <a:t>Consider the case of a database application. These are applications that store their data in a database. There are lots of such applications, for ex; this is especially worrisome for companies with financial data, such as banks, and even for medical data</a:t>
            </a:r>
          </a:p>
          <a:p>
            <a:r>
              <a:rPr lang="en-US" sz="1200" dirty="0" smtClean="0">
                <a:solidFill>
                  <a:schemeClr val="accent2"/>
                </a:solidFill>
                <a:latin typeface="Arial"/>
                <a:cs typeface="Arial"/>
              </a:rPr>
              <a:t>Don’t spend</a:t>
            </a:r>
            <a:r>
              <a:rPr lang="en-US" sz="1200" baseline="0" dirty="0" smtClean="0">
                <a:solidFill>
                  <a:schemeClr val="accent2"/>
                </a:solidFill>
                <a:latin typeface="Arial"/>
                <a:cs typeface="Arial"/>
              </a:rPr>
              <a:t> much time here, most important is hackers, gloss over others, don’t give specific examples</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a:t>
            </a:r>
            <a:r>
              <a:rPr lang="en-US" baseline="0" dirty="0" smtClean="0"/>
              <a:t> address these problems, we propose </a:t>
            </a:r>
            <a:r>
              <a:rPr lang="en-US" baseline="0" dirty="0" err="1" smtClean="0"/>
              <a:t>CryptDB</a:t>
            </a:r>
            <a:r>
              <a:rPr lang="en-US" baseline="0" dirty="0" smtClean="0"/>
              <a:t>, a system aiming to protect. We break the problem into two </a:t>
            </a:r>
            <a:r>
              <a:rPr lang="en-US" baseline="0" dirty="0" err="1" smtClean="0"/>
              <a:t>subproblems</a:t>
            </a:r>
            <a:r>
              <a:rPr lang="en-US" baseline="0" dirty="0" smtClean="0"/>
              <a:t>. The first is arbitrary attacks to confidentiality of data on the DB server, for example, the DB admin has root access on the DB server. A natural solution</a:t>
            </a:r>
          </a:p>
          <a:p>
            <a:r>
              <a:rPr lang="en-US" baseline="0" dirty="0" smtClean="0"/>
              <a:t>Note that the key will never be given to the DB server!</a:t>
            </a:r>
          </a:p>
          <a:p>
            <a:r>
              <a:rPr lang="en-US" dirty="0" err="1" smtClean="0"/>
              <a:t>CryptDB</a:t>
            </a:r>
            <a:r>
              <a:rPr lang="en-US" dirty="0" smtClean="0"/>
              <a:t> is a system</a:t>
            </a:r>
            <a:r>
              <a:rPr lang="en-US" baseline="0" dirty="0" smtClean="0"/>
              <a:t> that aims to solve these problems and protects the confidentiality of the data, </a:t>
            </a:r>
          </a:p>
          <a:p>
            <a:r>
              <a:rPr lang="en-US" baseline="0" dirty="0" smtClean="0"/>
              <a:t>Already say we chain to user passwords</a:t>
            </a:r>
          </a:p>
          <a:p>
            <a:r>
              <a:rPr lang="en-US" dirty="0" smtClean="0"/>
              <a:t>In interest of time, I will only present our</a:t>
            </a:r>
            <a:r>
              <a:rPr lang="en-US" baseline="0" dirty="0" smtClean="0"/>
              <a:t> mechanism for protecting against the first threat.</a:t>
            </a:r>
            <a:endParaRPr lang="en-US" dirty="0"/>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rgbClr val="000000"/>
                </a:solidFill>
                <a:latin typeface="Arial"/>
                <a:cs typeface="Arial"/>
              </a:rPr>
              <a:t>Say: : e.g., root access, physical access to RAM</a:t>
            </a:r>
            <a:endParaRPr lang="en-US" dirty="0" smtClean="0"/>
          </a:p>
          <a:p>
            <a:r>
              <a:rPr lang="en-US" dirty="0" smtClean="0"/>
              <a:t>Note</a:t>
            </a:r>
            <a:r>
              <a:rPr lang="en-US" baseline="0" dirty="0" smtClean="0"/>
              <a:t> that we consider confidentiality attacks to any part of the servers, we do not trust anything on the server side, This is a departure from existing systems (no detail)</a:t>
            </a:r>
          </a:p>
          <a:p>
            <a:r>
              <a:rPr lang="en-US" baseline="0" dirty="0" smtClean="0"/>
              <a:t>And is part of our future work</a:t>
            </a:r>
            <a:endParaRPr lang="en-US" dirty="0" smtClean="0"/>
          </a:p>
          <a:p>
            <a:r>
              <a:rPr lang="en-US" dirty="0" smtClean="0"/>
              <a:t>Describe an example; say that data</a:t>
            </a:r>
            <a:r>
              <a:rPr lang="en-US" baseline="0" dirty="0" smtClean="0"/>
              <a:t> could be modified in any way we do not protect against this</a:t>
            </a:r>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the second</a:t>
            </a:r>
            <a:r>
              <a:rPr lang="en-US" baseline="0" dirty="0" smtClean="0"/>
              <a:t> goal, say: to process queries completely at the server; the Proxy should only encrypt the queries and decrypt query results, but perform no query processing </a:t>
            </a:r>
            <a:endParaRPr lang="en-US" dirty="0" smtClean="0"/>
          </a:p>
          <a:p>
            <a:endParaRPr lang="en-US" dirty="0" smtClean="0"/>
          </a:p>
          <a:p>
            <a:r>
              <a:rPr lang="en-US" dirty="0" smtClean="0"/>
              <a:t>Let’s</a:t>
            </a:r>
            <a:r>
              <a:rPr lang="en-US" baseline="0" dirty="0" smtClean="0"/>
              <a:t> zoom in to the first threat ; the db server, but the app is trusted and our </a:t>
            </a:r>
            <a:r>
              <a:rPr lang="en-US" baseline="0" dirty="0" err="1" smtClean="0"/>
              <a:t>aprooach</a:t>
            </a:r>
            <a:r>
              <a:rPr lang="en-US" baseline="0" dirty="0" smtClean="0"/>
              <a:t> is to compute ; In out setup, proxy is lightweight: the proxy only encryption of query constants and decrypts results but no query processing on the much larger DB</a:t>
            </a:r>
            <a:endParaRPr lang="en-US" dirty="0" smtClean="0"/>
          </a:p>
          <a:p>
            <a:r>
              <a:rPr lang="en-US" dirty="0" smtClean="0"/>
              <a:t>Db administrator, cloud employees curious,</a:t>
            </a:r>
            <a:r>
              <a:rPr lang="en-US" baseline="0" dirty="0" smtClean="0"/>
              <a:t> physical attacks</a:t>
            </a:r>
          </a:p>
          <a:p>
            <a:r>
              <a:rPr lang="en-US" baseline="0" dirty="0" smtClean="0"/>
              <a:t>Slow down, don’t go so fast on this part</a:t>
            </a:r>
          </a:p>
          <a:p>
            <a:r>
              <a:rPr lang="en-US" baseline="0" dirty="0" smtClean="0"/>
              <a:t>Do not say the over 30 years of experience</a:t>
            </a:r>
            <a:endParaRPr lang="en-US" dirty="0"/>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the second</a:t>
            </a:r>
            <a:r>
              <a:rPr lang="en-US" baseline="0" dirty="0" smtClean="0"/>
              <a:t> goal, say: to process queries completely at the server; the Proxy should only encrypt the queries and decrypt query results, but perform no query processing </a:t>
            </a:r>
            <a:endParaRPr lang="en-US" dirty="0" smtClean="0"/>
          </a:p>
          <a:p>
            <a:endParaRPr lang="en-US" dirty="0" smtClean="0"/>
          </a:p>
          <a:p>
            <a:r>
              <a:rPr lang="en-US" dirty="0" smtClean="0"/>
              <a:t>Let’s</a:t>
            </a:r>
            <a:r>
              <a:rPr lang="en-US" baseline="0" dirty="0" smtClean="0"/>
              <a:t> zoom in to the first threat ; the db server, but the app is trusted and our </a:t>
            </a:r>
            <a:r>
              <a:rPr lang="en-US" baseline="0" dirty="0" err="1" smtClean="0"/>
              <a:t>aprooach</a:t>
            </a:r>
            <a:r>
              <a:rPr lang="en-US" baseline="0" dirty="0" smtClean="0"/>
              <a:t> is to compute ; In out setup, proxy is lightweight: the proxy only encryption of query constants and decrypts results but no query processing on the much larger DB</a:t>
            </a:r>
            <a:endParaRPr lang="en-US" dirty="0" smtClean="0"/>
          </a:p>
          <a:p>
            <a:r>
              <a:rPr lang="en-US" dirty="0" smtClean="0"/>
              <a:t>Db administrator, cloud employees curious,</a:t>
            </a:r>
            <a:r>
              <a:rPr lang="en-US" baseline="0" dirty="0" smtClean="0"/>
              <a:t> physical attacks</a:t>
            </a:r>
          </a:p>
          <a:p>
            <a:r>
              <a:rPr lang="en-US" baseline="0" dirty="0" smtClean="0"/>
              <a:t>Slow down, don’t go so fast on this part</a:t>
            </a:r>
          </a:p>
          <a:p>
            <a:r>
              <a:rPr lang="en-US" baseline="0" dirty="0" smtClean="0"/>
              <a:t>Do not say the over 30 years of experience</a:t>
            </a:r>
            <a:endParaRPr lang="en-US" dirty="0"/>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TextEdit="1"/>
          </p:cNvSpPr>
          <p:nvPr>
            <p:ph type="sldImg"/>
          </p:nvPr>
        </p:nvSpPr>
        <p:spPr bwMode="auto">
          <a:noFill/>
          <a:ln>
            <a:solidFill>
              <a:srgbClr val="000000"/>
            </a:solidFill>
            <a:miter lim="800000"/>
            <a:headEnd/>
            <a:tailEnd/>
          </a:ln>
        </p:spPr>
      </p:sp>
      <p:sp>
        <p:nvSpPr>
          <p:cNvPr id="27650" name="Rectangle 3"/>
          <p:cNvSpPr>
            <a:spLocks noGrp="1"/>
          </p:cNvSpPr>
          <p:nvPr>
            <p:ph type="body" idx="1"/>
          </p:nvPr>
        </p:nvSpPr>
        <p:spPr bwMode="auto">
          <a:noFill/>
        </p:spPr>
        <p:txBody>
          <a:bodyPr wrap="square" numCol="1" anchor="t" anchorCtr="0" compatLnSpc="1">
            <a:prstTxWarp prst="textNoShape">
              <a:avLst/>
            </a:prstTxWarp>
          </a:bodyPr>
          <a:lstStyle/>
          <a:p>
            <a:r>
              <a:rPr lang="en-US" dirty="0" smtClean="0"/>
              <a:t>Let</a:t>
            </a:r>
            <a:r>
              <a:rPr lang="en-US" baseline="0" dirty="0" smtClean="0"/>
              <a:t> me start by showing an example of our solution strategy. That allows no computation on the data. Consider the query notice that the value in the query predicate is encrypted. Currently, salary is encrypted with a probabilistic encryption scheme which maps </a:t>
            </a:r>
          </a:p>
          <a:p>
            <a:r>
              <a:rPr lang="en-US" dirty="0" smtClean="0"/>
              <a:t>In order to allow the server to perform this query on encrypted data as it would on </a:t>
            </a:r>
            <a:r>
              <a:rPr lang="en-US" dirty="0" err="1" smtClean="0"/>
              <a:t>cleartext</a:t>
            </a:r>
            <a:r>
              <a:rPr lang="en-US" dirty="0" smtClean="0"/>
              <a:t> data, </a:t>
            </a:r>
          </a:p>
          <a:p>
            <a:r>
              <a:rPr lang="en-US" dirty="0" smtClean="0"/>
              <a:t>But how</a:t>
            </a:r>
            <a:r>
              <a:rPr lang="en-US" baseline="0" dirty="0" smtClean="0"/>
              <a:t> do we know which encryption scheme to use ahead of time? The idea is to morph somehow. </a:t>
            </a:r>
            <a:endParaRPr lang="en-US" dirty="0" smtClean="0"/>
          </a:p>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TextEdit="1"/>
          </p:cNvSpPr>
          <p:nvPr>
            <p:ph type="sldImg"/>
          </p:nvPr>
        </p:nvSpPr>
        <p:spPr bwMode="auto">
          <a:noFill/>
          <a:ln>
            <a:solidFill>
              <a:srgbClr val="000000"/>
            </a:solidFill>
            <a:miter lim="800000"/>
            <a:headEnd/>
            <a:tailEnd/>
          </a:ln>
        </p:spPr>
      </p:sp>
      <p:sp>
        <p:nvSpPr>
          <p:cNvPr id="37890"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B83C8CA1-EB7F-4F15-933B-03089F45BAF9}" type="datetimeFigureOut">
              <a:rPr lang="en-US"/>
              <a:pPr>
                <a:defRPr/>
              </a:pPr>
              <a:t>5/24/2011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3E3C3B41-5A0B-480A-92F6-D0E8146FE93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C2B976B-D0B8-4A8B-B5EF-8D30609F34AB}" type="datetimeFigureOut">
              <a:rPr lang="en-US"/>
              <a:pPr>
                <a:defRPr/>
              </a:pPr>
              <a:t>5/24/2011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74E9A6DE-F60D-4304-B684-39C3B62260E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481138"/>
            <a:ext cx="8229600" cy="4525962"/>
          </a:xfrm>
        </p:spPr>
        <p:txBody>
          <a:bodyPr/>
          <a:lstStyle/>
          <a:p>
            <a:pPr lvl="0"/>
            <a:endParaRPr lang="en-US" noProof="0"/>
          </a:p>
        </p:txBody>
      </p:sp>
      <p:sp>
        <p:nvSpPr>
          <p:cNvPr id="4" name="Date Placeholder 9"/>
          <p:cNvSpPr>
            <a:spLocks noGrp="1"/>
          </p:cNvSpPr>
          <p:nvPr>
            <p:ph type="dt" sz="half" idx="10"/>
          </p:nvPr>
        </p:nvSpPr>
        <p:spPr/>
        <p:txBody>
          <a:bodyPr/>
          <a:lstStyle>
            <a:lvl1pPr>
              <a:defRPr/>
            </a:lvl1pPr>
          </a:lstStyle>
          <a:p>
            <a:pPr>
              <a:defRPr/>
            </a:pPr>
            <a:fld id="{643E7DED-625F-4120-8C6F-DF4B96D024EA}" type="datetimeFigureOut">
              <a:rPr lang="en-US"/>
              <a:pPr>
                <a:defRPr/>
              </a:pPr>
              <a:t>5/24/2011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004B045D-D9D1-49DB-9C1A-0481279AB0D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3C328C2E-A6F0-4C5C-9654-3B285C0E0688}" type="datetimeFigureOut">
              <a:rPr lang="en-US" smtClean="0"/>
              <a:pPr>
                <a:defRPr/>
              </a:pPr>
              <a:t>5/24/2011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8FB31DD-70D5-428F-B5A7-D77EB745CA86}" type="slidenum">
              <a:rPr lang="en-US" smtClean="0"/>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B83C8CA1-EB7F-4F15-933B-03089F45BAF9}" type="datetimeFigureOut">
              <a:rPr lang="en-US" smtClean="0"/>
              <a:pPr>
                <a:defRPr/>
              </a:pPr>
              <a:t>5/24/2011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E3C3B41-5A0B-480A-92F6-D0E8146FE93E}"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3E2DA79-DE04-4905-B948-335257D148B5}" type="datetimeFigureOut">
              <a:rPr lang="en-US" smtClean="0"/>
              <a:pPr>
                <a:defRPr/>
              </a:pPr>
              <a:t>5/24/2011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0C33803-BCBD-4EF6-9A6A-491AD3213BDD}" type="slidenum">
              <a:rPr lang="en-US" smtClean="0"/>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FDC9981A-FA85-48AF-8F12-97C6953C072F}" type="datetimeFigureOut">
              <a:rPr lang="en-US" smtClean="0"/>
              <a:pPr>
                <a:defRPr/>
              </a:pPr>
              <a:t>5/24/2011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6B5C391-DBC5-4F6A-9186-2E06435E1F99}" type="slidenum">
              <a:rPr lang="en-US" smtClean="0"/>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DB3F98A1-DF86-4F57-BEEC-9C899D857E83}" type="datetimeFigureOut">
              <a:rPr lang="en-US" smtClean="0"/>
              <a:pPr>
                <a:defRPr/>
              </a:pPr>
              <a:t>5/24/2011</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0936DBD-9FD0-4F86-B977-5EC0CE903E40}" type="slidenum">
              <a:rPr lang="en-US" smtClean="0"/>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B27AAE63-2905-46D2-BF30-B3FFA2F68178}" type="datetimeFigureOut">
              <a:rPr lang="en-US" smtClean="0"/>
              <a:pPr>
                <a:defRPr/>
              </a:pPr>
              <a:t>5/24/2011</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98D0174-1E40-4384-A212-24551CBB1466}" type="slidenum">
              <a:rPr lang="en-US" smtClean="0"/>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AAAA6A8-B223-4F50-9AED-B9D6DEDD469D}" type="datetimeFigureOut">
              <a:rPr lang="en-US" smtClean="0"/>
              <a:pPr>
                <a:defRPr/>
              </a:pPr>
              <a:t>5/24/2011</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AF15816-52F7-405E-80DE-3F6962F222B3}" type="slidenum">
              <a:rPr lang="en-US" smtClean="0"/>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01D8462-3634-4201-9A08-E18CFDC4DAAE}" type="datetimeFigureOut">
              <a:rPr lang="en-US" smtClean="0"/>
              <a:pPr>
                <a:defRPr/>
              </a:pPr>
              <a:t>5/24/2011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E99D500-E290-4093-B4CD-4F1BC38F84C5}"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93E2DA79-DE04-4905-B948-335257D148B5}" type="datetimeFigureOut">
              <a:rPr lang="en-US"/>
              <a:pPr>
                <a:defRPr/>
              </a:pPr>
              <a:t>5/24/2011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30C33803-BCBD-4EF6-9A6A-491AD3213BDD}"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419DCAD-C043-42AF-8256-9F238285C734}" type="datetimeFigureOut">
              <a:rPr lang="en-US" smtClean="0"/>
              <a:pPr>
                <a:defRPr/>
              </a:pPr>
              <a:t>5/24/2011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CC43412-8C13-429F-B49A-651F88D77BF7}" type="slidenum">
              <a:rPr lang="en-US" smtClean="0"/>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CB7393B4-0440-4B1F-996E-7FF57234209B}" type="datetimeFigureOut">
              <a:rPr lang="en-US" smtClean="0"/>
              <a:pPr>
                <a:defRPr/>
              </a:pPr>
              <a:t>5/24/2011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7646C3C-36D7-4D5F-88A4-CBD57120831B}" type="slidenum">
              <a:rPr lang="en-US" smtClean="0"/>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0C2B976B-D0B8-4A8B-B5EF-8D30609F34AB}" type="datetimeFigureOut">
              <a:rPr lang="en-US" smtClean="0"/>
              <a:pPr>
                <a:defRPr/>
              </a:pPr>
              <a:t>5/24/2011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4E9A6DE-F60D-4304-B684-39C3B62260E9}" type="slidenum">
              <a:rPr lang="en-US" smtClean="0"/>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481138"/>
            <a:ext cx="8229600" cy="4525962"/>
          </a:xfrm>
        </p:spPr>
        <p:txBody>
          <a:bodyPr/>
          <a:lstStyle/>
          <a:p>
            <a:pPr lvl="0"/>
            <a:endParaRPr lang="en-US" noProof="0"/>
          </a:p>
        </p:txBody>
      </p:sp>
      <p:sp>
        <p:nvSpPr>
          <p:cNvPr id="4" name="Date Placeholder 9"/>
          <p:cNvSpPr>
            <a:spLocks noGrp="1"/>
          </p:cNvSpPr>
          <p:nvPr>
            <p:ph type="dt" sz="half" idx="10"/>
          </p:nvPr>
        </p:nvSpPr>
        <p:spPr/>
        <p:txBody>
          <a:bodyPr/>
          <a:lstStyle>
            <a:lvl1pPr>
              <a:defRPr/>
            </a:lvl1pPr>
          </a:lstStyle>
          <a:p>
            <a:pPr>
              <a:defRPr/>
            </a:pPr>
            <a:fld id="{643E7DED-625F-4120-8C6F-DF4B96D024EA}" type="datetimeFigureOut">
              <a:rPr lang="en-US"/>
              <a:pPr>
                <a:defRPr/>
              </a:pPr>
              <a:t>5/24/2011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004B045D-D9D1-49DB-9C1A-0481279AB0D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lstStyle>
          <a:p>
            <a:pPr>
              <a:defRPr/>
            </a:pPr>
            <a:fld id="{FDC9981A-FA85-48AF-8F12-97C6953C072F}" type="datetimeFigureOut">
              <a:rPr lang="en-US"/>
              <a:pPr>
                <a:defRPr/>
              </a:pPr>
              <a:t>5/24/2011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F6B5C391-DBC5-4F6A-9186-2E06435E1F9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DB3F98A1-DF86-4F57-BEEC-9C899D857E83}" type="datetimeFigureOut">
              <a:rPr lang="en-US"/>
              <a:pPr>
                <a:defRPr/>
              </a:pPr>
              <a:t>5/24/2011</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C0936DBD-9FD0-4F86-B977-5EC0CE903E4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B27AAE63-2905-46D2-BF30-B3FFA2F68178}" type="datetimeFigureOut">
              <a:rPr lang="en-US"/>
              <a:pPr>
                <a:defRPr/>
              </a:pPr>
              <a:t>5/24/2011</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C98D0174-1E40-4384-A212-24551CBB146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AAAAA6A8-B223-4F50-9AED-B9D6DEDD469D}" type="datetimeFigureOut">
              <a:rPr lang="en-US"/>
              <a:pPr>
                <a:defRPr/>
              </a:pPr>
              <a:t>5/24/2011</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4AF15816-52F7-405E-80DE-3F6962F222B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F01D8462-3634-4201-9A08-E18CFDC4DAAE}" type="datetimeFigureOut">
              <a:rPr lang="en-US"/>
              <a:pPr>
                <a:defRPr/>
              </a:pPr>
              <a:t>5/24/2011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E99D500-E290-4093-B4CD-4F1BC38F84C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Freeform 8"/>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lstStyle>
          <a:p>
            <a:pPr>
              <a:defRPr/>
            </a:pPr>
            <a:fld id="{B419DCAD-C043-42AF-8256-9F238285C734}" type="datetimeFigureOut">
              <a:rPr lang="en-US"/>
              <a:pPr>
                <a:defRPr/>
              </a:pPr>
              <a:t>5/24/2011</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lstStyle>
          <a:p>
            <a:pPr>
              <a:defRPr/>
            </a:pP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lstStyle>
          <a:p>
            <a:pPr>
              <a:defRPr/>
            </a:pPr>
            <a:fld id="{FCC43412-8C13-429F-B49A-651F88D77BF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B7393B4-0440-4B1F-996E-7FF57234209B}" type="datetimeFigureOut">
              <a:rPr lang="en-US"/>
              <a:pPr>
                <a:defRPr/>
              </a:pPr>
              <a:t>5/24/2011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47646C3C-36D7-4D5F-88A4-CBD57120831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3C328C2E-A6F0-4C5C-9654-3B285C0E0688}" type="datetimeFigureOut">
              <a:rPr lang="en-US"/>
              <a:pPr>
                <a:defRPr/>
              </a:pPr>
              <a:t>5/24/2011</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cs typeface="+mn-cs"/>
              </a:defRPr>
            </a:lvl1pPr>
          </a:lstStyle>
          <a:p>
            <a:pPr>
              <a:defRPr/>
            </a:pPr>
            <a:fld id="{F8FB31DD-70D5-428F-B5A7-D77EB745CA8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34" r:id="rId6"/>
    <p:sldLayoutId id="2147483940" r:id="rId7"/>
    <p:sldLayoutId id="2147483941" r:id="rId8"/>
    <p:sldLayoutId id="2147483933" r:id="rId9"/>
    <p:sldLayoutId id="2147483932" r:id="rId10"/>
    <p:sldLayoutId id="2147483931"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C328C2E-A6F0-4C5C-9654-3B285C0E0688}" type="datetimeFigureOut">
              <a:rPr lang="en-US" smtClean="0"/>
              <a:pPr>
                <a:defRPr/>
              </a:pPr>
              <a:t>5/24/2011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8FB31DD-70D5-428F-B5A7-D77EB745CA86}"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loud 16"/>
          <p:cNvSpPr/>
          <p:nvPr/>
        </p:nvSpPr>
        <p:spPr>
          <a:xfrm>
            <a:off x="3505200" y="4038600"/>
            <a:ext cx="3048000" cy="1828800"/>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337" name="Picture 29" descr="devil"/>
          <p:cNvPicPr>
            <a:picLocks noChangeAspect="1" noChangeArrowheads="1"/>
          </p:cNvPicPr>
          <p:nvPr/>
        </p:nvPicPr>
        <p:blipFill>
          <a:blip r:embed="rId3" cstate="print"/>
          <a:srcRect/>
          <a:stretch>
            <a:fillRect/>
          </a:stretch>
        </p:blipFill>
        <p:spPr bwMode="auto">
          <a:xfrm>
            <a:off x="2514600" y="4114800"/>
            <a:ext cx="765313" cy="765313"/>
          </a:xfrm>
          <a:prstGeom prst="rect">
            <a:avLst/>
          </a:prstGeom>
          <a:noFill/>
          <a:ln w="9525">
            <a:noFill/>
            <a:miter lim="800000"/>
            <a:headEnd/>
            <a:tailEnd/>
          </a:ln>
        </p:spPr>
      </p:pic>
      <p:sp>
        <p:nvSpPr>
          <p:cNvPr id="2" name="Text Box 5"/>
          <p:cNvSpPr txBox="1">
            <a:spLocks noChangeArrowheads="1"/>
          </p:cNvSpPr>
          <p:nvPr/>
        </p:nvSpPr>
        <p:spPr bwMode="auto">
          <a:xfrm>
            <a:off x="0" y="1103293"/>
            <a:ext cx="9144000" cy="954107"/>
          </a:xfrm>
          <a:prstGeom prst="rect">
            <a:avLst/>
          </a:prstGeom>
          <a:noFill/>
          <a:ln w="9525">
            <a:noFill/>
            <a:miter lim="800000"/>
            <a:headEnd/>
            <a:tailEnd/>
          </a:ln>
          <a:effectLst/>
        </p:spPr>
        <p:txBody>
          <a:bodyPr wrap="square">
            <a:spAutoFit/>
          </a:bodyPr>
          <a:lstStyle/>
          <a:p>
            <a:pPr algn="ctr">
              <a:spcBef>
                <a:spcPct val="50000"/>
              </a:spcBef>
              <a:defRPr/>
            </a:pPr>
            <a:r>
              <a:rPr lang="en-US" sz="2800" dirty="0" err="1">
                <a:solidFill>
                  <a:srgbClr val="AF2B1D"/>
                </a:solidFill>
                <a:effectLst>
                  <a:outerShdw blurRad="38100" dist="38100" dir="2700000" algn="tl">
                    <a:srgbClr val="C0C0C0"/>
                  </a:outerShdw>
                </a:effectLst>
              </a:rPr>
              <a:t>CryptDB</a:t>
            </a:r>
            <a:r>
              <a:rPr lang="en-US" sz="2800" dirty="0">
                <a:solidFill>
                  <a:srgbClr val="AF2B1D"/>
                </a:solidFill>
                <a:effectLst>
                  <a:outerShdw blurRad="38100" dist="38100" dir="2700000" algn="tl">
                    <a:srgbClr val="C0C0C0"/>
                  </a:outerShdw>
                </a:effectLst>
              </a:rPr>
              <a:t>:</a:t>
            </a:r>
            <a:r>
              <a:rPr lang="en-US" sz="2800" dirty="0" smtClean="0">
                <a:solidFill>
                  <a:schemeClr val="tx2"/>
                </a:solidFill>
                <a:effectLst>
                  <a:outerShdw blurRad="38100" dist="38100" dir="2700000" algn="tl">
                    <a:srgbClr val="C0C0C0"/>
                  </a:outerShdw>
                </a:effectLst>
              </a:rPr>
              <a:t> Confidentiality for Database Applications</a:t>
            </a:r>
            <a:br>
              <a:rPr lang="en-US" sz="2800" dirty="0" smtClean="0">
                <a:solidFill>
                  <a:schemeClr val="tx2"/>
                </a:solidFill>
                <a:effectLst>
                  <a:outerShdw blurRad="38100" dist="38100" dir="2700000" algn="tl">
                    <a:srgbClr val="C0C0C0"/>
                  </a:outerShdw>
                </a:effectLst>
              </a:rPr>
            </a:br>
            <a:r>
              <a:rPr lang="en-US" sz="2800" dirty="0" smtClean="0">
                <a:solidFill>
                  <a:schemeClr val="tx2"/>
                </a:solidFill>
                <a:effectLst>
                  <a:outerShdw blurRad="38100" dist="38100" dir="2700000" algn="tl">
                    <a:srgbClr val="C0C0C0"/>
                  </a:outerShdw>
                </a:effectLst>
              </a:rPr>
              <a:t>with Encrypted Query Processing</a:t>
            </a:r>
            <a:endParaRPr lang="en-US" sz="2800" b="1" dirty="0">
              <a:effectLst>
                <a:outerShdw blurRad="38100" dist="38100" dir="2700000" algn="tl">
                  <a:srgbClr val="C0C0C0"/>
                </a:outerShdw>
              </a:effectLst>
            </a:endParaRPr>
          </a:p>
        </p:txBody>
      </p:sp>
      <p:sp>
        <p:nvSpPr>
          <p:cNvPr id="14346" name="Text Box 38"/>
          <p:cNvSpPr txBox="1">
            <a:spLocks noChangeArrowheads="1"/>
          </p:cNvSpPr>
          <p:nvPr/>
        </p:nvSpPr>
        <p:spPr bwMode="auto">
          <a:xfrm>
            <a:off x="0" y="2599492"/>
            <a:ext cx="9144000" cy="1200329"/>
          </a:xfrm>
          <a:prstGeom prst="rect">
            <a:avLst/>
          </a:prstGeom>
          <a:noFill/>
          <a:ln w="9525">
            <a:noFill/>
            <a:miter lim="800000"/>
            <a:headEnd/>
            <a:tailEnd/>
          </a:ln>
        </p:spPr>
        <p:txBody>
          <a:bodyPr wrap="square">
            <a:spAutoFit/>
          </a:bodyPr>
          <a:lstStyle/>
          <a:p>
            <a:pPr algn="ctr"/>
            <a:r>
              <a:rPr lang="en-US" dirty="0" err="1">
                <a:solidFill>
                  <a:schemeClr val="tx2"/>
                </a:solidFill>
              </a:rPr>
              <a:t>Raluca</a:t>
            </a:r>
            <a:r>
              <a:rPr lang="en-US" dirty="0">
                <a:solidFill>
                  <a:schemeClr val="tx2"/>
                </a:solidFill>
              </a:rPr>
              <a:t> </a:t>
            </a:r>
            <a:r>
              <a:rPr lang="en-US" dirty="0" err="1">
                <a:solidFill>
                  <a:schemeClr val="tx2"/>
                </a:solidFill>
              </a:rPr>
              <a:t>Ada</a:t>
            </a:r>
            <a:r>
              <a:rPr lang="en-US" dirty="0">
                <a:solidFill>
                  <a:schemeClr val="tx2"/>
                </a:solidFill>
              </a:rPr>
              <a:t> </a:t>
            </a:r>
            <a:r>
              <a:rPr lang="en-US" dirty="0" err="1">
                <a:solidFill>
                  <a:schemeClr val="tx2"/>
                </a:solidFill>
              </a:rPr>
              <a:t>Popa</a:t>
            </a:r>
            <a:r>
              <a:rPr lang="en-US" dirty="0">
                <a:solidFill>
                  <a:schemeClr val="tx2"/>
                </a:solidFill>
              </a:rPr>
              <a:t>,</a:t>
            </a:r>
            <a:r>
              <a:rPr lang="en-US" dirty="0" smtClean="0">
                <a:solidFill>
                  <a:schemeClr val="tx2"/>
                </a:solidFill>
              </a:rPr>
              <a:t> Catherine Redfield, </a:t>
            </a:r>
            <a:r>
              <a:rPr lang="en-US" dirty="0" err="1" smtClean="0">
                <a:solidFill>
                  <a:schemeClr val="tx2"/>
                </a:solidFill>
              </a:rPr>
              <a:t>Nickolai</a:t>
            </a:r>
            <a:r>
              <a:rPr lang="en-US" dirty="0" smtClean="0">
                <a:solidFill>
                  <a:schemeClr val="tx2"/>
                </a:solidFill>
              </a:rPr>
              <a:t> </a:t>
            </a:r>
            <a:r>
              <a:rPr lang="en-US" dirty="0" err="1">
                <a:solidFill>
                  <a:schemeClr val="tx2"/>
                </a:solidFill>
              </a:rPr>
              <a:t>Zeldovich</a:t>
            </a:r>
            <a:r>
              <a:rPr lang="en-US" dirty="0">
                <a:solidFill>
                  <a:schemeClr val="tx2"/>
                </a:solidFill>
              </a:rPr>
              <a:t>,</a:t>
            </a:r>
            <a:r>
              <a:rPr lang="en-US" dirty="0" smtClean="0">
                <a:solidFill>
                  <a:schemeClr val="tx2"/>
                </a:solidFill>
              </a:rPr>
              <a:t> </a:t>
            </a:r>
            <a:r>
              <a:rPr lang="en-US" dirty="0" err="1" smtClean="0">
                <a:solidFill>
                  <a:schemeClr val="tx2"/>
                </a:solidFill>
              </a:rPr>
              <a:t>Hari</a:t>
            </a:r>
            <a:r>
              <a:rPr lang="en-US" dirty="0" smtClean="0">
                <a:solidFill>
                  <a:schemeClr val="tx2"/>
                </a:solidFill>
              </a:rPr>
              <a:t> </a:t>
            </a:r>
            <a:r>
              <a:rPr lang="en-US" dirty="0" err="1" smtClean="0">
                <a:solidFill>
                  <a:schemeClr val="tx2"/>
                </a:solidFill>
              </a:rPr>
              <a:t>Balakrishnan</a:t>
            </a:r>
            <a:endParaRPr lang="en-US" dirty="0" smtClean="0">
              <a:solidFill>
                <a:schemeClr val="tx2"/>
              </a:solidFill>
            </a:endParaRPr>
          </a:p>
          <a:p>
            <a:pPr algn="ctr"/>
            <a:r>
              <a:rPr lang="en-US" dirty="0" smtClean="0">
                <a:solidFill>
                  <a:schemeClr val="tx2"/>
                </a:solidFill>
              </a:rPr>
              <a:t>MIT CSAIL</a:t>
            </a:r>
          </a:p>
          <a:p>
            <a:pPr algn="ctr"/>
            <a:endParaRPr lang="en-US" dirty="0" smtClean="0">
              <a:solidFill>
                <a:schemeClr val="tx2"/>
              </a:solidFill>
            </a:endParaRPr>
          </a:p>
          <a:p>
            <a:pPr algn="ctr"/>
            <a:r>
              <a:rPr lang="en-US" i="1" dirty="0" smtClean="0">
                <a:solidFill>
                  <a:schemeClr val="tx2"/>
                </a:solidFill>
              </a:rPr>
              <a:t>Supported by NSF &amp; Google</a:t>
            </a:r>
          </a:p>
        </p:txBody>
      </p:sp>
      <p:pic>
        <p:nvPicPr>
          <p:cNvPr id="13" name="Picture 12" descr="db"/>
          <p:cNvPicPr>
            <a:picLocks noChangeAspect="1" noChangeArrowheads="1"/>
          </p:cNvPicPr>
          <p:nvPr/>
        </p:nvPicPr>
        <p:blipFill>
          <a:blip r:embed="rId4" cstate="print"/>
          <a:srcRect/>
          <a:stretch>
            <a:fillRect/>
          </a:stretch>
        </p:blipFill>
        <p:spPr bwMode="auto">
          <a:xfrm>
            <a:off x="4800600" y="4495800"/>
            <a:ext cx="408013" cy="581636"/>
          </a:xfrm>
          <a:prstGeom prst="rect">
            <a:avLst/>
          </a:prstGeom>
          <a:noFill/>
          <a:ln w="9525">
            <a:noFill/>
            <a:miter lim="800000"/>
            <a:headEnd/>
            <a:tailEnd/>
          </a:ln>
        </p:spPr>
      </p:pic>
      <p:pic>
        <p:nvPicPr>
          <p:cNvPr id="14344" name="Picture 17" descr="lock"/>
          <p:cNvPicPr>
            <a:picLocks noChangeAspect="1" noChangeArrowheads="1"/>
          </p:cNvPicPr>
          <p:nvPr/>
        </p:nvPicPr>
        <p:blipFill>
          <a:blip r:embed="rId5" cstate="print"/>
          <a:srcRect/>
          <a:stretch>
            <a:fillRect/>
          </a:stretch>
        </p:blipFill>
        <p:spPr bwMode="auto">
          <a:xfrm>
            <a:off x="3505200" y="5181600"/>
            <a:ext cx="718930" cy="718930"/>
          </a:xfrm>
          <a:prstGeom prst="rect">
            <a:avLst/>
          </a:prstGeom>
          <a:noFill/>
          <a:ln w="9525">
            <a:noFill/>
            <a:miter lim="800000"/>
            <a:headEnd/>
            <a:tailEnd/>
          </a:ln>
        </p:spPr>
      </p:pic>
      <p:pic>
        <p:nvPicPr>
          <p:cNvPr id="18" name="Picture 17" descr="db"/>
          <p:cNvPicPr>
            <a:picLocks noChangeAspect="1" noChangeArrowheads="1"/>
          </p:cNvPicPr>
          <p:nvPr/>
        </p:nvPicPr>
        <p:blipFill>
          <a:blip r:embed="rId4" cstate="print"/>
          <a:srcRect/>
          <a:stretch>
            <a:fillRect/>
          </a:stretch>
        </p:blipFill>
        <p:spPr bwMode="auto">
          <a:xfrm>
            <a:off x="5306987" y="4495800"/>
            <a:ext cx="408013" cy="581636"/>
          </a:xfrm>
          <a:prstGeom prst="rect">
            <a:avLst/>
          </a:prstGeom>
          <a:noFill/>
          <a:ln w="9525">
            <a:noFill/>
            <a:miter lim="800000"/>
            <a:headEnd/>
            <a:tailEnd/>
          </a:ln>
        </p:spPr>
      </p:pic>
      <p:pic>
        <p:nvPicPr>
          <p:cNvPr id="19" name="Picture 18" descr="db"/>
          <p:cNvPicPr>
            <a:picLocks noChangeAspect="1" noChangeArrowheads="1"/>
          </p:cNvPicPr>
          <p:nvPr/>
        </p:nvPicPr>
        <p:blipFill>
          <a:blip r:embed="rId4" cstate="print"/>
          <a:srcRect/>
          <a:stretch>
            <a:fillRect/>
          </a:stretch>
        </p:blipFill>
        <p:spPr bwMode="auto">
          <a:xfrm>
            <a:off x="4240187" y="4495800"/>
            <a:ext cx="408013" cy="5816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Picture 38" descr="onion"/>
          <p:cNvPicPr>
            <a:picLocks noChangeAspect="1" noChangeArrowheads="1"/>
          </p:cNvPicPr>
          <p:nvPr/>
        </p:nvPicPr>
        <p:blipFill>
          <a:blip r:embed="rId3" cstate="print"/>
          <a:srcRect/>
          <a:stretch>
            <a:fillRect/>
          </a:stretch>
        </p:blipFill>
        <p:spPr bwMode="auto">
          <a:xfrm>
            <a:off x="6629400" y="2819400"/>
            <a:ext cx="2024063" cy="2209800"/>
          </a:xfrm>
          <a:prstGeom prst="rect">
            <a:avLst/>
          </a:prstGeom>
          <a:noFill/>
          <a:ln w="9525">
            <a:noFill/>
            <a:miter lim="800000"/>
            <a:headEnd/>
            <a:tailEnd/>
          </a:ln>
        </p:spPr>
      </p:pic>
      <p:pic>
        <p:nvPicPr>
          <p:cNvPr id="45058" name="Picture 4" descr="onion"/>
          <p:cNvPicPr>
            <a:picLocks noChangeAspect="1" noChangeArrowheads="1"/>
          </p:cNvPicPr>
          <p:nvPr/>
        </p:nvPicPr>
        <p:blipFill>
          <a:blip r:embed="rId3" cstate="print"/>
          <a:srcRect/>
          <a:stretch>
            <a:fillRect/>
          </a:stretch>
        </p:blipFill>
        <p:spPr bwMode="auto">
          <a:xfrm>
            <a:off x="457200" y="1600200"/>
            <a:ext cx="3281363" cy="3581400"/>
          </a:xfrm>
          <a:prstGeom prst="rect">
            <a:avLst/>
          </a:prstGeom>
          <a:noFill/>
          <a:ln w="9525">
            <a:noFill/>
            <a:miter lim="800000"/>
            <a:headEnd/>
            <a:tailEnd/>
          </a:ln>
        </p:spPr>
      </p:pic>
      <p:sp>
        <p:nvSpPr>
          <p:cNvPr id="45059" name="AutoShape 14"/>
          <p:cNvSpPr>
            <a:spLocks noChangeArrowheads="1"/>
          </p:cNvSpPr>
          <p:nvPr/>
        </p:nvSpPr>
        <p:spPr bwMode="auto">
          <a:xfrm>
            <a:off x="990600" y="2576513"/>
            <a:ext cx="2209800" cy="1905000"/>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45060" name="AutoShape 12"/>
          <p:cNvSpPr>
            <a:spLocks noChangeArrowheads="1"/>
          </p:cNvSpPr>
          <p:nvPr/>
        </p:nvSpPr>
        <p:spPr bwMode="auto">
          <a:xfrm>
            <a:off x="1066800" y="2881313"/>
            <a:ext cx="2057400" cy="1524000"/>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45061" name="AutoShape 10"/>
          <p:cNvSpPr>
            <a:spLocks noChangeArrowheads="1"/>
          </p:cNvSpPr>
          <p:nvPr/>
        </p:nvSpPr>
        <p:spPr bwMode="auto">
          <a:xfrm>
            <a:off x="1219200" y="3186113"/>
            <a:ext cx="1752600" cy="1143000"/>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pic>
        <p:nvPicPr>
          <p:cNvPr id="45062" name="Picture 5" descr="onion"/>
          <p:cNvPicPr>
            <a:picLocks noChangeAspect="1" noChangeArrowheads="1"/>
          </p:cNvPicPr>
          <p:nvPr/>
        </p:nvPicPr>
        <p:blipFill>
          <a:blip r:embed="rId3" cstate="print"/>
          <a:srcRect/>
          <a:stretch>
            <a:fillRect/>
          </a:stretch>
        </p:blipFill>
        <p:spPr bwMode="auto">
          <a:xfrm>
            <a:off x="3733800" y="1905000"/>
            <a:ext cx="2932113" cy="3200400"/>
          </a:xfrm>
          <a:prstGeom prst="rect">
            <a:avLst/>
          </a:prstGeom>
          <a:noFill/>
          <a:ln w="9525">
            <a:noFill/>
            <a:miter lim="800000"/>
            <a:headEnd/>
            <a:tailEnd/>
          </a:ln>
        </p:spPr>
      </p:pic>
      <p:sp>
        <p:nvSpPr>
          <p:cNvPr id="45063" name="AutoShape 8"/>
          <p:cNvSpPr>
            <a:spLocks noChangeArrowheads="1"/>
          </p:cNvSpPr>
          <p:nvPr/>
        </p:nvSpPr>
        <p:spPr bwMode="auto">
          <a:xfrm>
            <a:off x="1371600" y="3490913"/>
            <a:ext cx="1447800" cy="762000"/>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45064" name="AutoShape 6"/>
          <p:cNvSpPr>
            <a:spLocks noChangeArrowheads="1"/>
          </p:cNvSpPr>
          <p:nvPr/>
        </p:nvSpPr>
        <p:spPr bwMode="auto">
          <a:xfrm>
            <a:off x="1524000" y="3795713"/>
            <a:ext cx="1143000" cy="381000"/>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45065" name="Text Box 7"/>
          <p:cNvSpPr txBox="1">
            <a:spLocks noChangeArrowheads="1"/>
          </p:cNvSpPr>
          <p:nvPr/>
        </p:nvSpPr>
        <p:spPr bwMode="auto">
          <a:xfrm>
            <a:off x="1600200" y="3795713"/>
            <a:ext cx="1219200" cy="336550"/>
          </a:xfrm>
          <a:prstGeom prst="rect">
            <a:avLst/>
          </a:prstGeom>
          <a:noFill/>
          <a:ln w="9525">
            <a:noFill/>
            <a:miter lim="800000"/>
            <a:headEnd/>
            <a:tailEnd/>
          </a:ln>
        </p:spPr>
        <p:txBody>
          <a:bodyPr>
            <a:spAutoFit/>
          </a:bodyPr>
          <a:lstStyle/>
          <a:p>
            <a:pPr>
              <a:spcBef>
                <a:spcPct val="50000"/>
              </a:spcBef>
            </a:pPr>
            <a:r>
              <a:rPr lang="en-US" sz="1600"/>
              <a:t>Any value</a:t>
            </a:r>
          </a:p>
        </p:txBody>
      </p:sp>
      <p:sp>
        <p:nvSpPr>
          <p:cNvPr id="45066" name="Text Box 9"/>
          <p:cNvSpPr txBox="1">
            <a:spLocks noChangeArrowheads="1"/>
          </p:cNvSpPr>
          <p:nvPr/>
        </p:nvSpPr>
        <p:spPr bwMode="auto">
          <a:xfrm>
            <a:off x="1676400" y="3490913"/>
            <a:ext cx="838200" cy="366712"/>
          </a:xfrm>
          <a:prstGeom prst="rect">
            <a:avLst/>
          </a:prstGeom>
          <a:noFill/>
          <a:ln w="9525">
            <a:noFill/>
            <a:miter lim="800000"/>
            <a:headEnd/>
            <a:tailEnd/>
          </a:ln>
        </p:spPr>
        <p:txBody>
          <a:bodyPr>
            <a:spAutoFit/>
          </a:bodyPr>
          <a:lstStyle/>
          <a:p>
            <a:pPr>
              <a:spcBef>
                <a:spcPct val="50000"/>
              </a:spcBef>
            </a:pPr>
            <a:r>
              <a:rPr lang="en-US"/>
              <a:t>JOIN</a:t>
            </a:r>
          </a:p>
        </p:txBody>
      </p:sp>
      <p:sp>
        <p:nvSpPr>
          <p:cNvPr id="45067" name="Text Box 11"/>
          <p:cNvSpPr txBox="1">
            <a:spLocks noChangeArrowheads="1"/>
          </p:cNvSpPr>
          <p:nvPr/>
        </p:nvSpPr>
        <p:spPr bwMode="auto">
          <a:xfrm>
            <a:off x="1524000" y="3186113"/>
            <a:ext cx="1143000" cy="366712"/>
          </a:xfrm>
          <a:prstGeom prst="rect">
            <a:avLst/>
          </a:prstGeom>
          <a:noFill/>
          <a:ln w="9525">
            <a:noFill/>
            <a:miter lim="800000"/>
            <a:headEnd/>
            <a:tailEnd/>
          </a:ln>
        </p:spPr>
        <p:txBody>
          <a:bodyPr>
            <a:spAutoFit/>
          </a:bodyPr>
          <a:lstStyle/>
          <a:p>
            <a:pPr>
              <a:spcBef>
                <a:spcPct val="50000"/>
              </a:spcBef>
            </a:pPr>
            <a:r>
              <a:rPr lang="en-US"/>
              <a:t>SEARCH</a:t>
            </a:r>
          </a:p>
        </p:txBody>
      </p:sp>
      <p:sp>
        <p:nvSpPr>
          <p:cNvPr id="45068" name="Text Box 13"/>
          <p:cNvSpPr txBox="1">
            <a:spLocks noChangeArrowheads="1"/>
          </p:cNvSpPr>
          <p:nvPr/>
        </p:nvSpPr>
        <p:spPr bwMode="auto">
          <a:xfrm>
            <a:off x="1676400" y="2881313"/>
            <a:ext cx="762000" cy="366712"/>
          </a:xfrm>
          <a:prstGeom prst="rect">
            <a:avLst/>
          </a:prstGeom>
          <a:noFill/>
          <a:ln w="9525">
            <a:noFill/>
            <a:miter lim="800000"/>
            <a:headEnd/>
            <a:tailEnd/>
          </a:ln>
        </p:spPr>
        <p:txBody>
          <a:bodyPr>
            <a:spAutoFit/>
          </a:bodyPr>
          <a:lstStyle/>
          <a:p>
            <a:pPr>
              <a:spcBef>
                <a:spcPct val="50000"/>
              </a:spcBef>
            </a:pPr>
            <a:r>
              <a:rPr lang="en-US"/>
              <a:t>DET</a:t>
            </a:r>
          </a:p>
        </p:txBody>
      </p:sp>
      <p:sp>
        <p:nvSpPr>
          <p:cNvPr id="45069" name="Text Box 15"/>
          <p:cNvSpPr txBox="1">
            <a:spLocks noChangeArrowheads="1"/>
          </p:cNvSpPr>
          <p:nvPr/>
        </p:nvSpPr>
        <p:spPr bwMode="auto">
          <a:xfrm>
            <a:off x="1676400" y="2514600"/>
            <a:ext cx="685800" cy="366713"/>
          </a:xfrm>
          <a:prstGeom prst="rect">
            <a:avLst/>
          </a:prstGeom>
          <a:noFill/>
          <a:ln w="9525">
            <a:noFill/>
            <a:miter lim="800000"/>
            <a:headEnd/>
            <a:tailEnd/>
          </a:ln>
        </p:spPr>
        <p:txBody>
          <a:bodyPr>
            <a:spAutoFit/>
          </a:bodyPr>
          <a:lstStyle/>
          <a:p>
            <a:pPr>
              <a:spcBef>
                <a:spcPct val="50000"/>
              </a:spcBef>
            </a:pPr>
            <a:r>
              <a:rPr lang="en-US" dirty="0"/>
              <a:t>RND</a:t>
            </a:r>
          </a:p>
        </p:txBody>
      </p:sp>
      <p:sp>
        <p:nvSpPr>
          <p:cNvPr id="45070" name="AutoShape 17"/>
          <p:cNvSpPr>
            <a:spLocks noChangeArrowheads="1"/>
          </p:cNvSpPr>
          <p:nvPr/>
        </p:nvSpPr>
        <p:spPr bwMode="auto">
          <a:xfrm>
            <a:off x="4191000" y="2895600"/>
            <a:ext cx="2057400" cy="1524000"/>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45071" name="AutoShape 18"/>
          <p:cNvSpPr>
            <a:spLocks noChangeArrowheads="1"/>
          </p:cNvSpPr>
          <p:nvPr/>
        </p:nvSpPr>
        <p:spPr bwMode="auto">
          <a:xfrm>
            <a:off x="4343400" y="3200400"/>
            <a:ext cx="1752600" cy="1143000"/>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45072" name="AutoShape 19"/>
          <p:cNvSpPr>
            <a:spLocks noChangeArrowheads="1"/>
          </p:cNvSpPr>
          <p:nvPr/>
        </p:nvSpPr>
        <p:spPr bwMode="auto">
          <a:xfrm>
            <a:off x="4495800" y="3505200"/>
            <a:ext cx="1447800" cy="762000"/>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45073" name="AutoShape 20"/>
          <p:cNvSpPr>
            <a:spLocks noChangeArrowheads="1"/>
          </p:cNvSpPr>
          <p:nvPr/>
        </p:nvSpPr>
        <p:spPr bwMode="auto">
          <a:xfrm>
            <a:off x="4648200" y="3810000"/>
            <a:ext cx="1143000" cy="381000"/>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45074" name="Text Box 21"/>
          <p:cNvSpPr txBox="1">
            <a:spLocks noChangeArrowheads="1"/>
          </p:cNvSpPr>
          <p:nvPr/>
        </p:nvSpPr>
        <p:spPr bwMode="auto">
          <a:xfrm>
            <a:off x="4724400" y="3810000"/>
            <a:ext cx="1219200" cy="336550"/>
          </a:xfrm>
          <a:prstGeom prst="rect">
            <a:avLst/>
          </a:prstGeom>
          <a:noFill/>
          <a:ln w="9525">
            <a:noFill/>
            <a:miter lim="800000"/>
            <a:headEnd/>
            <a:tailEnd/>
          </a:ln>
        </p:spPr>
        <p:txBody>
          <a:bodyPr>
            <a:spAutoFit/>
          </a:bodyPr>
          <a:lstStyle/>
          <a:p>
            <a:pPr>
              <a:spcBef>
                <a:spcPct val="50000"/>
              </a:spcBef>
            </a:pPr>
            <a:r>
              <a:rPr lang="en-US" sz="1600"/>
              <a:t>Any value</a:t>
            </a:r>
          </a:p>
        </p:txBody>
      </p:sp>
      <p:sp>
        <p:nvSpPr>
          <p:cNvPr id="45075" name="Text Box 22"/>
          <p:cNvSpPr txBox="1">
            <a:spLocks noChangeArrowheads="1"/>
          </p:cNvSpPr>
          <p:nvPr/>
        </p:nvSpPr>
        <p:spPr bwMode="auto">
          <a:xfrm>
            <a:off x="4572000" y="3505200"/>
            <a:ext cx="1371600" cy="366713"/>
          </a:xfrm>
          <a:prstGeom prst="rect">
            <a:avLst/>
          </a:prstGeom>
          <a:noFill/>
          <a:ln w="9525">
            <a:noFill/>
            <a:miter lim="800000"/>
            <a:headEnd/>
            <a:tailEnd/>
          </a:ln>
        </p:spPr>
        <p:txBody>
          <a:bodyPr>
            <a:spAutoFit/>
          </a:bodyPr>
          <a:lstStyle/>
          <a:p>
            <a:pPr>
              <a:spcBef>
                <a:spcPct val="50000"/>
              </a:spcBef>
            </a:pPr>
            <a:r>
              <a:rPr lang="en-US"/>
              <a:t>OPE-JOIN</a:t>
            </a:r>
          </a:p>
        </p:txBody>
      </p:sp>
      <p:sp>
        <p:nvSpPr>
          <p:cNvPr id="45076" name="Text Box 23"/>
          <p:cNvSpPr txBox="1">
            <a:spLocks noChangeArrowheads="1"/>
          </p:cNvSpPr>
          <p:nvPr/>
        </p:nvSpPr>
        <p:spPr bwMode="auto">
          <a:xfrm>
            <a:off x="4800600" y="3200400"/>
            <a:ext cx="685800" cy="366713"/>
          </a:xfrm>
          <a:prstGeom prst="rect">
            <a:avLst/>
          </a:prstGeom>
          <a:noFill/>
          <a:ln w="9525">
            <a:noFill/>
            <a:miter lim="800000"/>
            <a:headEnd/>
            <a:tailEnd/>
          </a:ln>
        </p:spPr>
        <p:txBody>
          <a:bodyPr>
            <a:spAutoFit/>
          </a:bodyPr>
          <a:lstStyle/>
          <a:p>
            <a:pPr>
              <a:spcBef>
                <a:spcPct val="50000"/>
              </a:spcBef>
            </a:pPr>
            <a:r>
              <a:rPr lang="en-US"/>
              <a:t>OPE</a:t>
            </a:r>
          </a:p>
        </p:txBody>
      </p:sp>
      <p:sp>
        <p:nvSpPr>
          <p:cNvPr id="45077" name="Text Box 24"/>
          <p:cNvSpPr txBox="1">
            <a:spLocks noChangeArrowheads="1"/>
          </p:cNvSpPr>
          <p:nvPr/>
        </p:nvSpPr>
        <p:spPr bwMode="auto">
          <a:xfrm>
            <a:off x="4800600" y="2895600"/>
            <a:ext cx="762000" cy="366713"/>
          </a:xfrm>
          <a:prstGeom prst="rect">
            <a:avLst/>
          </a:prstGeom>
          <a:noFill/>
          <a:ln w="9525">
            <a:noFill/>
            <a:miter lim="800000"/>
            <a:headEnd/>
            <a:tailEnd/>
          </a:ln>
        </p:spPr>
        <p:txBody>
          <a:bodyPr>
            <a:spAutoFit/>
          </a:bodyPr>
          <a:lstStyle/>
          <a:p>
            <a:pPr>
              <a:spcBef>
                <a:spcPct val="50000"/>
              </a:spcBef>
            </a:pPr>
            <a:r>
              <a:rPr lang="en-US"/>
              <a:t>RND</a:t>
            </a:r>
          </a:p>
        </p:txBody>
      </p:sp>
      <p:sp>
        <p:nvSpPr>
          <p:cNvPr id="45078" name="AutoShape 28"/>
          <p:cNvSpPr>
            <a:spLocks noChangeArrowheads="1"/>
          </p:cNvSpPr>
          <p:nvPr/>
        </p:nvSpPr>
        <p:spPr bwMode="auto">
          <a:xfrm>
            <a:off x="6934200" y="3657600"/>
            <a:ext cx="1447800" cy="762000"/>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45079" name="AutoShape 29"/>
          <p:cNvSpPr>
            <a:spLocks noChangeArrowheads="1"/>
          </p:cNvSpPr>
          <p:nvPr/>
        </p:nvSpPr>
        <p:spPr bwMode="auto">
          <a:xfrm>
            <a:off x="7086600" y="3962400"/>
            <a:ext cx="1143000" cy="381000"/>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45080" name="Text Box 30"/>
          <p:cNvSpPr txBox="1">
            <a:spLocks noChangeArrowheads="1"/>
          </p:cNvSpPr>
          <p:nvPr/>
        </p:nvSpPr>
        <p:spPr bwMode="auto">
          <a:xfrm>
            <a:off x="7162800" y="3962400"/>
            <a:ext cx="1219200" cy="336550"/>
          </a:xfrm>
          <a:prstGeom prst="rect">
            <a:avLst/>
          </a:prstGeom>
          <a:noFill/>
          <a:ln w="9525">
            <a:noFill/>
            <a:miter lim="800000"/>
            <a:headEnd/>
            <a:tailEnd/>
          </a:ln>
        </p:spPr>
        <p:txBody>
          <a:bodyPr>
            <a:spAutoFit/>
          </a:bodyPr>
          <a:lstStyle/>
          <a:p>
            <a:pPr>
              <a:spcBef>
                <a:spcPct val="50000"/>
              </a:spcBef>
            </a:pPr>
            <a:r>
              <a:rPr lang="en-US" sz="1600"/>
              <a:t>int value</a:t>
            </a:r>
          </a:p>
        </p:txBody>
      </p:sp>
      <p:sp>
        <p:nvSpPr>
          <p:cNvPr id="45081" name="Text Box 31"/>
          <p:cNvSpPr txBox="1">
            <a:spLocks noChangeArrowheads="1"/>
          </p:cNvSpPr>
          <p:nvPr/>
        </p:nvSpPr>
        <p:spPr bwMode="auto">
          <a:xfrm>
            <a:off x="7239000" y="3657600"/>
            <a:ext cx="838200" cy="366713"/>
          </a:xfrm>
          <a:prstGeom prst="rect">
            <a:avLst/>
          </a:prstGeom>
          <a:noFill/>
          <a:ln w="9525">
            <a:noFill/>
            <a:miter lim="800000"/>
            <a:headEnd/>
            <a:tailEnd/>
          </a:ln>
        </p:spPr>
        <p:txBody>
          <a:bodyPr>
            <a:spAutoFit/>
          </a:bodyPr>
          <a:lstStyle/>
          <a:p>
            <a:pPr>
              <a:spcBef>
                <a:spcPct val="50000"/>
              </a:spcBef>
            </a:pPr>
            <a:r>
              <a:rPr lang="en-US"/>
              <a:t>HOM</a:t>
            </a:r>
          </a:p>
        </p:txBody>
      </p:sp>
      <p:sp>
        <p:nvSpPr>
          <p:cNvPr id="45082" name="Text Box 34"/>
          <p:cNvSpPr txBox="1">
            <a:spLocks noChangeArrowheads="1"/>
          </p:cNvSpPr>
          <p:nvPr/>
        </p:nvSpPr>
        <p:spPr bwMode="auto">
          <a:xfrm>
            <a:off x="228600" y="5001161"/>
            <a:ext cx="8686800" cy="1508105"/>
          </a:xfrm>
          <a:prstGeom prst="rect">
            <a:avLst/>
          </a:prstGeom>
          <a:noFill/>
          <a:ln w="9525">
            <a:noFill/>
            <a:miter lim="800000"/>
            <a:headEnd/>
            <a:tailEnd/>
          </a:ln>
        </p:spPr>
        <p:txBody>
          <a:bodyPr wrap="square">
            <a:spAutoFit/>
          </a:bodyPr>
          <a:lstStyle/>
          <a:p>
            <a:pPr>
              <a:spcBef>
                <a:spcPct val="50000"/>
              </a:spcBef>
            </a:pPr>
            <a:r>
              <a:rPr lang="en-US" sz="2000" dirty="0" smtClean="0"/>
              <a:t> </a:t>
            </a:r>
          </a:p>
          <a:p>
            <a:pPr>
              <a:spcBef>
                <a:spcPct val="50000"/>
              </a:spcBef>
              <a:buClr>
                <a:schemeClr val="accent1"/>
              </a:buClr>
              <a:buFont typeface="Wingdings" pitchFamily="2" charset="2"/>
              <a:buChar char="Ø"/>
            </a:pPr>
            <a:r>
              <a:rPr lang="en-US" sz="2400" dirty="0" smtClean="0">
                <a:solidFill>
                  <a:srgbClr val="CC0000"/>
                </a:solidFill>
              </a:rPr>
              <a:t> Significant confidentiality and space savings</a:t>
            </a:r>
            <a:r>
              <a:rPr lang="en-US" sz="2400" dirty="0" smtClean="0"/>
              <a:t> </a:t>
            </a:r>
          </a:p>
          <a:p>
            <a:pPr>
              <a:spcBef>
                <a:spcPct val="50000"/>
              </a:spcBef>
              <a:buClr>
                <a:schemeClr val="accent1"/>
              </a:buClr>
              <a:buFont typeface="Wingdings" pitchFamily="2" charset="2"/>
              <a:buChar char="Ø"/>
            </a:pPr>
            <a:r>
              <a:rPr lang="en-US" sz="2400" dirty="0" smtClean="0"/>
              <a:t> Each column has the same key in a given layer of an onion</a:t>
            </a:r>
          </a:p>
        </p:txBody>
      </p:sp>
      <p:sp>
        <p:nvSpPr>
          <p:cNvPr id="45083" name="Text Box 35"/>
          <p:cNvSpPr txBox="1">
            <a:spLocks noChangeArrowheads="1"/>
          </p:cNvSpPr>
          <p:nvPr/>
        </p:nvSpPr>
        <p:spPr bwMode="auto">
          <a:xfrm>
            <a:off x="1676400" y="4891088"/>
            <a:ext cx="1524000" cy="366712"/>
          </a:xfrm>
          <a:prstGeom prst="rect">
            <a:avLst/>
          </a:prstGeom>
          <a:noFill/>
          <a:ln w="9525">
            <a:noFill/>
            <a:miter lim="800000"/>
            <a:headEnd/>
            <a:tailEnd/>
          </a:ln>
        </p:spPr>
        <p:txBody>
          <a:bodyPr>
            <a:spAutoFit/>
          </a:bodyPr>
          <a:lstStyle/>
          <a:p>
            <a:pPr>
              <a:spcBef>
                <a:spcPct val="50000"/>
              </a:spcBef>
            </a:pPr>
            <a:r>
              <a:rPr lang="en-US"/>
              <a:t>Onion 1</a:t>
            </a:r>
          </a:p>
        </p:txBody>
      </p:sp>
      <p:sp>
        <p:nvSpPr>
          <p:cNvPr id="45084" name="Text Box 36"/>
          <p:cNvSpPr txBox="1">
            <a:spLocks noChangeArrowheads="1"/>
          </p:cNvSpPr>
          <p:nvPr/>
        </p:nvSpPr>
        <p:spPr bwMode="auto">
          <a:xfrm>
            <a:off x="4648200" y="4891088"/>
            <a:ext cx="1524000" cy="366712"/>
          </a:xfrm>
          <a:prstGeom prst="rect">
            <a:avLst/>
          </a:prstGeom>
          <a:noFill/>
          <a:ln w="9525">
            <a:noFill/>
            <a:miter lim="800000"/>
            <a:headEnd/>
            <a:tailEnd/>
          </a:ln>
        </p:spPr>
        <p:txBody>
          <a:bodyPr>
            <a:spAutoFit/>
          </a:bodyPr>
          <a:lstStyle/>
          <a:p>
            <a:pPr>
              <a:spcBef>
                <a:spcPct val="50000"/>
              </a:spcBef>
            </a:pPr>
            <a:r>
              <a:rPr lang="en-US"/>
              <a:t>Onion 2</a:t>
            </a:r>
          </a:p>
        </p:txBody>
      </p:sp>
      <p:sp>
        <p:nvSpPr>
          <p:cNvPr id="45085" name="Text Box 37"/>
          <p:cNvSpPr txBox="1">
            <a:spLocks noChangeArrowheads="1"/>
          </p:cNvSpPr>
          <p:nvPr/>
        </p:nvSpPr>
        <p:spPr bwMode="auto">
          <a:xfrm>
            <a:off x="7086600" y="4891088"/>
            <a:ext cx="1524000" cy="366712"/>
          </a:xfrm>
          <a:prstGeom prst="rect">
            <a:avLst/>
          </a:prstGeom>
          <a:noFill/>
          <a:ln w="9525">
            <a:noFill/>
            <a:miter lim="800000"/>
            <a:headEnd/>
            <a:tailEnd/>
          </a:ln>
        </p:spPr>
        <p:txBody>
          <a:bodyPr>
            <a:spAutoFit/>
          </a:bodyPr>
          <a:lstStyle/>
          <a:p>
            <a:pPr>
              <a:spcBef>
                <a:spcPct val="50000"/>
              </a:spcBef>
            </a:pPr>
            <a:r>
              <a:rPr lang="en-US"/>
              <a:t>Onion 3</a:t>
            </a:r>
          </a:p>
        </p:txBody>
      </p:sp>
      <p:sp>
        <p:nvSpPr>
          <p:cNvPr id="45086" name="Rectangle 32"/>
          <p:cNvSpPr>
            <a:spLocks/>
          </p:cNvSpPr>
          <p:nvPr/>
        </p:nvSpPr>
        <p:spPr bwMode="auto">
          <a:xfrm>
            <a:off x="457200" y="76200"/>
            <a:ext cx="8534400" cy="1143000"/>
          </a:xfrm>
          <a:prstGeom prst="rect">
            <a:avLst/>
          </a:prstGeom>
          <a:noFill/>
          <a:ln w="9525">
            <a:noFill/>
            <a:miter lim="800000"/>
            <a:headEnd/>
            <a:tailEnd/>
          </a:ln>
        </p:spPr>
        <p:txBody>
          <a:bodyPr anchor="ctr"/>
          <a:lstStyle/>
          <a:p>
            <a:pPr eaLnBrk="0" hangingPunct="0"/>
            <a:r>
              <a:rPr lang="en-US" sz="4100" b="1" dirty="0" smtClean="0">
                <a:solidFill>
                  <a:srgbClr val="525252"/>
                </a:solidFill>
                <a:latin typeface="Lucida Sans Unicode" pitchFamily="34" charset="0"/>
              </a:rPr>
              <a:t>Challenge: avoid storing, revealing all </a:t>
            </a:r>
            <a:r>
              <a:rPr lang="en-US" sz="4100" b="1" dirty="0" err="1" smtClean="0">
                <a:solidFill>
                  <a:srgbClr val="525252"/>
                </a:solidFill>
                <a:latin typeface="Lucida Sans Unicode" pitchFamily="34" charset="0"/>
              </a:rPr>
              <a:t>ciphertexts</a:t>
            </a:r>
            <a:endParaRPr lang="en-US" sz="4100" b="1" dirty="0">
              <a:solidFill>
                <a:srgbClr val="525252"/>
              </a:solidFill>
              <a:latin typeface="Lucida Sans Unicode" pitchFamily="34" charset="0"/>
            </a:endParaRPr>
          </a:p>
        </p:txBody>
      </p:sp>
      <p:sp>
        <p:nvSpPr>
          <p:cNvPr id="33" name="Text Box 34"/>
          <p:cNvSpPr txBox="1">
            <a:spLocks noChangeArrowheads="1"/>
          </p:cNvSpPr>
          <p:nvPr/>
        </p:nvSpPr>
        <p:spPr bwMode="auto">
          <a:xfrm>
            <a:off x="3352800" y="838200"/>
            <a:ext cx="4724400" cy="1015663"/>
          </a:xfrm>
          <a:prstGeom prst="rect">
            <a:avLst/>
          </a:prstGeom>
          <a:noFill/>
          <a:ln w="9525">
            <a:noFill/>
            <a:miter lim="800000"/>
            <a:headEnd/>
            <a:tailEnd/>
          </a:ln>
        </p:spPr>
        <p:txBody>
          <a:bodyPr wrap="square">
            <a:spAutoFit/>
          </a:bodyPr>
          <a:lstStyle/>
          <a:p>
            <a:pPr>
              <a:spcBef>
                <a:spcPct val="50000"/>
              </a:spcBef>
            </a:pPr>
            <a:r>
              <a:rPr lang="en-US" sz="2400" dirty="0" smtClean="0"/>
              <a:t> </a:t>
            </a:r>
          </a:p>
          <a:p>
            <a:pPr>
              <a:spcBef>
                <a:spcPct val="50000"/>
              </a:spcBef>
              <a:buClr>
                <a:schemeClr val="accent1"/>
              </a:buClr>
              <a:buFont typeface="Wingdings" pitchFamily="2" charset="2"/>
              <a:buChar char="Ø"/>
            </a:pPr>
            <a:r>
              <a:rPr lang="en-US" sz="2400" dirty="0" smtClean="0">
                <a:solidFill>
                  <a:srgbClr val="CC0000"/>
                </a:solidFill>
              </a:rPr>
              <a:t> </a:t>
            </a:r>
            <a:r>
              <a:rPr lang="en-US" sz="2400" dirty="0" smtClean="0">
                <a:solidFill>
                  <a:srgbClr val="CC0000"/>
                </a:solidFill>
              </a:rPr>
              <a:t>Idea: onions of encryption</a:t>
            </a:r>
            <a:endParaRPr lang="en-US" sz="2400" dirty="0" smtClean="0">
              <a:solidFill>
                <a:srgbClr val="CC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0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0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0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05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06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0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06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06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06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0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07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07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0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07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07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08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07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07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07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506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505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50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507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08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508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08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5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animBg="1"/>
      <p:bldP spid="45060" grpId="0" animBg="1"/>
      <p:bldP spid="45061" grpId="0" animBg="1"/>
      <p:bldP spid="45063" grpId="0" animBg="1"/>
      <p:bldP spid="45064" grpId="0" animBg="1"/>
      <p:bldP spid="45065" grpId="0"/>
      <p:bldP spid="45066" grpId="0"/>
      <p:bldP spid="45067" grpId="0"/>
      <p:bldP spid="45068" grpId="0"/>
      <p:bldP spid="45069" grpId="0"/>
      <p:bldP spid="45070" grpId="0" animBg="1"/>
      <p:bldP spid="45071" grpId="0" animBg="1"/>
      <p:bldP spid="45072" grpId="0" animBg="1"/>
      <p:bldP spid="45073" grpId="0" animBg="1"/>
      <p:bldP spid="45074" grpId="0"/>
      <p:bldP spid="45075" grpId="0"/>
      <p:bldP spid="45076" grpId="0"/>
      <p:bldP spid="45077" grpId="0"/>
      <p:bldP spid="45078" grpId="0" animBg="1"/>
      <p:bldP spid="45079" grpId="0" animBg="1"/>
      <p:bldP spid="45080" grpId="0"/>
      <p:bldP spid="45081" grpId="0"/>
      <p:bldP spid="45082" grpId="0"/>
      <p:bldP spid="45083" grpId="0"/>
      <p:bldP spid="45084" grpId="0"/>
      <p:bldP spid="45085"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bwMode="auto">
          <a:xfrm>
            <a:off x="381000" y="76200"/>
            <a:ext cx="8229600" cy="1143000"/>
          </a:xfrm>
        </p:spPr>
        <p:txBody>
          <a:bodyPr wrap="square" lIns="91440" tIns="45720" rIns="91440" bIns="45720" numCol="1" anchorCtr="0" compatLnSpc="1">
            <a:prstTxWarp prst="textNoShape">
              <a:avLst/>
            </a:prstTxWarp>
          </a:bodyPr>
          <a:lstStyle/>
          <a:p>
            <a:pPr>
              <a:defRPr/>
            </a:pPr>
            <a:r>
              <a:rPr lang="en-US" dirty="0" smtClean="0">
                <a:solidFill>
                  <a:srgbClr val="525252"/>
                </a:solidFill>
                <a:effectLst/>
              </a:rPr>
              <a:t>Example</a:t>
            </a:r>
          </a:p>
        </p:txBody>
      </p:sp>
      <p:sp>
        <p:nvSpPr>
          <p:cNvPr id="48130" name="Rectangle 3"/>
          <p:cNvSpPr>
            <a:spLocks noGrp="1"/>
          </p:cNvSpPr>
          <p:nvPr>
            <p:ph idx="1"/>
          </p:nvPr>
        </p:nvSpPr>
        <p:spPr>
          <a:xfrm>
            <a:off x="914400" y="3157538"/>
            <a:ext cx="8077200" cy="652462"/>
          </a:xfrm>
        </p:spPr>
        <p:txBody>
          <a:bodyPr>
            <a:noAutofit/>
          </a:bodyPr>
          <a:lstStyle/>
          <a:p>
            <a:pPr>
              <a:buFont typeface="Wingdings 3" pitchFamily="18" charset="2"/>
              <a:buNone/>
            </a:pPr>
            <a:r>
              <a:rPr lang="en-US" sz="2600" dirty="0" smtClean="0"/>
              <a:t>SELECT * FROM </a:t>
            </a:r>
            <a:r>
              <a:rPr lang="en-US" sz="2600" dirty="0" err="1" smtClean="0"/>
              <a:t>emp</a:t>
            </a:r>
            <a:r>
              <a:rPr lang="en-US" sz="2600" dirty="0" smtClean="0"/>
              <a:t> WHERE salary = </a:t>
            </a:r>
            <a:r>
              <a:rPr lang="en-US" sz="2600" dirty="0" smtClean="0">
                <a:latin typeface="Garamond" pitchFamily="18" charset="0"/>
                <a:ea typeface="Arial Unicode MS" pitchFamily="34" charset="-128"/>
                <a:cs typeface="Arial Unicode MS" pitchFamily="34" charset="-128"/>
              </a:rPr>
              <a:t>100</a:t>
            </a:r>
          </a:p>
        </p:txBody>
      </p:sp>
      <p:sp>
        <p:nvSpPr>
          <p:cNvPr id="58372" name="AutoShape 4"/>
          <p:cNvSpPr>
            <a:spLocks noChangeArrowheads="1"/>
          </p:cNvSpPr>
          <p:nvPr/>
        </p:nvSpPr>
        <p:spPr bwMode="auto">
          <a:xfrm>
            <a:off x="3886200" y="3733800"/>
            <a:ext cx="381000" cy="609600"/>
          </a:xfrm>
          <a:prstGeom prst="downArrow">
            <a:avLst>
              <a:gd name="adj1" fmla="val 42500"/>
              <a:gd name="adj2" fmla="val 63333"/>
            </a:avLst>
          </a:prstGeom>
          <a:solidFill>
            <a:schemeClr val="accent1"/>
          </a:solidFill>
          <a:ln w="9525">
            <a:solidFill>
              <a:schemeClr val="tx1"/>
            </a:solidFill>
            <a:miter lim="800000"/>
            <a:headEnd/>
            <a:tailEnd/>
          </a:ln>
        </p:spPr>
        <p:txBody>
          <a:bodyPr wrap="none" anchor="ctr"/>
          <a:lstStyle/>
          <a:p>
            <a:endParaRPr lang="en-US"/>
          </a:p>
        </p:txBody>
      </p:sp>
      <p:sp>
        <p:nvSpPr>
          <p:cNvPr id="58374" name="Rectangle 6"/>
          <p:cNvSpPr>
            <a:spLocks/>
          </p:cNvSpPr>
          <p:nvPr/>
        </p:nvSpPr>
        <p:spPr bwMode="auto">
          <a:xfrm>
            <a:off x="685800" y="4419600"/>
            <a:ext cx="8077200" cy="1676400"/>
          </a:xfrm>
          <a:prstGeom prst="rect">
            <a:avLst/>
          </a:prstGeom>
          <a:noFill/>
          <a:ln w="9525">
            <a:noFill/>
            <a:miter lim="800000"/>
            <a:headEnd/>
            <a:tailEnd/>
          </a:ln>
        </p:spPr>
        <p:txBody>
          <a:bodyPr/>
          <a:lstStyle/>
          <a:p>
            <a:pPr marL="365125" indent="-255588" eaLnBrk="0" hangingPunct="0">
              <a:spcBef>
                <a:spcPts val="400"/>
              </a:spcBef>
              <a:buClr>
                <a:schemeClr val="accent1"/>
              </a:buClr>
              <a:buSzPct val="68000"/>
              <a:buFont typeface="Wingdings 3" pitchFamily="18" charset="2"/>
              <a:buNone/>
            </a:pPr>
            <a:r>
              <a:rPr lang="en-US" sz="2400" dirty="0">
                <a:latin typeface="Lucida Sans Unicode" pitchFamily="34" charset="0"/>
              </a:rPr>
              <a:t>UPDATE</a:t>
            </a:r>
            <a:r>
              <a:rPr lang="en-US" sz="2400" dirty="0" smtClean="0">
                <a:latin typeface="Lucida Sans Unicode" pitchFamily="34" charset="0"/>
              </a:rPr>
              <a:t> table1 </a:t>
            </a:r>
            <a:r>
              <a:rPr lang="en-US" sz="2400" dirty="0">
                <a:latin typeface="Lucida Sans Unicode" pitchFamily="34" charset="0"/>
              </a:rPr>
              <a:t>SET</a:t>
            </a:r>
            <a:r>
              <a:rPr lang="en-US" sz="2400" dirty="0" smtClean="0">
                <a:latin typeface="Lucida Sans Unicode" pitchFamily="34" charset="0"/>
              </a:rPr>
              <a:t> col3onion1 </a:t>
            </a:r>
            <a:r>
              <a:rPr lang="en-US" sz="2400" dirty="0">
                <a:latin typeface="Lucida Sans Unicode" pitchFamily="34" charset="0"/>
              </a:rPr>
              <a:t>=</a:t>
            </a:r>
            <a:r>
              <a:rPr lang="en-US" sz="2400" dirty="0" smtClean="0">
                <a:latin typeface="Lucida Sans Unicode" pitchFamily="34" charset="0"/>
              </a:rPr>
              <a:t> </a:t>
            </a:r>
          </a:p>
          <a:p>
            <a:pPr marL="365125" indent="-255588" eaLnBrk="0" hangingPunct="0">
              <a:spcBef>
                <a:spcPts val="400"/>
              </a:spcBef>
              <a:buClr>
                <a:schemeClr val="accent1"/>
              </a:buClr>
              <a:buSzPct val="68000"/>
              <a:buFont typeface="Wingdings 3" pitchFamily="18" charset="2"/>
              <a:buNone/>
            </a:pPr>
            <a:r>
              <a:rPr lang="en-US" sz="2400" dirty="0" smtClean="0">
                <a:solidFill>
                  <a:schemeClr val="accent1"/>
                </a:solidFill>
                <a:latin typeface="Lucida Sans Unicode" pitchFamily="34" charset="0"/>
              </a:rPr>
              <a:t>                              </a:t>
            </a:r>
            <a:r>
              <a:rPr lang="en-US" sz="2400" dirty="0" err="1" smtClean="0">
                <a:solidFill>
                  <a:schemeClr val="accent1"/>
                </a:solidFill>
                <a:latin typeface="Lucida Sans Unicode" pitchFamily="34" charset="0"/>
              </a:rPr>
              <a:t>DecryptRND</a:t>
            </a:r>
            <a:r>
              <a:rPr lang="en-US" sz="2400" dirty="0" err="1">
                <a:latin typeface="Lucida Sans Unicode" pitchFamily="34" charset="0"/>
              </a:rPr>
              <a:t>(key</a:t>
            </a:r>
            <a:r>
              <a:rPr lang="en-US" sz="2400" dirty="0">
                <a:latin typeface="Lucida Sans Unicode" pitchFamily="34" charset="0"/>
              </a:rPr>
              <a:t>,</a:t>
            </a:r>
            <a:r>
              <a:rPr lang="en-US" sz="2400" dirty="0" smtClean="0">
                <a:latin typeface="Lucida Sans Unicode" pitchFamily="34" charset="0"/>
              </a:rPr>
              <a:t> col3onion1)</a:t>
            </a:r>
          </a:p>
          <a:p>
            <a:pPr marL="365125" indent="-255588" eaLnBrk="0" hangingPunct="0">
              <a:spcBef>
                <a:spcPts val="400"/>
              </a:spcBef>
              <a:buClr>
                <a:schemeClr val="accent1"/>
              </a:buClr>
              <a:buSzPct val="68000"/>
              <a:buFont typeface="Wingdings 3" pitchFamily="18" charset="2"/>
              <a:buNone/>
            </a:pPr>
            <a:endParaRPr lang="en-US" sz="2400" dirty="0">
              <a:latin typeface="Lucida Sans Unicode" pitchFamily="34" charset="0"/>
            </a:endParaRPr>
          </a:p>
          <a:p>
            <a:pPr marL="365125" indent="-255588" eaLnBrk="0" hangingPunct="0">
              <a:spcBef>
                <a:spcPts val="400"/>
              </a:spcBef>
              <a:buClr>
                <a:schemeClr val="accent1"/>
              </a:buClr>
              <a:buSzPct val="68000"/>
              <a:buFont typeface="Wingdings 3" pitchFamily="18" charset="2"/>
              <a:buNone/>
            </a:pPr>
            <a:endParaRPr lang="en-US" sz="2400" dirty="0">
              <a:latin typeface="Garamond" pitchFamily="18" charset="0"/>
              <a:ea typeface="Arial Unicode MS" pitchFamily="34" charset="-128"/>
              <a:cs typeface="Arial Unicode MS" pitchFamily="34" charset="-128"/>
            </a:endParaRPr>
          </a:p>
        </p:txBody>
      </p:sp>
      <p:sp>
        <p:nvSpPr>
          <p:cNvPr id="58376" name="AutoShape 8"/>
          <p:cNvSpPr>
            <a:spLocks noChangeArrowheads="1"/>
          </p:cNvSpPr>
          <p:nvPr/>
        </p:nvSpPr>
        <p:spPr bwMode="auto">
          <a:xfrm>
            <a:off x="5562600" y="1204912"/>
            <a:ext cx="2209800" cy="1905000"/>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58377" name="AutoShape 9"/>
          <p:cNvSpPr>
            <a:spLocks noChangeArrowheads="1"/>
          </p:cNvSpPr>
          <p:nvPr/>
        </p:nvSpPr>
        <p:spPr bwMode="auto">
          <a:xfrm>
            <a:off x="5638800" y="1495425"/>
            <a:ext cx="2057400" cy="1524000"/>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58378" name="AutoShape 10"/>
          <p:cNvSpPr>
            <a:spLocks noChangeArrowheads="1"/>
          </p:cNvSpPr>
          <p:nvPr/>
        </p:nvSpPr>
        <p:spPr bwMode="auto">
          <a:xfrm>
            <a:off x="5791200" y="1800225"/>
            <a:ext cx="1752600" cy="1143000"/>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58379" name="AutoShape 11"/>
          <p:cNvSpPr>
            <a:spLocks noChangeArrowheads="1"/>
          </p:cNvSpPr>
          <p:nvPr/>
        </p:nvSpPr>
        <p:spPr bwMode="auto">
          <a:xfrm>
            <a:off x="5943600" y="2105025"/>
            <a:ext cx="1447800" cy="762000"/>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58380" name="AutoShape 12"/>
          <p:cNvSpPr>
            <a:spLocks noChangeArrowheads="1"/>
          </p:cNvSpPr>
          <p:nvPr/>
        </p:nvSpPr>
        <p:spPr bwMode="auto">
          <a:xfrm>
            <a:off x="6096000" y="2409825"/>
            <a:ext cx="1143000" cy="381000"/>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58381" name="Text Box 13"/>
          <p:cNvSpPr txBox="1">
            <a:spLocks noChangeArrowheads="1"/>
          </p:cNvSpPr>
          <p:nvPr/>
        </p:nvSpPr>
        <p:spPr bwMode="auto">
          <a:xfrm>
            <a:off x="6172200" y="2409825"/>
            <a:ext cx="1219200" cy="336550"/>
          </a:xfrm>
          <a:prstGeom prst="rect">
            <a:avLst/>
          </a:prstGeom>
          <a:noFill/>
          <a:ln w="9525">
            <a:noFill/>
            <a:miter lim="800000"/>
            <a:headEnd/>
            <a:tailEnd/>
          </a:ln>
        </p:spPr>
        <p:txBody>
          <a:bodyPr>
            <a:spAutoFit/>
          </a:bodyPr>
          <a:lstStyle/>
          <a:p>
            <a:pPr>
              <a:spcBef>
                <a:spcPct val="50000"/>
              </a:spcBef>
            </a:pPr>
            <a:r>
              <a:rPr lang="en-US" sz="1600"/>
              <a:t>Any value</a:t>
            </a:r>
          </a:p>
        </p:txBody>
      </p:sp>
      <p:sp>
        <p:nvSpPr>
          <p:cNvPr id="58382" name="Text Box 14"/>
          <p:cNvSpPr txBox="1">
            <a:spLocks noChangeArrowheads="1"/>
          </p:cNvSpPr>
          <p:nvPr/>
        </p:nvSpPr>
        <p:spPr bwMode="auto">
          <a:xfrm>
            <a:off x="6248400" y="2105025"/>
            <a:ext cx="838200" cy="366712"/>
          </a:xfrm>
          <a:prstGeom prst="rect">
            <a:avLst/>
          </a:prstGeom>
          <a:noFill/>
          <a:ln w="9525">
            <a:noFill/>
            <a:miter lim="800000"/>
            <a:headEnd/>
            <a:tailEnd/>
          </a:ln>
        </p:spPr>
        <p:txBody>
          <a:bodyPr>
            <a:spAutoFit/>
          </a:bodyPr>
          <a:lstStyle/>
          <a:p>
            <a:pPr>
              <a:spcBef>
                <a:spcPct val="50000"/>
              </a:spcBef>
            </a:pPr>
            <a:r>
              <a:rPr lang="en-US"/>
              <a:t>JOIN</a:t>
            </a:r>
          </a:p>
        </p:txBody>
      </p:sp>
      <p:sp>
        <p:nvSpPr>
          <p:cNvPr id="58383" name="Text Box 15"/>
          <p:cNvSpPr txBox="1">
            <a:spLocks noChangeArrowheads="1"/>
          </p:cNvSpPr>
          <p:nvPr/>
        </p:nvSpPr>
        <p:spPr bwMode="auto">
          <a:xfrm>
            <a:off x="6096000" y="1800225"/>
            <a:ext cx="1143000" cy="366712"/>
          </a:xfrm>
          <a:prstGeom prst="rect">
            <a:avLst/>
          </a:prstGeom>
          <a:noFill/>
          <a:ln w="9525">
            <a:noFill/>
            <a:miter lim="800000"/>
            <a:headEnd/>
            <a:tailEnd/>
          </a:ln>
        </p:spPr>
        <p:txBody>
          <a:bodyPr>
            <a:spAutoFit/>
          </a:bodyPr>
          <a:lstStyle/>
          <a:p>
            <a:pPr>
              <a:spcBef>
                <a:spcPct val="50000"/>
              </a:spcBef>
            </a:pPr>
            <a:r>
              <a:rPr lang="en-US"/>
              <a:t>SEARCH</a:t>
            </a:r>
          </a:p>
        </p:txBody>
      </p:sp>
      <p:sp>
        <p:nvSpPr>
          <p:cNvPr id="58384" name="Text Box 16"/>
          <p:cNvSpPr txBox="1">
            <a:spLocks noChangeArrowheads="1"/>
          </p:cNvSpPr>
          <p:nvPr/>
        </p:nvSpPr>
        <p:spPr bwMode="auto">
          <a:xfrm>
            <a:off x="6248400" y="1447800"/>
            <a:ext cx="762000" cy="366712"/>
          </a:xfrm>
          <a:prstGeom prst="rect">
            <a:avLst/>
          </a:prstGeom>
          <a:noFill/>
          <a:ln w="9525">
            <a:noFill/>
            <a:miter lim="800000"/>
            <a:headEnd/>
            <a:tailEnd/>
          </a:ln>
        </p:spPr>
        <p:txBody>
          <a:bodyPr>
            <a:spAutoFit/>
          </a:bodyPr>
          <a:lstStyle/>
          <a:p>
            <a:pPr>
              <a:spcBef>
                <a:spcPct val="50000"/>
              </a:spcBef>
            </a:pPr>
            <a:r>
              <a:rPr lang="en-US" dirty="0"/>
              <a:t>DET</a:t>
            </a:r>
          </a:p>
        </p:txBody>
      </p:sp>
      <p:sp>
        <p:nvSpPr>
          <p:cNvPr id="58385" name="Text Box 17"/>
          <p:cNvSpPr txBox="1">
            <a:spLocks noChangeArrowheads="1"/>
          </p:cNvSpPr>
          <p:nvPr/>
        </p:nvSpPr>
        <p:spPr bwMode="auto">
          <a:xfrm>
            <a:off x="6248400" y="1143000"/>
            <a:ext cx="685800" cy="366712"/>
          </a:xfrm>
          <a:prstGeom prst="rect">
            <a:avLst/>
          </a:prstGeom>
          <a:noFill/>
          <a:ln w="9525">
            <a:noFill/>
            <a:miter lim="800000"/>
            <a:headEnd/>
            <a:tailEnd/>
          </a:ln>
        </p:spPr>
        <p:txBody>
          <a:bodyPr>
            <a:spAutoFit/>
          </a:bodyPr>
          <a:lstStyle/>
          <a:p>
            <a:pPr>
              <a:spcBef>
                <a:spcPct val="50000"/>
              </a:spcBef>
            </a:pPr>
            <a:r>
              <a:rPr lang="en-US" b="1" dirty="0">
                <a:solidFill>
                  <a:srgbClr val="CC0000"/>
                </a:solidFill>
              </a:rPr>
              <a:t>RND</a:t>
            </a:r>
          </a:p>
        </p:txBody>
      </p:sp>
      <p:sp>
        <p:nvSpPr>
          <p:cNvPr id="58387" name="Rectangle 19"/>
          <p:cNvSpPr>
            <a:spLocks/>
          </p:cNvSpPr>
          <p:nvPr/>
        </p:nvSpPr>
        <p:spPr bwMode="auto">
          <a:xfrm>
            <a:off x="533400" y="5334000"/>
            <a:ext cx="8458200" cy="652462"/>
          </a:xfrm>
          <a:prstGeom prst="rect">
            <a:avLst/>
          </a:prstGeom>
          <a:noFill/>
          <a:ln w="9525">
            <a:noFill/>
            <a:miter lim="800000"/>
            <a:headEnd/>
            <a:tailEnd/>
          </a:ln>
        </p:spPr>
        <p:txBody>
          <a:bodyPr/>
          <a:lstStyle/>
          <a:p>
            <a:pPr marL="365125" indent="-255588" eaLnBrk="0" hangingPunct="0">
              <a:spcBef>
                <a:spcPts val="400"/>
              </a:spcBef>
              <a:buClr>
                <a:schemeClr val="accent1"/>
              </a:buClr>
              <a:buSzPct val="68000"/>
              <a:buFont typeface="Wingdings 3" pitchFamily="18" charset="2"/>
              <a:buNone/>
            </a:pPr>
            <a:r>
              <a:rPr lang="en-US" sz="2400" dirty="0">
                <a:latin typeface="Lucida Sans Unicode" pitchFamily="34" charset="0"/>
              </a:rPr>
              <a:t>SELECT * FROM</a:t>
            </a:r>
            <a:r>
              <a:rPr lang="en-US" sz="2400" dirty="0" smtClean="0">
                <a:latin typeface="Lucida Sans Unicode" pitchFamily="34" charset="0"/>
              </a:rPr>
              <a:t> table1 </a:t>
            </a:r>
            <a:r>
              <a:rPr lang="en-US" sz="2400" dirty="0">
                <a:latin typeface="Lucida Sans Unicode" pitchFamily="34" charset="0"/>
              </a:rPr>
              <a:t>WHERE</a:t>
            </a:r>
            <a:r>
              <a:rPr lang="en-US" sz="2400" dirty="0" smtClean="0">
                <a:latin typeface="Lucida Sans Unicode" pitchFamily="34" charset="0"/>
              </a:rPr>
              <a:t> col3onion1 </a:t>
            </a:r>
            <a:r>
              <a:rPr lang="en-US" sz="2400" dirty="0">
                <a:latin typeface="Lucida Sans Unicode" pitchFamily="34" charset="0"/>
              </a:rPr>
              <a:t>=</a:t>
            </a:r>
            <a:r>
              <a:rPr lang="en-US" sz="2400" dirty="0" smtClean="0">
                <a:latin typeface="Lucida Sans Unicode" pitchFamily="34" charset="0"/>
              </a:rPr>
              <a:t> x</a:t>
            </a:r>
            <a:r>
              <a:rPr lang="en-US" sz="2400" dirty="0" smtClean="0">
                <a:latin typeface="Garamond" pitchFamily="18" charset="0"/>
                <a:ea typeface="Arial Unicode MS" pitchFamily="34" charset="-128"/>
                <a:cs typeface="Arial Unicode MS" pitchFamily="34" charset="-128"/>
              </a:rPr>
              <a:t>5a8c34</a:t>
            </a:r>
            <a:endParaRPr lang="en-US" sz="2400" dirty="0">
              <a:latin typeface="Garamond" pitchFamily="18" charset="0"/>
              <a:ea typeface="Arial Unicode MS" pitchFamily="34" charset="-128"/>
              <a:cs typeface="Arial Unicode MS" pitchFamily="34" charset="-128"/>
            </a:endParaRPr>
          </a:p>
        </p:txBody>
      </p:sp>
      <p:sp>
        <p:nvSpPr>
          <p:cNvPr id="58388" name="Text Box 20"/>
          <p:cNvSpPr txBox="1">
            <a:spLocks noChangeArrowheads="1"/>
          </p:cNvSpPr>
          <p:nvPr/>
        </p:nvSpPr>
        <p:spPr bwMode="auto">
          <a:xfrm flipH="1">
            <a:off x="6248400" y="1447800"/>
            <a:ext cx="1676400" cy="369332"/>
          </a:xfrm>
          <a:prstGeom prst="rect">
            <a:avLst/>
          </a:prstGeom>
          <a:noFill/>
          <a:ln w="9525">
            <a:noFill/>
            <a:miter lim="800000"/>
            <a:headEnd/>
            <a:tailEnd/>
          </a:ln>
        </p:spPr>
        <p:txBody>
          <a:bodyPr wrap="square">
            <a:spAutoFit/>
          </a:bodyPr>
          <a:lstStyle/>
          <a:p>
            <a:pPr>
              <a:spcBef>
                <a:spcPct val="50000"/>
              </a:spcBef>
            </a:pPr>
            <a:r>
              <a:rPr lang="en-US" b="1" dirty="0">
                <a:solidFill>
                  <a:srgbClr val="CC0000"/>
                </a:solidFill>
              </a:rPr>
              <a:t>DET</a:t>
            </a:r>
          </a:p>
        </p:txBody>
      </p:sp>
      <p:sp>
        <p:nvSpPr>
          <p:cNvPr id="25" name="TextBox 24"/>
          <p:cNvSpPr txBox="1"/>
          <p:nvPr/>
        </p:nvSpPr>
        <p:spPr>
          <a:xfrm>
            <a:off x="2438400" y="1535668"/>
            <a:ext cx="1981200" cy="369332"/>
          </a:xfrm>
          <a:prstGeom prst="rect">
            <a:avLst/>
          </a:prstGeom>
          <a:noFill/>
        </p:spPr>
        <p:txBody>
          <a:bodyPr wrap="square" rtlCol="0">
            <a:spAutoFit/>
          </a:bodyPr>
          <a:lstStyle/>
          <a:p>
            <a:r>
              <a:rPr lang="en-US" dirty="0" err="1" smtClean="0"/>
              <a:t>emp</a:t>
            </a:r>
            <a:r>
              <a:rPr lang="en-US" dirty="0" smtClean="0"/>
              <a:t>:</a:t>
            </a:r>
            <a:endParaRPr lang="en-US" dirty="0"/>
          </a:p>
        </p:txBody>
      </p:sp>
      <p:cxnSp>
        <p:nvCxnSpPr>
          <p:cNvPr id="26" name="Straight Connector 25"/>
          <p:cNvCxnSpPr/>
          <p:nvPr/>
        </p:nvCxnSpPr>
        <p:spPr>
          <a:xfrm>
            <a:off x="1905000" y="2360612"/>
            <a:ext cx="2667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5400000">
            <a:off x="2095500" y="2399506"/>
            <a:ext cx="837406" cy="79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rot="5400000">
            <a:off x="3086894" y="2400300"/>
            <a:ext cx="837406" cy="79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28800" y="1981200"/>
            <a:ext cx="762000" cy="369332"/>
          </a:xfrm>
          <a:prstGeom prst="rect">
            <a:avLst/>
          </a:prstGeom>
          <a:noFill/>
        </p:spPr>
        <p:txBody>
          <a:bodyPr wrap="square" rtlCol="0">
            <a:spAutoFit/>
          </a:bodyPr>
          <a:lstStyle/>
          <a:p>
            <a:r>
              <a:rPr lang="en-US" dirty="0" smtClean="0"/>
              <a:t>rank</a:t>
            </a:r>
            <a:endParaRPr lang="en-US" dirty="0"/>
          </a:p>
        </p:txBody>
      </p:sp>
      <p:sp>
        <p:nvSpPr>
          <p:cNvPr id="30" name="TextBox 29"/>
          <p:cNvSpPr txBox="1"/>
          <p:nvPr/>
        </p:nvSpPr>
        <p:spPr>
          <a:xfrm>
            <a:off x="2667000" y="1981200"/>
            <a:ext cx="838200" cy="381000"/>
          </a:xfrm>
          <a:prstGeom prst="rect">
            <a:avLst/>
          </a:prstGeom>
          <a:noFill/>
        </p:spPr>
        <p:txBody>
          <a:bodyPr wrap="square" rtlCol="0">
            <a:spAutoFit/>
          </a:bodyPr>
          <a:lstStyle/>
          <a:p>
            <a:r>
              <a:rPr lang="en-US" dirty="0" smtClean="0"/>
              <a:t>name</a:t>
            </a:r>
            <a:endParaRPr lang="en-US" dirty="0"/>
          </a:p>
        </p:txBody>
      </p:sp>
      <p:sp>
        <p:nvSpPr>
          <p:cNvPr id="31" name="TextBox 30"/>
          <p:cNvSpPr txBox="1"/>
          <p:nvPr/>
        </p:nvSpPr>
        <p:spPr>
          <a:xfrm>
            <a:off x="3581400" y="1981200"/>
            <a:ext cx="838200" cy="381000"/>
          </a:xfrm>
          <a:prstGeom prst="rect">
            <a:avLst/>
          </a:prstGeom>
          <a:noFill/>
        </p:spPr>
        <p:txBody>
          <a:bodyPr wrap="square" rtlCol="0">
            <a:spAutoFit/>
          </a:bodyPr>
          <a:lstStyle/>
          <a:p>
            <a:r>
              <a:rPr lang="en-US" dirty="0" smtClean="0"/>
              <a:t>salary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37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3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3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3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38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38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3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384">
                                            <p:txEl>
                                              <p:pRg st="0" end="0"/>
                                            </p:txEl>
                                          </p:spTgt>
                                        </p:tgtEl>
                                        <p:attrNameLst>
                                          <p:attrName>style.visibility</p:attrName>
                                        </p:attrNameLst>
                                      </p:cBhvr>
                                      <p:to>
                                        <p:strVal val="visible"/>
                                      </p:to>
                                    </p:set>
                                  </p:childTnLst>
                                </p:cTn>
                              </p:par>
                              <p:par>
                                <p:cTn id="23" presetID="1" presetClass="entr" presetSubtype="0" fill="hold" grpId="1" nodeType="withEffect">
                                  <p:stCondLst>
                                    <p:cond delay="0"/>
                                  </p:stCondLst>
                                  <p:iterate type="lt">
                                    <p:tmAbs val="0"/>
                                  </p:iterate>
                                  <p:childTnLst>
                                    <p:set>
                                      <p:cBhvr>
                                        <p:cTn id="24" dur="1" fill="hold">
                                          <p:stCondLst>
                                            <p:cond delay="0"/>
                                          </p:stCondLst>
                                        </p:cTn>
                                        <p:tgtEl>
                                          <p:spTgt spid="5838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837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37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6" presetClass="emph" presetSubtype="0" accel="50000" decel="50000" fill="hold" grpId="4" nodeType="clickEffect">
                                  <p:stCondLst>
                                    <p:cond delay="0"/>
                                  </p:stCondLst>
                                  <p:iterate type="lt">
                                    <p:tmPct val="0"/>
                                  </p:iterate>
                                  <p:childTnLst>
                                    <p:animScale>
                                      <p:cBhvr>
                                        <p:cTn id="34" dur="2000" fill="hold"/>
                                        <p:tgtEl>
                                          <p:spTgt spid="58385"/>
                                        </p:tgtEl>
                                      </p:cBhvr>
                                      <p:by x="150000" y="150000"/>
                                    </p:animScale>
                                  </p:childTnLst>
                                </p:cTn>
                              </p:par>
                              <p:par>
                                <p:cTn id="35" presetID="4" presetClass="exit" presetSubtype="16" fill="hold" grpId="0" nodeType="withEffect">
                                  <p:stCondLst>
                                    <p:cond delay="0"/>
                                  </p:stCondLst>
                                  <p:iterate type="lt">
                                    <p:tmPct val="0"/>
                                  </p:iterate>
                                  <p:childTnLst>
                                    <p:animEffect transition="out" filter="box(in)">
                                      <p:cBhvr>
                                        <p:cTn id="36" dur="1000"/>
                                        <p:tgtEl>
                                          <p:spTgt spid="58385"/>
                                        </p:tgtEl>
                                      </p:cBhvr>
                                    </p:animEffect>
                                    <p:set>
                                      <p:cBhvr>
                                        <p:cTn id="37" dur="1" fill="hold">
                                          <p:stCondLst>
                                            <p:cond delay="999"/>
                                          </p:stCondLst>
                                        </p:cTn>
                                        <p:tgtEl>
                                          <p:spTgt spid="58385"/>
                                        </p:tgtEl>
                                        <p:attrNameLst>
                                          <p:attrName>style.visibility</p:attrName>
                                        </p:attrNameLst>
                                      </p:cBhvr>
                                      <p:to>
                                        <p:strVal val="hidden"/>
                                      </p:to>
                                    </p:set>
                                  </p:childTnLst>
                                </p:cTn>
                              </p:par>
                              <p:par>
                                <p:cTn id="38" presetID="4" presetClass="exit" presetSubtype="16" fill="hold" grpId="1" nodeType="withEffect">
                                  <p:stCondLst>
                                    <p:cond delay="0"/>
                                  </p:stCondLst>
                                  <p:childTnLst>
                                    <p:animEffect transition="out" filter="box(in)">
                                      <p:cBhvr>
                                        <p:cTn id="39" dur="1000"/>
                                        <p:tgtEl>
                                          <p:spTgt spid="58376"/>
                                        </p:tgtEl>
                                      </p:cBhvr>
                                    </p:animEffect>
                                    <p:set>
                                      <p:cBhvr>
                                        <p:cTn id="40" dur="1" fill="hold">
                                          <p:stCondLst>
                                            <p:cond delay="999"/>
                                          </p:stCondLst>
                                        </p:cTn>
                                        <p:tgtEl>
                                          <p:spTgt spid="58376"/>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58388">
                                            <p:txEl>
                                              <p:pRg st="0" end="0"/>
                                            </p:txEl>
                                          </p:spTgt>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58384">
                                            <p:txEl>
                                              <p:pRg st="0" end="0"/>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8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animBg="1"/>
      <p:bldP spid="58374" grpId="0"/>
      <p:bldP spid="58376" grpId="0" animBg="1"/>
      <p:bldP spid="58376" grpId="1" animBg="1"/>
      <p:bldP spid="58377" grpId="0" animBg="1"/>
      <p:bldP spid="58378" grpId="0" animBg="1"/>
      <p:bldP spid="58379" grpId="0" animBg="1"/>
      <p:bldP spid="58380" grpId="0" animBg="1"/>
      <p:bldP spid="58381" grpId="0"/>
      <p:bldP spid="58382" grpId="0"/>
      <p:bldP spid="58383" grpId="0"/>
      <p:bldP spid="58384" grpId="0" build="allAtOnce"/>
      <p:bldP spid="58385" grpId="0"/>
      <p:bldP spid="58385" grpId="1"/>
      <p:bldP spid="58385" grpId="4"/>
      <p:bldP spid="5838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US" dirty="0" smtClean="0">
                <a:solidFill>
                  <a:srgbClr val="525252"/>
                </a:solidFill>
              </a:rPr>
              <a:t>Other queries</a:t>
            </a:r>
            <a:endParaRPr lang="en-US" dirty="0" smtClean="0">
              <a:solidFill>
                <a:srgbClr val="525252"/>
              </a:solidFill>
              <a:effectLst/>
            </a:endParaRPr>
          </a:p>
        </p:txBody>
      </p:sp>
      <p:sp>
        <p:nvSpPr>
          <p:cNvPr id="49154" name="Rectangle 3"/>
          <p:cNvSpPr>
            <a:spLocks noGrp="1"/>
          </p:cNvSpPr>
          <p:nvPr>
            <p:ph idx="1"/>
          </p:nvPr>
        </p:nvSpPr>
        <p:spPr/>
        <p:txBody>
          <a:bodyPr/>
          <a:lstStyle/>
          <a:p>
            <a:pPr>
              <a:buClr>
                <a:schemeClr val="accent1"/>
              </a:buClr>
              <a:buSzPct val="70000"/>
              <a:buFont typeface="Wingdings" charset="2"/>
              <a:buChar char="Ø"/>
            </a:pPr>
            <a:r>
              <a:rPr lang="en-US" dirty="0" smtClean="0"/>
              <a:t>Various others supported:</a:t>
            </a:r>
          </a:p>
          <a:p>
            <a:pPr lvl="1">
              <a:buClr>
                <a:schemeClr val="accent1"/>
              </a:buClr>
              <a:buSzPct val="70000"/>
              <a:buFont typeface="Wingdings" charset="2"/>
              <a:buChar char="Ø"/>
            </a:pPr>
            <a:r>
              <a:rPr lang="en-US" dirty="0" smtClean="0">
                <a:solidFill>
                  <a:srgbClr val="525252"/>
                </a:solidFill>
              </a:rPr>
              <a:t>Inserts, updates, deletes, nested queries</a:t>
            </a:r>
          </a:p>
          <a:p>
            <a:pPr lvl="1">
              <a:buClr>
                <a:schemeClr val="accent1"/>
              </a:buClr>
              <a:buSzPct val="70000"/>
              <a:buFont typeface="Wingdings" charset="2"/>
              <a:buChar char="Ø"/>
            </a:pPr>
            <a:r>
              <a:rPr lang="en-US" dirty="0" smtClean="0">
                <a:solidFill>
                  <a:srgbClr val="525252"/>
                </a:solidFill>
              </a:rPr>
              <a:t>Indexes</a:t>
            </a:r>
          </a:p>
          <a:p>
            <a:pPr lvl="1">
              <a:buClr>
                <a:schemeClr val="accent1"/>
              </a:buClr>
              <a:buSzPct val="70000"/>
              <a:buFont typeface="Wingdings" charset="2"/>
              <a:buChar char="Ø"/>
            </a:pPr>
            <a:r>
              <a:rPr lang="en-US" dirty="0" smtClean="0">
                <a:solidFill>
                  <a:srgbClr val="525252"/>
                </a:solidFill>
              </a:rPr>
              <a:t>Transactions, auto-increments</a:t>
            </a:r>
          </a:p>
          <a:p>
            <a:pPr>
              <a:buClr>
                <a:schemeClr val="accent1"/>
              </a:buClr>
              <a:buSzPct val="70000"/>
              <a:buFont typeface="Wingdings" charset="2"/>
              <a:buChar char="Ø"/>
            </a:pPr>
            <a:r>
              <a:rPr lang="en-US" dirty="0" smtClean="0">
                <a:solidFill>
                  <a:schemeClr val="accent4"/>
                </a:solidFill>
              </a:rPr>
              <a:t>Not supported</a:t>
            </a:r>
            <a:r>
              <a:rPr lang="en-US" dirty="0" smtClean="0"/>
              <a:t>: </a:t>
            </a:r>
            <a:r>
              <a:rPr lang="en-US" dirty="0" err="1" smtClean="0">
                <a:latin typeface="Garamond"/>
                <a:cs typeface="Garamond"/>
              </a:rPr>
              <a:t>A.a</a:t>
            </a:r>
            <a:r>
              <a:rPr lang="en-US" dirty="0" smtClean="0">
                <a:latin typeface="Garamond"/>
                <a:cs typeface="Garamond"/>
              </a:rPr>
              <a:t> + </a:t>
            </a:r>
            <a:r>
              <a:rPr lang="en-US" dirty="0" err="1" smtClean="0">
                <a:latin typeface="Garamond"/>
                <a:cs typeface="Garamond"/>
              </a:rPr>
              <a:t>A.b</a:t>
            </a:r>
            <a:r>
              <a:rPr lang="en-US" dirty="0" smtClean="0">
                <a:latin typeface="Garamond"/>
                <a:cs typeface="Garamond"/>
              </a:rPr>
              <a:t> &gt; </a:t>
            </a:r>
            <a:r>
              <a:rPr lang="en-US" dirty="0" err="1" smtClean="0">
                <a:latin typeface="Garamond"/>
                <a:cs typeface="Garamond"/>
              </a:rPr>
              <a:t>B.c</a:t>
            </a:r>
            <a:endParaRPr lang="en-US" dirty="0" smtClean="0">
              <a:latin typeface="Garamond"/>
              <a:cs typeface="Garamon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bwMode="auto">
          <a:xfrm>
            <a:off x="457200" y="152400"/>
            <a:ext cx="8229600" cy="1143000"/>
          </a:xfrm>
        </p:spPr>
        <p:txBody>
          <a:bodyPr wrap="square" lIns="91440" tIns="45720" rIns="91440" bIns="45720" numCol="1" anchorCtr="0" compatLnSpc="1">
            <a:prstTxWarp prst="textNoShape">
              <a:avLst/>
            </a:prstTxWarp>
          </a:bodyPr>
          <a:lstStyle/>
          <a:p>
            <a:pPr>
              <a:defRPr/>
            </a:pPr>
            <a:r>
              <a:rPr lang="en-US" dirty="0" smtClean="0">
                <a:solidFill>
                  <a:srgbClr val="525252"/>
                </a:solidFill>
                <a:effectLst/>
              </a:rPr>
              <a:t>Implementation</a:t>
            </a:r>
          </a:p>
        </p:txBody>
      </p:sp>
      <p:sp>
        <p:nvSpPr>
          <p:cNvPr id="33796" name="Text Box 5"/>
          <p:cNvSpPr txBox="1">
            <a:spLocks noChangeArrowheads="1"/>
          </p:cNvSpPr>
          <p:nvPr/>
        </p:nvSpPr>
        <p:spPr bwMode="auto">
          <a:xfrm>
            <a:off x="2438400" y="2311182"/>
            <a:ext cx="1295400" cy="646331"/>
          </a:xfrm>
          <a:prstGeom prst="rect">
            <a:avLst/>
          </a:prstGeom>
          <a:noFill/>
          <a:ln w="9525">
            <a:noFill/>
            <a:miter lim="800000"/>
            <a:headEnd/>
            <a:tailEnd/>
          </a:ln>
        </p:spPr>
        <p:txBody>
          <a:bodyPr wrap="square">
            <a:spAutoFit/>
          </a:bodyPr>
          <a:lstStyle/>
          <a:p>
            <a:pPr algn="ctr">
              <a:spcBef>
                <a:spcPct val="50000"/>
              </a:spcBef>
            </a:pPr>
            <a:r>
              <a:rPr lang="en-US" dirty="0" err="1" smtClean="0">
                <a:solidFill>
                  <a:srgbClr val="CC0000"/>
                </a:solidFill>
              </a:rPr>
              <a:t>CryptDB</a:t>
            </a:r>
            <a:r>
              <a:rPr lang="en-US" dirty="0" smtClean="0">
                <a:solidFill>
                  <a:srgbClr val="CC0000"/>
                </a:solidFill>
              </a:rPr>
              <a:t> Proxy</a:t>
            </a:r>
            <a:endParaRPr lang="en-US" dirty="0">
              <a:solidFill>
                <a:srgbClr val="CC0000"/>
              </a:solidFill>
            </a:endParaRPr>
          </a:p>
        </p:txBody>
      </p:sp>
      <p:sp>
        <p:nvSpPr>
          <p:cNvPr id="33802" name="Text Box 15"/>
          <p:cNvSpPr txBox="1">
            <a:spLocks noChangeArrowheads="1"/>
          </p:cNvSpPr>
          <p:nvPr/>
        </p:nvSpPr>
        <p:spPr bwMode="auto">
          <a:xfrm>
            <a:off x="5562600" y="1981200"/>
            <a:ext cx="1600200" cy="584776"/>
          </a:xfrm>
          <a:prstGeom prst="rect">
            <a:avLst/>
          </a:prstGeom>
          <a:noFill/>
          <a:ln w="9525">
            <a:noFill/>
            <a:miter lim="800000"/>
            <a:headEnd/>
            <a:tailEnd/>
          </a:ln>
        </p:spPr>
        <p:txBody>
          <a:bodyPr>
            <a:spAutoFit/>
          </a:bodyPr>
          <a:lstStyle/>
          <a:p>
            <a:pPr algn="ctr"/>
            <a:r>
              <a:rPr lang="en-US" sz="1600" dirty="0"/>
              <a:t>Unmodified </a:t>
            </a:r>
            <a:r>
              <a:rPr lang="en-US" sz="1600" dirty="0" smtClean="0"/>
              <a:t>DBMS</a:t>
            </a:r>
            <a:endParaRPr lang="en-US" sz="1600" dirty="0"/>
          </a:p>
        </p:txBody>
      </p:sp>
      <p:pic>
        <p:nvPicPr>
          <p:cNvPr id="33803" name="Picture 11" descr="db"/>
          <p:cNvPicPr>
            <a:picLocks noChangeAspect="1" noChangeArrowheads="1"/>
          </p:cNvPicPr>
          <p:nvPr/>
        </p:nvPicPr>
        <p:blipFill>
          <a:blip r:embed="rId3" cstate="print"/>
          <a:srcRect/>
          <a:stretch>
            <a:fillRect/>
          </a:stretch>
        </p:blipFill>
        <p:spPr bwMode="auto">
          <a:xfrm>
            <a:off x="5791200" y="2590800"/>
            <a:ext cx="320199" cy="457200"/>
          </a:xfrm>
          <a:prstGeom prst="rect">
            <a:avLst/>
          </a:prstGeom>
          <a:noFill/>
          <a:ln w="9525">
            <a:noFill/>
            <a:miter lim="800000"/>
            <a:headEnd/>
            <a:tailEnd/>
          </a:ln>
        </p:spPr>
      </p:pic>
      <p:sp>
        <p:nvSpPr>
          <p:cNvPr id="33807" name="Rectangle 14"/>
          <p:cNvSpPr>
            <a:spLocks noChangeArrowheads="1"/>
          </p:cNvSpPr>
          <p:nvPr/>
        </p:nvSpPr>
        <p:spPr bwMode="auto">
          <a:xfrm>
            <a:off x="5562600" y="1981200"/>
            <a:ext cx="1600200" cy="1219200"/>
          </a:xfrm>
          <a:prstGeom prst="rect">
            <a:avLst/>
          </a:prstGeom>
          <a:noFill/>
          <a:ln w="9525">
            <a:solidFill>
              <a:schemeClr val="tx1"/>
            </a:solidFill>
            <a:miter lim="800000"/>
            <a:headEnd/>
            <a:tailEnd/>
          </a:ln>
        </p:spPr>
        <p:txBody>
          <a:bodyPr wrap="none" anchor="ctr"/>
          <a:lstStyle/>
          <a:p>
            <a:endParaRPr lang="en-US"/>
          </a:p>
        </p:txBody>
      </p:sp>
      <p:sp>
        <p:nvSpPr>
          <p:cNvPr id="33808" name="Rectangle 20"/>
          <p:cNvSpPr>
            <a:spLocks noChangeArrowheads="1"/>
          </p:cNvSpPr>
          <p:nvPr/>
        </p:nvSpPr>
        <p:spPr bwMode="auto">
          <a:xfrm>
            <a:off x="7467600" y="1981200"/>
            <a:ext cx="1219200" cy="533400"/>
          </a:xfrm>
          <a:prstGeom prst="rect">
            <a:avLst/>
          </a:prstGeom>
          <a:noFill/>
          <a:ln w="9525">
            <a:solidFill>
              <a:srgbClr val="AF2B1D"/>
            </a:solidFill>
            <a:miter lim="800000"/>
            <a:headEnd/>
            <a:tailEnd/>
          </a:ln>
        </p:spPr>
        <p:txBody>
          <a:bodyPr wrap="none" anchor="ctr"/>
          <a:lstStyle/>
          <a:p>
            <a:pPr algn="ctr"/>
            <a:endParaRPr lang="en-US">
              <a:solidFill>
                <a:srgbClr val="CC0000"/>
              </a:solidFill>
            </a:endParaRPr>
          </a:p>
        </p:txBody>
      </p:sp>
      <p:sp>
        <p:nvSpPr>
          <p:cNvPr id="33809" name="Text Box 21"/>
          <p:cNvSpPr txBox="1">
            <a:spLocks noChangeArrowheads="1"/>
          </p:cNvSpPr>
          <p:nvPr/>
        </p:nvSpPr>
        <p:spPr bwMode="auto">
          <a:xfrm>
            <a:off x="7467600" y="1981200"/>
            <a:ext cx="1219200" cy="581025"/>
          </a:xfrm>
          <a:prstGeom prst="rect">
            <a:avLst/>
          </a:prstGeom>
          <a:noFill/>
          <a:ln w="9525">
            <a:solidFill>
              <a:srgbClr val="AF2B1D"/>
            </a:solidFill>
            <a:miter lim="800000"/>
            <a:headEnd/>
            <a:tailEnd/>
          </a:ln>
        </p:spPr>
        <p:txBody>
          <a:bodyPr>
            <a:spAutoFit/>
          </a:bodyPr>
          <a:lstStyle/>
          <a:p>
            <a:pPr algn="ctr">
              <a:spcBef>
                <a:spcPct val="50000"/>
              </a:spcBef>
            </a:pPr>
            <a:r>
              <a:rPr lang="en-US" sz="1600" dirty="0" err="1">
                <a:solidFill>
                  <a:srgbClr val="CC0000"/>
                </a:solidFill>
              </a:rPr>
              <a:t>CryptDB</a:t>
            </a:r>
            <a:r>
              <a:rPr lang="en-US" sz="1600" dirty="0">
                <a:solidFill>
                  <a:srgbClr val="CC0000"/>
                </a:solidFill>
              </a:rPr>
              <a:t> PK tables</a:t>
            </a:r>
          </a:p>
        </p:txBody>
      </p:sp>
      <p:sp>
        <p:nvSpPr>
          <p:cNvPr id="33810" name="Text Box 23"/>
          <p:cNvSpPr txBox="1">
            <a:spLocks noChangeArrowheads="1"/>
          </p:cNvSpPr>
          <p:nvPr/>
        </p:nvSpPr>
        <p:spPr bwMode="auto">
          <a:xfrm>
            <a:off x="7467600" y="2609850"/>
            <a:ext cx="1600200" cy="803275"/>
          </a:xfrm>
          <a:prstGeom prst="rect">
            <a:avLst/>
          </a:prstGeom>
          <a:noFill/>
          <a:ln w="9525">
            <a:solidFill>
              <a:srgbClr val="AF2B1D"/>
            </a:solidFill>
            <a:miter lim="800000"/>
            <a:headEnd/>
            <a:tailEnd/>
          </a:ln>
        </p:spPr>
        <p:txBody>
          <a:bodyPr>
            <a:spAutoFit/>
          </a:bodyPr>
          <a:lstStyle/>
          <a:p>
            <a:pPr algn="ctr"/>
            <a:r>
              <a:rPr lang="en-US" sz="1600">
                <a:solidFill>
                  <a:srgbClr val="CC0000"/>
                </a:solidFill>
              </a:rPr>
              <a:t>CryptDB UDFs (</a:t>
            </a:r>
            <a:r>
              <a:rPr lang="en-US" sz="1400">
                <a:solidFill>
                  <a:srgbClr val="CC0000"/>
                </a:solidFill>
              </a:rPr>
              <a:t>user-defined functions)</a:t>
            </a:r>
          </a:p>
        </p:txBody>
      </p:sp>
      <p:sp>
        <p:nvSpPr>
          <p:cNvPr id="33811" name="Text Box 24"/>
          <p:cNvSpPr txBox="1">
            <a:spLocks noChangeArrowheads="1"/>
          </p:cNvSpPr>
          <p:nvPr/>
        </p:nvSpPr>
        <p:spPr bwMode="auto">
          <a:xfrm>
            <a:off x="5181600" y="1524000"/>
            <a:ext cx="2514600" cy="366712"/>
          </a:xfrm>
          <a:prstGeom prst="rect">
            <a:avLst/>
          </a:prstGeom>
          <a:noFill/>
          <a:ln w="9525">
            <a:noFill/>
            <a:miter lim="800000"/>
            <a:headEnd/>
            <a:tailEnd/>
          </a:ln>
        </p:spPr>
        <p:txBody>
          <a:bodyPr>
            <a:spAutoFit/>
          </a:bodyPr>
          <a:lstStyle/>
          <a:p>
            <a:pPr algn="ctr">
              <a:spcBef>
                <a:spcPct val="50000"/>
              </a:spcBef>
            </a:pPr>
            <a:r>
              <a:rPr lang="en-US" dirty="0" smtClean="0"/>
              <a:t>Server</a:t>
            </a:r>
            <a:endParaRPr lang="en-US" dirty="0"/>
          </a:p>
        </p:txBody>
      </p:sp>
      <p:sp>
        <p:nvSpPr>
          <p:cNvPr id="33814" name="Line 27"/>
          <p:cNvSpPr>
            <a:spLocks noChangeShapeType="1"/>
          </p:cNvSpPr>
          <p:nvPr/>
        </p:nvSpPr>
        <p:spPr bwMode="auto">
          <a:xfrm>
            <a:off x="7162800" y="2286000"/>
            <a:ext cx="304800" cy="0"/>
          </a:xfrm>
          <a:prstGeom prst="line">
            <a:avLst/>
          </a:prstGeom>
          <a:noFill/>
          <a:ln w="19050">
            <a:solidFill>
              <a:srgbClr val="AF2B1D"/>
            </a:solidFill>
            <a:round/>
            <a:headEnd type="triangle" w="med" len="med"/>
            <a:tailEnd type="triangle" w="med" len="med"/>
          </a:ln>
        </p:spPr>
        <p:txBody>
          <a:bodyPr/>
          <a:lstStyle/>
          <a:p>
            <a:endParaRPr lang="en-US">
              <a:solidFill>
                <a:srgbClr val="CC0000"/>
              </a:solidFill>
            </a:endParaRPr>
          </a:p>
        </p:txBody>
      </p:sp>
      <p:sp>
        <p:nvSpPr>
          <p:cNvPr id="33815" name="Line 28"/>
          <p:cNvSpPr>
            <a:spLocks noChangeShapeType="1"/>
          </p:cNvSpPr>
          <p:nvPr/>
        </p:nvSpPr>
        <p:spPr bwMode="auto">
          <a:xfrm>
            <a:off x="7162800" y="2895600"/>
            <a:ext cx="304800" cy="0"/>
          </a:xfrm>
          <a:prstGeom prst="line">
            <a:avLst/>
          </a:prstGeom>
          <a:noFill/>
          <a:ln w="19050">
            <a:solidFill>
              <a:srgbClr val="AF2B1D"/>
            </a:solidFill>
            <a:round/>
            <a:headEnd type="triangle" w="med" len="med"/>
            <a:tailEnd type="triangle" w="med" len="med"/>
          </a:ln>
        </p:spPr>
        <p:txBody>
          <a:bodyPr/>
          <a:lstStyle/>
          <a:p>
            <a:endParaRPr lang="en-US">
              <a:solidFill>
                <a:srgbClr val="CC0000"/>
              </a:solidFill>
            </a:endParaRPr>
          </a:p>
        </p:txBody>
      </p:sp>
      <p:sp>
        <p:nvSpPr>
          <p:cNvPr id="36893" name="Line 29"/>
          <p:cNvSpPr>
            <a:spLocks noChangeShapeType="1"/>
          </p:cNvSpPr>
          <p:nvPr/>
        </p:nvSpPr>
        <p:spPr bwMode="auto">
          <a:xfrm>
            <a:off x="1600200" y="2484437"/>
            <a:ext cx="914400" cy="0"/>
          </a:xfrm>
          <a:prstGeom prst="line">
            <a:avLst/>
          </a:prstGeom>
          <a:noFill/>
          <a:ln w="25400">
            <a:solidFill>
              <a:srgbClr val="000000"/>
            </a:solidFill>
            <a:round/>
            <a:headEnd/>
            <a:tailEnd type="triangle" w="med" len="med"/>
          </a:ln>
        </p:spPr>
        <p:txBody>
          <a:bodyPr/>
          <a:lstStyle/>
          <a:p>
            <a:endParaRPr lang="en-US"/>
          </a:p>
        </p:txBody>
      </p:sp>
      <p:sp>
        <p:nvSpPr>
          <p:cNvPr id="36894" name="Text Box 30"/>
          <p:cNvSpPr txBox="1">
            <a:spLocks noChangeArrowheads="1"/>
          </p:cNvSpPr>
          <p:nvPr/>
        </p:nvSpPr>
        <p:spPr bwMode="auto">
          <a:xfrm>
            <a:off x="1752600" y="2133600"/>
            <a:ext cx="838200" cy="336550"/>
          </a:xfrm>
          <a:prstGeom prst="rect">
            <a:avLst/>
          </a:prstGeom>
          <a:noFill/>
          <a:ln w="9525">
            <a:noFill/>
            <a:miter lim="800000"/>
            <a:headEnd/>
            <a:tailEnd/>
          </a:ln>
        </p:spPr>
        <p:txBody>
          <a:bodyPr>
            <a:spAutoFit/>
          </a:bodyPr>
          <a:lstStyle/>
          <a:p>
            <a:pPr>
              <a:spcBef>
                <a:spcPct val="50000"/>
              </a:spcBef>
            </a:pPr>
            <a:r>
              <a:rPr lang="en-US" sz="1600" dirty="0">
                <a:solidFill>
                  <a:srgbClr val="000000"/>
                </a:solidFill>
              </a:rPr>
              <a:t>Query</a:t>
            </a:r>
          </a:p>
        </p:txBody>
      </p:sp>
      <p:sp>
        <p:nvSpPr>
          <p:cNvPr id="36906" name="Line 42"/>
          <p:cNvSpPr>
            <a:spLocks noChangeShapeType="1"/>
          </p:cNvSpPr>
          <p:nvPr/>
        </p:nvSpPr>
        <p:spPr bwMode="auto">
          <a:xfrm>
            <a:off x="1600200" y="2789237"/>
            <a:ext cx="914400" cy="0"/>
          </a:xfrm>
          <a:prstGeom prst="line">
            <a:avLst/>
          </a:prstGeom>
          <a:noFill/>
          <a:ln w="25400">
            <a:solidFill>
              <a:srgbClr val="000000"/>
            </a:solidFill>
            <a:round/>
            <a:headEnd type="triangle" w="med" len="med"/>
            <a:tailEnd/>
          </a:ln>
        </p:spPr>
        <p:txBody>
          <a:bodyPr/>
          <a:lstStyle/>
          <a:p>
            <a:endParaRPr lang="en-US"/>
          </a:p>
        </p:txBody>
      </p:sp>
      <p:sp>
        <p:nvSpPr>
          <p:cNvPr id="36907" name="Text Box 43"/>
          <p:cNvSpPr txBox="1">
            <a:spLocks noChangeArrowheads="1"/>
          </p:cNvSpPr>
          <p:nvPr/>
        </p:nvSpPr>
        <p:spPr bwMode="auto">
          <a:xfrm>
            <a:off x="1676400" y="2500313"/>
            <a:ext cx="1143000" cy="336550"/>
          </a:xfrm>
          <a:prstGeom prst="rect">
            <a:avLst/>
          </a:prstGeom>
          <a:noFill/>
          <a:ln w="9525">
            <a:noFill/>
            <a:miter lim="800000"/>
            <a:headEnd/>
            <a:tailEnd/>
          </a:ln>
        </p:spPr>
        <p:txBody>
          <a:bodyPr>
            <a:spAutoFit/>
          </a:bodyPr>
          <a:lstStyle/>
          <a:p>
            <a:pPr>
              <a:spcBef>
                <a:spcPct val="50000"/>
              </a:spcBef>
            </a:pPr>
            <a:r>
              <a:rPr lang="en-US" sz="1600" dirty="0">
                <a:solidFill>
                  <a:srgbClr val="000000"/>
                </a:solidFill>
              </a:rPr>
              <a:t>Results</a:t>
            </a:r>
          </a:p>
        </p:txBody>
      </p:sp>
      <p:sp>
        <p:nvSpPr>
          <p:cNvPr id="36908" name="Text Box 44"/>
          <p:cNvSpPr txBox="1">
            <a:spLocks noChangeArrowheads="1"/>
          </p:cNvSpPr>
          <p:nvPr/>
        </p:nvSpPr>
        <p:spPr bwMode="auto">
          <a:xfrm>
            <a:off x="3810000" y="2011363"/>
            <a:ext cx="1905000" cy="336550"/>
          </a:xfrm>
          <a:prstGeom prst="rect">
            <a:avLst/>
          </a:prstGeom>
          <a:noFill/>
          <a:ln w="9525">
            <a:noFill/>
            <a:miter lim="800000"/>
            <a:headEnd/>
            <a:tailEnd/>
          </a:ln>
        </p:spPr>
        <p:txBody>
          <a:bodyPr>
            <a:spAutoFit/>
          </a:bodyPr>
          <a:lstStyle/>
          <a:p>
            <a:pPr>
              <a:spcBef>
                <a:spcPct val="50000"/>
              </a:spcBef>
            </a:pPr>
            <a:r>
              <a:rPr lang="en-US" sz="1600" dirty="0">
                <a:solidFill>
                  <a:srgbClr val="CC0000"/>
                </a:solidFill>
              </a:rPr>
              <a:t>Encrypted Query</a:t>
            </a:r>
          </a:p>
        </p:txBody>
      </p:sp>
      <p:sp>
        <p:nvSpPr>
          <p:cNvPr id="36909" name="Text Box 45"/>
          <p:cNvSpPr txBox="1">
            <a:spLocks noChangeArrowheads="1"/>
          </p:cNvSpPr>
          <p:nvPr/>
        </p:nvSpPr>
        <p:spPr bwMode="auto">
          <a:xfrm>
            <a:off x="3733800" y="2468563"/>
            <a:ext cx="1905000" cy="336550"/>
          </a:xfrm>
          <a:prstGeom prst="rect">
            <a:avLst/>
          </a:prstGeom>
          <a:noFill/>
          <a:ln w="9525">
            <a:noFill/>
            <a:miter lim="800000"/>
            <a:headEnd/>
            <a:tailEnd/>
          </a:ln>
        </p:spPr>
        <p:txBody>
          <a:bodyPr>
            <a:spAutoFit/>
          </a:bodyPr>
          <a:lstStyle/>
          <a:p>
            <a:pPr>
              <a:spcBef>
                <a:spcPct val="50000"/>
              </a:spcBef>
            </a:pPr>
            <a:r>
              <a:rPr lang="en-US" sz="1600" dirty="0">
                <a:solidFill>
                  <a:srgbClr val="CC0000"/>
                </a:solidFill>
              </a:rPr>
              <a:t>Encrypted Results</a:t>
            </a:r>
          </a:p>
        </p:txBody>
      </p:sp>
      <p:sp>
        <p:nvSpPr>
          <p:cNvPr id="33831" name="Line 39"/>
          <p:cNvSpPr>
            <a:spLocks noChangeShapeType="1"/>
          </p:cNvSpPr>
          <p:nvPr/>
        </p:nvSpPr>
        <p:spPr bwMode="auto">
          <a:xfrm>
            <a:off x="2133600" y="1768793"/>
            <a:ext cx="0" cy="1645920"/>
          </a:xfrm>
          <a:prstGeom prst="line">
            <a:avLst/>
          </a:prstGeom>
          <a:noFill/>
          <a:ln w="9525" cap="flat" cmpd="sng" algn="ctr">
            <a:solidFill>
              <a:schemeClr val="tx1"/>
            </a:solidFill>
            <a:prstDash val="dash"/>
            <a:round/>
            <a:headEnd type="none" w="med" len="med"/>
            <a:tailEnd type="none" w="med" len="med"/>
          </a:ln>
          <a:effectLst/>
        </p:spPr>
        <p:txBody>
          <a:bodyPr/>
          <a:lstStyle/>
          <a:p>
            <a:endParaRPr lang="en-US"/>
          </a:p>
        </p:txBody>
      </p:sp>
      <p:sp>
        <p:nvSpPr>
          <p:cNvPr id="33832" name="Text Box 40"/>
          <p:cNvSpPr txBox="1">
            <a:spLocks noChangeArrowheads="1"/>
          </p:cNvSpPr>
          <p:nvPr/>
        </p:nvSpPr>
        <p:spPr bwMode="auto">
          <a:xfrm>
            <a:off x="990600" y="1219200"/>
            <a:ext cx="1219200" cy="366713"/>
          </a:xfrm>
          <a:prstGeom prst="rect">
            <a:avLst/>
          </a:prstGeom>
          <a:noFill/>
          <a:ln w="9525">
            <a:noFill/>
            <a:miter lim="800000"/>
            <a:headEnd/>
            <a:tailEnd/>
          </a:ln>
          <a:effectLst/>
        </p:spPr>
        <p:txBody>
          <a:bodyPr>
            <a:spAutoFit/>
          </a:bodyPr>
          <a:lstStyle/>
          <a:p>
            <a:pPr>
              <a:spcBef>
                <a:spcPct val="50000"/>
              </a:spcBef>
            </a:pPr>
            <a:endParaRPr lang="en-US"/>
          </a:p>
        </p:txBody>
      </p:sp>
      <p:sp>
        <p:nvSpPr>
          <p:cNvPr id="33833" name="Text Box 41"/>
          <p:cNvSpPr txBox="1">
            <a:spLocks noChangeArrowheads="1"/>
          </p:cNvSpPr>
          <p:nvPr/>
        </p:nvSpPr>
        <p:spPr bwMode="auto">
          <a:xfrm>
            <a:off x="1371600" y="1371600"/>
            <a:ext cx="1752600" cy="366713"/>
          </a:xfrm>
          <a:prstGeom prst="rect">
            <a:avLst/>
          </a:prstGeom>
          <a:noFill/>
          <a:ln w="9525">
            <a:noFill/>
            <a:miter lim="800000"/>
            <a:headEnd/>
            <a:tailEnd/>
          </a:ln>
          <a:effectLst/>
        </p:spPr>
        <p:txBody>
          <a:bodyPr>
            <a:spAutoFit/>
          </a:bodyPr>
          <a:lstStyle/>
          <a:p>
            <a:pPr>
              <a:spcBef>
                <a:spcPct val="50000"/>
              </a:spcBef>
            </a:pPr>
            <a:r>
              <a:rPr lang="en-US" dirty="0"/>
              <a:t>SQL Interface</a:t>
            </a:r>
          </a:p>
        </p:txBody>
      </p:sp>
      <p:sp>
        <p:nvSpPr>
          <p:cNvPr id="41" name="Rectangle 3"/>
          <p:cNvSpPr>
            <a:spLocks noGrp="1"/>
          </p:cNvSpPr>
          <p:nvPr>
            <p:ph idx="1"/>
          </p:nvPr>
        </p:nvSpPr>
        <p:spPr>
          <a:xfrm>
            <a:off x="457200" y="3581400"/>
            <a:ext cx="8229600" cy="1935163"/>
          </a:xfrm>
        </p:spPr>
        <p:txBody>
          <a:bodyPr>
            <a:normAutofit/>
          </a:bodyPr>
          <a:lstStyle/>
          <a:p>
            <a:pPr>
              <a:lnSpc>
                <a:spcPct val="90000"/>
              </a:lnSpc>
              <a:buClr>
                <a:schemeClr val="accent1"/>
              </a:buClr>
              <a:buSzPct val="70000"/>
              <a:buFont typeface="Wingdings" charset="2"/>
              <a:buChar char="Ø"/>
            </a:pPr>
            <a:r>
              <a:rPr lang="en-US" sz="3000" dirty="0" smtClean="0"/>
              <a:t>No change to the DBMS</a:t>
            </a:r>
          </a:p>
          <a:p>
            <a:pPr>
              <a:lnSpc>
                <a:spcPct val="90000"/>
              </a:lnSpc>
              <a:buClr>
                <a:schemeClr val="accent1"/>
              </a:buClr>
              <a:buSzPct val="70000"/>
              <a:buFont typeface="Wingdings" charset="2"/>
              <a:buChar char="Ø"/>
            </a:pPr>
            <a:r>
              <a:rPr lang="en-US" sz="3000" dirty="0" smtClean="0">
                <a:solidFill>
                  <a:schemeClr val="accent4"/>
                </a:solidFill>
              </a:rPr>
              <a:t>Portable:</a:t>
            </a:r>
            <a:r>
              <a:rPr lang="en-US" sz="3000" dirty="0" smtClean="0"/>
              <a:t> from </a:t>
            </a:r>
            <a:r>
              <a:rPr lang="en-US" sz="3000" dirty="0" err="1" smtClean="0"/>
              <a:t>Postgres</a:t>
            </a:r>
            <a:r>
              <a:rPr lang="en-US" sz="3000" dirty="0" smtClean="0"/>
              <a:t> to </a:t>
            </a:r>
            <a:r>
              <a:rPr lang="en-US" sz="3000" dirty="0" err="1" smtClean="0"/>
              <a:t>MySQL</a:t>
            </a:r>
            <a:r>
              <a:rPr lang="en-US" sz="3000" dirty="0" smtClean="0"/>
              <a:t> with 86 lines</a:t>
            </a:r>
          </a:p>
        </p:txBody>
      </p:sp>
      <p:cxnSp>
        <p:nvCxnSpPr>
          <p:cNvPr id="45" name="Straight Arrow Connector 44"/>
          <p:cNvCxnSpPr/>
          <p:nvPr/>
        </p:nvCxnSpPr>
        <p:spPr>
          <a:xfrm>
            <a:off x="3733800" y="2347913"/>
            <a:ext cx="1828800" cy="1588"/>
          </a:xfrm>
          <a:prstGeom prst="straightConnector1">
            <a:avLst/>
          </a:prstGeom>
          <a:ln>
            <a:solidFill>
              <a:srgbClr val="AF2B1D"/>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rot="10800000">
            <a:off x="3733800" y="2805113"/>
            <a:ext cx="1828800" cy="1588"/>
          </a:xfrm>
          <a:prstGeom prst="straightConnector1">
            <a:avLst/>
          </a:prstGeom>
          <a:ln>
            <a:solidFill>
              <a:srgbClr val="AF2B1D"/>
            </a:solidFill>
            <a:tailEnd type="arrow"/>
          </a:ln>
        </p:spPr>
        <p:style>
          <a:lnRef idx="2">
            <a:schemeClr val="accent1"/>
          </a:lnRef>
          <a:fillRef idx="0">
            <a:schemeClr val="accent1"/>
          </a:fillRef>
          <a:effectRef idx="1">
            <a:schemeClr val="accent1"/>
          </a:effectRef>
          <a:fontRef idx="minor">
            <a:schemeClr val="tx1"/>
          </a:fontRef>
        </p:style>
      </p:cxnSp>
      <p:pic>
        <p:nvPicPr>
          <p:cNvPr id="30" name="Picture 11" descr="db"/>
          <p:cNvPicPr>
            <a:picLocks noChangeAspect="1" noChangeArrowheads="1"/>
          </p:cNvPicPr>
          <p:nvPr/>
        </p:nvPicPr>
        <p:blipFill>
          <a:blip r:embed="rId3" cstate="print"/>
          <a:srcRect/>
          <a:stretch>
            <a:fillRect/>
          </a:stretch>
        </p:blipFill>
        <p:spPr bwMode="auto">
          <a:xfrm>
            <a:off x="6553200" y="2590800"/>
            <a:ext cx="320199" cy="457200"/>
          </a:xfrm>
          <a:prstGeom prst="rect">
            <a:avLst/>
          </a:prstGeom>
          <a:noFill/>
          <a:ln w="9525">
            <a:noFill/>
            <a:miter lim="800000"/>
            <a:headEnd/>
            <a:tailEnd/>
          </a:ln>
        </p:spPr>
      </p:pic>
      <p:pic>
        <p:nvPicPr>
          <p:cNvPr id="31" name="Picture 11" descr="db"/>
          <p:cNvPicPr>
            <a:picLocks noChangeAspect="1" noChangeArrowheads="1"/>
          </p:cNvPicPr>
          <p:nvPr/>
        </p:nvPicPr>
        <p:blipFill>
          <a:blip r:embed="rId3" cstate="print"/>
          <a:srcRect/>
          <a:stretch>
            <a:fillRect/>
          </a:stretch>
        </p:blipFill>
        <p:spPr bwMode="auto">
          <a:xfrm>
            <a:off x="6156801" y="2590800"/>
            <a:ext cx="320199" cy="457200"/>
          </a:xfrm>
          <a:prstGeom prst="rect">
            <a:avLst/>
          </a:prstGeom>
          <a:noFill/>
          <a:ln w="9525">
            <a:noFill/>
            <a:miter lim="800000"/>
            <a:headEnd/>
            <a:tailEnd/>
          </a:ln>
        </p:spPr>
      </p:pic>
      <p:sp>
        <p:nvSpPr>
          <p:cNvPr id="32" name="Rounded Rectangle 31"/>
          <p:cNvSpPr/>
          <p:nvPr/>
        </p:nvSpPr>
        <p:spPr>
          <a:xfrm>
            <a:off x="228600" y="2362200"/>
            <a:ext cx="1371600" cy="457200"/>
          </a:xfrm>
          <a:prstGeom prst="roundRect">
            <a:avLst/>
          </a:prstGeom>
          <a:noFill/>
          <a:ln>
            <a:solidFill>
              <a:srgbClr val="52525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28600" y="2362200"/>
            <a:ext cx="1371600" cy="369332"/>
          </a:xfrm>
          <a:prstGeom prst="rect">
            <a:avLst/>
          </a:prstGeom>
          <a:noFill/>
        </p:spPr>
        <p:txBody>
          <a:bodyPr wrap="square" rtlCol="0">
            <a:spAutoFit/>
          </a:bodyPr>
          <a:lstStyle/>
          <a:p>
            <a:r>
              <a:rPr lang="en-US" dirty="0" smtClean="0"/>
              <a:t>Application</a:t>
            </a:r>
            <a:endParaRPr lang="en-US" dirty="0"/>
          </a:p>
        </p:txBody>
      </p:sp>
      <p:sp>
        <p:nvSpPr>
          <p:cNvPr id="34" name="Rounded Rectangle 33"/>
          <p:cNvSpPr/>
          <p:nvPr/>
        </p:nvSpPr>
        <p:spPr>
          <a:xfrm>
            <a:off x="2514600" y="2195513"/>
            <a:ext cx="1219200" cy="838200"/>
          </a:xfrm>
          <a:prstGeom prst="roundRect">
            <a:avLst/>
          </a:prstGeom>
          <a:noFill/>
          <a:ln>
            <a:solidFill>
              <a:srgbClr val="AF2B1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
          <p:cNvSpPr txBox="1">
            <a:spLocks/>
          </p:cNvSpPr>
          <p:nvPr/>
        </p:nvSpPr>
        <p:spPr>
          <a:xfrm>
            <a:off x="457200" y="4541837"/>
            <a:ext cx="8229600" cy="1935163"/>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90000"/>
              </a:lnSpc>
              <a:spcBef>
                <a:spcPct val="20000"/>
              </a:spcBef>
              <a:spcAft>
                <a:spcPts val="0"/>
              </a:spcAft>
              <a:buClr>
                <a:schemeClr val="accent1"/>
              </a:buClr>
              <a:buSzPct val="70000"/>
              <a:buFont typeface="Wingdings" charset="2"/>
              <a:buChar char="Ø"/>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Single-key: </a:t>
            </a:r>
            <a:r>
              <a:rPr kumimoji="0" lang="en-US" sz="3000" b="0" i="0" u="none" strike="noStrike" kern="1200" cap="none" spc="0" normalizeH="0" baseline="0" noProof="0" dirty="0" smtClean="0">
                <a:ln>
                  <a:noFill/>
                </a:ln>
                <a:solidFill>
                  <a:schemeClr val="tx1"/>
                </a:solidFill>
                <a:effectLst/>
                <a:uLnTx/>
                <a:uFillTx/>
                <a:latin typeface="+mn-lt"/>
                <a:ea typeface="+mn-ea"/>
                <a:cs typeface="+mn-cs"/>
              </a:rPr>
              <a:t>no change to applications</a:t>
            </a:r>
          </a:p>
          <a:p>
            <a:pPr marL="342900" marR="0" lvl="0" indent="-342900" algn="l" defTabSz="457200" rtl="0" eaLnBrk="1" fontAlgn="auto" latinLnBrk="0" hangingPunct="1">
              <a:lnSpc>
                <a:spcPct val="90000"/>
              </a:lnSpc>
              <a:spcBef>
                <a:spcPct val="20000"/>
              </a:spcBef>
              <a:spcAft>
                <a:spcPts val="0"/>
              </a:spcAft>
              <a:buClr>
                <a:schemeClr val="accent1"/>
              </a:buClr>
              <a:buSzPct val="70000"/>
              <a:buFont typeface="Wingdings" charset="2"/>
              <a:buChar char="Ø"/>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Multi-user keys: annotations and login/logout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464646"/>
                </a:solidFill>
              </a:rPr>
              <a:t>Evaluation</a:t>
            </a:r>
            <a:endParaRPr lang="en-US" dirty="0">
              <a:solidFill>
                <a:srgbClr val="464646"/>
              </a:solidFill>
            </a:endParaRPr>
          </a:p>
        </p:txBody>
      </p:sp>
      <p:sp>
        <p:nvSpPr>
          <p:cNvPr id="5" name="Content Placeholder 2"/>
          <p:cNvSpPr>
            <a:spLocks noGrp="1"/>
          </p:cNvSpPr>
          <p:nvPr>
            <p:ph idx="1"/>
          </p:nvPr>
        </p:nvSpPr>
        <p:spPr>
          <a:xfrm>
            <a:off x="457200" y="1066800"/>
            <a:ext cx="8229600" cy="5791200"/>
          </a:xfrm>
        </p:spPr>
        <p:txBody>
          <a:bodyPr>
            <a:normAutofit/>
          </a:bodyPr>
          <a:lstStyle/>
          <a:p>
            <a:pPr>
              <a:buClr>
                <a:schemeClr val="accent1"/>
              </a:buClr>
              <a:buSzPct val="70000"/>
              <a:buNone/>
            </a:pPr>
            <a:endParaRPr lang="en-US" dirty="0" smtClean="0"/>
          </a:p>
          <a:p>
            <a:pPr>
              <a:buClr>
                <a:schemeClr val="accent1"/>
              </a:buClr>
              <a:buSzPct val="70000"/>
              <a:buFont typeface="Wingdings" charset="2"/>
              <a:buChar char="Ø"/>
            </a:pPr>
            <a:r>
              <a:rPr lang="en-US" sz="2800" dirty="0" smtClean="0">
                <a:solidFill>
                  <a:schemeClr val="accent4"/>
                </a:solidFill>
              </a:rPr>
              <a:t>Four applications running on </a:t>
            </a:r>
            <a:r>
              <a:rPr lang="en-US" sz="2800" dirty="0" err="1" smtClean="0">
                <a:solidFill>
                  <a:schemeClr val="accent4"/>
                </a:solidFill>
              </a:rPr>
              <a:t>CryptDB</a:t>
            </a:r>
            <a:r>
              <a:rPr lang="en-US" sz="2800" dirty="0" smtClean="0">
                <a:solidFill>
                  <a:schemeClr val="accent4"/>
                </a:solidFill>
              </a:rPr>
              <a:t>:</a:t>
            </a:r>
            <a:endParaRPr lang="en-US" sz="2800" dirty="0" smtClean="0">
              <a:solidFill>
                <a:schemeClr val="accent4"/>
              </a:solidFill>
            </a:endParaRPr>
          </a:p>
          <a:p>
            <a:pPr lvl="1">
              <a:buClr>
                <a:schemeClr val="accent1"/>
              </a:buClr>
              <a:buSzPct val="70000"/>
              <a:buFont typeface="Wingdings" charset="2"/>
              <a:buChar char="Ø"/>
            </a:pPr>
            <a:r>
              <a:rPr lang="en-US" sz="2400" dirty="0" err="1" smtClean="0"/>
              <a:t>phpBB</a:t>
            </a:r>
            <a:r>
              <a:rPr lang="en-US" sz="2400" dirty="0" smtClean="0"/>
              <a:t> (web forum)</a:t>
            </a:r>
            <a:endParaRPr lang="en-US" sz="2400" dirty="0" smtClean="0"/>
          </a:p>
          <a:p>
            <a:pPr lvl="1">
              <a:buClr>
                <a:schemeClr val="accent1"/>
              </a:buClr>
              <a:buSzPct val="70000"/>
              <a:buFont typeface="Wingdings" charset="2"/>
              <a:buChar char="Ø"/>
            </a:pPr>
            <a:r>
              <a:rPr lang="en-US" sz="2400" dirty="0" err="1" smtClean="0"/>
              <a:t>HotCRP</a:t>
            </a:r>
            <a:r>
              <a:rPr lang="en-US" sz="2400" dirty="0" smtClean="0"/>
              <a:t> (conference review)</a:t>
            </a:r>
            <a:endParaRPr lang="en-US" sz="2400" dirty="0" smtClean="0"/>
          </a:p>
          <a:p>
            <a:pPr lvl="1">
              <a:buClr>
                <a:schemeClr val="accent1"/>
              </a:buClr>
              <a:buSzPct val="70000"/>
              <a:buFont typeface="Wingdings" charset="2"/>
              <a:buChar char="Ø"/>
            </a:pPr>
            <a:r>
              <a:rPr lang="en-US" sz="2400" dirty="0" smtClean="0"/>
              <a:t>g</a:t>
            </a:r>
            <a:r>
              <a:rPr lang="en-US" sz="2400" dirty="0" smtClean="0"/>
              <a:t>rad-apply (MIT </a:t>
            </a:r>
            <a:r>
              <a:rPr lang="en-US" sz="2400" dirty="0" smtClean="0"/>
              <a:t>grad </a:t>
            </a:r>
            <a:r>
              <a:rPr lang="en-US" sz="2400" dirty="0" smtClean="0"/>
              <a:t>admissions)</a:t>
            </a:r>
            <a:endParaRPr lang="en-US" sz="2400" dirty="0" smtClean="0"/>
          </a:p>
          <a:p>
            <a:pPr lvl="1">
              <a:buClr>
                <a:schemeClr val="accent1"/>
              </a:buClr>
              <a:buSzPct val="70000"/>
              <a:buFont typeface="Wingdings" charset="2"/>
              <a:buChar char="Ø"/>
            </a:pPr>
            <a:r>
              <a:rPr lang="en-US" sz="2400" dirty="0" smtClean="0">
                <a:solidFill>
                  <a:srgbClr val="000000"/>
                </a:solidFill>
              </a:rPr>
              <a:t>TPC-C (standard database benchmark)</a:t>
            </a:r>
            <a:endParaRPr lang="en-US" sz="2400" dirty="0" smtClean="0">
              <a:solidFill>
                <a:srgbClr val="000000"/>
              </a:solidFill>
            </a:endParaRPr>
          </a:p>
          <a:p>
            <a:pPr lvl="6">
              <a:buClr>
                <a:schemeClr val="accent1"/>
              </a:buClr>
              <a:buSzPct val="70000"/>
              <a:buFont typeface="Wingdings" charset="2"/>
              <a:buChar char="Ø"/>
            </a:pPr>
            <a:endParaRPr lang="en-US" sz="1600" dirty="0" smtClean="0">
              <a:solidFill>
                <a:srgbClr val="000000"/>
              </a:solidFill>
            </a:endParaRPr>
          </a:p>
          <a:p>
            <a:pPr>
              <a:buClr>
                <a:schemeClr val="accent1"/>
              </a:buClr>
              <a:buSzPct val="70000"/>
              <a:buFont typeface="Wingdings" charset="2"/>
              <a:buChar char="Ø"/>
            </a:pPr>
            <a:r>
              <a:rPr lang="en-US" sz="2800" dirty="0" smtClean="0"/>
              <a:t>How many application changes?</a:t>
            </a:r>
          </a:p>
          <a:p>
            <a:pPr>
              <a:buClr>
                <a:schemeClr val="accent1"/>
              </a:buClr>
              <a:buSzPct val="70000"/>
              <a:buFont typeface="Wingdings" charset="2"/>
              <a:buChar char="Ø"/>
            </a:pPr>
            <a:r>
              <a:rPr lang="en-US" sz="2800" dirty="0" smtClean="0"/>
              <a:t>What is the resulting confidentiality?</a:t>
            </a:r>
          </a:p>
          <a:p>
            <a:pPr>
              <a:buClr>
                <a:schemeClr val="accent1"/>
              </a:buClr>
              <a:buSzPct val="70000"/>
              <a:buFont typeface="Wingdings" charset="2"/>
              <a:buChar char="Ø"/>
            </a:pPr>
            <a:r>
              <a:rPr lang="en-US" sz="2800" dirty="0" smtClean="0"/>
              <a:t>What is the performance overhead?</a:t>
            </a:r>
            <a:endParaRPr lang="en-US"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525252"/>
                </a:solidFill>
              </a:rPr>
              <a:t>Application changes</a:t>
            </a:r>
            <a:endParaRPr lang="en-US" dirty="0">
              <a:solidFill>
                <a:srgbClr val="525252"/>
              </a:solidFill>
            </a:endParaRPr>
          </a:p>
        </p:txBody>
      </p:sp>
      <p:pic>
        <p:nvPicPr>
          <p:cNvPr id="6" name="Picture 5" descr="tableann.jpg"/>
          <p:cNvPicPr>
            <a:picLocks noChangeAspect="1"/>
          </p:cNvPicPr>
          <p:nvPr/>
        </p:nvPicPr>
        <p:blipFill>
          <a:blip r:embed="rId3" cstate="print"/>
          <a:stretch>
            <a:fillRect/>
          </a:stretch>
        </p:blipFill>
        <p:spPr>
          <a:xfrm>
            <a:off x="76200" y="2374411"/>
            <a:ext cx="8991600" cy="1130789"/>
          </a:xfrm>
          <a:prstGeom prst="rect">
            <a:avLst/>
          </a:prstGeom>
          <a:solidFill>
            <a:schemeClr val="accent1"/>
          </a:solidFill>
          <a:ln w="0" cap="flat" cmpd="sng" algn="ctr">
            <a:noFill/>
            <a:prstDash val="solid"/>
            <a:round/>
            <a:headEnd type="none" w="med" len="med"/>
            <a:tailEnd type="none" w="med" len="med"/>
          </a:ln>
        </p:spPr>
      </p:pic>
      <p:sp>
        <p:nvSpPr>
          <p:cNvPr id="5" name="Content Placeholder 2"/>
          <p:cNvSpPr>
            <a:spLocks noGrp="1"/>
          </p:cNvSpPr>
          <p:nvPr>
            <p:ph idx="1"/>
          </p:nvPr>
        </p:nvSpPr>
        <p:spPr>
          <a:xfrm>
            <a:off x="152400" y="1066800"/>
            <a:ext cx="8991600" cy="5791200"/>
          </a:xfrm>
        </p:spPr>
        <p:txBody>
          <a:bodyPr>
            <a:normAutofit/>
          </a:bodyPr>
          <a:lstStyle/>
          <a:p>
            <a:pPr>
              <a:buClr>
                <a:schemeClr val="accent1"/>
              </a:buClr>
              <a:buSzPct val="70000"/>
              <a:buNone/>
            </a:pPr>
            <a:endParaRPr lang="en-US" dirty="0" smtClean="0"/>
          </a:p>
          <a:p>
            <a:pPr lvl="6">
              <a:buClr>
                <a:schemeClr val="accent1"/>
              </a:buClr>
              <a:buSzPct val="70000"/>
              <a:buFont typeface="Wingdings" charset="2"/>
              <a:buChar char="Ø"/>
            </a:pPr>
            <a:endParaRPr lang="en-US" sz="1600" dirty="0" smtClean="0">
              <a:solidFill>
                <a:srgbClr val="000000"/>
              </a:solidFill>
            </a:endParaRPr>
          </a:p>
          <a:p>
            <a:pPr lvl="6">
              <a:buClr>
                <a:schemeClr val="accent1"/>
              </a:buClr>
              <a:buSzPct val="70000"/>
              <a:buFont typeface="Wingdings" charset="2"/>
              <a:buChar char="Ø"/>
            </a:pPr>
            <a:endParaRPr lang="en-US" sz="1600" dirty="0" smtClean="0">
              <a:solidFill>
                <a:srgbClr val="000000"/>
              </a:solidFill>
            </a:endParaRPr>
          </a:p>
          <a:p>
            <a:pPr lvl="6">
              <a:buClr>
                <a:schemeClr val="accent1"/>
              </a:buClr>
              <a:buSzPct val="70000"/>
              <a:buFont typeface="Wingdings" charset="2"/>
              <a:buChar char="Ø"/>
            </a:pPr>
            <a:endParaRPr lang="en-US" sz="1600" dirty="0" smtClean="0">
              <a:solidFill>
                <a:srgbClr val="000000"/>
              </a:solidFill>
            </a:endParaRPr>
          </a:p>
          <a:p>
            <a:pPr lvl="6">
              <a:buClr>
                <a:schemeClr val="accent1"/>
              </a:buClr>
              <a:buSzPct val="70000"/>
              <a:buFont typeface="Wingdings" charset="2"/>
              <a:buChar char="Ø"/>
            </a:pPr>
            <a:endParaRPr lang="en-US" sz="1600" dirty="0" smtClean="0">
              <a:solidFill>
                <a:srgbClr val="000000"/>
              </a:solidFill>
            </a:endParaRPr>
          </a:p>
          <a:p>
            <a:pPr lvl="6">
              <a:buClr>
                <a:schemeClr val="accent1"/>
              </a:buClr>
              <a:buSzPct val="70000"/>
              <a:buFont typeface="Wingdings" charset="2"/>
              <a:buChar char="Ø"/>
            </a:pPr>
            <a:endParaRPr lang="en-US" sz="1600" dirty="0" smtClean="0">
              <a:solidFill>
                <a:srgbClr val="000000"/>
              </a:solidFill>
            </a:endParaRPr>
          </a:p>
          <a:p>
            <a:pPr lvl="6">
              <a:buClr>
                <a:schemeClr val="accent1"/>
              </a:buClr>
              <a:buSzPct val="70000"/>
              <a:buFont typeface="Wingdings" charset="2"/>
              <a:buChar char="Ø"/>
            </a:pPr>
            <a:endParaRPr lang="en-US" sz="1600" dirty="0" smtClean="0">
              <a:solidFill>
                <a:srgbClr val="000000"/>
              </a:solidFill>
            </a:endParaRPr>
          </a:p>
          <a:p>
            <a:pPr lvl="6">
              <a:buClr>
                <a:schemeClr val="accent1"/>
              </a:buClr>
              <a:buSzPct val="70000"/>
              <a:buFont typeface="Wingdings" charset="2"/>
              <a:buChar char="Ø"/>
            </a:pPr>
            <a:endParaRPr lang="en-US" sz="1600" dirty="0" smtClean="0">
              <a:solidFill>
                <a:srgbClr val="000000"/>
              </a:solidFill>
            </a:endParaRPr>
          </a:p>
          <a:p>
            <a:pPr lvl="6">
              <a:buClr>
                <a:schemeClr val="accent1"/>
              </a:buClr>
              <a:buSzPct val="70000"/>
              <a:buFont typeface="Wingdings" charset="2"/>
              <a:buChar char="Ø"/>
            </a:pPr>
            <a:endParaRPr lang="en-US" sz="1600" dirty="0" smtClean="0">
              <a:solidFill>
                <a:srgbClr val="000000"/>
              </a:solidFill>
            </a:endParaRPr>
          </a:p>
          <a:p>
            <a:pPr>
              <a:buClr>
                <a:schemeClr val="accent1"/>
              </a:buClr>
              <a:buSzPct val="70000"/>
              <a:buFont typeface="Wingdings" charset="2"/>
              <a:buChar char="Ø"/>
            </a:pPr>
            <a:r>
              <a:rPr lang="en-US" sz="2800" dirty="0" err="1" smtClean="0"/>
              <a:t>phpBB</a:t>
            </a:r>
            <a:r>
              <a:rPr lang="en-US" sz="2800" dirty="0" smtClean="0"/>
              <a:t>, </a:t>
            </a:r>
            <a:r>
              <a:rPr lang="en-US" sz="2800" dirty="0" err="1" smtClean="0"/>
              <a:t>HotCRP</a:t>
            </a:r>
            <a:r>
              <a:rPr lang="en-US" sz="2800" dirty="0" smtClean="0"/>
              <a:t>, grad-apply: only sensitive fields </a:t>
            </a:r>
            <a:r>
              <a:rPr lang="en-US" sz="2800" dirty="0" smtClean="0"/>
              <a:t>encrypted, encryption keys chained to user password</a:t>
            </a:r>
            <a:endParaRPr lang="en-US" sz="2800" dirty="0" smtClean="0"/>
          </a:p>
          <a:p>
            <a:pPr>
              <a:buClr>
                <a:schemeClr val="accent1"/>
              </a:buClr>
              <a:buSzPct val="70000"/>
              <a:buFont typeface="Wingdings" charset="2"/>
              <a:buChar char="Ø"/>
            </a:pPr>
            <a:r>
              <a:rPr lang="en-US" sz="2800" dirty="0" smtClean="0"/>
              <a:t>TPC-C: all fields encrypted, encryption uses singl</a:t>
            </a:r>
            <a:r>
              <a:rPr lang="en-US" sz="2800" dirty="0" smtClean="0"/>
              <a:t>e key</a:t>
            </a:r>
            <a:endParaRPr lang="en-US" sz="2800" dirty="0" smtClean="0"/>
          </a:p>
          <a:p>
            <a:pPr>
              <a:buClr>
                <a:schemeClr val="accent1"/>
              </a:buClr>
              <a:buSzPct val="70000"/>
              <a:buFont typeface="Wingdings" charset="2"/>
              <a:buChar char="Ø"/>
            </a:pPr>
            <a:r>
              <a:rPr lang="en-US" sz="2800" dirty="0" err="1" smtClean="0"/>
              <a:t>CryptDB</a:t>
            </a:r>
            <a:r>
              <a:rPr lang="en-US" sz="2800" dirty="0" smtClean="0"/>
              <a:t> supports all application functionality</a:t>
            </a:r>
            <a:endParaRPr lang="en-US"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525252"/>
                </a:solidFill>
              </a:rPr>
              <a:t>Confidentiality in the DB </a:t>
            </a:r>
            <a:endParaRPr lang="en-US" dirty="0">
              <a:solidFill>
                <a:srgbClr val="525252"/>
              </a:solidFill>
            </a:endParaRPr>
          </a:p>
        </p:txBody>
      </p:sp>
      <p:pic>
        <p:nvPicPr>
          <p:cNvPr id="4" name="Picture 3" descr="onions.jpg"/>
          <p:cNvPicPr>
            <a:picLocks noChangeAspect="1"/>
          </p:cNvPicPr>
          <p:nvPr/>
        </p:nvPicPr>
        <p:blipFill>
          <a:blip r:embed="rId3" cstate="print"/>
          <a:stretch>
            <a:fillRect/>
          </a:stretch>
        </p:blipFill>
        <p:spPr>
          <a:xfrm>
            <a:off x="1752600" y="1913830"/>
            <a:ext cx="5759079" cy="1606610"/>
          </a:xfrm>
          <a:prstGeom prst="rect">
            <a:avLst/>
          </a:prstGeom>
        </p:spPr>
      </p:pic>
      <p:sp>
        <p:nvSpPr>
          <p:cNvPr id="5" name="Oval 4"/>
          <p:cNvSpPr/>
          <p:nvPr/>
        </p:nvSpPr>
        <p:spPr>
          <a:xfrm>
            <a:off x="5029200" y="2209800"/>
            <a:ext cx="457200" cy="1386840"/>
          </a:xfrm>
          <a:prstGeom prst="ellipse">
            <a:avLst/>
          </a:prstGeom>
          <a:noFill/>
          <a:ln w="25400" cap="flat" cmpd="sng" algn="ctr">
            <a:solidFill>
              <a:srgbClr val="CC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3352800" y="2249269"/>
            <a:ext cx="609600" cy="951131"/>
          </a:xfrm>
          <a:prstGeom prst="ellipse">
            <a:avLst/>
          </a:prstGeom>
          <a:noFill/>
          <a:ln w="25400" cap="flat" cmpd="sng" algn="ctr">
            <a:solidFill>
              <a:srgbClr val="CC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a:stCxn id="6" idx="4"/>
          </p:cNvCxnSpPr>
          <p:nvPr/>
        </p:nvCxnSpPr>
        <p:spPr>
          <a:xfrm rot="5400000">
            <a:off x="3217973" y="3639235"/>
            <a:ext cx="878462" cy="793"/>
          </a:xfrm>
          <a:prstGeom prst="straightConnector1">
            <a:avLst/>
          </a:prstGeom>
          <a:ln>
            <a:solidFill>
              <a:srgbClr val="CC00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rot="5400000">
            <a:off x="5104606" y="3748246"/>
            <a:ext cx="304800" cy="1588"/>
          </a:xfrm>
          <a:prstGeom prst="straightConnector1">
            <a:avLst/>
          </a:prstGeom>
          <a:ln>
            <a:solidFill>
              <a:srgbClr val="CC0000"/>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905000" y="3925669"/>
            <a:ext cx="2819400" cy="646331"/>
          </a:xfrm>
          <a:prstGeom prst="rect">
            <a:avLst/>
          </a:prstGeom>
          <a:noFill/>
        </p:spPr>
        <p:txBody>
          <a:bodyPr wrap="square" rtlCol="0">
            <a:spAutoFit/>
          </a:bodyPr>
          <a:lstStyle/>
          <a:p>
            <a:pPr algn="ctr"/>
            <a:r>
              <a:rPr lang="en-US" dirty="0" smtClean="0">
                <a:solidFill>
                  <a:srgbClr val="CC0000"/>
                </a:solidFill>
              </a:rPr>
              <a:t>All the most sensitive fields remained at RND</a:t>
            </a:r>
            <a:endParaRPr lang="en-US" dirty="0">
              <a:solidFill>
                <a:srgbClr val="CC0000"/>
              </a:solidFill>
            </a:endParaRPr>
          </a:p>
        </p:txBody>
      </p:sp>
      <p:sp>
        <p:nvSpPr>
          <p:cNvPr id="10" name="TextBox 9"/>
          <p:cNvSpPr txBox="1"/>
          <p:nvPr/>
        </p:nvSpPr>
        <p:spPr>
          <a:xfrm>
            <a:off x="4572000" y="3825240"/>
            <a:ext cx="3657600" cy="646331"/>
          </a:xfrm>
          <a:prstGeom prst="rect">
            <a:avLst/>
          </a:prstGeom>
          <a:noFill/>
        </p:spPr>
        <p:txBody>
          <a:bodyPr wrap="square" rtlCol="0">
            <a:spAutoFit/>
          </a:bodyPr>
          <a:lstStyle/>
          <a:p>
            <a:pPr algn="ctr"/>
            <a:r>
              <a:rPr lang="en-US" dirty="0" smtClean="0">
                <a:solidFill>
                  <a:srgbClr val="CC0000"/>
                </a:solidFill>
              </a:rPr>
              <a:t>Fields at OPE were either semi-sensitive or not sensitive</a:t>
            </a:r>
            <a:endParaRPr lang="en-US" dirty="0">
              <a:solidFill>
                <a:srgbClr val="CC0000"/>
              </a:solidFill>
            </a:endParaRPr>
          </a:p>
        </p:txBody>
      </p:sp>
      <p:sp>
        <p:nvSpPr>
          <p:cNvPr id="11" name="AutoShape 7"/>
          <p:cNvSpPr>
            <a:spLocks noChangeArrowheads="1"/>
          </p:cNvSpPr>
          <p:nvPr/>
        </p:nvSpPr>
        <p:spPr bwMode="auto">
          <a:xfrm>
            <a:off x="381000" y="5105400"/>
            <a:ext cx="838200" cy="381000"/>
          </a:xfrm>
          <a:prstGeom prst="rightArrow">
            <a:avLst>
              <a:gd name="adj1" fmla="val 50000"/>
              <a:gd name="adj2" fmla="val 88336"/>
            </a:avLst>
          </a:prstGeom>
          <a:solidFill>
            <a:schemeClr val="accent2"/>
          </a:solidFill>
          <a:ln w="9525">
            <a:solidFill>
              <a:schemeClr val="tx1"/>
            </a:solidFill>
            <a:miter lim="800000"/>
            <a:headEnd/>
            <a:tailEnd/>
          </a:ln>
        </p:spPr>
        <p:txBody>
          <a:bodyPr wrap="none" anchor="ctr"/>
          <a:lstStyle/>
          <a:p>
            <a:endParaRPr lang="en-US"/>
          </a:p>
        </p:txBody>
      </p:sp>
      <p:sp>
        <p:nvSpPr>
          <p:cNvPr id="12" name="Text Box 8"/>
          <p:cNvSpPr txBox="1">
            <a:spLocks noChangeArrowheads="1"/>
          </p:cNvSpPr>
          <p:nvPr/>
        </p:nvSpPr>
        <p:spPr bwMode="auto">
          <a:xfrm>
            <a:off x="1219200" y="4909572"/>
            <a:ext cx="7239000" cy="1338828"/>
          </a:xfrm>
          <a:prstGeom prst="rect">
            <a:avLst/>
          </a:prstGeom>
          <a:noFill/>
          <a:ln w="9525">
            <a:noFill/>
            <a:miter lim="800000"/>
            <a:headEnd/>
            <a:tailEnd/>
          </a:ln>
        </p:spPr>
        <p:txBody>
          <a:bodyPr wrap="square">
            <a:spAutoFit/>
          </a:bodyPr>
          <a:lstStyle/>
          <a:p>
            <a:pPr>
              <a:spcBef>
                <a:spcPct val="50000"/>
              </a:spcBef>
            </a:pPr>
            <a:r>
              <a:rPr lang="en-US" sz="2400" dirty="0" smtClean="0">
                <a:solidFill>
                  <a:srgbClr val="AF2B1D"/>
                </a:solidFill>
              </a:rPr>
              <a:t>Adjusting onion encryption levels based on queries improves confidentiality</a:t>
            </a:r>
            <a:endParaRPr lang="en-US" sz="2400" dirty="0"/>
          </a:p>
          <a:p>
            <a:pPr>
              <a:spcBef>
                <a:spcPct val="50000"/>
              </a:spcBef>
            </a:pP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P spid="10" grpId="0"/>
      <p:bldP spid="11" grpId="0" animBg="1"/>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stretch>
            <a:fillRect/>
          </a:stretch>
        </p:blipFill>
        <p:spPr>
          <a:xfrm>
            <a:off x="1042531" y="1524000"/>
            <a:ext cx="4215269" cy="2908300"/>
          </a:xfrm>
          <a:prstGeom prst="rect">
            <a:avLst/>
          </a:prstGeom>
        </p:spPr>
      </p:pic>
      <p:sp>
        <p:nvSpPr>
          <p:cNvPr id="54274" name="Rectangle 2"/>
          <p:cNvSpPr>
            <a:spLocks noGrp="1"/>
          </p:cNvSpPr>
          <p:nvPr>
            <p:ph type="title"/>
          </p:nvPr>
        </p:nvSpPr>
        <p:spPr bwMode="auto">
          <a:xfrm>
            <a:off x="457200" y="228600"/>
            <a:ext cx="8229600" cy="1143000"/>
          </a:xfrm>
        </p:spPr>
        <p:txBody>
          <a:bodyPr wrap="square" lIns="91440" tIns="45720" rIns="91440" bIns="45720" numCol="1" anchorCtr="0" compatLnSpc="1">
            <a:prstTxWarp prst="textNoShape">
              <a:avLst/>
            </a:prstTxWarp>
            <a:normAutofit/>
          </a:bodyPr>
          <a:lstStyle/>
          <a:p>
            <a:pPr>
              <a:defRPr/>
            </a:pPr>
            <a:r>
              <a:rPr lang="en-US" dirty="0" smtClean="0">
                <a:solidFill>
                  <a:srgbClr val="525252"/>
                </a:solidFill>
                <a:effectLst/>
              </a:rPr>
              <a:t>Low overhead</a:t>
            </a:r>
          </a:p>
        </p:txBody>
      </p:sp>
      <p:sp>
        <p:nvSpPr>
          <p:cNvPr id="55298" name="Text Box 5"/>
          <p:cNvSpPr txBox="1">
            <a:spLocks noChangeArrowheads="1"/>
          </p:cNvSpPr>
          <p:nvPr/>
        </p:nvSpPr>
        <p:spPr bwMode="auto">
          <a:xfrm>
            <a:off x="5334000" y="2590800"/>
            <a:ext cx="3124200" cy="427038"/>
          </a:xfrm>
          <a:prstGeom prst="rect">
            <a:avLst/>
          </a:prstGeom>
          <a:noFill/>
          <a:ln w="9525">
            <a:noFill/>
            <a:miter lim="800000"/>
            <a:headEnd/>
            <a:tailEnd/>
          </a:ln>
        </p:spPr>
        <p:txBody>
          <a:bodyPr>
            <a:spAutoFit/>
          </a:bodyPr>
          <a:lstStyle/>
          <a:p>
            <a:pPr>
              <a:spcBef>
                <a:spcPct val="50000"/>
              </a:spcBef>
            </a:pPr>
            <a:r>
              <a:rPr lang="en-US" sz="2200" dirty="0"/>
              <a:t>Throughput loss 27%</a:t>
            </a:r>
          </a:p>
        </p:txBody>
      </p:sp>
      <p:sp>
        <p:nvSpPr>
          <p:cNvPr id="6" name="TextBox 5"/>
          <p:cNvSpPr txBox="1"/>
          <p:nvPr/>
        </p:nvSpPr>
        <p:spPr>
          <a:xfrm>
            <a:off x="2819400" y="1295400"/>
            <a:ext cx="1752600" cy="381000"/>
          </a:xfrm>
          <a:prstGeom prst="rect">
            <a:avLst/>
          </a:prstGeom>
          <a:noFill/>
        </p:spPr>
        <p:txBody>
          <a:bodyPr wrap="square" rtlCol="0">
            <a:spAutoFit/>
          </a:bodyPr>
          <a:lstStyle/>
          <a:p>
            <a:r>
              <a:rPr lang="en-US" dirty="0" smtClean="0"/>
              <a:t>TPC-C</a:t>
            </a:r>
            <a:endParaRPr lang="en-US" dirty="0"/>
          </a:p>
        </p:txBody>
      </p:sp>
      <p:sp>
        <p:nvSpPr>
          <p:cNvPr id="9" name="Rectangle 3"/>
          <p:cNvSpPr>
            <a:spLocks noGrp="1"/>
          </p:cNvSpPr>
          <p:nvPr>
            <p:ph idx="1"/>
          </p:nvPr>
        </p:nvSpPr>
        <p:spPr>
          <a:xfrm>
            <a:off x="457200" y="4618037"/>
            <a:ext cx="8229600" cy="4525963"/>
          </a:xfrm>
        </p:spPr>
        <p:txBody>
          <a:bodyPr>
            <a:normAutofit/>
          </a:bodyPr>
          <a:lstStyle/>
          <a:p>
            <a:pPr>
              <a:buClr>
                <a:schemeClr val="accent1"/>
              </a:buClr>
              <a:buSzPct val="70000"/>
              <a:buFont typeface="Wingdings" charset="2"/>
              <a:buChar char="Ø"/>
            </a:pPr>
            <a:r>
              <a:rPr lang="en-US" sz="2800" dirty="0" err="1" smtClean="0"/>
              <a:t>phpBB</a:t>
            </a:r>
            <a:r>
              <a:rPr lang="en-US" sz="2800" dirty="0" smtClean="0"/>
              <a:t>: throughput loss of 13%</a:t>
            </a:r>
          </a:p>
        </p:txBody>
      </p:sp>
      <p:sp>
        <p:nvSpPr>
          <p:cNvPr id="8" name="AutoShape 7"/>
          <p:cNvSpPr>
            <a:spLocks noChangeArrowheads="1"/>
          </p:cNvSpPr>
          <p:nvPr/>
        </p:nvSpPr>
        <p:spPr bwMode="auto">
          <a:xfrm>
            <a:off x="381000" y="5366772"/>
            <a:ext cx="838200" cy="381000"/>
          </a:xfrm>
          <a:prstGeom prst="rightArrow">
            <a:avLst>
              <a:gd name="adj1" fmla="val 50000"/>
              <a:gd name="adj2" fmla="val 88336"/>
            </a:avLst>
          </a:prstGeom>
          <a:solidFill>
            <a:schemeClr val="accent2"/>
          </a:solidFill>
          <a:ln w="9525">
            <a:solidFill>
              <a:schemeClr val="tx1"/>
            </a:solidFill>
            <a:miter lim="800000"/>
            <a:headEnd/>
            <a:tailEnd/>
          </a:ln>
        </p:spPr>
        <p:txBody>
          <a:bodyPr wrap="none" anchor="ctr"/>
          <a:lstStyle/>
          <a:p>
            <a:endParaRPr lang="en-US"/>
          </a:p>
        </p:txBody>
      </p:sp>
      <p:sp>
        <p:nvSpPr>
          <p:cNvPr id="10" name="Text Box 8"/>
          <p:cNvSpPr txBox="1">
            <a:spLocks noChangeArrowheads="1"/>
          </p:cNvSpPr>
          <p:nvPr/>
        </p:nvSpPr>
        <p:spPr bwMode="auto">
          <a:xfrm>
            <a:off x="1219200" y="5290572"/>
            <a:ext cx="7239000" cy="969496"/>
          </a:xfrm>
          <a:prstGeom prst="rect">
            <a:avLst/>
          </a:prstGeom>
          <a:noFill/>
          <a:ln w="9525">
            <a:noFill/>
            <a:miter lim="800000"/>
            <a:headEnd/>
            <a:tailEnd/>
          </a:ln>
        </p:spPr>
        <p:txBody>
          <a:bodyPr wrap="square">
            <a:spAutoFit/>
          </a:bodyPr>
          <a:lstStyle/>
          <a:p>
            <a:pPr>
              <a:spcBef>
                <a:spcPct val="50000"/>
              </a:spcBef>
            </a:pPr>
            <a:r>
              <a:rPr lang="en-US" sz="2400" dirty="0" smtClean="0">
                <a:solidFill>
                  <a:srgbClr val="AF2B1D"/>
                </a:solidFill>
              </a:rPr>
              <a:t>Encrypted DBMS is practical</a:t>
            </a:r>
            <a:endParaRPr lang="en-US" sz="2400" dirty="0" smtClean="0"/>
          </a:p>
          <a:p>
            <a:pPr>
              <a:spcBef>
                <a:spcPct val="50000"/>
              </a:spcBef>
            </a:pP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p:cNvSpPr>
          <p:nvPr>
            <p:ph idx="1"/>
          </p:nvPr>
        </p:nvSpPr>
        <p:spPr>
          <a:xfrm>
            <a:off x="457200" y="1447800"/>
            <a:ext cx="8229600" cy="4800600"/>
          </a:xfrm>
        </p:spPr>
        <p:txBody>
          <a:bodyPr>
            <a:normAutofit lnSpcReduction="10000"/>
          </a:bodyPr>
          <a:lstStyle/>
          <a:p>
            <a:pPr marL="623888" indent="-514350">
              <a:buClr>
                <a:schemeClr val="accent1"/>
              </a:buClr>
              <a:buSzPct val="70000"/>
              <a:buFont typeface="Wingdings" charset="2"/>
              <a:buChar char="Ø"/>
            </a:pPr>
            <a:r>
              <a:rPr lang="en-US" dirty="0" smtClean="0">
                <a:solidFill>
                  <a:schemeClr val="tx2"/>
                </a:solidFill>
              </a:rPr>
              <a:t>Theoretical approaches </a:t>
            </a:r>
            <a:r>
              <a:rPr lang="en-US" sz="2000" dirty="0" smtClean="0">
                <a:solidFill>
                  <a:schemeClr val="tx2"/>
                </a:solidFill>
              </a:rPr>
              <a:t>([</a:t>
            </a:r>
            <a:r>
              <a:rPr lang="en-US" sz="1800" dirty="0" smtClean="0">
                <a:solidFill>
                  <a:schemeClr val="tx2"/>
                </a:solidFill>
              </a:rPr>
              <a:t>Gentry’10], [</a:t>
            </a:r>
            <a:r>
              <a:rPr lang="en-US" sz="1800" dirty="0" err="1" smtClean="0">
                <a:solidFill>
                  <a:schemeClr val="tx2"/>
                </a:solidFill>
              </a:rPr>
              <a:t>Gennaro</a:t>
            </a:r>
            <a:r>
              <a:rPr lang="en-US" sz="1800" dirty="0" smtClean="0">
                <a:solidFill>
                  <a:schemeClr val="tx2"/>
                </a:solidFill>
              </a:rPr>
              <a:t> et al., ’10])</a:t>
            </a:r>
          </a:p>
          <a:p>
            <a:pPr marL="830263" lvl="1" indent="-438150">
              <a:buClr>
                <a:schemeClr val="accent1"/>
              </a:buClr>
            </a:pPr>
            <a:r>
              <a:rPr lang="en-US" sz="2400" dirty="0" smtClean="0"/>
              <a:t>Inefficient</a:t>
            </a:r>
          </a:p>
          <a:p>
            <a:pPr marL="623888" indent="-514350">
              <a:buClr>
                <a:schemeClr val="accent1"/>
              </a:buClr>
              <a:buSzPct val="70000"/>
              <a:buFont typeface="Wingdings" charset="2"/>
              <a:buChar char="Ø"/>
            </a:pPr>
            <a:r>
              <a:rPr lang="en-US" dirty="0" smtClean="0">
                <a:solidFill>
                  <a:srgbClr val="464646"/>
                </a:solidFill>
              </a:rPr>
              <a:t>Search on encrypted data</a:t>
            </a:r>
            <a:r>
              <a:rPr lang="en-US" sz="2000" dirty="0" smtClean="0">
                <a:solidFill>
                  <a:srgbClr val="464646"/>
                </a:solidFill>
              </a:rPr>
              <a:t> </a:t>
            </a:r>
            <a:r>
              <a:rPr lang="en-US" sz="1800" dirty="0" smtClean="0">
                <a:solidFill>
                  <a:schemeClr val="tx2"/>
                </a:solidFill>
              </a:rPr>
              <a:t>(e.g., [Song et al., ’00])</a:t>
            </a:r>
          </a:p>
          <a:p>
            <a:pPr marL="830263" lvl="1" indent="-438150">
              <a:buClr>
                <a:schemeClr val="accent1"/>
              </a:buClr>
            </a:pPr>
            <a:r>
              <a:rPr lang="en-US" sz="2400" dirty="0" smtClean="0"/>
              <a:t>Restricted set of queries, inefficient</a:t>
            </a:r>
          </a:p>
          <a:p>
            <a:pPr marL="623888" indent="-514350">
              <a:buClr>
                <a:schemeClr val="accent1"/>
              </a:buClr>
              <a:buSzPct val="70000"/>
              <a:buFont typeface="Wingdings" charset="2"/>
              <a:buChar char="Ø"/>
            </a:pPr>
            <a:r>
              <a:rPr lang="en-US" dirty="0" smtClean="0">
                <a:solidFill>
                  <a:srgbClr val="464646"/>
                </a:solidFill>
              </a:rPr>
              <a:t>Systems proposals</a:t>
            </a:r>
            <a:r>
              <a:rPr lang="en-US" dirty="0" smtClean="0">
                <a:solidFill>
                  <a:srgbClr val="2012D8"/>
                </a:solidFill>
              </a:rPr>
              <a:t> </a:t>
            </a:r>
            <a:r>
              <a:rPr lang="en-US" sz="2000" dirty="0" smtClean="0">
                <a:solidFill>
                  <a:schemeClr val="tx2"/>
                </a:solidFill>
              </a:rPr>
              <a:t>(e.g., [</a:t>
            </a:r>
            <a:r>
              <a:rPr lang="en-US" sz="2000" dirty="0" err="1" smtClean="0">
                <a:solidFill>
                  <a:schemeClr val="tx2"/>
                </a:solidFill>
              </a:rPr>
              <a:t>Hacigumus</a:t>
            </a:r>
            <a:r>
              <a:rPr lang="en-US" sz="2000" dirty="0" smtClean="0">
                <a:solidFill>
                  <a:schemeClr val="tx2"/>
                </a:solidFill>
              </a:rPr>
              <a:t> et al., ’02])</a:t>
            </a:r>
          </a:p>
          <a:p>
            <a:pPr marL="830263" lvl="1" indent="-438150">
              <a:buClr>
                <a:schemeClr val="accent1"/>
              </a:buClr>
            </a:pPr>
            <a:r>
              <a:rPr lang="en-US" sz="2400" dirty="0" smtClean="0"/>
              <a:t>Lower degree of security, rewrite the DBMS, client-side processing</a:t>
            </a:r>
          </a:p>
          <a:p>
            <a:pPr marL="623888" indent="-514350">
              <a:buClr>
                <a:schemeClr val="accent1"/>
              </a:buClr>
              <a:buSzPct val="70000"/>
              <a:buFont typeface="Wingdings" charset="2"/>
              <a:buChar char="Ø"/>
            </a:pPr>
            <a:r>
              <a:rPr lang="en-US" dirty="0" smtClean="0">
                <a:solidFill>
                  <a:schemeClr val="tx2"/>
                </a:solidFill>
              </a:rPr>
              <a:t>Software checks </a:t>
            </a:r>
            <a:r>
              <a:rPr lang="en-US" sz="2000" dirty="0" smtClean="0">
                <a:solidFill>
                  <a:srgbClr val="525252"/>
                </a:solidFill>
              </a:rPr>
              <a:t>(e.g., PQL, </a:t>
            </a:r>
            <a:r>
              <a:rPr lang="en-US" sz="2000" dirty="0" err="1" smtClean="0">
                <a:solidFill>
                  <a:srgbClr val="525252"/>
                </a:solidFill>
              </a:rPr>
              <a:t>UrFlow</a:t>
            </a:r>
            <a:r>
              <a:rPr lang="en-US" sz="2000" dirty="0" smtClean="0">
                <a:solidFill>
                  <a:srgbClr val="525252"/>
                </a:solidFill>
              </a:rPr>
              <a:t>, Resin)</a:t>
            </a:r>
            <a:r>
              <a:rPr lang="en-US" sz="2000" dirty="0" smtClean="0"/>
              <a:t> </a:t>
            </a:r>
            <a:endParaRPr lang="en-US" sz="2000" dirty="0" smtClean="0">
              <a:solidFill>
                <a:schemeClr val="tx2"/>
              </a:solidFill>
            </a:endParaRPr>
          </a:p>
          <a:p>
            <a:pPr marL="830263" lvl="1" indent="-438150">
              <a:buClr>
                <a:schemeClr val="accent1"/>
              </a:buClr>
            </a:pPr>
            <a:r>
              <a:rPr lang="en-US" sz="2400" dirty="0" smtClean="0"/>
              <a:t>No protection against adversaries with complete access to servers</a:t>
            </a:r>
          </a:p>
          <a:p>
            <a:pPr marL="830263" lvl="1" indent="-438150">
              <a:buClr>
                <a:schemeClr val="accent1"/>
              </a:buClr>
            </a:pPr>
            <a:endParaRPr lang="en-US" sz="2400" dirty="0" smtClean="0"/>
          </a:p>
          <a:p>
            <a:pPr marL="830263" lvl="1" indent="-438150">
              <a:buClr>
                <a:schemeClr val="accent1"/>
              </a:buClr>
              <a:buNone/>
            </a:pPr>
            <a:endParaRPr lang="en-US" sz="2400" dirty="0" smtClean="0"/>
          </a:p>
        </p:txBody>
      </p:sp>
      <p:sp>
        <p:nvSpPr>
          <p:cNvPr id="5" name="Rectangle 15"/>
          <p:cNvSpPr>
            <a:spLocks/>
          </p:cNvSpPr>
          <p:nvPr/>
        </p:nvSpPr>
        <p:spPr bwMode="auto">
          <a:xfrm>
            <a:off x="609600" y="381000"/>
            <a:ext cx="8229600" cy="1143000"/>
          </a:xfrm>
          <a:prstGeom prst="rect">
            <a:avLst/>
          </a:prstGeom>
          <a:noFill/>
          <a:ln w="9525">
            <a:noFill/>
            <a:miter lim="800000"/>
            <a:headEnd/>
            <a:tailEnd/>
          </a:ln>
        </p:spPr>
        <p:txBody>
          <a:bodyPr anchor="ctr"/>
          <a:lstStyle/>
          <a:p>
            <a:pPr algn="ctr" eaLnBrk="0" hangingPunct="0"/>
            <a:r>
              <a:rPr lang="en-US" sz="4100" dirty="0" smtClean="0">
                <a:solidFill>
                  <a:srgbClr val="525252"/>
                </a:solidFill>
                <a:latin typeface="Lucida Sans Unicode" pitchFamily="34" charset="0"/>
              </a:rPr>
              <a:t>Related work</a:t>
            </a:r>
            <a:endParaRPr lang="en-US" sz="4100" dirty="0">
              <a:solidFill>
                <a:srgbClr val="525252"/>
              </a:solidFill>
              <a:latin typeface="Lucida Sans Unicode"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US" dirty="0" smtClean="0">
                <a:solidFill>
                  <a:srgbClr val="525252"/>
                </a:solidFill>
                <a:effectLst/>
              </a:rPr>
              <a:t>Conclusions</a:t>
            </a:r>
          </a:p>
        </p:txBody>
      </p:sp>
      <p:sp>
        <p:nvSpPr>
          <p:cNvPr id="60418" name="Rectangle 3"/>
          <p:cNvSpPr>
            <a:spLocks noGrp="1"/>
          </p:cNvSpPr>
          <p:nvPr>
            <p:ph idx="1"/>
          </p:nvPr>
        </p:nvSpPr>
        <p:spPr>
          <a:xfrm>
            <a:off x="533400" y="1981200"/>
            <a:ext cx="8382000" cy="4525963"/>
          </a:xfrm>
        </p:spPr>
        <p:txBody>
          <a:bodyPr>
            <a:normAutofit/>
          </a:bodyPr>
          <a:lstStyle/>
          <a:p>
            <a:pPr marL="514350" indent="-514350">
              <a:buClr>
                <a:schemeClr val="accent1"/>
              </a:buClr>
              <a:buSzPct val="70000"/>
              <a:buFont typeface="+mj-lt"/>
              <a:buAutoNum type="arabicPeriod"/>
            </a:pPr>
            <a:r>
              <a:rPr lang="en-US" sz="2800" dirty="0" err="1" smtClean="0"/>
              <a:t>CryptDB</a:t>
            </a:r>
            <a:r>
              <a:rPr lang="en-US" sz="2800" dirty="0" smtClean="0"/>
              <a:t> is the </a:t>
            </a:r>
            <a:r>
              <a:rPr lang="en-US" sz="2800" dirty="0" smtClean="0"/>
              <a:t>first practical DBMS for running most standard queries on encrypted </a:t>
            </a:r>
            <a:r>
              <a:rPr lang="en-US" sz="2800" dirty="0" smtClean="0"/>
              <a:t>data</a:t>
            </a:r>
          </a:p>
          <a:p>
            <a:pPr marL="514350" lvl="0" indent="-514350">
              <a:buClr>
                <a:schemeClr val="accent1"/>
              </a:buClr>
              <a:buSzPct val="70000"/>
              <a:buFont typeface="+mj-lt"/>
              <a:buAutoNum type="arabicPeriod" startAt="2"/>
              <a:defRPr/>
            </a:pPr>
            <a:r>
              <a:rPr lang="en-US" sz="2800" dirty="0" err="1" smtClean="0"/>
              <a:t>CryptDB</a:t>
            </a:r>
            <a:r>
              <a:rPr lang="en-US" sz="2800" dirty="0" smtClean="0"/>
              <a:t> incurs a modest runtime overhead</a:t>
            </a:r>
          </a:p>
          <a:p>
            <a:pPr marL="514350" lvl="0" indent="-514350">
              <a:buClr>
                <a:schemeClr val="accent1"/>
              </a:buClr>
              <a:buSzPct val="70000"/>
              <a:buFont typeface="+mj-lt"/>
              <a:buAutoNum type="arabicPeriod" startAt="2"/>
              <a:defRPr/>
            </a:pPr>
            <a:r>
              <a:rPr lang="en-US" sz="2800" dirty="0" err="1" smtClean="0"/>
              <a:t>CryptDB</a:t>
            </a:r>
            <a:r>
              <a:rPr lang="en-US" sz="2800" dirty="0" smtClean="0"/>
              <a:t> requires no application changes</a:t>
            </a:r>
            <a:br>
              <a:rPr lang="en-US" sz="2800" dirty="0" smtClean="0"/>
            </a:br>
            <a:r>
              <a:rPr lang="en-US" sz="2800" dirty="0" smtClean="0"/>
              <a:t>(for single-key operation)</a:t>
            </a:r>
            <a:endParaRPr lang="en-US" sz="2800" dirty="0" smtClean="0"/>
          </a:p>
        </p:txBody>
      </p:sp>
      <p:sp>
        <p:nvSpPr>
          <p:cNvPr id="60419" name="Text Box 4"/>
          <p:cNvSpPr txBox="1">
            <a:spLocks noChangeArrowheads="1"/>
          </p:cNvSpPr>
          <p:nvPr/>
        </p:nvSpPr>
        <p:spPr bwMode="auto">
          <a:xfrm>
            <a:off x="3733800" y="5159514"/>
            <a:ext cx="2971800" cy="707886"/>
          </a:xfrm>
          <a:prstGeom prst="rect">
            <a:avLst/>
          </a:prstGeom>
          <a:noFill/>
          <a:ln w="9525">
            <a:noFill/>
            <a:miter lim="800000"/>
            <a:headEnd/>
            <a:tailEnd/>
          </a:ln>
        </p:spPr>
        <p:txBody>
          <a:bodyPr>
            <a:spAutoFit/>
          </a:bodyPr>
          <a:lstStyle/>
          <a:p>
            <a:pPr>
              <a:spcBef>
                <a:spcPct val="50000"/>
              </a:spcBef>
            </a:pPr>
            <a:r>
              <a:rPr lang="en-US" sz="4000" dirty="0">
                <a:solidFill>
                  <a:schemeClr val="accent1"/>
                </a:solidFill>
              </a:rPr>
              <a:t>Thanks!</a:t>
            </a:r>
          </a:p>
        </p:txBody>
      </p:sp>
      <p:sp>
        <p:nvSpPr>
          <p:cNvPr id="5" name="Rectangle 3"/>
          <p:cNvSpPr txBox="1">
            <a:spLocks/>
          </p:cNvSpPr>
          <p:nvPr/>
        </p:nvSpPr>
        <p:spPr>
          <a:xfrm>
            <a:off x="533400" y="2667000"/>
            <a:ext cx="8382000" cy="4525963"/>
          </a:xfrm>
          <a:prstGeom prst="rect">
            <a:avLst/>
          </a:prstGeom>
        </p:spPr>
        <p:txBody>
          <a:bodyPr vert="horz" lIns="91440" tIns="45720" rIns="91440" bIns="45720" rtlCol="0">
            <a:normAutofit/>
          </a:bodyPr>
          <a:lstStyle/>
          <a:p>
            <a:pPr marL="514350" marR="0" lvl="0" indent="-514350" algn="l" defTabSz="457200" rtl="0" eaLnBrk="1" fontAlgn="auto" latinLnBrk="0" hangingPunct="1">
              <a:lnSpc>
                <a:spcPct val="100000"/>
              </a:lnSpc>
              <a:spcBef>
                <a:spcPct val="20000"/>
              </a:spcBef>
              <a:spcAft>
                <a:spcPts val="0"/>
              </a:spcAft>
              <a:buClr>
                <a:schemeClr val="accent1"/>
              </a:buClr>
              <a:buSzPct val="70000"/>
              <a:buFont typeface="+mj-lt"/>
              <a:buAutoNum type="arabicPeriod" startAt="2"/>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a:xfrm>
            <a:off x="1752600" y="2387263"/>
            <a:ext cx="5867400" cy="1600200"/>
          </a:xfrm>
          <a:prstGeom prst="round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Rounded Rectangle 47"/>
          <p:cNvSpPr/>
          <p:nvPr/>
        </p:nvSpPr>
        <p:spPr>
          <a:xfrm>
            <a:off x="5562600" y="2387263"/>
            <a:ext cx="2057400" cy="1600200"/>
          </a:xfrm>
          <a:prstGeom prst="round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000" dirty="0" smtClean="0">
                <a:solidFill>
                  <a:srgbClr val="525252"/>
                </a:solidFill>
              </a:rPr>
              <a:t>Problem:</a:t>
            </a:r>
            <a:r>
              <a:rPr lang="en-US" sz="4000" dirty="0" smtClean="0"/>
              <a:t> </a:t>
            </a:r>
            <a:r>
              <a:rPr lang="en-US" sz="4000" dirty="0" smtClean="0">
                <a:solidFill>
                  <a:srgbClr val="525252"/>
                </a:solidFill>
              </a:rPr>
              <a:t>Confidential</a:t>
            </a:r>
            <a:r>
              <a:rPr lang="en-US" sz="4000" dirty="0" smtClean="0"/>
              <a:t> </a:t>
            </a:r>
            <a:r>
              <a:rPr lang="en-US" sz="4000" dirty="0" smtClean="0">
                <a:solidFill>
                  <a:srgbClr val="525252"/>
                </a:solidFill>
              </a:rPr>
              <a:t>Data</a:t>
            </a:r>
            <a:r>
              <a:rPr lang="en-US" sz="4000" dirty="0" smtClean="0"/>
              <a:t> </a:t>
            </a:r>
            <a:r>
              <a:rPr lang="en-US" sz="4000" dirty="0" smtClean="0">
                <a:solidFill>
                  <a:srgbClr val="CC0000"/>
                </a:solidFill>
              </a:rPr>
              <a:t>Leaks</a:t>
            </a:r>
            <a:endParaRPr lang="en-US" sz="4000" dirty="0">
              <a:solidFill>
                <a:srgbClr val="CC0000"/>
              </a:solidFill>
            </a:endParaRPr>
          </a:p>
        </p:txBody>
      </p:sp>
      <p:sp>
        <p:nvSpPr>
          <p:cNvPr id="6" name="Rounded Rectangle 5"/>
          <p:cNvSpPr/>
          <p:nvPr/>
        </p:nvSpPr>
        <p:spPr>
          <a:xfrm>
            <a:off x="1905000" y="2615863"/>
            <a:ext cx="1600200" cy="11430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981200" y="2920663"/>
            <a:ext cx="1752600" cy="400110"/>
          </a:xfrm>
          <a:prstGeom prst="rect">
            <a:avLst/>
          </a:prstGeom>
          <a:noFill/>
        </p:spPr>
        <p:txBody>
          <a:bodyPr wrap="square" rtlCol="0">
            <a:spAutoFit/>
          </a:bodyPr>
          <a:lstStyle/>
          <a:p>
            <a:r>
              <a:rPr lang="en-US" sz="2000" dirty="0" smtClean="0"/>
              <a:t>Application</a:t>
            </a:r>
            <a:endParaRPr lang="en-US" sz="2000" dirty="0"/>
          </a:p>
        </p:txBody>
      </p:sp>
      <p:sp>
        <p:nvSpPr>
          <p:cNvPr id="9" name="TextBox 8"/>
          <p:cNvSpPr txBox="1"/>
          <p:nvPr/>
        </p:nvSpPr>
        <p:spPr>
          <a:xfrm>
            <a:off x="5943600" y="2615863"/>
            <a:ext cx="1752600" cy="400110"/>
          </a:xfrm>
          <a:prstGeom prst="rect">
            <a:avLst/>
          </a:prstGeom>
          <a:noFill/>
        </p:spPr>
        <p:txBody>
          <a:bodyPr wrap="square" rtlCol="0">
            <a:spAutoFit/>
          </a:bodyPr>
          <a:lstStyle/>
          <a:p>
            <a:r>
              <a:rPr lang="en-US" sz="2000" dirty="0" smtClean="0"/>
              <a:t>DB Server</a:t>
            </a:r>
            <a:endParaRPr lang="en-US" sz="2000" dirty="0"/>
          </a:p>
        </p:txBody>
      </p:sp>
      <p:pic>
        <p:nvPicPr>
          <p:cNvPr id="10" name="Picture 9" descr="db"/>
          <p:cNvPicPr>
            <a:picLocks noChangeAspect="1" noChangeArrowheads="1"/>
          </p:cNvPicPr>
          <p:nvPr/>
        </p:nvPicPr>
        <p:blipFill>
          <a:blip r:embed="rId3" cstate="print"/>
          <a:srcRect/>
          <a:stretch>
            <a:fillRect/>
          </a:stretch>
        </p:blipFill>
        <p:spPr bwMode="auto">
          <a:xfrm>
            <a:off x="5943600" y="3073063"/>
            <a:ext cx="408013" cy="581636"/>
          </a:xfrm>
          <a:prstGeom prst="rect">
            <a:avLst/>
          </a:prstGeom>
          <a:noFill/>
          <a:ln w="9525">
            <a:noFill/>
            <a:miter lim="800000"/>
            <a:headEnd/>
            <a:tailEnd/>
          </a:ln>
        </p:spPr>
      </p:pic>
      <p:pic>
        <p:nvPicPr>
          <p:cNvPr id="11" name="Picture 10" descr="db"/>
          <p:cNvPicPr>
            <a:picLocks noChangeAspect="1" noChangeArrowheads="1"/>
          </p:cNvPicPr>
          <p:nvPr/>
        </p:nvPicPr>
        <p:blipFill>
          <a:blip r:embed="rId3" cstate="print"/>
          <a:srcRect/>
          <a:stretch>
            <a:fillRect/>
          </a:stretch>
        </p:blipFill>
        <p:spPr bwMode="auto">
          <a:xfrm>
            <a:off x="6400800" y="3073063"/>
            <a:ext cx="408013" cy="581636"/>
          </a:xfrm>
          <a:prstGeom prst="rect">
            <a:avLst/>
          </a:prstGeom>
          <a:noFill/>
          <a:ln w="9525">
            <a:noFill/>
            <a:miter lim="800000"/>
            <a:headEnd/>
            <a:tailEnd/>
          </a:ln>
        </p:spPr>
      </p:pic>
      <p:pic>
        <p:nvPicPr>
          <p:cNvPr id="12" name="Picture 11" descr="db"/>
          <p:cNvPicPr>
            <a:picLocks noChangeAspect="1" noChangeArrowheads="1"/>
          </p:cNvPicPr>
          <p:nvPr/>
        </p:nvPicPr>
        <p:blipFill>
          <a:blip r:embed="rId3" cstate="print"/>
          <a:srcRect/>
          <a:stretch>
            <a:fillRect/>
          </a:stretch>
        </p:blipFill>
        <p:spPr bwMode="auto">
          <a:xfrm>
            <a:off x="6907187" y="3073063"/>
            <a:ext cx="408013" cy="581636"/>
          </a:xfrm>
          <a:prstGeom prst="rect">
            <a:avLst/>
          </a:prstGeom>
          <a:noFill/>
          <a:ln w="9525">
            <a:noFill/>
            <a:miter lim="800000"/>
            <a:headEnd/>
            <a:tailEnd/>
          </a:ln>
        </p:spPr>
      </p:pic>
      <p:cxnSp>
        <p:nvCxnSpPr>
          <p:cNvPr id="26" name="Straight Arrow Connector 25"/>
          <p:cNvCxnSpPr/>
          <p:nvPr/>
        </p:nvCxnSpPr>
        <p:spPr>
          <a:xfrm>
            <a:off x="3505200" y="3149263"/>
            <a:ext cx="2286000"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648200" y="1295400"/>
            <a:ext cx="2286000" cy="1015663"/>
          </a:xfrm>
          <a:prstGeom prst="rect">
            <a:avLst/>
          </a:prstGeom>
          <a:noFill/>
        </p:spPr>
        <p:txBody>
          <a:bodyPr wrap="square" rtlCol="0">
            <a:spAutoFit/>
          </a:bodyPr>
          <a:lstStyle/>
          <a:p>
            <a:endParaRPr lang="en-US" sz="2000" dirty="0" smtClean="0"/>
          </a:p>
          <a:p>
            <a:pPr algn="r">
              <a:buSzPct val="70000"/>
              <a:buFont typeface="Wingdings" charset="2"/>
              <a:buChar char="Ø"/>
            </a:pPr>
            <a:r>
              <a:rPr lang="en-US" sz="2000" dirty="0" smtClean="0"/>
              <a:t> curious DB administrators</a:t>
            </a:r>
            <a:endParaRPr lang="en-US" sz="2000" dirty="0"/>
          </a:p>
        </p:txBody>
      </p:sp>
      <p:grpSp>
        <p:nvGrpSpPr>
          <p:cNvPr id="59" name="Group 58"/>
          <p:cNvGrpSpPr/>
          <p:nvPr/>
        </p:nvGrpSpPr>
        <p:grpSpPr>
          <a:xfrm>
            <a:off x="6934200" y="1396663"/>
            <a:ext cx="762000" cy="914400"/>
            <a:chOff x="6629400" y="1295400"/>
            <a:chExt cx="990600" cy="1143000"/>
          </a:xfrm>
        </p:grpSpPr>
        <p:sp>
          <p:nvSpPr>
            <p:cNvPr id="35" name="AutoShape 4"/>
            <p:cNvSpPr>
              <a:spLocks noChangeArrowheads="1"/>
            </p:cNvSpPr>
            <p:nvPr/>
          </p:nvSpPr>
          <p:spPr bwMode="auto">
            <a:xfrm flipH="1">
              <a:off x="7315200" y="1295400"/>
              <a:ext cx="152400" cy="304800"/>
            </a:xfrm>
            <a:prstGeom prst="moon">
              <a:avLst>
                <a:gd name="adj" fmla="val 50000"/>
              </a:avLst>
            </a:prstGeom>
            <a:solidFill>
              <a:schemeClr val="accent2"/>
            </a:solidFill>
            <a:ln w="9525">
              <a:solidFill>
                <a:schemeClr val="accent2"/>
              </a:solidFill>
              <a:miter lim="800000"/>
              <a:headEnd/>
              <a:tailEnd/>
            </a:ln>
          </p:spPr>
          <p:txBody>
            <a:bodyPr wrap="none" anchor="ctr"/>
            <a:lstStyle/>
            <a:p>
              <a:pPr algn="r"/>
              <a:endParaRPr lang="en-US"/>
            </a:p>
          </p:txBody>
        </p:sp>
        <p:sp>
          <p:nvSpPr>
            <p:cNvPr id="36" name="AutoShape 5"/>
            <p:cNvSpPr>
              <a:spLocks noChangeArrowheads="1"/>
            </p:cNvSpPr>
            <p:nvPr/>
          </p:nvSpPr>
          <p:spPr bwMode="auto">
            <a:xfrm>
              <a:off x="6858000" y="1295400"/>
              <a:ext cx="152400" cy="304800"/>
            </a:xfrm>
            <a:prstGeom prst="moon">
              <a:avLst>
                <a:gd name="adj" fmla="val 50000"/>
              </a:avLst>
            </a:prstGeom>
            <a:solidFill>
              <a:schemeClr val="accent2"/>
            </a:solidFill>
            <a:ln w="9525">
              <a:solidFill>
                <a:schemeClr val="accent2"/>
              </a:solidFill>
              <a:miter lim="800000"/>
              <a:headEnd/>
              <a:tailEnd/>
            </a:ln>
          </p:spPr>
          <p:txBody>
            <a:bodyPr wrap="none" anchor="ctr"/>
            <a:lstStyle/>
            <a:p>
              <a:pPr algn="r"/>
              <a:endParaRPr lang="en-US"/>
            </a:p>
          </p:txBody>
        </p:sp>
        <p:pic>
          <p:nvPicPr>
            <p:cNvPr id="37" name="Picture 16" descr="admin"/>
            <p:cNvPicPr>
              <a:picLocks noChangeAspect="1" noChangeArrowheads="1"/>
            </p:cNvPicPr>
            <p:nvPr/>
          </p:nvPicPr>
          <p:blipFill>
            <a:blip r:embed="rId4" cstate="print"/>
            <a:srcRect/>
            <a:stretch>
              <a:fillRect/>
            </a:stretch>
          </p:blipFill>
          <p:spPr bwMode="auto">
            <a:xfrm>
              <a:off x="6629400" y="1447800"/>
              <a:ext cx="990600" cy="990600"/>
            </a:xfrm>
            <a:prstGeom prst="rect">
              <a:avLst/>
            </a:prstGeom>
            <a:noFill/>
            <a:ln w="9525">
              <a:noFill/>
              <a:miter lim="800000"/>
              <a:headEnd/>
              <a:tailEnd/>
            </a:ln>
          </p:spPr>
        </p:pic>
        <p:sp>
          <p:nvSpPr>
            <p:cNvPr id="38" name="Oval 18"/>
            <p:cNvSpPr>
              <a:spLocks noChangeArrowheads="1"/>
            </p:cNvSpPr>
            <p:nvPr/>
          </p:nvSpPr>
          <p:spPr bwMode="auto">
            <a:xfrm>
              <a:off x="6878638" y="1752600"/>
              <a:ext cx="228600" cy="152400"/>
            </a:xfrm>
            <a:prstGeom prst="ellipse">
              <a:avLst/>
            </a:prstGeom>
            <a:solidFill>
              <a:schemeClr val="bg1"/>
            </a:solidFill>
            <a:ln w="9525">
              <a:solidFill>
                <a:schemeClr val="tx1"/>
              </a:solidFill>
              <a:round/>
              <a:headEnd/>
              <a:tailEnd/>
            </a:ln>
          </p:spPr>
          <p:txBody>
            <a:bodyPr wrap="none" anchor="ctr"/>
            <a:lstStyle/>
            <a:p>
              <a:pPr algn="r"/>
              <a:endParaRPr lang="en-US"/>
            </a:p>
          </p:txBody>
        </p:sp>
        <p:sp>
          <p:nvSpPr>
            <p:cNvPr id="39" name="Oval 19"/>
            <p:cNvSpPr>
              <a:spLocks noChangeArrowheads="1"/>
            </p:cNvSpPr>
            <p:nvPr/>
          </p:nvSpPr>
          <p:spPr bwMode="auto">
            <a:xfrm>
              <a:off x="7183438" y="1752600"/>
              <a:ext cx="228600" cy="152400"/>
            </a:xfrm>
            <a:prstGeom prst="ellipse">
              <a:avLst/>
            </a:prstGeom>
            <a:solidFill>
              <a:schemeClr val="bg1"/>
            </a:solidFill>
            <a:ln w="9525">
              <a:solidFill>
                <a:schemeClr val="tx1"/>
              </a:solidFill>
              <a:round/>
              <a:headEnd/>
              <a:tailEnd/>
            </a:ln>
          </p:spPr>
          <p:txBody>
            <a:bodyPr wrap="none" anchor="ctr"/>
            <a:lstStyle/>
            <a:p>
              <a:pPr algn="r"/>
              <a:endParaRPr lang="en-US"/>
            </a:p>
          </p:txBody>
        </p:sp>
        <p:sp>
          <p:nvSpPr>
            <p:cNvPr id="40" name="Oval 20"/>
            <p:cNvSpPr>
              <a:spLocks noChangeArrowheads="1"/>
            </p:cNvSpPr>
            <p:nvPr/>
          </p:nvSpPr>
          <p:spPr bwMode="auto">
            <a:xfrm>
              <a:off x="6858000" y="1795462"/>
              <a:ext cx="152400" cy="109538"/>
            </a:xfrm>
            <a:prstGeom prst="ellipse">
              <a:avLst/>
            </a:prstGeom>
            <a:solidFill>
              <a:schemeClr val="tx1"/>
            </a:solidFill>
            <a:ln w="9525">
              <a:solidFill>
                <a:schemeClr val="tx1"/>
              </a:solidFill>
              <a:round/>
              <a:headEnd/>
              <a:tailEnd/>
            </a:ln>
          </p:spPr>
          <p:txBody>
            <a:bodyPr wrap="none" anchor="ctr"/>
            <a:lstStyle/>
            <a:p>
              <a:pPr algn="r"/>
              <a:endParaRPr lang="en-US"/>
            </a:p>
          </p:txBody>
        </p:sp>
        <p:sp>
          <p:nvSpPr>
            <p:cNvPr id="41" name="Oval 21"/>
            <p:cNvSpPr>
              <a:spLocks noChangeArrowheads="1"/>
            </p:cNvSpPr>
            <p:nvPr/>
          </p:nvSpPr>
          <p:spPr bwMode="auto">
            <a:xfrm>
              <a:off x="7162800" y="1795462"/>
              <a:ext cx="152400" cy="109538"/>
            </a:xfrm>
            <a:prstGeom prst="ellipse">
              <a:avLst/>
            </a:prstGeom>
            <a:solidFill>
              <a:schemeClr val="tx1"/>
            </a:solidFill>
            <a:ln w="9525">
              <a:solidFill>
                <a:schemeClr val="tx1"/>
              </a:solidFill>
              <a:round/>
              <a:headEnd/>
              <a:tailEnd/>
            </a:ln>
          </p:spPr>
          <p:txBody>
            <a:bodyPr wrap="none" anchor="ctr"/>
            <a:lstStyle/>
            <a:p>
              <a:pPr algn="r"/>
              <a:endParaRPr lang="en-US"/>
            </a:p>
          </p:txBody>
        </p:sp>
      </p:grpSp>
      <p:sp>
        <p:nvSpPr>
          <p:cNvPr id="7" name="Rounded Rectangle 6"/>
          <p:cNvSpPr/>
          <p:nvPr/>
        </p:nvSpPr>
        <p:spPr>
          <a:xfrm>
            <a:off x="5791200" y="2615863"/>
            <a:ext cx="1600200" cy="11430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3352800" y="3807024"/>
            <a:ext cx="4267200" cy="1323439"/>
          </a:xfrm>
          <a:prstGeom prst="rect">
            <a:avLst/>
          </a:prstGeom>
          <a:noFill/>
        </p:spPr>
        <p:txBody>
          <a:bodyPr wrap="square" rtlCol="0">
            <a:spAutoFit/>
          </a:bodyPr>
          <a:lstStyle/>
          <a:p>
            <a:endParaRPr lang="en-US" sz="2000" dirty="0" smtClean="0"/>
          </a:p>
          <a:p>
            <a:pPr>
              <a:buSzPct val="70000"/>
              <a:buFont typeface="Wingdings" charset="2"/>
              <a:buChar char="Ø"/>
            </a:pPr>
            <a:r>
              <a:rPr lang="en-US" sz="2000" dirty="0" smtClean="0"/>
              <a:t> hackers</a:t>
            </a:r>
          </a:p>
          <a:p>
            <a:pPr>
              <a:buSzPct val="70000"/>
              <a:buFont typeface="Wingdings" charset="2"/>
              <a:buChar char="Ø"/>
            </a:pPr>
            <a:r>
              <a:rPr lang="en-US" sz="2000" dirty="0" smtClean="0"/>
              <a:t> curious cloud/employees</a:t>
            </a:r>
          </a:p>
          <a:p>
            <a:pPr>
              <a:buSzPct val="70000"/>
              <a:buFont typeface="Wingdings" charset="2"/>
              <a:buChar char="Ø"/>
            </a:pPr>
            <a:r>
              <a:rPr lang="en-US" sz="2000" dirty="0" smtClean="0"/>
              <a:t> physical attacks</a:t>
            </a:r>
            <a:endParaRPr lang="en-US" sz="2000" dirty="0"/>
          </a:p>
        </p:txBody>
      </p:sp>
      <p:pic>
        <p:nvPicPr>
          <p:cNvPr id="55" name="Picture 14" descr="hacker"/>
          <p:cNvPicPr>
            <a:picLocks noChangeAspect="1" noChangeArrowheads="1"/>
          </p:cNvPicPr>
          <p:nvPr/>
        </p:nvPicPr>
        <p:blipFill>
          <a:blip r:embed="rId5" cstate="print"/>
          <a:srcRect/>
          <a:stretch>
            <a:fillRect/>
          </a:stretch>
        </p:blipFill>
        <p:spPr bwMode="auto">
          <a:xfrm>
            <a:off x="2286000" y="4038600"/>
            <a:ext cx="1117600" cy="838200"/>
          </a:xfrm>
          <a:prstGeom prst="rect">
            <a:avLst/>
          </a:prstGeom>
          <a:noFill/>
          <a:ln w="9525">
            <a:noFill/>
            <a:miter lim="800000"/>
            <a:headEnd/>
            <a:tailEnd/>
          </a:ln>
        </p:spPr>
      </p:pic>
      <p:pic>
        <p:nvPicPr>
          <p:cNvPr id="56" name="Picture 17" descr="red-screwdriver"/>
          <p:cNvPicPr>
            <a:picLocks noChangeAspect="1" noChangeArrowheads="1"/>
          </p:cNvPicPr>
          <p:nvPr/>
        </p:nvPicPr>
        <p:blipFill>
          <a:blip r:embed="rId6" cstate="print"/>
          <a:srcRect/>
          <a:stretch>
            <a:fillRect/>
          </a:stretch>
        </p:blipFill>
        <p:spPr bwMode="auto">
          <a:xfrm rot="6208486">
            <a:off x="2834469" y="4829909"/>
            <a:ext cx="503098" cy="428117"/>
          </a:xfrm>
          <a:prstGeom prst="rect">
            <a:avLst/>
          </a:prstGeom>
          <a:noFill/>
          <a:ln w="9525">
            <a:noFill/>
            <a:miter lim="800000"/>
            <a:headEnd/>
            <a:tailEnd/>
          </a:ln>
        </p:spPr>
      </p:pic>
      <p:pic>
        <p:nvPicPr>
          <p:cNvPr id="57" name="Picture 28" descr="hammer"/>
          <p:cNvPicPr>
            <a:picLocks noChangeAspect="1" noChangeArrowheads="1"/>
          </p:cNvPicPr>
          <p:nvPr/>
        </p:nvPicPr>
        <p:blipFill>
          <a:blip r:embed="rId7" cstate="print"/>
          <a:srcRect/>
          <a:stretch>
            <a:fillRect/>
          </a:stretch>
        </p:blipFill>
        <p:spPr bwMode="auto">
          <a:xfrm>
            <a:off x="2507402" y="4825664"/>
            <a:ext cx="464398" cy="464398"/>
          </a:xfrm>
          <a:prstGeom prst="rect">
            <a:avLst/>
          </a:prstGeom>
          <a:noFill/>
          <a:ln w="9525">
            <a:noFill/>
            <a:miter lim="800000"/>
            <a:headEnd/>
            <a:tailEnd/>
          </a:ln>
        </p:spPr>
      </p:pic>
      <p:sp>
        <p:nvSpPr>
          <p:cNvPr id="58" name="Rectangle 3"/>
          <p:cNvSpPr txBox="1">
            <a:spLocks/>
          </p:cNvSpPr>
          <p:nvPr/>
        </p:nvSpPr>
        <p:spPr bwMode="auto">
          <a:xfrm>
            <a:off x="609600" y="53340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r>
              <a:rPr lang="en-US" sz="2700" dirty="0" smtClean="0">
                <a:latin typeface="Arial"/>
                <a:cs typeface="Arial"/>
              </a:rPr>
              <a:t>B</a:t>
            </a:r>
            <a:r>
              <a:rPr kumimoji="0" lang="en-US" sz="2700" b="0" i="0" u="none" strike="noStrike" kern="1200" cap="none" spc="0" normalizeH="0" baseline="0" noProof="0" dirty="0" err="1" smtClean="0">
                <a:ln>
                  <a:noFill/>
                </a:ln>
                <a:solidFill>
                  <a:schemeClr val="tx1"/>
                </a:solidFill>
                <a:effectLst/>
                <a:uLnTx/>
                <a:uFillTx/>
                <a:latin typeface="Arial"/>
                <a:ea typeface="+mn-ea"/>
                <a:cs typeface="Arial"/>
              </a:rPr>
              <a:t>oth</a:t>
            </a:r>
            <a:r>
              <a:rPr kumimoji="0" lang="en-US" sz="2700" b="0" i="0" u="none" strike="noStrike" kern="1200" cap="none" spc="0" normalizeH="0" baseline="0" noProof="0" dirty="0" smtClean="0">
                <a:ln>
                  <a:noFill/>
                </a:ln>
                <a:solidFill>
                  <a:schemeClr val="tx1"/>
                </a:solidFill>
                <a:effectLst/>
                <a:uLnTx/>
                <a:uFillTx/>
                <a:latin typeface="Arial"/>
                <a:ea typeface="+mn-ea"/>
                <a:cs typeface="Arial"/>
              </a:rPr>
              <a:t> on </a:t>
            </a:r>
            <a:r>
              <a:rPr kumimoji="0" lang="en-US" sz="2700" b="0" i="0" u="none" strike="noStrike" kern="1200" cap="none" spc="0" normalizeH="0" baseline="0" noProof="0" smtClean="0">
                <a:ln>
                  <a:noFill/>
                </a:ln>
                <a:solidFill>
                  <a:schemeClr val="tx1"/>
                </a:solidFill>
                <a:effectLst/>
                <a:uLnTx/>
                <a:uFillTx/>
                <a:latin typeface="Arial"/>
                <a:ea typeface="+mn-ea"/>
                <a:cs typeface="Arial"/>
              </a:rPr>
              <a:t>private clouds and </a:t>
            </a:r>
            <a:r>
              <a:rPr kumimoji="0" lang="en-US" sz="2700" b="1" i="0" u="none" strike="noStrike" kern="1200" cap="none" spc="0" normalizeH="0" baseline="0" noProof="0" dirty="0" smtClean="0">
                <a:ln>
                  <a:noFill/>
                </a:ln>
                <a:solidFill>
                  <a:schemeClr val="tx1"/>
                </a:solidFill>
                <a:effectLst/>
                <a:uLnTx/>
                <a:uFillTx/>
                <a:latin typeface="Arial"/>
                <a:ea typeface="+mn-ea"/>
                <a:cs typeface="Arial"/>
              </a:rPr>
              <a:t>public clouds</a:t>
            </a:r>
            <a:endParaRPr kumimoji="0" lang="en-US" sz="2700" b="0" i="0" u="none" strike="noStrike" kern="1200" cap="none" spc="0" normalizeH="0" baseline="0" noProof="0" dirty="0" smtClean="0">
              <a:ln>
                <a:noFill/>
              </a:ln>
              <a:solidFill>
                <a:schemeClr val="tx1"/>
              </a:solidFill>
              <a:effectLst/>
              <a:uLnTx/>
              <a:uFillTx/>
              <a:latin typeface="Arial"/>
              <a:ea typeface="+mn-ea"/>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r>
              <a:rPr kumimoji="0" lang="en-US" sz="2700" b="0" i="0" u="none" strike="noStrike" kern="1200" cap="none" spc="0" normalizeH="0" baseline="0" noProof="0" dirty="0" smtClean="0">
                <a:ln>
                  <a:noFill/>
                </a:ln>
                <a:solidFill>
                  <a:schemeClr val="tx1"/>
                </a:solidFill>
                <a:effectLst/>
                <a:uLnTx/>
                <a:uFillTx/>
                <a:latin typeface="Arial"/>
                <a:ea typeface="+mn-ea"/>
                <a:cs typeface="Arial"/>
              </a:rPr>
              <a:t>Regulatory laws</a:t>
            </a:r>
          </a:p>
        </p:txBody>
      </p:sp>
      <p:sp>
        <p:nvSpPr>
          <p:cNvPr id="60" name="TextBox 59"/>
          <p:cNvSpPr txBox="1"/>
          <p:nvPr/>
        </p:nvSpPr>
        <p:spPr>
          <a:xfrm>
            <a:off x="4343400" y="2754868"/>
            <a:ext cx="762000" cy="369332"/>
          </a:xfrm>
          <a:prstGeom prst="rect">
            <a:avLst/>
          </a:prstGeom>
          <a:noFill/>
        </p:spPr>
        <p:txBody>
          <a:bodyPr wrap="square" rtlCol="0">
            <a:spAutoFit/>
          </a:bodyPr>
          <a:lstStyle/>
          <a:p>
            <a:r>
              <a:rPr lang="en-US" dirty="0" smtClean="0"/>
              <a:t>SQL</a:t>
            </a:r>
            <a:endParaRPr lang="en-US" dirty="0"/>
          </a:p>
        </p:txBody>
      </p:sp>
      <p:sp>
        <p:nvSpPr>
          <p:cNvPr id="29" name="Rounded Rectangle 28"/>
          <p:cNvSpPr/>
          <p:nvPr/>
        </p:nvSpPr>
        <p:spPr>
          <a:xfrm>
            <a:off x="304800" y="2286000"/>
            <a:ext cx="914400" cy="4572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354660" y="2297668"/>
            <a:ext cx="864540" cy="369332"/>
          </a:xfrm>
          <a:prstGeom prst="rect">
            <a:avLst/>
          </a:prstGeom>
          <a:noFill/>
        </p:spPr>
        <p:txBody>
          <a:bodyPr wrap="none" rtlCol="0">
            <a:spAutoFit/>
          </a:bodyPr>
          <a:lstStyle/>
          <a:p>
            <a:r>
              <a:rPr lang="en-US" dirty="0" smtClean="0"/>
              <a:t>User 1</a:t>
            </a:r>
            <a:endParaRPr lang="en-US" dirty="0"/>
          </a:p>
        </p:txBody>
      </p:sp>
      <p:sp>
        <p:nvSpPr>
          <p:cNvPr id="31" name="Rounded Rectangle 30"/>
          <p:cNvSpPr/>
          <p:nvPr/>
        </p:nvSpPr>
        <p:spPr>
          <a:xfrm>
            <a:off x="304800" y="2971800"/>
            <a:ext cx="914400" cy="4572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304800" y="2983468"/>
            <a:ext cx="864540" cy="369332"/>
          </a:xfrm>
          <a:prstGeom prst="rect">
            <a:avLst/>
          </a:prstGeom>
          <a:noFill/>
        </p:spPr>
        <p:txBody>
          <a:bodyPr wrap="none" rtlCol="0">
            <a:spAutoFit/>
          </a:bodyPr>
          <a:lstStyle/>
          <a:p>
            <a:r>
              <a:rPr lang="en-US" dirty="0" smtClean="0"/>
              <a:t>User 2</a:t>
            </a:r>
            <a:endParaRPr lang="en-US" dirty="0"/>
          </a:p>
        </p:txBody>
      </p:sp>
      <p:sp>
        <p:nvSpPr>
          <p:cNvPr id="34" name="Rounded Rectangle 33"/>
          <p:cNvSpPr/>
          <p:nvPr/>
        </p:nvSpPr>
        <p:spPr>
          <a:xfrm>
            <a:off x="304800" y="3657600"/>
            <a:ext cx="914400" cy="4572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304800" y="3669268"/>
            <a:ext cx="864540" cy="369332"/>
          </a:xfrm>
          <a:prstGeom prst="rect">
            <a:avLst/>
          </a:prstGeom>
          <a:noFill/>
        </p:spPr>
        <p:txBody>
          <a:bodyPr wrap="none" rtlCol="0">
            <a:spAutoFit/>
          </a:bodyPr>
          <a:lstStyle/>
          <a:p>
            <a:r>
              <a:rPr lang="en-US" dirty="0" smtClean="0"/>
              <a:t>User 3</a:t>
            </a:r>
            <a:endParaRPr lang="en-US" dirty="0"/>
          </a:p>
        </p:txBody>
      </p:sp>
      <p:cxnSp>
        <p:nvCxnSpPr>
          <p:cNvPr id="45" name="Straight Arrow Connector 44"/>
          <p:cNvCxnSpPr>
            <a:stCxn id="30" idx="3"/>
          </p:cNvCxnSpPr>
          <p:nvPr/>
        </p:nvCxnSpPr>
        <p:spPr>
          <a:xfrm>
            <a:off x="1219200" y="2482334"/>
            <a:ext cx="685800" cy="668299"/>
          </a:xfrm>
          <a:prstGeom prst="straightConnector1">
            <a:avLst/>
          </a:prstGeom>
          <a:ln>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34" idx="3"/>
          </p:cNvCxnSpPr>
          <p:nvPr/>
        </p:nvCxnSpPr>
        <p:spPr>
          <a:xfrm flipV="1">
            <a:off x="1219200" y="3124200"/>
            <a:ext cx="685800" cy="762000"/>
          </a:xfrm>
          <a:prstGeom prst="straightConnector1">
            <a:avLst/>
          </a:prstGeom>
          <a:ln>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1219200" y="3124200"/>
            <a:ext cx="685800" cy="1588"/>
          </a:xfrm>
          <a:prstGeom prst="straightConnector1">
            <a:avLst/>
          </a:prstGeom>
          <a:ln>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8" grpId="0" animBg="1"/>
      <p:bldP spid="33" grpId="0"/>
      <p:bldP spid="51" grpId="0"/>
      <p:bldP spid="5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525252"/>
                </a:solidFill>
              </a:rPr>
              <a:t>CryptDB</a:t>
            </a:r>
            <a:endParaRPr lang="en-US" dirty="0">
              <a:solidFill>
                <a:srgbClr val="525252"/>
              </a:solidFill>
            </a:endParaRPr>
          </a:p>
        </p:txBody>
      </p:sp>
      <p:sp>
        <p:nvSpPr>
          <p:cNvPr id="30" name="Rectangle 3"/>
          <p:cNvSpPr txBox="1">
            <a:spLocks/>
          </p:cNvSpPr>
          <p:nvPr/>
        </p:nvSpPr>
        <p:spPr bwMode="auto">
          <a:xfrm>
            <a:off x="609600" y="1447800"/>
            <a:ext cx="8229600" cy="5029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r>
              <a:rPr lang="en-US" sz="2500" dirty="0" smtClean="0">
                <a:latin typeface="Arial"/>
                <a:cs typeface="Arial"/>
              </a:rPr>
              <a:t>Goal: </a:t>
            </a:r>
            <a:r>
              <a:rPr lang="en-US" sz="2500" dirty="0" smtClean="0">
                <a:solidFill>
                  <a:srgbClr val="39639D"/>
                </a:solidFill>
                <a:latin typeface="Arial"/>
                <a:cs typeface="Arial"/>
              </a:rPr>
              <a:t>protect confidentiality of data</a:t>
            </a:r>
          </a:p>
          <a:p>
            <a:pPr marL="365760" marR="0" lvl="0" indent="-255588" algn="l" defTabSz="914400" rtl="0" eaLnBrk="0" fontAlgn="base" latinLnBrk="0" hangingPunct="0">
              <a:lnSpc>
                <a:spcPct val="100000"/>
              </a:lnSpc>
              <a:spcBef>
                <a:spcPts val="500"/>
              </a:spcBef>
              <a:spcAft>
                <a:spcPct val="0"/>
              </a:spcAft>
              <a:buClr>
                <a:schemeClr val="accent1"/>
              </a:buClr>
              <a:buSzPct val="68000"/>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4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400" dirty="0" smtClean="0">
              <a:solidFill>
                <a:srgbClr val="FF0000"/>
              </a:solidFill>
              <a:latin typeface="Arial"/>
              <a:cs typeface="Arial"/>
            </a:endParaRPr>
          </a:p>
        </p:txBody>
      </p:sp>
      <p:sp>
        <p:nvSpPr>
          <p:cNvPr id="35" name="Rectangle 3"/>
          <p:cNvSpPr txBox="1">
            <a:spLocks/>
          </p:cNvSpPr>
          <p:nvPr/>
        </p:nvSpPr>
        <p:spPr bwMode="auto">
          <a:xfrm>
            <a:off x="609600" y="5181601"/>
            <a:ext cx="8229600" cy="5029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760" marR="0" lvl="0" indent="-255588" algn="l" defTabSz="914400" rtl="0" eaLnBrk="0" fontAlgn="base" latinLnBrk="0" hangingPunct="0">
              <a:lnSpc>
                <a:spcPct val="100000"/>
              </a:lnSpc>
              <a:spcBef>
                <a:spcPts val="500"/>
              </a:spcBef>
              <a:spcAft>
                <a:spcPct val="0"/>
              </a:spcAft>
              <a:buClr>
                <a:schemeClr val="accent1"/>
              </a:buClr>
              <a:buSzPct val="68000"/>
              <a:tabLst/>
              <a:defRPr/>
            </a:pPr>
            <a:endParaRPr lang="en-US" sz="2400" dirty="0" smtClean="0">
              <a:solidFill>
                <a:srgbClr val="000000"/>
              </a:solidFill>
              <a:latin typeface="Arial"/>
              <a:cs typeface="Arial"/>
            </a:endParaRPr>
          </a:p>
        </p:txBody>
      </p:sp>
      <p:sp>
        <p:nvSpPr>
          <p:cNvPr id="38" name="Rounded Rectangle 37"/>
          <p:cNvSpPr/>
          <p:nvPr/>
        </p:nvSpPr>
        <p:spPr>
          <a:xfrm>
            <a:off x="1905000" y="3417332"/>
            <a:ext cx="1600200" cy="11430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1981200" y="3722132"/>
            <a:ext cx="1752600" cy="400110"/>
          </a:xfrm>
          <a:prstGeom prst="rect">
            <a:avLst/>
          </a:prstGeom>
          <a:noFill/>
        </p:spPr>
        <p:txBody>
          <a:bodyPr wrap="square" rtlCol="0">
            <a:spAutoFit/>
          </a:bodyPr>
          <a:lstStyle/>
          <a:p>
            <a:r>
              <a:rPr lang="en-US" sz="2000" dirty="0" smtClean="0"/>
              <a:t>Application</a:t>
            </a:r>
            <a:endParaRPr lang="en-US" sz="2000" dirty="0"/>
          </a:p>
        </p:txBody>
      </p:sp>
      <p:sp>
        <p:nvSpPr>
          <p:cNvPr id="40" name="TextBox 39"/>
          <p:cNvSpPr txBox="1"/>
          <p:nvPr/>
        </p:nvSpPr>
        <p:spPr>
          <a:xfrm>
            <a:off x="6781800" y="3417332"/>
            <a:ext cx="1752600" cy="400110"/>
          </a:xfrm>
          <a:prstGeom prst="rect">
            <a:avLst/>
          </a:prstGeom>
          <a:noFill/>
        </p:spPr>
        <p:txBody>
          <a:bodyPr wrap="square" rtlCol="0">
            <a:spAutoFit/>
          </a:bodyPr>
          <a:lstStyle/>
          <a:p>
            <a:r>
              <a:rPr lang="en-US" sz="2000" dirty="0" smtClean="0"/>
              <a:t>DB Server</a:t>
            </a:r>
            <a:endParaRPr lang="en-US" sz="2000" dirty="0"/>
          </a:p>
        </p:txBody>
      </p:sp>
      <p:pic>
        <p:nvPicPr>
          <p:cNvPr id="41" name="Picture 40" descr="db"/>
          <p:cNvPicPr>
            <a:picLocks noChangeAspect="1" noChangeArrowheads="1"/>
          </p:cNvPicPr>
          <p:nvPr/>
        </p:nvPicPr>
        <p:blipFill>
          <a:blip r:embed="rId3" cstate="print"/>
          <a:srcRect/>
          <a:stretch>
            <a:fillRect/>
          </a:stretch>
        </p:blipFill>
        <p:spPr bwMode="auto">
          <a:xfrm>
            <a:off x="6781800" y="3874532"/>
            <a:ext cx="408013" cy="581636"/>
          </a:xfrm>
          <a:prstGeom prst="rect">
            <a:avLst/>
          </a:prstGeom>
          <a:noFill/>
          <a:ln w="9525">
            <a:noFill/>
            <a:miter lim="800000"/>
            <a:headEnd/>
            <a:tailEnd/>
          </a:ln>
        </p:spPr>
      </p:pic>
      <p:pic>
        <p:nvPicPr>
          <p:cNvPr id="42" name="Picture 41" descr="db"/>
          <p:cNvPicPr>
            <a:picLocks noChangeAspect="1" noChangeArrowheads="1"/>
          </p:cNvPicPr>
          <p:nvPr/>
        </p:nvPicPr>
        <p:blipFill>
          <a:blip r:embed="rId3" cstate="print"/>
          <a:srcRect/>
          <a:stretch>
            <a:fillRect/>
          </a:stretch>
        </p:blipFill>
        <p:spPr bwMode="auto">
          <a:xfrm>
            <a:off x="7239000" y="3874532"/>
            <a:ext cx="408013" cy="581636"/>
          </a:xfrm>
          <a:prstGeom prst="rect">
            <a:avLst/>
          </a:prstGeom>
          <a:noFill/>
          <a:ln w="9525">
            <a:noFill/>
            <a:miter lim="800000"/>
            <a:headEnd/>
            <a:tailEnd/>
          </a:ln>
        </p:spPr>
      </p:pic>
      <p:pic>
        <p:nvPicPr>
          <p:cNvPr id="43" name="Picture 42" descr="db"/>
          <p:cNvPicPr>
            <a:picLocks noChangeAspect="1" noChangeArrowheads="1"/>
          </p:cNvPicPr>
          <p:nvPr/>
        </p:nvPicPr>
        <p:blipFill>
          <a:blip r:embed="rId3" cstate="print"/>
          <a:srcRect/>
          <a:stretch>
            <a:fillRect/>
          </a:stretch>
        </p:blipFill>
        <p:spPr bwMode="auto">
          <a:xfrm>
            <a:off x="7745387" y="3874532"/>
            <a:ext cx="408013" cy="581636"/>
          </a:xfrm>
          <a:prstGeom prst="rect">
            <a:avLst/>
          </a:prstGeom>
          <a:noFill/>
          <a:ln w="9525">
            <a:noFill/>
            <a:miter lim="800000"/>
            <a:headEnd/>
            <a:tailEnd/>
          </a:ln>
        </p:spPr>
      </p:pic>
      <p:cxnSp>
        <p:nvCxnSpPr>
          <p:cNvPr id="44" name="Straight Arrow Connector 43"/>
          <p:cNvCxnSpPr/>
          <p:nvPr/>
        </p:nvCxnSpPr>
        <p:spPr>
          <a:xfrm>
            <a:off x="3429000" y="3950732"/>
            <a:ext cx="3200400"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5" name="Rounded Rectangle 44"/>
          <p:cNvSpPr/>
          <p:nvPr/>
        </p:nvSpPr>
        <p:spPr>
          <a:xfrm>
            <a:off x="6629400" y="3417332"/>
            <a:ext cx="1600200" cy="11430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5105400" y="3556337"/>
            <a:ext cx="762000" cy="369332"/>
          </a:xfrm>
          <a:prstGeom prst="rect">
            <a:avLst/>
          </a:prstGeom>
          <a:noFill/>
        </p:spPr>
        <p:txBody>
          <a:bodyPr wrap="square" rtlCol="0">
            <a:spAutoFit/>
          </a:bodyPr>
          <a:lstStyle/>
          <a:p>
            <a:r>
              <a:rPr lang="en-US" dirty="0" smtClean="0"/>
              <a:t>SQL</a:t>
            </a:r>
            <a:endParaRPr lang="en-US" dirty="0"/>
          </a:p>
        </p:txBody>
      </p:sp>
      <p:sp>
        <p:nvSpPr>
          <p:cNvPr id="49" name="TextBox 48"/>
          <p:cNvSpPr txBox="1"/>
          <p:nvPr/>
        </p:nvSpPr>
        <p:spPr>
          <a:xfrm>
            <a:off x="6248400" y="2477869"/>
            <a:ext cx="2514600" cy="646331"/>
          </a:xfrm>
          <a:prstGeom prst="rect">
            <a:avLst/>
          </a:prstGeom>
          <a:noFill/>
        </p:spPr>
        <p:txBody>
          <a:bodyPr wrap="square" rtlCol="0">
            <a:spAutoFit/>
          </a:bodyPr>
          <a:lstStyle/>
          <a:p>
            <a:pPr algn="ctr"/>
            <a:r>
              <a:rPr lang="en-US" dirty="0" smtClean="0">
                <a:solidFill>
                  <a:schemeClr val="accent2"/>
                </a:solidFill>
              </a:rPr>
              <a:t>Threat 1: passive attacks on DB server</a:t>
            </a:r>
            <a:endParaRPr lang="en-US" dirty="0">
              <a:solidFill>
                <a:schemeClr val="accent2"/>
              </a:solidFill>
            </a:endParaRPr>
          </a:p>
        </p:txBody>
      </p:sp>
      <p:sp>
        <p:nvSpPr>
          <p:cNvPr id="50" name="Rounded Rectangle 49"/>
          <p:cNvSpPr/>
          <p:nvPr/>
        </p:nvSpPr>
        <p:spPr>
          <a:xfrm>
            <a:off x="6477000" y="3188732"/>
            <a:ext cx="1981200" cy="1600200"/>
          </a:xfrm>
          <a:prstGeom prst="roundRect">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ounded Rectangle 50"/>
          <p:cNvSpPr/>
          <p:nvPr/>
        </p:nvSpPr>
        <p:spPr>
          <a:xfrm>
            <a:off x="1676400" y="2438400"/>
            <a:ext cx="7086600" cy="2502932"/>
          </a:xfrm>
          <a:prstGeom prst="roundRect">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p:cNvSpPr txBox="1"/>
          <p:nvPr/>
        </p:nvSpPr>
        <p:spPr>
          <a:xfrm>
            <a:off x="2590800" y="2069068"/>
            <a:ext cx="5105400" cy="369332"/>
          </a:xfrm>
          <a:prstGeom prst="rect">
            <a:avLst/>
          </a:prstGeom>
          <a:noFill/>
        </p:spPr>
        <p:txBody>
          <a:bodyPr wrap="square" rtlCol="0">
            <a:spAutoFit/>
          </a:bodyPr>
          <a:lstStyle/>
          <a:p>
            <a:pPr algn="ctr"/>
            <a:r>
              <a:rPr lang="en-US" dirty="0" smtClean="0">
                <a:solidFill>
                  <a:schemeClr val="accent2"/>
                </a:solidFill>
              </a:rPr>
              <a:t>Threat 2: active/passive attacks on all servers</a:t>
            </a:r>
            <a:endParaRPr lang="en-US" dirty="0">
              <a:solidFill>
                <a:schemeClr val="accent2"/>
              </a:solidFill>
            </a:endParaRPr>
          </a:p>
        </p:txBody>
      </p:sp>
      <p:pic>
        <p:nvPicPr>
          <p:cNvPr id="18" name="Picture 17" descr="bluekey.jpg"/>
          <p:cNvPicPr>
            <a:picLocks noChangeAspect="1"/>
          </p:cNvPicPr>
          <p:nvPr/>
        </p:nvPicPr>
        <p:blipFill>
          <a:blip r:embed="rId4" cstate="print"/>
          <a:stretch>
            <a:fillRect/>
          </a:stretch>
        </p:blipFill>
        <p:spPr>
          <a:xfrm rot="3161349">
            <a:off x="658650" y="3885209"/>
            <a:ext cx="457200" cy="541357"/>
          </a:xfrm>
          <a:prstGeom prst="rect">
            <a:avLst/>
          </a:prstGeom>
        </p:spPr>
      </p:pic>
      <p:sp>
        <p:nvSpPr>
          <p:cNvPr id="19" name="Rounded Rectangle 18"/>
          <p:cNvSpPr/>
          <p:nvPr/>
        </p:nvSpPr>
        <p:spPr>
          <a:xfrm>
            <a:off x="457200" y="3124200"/>
            <a:ext cx="914400" cy="5334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07060" y="3048000"/>
            <a:ext cx="864540" cy="369332"/>
          </a:xfrm>
          <a:prstGeom prst="rect">
            <a:avLst/>
          </a:prstGeom>
          <a:noFill/>
        </p:spPr>
        <p:txBody>
          <a:bodyPr wrap="none" rtlCol="0">
            <a:spAutoFit/>
          </a:bodyPr>
          <a:lstStyle/>
          <a:p>
            <a:r>
              <a:rPr lang="en-US" dirty="0" smtClean="0"/>
              <a:t>User 1</a:t>
            </a:r>
            <a:endParaRPr lang="en-US" dirty="0"/>
          </a:p>
        </p:txBody>
      </p:sp>
      <p:sp>
        <p:nvSpPr>
          <p:cNvPr id="21" name="Rounded Rectangle 20"/>
          <p:cNvSpPr/>
          <p:nvPr/>
        </p:nvSpPr>
        <p:spPr>
          <a:xfrm>
            <a:off x="457200" y="3810000"/>
            <a:ext cx="914400" cy="5334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457200" y="3733800"/>
            <a:ext cx="864540" cy="369332"/>
          </a:xfrm>
          <a:prstGeom prst="rect">
            <a:avLst/>
          </a:prstGeom>
          <a:noFill/>
        </p:spPr>
        <p:txBody>
          <a:bodyPr wrap="none" rtlCol="0">
            <a:spAutoFit/>
          </a:bodyPr>
          <a:lstStyle/>
          <a:p>
            <a:r>
              <a:rPr lang="en-US" dirty="0" smtClean="0"/>
              <a:t>User 2</a:t>
            </a:r>
            <a:endParaRPr lang="en-US" dirty="0"/>
          </a:p>
        </p:txBody>
      </p:sp>
      <p:sp>
        <p:nvSpPr>
          <p:cNvPr id="23" name="Rounded Rectangle 22"/>
          <p:cNvSpPr/>
          <p:nvPr/>
        </p:nvSpPr>
        <p:spPr>
          <a:xfrm>
            <a:off x="457200" y="4495800"/>
            <a:ext cx="914400" cy="5334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457200" y="4419600"/>
            <a:ext cx="864540" cy="369332"/>
          </a:xfrm>
          <a:prstGeom prst="rect">
            <a:avLst/>
          </a:prstGeom>
          <a:noFill/>
        </p:spPr>
        <p:txBody>
          <a:bodyPr wrap="none" rtlCol="0">
            <a:spAutoFit/>
          </a:bodyPr>
          <a:lstStyle/>
          <a:p>
            <a:r>
              <a:rPr lang="en-US" dirty="0" smtClean="0"/>
              <a:t>User 3</a:t>
            </a:r>
            <a:endParaRPr lang="en-US" dirty="0"/>
          </a:p>
        </p:txBody>
      </p:sp>
      <p:pic>
        <p:nvPicPr>
          <p:cNvPr id="25" name="Picture 24" descr="greenkey.png"/>
          <p:cNvPicPr>
            <a:picLocks noChangeAspect="1"/>
          </p:cNvPicPr>
          <p:nvPr/>
        </p:nvPicPr>
        <p:blipFill>
          <a:blip r:embed="rId5" cstate="print"/>
          <a:stretch>
            <a:fillRect/>
          </a:stretch>
        </p:blipFill>
        <p:spPr>
          <a:xfrm rot="2751073">
            <a:off x="685800" y="3296214"/>
            <a:ext cx="457200" cy="449555"/>
          </a:xfrm>
          <a:prstGeom prst="rect">
            <a:avLst/>
          </a:prstGeom>
        </p:spPr>
      </p:pic>
      <p:sp>
        <p:nvSpPr>
          <p:cNvPr id="26" name="Rounded Rectangle 25"/>
          <p:cNvSpPr/>
          <p:nvPr/>
        </p:nvSpPr>
        <p:spPr>
          <a:xfrm>
            <a:off x="3810000" y="3581400"/>
            <a:ext cx="1066800" cy="8382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3962400" y="3562290"/>
            <a:ext cx="990600" cy="400110"/>
          </a:xfrm>
          <a:prstGeom prst="rect">
            <a:avLst/>
          </a:prstGeom>
          <a:noFill/>
        </p:spPr>
        <p:txBody>
          <a:bodyPr wrap="square" rtlCol="0">
            <a:spAutoFit/>
          </a:bodyPr>
          <a:lstStyle/>
          <a:p>
            <a:r>
              <a:rPr lang="en-US" sz="2000" dirty="0" smtClean="0"/>
              <a:t>Proxy</a:t>
            </a:r>
            <a:endParaRPr lang="en-US" sz="2000" dirty="0"/>
          </a:p>
        </p:txBody>
      </p:sp>
      <p:pic>
        <p:nvPicPr>
          <p:cNvPr id="28" name="Picture 27" descr="Key-icon.png"/>
          <p:cNvPicPr>
            <a:picLocks noChangeAspect="1"/>
          </p:cNvPicPr>
          <p:nvPr/>
        </p:nvPicPr>
        <p:blipFill>
          <a:blip r:embed="rId6" cstate="print"/>
          <a:stretch>
            <a:fillRect/>
          </a:stretch>
        </p:blipFill>
        <p:spPr>
          <a:xfrm rot="19016144">
            <a:off x="3933872" y="3808225"/>
            <a:ext cx="864925" cy="805344"/>
          </a:xfrm>
          <a:prstGeom prst="rect">
            <a:avLst/>
          </a:prstGeom>
        </p:spPr>
      </p:pic>
      <p:cxnSp>
        <p:nvCxnSpPr>
          <p:cNvPr id="36" name="Straight Arrow Connector 35"/>
          <p:cNvCxnSpPr>
            <a:endCxn id="38" idx="1"/>
          </p:cNvCxnSpPr>
          <p:nvPr/>
        </p:nvCxnSpPr>
        <p:spPr>
          <a:xfrm rot="16200000" flipH="1">
            <a:off x="1282184" y="3366016"/>
            <a:ext cx="712232" cy="533400"/>
          </a:xfrm>
          <a:prstGeom prst="straightConnector1">
            <a:avLst/>
          </a:prstGeom>
          <a:ln>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endCxn id="38" idx="1"/>
          </p:cNvCxnSpPr>
          <p:nvPr/>
        </p:nvCxnSpPr>
        <p:spPr>
          <a:xfrm flipV="1">
            <a:off x="1371600" y="3988832"/>
            <a:ext cx="533400" cy="87868"/>
          </a:xfrm>
          <a:prstGeom prst="straightConnector1">
            <a:avLst/>
          </a:prstGeom>
          <a:ln>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endCxn id="38" idx="1"/>
          </p:cNvCxnSpPr>
          <p:nvPr/>
        </p:nvCxnSpPr>
        <p:spPr>
          <a:xfrm rot="5400000" flipH="1" flipV="1">
            <a:off x="1251466" y="4108966"/>
            <a:ext cx="773668" cy="533400"/>
          </a:xfrm>
          <a:prstGeom prst="straightConnector1">
            <a:avLst/>
          </a:prstGeom>
          <a:ln>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3505200" y="4038600"/>
            <a:ext cx="304800" cy="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4800600" y="4038600"/>
            <a:ext cx="1828800" cy="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2" name="Rectangle 3"/>
          <p:cNvSpPr txBox="1">
            <a:spLocks/>
          </p:cNvSpPr>
          <p:nvPr/>
        </p:nvSpPr>
        <p:spPr bwMode="auto">
          <a:xfrm>
            <a:off x="457200" y="5181601"/>
            <a:ext cx="8229600" cy="5029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567372" marR="0" lvl="0" indent="-457200" algn="l" defTabSz="914400" rtl="0" eaLnBrk="0" fontAlgn="base" latinLnBrk="0" hangingPunct="0">
              <a:lnSpc>
                <a:spcPct val="100000"/>
              </a:lnSpc>
              <a:spcBef>
                <a:spcPts val="500"/>
              </a:spcBef>
              <a:spcAft>
                <a:spcPct val="0"/>
              </a:spcAft>
              <a:buClr>
                <a:schemeClr val="accent1"/>
              </a:buClr>
              <a:buSzPct val="68000"/>
              <a:buFont typeface="+mj-lt"/>
              <a:buAutoNum type="arabicPeriod"/>
              <a:tabLst/>
              <a:defRPr/>
            </a:pPr>
            <a:r>
              <a:rPr lang="en-US" sz="2500" dirty="0" smtClean="0">
                <a:solidFill>
                  <a:schemeClr val="accent4"/>
                </a:solidFill>
                <a:latin typeface="Arial"/>
                <a:cs typeface="Arial"/>
              </a:rPr>
              <a:t>Process SQL queries on encrypted data</a:t>
            </a:r>
          </a:p>
          <a:p>
            <a:pPr marL="365760" marR="0" lvl="0" indent="-255588" algn="l" defTabSz="914400" rtl="0" eaLnBrk="0" fontAlgn="base" latinLnBrk="0" hangingPunct="0">
              <a:lnSpc>
                <a:spcPct val="100000"/>
              </a:lnSpc>
              <a:spcBef>
                <a:spcPts val="500"/>
              </a:spcBef>
              <a:spcAft>
                <a:spcPct val="0"/>
              </a:spcAft>
              <a:buClr>
                <a:schemeClr val="accent1"/>
              </a:buClr>
              <a:buSzPct val="68000"/>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4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400" dirty="0" smtClean="0">
              <a:solidFill>
                <a:srgbClr val="FF0000"/>
              </a:solidFill>
              <a:latin typeface="Arial"/>
              <a:cs typeface="Arial"/>
            </a:endParaRPr>
          </a:p>
        </p:txBody>
      </p:sp>
      <p:sp>
        <p:nvSpPr>
          <p:cNvPr id="63" name="Rectangle 3"/>
          <p:cNvSpPr txBox="1">
            <a:spLocks/>
          </p:cNvSpPr>
          <p:nvPr/>
        </p:nvSpPr>
        <p:spPr bwMode="auto">
          <a:xfrm>
            <a:off x="457200" y="5638801"/>
            <a:ext cx="8686800" cy="5029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567372" marR="0" lvl="0" indent="-457200" algn="l" defTabSz="914400" rtl="0" eaLnBrk="0" fontAlgn="base" latinLnBrk="0" hangingPunct="0">
              <a:lnSpc>
                <a:spcPct val="100000"/>
              </a:lnSpc>
              <a:spcBef>
                <a:spcPts val="500"/>
              </a:spcBef>
              <a:spcAft>
                <a:spcPct val="0"/>
              </a:spcAft>
              <a:buClr>
                <a:schemeClr val="accent1"/>
              </a:buClr>
              <a:buSzPct val="68000"/>
              <a:buFont typeface="+mj-lt"/>
              <a:buAutoNum type="arabicPeriod" startAt="2"/>
              <a:tabLst/>
              <a:defRPr/>
            </a:pPr>
            <a:r>
              <a:rPr lang="en-US" sz="2500" dirty="0" smtClean="0">
                <a:solidFill>
                  <a:schemeClr val="accent4"/>
                </a:solidFill>
                <a:latin typeface="Arial"/>
                <a:cs typeface="Arial"/>
              </a:rPr>
              <a:t>Capture and enforce cryptographically access control in SQL: chain keys from user passwords to data item</a:t>
            </a:r>
          </a:p>
          <a:p>
            <a:pPr marL="365760" marR="0" lvl="0" indent="-255588" algn="l" defTabSz="914400" rtl="0" eaLnBrk="0" fontAlgn="base" latinLnBrk="0" hangingPunct="0">
              <a:lnSpc>
                <a:spcPct val="100000"/>
              </a:lnSpc>
              <a:spcBef>
                <a:spcPts val="500"/>
              </a:spcBef>
              <a:spcAft>
                <a:spcPct val="0"/>
              </a:spcAft>
              <a:buClr>
                <a:schemeClr val="accent1"/>
              </a:buClr>
              <a:buSzPct val="68000"/>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4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400" dirty="0" smtClean="0">
              <a:solidFill>
                <a:srgbClr val="FF0000"/>
              </a:solidFill>
              <a:latin typeface="Arial"/>
              <a:cs typeface="Arial"/>
            </a:endParaRPr>
          </a:p>
        </p:txBody>
      </p:sp>
      <p:pic>
        <p:nvPicPr>
          <p:cNvPr id="64" name="Picture 63" descr="purplekey"/>
          <p:cNvPicPr>
            <a:picLocks noChangeAspect="1"/>
          </p:cNvPicPr>
          <p:nvPr/>
        </p:nvPicPr>
        <p:blipFill>
          <a:blip r:embed="rId7" cstate="print"/>
          <a:stretch>
            <a:fillRect/>
          </a:stretch>
        </p:blipFill>
        <p:spPr>
          <a:xfrm rot="2780546">
            <a:off x="643044" y="4609322"/>
            <a:ext cx="479784" cy="471762"/>
          </a:xfrm>
          <a:prstGeom prst="rect">
            <a:avLst/>
          </a:prstGeom>
        </p:spPr>
      </p:pic>
      <p:cxnSp>
        <p:nvCxnSpPr>
          <p:cNvPr id="66" name="Straight Arrow Connector 65"/>
          <p:cNvCxnSpPr/>
          <p:nvPr/>
        </p:nvCxnSpPr>
        <p:spPr>
          <a:xfrm rot="16200000" flipH="1">
            <a:off x="114300" y="3009900"/>
            <a:ext cx="762000" cy="2286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152400" y="2057400"/>
            <a:ext cx="1447800" cy="646331"/>
          </a:xfrm>
          <a:prstGeom prst="rect">
            <a:avLst/>
          </a:prstGeom>
          <a:noFill/>
        </p:spPr>
        <p:txBody>
          <a:bodyPr wrap="square" rtlCol="0">
            <a:spAutoFit/>
          </a:bodyPr>
          <a:lstStyle/>
          <a:p>
            <a:r>
              <a:rPr lang="en-US" dirty="0" smtClean="0"/>
              <a:t>user password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2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p:bldP spid="26" grpId="0" animBg="1"/>
      <p:bldP spid="27" grpId="0"/>
      <p:bldP spid="62" grpId="0"/>
      <p:bldP spid="63" grpId="0"/>
      <p:bldP spid="6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525252"/>
                </a:solidFill>
              </a:rPr>
              <a:t>Threat Model</a:t>
            </a:r>
            <a:endParaRPr lang="en-US" dirty="0">
              <a:solidFill>
                <a:srgbClr val="525252"/>
              </a:solidFill>
            </a:endParaRPr>
          </a:p>
        </p:txBody>
      </p:sp>
      <p:sp>
        <p:nvSpPr>
          <p:cNvPr id="4" name="Rectangle 3"/>
          <p:cNvSpPr txBox="1">
            <a:spLocks/>
          </p:cNvSpPr>
          <p:nvPr/>
        </p:nvSpPr>
        <p:spPr bwMode="auto">
          <a:xfrm>
            <a:off x="457200" y="1295400"/>
            <a:ext cx="8229600" cy="5029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760" indent="-255588" eaLnBrk="0" hangingPunct="0">
              <a:spcBef>
                <a:spcPts val="500"/>
              </a:spcBef>
              <a:buClr>
                <a:schemeClr val="accent1"/>
              </a:buClr>
              <a:buSzPct val="68000"/>
              <a:defRPr/>
            </a:pPr>
            <a:endParaRPr lang="en-US" sz="2500" i="1" dirty="0" smtClean="0">
              <a:solidFill>
                <a:schemeClr val="accent4"/>
              </a:solidFill>
              <a:latin typeface="Arial"/>
              <a:cs typeface="Arial"/>
            </a:endParaRPr>
          </a:p>
          <a:p>
            <a:pPr marL="365760" indent="-255588" eaLnBrk="0" hangingPunct="0">
              <a:spcBef>
                <a:spcPts val="500"/>
              </a:spcBef>
              <a:buClr>
                <a:schemeClr val="accent1"/>
              </a:buClr>
              <a:buSzPct val="68000"/>
              <a:buFont typeface="Wingdings 3" pitchFamily="18" charset="2"/>
              <a:buChar char=""/>
              <a:defRPr/>
            </a:pPr>
            <a:r>
              <a:rPr lang="en-US" sz="2500" dirty="0" smtClean="0">
                <a:solidFill>
                  <a:srgbClr val="000000"/>
                </a:solidFill>
                <a:latin typeface="Arial"/>
                <a:cs typeface="Arial"/>
              </a:rPr>
              <a:t>Consider attacks on </a:t>
            </a:r>
            <a:r>
              <a:rPr lang="en-US" sz="2500" i="1" dirty="0" smtClean="0">
                <a:solidFill>
                  <a:schemeClr val="accent4"/>
                </a:solidFill>
                <a:latin typeface="Arial"/>
                <a:cs typeface="Arial"/>
              </a:rPr>
              <a:t>any</a:t>
            </a:r>
            <a:r>
              <a:rPr lang="en-US" sz="2500" i="1" dirty="0" smtClean="0">
                <a:solidFill>
                  <a:srgbClr val="000000"/>
                </a:solidFill>
                <a:latin typeface="Arial"/>
                <a:cs typeface="Arial"/>
              </a:rPr>
              <a:t> </a:t>
            </a:r>
            <a:r>
              <a:rPr lang="en-US" sz="2500" dirty="0" smtClean="0">
                <a:solidFill>
                  <a:srgbClr val="000000"/>
                </a:solidFill>
                <a:latin typeface="Arial"/>
                <a:cs typeface="Arial"/>
              </a:rPr>
              <a:t>part of the servers</a:t>
            </a:r>
          </a:p>
          <a:p>
            <a:pPr marL="365760" marR="0" lvl="0" indent="-255588" algn="l" defTabSz="914400" rtl="0" eaLnBrk="0" fontAlgn="base" latinLnBrk="0" hangingPunct="0">
              <a:lnSpc>
                <a:spcPct val="100000"/>
              </a:lnSpc>
              <a:spcBef>
                <a:spcPts val="500"/>
              </a:spcBef>
              <a:spcAft>
                <a:spcPct val="0"/>
              </a:spcAft>
              <a:buClr>
                <a:schemeClr val="accent1"/>
              </a:buClr>
              <a:buSzPct val="68000"/>
              <a:tabLst/>
              <a:defRPr/>
            </a:pPr>
            <a:endParaRPr lang="en-US" sz="2500" dirty="0" smtClean="0">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4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400" dirty="0" smtClean="0">
              <a:solidFill>
                <a:srgbClr val="FF0000"/>
              </a:solidFill>
              <a:latin typeface="Arial"/>
              <a:cs typeface="Arial"/>
            </a:endParaRPr>
          </a:p>
        </p:txBody>
      </p:sp>
      <p:sp>
        <p:nvSpPr>
          <p:cNvPr id="5" name="Rectangle 3"/>
          <p:cNvSpPr txBox="1">
            <a:spLocks/>
          </p:cNvSpPr>
          <p:nvPr/>
        </p:nvSpPr>
        <p:spPr bwMode="auto">
          <a:xfrm>
            <a:off x="457200" y="2133600"/>
            <a:ext cx="8229600" cy="5029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760" indent="-255588" eaLnBrk="0" hangingPunct="0">
              <a:spcBef>
                <a:spcPts val="500"/>
              </a:spcBef>
              <a:buClr>
                <a:schemeClr val="accent1"/>
              </a:buClr>
              <a:buSzPct val="68000"/>
              <a:defRPr/>
            </a:pPr>
            <a:endParaRPr lang="en-US" sz="2500" i="1" dirty="0" smtClean="0">
              <a:solidFill>
                <a:schemeClr val="accent4"/>
              </a:solidFill>
              <a:latin typeface="Arial"/>
              <a:cs typeface="Arial"/>
            </a:endParaRPr>
          </a:p>
          <a:p>
            <a:pPr marL="365760" indent="-255588" eaLnBrk="0" hangingPunct="0">
              <a:spcBef>
                <a:spcPts val="500"/>
              </a:spcBef>
              <a:buClr>
                <a:schemeClr val="accent1"/>
              </a:buClr>
              <a:buSzPct val="68000"/>
              <a:buFont typeface="Wingdings 3" pitchFamily="18" charset="2"/>
              <a:buChar char=""/>
              <a:defRPr/>
            </a:pPr>
            <a:r>
              <a:rPr lang="en-US" sz="2500" dirty="0" smtClean="0">
                <a:solidFill>
                  <a:srgbClr val="000000"/>
                </a:solidFill>
                <a:latin typeface="Arial"/>
                <a:cs typeface="Arial"/>
              </a:rPr>
              <a:t>We do </a:t>
            </a:r>
            <a:r>
              <a:rPr lang="en-US" sz="2500" dirty="0" smtClean="0">
                <a:solidFill>
                  <a:srgbClr val="39639D"/>
                </a:solidFill>
                <a:latin typeface="Arial"/>
                <a:cs typeface="Arial"/>
              </a:rPr>
              <a:t>not consider integrity </a:t>
            </a:r>
            <a:r>
              <a:rPr lang="en-US" sz="2500" dirty="0" smtClean="0">
                <a:solidFill>
                  <a:srgbClr val="000000"/>
                </a:solidFill>
                <a:latin typeface="Arial"/>
                <a:cs typeface="Arial"/>
              </a:rPr>
              <a:t>attacks</a:t>
            </a:r>
          </a:p>
          <a:p>
            <a:pPr marL="822960" lvl="1" indent="-255588" eaLnBrk="0" hangingPunct="0">
              <a:spcBef>
                <a:spcPts val="500"/>
              </a:spcBef>
              <a:buClr>
                <a:schemeClr val="accent1"/>
              </a:buClr>
              <a:buSzPct val="68000"/>
              <a:buFont typeface="Wingdings 3" pitchFamily="18" charset="2"/>
              <a:buChar char=""/>
              <a:defRPr/>
            </a:pPr>
            <a:r>
              <a:rPr lang="en-US" sz="2500" dirty="0" smtClean="0">
                <a:solidFill>
                  <a:srgbClr val="000000"/>
                </a:solidFill>
                <a:latin typeface="Arial"/>
                <a:cs typeface="Arial"/>
              </a:rPr>
              <a:t>Can affect data integrity, but not confidentiality</a:t>
            </a: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500" dirty="0" smtClean="0">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4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400" dirty="0" smtClean="0">
              <a:solidFill>
                <a:srgbClr val="FF0000"/>
              </a:solidFill>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2"/>
                </a:solidFill>
              </a:rPr>
              <a:t>Threat 1: Passive attacks to DB Server</a:t>
            </a:r>
            <a:endParaRPr lang="en-US" dirty="0">
              <a:solidFill>
                <a:schemeClr val="tx2"/>
              </a:solidFill>
            </a:endParaRPr>
          </a:p>
        </p:txBody>
      </p:sp>
      <p:sp>
        <p:nvSpPr>
          <p:cNvPr id="8" name="TextBox 7"/>
          <p:cNvSpPr txBox="1"/>
          <p:nvPr/>
        </p:nvSpPr>
        <p:spPr>
          <a:xfrm>
            <a:off x="7010400" y="1905000"/>
            <a:ext cx="1752600" cy="400110"/>
          </a:xfrm>
          <a:prstGeom prst="rect">
            <a:avLst/>
          </a:prstGeom>
          <a:noFill/>
        </p:spPr>
        <p:txBody>
          <a:bodyPr wrap="square" rtlCol="0">
            <a:spAutoFit/>
          </a:bodyPr>
          <a:lstStyle/>
          <a:p>
            <a:r>
              <a:rPr lang="en-US" sz="2000" dirty="0" smtClean="0"/>
              <a:t>DB Server</a:t>
            </a:r>
            <a:endParaRPr lang="en-US" sz="2000" dirty="0"/>
          </a:p>
        </p:txBody>
      </p:sp>
      <p:pic>
        <p:nvPicPr>
          <p:cNvPr id="9" name="Picture 8" descr="db"/>
          <p:cNvPicPr>
            <a:picLocks noChangeAspect="1" noChangeArrowheads="1"/>
          </p:cNvPicPr>
          <p:nvPr/>
        </p:nvPicPr>
        <p:blipFill>
          <a:blip r:embed="rId3" cstate="print"/>
          <a:srcRect/>
          <a:stretch>
            <a:fillRect/>
          </a:stretch>
        </p:blipFill>
        <p:spPr bwMode="auto">
          <a:xfrm>
            <a:off x="7010400" y="2362200"/>
            <a:ext cx="408013" cy="581636"/>
          </a:xfrm>
          <a:prstGeom prst="rect">
            <a:avLst/>
          </a:prstGeom>
          <a:noFill/>
          <a:ln w="9525">
            <a:noFill/>
            <a:miter lim="800000"/>
            <a:headEnd/>
            <a:tailEnd/>
          </a:ln>
        </p:spPr>
      </p:pic>
      <p:pic>
        <p:nvPicPr>
          <p:cNvPr id="10" name="Picture 9" descr="db"/>
          <p:cNvPicPr>
            <a:picLocks noChangeAspect="1" noChangeArrowheads="1"/>
          </p:cNvPicPr>
          <p:nvPr/>
        </p:nvPicPr>
        <p:blipFill>
          <a:blip r:embed="rId3" cstate="print"/>
          <a:srcRect/>
          <a:stretch>
            <a:fillRect/>
          </a:stretch>
        </p:blipFill>
        <p:spPr bwMode="auto">
          <a:xfrm>
            <a:off x="7467600" y="2362200"/>
            <a:ext cx="408013" cy="581636"/>
          </a:xfrm>
          <a:prstGeom prst="rect">
            <a:avLst/>
          </a:prstGeom>
          <a:noFill/>
          <a:ln w="9525">
            <a:noFill/>
            <a:miter lim="800000"/>
            <a:headEnd/>
            <a:tailEnd/>
          </a:ln>
        </p:spPr>
      </p:pic>
      <p:pic>
        <p:nvPicPr>
          <p:cNvPr id="11" name="Picture 10" descr="db"/>
          <p:cNvPicPr>
            <a:picLocks noChangeAspect="1" noChangeArrowheads="1"/>
          </p:cNvPicPr>
          <p:nvPr/>
        </p:nvPicPr>
        <p:blipFill>
          <a:blip r:embed="rId3" cstate="print"/>
          <a:srcRect/>
          <a:stretch>
            <a:fillRect/>
          </a:stretch>
        </p:blipFill>
        <p:spPr bwMode="auto">
          <a:xfrm>
            <a:off x="7973987" y="2362200"/>
            <a:ext cx="408013" cy="581636"/>
          </a:xfrm>
          <a:prstGeom prst="rect">
            <a:avLst/>
          </a:prstGeom>
          <a:noFill/>
          <a:ln w="9525">
            <a:noFill/>
            <a:miter lim="800000"/>
            <a:headEnd/>
            <a:tailEnd/>
          </a:ln>
        </p:spPr>
      </p:pic>
      <p:cxnSp>
        <p:nvCxnSpPr>
          <p:cNvPr id="12" name="Straight Arrow Connector 11"/>
          <p:cNvCxnSpPr/>
          <p:nvPr/>
        </p:nvCxnSpPr>
        <p:spPr>
          <a:xfrm>
            <a:off x="4572000" y="2438400"/>
            <a:ext cx="2286000" cy="1588"/>
          </a:xfrm>
          <a:prstGeom prst="straightConnector1">
            <a:avLst/>
          </a:prstGeom>
          <a:ln>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6858000" y="1905000"/>
            <a:ext cx="1600200" cy="1143000"/>
          </a:xfrm>
          <a:prstGeom prst="roundRect">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9" descr="devil"/>
          <p:cNvPicPr>
            <a:picLocks noChangeAspect="1" noChangeArrowheads="1"/>
          </p:cNvPicPr>
          <p:nvPr/>
        </p:nvPicPr>
        <p:blipFill>
          <a:blip r:embed="rId4" cstate="print"/>
          <a:srcRect/>
          <a:stretch>
            <a:fillRect/>
          </a:stretch>
        </p:blipFill>
        <p:spPr bwMode="auto">
          <a:xfrm>
            <a:off x="6400800" y="1981200"/>
            <a:ext cx="384313" cy="384313"/>
          </a:xfrm>
          <a:prstGeom prst="rect">
            <a:avLst/>
          </a:prstGeom>
          <a:noFill/>
          <a:ln w="9525">
            <a:noFill/>
            <a:miter lim="800000"/>
            <a:headEnd/>
            <a:tailEnd/>
          </a:ln>
        </p:spPr>
      </p:pic>
      <p:pic>
        <p:nvPicPr>
          <p:cNvPr id="33" name="Picture 32" descr="devil"/>
          <p:cNvPicPr>
            <a:picLocks noChangeAspect="1" noChangeArrowheads="1"/>
          </p:cNvPicPr>
          <p:nvPr/>
        </p:nvPicPr>
        <p:blipFill>
          <a:blip r:embed="rId4" cstate="print"/>
          <a:srcRect/>
          <a:stretch>
            <a:fillRect/>
          </a:stretch>
        </p:blipFill>
        <p:spPr bwMode="auto">
          <a:xfrm flipH="1">
            <a:off x="8153400" y="1447800"/>
            <a:ext cx="384313" cy="384313"/>
          </a:xfrm>
          <a:prstGeom prst="rect">
            <a:avLst/>
          </a:prstGeom>
          <a:noFill/>
          <a:ln w="9525">
            <a:noFill/>
            <a:miter lim="800000"/>
            <a:headEnd/>
            <a:tailEnd/>
          </a:ln>
        </p:spPr>
      </p:pic>
      <p:sp>
        <p:nvSpPr>
          <p:cNvPr id="35" name="TextBox 34"/>
          <p:cNvSpPr txBox="1"/>
          <p:nvPr/>
        </p:nvSpPr>
        <p:spPr>
          <a:xfrm>
            <a:off x="5257800" y="2057400"/>
            <a:ext cx="762000" cy="369332"/>
          </a:xfrm>
          <a:prstGeom prst="rect">
            <a:avLst/>
          </a:prstGeom>
          <a:noFill/>
        </p:spPr>
        <p:txBody>
          <a:bodyPr wrap="square" rtlCol="0">
            <a:spAutoFit/>
          </a:bodyPr>
          <a:lstStyle/>
          <a:p>
            <a:r>
              <a:rPr lang="en-US" dirty="0" smtClean="0"/>
              <a:t>SQL</a:t>
            </a:r>
            <a:endParaRPr lang="en-US" dirty="0"/>
          </a:p>
        </p:txBody>
      </p:sp>
      <p:cxnSp>
        <p:nvCxnSpPr>
          <p:cNvPr id="37" name="Straight Connector 36"/>
          <p:cNvCxnSpPr/>
          <p:nvPr/>
        </p:nvCxnSpPr>
        <p:spPr>
          <a:xfrm rot="5400000">
            <a:off x="4115594" y="2362200"/>
            <a:ext cx="1523206" cy="794"/>
          </a:xfrm>
          <a:prstGeom prst="line">
            <a:avLst/>
          </a:prstGeom>
          <a:ln w="25400" cap="flat" cmpd="sng" algn="ctr">
            <a:solidFill>
              <a:srgbClr val="000000"/>
            </a:solidFill>
            <a:prstDash val="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429000" y="1504890"/>
            <a:ext cx="1143000" cy="400110"/>
          </a:xfrm>
          <a:prstGeom prst="rect">
            <a:avLst/>
          </a:prstGeom>
          <a:noFill/>
        </p:spPr>
        <p:txBody>
          <a:bodyPr wrap="square" rtlCol="0">
            <a:spAutoFit/>
          </a:bodyPr>
          <a:lstStyle/>
          <a:p>
            <a:r>
              <a:rPr lang="en-US" sz="2000" dirty="0" smtClean="0">
                <a:solidFill>
                  <a:srgbClr val="008000"/>
                </a:solidFill>
              </a:rPr>
              <a:t>Trusted</a:t>
            </a:r>
            <a:endParaRPr lang="en-US" sz="2000" dirty="0">
              <a:solidFill>
                <a:srgbClr val="008000"/>
              </a:solidFill>
            </a:endParaRPr>
          </a:p>
        </p:txBody>
      </p:sp>
      <p:sp>
        <p:nvSpPr>
          <p:cNvPr id="41" name="Rounded Rectangle 40"/>
          <p:cNvSpPr/>
          <p:nvPr/>
        </p:nvSpPr>
        <p:spPr>
          <a:xfrm>
            <a:off x="3352800" y="1981200"/>
            <a:ext cx="1219200" cy="8382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3505200" y="1981200"/>
            <a:ext cx="990600" cy="400110"/>
          </a:xfrm>
          <a:prstGeom prst="rect">
            <a:avLst/>
          </a:prstGeom>
          <a:noFill/>
        </p:spPr>
        <p:txBody>
          <a:bodyPr wrap="square" rtlCol="0">
            <a:spAutoFit/>
          </a:bodyPr>
          <a:lstStyle/>
          <a:p>
            <a:r>
              <a:rPr lang="en-US" sz="2000" dirty="0" smtClean="0"/>
              <a:t>Proxy</a:t>
            </a:r>
            <a:endParaRPr lang="en-US" sz="2000" dirty="0"/>
          </a:p>
        </p:txBody>
      </p:sp>
      <p:pic>
        <p:nvPicPr>
          <p:cNvPr id="46" name="Picture 45" descr="Key-icon.png"/>
          <p:cNvPicPr>
            <a:picLocks noChangeAspect="1"/>
          </p:cNvPicPr>
          <p:nvPr/>
        </p:nvPicPr>
        <p:blipFill>
          <a:blip r:embed="rId5" cstate="print"/>
          <a:stretch>
            <a:fillRect/>
          </a:stretch>
        </p:blipFill>
        <p:spPr>
          <a:xfrm rot="19803447">
            <a:off x="3490596" y="2225850"/>
            <a:ext cx="864925" cy="864925"/>
          </a:xfrm>
          <a:prstGeom prst="rect">
            <a:avLst/>
          </a:prstGeom>
        </p:spPr>
      </p:pic>
      <p:sp>
        <p:nvSpPr>
          <p:cNvPr id="50" name="TextBox 49"/>
          <p:cNvSpPr txBox="1"/>
          <p:nvPr/>
        </p:nvSpPr>
        <p:spPr>
          <a:xfrm>
            <a:off x="6553200" y="1428690"/>
            <a:ext cx="1828800" cy="400110"/>
          </a:xfrm>
          <a:prstGeom prst="rect">
            <a:avLst/>
          </a:prstGeom>
          <a:noFill/>
        </p:spPr>
        <p:txBody>
          <a:bodyPr wrap="square" rtlCol="0">
            <a:spAutoFit/>
          </a:bodyPr>
          <a:lstStyle/>
          <a:p>
            <a:r>
              <a:rPr lang="en-US" sz="2000" dirty="0" smtClean="0">
                <a:solidFill>
                  <a:srgbClr val="DA1F28"/>
                </a:solidFill>
              </a:rPr>
              <a:t>Under attack</a:t>
            </a:r>
            <a:endParaRPr lang="en-US" sz="2000" dirty="0">
              <a:solidFill>
                <a:srgbClr val="DA1F28"/>
              </a:solidFill>
            </a:endParaRPr>
          </a:p>
        </p:txBody>
      </p:sp>
      <p:sp>
        <p:nvSpPr>
          <p:cNvPr id="25" name="Rectangle 3"/>
          <p:cNvSpPr txBox="1">
            <a:spLocks/>
          </p:cNvSpPr>
          <p:nvPr/>
        </p:nvSpPr>
        <p:spPr bwMode="auto">
          <a:xfrm>
            <a:off x="457200" y="2971801"/>
            <a:ext cx="8229600" cy="5029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760" indent="-255588" eaLnBrk="0" hangingPunct="0">
              <a:spcBef>
                <a:spcPts val="500"/>
              </a:spcBef>
              <a:buClr>
                <a:schemeClr val="accent1"/>
              </a:buClr>
              <a:buSzPct val="68000"/>
              <a:defRPr/>
            </a:pPr>
            <a:endParaRPr lang="en-US" sz="2500" i="1" dirty="0" smtClean="0">
              <a:solidFill>
                <a:schemeClr val="accent4"/>
              </a:solidFill>
              <a:latin typeface="Arial"/>
              <a:cs typeface="Arial"/>
            </a:endParaRPr>
          </a:p>
          <a:p>
            <a:pPr marL="365760" indent="-255588" eaLnBrk="0" hangingPunct="0">
              <a:spcBef>
                <a:spcPts val="500"/>
              </a:spcBef>
              <a:buClr>
                <a:schemeClr val="accent1"/>
              </a:buClr>
              <a:buSzPct val="68000"/>
              <a:buFont typeface="Wingdings 3" pitchFamily="18" charset="2"/>
              <a:buChar char=""/>
              <a:defRPr/>
            </a:pPr>
            <a:r>
              <a:rPr lang="en-US" sz="2500" dirty="0" smtClean="0">
                <a:solidFill>
                  <a:srgbClr val="000000"/>
                </a:solidFill>
                <a:latin typeface="Arial"/>
                <a:cs typeface="Arial"/>
              </a:rPr>
              <a:t>Use cases:</a:t>
            </a:r>
          </a:p>
          <a:p>
            <a:pPr marL="822960" lvl="1" indent="-255588" eaLnBrk="0" hangingPunct="0">
              <a:spcBef>
                <a:spcPts val="500"/>
              </a:spcBef>
              <a:buClr>
                <a:schemeClr val="accent1"/>
              </a:buClr>
              <a:buSzPct val="68000"/>
              <a:buFont typeface="Wingdings 3" pitchFamily="18" charset="2"/>
              <a:buChar char=""/>
              <a:defRPr/>
            </a:pPr>
            <a:r>
              <a:rPr lang="en-US" sz="2500" dirty="0" smtClean="0">
                <a:solidFill>
                  <a:srgbClr val="474B78"/>
                </a:solidFill>
                <a:latin typeface="Arial"/>
                <a:cs typeface="Arial"/>
              </a:rPr>
              <a:t>Private data center:</a:t>
            </a:r>
            <a:r>
              <a:rPr lang="en-US" sz="2500" dirty="0" smtClean="0">
                <a:solidFill>
                  <a:srgbClr val="000000"/>
                </a:solidFill>
                <a:latin typeface="Arial"/>
                <a:cs typeface="Arial"/>
              </a:rPr>
              <a:t> hide DB from sys </a:t>
            </a:r>
            <a:r>
              <a:rPr lang="en-US" sz="2500" dirty="0" err="1" smtClean="0">
                <a:solidFill>
                  <a:srgbClr val="000000"/>
                </a:solidFill>
                <a:latin typeface="Arial"/>
                <a:cs typeface="Arial"/>
              </a:rPr>
              <a:t>admins</a:t>
            </a:r>
            <a:r>
              <a:rPr lang="en-US" sz="2500" dirty="0" smtClean="0">
                <a:solidFill>
                  <a:srgbClr val="000000"/>
                </a:solidFill>
                <a:latin typeface="Arial"/>
                <a:cs typeface="Arial"/>
              </a:rPr>
              <a:t>, proxy is available to few</a:t>
            </a:r>
          </a:p>
          <a:p>
            <a:pPr marL="822960" lvl="1" indent="-255588" eaLnBrk="0" hangingPunct="0">
              <a:spcBef>
                <a:spcPts val="500"/>
              </a:spcBef>
              <a:buClr>
                <a:schemeClr val="accent1"/>
              </a:buClr>
              <a:buSzPct val="68000"/>
              <a:buFont typeface="Wingdings 3" pitchFamily="18" charset="2"/>
              <a:buChar char=""/>
              <a:defRPr/>
            </a:pPr>
            <a:r>
              <a:rPr lang="en-US" sz="2500" dirty="0" smtClean="0">
                <a:solidFill>
                  <a:schemeClr val="accent5"/>
                </a:solidFill>
                <a:latin typeface="Arial"/>
                <a:cs typeface="Arial"/>
              </a:rPr>
              <a:t>Outsourcing the database</a:t>
            </a:r>
            <a:r>
              <a:rPr lang="en-US" sz="2500" dirty="0" smtClean="0">
                <a:solidFill>
                  <a:srgbClr val="000000"/>
                </a:solidFill>
                <a:latin typeface="Arial"/>
                <a:cs typeface="Arial"/>
              </a:rPr>
              <a:t>: DB runs on cloud,</a:t>
            </a:r>
            <a:br>
              <a:rPr lang="en-US" sz="2500" dirty="0" smtClean="0">
                <a:solidFill>
                  <a:srgbClr val="000000"/>
                </a:solidFill>
                <a:latin typeface="Arial"/>
                <a:cs typeface="Arial"/>
              </a:rPr>
            </a:br>
            <a:r>
              <a:rPr lang="en-US" sz="2500" dirty="0" smtClean="0">
                <a:solidFill>
                  <a:srgbClr val="000000"/>
                </a:solidFill>
                <a:latin typeface="Arial"/>
                <a:cs typeface="Arial"/>
              </a:rPr>
              <a:t>proxy runs on local server</a:t>
            </a:r>
          </a:p>
          <a:p>
            <a:pPr marL="822960" lvl="1" indent="-255588" eaLnBrk="0" hangingPunct="0">
              <a:spcBef>
                <a:spcPts val="500"/>
              </a:spcBef>
              <a:buClr>
                <a:schemeClr val="accent1"/>
              </a:buClr>
              <a:buSzPct val="68000"/>
              <a:defRPr/>
            </a:pPr>
            <a:endParaRPr lang="en-US" sz="2500" dirty="0" smtClean="0">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4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400" dirty="0" smtClean="0">
              <a:solidFill>
                <a:srgbClr val="FF0000"/>
              </a:solidFill>
              <a:latin typeface="Arial"/>
              <a:cs typeface="Arial"/>
            </a:endParaRPr>
          </a:p>
        </p:txBody>
      </p:sp>
      <p:sp>
        <p:nvSpPr>
          <p:cNvPr id="21" name="TextBox 20"/>
          <p:cNvSpPr txBox="1"/>
          <p:nvPr/>
        </p:nvSpPr>
        <p:spPr>
          <a:xfrm>
            <a:off x="1524000" y="2096869"/>
            <a:ext cx="1905000" cy="646331"/>
          </a:xfrm>
          <a:prstGeom prst="rect">
            <a:avLst/>
          </a:prstGeom>
          <a:noFill/>
        </p:spPr>
        <p:txBody>
          <a:bodyPr wrap="square" rtlCol="0">
            <a:spAutoFit/>
          </a:bodyPr>
          <a:lstStyle/>
          <a:p>
            <a:pPr algn="ctr"/>
            <a:r>
              <a:rPr lang="en-US" dirty="0" smtClean="0"/>
              <a:t>unencrypted</a:t>
            </a:r>
          </a:p>
          <a:p>
            <a:pPr algn="ctr"/>
            <a:r>
              <a:rPr lang="en-US" dirty="0" smtClean="0"/>
              <a:t>query/response</a:t>
            </a:r>
            <a:endParaRPr lang="en-US" dirty="0"/>
          </a:p>
        </p:txBody>
      </p:sp>
      <p:sp>
        <p:nvSpPr>
          <p:cNvPr id="23" name="Rounded Rectangle 22"/>
          <p:cNvSpPr/>
          <p:nvPr/>
        </p:nvSpPr>
        <p:spPr>
          <a:xfrm>
            <a:off x="228600" y="2209800"/>
            <a:ext cx="1371600" cy="5334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a:off x="1600200" y="2438400"/>
            <a:ext cx="1752600"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28600" y="2221468"/>
            <a:ext cx="1447800" cy="369332"/>
          </a:xfrm>
          <a:prstGeom prst="rect">
            <a:avLst/>
          </a:prstGeom>
          <a:noFill/>
        </p:spPr>
        <p:txBody>
          <a:bodyPr wrap="square" rtlCol="0">
            <a:spAutoFit/>
          </a:bodyPr>
          <a:lstStyle/>
          <a:p>
            <a:pPr algn="ctr"/>
            <a:r>
              <a:rPr lang="en-US" dirty="0" smtClean="0"/>
              <a:t>Application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2"/>
                </a:solidFill>
              </a:rPr>
              <a:t>Threat 1: Passive attacks to DB Server</a:t>
            </a:r>
            <a:endParaRPr lang="en-US" dirty="0">
              <a:solidFill>
                <a:schemeClr val="tx2"/>
              </a:solidFill>
            </a:endParaRPr>
          </a:p>
        </p:txBody>
      </p:sp>
      <p:sp>
        <p:nvSpPr>
          <p:cNvPr id="8" name="TextBox 7"/>
          <p:cNvSpPr txBox="1"/>
          <p:nvPr/>
        </p:nvSpPr>
        <p:spPr>
          <a:xfrm>
            <a:off x="7010400" y="1905000"/>
            <a:ext cx="1752600" cy="400110"/>
          </a:xfrm>
          <a:prstGeom prst="rect">
            <a:avLst/>
          </a:prstGeom>
          <a:noFill/>
        </p:spPr>
        <p:txBody>
          <a:bodyPr wrap="square" rtlCol="0">
            <a:spAutoFit/>
          </a:bodyPr>
          <a:lstStyle/>
          <a:p>
            <a:r>
              <a:rPr lang="en-US" sz="2000" dirty="0" smtClean="0"/>
              <a:t>DB Server</a:t>
            </a:r>
            <a:endParaRPr lang="en-US" sz="2000" dirty="0"/>
          </a:p>
        </p:txBody>
      </p:sp>
      <p:pic>
        <p:nvPicPr>
          <p:cNvPr id="9" name="Picture 8" descr="db"/>
          <p:cNvPicPr>
            <a:picLocks noChangeAspect="1" noChangeArrowheads="1"/>
          </p:cNvPicPr>
          <p:nvPr/>
        </p:nvPicPr>
        <p:blipFill>
          <a:blip r:embed="rId3" cstate="print"/>
          <a:srcRect/>
          <a:stretch>
            <a:fillRect/>
          </a:stretch>
        </p:blipFill>
        <p:spPr bwMode="auto">
          <a:xfrm>
            <a:off x="7010400" y="2362200"/>
            <a:ext cx="408013" cy="581636"/>
          </a:xfrm>
          <a:prstGeom prst="rect">
            <a:avLst/>
          </a:prstGeom>
          <a:noFill/>
          <a:ln w="9525">
            <a:noFill/>
            <a:miter lim="800000"/>
            <a:headEnd/>
            <a:tailEnd/>
          </a:ln>
        </p:spPr>
      </p:pic>
      <p:pic>
        <p:nvPicPr>
          <p:cNvPr id="10" name="Picture 9" descr="db"/>
          <p:cNvPicPr>
            <a:picLocks noChangeAspect="1" noChangeArrowheads="1"/>
          </p:cNvPicPr>
          <p:nvPr/>
        </p:nvPicPr>
        <p:blipFill>
          <a:blip r:embed="rId3" cstate="print"/>
          <a:srcRect/>
          <a:stretch>
            <a:fillRect/>
          </a:stretch>
        </p:blipFill>
        <p:spPr bwMode="auto">
          <a:xfrm>
            <a:off x="7467600" y="2362200"/>
            <a:ext cx="408013" cy="581636"/>
          </a:xfrm>
          <a:prstGeom prst="rect">
            <a:avLst/>
          </a:prstGeom>
          <a:noFill/>
          <a:ln w="9525">
            <a:noFill/>
            <a:miter lim="800000"/>
            <a:headEnd/>
            <a:tailEnd/>
          </a:ln>
        </p:spPr>
      </p:pic>
      <p:pic>
        <p:nvPicPr>
          <p:cNvPr id="11" name="Picture 10" descr="db"/>
          <p:cNvPicPr>
            <a:picLocks noChangeAspect="1" noChangeArrowheads="1"/>
          </p:cNvPicPr>
          <p:nvPr/>
        </p:nvPicPr>
        <p:blipFill>
          <a:blip r:embed="rId3" cstate="print"/>
          <a:srcRect/>
          <a:stretch>
            <a:fillRect/>
          </a:stretch>
        </p:blipFill>
        <p:spPr bwMode="auto">
          <a:xfrm>
            <a:off x="7973987" y="2362200"/>
            <a:ext cx="408013" cy="581636"/>
          </a:xfrm>
          <a:prstGeom prst="rect">
            <a:avLst/>
          </a:prstGeom>
          <a:noFill/>
          <a:ln w="9525">
            <a:noFill/>
            <a:miter lim="800000"/>
            <a:headEnd/>
            <a:tailEnd/>
          </a:ln>
        </p:spPr>
      </p:pic>
      <p:cxnSp>
        <p:nvCxnSpPr>
          <p:cNvPr id="12" name="Straight Arrow Connector 11"/>
          <p:cNvCxnSpPr/>
          <p:nvPr/>
        </p:nvCxnSpPr>
        <p:spPr>
          <a:xfrm>
            <a:off x="4572000" y="2438400"/>
            <a:ext cx="2286000" cy="1588"/>
          </a:xfrm>
          <a:prstGeom prst="straightConnector1">
            <a:avLst/>
          </a:prstGeom>
          <a:ln>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6858000" y="1905000"/>
            <a:ext cx="1600200" cy="1143000"/>
          </a:xfrm>
          <a:prstGeom prst="roundRect">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9" descr="devil"/>
          <p:cNvPicPr>
            <a:picLocks noChangeAspect="1" noChangeArrowheads="1"/>
          </p:cNvPicPr>
          <p:nvPr/>
        </p:nvPicPr>
        <p:blipFill>
          <a:blip r:embed="rId4" cstate="print"/>
          <a:srcRect/>
          <a:stretch>
            <a:fillRect/>
          </a:stretch>
        </p:blipFill>
        <p:spPr bwMode="auto">
          <a:xfrm>
            <a:off x="6400800" y="1981200"/>
            <a:ext cx="384313" cy="384313"/>
          </a:xfrm>
          <a:prstGeom prst="rect">
            <a:avLst/>
          </a:prstGeom>
          <a:noFill/>
          <a:ln w="9525">
            <a:noFill/>
            <a:miter lim="800000"/>
            <a:headEnd/>
            <a:tailEnd/>
          </a:ln>
        </p:spPr>
      </p:pic>
      <p:pic>
        <p:nvPicPr>
          <p:cNvPr id="33" name="Picture 32" descr="devil"/>
          <p:cNvPicPr>
            <a:picLocks noChangeAspect="1" noChangeArrowheads="1"/>
          </p:cNvPicPr>
          <p:nvPr/>
        </p:nvPicPr>
        <p:blipFill>
          <a:blip r:embed="rId4" cstate="print"/>
          <a:srcRect/>
          <a:stretch>
            <a:fillRect/>
          </a:stretch>
        </p:blipFill>
        <p:spPr bwMode="auto">
          <a:xfrm flipH="1">
            <a:off x="8153400" y="1447800"/>
            <a:ext cx="384313" cy="384313"/>
          </a:xfrm>
          <a:prstGeom prst="rect">
            <a:avLst/>
          </a:prstGeom>
          <a:noFill/>
          <a:ln w="9525">
            <a:noFill/>
            <a:miter lim="800000"/>
            <a:headEnd/>
            <a:tailEnd/>
          </a:ln>
        </p:spPr>
      </p:pic>
      <p:sp>
        <p:nvSpPr>
          <p:cNvPr id="35" name="TextBox 34"/>
          <p:cNvSpPr txBox="1"/>
          <p:nvPr/>
        </p:nvSpPr>
        <p:spPr>
          <a:xfrm>
            <a:off x="5257800" y="2057400"/>
            <a:ext cx="762000" cy="369332"/>
          </a:xfrm>
          <a:prstGeom prst="rect">
            <a:avLst/>
          </a:prstGeom>
          <a:noFill/>
        </p:spPr>
        <p:txBody>
          <a:bodyPr wrap="square" rtlCol="0">
            <a:spAutoFit/>
          </a:bodyPr>
          <a:lstStyle/>
          <a:p>
            <a:r>
              <a:rPr lang="en-US" dirty="0" smtClean="0"/>
              <a:t>SQL</a:t>
            </a:r>
            <a:endParaRPr lang="en-US" dirty="0"/>
          </a:p>
        </p:txBody>
      </p:sp>
      <p:cxnSp>
        <p:nvCxnSpPr>
          <p:cNvPr id="37" name="Straight Connector 36"/>
          <p:cNvCxnSpPr/>
          <p:nvPr/>
        </p:nvCxnSpPr>
        <p:spPr>
          <a:xfrm rot="5400000">
            <a:off x="4115594" y="2362200"/>
            <a:ext cx="1523206" cy="794"/>
          </a:xfrm>
          <a:prstGeom prst="line">
            <a:avLst/>
          </a:prstGeom>
          <a:ln w="25400" cap="flat" cmpd="sng" algn="ctr">
            <a:solidFill>
              <a:srgbClr val="000000"/>
            </a:solidFill>
            <a:prstDash val="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429000" y="1504890"/>
            <a:ext cx="1143000" cy="400110"/>
          </a:xfrm>
          <a:prstGeom prst="rect">
            <a:avLst/>
          </a:prstGeom>
          <a:noFill/>
        </p:spPr>
        <p:txBody>
          <a:bodyPr wrap="square" rtlCol="0">
            <a:spAutoFit/>
          </a:bodyPr>
          <a:lstStyle/>
          <a:p>
            <a:r>
              <a:rPr lang="en-US" sz="2000" dirty="0" smtClean="0">
                <a:solidFill>
                  <a:srgbClr val="008000"/>
                </a:solidFill>
              </a:rPr>
              <a:t>Trusted</a:t>
            </a:r>
            <a:endParaRPr lang="en-US" sz="2000" dirty="0">
              <a:solidFill>
                <a:srgbClr val="008000"/>
              </a:solidFill>
            </a:endParaRPr>
          </a:p>
        </p:txBody>
      </p:sp>
      <p:sp>
        <p:nvSpPr>
          <p:cNvPr id="39" name="AutoShape 17"/>
          <p:cNvSpPr>
            <a:spLocks noChangeArrowheads="1"/>
          </p:cNvSpPr>
          <p:nvPr/>
        </p:nvSpPr>
        <p:spPr bwMode="auto">
          <a:xfrm>
            <a:off x="457200" y="4114800"/>
            <a:ext cx="762000" cy="457200"/>
          </a:xfrm>
          <a:prstGeom prst="rightArrow">
            <a:avLst>
              <a:gd name="adj1" fmla="val 50000"/>
              <a:gd name="adj2" fmla="val 41667"/>
            </a:avLst>
          </a:prstGeom>
          <a:solidFill>
            <a:schemeClr val="accent2"/>
          </a:solidFill>
          <a:ln w="9525">
            <a:solidFill>
              <a:schemeClr val="tx1"/>
            </a:solidFill>
            <a:miter lim="800000"/>
            <a:headEnd/>
            <a:tailEnd/>
          </a:ln>
        </p:spPr>
        <p:txBody>
          <a:bodyPr wrap="none" anchor="ctr"/>
          <a:lstStyle/>
          <a:p>
            <a:pPr algn="r"/>
            <a:endParaRPr lang="en-US"/>
          </a:p>
        </p:txBody>
      </p:sp>
      <p:sp>
        <p:nvSpPr>
          <p:cNvPr id="40" name="Text Box 18"/>
          <p:cNvSpPr txBox="1">
            <a:spLocks noChangeArrowheads="1"/>
          </p:cNvSpPr>
          <p:nvPr/>
        </p:nvSpPr>
        <p:spPr bwMode="auto">
          <a:xfrm>
            <a:off x="1219200" y="4114800"/>
            <a:ext cx="7772400" cy="461665"/>
          </a:xfrm>
          <a:prstGeom prst="rect">
            <a:avLst/>
          </a:prstGeom>
          <a:noFill/>
          <a:ln w="9525">
            <a:noFill/>
            <a:miter lim="800000"/>
            <a:headEnd/>
            <a:tailEnd/>
          </a:ln>
        </p:spPr>
        <p:txBody>
          <a:bodyPr wrap="square">
            <a:spAutoFit/>
          </a:bodyPr>
          <a:lstStyle/>
          <a:p>
            <a:pPr>
              <a:spcBef>
                <a:spcPct val="50000"/>
              </a:spcBef>
            </a:pPr>
            <a:r>
              <a:rPr lang="en-US" sz="2400" dirty="0" smtClean="0">
                <a:solidFill>
                  <a:srgbClr val="CC0000"/>
                </a:solidFill>
              </a:rPr>
              <a:t>Goal: Perform SQL </a:t>
            </a:r>
            <a:r>
              <a:rPr lang="en-US" sz="2400" dirty="0">
                <a:solidFill>
                  <a:srgbClr val="CC0000"/>
                </a:solidFill>
              </a:rPr>
              <a:t>query processing on encrypted data</a:t>
            </a:r>
          </a:p>
        </p:txBody>
      </p:sp>
      <p:sp>
        <p:nvSpPr>
          <p:cNvPr id="41" name="Rounded Rectangle 40"/>
          <p:cNvSpPr/>
          <p:nvPr/>
        </p:nvSpPr>
        <p:spPr>
          <a:xfrm>
            <a:off x="3352800" y="1981200"/>
            <a:ext cx="1219200" cy="8382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3505200" y="1981200"/>
            <a:ext cx="990600" cy="400110"/>
          </a:xfrm>
          <a:prstGeom prst="rect">
            <a:avLst/>
          </a:prstGeom>
          <a:noFill/>
        </p:spPr>
        <p:txBody>
          <a:bodyPr wrap="square" rtlCol="0">
            <a:spAutoFit/>
          </a:bodyPr>
          <a:lstStyle/>
          <a:p>
            <a:r>
              <a:rPr lang="en-US" sz="2000" dirty="0" smtClean="0"/>
              <a:t>Proxy</a:t>
            </a:r>
            <a:endParaRPr lang="en-US" sz="2000" dirty="0"/>
          </a:p>
        </p:txBody>
      </p:sp>
      <p:cxnSp>
        <p:nvCxnSpPr>
          <p:cNvPr id="43" name="Straight Arrow Connector 42"/>
          <p:cNvCxnSpPr/>
          <p:nvPr/>
        </p:nvCxnSpPr>
        <p:spPr>
          <a:xfrm>
            <a:off x="1600200" y="2438400"/>
            <a:ext cx="1752600"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1524000" y="2096869"/>
            <a:ext cx="1905000" cy="646331"/>
          </a:xfrm>
          <a:prstGeom prst="rect">
            <a:avLst/>
          </a:prstGeom>
          <a:noFill/>
        </p:spPr>
        <p:txBody>
          <a:bodyPr wrap="square" rtlCol="0">
            <a:spAutoFit/>
          </a:bodyPr>
          <a:lstStyle/>
          <a:p>
            <a:pPr algn="ctr"/>
            <a:r>
              <a:rPr lang="en-US" dirty="0" smtClean="0"/>
              <a:t>unencrypted</a:t>
            </a:r>
          </a:p>
          <a:p>
            <a:pPr algn="ctr"/>
            <a:r>
              <a:rPr lang="en-US" dirty="0" smtClean="0"/>
              <a:t>query/response</a:t>
            </a:r>
            <a:endParaRPr lang="en-US" dirty="0"/>
          </a:p>
        </p:txBody>
      </p:sp>
      <p:pic>
        <p:nvPicPr>
          <p:cNvPr id="46" name="Picture 45" descr="Key-icon.png"/>
          <p:cNvPicPr>
            <a:picLocks noChangeAspect="1"/>
          </p:cNvPicPr>
          <p:nvPr/>
        </p:nvPicPr>
        <p:blipFill>
          <a:blip r:embed="rId5" cstate="print"/>
          <a:stretch>
            <a:fillRect/>
          </a:stretch>
        </p:blipFill>
        <p:spPr>
          <a:xfrm rot="19803447">
            <a:off x="3490596" y="2225850"/>
            <a:ext cx="864925" cy="864925"/>
          </a:xfrm>
          <a:prstGeom prst="rect">
            <a:avLst/>
          </a:prstGeom>
        </p:spPr>
      </p:pic>
      <p:sp>
        <p:nvSpPr>
          <p:cNvPr id="47" name="Text Box 19"/>
          <p:cNvSpPr txBox="1">
            <a:spLocks noChangeArrowheads="1"/>
          </p:cNvSpPr>
          <p:nvPr/>
        </p:nvSpPr>
        <p:spPr bwMode="auto">
          <a:xfrm>
            <a:off x="1524000" y="2667000"/>
            <a:ext cx="4495800" cy="1938992"/>
          </a:xfrm>
          <a:prstGeom prst="rect">
            <a:avLst/>
          </a:prstGeom>
          <a:noFill/>
          <a:ln w="9525">
            <a:noFill/>
            <a:miter lim="800000"/>
            <a:headEnd/>
            <a:tailEnd/>
          </a:ln>
        </p:spPr>
        <p:txBody>
          <a:bodyPr wrap="square">
            <a:spAutoFit/>
          </a:bodyPr>
          <a:lstStyle/>
          <a:p>
            <a:pPr>
              <a:buSzPct val="70000"/>
            </a:pPr>
            <a:endParaRPr lang="en-US" sz="2000" dirty="0" smtClean="0"/>
          </a:p>
          <a:p>
            <a:pPr>
              <a:buSzPct val="70000"/>
              <a:buFont typeface="Wingdings" charset="2"/>
              <a:buChar char="Ø"/>
            </a:pPr>
            <a:r>
              <a:rPr lang="en-US" sz="2000" dirty="0" smtClean="0"/>
              <a:t> Stores schema, master key</a:t>
            </a:r>
          </a:p>
          <a:p>
            <a:pPr>
              <a:buSzPct val="70000"/>
              <a:buFont typeface="Wingdings" charset="2"/>
              <a:buChar char="Ø"/>
            </a:pPr>
            <a:r>
              <a:rPr lang="en-US" sz="2000" dirty="0" smtClean="0"/>
              <a:t> Decrypts results </a:t>
            </a:r>
          </a:p>
          <a:p>
            <a:pPr>
              <a:buSzPct val="70000"/>
              <a:buFont typeface="Wingdings" charset="2"/>
              <a:buChar char="Ø"/>
            </a:pPr>
            <a:r>
              <a:rPr lang="en-US" sz="2000" dirty="0" smtClean="0"/>
              <a:t> No query execution</a:t>
            </a:r>
          </a:p>
          <a:p>
            <a:pPr>
              <a:buSzPct val="70000"/>
            </a:pPr>
            <a:endParaRPr lang="en-US" sz="2000" dirty="0" smtClean="0"/>
          </a:p>
          <a:p>
            <a:pPr>
              <a:buFont typeface="Wingdings" pitchFamily="2" charset="2"/>
              <a:buChar char="Ø"/>
            </a:pPr>
            <a:endParaRPr lang="en-US" sz="2000" dirty="0"/>
          </a:p>
        </p:txBody>
      </p:sp>
      <p:sp>
        <p:nvSpPr>
          <p:cNvPr id="50" name="TextBox 49"/>
          <p:cNvSpPr txBox="1"/>
          <p:nvPr/>
        </p:nvSpPr>
        <p:spPr>
          <a:xfrm>
            <a:off x="6553200" y="1428690"/>
            <a:ext cx="1828800" cy="400110"/>
          </a:xfrm>
          <a:prstGeom prst="rect">
            <a:avLst/>
          </a:prstGeom>
          <a:noFill/>
        </p:spPr>
        <p:txBody>
          <a:bodyPr wrap="square" rtlCol="0">
            <a:spAutoFit/>
          </a:bodyPr>
          <a:lstStyle/>
          <a:p>
            <a:r>
              <a:rPr lang="en-US" sz="2000" dirty="0" smtClean="0">
                <a:solidFill>
                  <a:srgbClr val="DA1F28"/>
                </a:solidFill>
              </a:rPr>
              <a:t>Under attack</a:t>
            </a:r>
            <a:endParaRPr lang="en-US" sz="2000" dirty="0">
              <a:solidFill>
                <a:srgbClr val="DA1F28"/>
              </a:solidFill>
            </a:endParaRPr>
          </a:p>
        </p:txBody>
      </p:sp>
      <p:sp>
        <p:nvSpPr>
          <p:cNvPr id="51" name="Text Box 4"/>
          <p:cNvSpPr txBox="1">
            <a:spLocks noChangeArrowheads="1"/>
          </p:cNvSpPr>
          <p:nvPr/>
        </p:nvSpPr>
        <p:spPr bwMode="auto">
          <a:xfrm>
            <a:off x="685800" y="4800600"/>
            <a:ext cx="7924800" cy="1452705"/>
          </a:xfrm>
          <a:prstGeom prst="rect">
            <a:avLst/>
          </a:prstGeom>
          <a:noFill/>
          <a:ln w="9525">
            <a:noFill/>
            <a:miter lim="800000"/>
            <a:headEnd/>
            <a:tailEnd/>
          </a:ln>
        </p:spPr>
        <p:txBody>
          <a:bodyPr>
            <a:spAutoFit/>
          </a:bodyPr>
          <a:lstStyle/>
          <a:p>
            <a:pPr marL="411480" indent="-342900">
              <a:spcBef>
                <a:spcPct val="20000"/>
              </a:spcBef>
              <a:buClr>
                <a:schemeClr val="accent4"/>
              </a:buClr>
              <a:buSzPct val="80000"/>
              <a:buFont typeface="Wingdings" pitchFamily="2" charset="2"/>
              <a:buAutoNum type="arabicPeriod"/>
            </a:pPr>
            <a:r>
              <a:rPr lang="en-US" sz="2600" dirty="0">
                <a:solidFill>
                  <a:schemeClr val="accent4"/>
                </a:solidFill>
              </a:rPr>
              <a:t> Support standard SQL queries on encrypted </a:t>
            </a:r>
            <a:r>
              <a:rPr lang="en-US" sz="2600" dirty="0" smtClean="0">
                <a:solidFill>
                  <a:schemeClr val="accent4"/>
                </a:solidFill>
              </a:rPr>
              <a:t>data</a:t>
            </a:r>
          </a:p>
          <a:p>
            <a:pPr marL="411480" indent="-342900">
              <a:spcBef>
                <a:spcPct val="20000"/>
              </a:spcBef>
              <a:buClr>
                <a:schemeClr val="accent4"/>
              </a:buClr>
              <a:buSzPct val="80000"/>
              <a:buFont typeface="Wingdings" pitchFamily="2" charset="2"/>
              <a:buAutoNum type="arabicPeriod"/>
            </a:pPr>
            <a:r>
              <a:rPr lang="en-US" sz="2600" dirty="0">
                <a:solidFill>
                  <a:schemeClr val="accent4"/>
                </a:solidFill>
              </a:rPr>
              <a:t> </a:t>
            </a:r>
            <a:r>
              <a:rPr lang="en-US" sz="2600" dirty="0" smtClean="0">
                <a:solidFill>
                  <a:schemeClr val="accent4"/>
                </a:solidFill>
              </a:rPr>
              <a:t>Process </a:t>
            </a:r>
            <a:r>
              <a:rPr lang="en-US" sz="2600" dirty="0">
                <a:solidFill>
                  <a:schemeClr val="accent4"/>
                </a:solidFill>
              </a:rPr>
              <a:t>queries</a:t>
            </a:r>
            <a:r>
              <a:rPr lang="en-US" sz="2600" dirty="0" smtClean="0">
                <a:solidFill>
                  <a:schemeClr val="accent4"/>
                </a:solidFill>
              </a:rPr>
              <a:t> </a:t>
            </a:r>
            <a:r>
              <a:rPr lang="en-US" sz="2600" i="1" dirty="0" smtClean="0">
                <a:solidFill>
                  <a:schemeClr val="accent4"/>
                </a:solidFill>
              </a:rPr>
              <a:t>completely </a:t>
            </a:r>
            <a:r>
              <a:rPr lang="en-US" sz="2600" dirty="0" smtClean="0">
                <a:solidFill>
                  <a:schemeClr val="accent4"/>
                </a:solidFill>
              </a:rPr>
              <a:t>at </a:t>
            </a:r>
            <a:r>
              <a:rPr lang="en-US" sz="2600" dirty="0">
                <a:solidFill>
                  <a:schemeClr val="accent4"/>
                </a:solidFill>
              </a:rPr>
              <a:t>the DB </a:t>
            </a:r>
            <a:r>
              <a:rPr lang="en-US" sz="2600" dirty="0" smtClean="0">
                <a:solidFill>
                  <a:schemeClr val="accent4"/>
                </a:solidFill>
              </a:rPr>
              <a:t>server</a:t>
            </a:r>
          </a:p>
          <a:p>
            <a:pPr marL="411480" indent="-342900">
              <a:spcBef>
                <a:spcPct val="20000"/>
              </a:spcBef>
              <a:buClr>
                <a:schemeClr val="accent4"/>
              </a:buClr>
              <a:buSzPct val="80000"/>
              <a:buFont typeface="Wingdings" pitchFamily="2" charset="2"/>
              <a:buAutoNum type="arabicPeriod"/>
            </a:pPr>
            <a:r>
              <a:rPr lang="en-US" sz="2600" dirty="0">
                <a:solidFill>
                  <a:schemeClr val="accent4"/>
                </a:solidFill>
              </a:rPr>
              <a:t> </a:t>
            </a:r>
            <a:r>
              <a:rPr lang="en-US" sz="2600" i="1" dirty="0">
                <a:solidFill>
                  <a:schemeClr val="accent4"/>
                </a:solidFill>
              </a:rPr>
              <a:t>No change</a:t>
            </a:r>
            <a:r>
              <a:rPr lang="en-US" sz="2600" dirty="0">
                <a:solidFill>
                  <a:schemeClr val="accent4"/>
                </a:solidFill>
              </a:rPr>
              <a:t> to existing </a:t>
            </a:r>
            <a:r>
              <a:rPr lang="en-US" sz="2600" dirty="0" smtClean="0">
                <a:solidFill>
                  <a:schemeClr val="accent4"/>
                </a:solidFill>
              </a:rPr>
              <a:t>DBMS</a:t>
            </a:r>
            <a:endParaRPr lang="en-US" sz="2600" dirty="0">
              <a:solidFill>
                <a:schemeClr val="accent4"/>
              </a:solidFill>
            </a:endParaRPr>
          </a:p>
        </p:txBody>
      </p:sp>
      <p:sp>
        <p:nvSpPr>
          <p:cNvPr id="52" name="Rounded Rectangle 51"/>
          <p:cNvSpPr/>
          <p:nvPr/>
        </p:nvSpPr>
        <p:spPr>
          <a:xfrm>
            <a:off x="685800" y="4805505"/>
            <a:ext cx="8001000" cy="1524000"/>
          </a:xfrm>
          <a:prstGeom prst="roundRect">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228600" y="2209800"/>
            <a:ext cx="1371600" cy="5334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228600" y="2221468"/>
            <a:ext cx="1447800" cy="369332"/>
          </a:xfrm>
          <a:prstGeom prst="rect">
            <a:avLst/>
          </a:prstGeom>
          <a:noFill/>
        </p:spPr>
        <p:txBody>
          <a:bodyPr wrap="square" rtlCol="0">
            <a:spAutoFit/>
          </a:bodyPr>
          <a:lstStyle/>
          <a:p>
            <a:pPr algn="ctr"/>
            <a:r>
              <a:rPr lang="en-US" dirty="0" smtClean="0"/>
              <a:t>Application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1" grpId="0"/>
      <p:bldP spid="5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ounded Rectangle 157"/>
          <p:cNvSpPr/>
          <p:nvPr/>
        </p:nvSpPr>
        <p:spPr>
          <a:xfrm>
            <a:off x="2819400" y="40386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Text Box 193"/>
          <p:cNvSpPr txBox="1">
            <a:spLocks noChangeArrowheads="1"/>
          </p:cNvSpPr>
          <p:nvPr/>
        </p:nvSpPr>
        <p:spPr bwMode="auto">
          <a:xfrm>
            <a:off x="3158067" y="3962400"/>
            <a:ext cx="423333" cy="457200"/>
          </a:xfrm>
          <a:prstGeom prst="rect">
            <a:avLst/>
          </a:prstGeom>
          <a:noFill/>
          <a:ln w="9525">
            <a:noFill/>
            <a:miter lim="800000"/>
            <a:headEnd/>
            <a:tailEnd/>
          </a:ln>
        </p:spPr>
        <p:txBody>
          <a:bodyPr>
            <a:spAutoFit/>
          </a:bodyPr>
          <a:lstStyle/>
          <a:p>
            <a:pPr>
              <a:spcBef>
                <a:spcPct val="50000"/>
              </a:spcBef>
            </a:pPr>
            <a:r>
              <a:rPr lang="en-US" sz="2400" b="1" dirty="0">
                <a:solidFill>
                  <a:schemeClr val="accent2"/>
                </a:solidFill>
              </a:rPr>
              <a:t>?</a:t>
            </a:r>
          </a:p>
        </p:txBody>
      </p:sp>
      <p:sp>
        <p:nvSpPr>
          <p:cNvPr id="160" name="Rounded Rectangle 159"/>
          <p:cNvSpPr/>
          <p:nvPr/>
        </p:nvSpPr>
        <p:spPr>
          <a:xfrm>
            <a:off x="2819400" y="45720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46"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US" dirty="0" smtClean="0">
                <a:solidFill>
                  <a:schemeClr val="tx2"/>
                </a:solidFill>
                <a:effectLst/>
              </a:rPr>
              <a:t>Example</a:t>
            </a:r>
          </a:p>
        </p:txBody>
      </p:sp>
      <p:sp>
        <p:nvSpPr>
          <p:cNvPr id="26629" name="Text Box 34"/>
          <p:cNvSpPr txBox="1">
            <a:spLocks noChangeArrowheads="1"/>
          </p:cNvSpPr>
          <p:nvPr/>
        </p:nvSpPr>
        <p:spPr bwMode="auto">
          <a:xfrm>
            <a:off x="4495800" y="2362200"/>
            <a:ext cx="1219200" cy="369332"/>
          </a:xfrm>
          <a:prstGeom prst="rect">
            <a:avLst/>
          </a:prstGeom>
          <a:noFill/>
          <a:ln w="9525">
            <a:noFill/>
            <a:miter lim="800000"/>
            <a:headEnd/>
            <a:tailEnd/>
          </a:ln>
        </p:spPr>
        <p:txBody>
          <a:bodyPr wrap="square">
            <a:spAutoFit/>
          </a:bodyPr>
          <a:lstStyle/>
          <a:p>
            <a:pPr>
              <a:spcBef>
                <a:spcPct val="50000"/>
              </a:spcBef>
            </a:pPr>
            <a:r>
              <a:rPr lang="en-US" dirty="0" smtClean="0"/>
              <a:t>col1/rank</a:t>
            </a:r>
            <a:endParaRPr lang="en-US" dirty="0"/>
          </a:p>
        </p:txBody>
      </p:sp>
      <p:sp>
        <p:nvSpPr>
          <p:cNvPr id="26630" name="Text Box 35"/>
          <p:cNvSpPr txBox="1">
            <a:spLocks noChangeArrowheads="1"/>
          </p:cNvSpPr>
          <p:nvPr/>
        </p:nvSpPr>
        <p:spPr bwMode="auto">
          <a:xfrm>
            <a:off x="5562600" y="2362200"/>
            <a:ext cx="1447800" cy="369332"/>
          </a:xfrm>
          <a:prstGeom prst="rect">
            <a:avLst/>
          </a:prstGeom>
          <a:noFill/>
          <a:ln w="9525">
            <a:noFill/>
            <a:miter lim="800000"/>
            <a:headEnd/>
            <a:tailEnd/>
          </a:ln>
        </p:spPr>
        <p:txBody>
          <a:bodyPr wrap="square">
            <a:spAutoFit/>
          </a:bodyPr>
          <a:lstStyle/>
          <a:p>
            <a:pPr>
              <a:spcBef>
                <a:spcPct val="50000"/>
              </a:spcBef>
            </a:pPr>
            <a:r>
              <a:rPr lang="en-US" dirty="0" smtClean="0"/>
              <a:t>col2/name</a:t>
            </a:r>
            <a:endParaRPr lang="en-US" dirty="0"/>
          </a:p>
        </p:txBody>
      </p:sp>
      <p:sp>
        <p:nvSpPr>
          <p:cNvPr id="26636" name="Text Box 82"/>
          <p:cNvSpPr txBox="1">
            <a:spLocks noChangeArrowheads="1"/>
          </p:cNvSpPr>
          <p:nvPr/>
        </p:nvSpPr>
        <p:spPr bwMode="auto">
          <a:xfrm>
            <a:off x="5410200" y="1905000"/>
            <a:ext cx="2057400" cy="369332"/>
          </a:xfrm>
          <a:prstGeom prst="rect">
            <a:avLst/>
          </a:prstGeom>
          <a:noFill/>
          <a:ln w="9525">
            <a:noFill/>
            <a:miter lim="800000"/>
            <a:headEnd/>
            <a:tailEnd/>
          </a:ln>
        </p:spPr>
        <p:txBody>
          <a:bodyPr wrap="square">
            <a:spAutoFit/>
          </a:bodyPr>
          <a:lstStyle/>
          <a:p>
            <a:pPr>
              <a:spcBef>
                <a:spcPct val="50000"/>
              </a:spcBef>
            </a:pPr>
            <a:r>
              <a:rPr lang="en-US" dirty="0" smtClean="0"/>
              <a:t>table1 (</a:t>
            </a:r>
            <a:r>
              <a:rPr lang="en-US" dirty="0" err="1" smtClean="0"/>
              <a:t>emp</a:t>
            </a:r>
            <a:r>
              <a:rPr lang="en-US" dirty="0" smtClean="0"/>
              <a:t>)</a:t>
            </a:r>
            <a:endParaRPr lang="en-US" dirty="0"/>
          </a:p>
        </p:txBody>
      </p:sp>
      <p:sp>
        <p:nvSpPr>
          <p:cNvPr id="31828" name="Text Box 84"/>
          <p:cNvSpPr txBox="1">
            <a:spLocks noChangeArrowheads="1"/>
          </p:cNvSpPr>
          <p:nvPr/>
        </p:nvSpPr>
        <p:spPr bwMode="auto">
          <a:xfrm>
            <a:off x="76200" y="1339850"/>
            <a:ext cx="3124200" cy="641350"/>
          </a:xfrm>
          <a:prstGeom prst="rect">
            <a:avLst/>
          </a:prstGeom>
          <a:noFill/>
          <a:ln w="9525">
            <a:noFill/>
            <a:miter lim="800000"/>
            <a:headEnd/>
            <a:tailEnd/>
          </a:ln>
        </p:spPr>
        <p:txBody>
          <a:bodyPr>
            <a:spAutoFit/>
          </a:bodyPr>
          <a:lstStyle/>
          <a:p>
            <a:pPr>
              <a:spcBef>
                <a:spcPct val="50000"/>
              </a:spcBef>
            </a:pPr>
            <a:r>
              <a:rPr lang="en-US" dirty="0" smtClean="0">
                <a:latin typeface="Arial"/>
                <a:ea typeface="Arial Unicode MS" pitchFamily="34" charset="-128"/>
                <a:cs typeface="Arial"/>
              </a:rPr>
              <a:t>SELECT * FROM </a:t>
            </a:r>
            <a:r>
              <a:rPr lang="en-US" dirty="0" err="1" smtClean="0">
                <a:latin typeface="Arial"/>
                <a:ea typeface="Arial Unicode MS" pitchFamily="34" charset="-128"/>
                <a:cs typeface="Arial"/>
              </a:rPr>
              <a:t>emp</a:t>
            </a:r>
            <a:r>
              <a:rPr lang="en-US" dirty="0" smtClean="0">
                <a:latin typeface="Arial"/>
                <a:ea typeface="Arial Unicode MS" pitchFamily="34" charset="-128"/>
                <a:cs typeface="Arial"/>
              </a:rPr>
              <a:t> WHERE salary =  100</a:t>
            </a:r>
            <a:endParaRPr lang="en-US" dirty="0">
              <a:latin typeface="Arial"/>
              <a:ea typeface="Arial Unicode MS" pitchFamily="34" charset="-128"/>
              <a:cs typeface="Arial"/>
            </a:endParaRPr>
          </a:p>
        </p:txBody>
      </p:sp>
      <p:pic>
        <p:nvPicPr>
          <p:cNvPr id="31882" name="Picture 138" descr="tick"/>
          <p:cNvPicPr>
            <a:picLocks noChangeAspect="1" noChangeArrowheads="1"/>
          </p:cNvPicPr>
          <p:nvPr/>
        </p:nvPicPr>
        <p:blipFill>
          <a:blip r:embed="rId3" cstate="print"/>
          <a:srcRect/>
          <a:stretch>
            <a:fillRect/>
          </a:stretch>
        </p:blipFill>
        <p:spPr bwMode="auto">
          <a:xfrm>
            <a:off x="7772400" y="3200400"/>
            <a:ext cx="685800" cy="685800"/>
          </a:xfrm>
          <a:prstGeom prst="rect">
            <a:avLst/>
          </a:prstGeom>
          <a:solidFill>
            <a:schemeClr val="bg1"/>
          </a:solidFill>
          <a:ln w="9525">
            <a:noFill/>
            <a:miter lim="800000"/>
            <a:headEnd/>
            <a:tailEnd/>
          </a:ln>
        </p:spPr>
      </p:pic>
      <p:pic>
        <p:nvPicPr>
          <p:cNvPr id="31883" name="Picture 139" descr="tick"/>
          <p:cNvPicPr>
            <a:picLocks noChangeAspect="1" noChangeArrowheads="1"/>
          </p:cNvPicPr>
          <p:nvPr/>
        </p:nvPicPr>
        <p:blipFill>
          <a:blip r:embed="rId3" cstate="print"/>
          <a:srcRect/>
          <a:stretch>
            <a:fillRect/>
          </a:stretch>
        </p:blipFill>
        <p:spPr bwMode="auto">
          <a:xfrm>
            <a:off x="7772400" y="4267200"/>
            <a:ext cx="685800" cy="685800"/>
          </a:xfrm>
          <a:prstGeom prst="rect">
            <a:avLst/>
          </a:prstGeom>
          <a:noFill/>
          <a:ln w="9525">
            <a:noFill/>
            <a:miter lim="800000"/>
            <a:headEnd/>
            <a:tailEnd/>
          </a:ln>
        </p:spPr>
      </p:pic>
      <p:sp>
        <p:nvSpPr>
          <p:cNvPr id="31884" name="Line 140"/>
          <p:cNvSpPr>
            <a:spLocks noChangeShapeType="1"/>
          </p:cNvSpPr>
          <p:nvPr/>
        </p:nvSpPr>
        <p:spPr bwMode="auto">
          <a:xfrm>
            <a:off x="381000" y="4495800"/>
            <a:ext cx="3733800" cy="0"/>
          </a:xfrm>
          <a:prstGeom prst="line">
            <a:avLst/>
          </a:prstGeom>
          <a:noFill/>
          <a:ln w="12700">
            <a:solidFill>
              <a:schemeClr val="tx1"/>
            </a:solidFill>
            <a:round/>
            <a:headEnd type="triangle" w="lg" len="lg"/>
            <a:tailEnd type="none" w="lg" len="lg"/>
          </a:ln>
        </p:spPr>
        <p:txBody>
          <a:bodyPr/>
          <a:lstStyle/>
          <a:p>
            <a:endParaRPr lang="en-US"/>
          </a:p>
        </p:txBody>
      </p:sp>
      <p:sp>
        <p:nvSpPr>
          <p:cNvPr id="31944" name="Rectangle 200"/>
          <p:cNvSpPr>
            <a:spLocks noChangeArrowheads="1"/>
          </p:cNvSpPr>
          <p:nvPr/>
        </p:nvSpPr>
        <p:spPr bwMode="auto">
          <a:xfrm>
            <a:off x="2895600" y="4038600"/>
            <a:ext cx="838200" cy="304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1965" name="Text Box 221"/>
          <p:cNvSpPr txBox="1">
            <a:spLocks noChangeArrowheads="1"/>
          </p:cNvSpPr>
          <p:nvPr/>
        </p:nvSpPr>
        <p:spPr bwMode="auto">
          <a:xfrm>
            <a:off x="2895600" y="3962400"/>
            <a:ext cx="914400" cy="366712"/>
          </a:xfrm>
          <a:prstGeom prst="rect">
            <a:avLst/>
          </a:prstGeom>
          <a:noFill/>
          <a:ln w="9525">
            <a:noFill/>
            <a:miter lim="800000"/>
            <a:headEnd/>
            <a:tailEnd/>
          </a:ln>
        </p:spPr>
        <p:txBody>
          <a:bodyPr>
            <a:spAutoFit/>
          </a:bodyPr>
          <a:lstStyle/>
          <a:p>
            <a:pPr>
              <a:spcBef>
                <a:spcPct val="50000"/>
              </a:spcBef>
            </a:pPr>
            <a:r>
              <a:rPr lang="en-US" dirty="0">
                <a:latin typeface="Garamond" pitchFamily="18" charset="0"/>
              </a:rPr>
              <a:t>x5a8c34</a:t>
            </a:r>
          </a:p>
        </p:txBody>
      </p:sp>
      <p:sp>
        <p:nvSpPr>
          <p:cNvPr id="31964" name="Rectangle 220"/>
          <p:cNvSpPr>
            <a:spLocks noChangeArrowheads="1"/>
          </p:cNvSpPr>
          <p:nvPr/>
        </p:nvSpPr>
        <p:spPr bwMode="auto">
          <a:xfrm>
            <a:off x="2895600" y="4572000"/>
            <a:ext cx="838200" cy="304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15" name="Rounded Rectangle 114"/>
          <p:cNvSpPr/>
          <p:nvPr/>
        </p:nvSpPr>
        <p:spPr>
          <a:xfrm>
            <a:off x="4495800" y="28956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Straight Connector 116"/>
          <p:cNvCxnSpPr/>
          <p:nvPr/>
        </p:nvCxnSpPr>
        <p:spPr>
          <a:xfrm>
            <a:off x="4495800" y="2743200"/>
            <a:ext cx="33528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rot="5400000">
            <a:off x="4344194" y="3656806"/>
            <a:ext cx="2438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rot="5400000">
            <a:off x="5561806" y="3656806"/>
            <a:ext cx="2438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21" name="Rounded Rectangle 120"/>
          <p:cNvSpPr/>
          <p:nvPr/>
        </p:nvSpPr>
        <p:spPr>
          <a:xfrm>
            <a:off x="5715000" y="28956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ounded Rectangle 122"/>
          <p:cNvSpPr/>
          <p:nvPr/>
        </p:nvSpPr>
        <p:spPr>
          <a:xfrm>
            <a:off x="6858000" y="28956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Rounded Rectangle 125"/>
          <p:cNvSpPr/>
          <p:nvPr/>
        </p:nvSpPr>
        <p:spPr>
          <a:xfrm>
            <a:off x="4495800" y="34290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Rounded Rectangle 127"/>
          <p:cNvSpPr/>
          <p:nvPr/>
        </p:nvSpPr>
        <p:spPr>
          <a:xfrm>
            <a:off x="5715000" y="34290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ounded Rectangle 128"/>
          <p:cNvSpPr/>
          <p:nvPr/>
        </p:nvSpPr>
        <p:spPr>
          <a:xfrm>
            <a:off x="6858000" y="34290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ounded Rectangle 129"/>
          <p:cNvSpPr/>
          <p:nvPr/>
        </p:nvSpPr>
        <p:spPr>
          <a:xfrm>
            <a:off x="4495800" y="39624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ounded Rectangle 131"/>
          <p:cNvSpPr/>
          <p:nvPr/>
        </p:nvSpPr>
        <p:spPr>
          <a:xfrm>
            <a:off x="5715000" y="39624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ounded Rectangle 132"/>
          <p:cNvSpPr/>
          <p:nvPr/>
        </p:nvSpPr>
        <p:spPr>
          <a:xfrm>
            <a:off x="6858000" y="39624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ounded Rectangle 133"/>
          <p:cNvSpPr/>
          <p:nvPr/>
        </p:nvSpPr>
        <p:spPr>
          <a:xfrm>
            <a:off x="4495800" y="44958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ounded Rectangle 135"/>
          <p:cNvSpPr/>
          <p:nvPr/>
        </p:nvSpPr>
        <p:spPr>
          <a:xfrm>
            <a:off x="5715000" y="44958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ounded Rectangle 136"/>
          <p:cNvSpPr/>
          <p:nvPr/>
        </p:nvSpPr>
        <p:spPr>
          <a:xfrm>
            <a:off x="6858000" y="44958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877" name="Rectangle 133"/>
          <p:cNvSpPr>
            <a:spLocks noChangeArrowheads="1"/>
          </p:cNvSpPr>
          <p:nvPr/>
        </p:nvSpPr>
        <p:spPr bwMode="auto">
          <a:xfrm>
            <a:off x="6934200" y="2895600"/>
            <a:ext cx="838200" cy="304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1878" name="Text Box 134"/>
          <p:cNvSpPr txBox="1">
            <a:spLocks noChangeArrowheads="1"/>
          </p:cNvSpPr>
          <p:nvPr/>
        </p:nvSpPr>
        <p:spPr bwMode="auto">
          <a:xfrm>
            <a:off x="6934200" y="2819400"/>
            <a:ext cx="990600" cy="366713"/>
          </a:xfrm>
          <a:prstGeom prst="rect">
            <a:avLst/>
          </a:prstGeom>
          <a:noFill/>
          <a:ln w="9525">
            <a:noFill/>
            <a:miter lim="800000"/>
            <a:headEnd/>
            <a:tailEnd/>
          </a:ln>
        </p:spPr>
        <p:txBody>
          <a:bodyPr>
            <a:spAutoFit/>
          </a:bodyPr>
          <a:lstStyle/>
          <a:p>
            <a:pPr>
              <a:spcBef>
                <a:spcPct val="50000"/>
              </a:spcBef>
            </a:pPr>
            <a:r>
              <a:rPr lang="en-US" dirty="0">
                <a:latin typeface="Garamond" pitchFamily="18" charset="0"/>
              </a:rPr>
              <a:t>x934bc1</a:t>
            </a:r>
          </a:p>
        </p:txBody>
      </p:sp>
      <p:sp>
        <p:nvSpPr>
          <p:cNvPr id="31862" name="Rectangle 118"/>
          <p:cNvSpPr>
            <a:spLocks noChangeArrowheads="1"/>
          </p:cNvSpPr>
          <p:nvPr/>
        </p:nvSpPr>
        <p:spPr bwMode="auto">
          <a:xfrm>
            <a:off x="6934200" y="3429000"/>
            <a:ext cx="838200" cy="304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1863" name="Text Box 119"/>
          <p:cNvSpPr txBox="1">
            <a:spLocks noChangeArrowheads="1"/>
          </p:cNvSpPr>
          <p:nvPr/>
        </p:nvSpPr>
        <p:spPr bwMode="auto">
          <a:xfrm>
            <a:off x="6934200" y="3352800"/>
            <a:ext cx="914400" cy="366713"/>
          </a:xfrm>
          <a:prstGeom prst="rect">
            <a:avLst/>
          </a:prstGeom>
          <a:noFill/>
          <a:ln w="9525">
            <a:noFill/>
            <a:miter lim="800000"/>
            <a:headEnd/>
            <a:tailEnd/>
          </a:ln>
        </p:spPr>
        <p:txBody>
          <a:bodyPr>
            <a:spAutoFit/>
          </a:bodyPr>
          <a:lstStyle/>
          <a:p>
            <a:pPr>
              <a:spcBef>
                <a:spcPct val="50000"/>
              </a:spcBef>
            </a:pPr>
            <a:r>
              <a:rPr lang="en-US" dirty="0">
                <a:latin typeface="Garamond" pitchFamily="18" charset="0"/>
              </a:rPr>
              <a:t>x5a8c34</a:t>
            </a:r>
          </a:p>
        </p:txBody>
      </p:sp>
      <p:sp>
        <p:nvSpPr>
          <p:cNvPr id="31867" name="Rectangle 123"/>
          <p:cNvSpPr>
            <a:spLocks noChangeArrowheads="1"/>
          </p:cNvSpPr>
          <p:nvPr/>
        </p:nvSpPr>
        <p:spPr bwMode="auto">
          <a:xfrm>
            <a:off x="6934200" y="4495800"/>
            <a:ext cx="838200" cy="304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1868" name="Text Box 124"/>
          <p:cNvSpPr txBox="1">
            <a:spLocks noChangeArrowheads="1"/>
          </p:cNvSpPr>
          <p:nvPr/>
        </p:nvSpPr>
        <p:spPr bwMode="auto">
          <a:xfrm>
            <a:off x="6934200" y="4433888"/>
            <a:ext cx="914400" cy="366712"/>
          </a:xfrm>
          <a:prstGeom prst="rect">
            <a:avLst/>
          </a:prstGeom>
          <a:noFill/>
          <a:ln w="9525">
            <a:noFill/>
            <a:miter lim="800000"/>
            <a:headEnd/>
            <a:tailEnd/>
          </a:ln>
        </p:spPr>
        <p:txBody>
          <a:bodyPr>
            <a:spAutoFit/>
          </a:bodyPr>
          <a:lstStyle/>
          <a:p>
            <a:pPr>
              <a:spcBef>
                <a:spcPct val="50000"/>
              </a:spcBef>
            </a:pPr>
            <a:r>
              <a:rPr lang="en-US" dirty="0">
                <a:latin typeface="Garamond" pitchFamily="18" charset="0"/>
              </a:rPr>
              <a:t>x5a8c34</a:t>
            </a:r>
          </a:p>
        </p:txBody>
      </p:sp>
      <p:sp>
        <p:nvSpPr>
          <p:cNvPr id="31872" name="Rectangle 128"/>
          <p:cNvSpPr>
            <a:spLocks noChangeArrowheads="1"/>
          </p:cNvSpPr>
          <p:nvPr/>
        </p:nvSpPr>
        <p:spPr bwMode="auto">
          <a:xfrm>
            <a:off x="6934200" y="3962400"/>
            <a:ext cx="838200" cy="304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1873" name="Text Box 129"/>
          <p:cNvSpPr txBox="1">
            <a:spLocks noChangeArrowheads="1"/>
          </p:cNvSpPr>
          <p:nvPr/>
        </p:nvSpPr>
        <p:spPr bwMode="auto">
          <a:xfrm>
            <a:off x="6858000" y="3962400"/>
            <a:ext cx="914400" cy="369332"/>
          </a:xfrm>
          <a:prstGeom prst="rect">
            <a:avLst/>
          </a:prstGeom>
          <a:noFill/>
          <a:ln w="9525">
            <a:noFill/>
            <a:miter lim="800000"/>
            <a:headEnd/>
            <a:tailEnd/>
          </a:ln>
        </p:spPr>
        <p:txBody>
          <a:bodyPr>
            <a:spAutoFit/>
          </a:bodyPr>
          <a:lstStyle/>
          <a:p>
            <a:pPr>
              <a:spcBef>
                <a:spcPct val="50000"/>
              </a:spcBef>
            </a:pPr>
            <a:r>
              <a:rPr lang="en-US" dirty="0" smtClean="0">
                <a:latin typeface="Garamond" pitchFamily="18" charset="0"/>
              </a:rPr>
              <a:t>x84a21c</a:t>
            </a:r>
            <a:endParaRPr lang="en-US" dirty="0">
              <a:latin typeface="Garamond" pitchFamily="18" charset="0"/>
            </a:endParaRPr>
          </a:p>
        </p:txBody>
      </p:sp>
      <p:sp>
        <p:nvSpPr>
          <p:cNvPr id="150" name="Rounded Rectangle 149"/>
          <p:cNvSpPr/>
          <p:nvPr/>
        </p:nvSpPr>
        <p:spPr>
          <a:xfrm>
            <a:off x="533400" y="40386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Rounded Rectangle 150"/>
          <p:cNvSpPr/>
          <p:nvPr/>
        </p:nvSpPr>
        <p:spPr>
          <a:xfrm>
            <a:off x="1676400" y="40386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Rounded Rectangle 153"/>
          <p:cNvSpPr/>
          <p:nvPr/>
        </p:nvSpPr>
        <p:spPr>
          <a:xfrm>
            <a:off x="533400" y="45720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Rounded Rectangle 154"/>
          <p:cNvSpPr/>
          <p:nvPr/>
        </p:nvSpPr>
        <p:spPr>
          <a:xfrm>
            <a:off x="1676400" y="45720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Text Box 193"/>
          <p:cNvSpPr txBox="1">
            <a:spLocks noChangeArrowheads="1"/>
          </p:cNvSpPr>
          <p:nvPr/>
        </p:nvSpPr>
        <p:spPr bwMode="auto">
          <a:xfrm>
            <a:off x="838200" y="4495800"/>
            <a:ext cx="423333" cy="457200"/>
          </a:xfrm>
          <a:prstGeom prst="rect">
            <a:avLst/>
          </a:prstGeom>
          <a:noFill/>
          <a:ln w="9525">
            <a:noFill/>
            <a:miter lim="800000"/>
            <a:headEnd/>
            <a:tailEnd/>
          </a:ln>
        </p:spPr>
        <p:txBody>
          <a:bodyPr>
            <a:spAutoFit/>
          </a:bodyPr>
          <a:lstStyle/>
          <a:p>
            <a:pPr>
              <a:spcBef>
                <a:spcPct val="50000"/>
              </a:spcBef>
            </a:pPr>
            <a:endParaRPr lang="en-US" sz="2400" b="1" dirty="0">
              <a:solidFill>
                <a:schemeClr val="accent2"/>
              </a:solidFill>
            </a:endParaRPr>
          </a:p>
        </p:txBody>
      </p:sp>
      <p:sp>
        <p:nvSpPr>
          <p:cNvPr id="31945" name="Text Box 201"/>
          <p:cNvSpPr txBox="1">
            <a:spLocks noChangeArrowheads="1"/>
          </p:cNvSpPr>
          <p:nvPr/>
        </p:nvSpPr>
        <p:spPr bwMode="auto">
          <a:xfrm>
            <a:off x="2895600" y="4495800"/>
            <a:ext cx="914400" cy="366713"/>
          </a:xfrm>
          <a:prstGeom prst="rect">
            <a:avLst/>
          </a:prstGeom>
          <a:noFill/>
          <a:ln w="9525">
            <a:noFill/>
            <a:miter lim="800000"/>
            <a:headEnd/>
            <a:tailEnd/>
          </a:ln>
        </p:spPr>
        <p:txBody>
          <a:bodyPr>
            <a:spAutoFit/>
          </a:bodyPr>
          <a:lstStyle/>
          <a:p>
            <a:pPr>
              <a:spcBef>
                <a:spcPct val="50000"/>
              </a:spcBef>
            </a:pPr>
            <a:r>
              <a:rPr lang="en-US" dirty="0">
                <a:latin typeface="Garamond" pitchFamily="18" charset="0"/>
              </a:rPr>
              <a:t>x5a8c34</a:t>
            </a:r>
          </a:p>
        </p:txBody>
      </p:sp>
      <p:sp>
        <p:nvSpPr>
          <p:cNvPr id="163" name="TextBox 162"/>
          <p:cNvSpPr txBox="1"/>
          <p:nvPr/>
        </p:nvSpPr>
        <p:spPr>
          <a:xfrm>
            <a:off x="1676400" y="1524000"/>
            <a:ext cx="381000" cy="1015663"/>
          </a:xfrm>
          <a:prstGeom prst="rect">
            <a:avLst/>
          </a:prstGeom>
          <a:noFill/>
        </p:spPr>
        <p:txBody>
          <a:bodyPr wrap="square" rtlCol="0">
            <a:spAutoFit/>
          </a:bodyPr>
          <a:lstStyle/>
          <a:p>
            <a:r>
              <a:rPr lang="en-US" sz="3000" b="1" dirty="0" smtClean="0">
                <a:solidFill>
                  <a:schemeClr val="accent1"/>
                </a:solidFill>
              </a:rPr>
              <a:t>≥</a:t>
            </a:r>
            <a:endParaRPr lang="en-US" sz="3000" b="1" dirty="0">
              <a:solidFill>
                <a:schemeClr val="accent1"/>
              </a:solidFill>
            </a:endParaRPr>
          </a:p>
        </p:txBody>
      </p:sp>
      <p:sp>
        <p:nvSpPr>
          <p:cNvPr id="165" name="Rectangle 123"/>
          <p:cNvSpPr>
            <a:spLocks noChangeArrowheads="1"/>
          </p:cNvSpPr>
          <p:nvPr/>
        </p:nvSpPr>
        <p:spPr bwMode="auto">
          <a:xfrm>
            <a:off x="6934200" y="4495800"/>
            <a:ext cx="8382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66" name="Text Box 124"/>
          <p:cNvSpPr txBox="1">
            <a:spLocks noChangeArrowheads="1"/>
          </p:cNvSpPr>
          <p:nvPr/>
        </p:nvSpPr>
        <p:spPr bwMode="auto">
          <a:xfrm>
            <a:off x="6934200" y="4419600"/>
            <a:ext cx="990600" cy="369332"/>
          </a:xfrm>
          <a:prstGeom prst="rect">
            <a:avLst/>
          </a:prstGeom>
          <a:noFill/>
          <a:ln w="9525">
            <a:noFill/>
            <a:miter lim="800000"/>
            <a:headEnd/>
            <a:tailEnd/>
          </a:ln>
        </p:spPr>
        <p:txBody>
          <a:bodyPr wrap="square">
            <a:spAutoFit/>
          </a:bodyPr>
          <a:lstStyle/>
          <a:p>
            <a:pPr>
              <a:spcBef>
                <a:spcPct val="50000"/>
              </a:spcBef>
            </a:pPr>
            <a:r>
              <a:rPr lang="en-US" dirty="0" smtClean="0">
                <a:latin typeface="Garamond" pitchFamily="18" charset="0"/>
              </a:rPr>
              <a:t>x638e54</a:t>
            </a:r>
            <a:endParaRPr lang="en-US" dirty="0">
              <a:latin typeface="Garamond" pitchFamily="18" charset="0"/>
            </a:endParaRPr>
          </a:p>
        </p:txBody>
      </p:sp>
      <p:sp>
        <p:nvSpPr>
          <p:cNvPr id="168" name="Rectangle 123"/>
          <p:cNvSpPr>
            <a:spLocks noChangeArrowheads="1"/>
          </p:cNvSpPr>
          <p:nvPr/>
        </p:nvSpPr>
        <p:spPr bwMode="auto">
          <a:xfrm>
            <a:off x="6934200" y="3429000"/>
            <a:ext cx="8382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69" name="Text Box 124"/>
          <p:cNvSpPr txBox="1">
            <a:spLocks noChangeArrowheads="1"/>
          </p:cNvSpPr>
          <p:nvPr/>
        </p:nvSpPr>
        <p:spPr bwMode="auto">
          <a:xfrm>
            <a:off x="6934200" y="3364468"/>
            <a:ext cx="1066800" cy="369332"/>
          </a:xfrm>
          <a:prstGeom prst="rect">
            <a:avLst/>
          </a:prstGeom>
          <a:noFill/>
          <a:ln w="9525">
            <a:noFill/>
            <a:miter lim="800000"/>
            <a:headEnd/>
            <a:tailEnd/>
          </a:ln>
        </p:spPr>
        <p:txBody>
          <a:bodyPr wrap="square">
            <a:spAutoFit/>
          </a:bodyPr>
          <a:lstStyle/>
          <a:p>
            <a:pPr>
              <a:spcBef>
                <a:spcPct val="50000"/>
              </a:spcBef>
            </a:pPr>
            <a:r>
              <a:rPr lang="en-US" dirty="0" smtClean="0">
                <a:latin typeface="Garamond" pitchFamily="18" charset="0"/>
              </a:rPr>
              <a:t>x638e54</a:t>
            </a:r>
            <a:endParaRPr lang="en-US" dirty="0">
              <a:latin typeface="Garamond" pitchFamily="18" charset="0"/>
            </a:endParaRPr>
          </a:p>
        </p:txBody>
      </p:sp>
      <p:sp>
        <p:nvSpPr>
          <p:cNvPr id="170" name="Rectangle 123"/>
          <p:cNvSpPr>
            <a:spLocks noChangeArrowheads="1"/>
          </p:cNvSpPr>
          <p:nvPr/>
        </p:nvSpPr>
        <p:spPr bwMode="auto">
          <a:xfrm>
            <a:off x="6934200" y="2895600"/>
            <a:ext cx="8382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72" name="Rectangle 123"/>
          <p:cNvSpPr>
            <a:spLocks noChangeArrowheads="1"/>
          </p:cNvSpPr>
          <p:nvPr/>
        </p:nvSpPr>
        <p:spPr bwMode="auto">
          <a:xfrm>
            <a:off x="6934200" y="3962400"/>
            <a:ext cx="8382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73" name="Text Box 124"/>
          <p:cNvSpPr txBox="1">
            <a:spLocks noChangeArrowheads="1"/>
          </p:cNvSpPr>
          <p:nvPr/>
        </p:nvSpPr>
        <p:spPr bwMode="auto">
          <a:xfrm>
            <a:off x="6934200" y="3886200"/>
            <a:ext cx="1066800" cy="369332"/>
          </a:xfrm>
          <a:prstGeom prst="rect">
            <a:avLst/>
          </a:prstGeom>
          <a:noFill/>
          <a:ln w="9525">
            <a:noFill/>
            <a:miter lim="800000"/>
            <a:headEnd/>
            <a:tailEnd/>
          </a:ln>
        </p:spPr>
        <p:txBody>
          <a:bodyPr wrap="square">
            <a:spAutoFit/>
          </a:bodyPr>
          <a:lstStyle/>
          <a:p>
            <a:pPr>
              <a:spcBef>
                <a:spcPct val="50000"/>
              </a:spcBef>
            </a:pPr>
            <a:r>
              <a:rPr lang="en-US" dirty="0" smtClean="0">
                <a:latin typeface="Garamond" pitchFamily="18" charset="0"/>
              </a:rPr>
              <a:t>x922eb4</a:t>
            </a:r>
            <a:endParaRPr lang="en-US" dirty="0">
              <a:latin typeface="Garamond" pitchFamily="18" charset="0"/>
            </a:endParaRPr>
          </a:p>
        </p:txBody>
      </p:sp>
      <p:sp>
        <p:nvSpPr>
          <p:cNvPr id="174" name="Text Box 124"/>
          <p:cNvSpPr txBox="1">
            <a:spLocks noChangeArrowheads="1"/>
          </p:cNvSpPr>
          <p:nvPr/>
        </p:nvSpPr>
        <p:spPr bwMode="auto">
          <a:xfrm>
            <a:off x="6934200" y="2819400"/>
            <a:ext cx="990600" cy="369332"/>
          </a:xfrm>
          <a:prstGeom prst="rect">
            <a:avLst/>
          </a:prstGeom>
          <a:noFill/>
          <a:ln w="9525">
            <a:noFill/>
            <a:miter lim="800000"/>
            <a:headEnd/>
            <a:tailEnd/>
          </a:ln>
        </p:spPr>
        <p:txBody>
          <a:bodyPr wrap="square">
            <a:spAutoFit/>
          </a:bodyPr>
          <a:lstStyle/>
          <a:p>
            <a:pPr>
              <a:spcBef>
                <a:spcPct val="50000"/>
              </a:spcBef>
            </a:pPr>
            <a:r>
              <a:rPr lang="en-US" dirty="0" smtClean="0">
                <a:latin typeface="Garamond" pitchFamily="18" charset="0"/>
              </a:rPr>
              <a:t>x1eab81</a:t>
            </a:r>
            <a:endParaRPr lang="en-US" dirty="0">
              <a:latin typeface="Garamond" pitchFamily="18" charset="0"/>
            </a:endParaRPr>
          </a:p>
        </p:txBody>
      </p:sp>
      <p:pic>
        <p:nvPicPr>
          <p:cNvPr id="175" name="Picture 139" descr="tick"/>
          <p:cNvPicPr>
            <a:picLocks noChangeAspect="1" noChangeArrowheads="1"/>
          </p:cNvPicPr>
          <p:nvPr/>
        </p:nvPicPr>
        <p:blipFill>
          <a:blip r:embed="rId3" cstate="print"/>
          <a:srcRect/>
          <a:stretch>
            <a:fillRect/>
          </a:stretch>
        </p:blipFill>
        <p:spPr bwMode="auto">
          <a:xfrm>
            <a:off x="7772400" y="3733800"/>
            <a:ext cx="685800" cy="685800"/>
          </a:xfrm>
          <a:prstGeom prst="rect">
            <a:avLst/>
          </a:prstGeom>
          <a:noFill/>
          <a:ln w="9525">
            <a:noFill/>
            <a:miter lim="800000"/>
            <a:headEnd/>
            <a:tailEnd/>
          </a:ln>
        </p:spPr>
      </p:pic>
      <p:sp>
        <p:nvSpPr>
          <p:cNvPr id="211" name="Text Box 84"/>
          <p:cNvSpPr txBox="1">
            <a:spLocks noChangeArrowheads="1"/>
          </p:cNvSpPr>
          <p:nvPr/>
        </p:nvSpPr>
        <p:spPr bwMode="auto">
          <a:xfrm>
            <a:off x="1447800" y="2286000"/>
            <a:ext cx="3124200" cy="641350"/>
          </a:xfrm>
          <a:prstGeom prst="rect">
            <a:avLst/>
          </a:prstGeom>
          <a:noFill/>
          <a:ln w="9525">
            <a:noFill/>
            <a:miter lim="800000"/>
            <a:headEnd/>
            <a:tailEnd/>
          </a:ln>
        </p:spPr>
        <p:txBody>
          <a:bodyPr>
            <a:spAutoFit/>
          </a:bodyPr>
          <a:lstStyle/>
          <a:p>
            <a:pPr>
              <a:spcBef>
                <a:spcPct val="50000"/>
              </a:spcBef>
            </a:pPr>
            <a:r>
              <a:rPr lang="en-US" dirty="0" smtClean="0">
                <a:latin typeface="Arial"/>
                <a:ea typeface="Arial Unicode MS" pitchFamily="34" charset="-128"/>
                <a:cs typeface="Arial"/>
              </a:rPr>
              <a:t>SELECT * FROM table1 WHERE col3 =  x5a8c34</a:t>
            </a:r>
            <a:endParaRPr lang="en-US" dirty="0">
              <a:latin typeface="Arial"/>
              <a:ea typeface="Arial Unicode MS" pitchFamily="34" charset="-128"/>
              <a:cs typeface="Arial"/>
            </a:endParaRPr>
          </a:p>
        </p:txBody>
      </p:sp>
      <p:sp>
        <p:nvSpPr>
          <p:cNvPr id="212" name="TextBox 211"/>
          <p:cNvSpPr txBox="1"/>
          <p:nvPr/>
        </p:nvSpPr>
        <p:spPr>
          <a:xfrm>
            <a:off x="2819400" y="2445087"/>
            <a:ext cx="381000" cy="1015663"/>
          </a:xfrm>
          <a:prstGeom prst="rect">
            <a:avLst/>
          </a:prstGeom>
          <a:noFill/>
        </p:spPr>
        <p:txBody>
          <a:bodyPr wrap="square" rtlCol="0">
            <a:spAutoFit/>
          </a:bodyPr>
          <a:lstStyle/>
          <a:p>
            <a:r>
              <a:rPr lang="en-US" sz="3000" b="1" dirty="0" smtClean="0">
                <a:solidFill>
                  <a:schemeClr val="accent1"/>
                </a:solidFill>
              </a:rPr>
              <a:t>≥</a:t>
            </a:r>
            <a:endParaRPr lang="en-US" sz="3000" b="1" dirty="0">
              <a:solidFill>
                <a:schemeClr val="accent1"/>
              </a:solidFill>
            </a:endParaRPr>
          </a:p>
        </p:txBody>
      </p:sp>
      <p:sp>
        <p:nvSpPr>
          <p:cNvPr id="213" name="Rounded Rectangle 212"/>
          <p:cNvSpPr/>
          <p:nvPr/>
        </p:nvSpPr>
        <p:spPr>
          <a:xfrm>
            <a:off x="381000" y="2667000"/>
            <a:ext cx="1066800" cy="533400"/>
          </a:xfrm>
          <a:prstGeom prst="round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4" name="TextBox 213"/>
          <p:cNvSpPr txBox="1"/>
          <p:nvPr/>
        </p:nvSpPr>
        <p:spPr>
          <a:xfrm>
            <a:off x="533400" y="2754868"/>
            <a:ext cx="1295400" cy="369332"/>
          </a:xfrm>
          <a:prstGeom prst="rect">
            <a:avLst/>
          </a:prstGeom>
          <a:noFill/>
        </p:spPr>
        <p:txBody>
          <a:bodyPr wrap="square" rtlCol="0">
            <a:spAutoFit/>
          </a:bodyPr>
          <a:lstStyle/>
          <a:p>
            <a:r>
              <a:rPr lang="en-US" dirty="0" smtClean="0"/>
              <a:t>Proxy</a:t>
            </a:r>
            <a:endParaRPr lang="en-US" dirty="0"/>
          </a:p>
        </p:txBody>
      </p:sp>
      <p:cxnSp>
        <p:nvCxnSpPr>
          <p:cNvPr id="216" name="Straight Arrow Connector 215"/>
          <p:cNvCxnSpPr/>
          <p:nvPr/>
        </p:nvCxnSpPr>
        <p:spPr>
          <a:xfrm rot="5400000">
            <a:off x="724694" y="2323306"/>
            <a:ext cx="533400" cy="158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19" name="Rounded Rectangular Callout 218"/>
          <p:cNvSpPr/>
          <p:nvPr/>
        </p:nvSpPr>
        <p:spPr>
          <a:xfrm>
            <a:off x="7467600" y="990600"/>
            <a:ext cx="685800" cy="1295400"/>
          </a:xfrm>
          <a:prstGeom prst="wedgeRoundRectCallout">
            <a:avLst>
              <a:gd name="adj1" fmla="val -16666"/>
              <a:gd name="adj2" fmla="val 80921"/>
              <a:gd name="adj3" fmla="val 16667"/>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0" name="TextBox 219"/>
          <p:cNvSpPr txBox="1"/>
          <p:nvPr/>
        </p:nvSpPr>
        <p:spPr>
          <a:xfrm>
            <a:off x="7467600" y="1066800"/>
            <a:ext cx="685800" cy="1200329"/>
          </a:xfrm>
          <a:prstGeom prst="rect">
            <a:avLst/>
          </a:prstGeom>
          <a:noFill/>
        </p:spPr>
        <p:txBody>
          <a:bodyPr wrap="square" rtlCol="0">
            <a:spAutoFit/>
          </a:bodyPr>
          <a:lstStyle/>
          <a:p>
            <a:pPr algn="ctr"/>
            <a:r>
              <a:rPr lang="en-US" dirty="0" smtClean="0"/>
              <a:t>60</a:t>
            </a:r>
          </a:p>
          <a:p>
            <a:pPr algn="ctr"/>
            <a:r>
              <a:rPr lang="en-US" dirty="0" smtClean="0"/>
              <a:t>100</a:t>
            </a:r>
          </a:p>
          <a:p>
            <a:pPr algn="ctr"/>
            <a:r>
              <a:rPr lang="en-US" dirty="0" smtClean="0"/>
              <a:t>800</a:t>
            </a:r>
          </a:p>
          <a:p>
            <a:pPr algn="ctr"/>
            <a:r>
              <a:rPr lang="en-US" dirty="0" smtClean="0"/>
              <a:t>100</a:t>
            </a:r>
            <a:endParaRPr lang="en-US" dirty="0"/>
          </a:p>
        </p:txBody>
      </p:sp>
      <p:grpSp>
        <p:nvGrpSpPr>
          <p:cNvPr id="223" name="Group 222"/>
          <p:cNvGrpSpPr/>
          <p:nvPr/>
        </p:nvGrpSpPr>
        <p:grpSpPr>
          <a:xfrm>
            <a:off x="381000" y="3962400"/>
            <a:ext cx="3733800" cy="1524000"/>
            <a:chOff x="381000" y="5334000"/>
            <a:chExt cx="3733800" cy="1524000"/>
          </a:xfrm>
        </p:grpSpPr>
        <p:sp>
          <p:nvSpPr>
            <p:cNvPr id="176" name="Rounded Rectangle 175"/>
            <p:cNvSpPr/>
            <p:nvPr/>
          </p:nvSpPr>
          <p:spPr>
            <a:xfrm>
              <a:off x="2819400" y="54102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Text Box 193"/>
            <p:cNvSpPr txBox="1">
              <a:spLocks noChangeArrowheads="1"/>
            </p:cNvSpPr>
            <p:nvPr/>
          </p:nvSpPr>
          <p:spPr bwMode="auto">
            <a:xfrm>
              <a:off x="3158067" y="5334000"/>
              <a:ext cx="423333" cy="457200"/>
            </a:xfrm>
            <a:prstGeom prst="rect">
              <a:avLst/>
            </a:prstGeom>
            <a:noFill/>
            <a:ln w="9525">
              <a:noFill/>
              <a:miter lim="800000"/>
              <a:headEnd/>
              <a:tailEnd/>
            </a:ln>
          </p:spPr>
          <p:txBody>
            <a:bodyPr>
              <a:spAutoFit/>
            </a:bodyPr>
            <a:lstStyle/>
            <a:p>
              <a:pPr>
                <a:spcBef>
                  <a:spcPct val="50000"/>
                </a:spcBef>
              </a:pPr>
              <a:r>
                <a:rPr lang="en-US" sz="2400" b="1" dirty="0">
                  <a:solidFill>
                    <a:schemeClr val="accent2"/>
                  </a:solidFill>
                </a:rPr>
                <a:t>?</a:t>
              </a:r>
            </a:p>
          </p:txBody>
        </p:sp>
        <p:sp>
          <p:nvSpPr>
            <p:cNvPr id="178" name="Rounded Rectangle 177"/>
            <p:cNvSpPr/>
            <p:nvPr/>
          </p:nvSpPr>
          <p:spPr>
            <a:xfrm>
              <a:off x="2819400" y="59436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Line 140"/>
            <p:cNvSpPr>
              <a:spLocks noChangeShapeType="1"/>
            </p:cNvSpPr>
            <p:nvPr/>
          </p:nvSpPr>
          <p:spPr bwMode="auto">
            <a:xfrm>
              <a:off x="381000" y="5867400"/>
              <a:ext cx="3733800" cy="0"/>
            </a:xfrm>
            <a:prstGeom prst="line">
              <a:avLst/>
            </a:prstGeom>
            <a:noFill/>
            <a:ln w="12700">
              <a:solidFill>
                <a:schemeClr val="tx1"/>
              </a:solidFill>
              <a:round/>
              <a:headEnd type="triangle" w="lg" len="lg"/>
              <a:tailEnd type="none" w="lg" len="lg"/>
            </a:ln>
          </p:spPr>
          <p:txBody>
            <a:bodyPr/>
            <a:lstStyle/>
            <a:p>
              <a:endParaRPr lang="en-US"/>
            </a:p>
          </p:txBody>
        </p:sp>
        <p:sp>
          <p:nvSpPr>
            <p:cNvPr id="180" name="Rectangle 200"/>
            <p:cNvSpPr>
              <a:spLocks noChangeArrowheads="1"/>
            </p:cNvSpPr>
            <p:nvPr/>
          </p:nvSpPr>
          <p:spPr bwMode="auto">
            <a:xfrm>
              <a:off x="2895600" y="5410200"/>
              <a:ext cx="838200" cy="304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81" name="Text Box 221"/>
            <p:cNvSpPr txBox="1">
              <a:spLocks noChangeArrowheads="1"/>
            </p:cNvSpPr>
            <p:nvPr/>
          </p:nvSpPr>
          <p:spPr bwMode="auto">
            <a:xfrm>
              <a:off x="2895600" y="5334000"/>
              <a:ext cx="914400" cy="366712"/>
            </a:xfrm>
            <a:prstGeom prst="rect">
              <a:avLst/>
            </a:prstGeom>
            <a:noFill/>
            <a:ln w="9525">
              <a:noFill/>
              <a:miter lim="800000"/>
              <a:headEnd/>
              <a:tailEnd/>
            </a:ln>
          </p:spPr>
          <p:txBody>
            <a:bodyPr>
              <a:spAutoFit/>
            </a:bodyPr>
            <a:lstStyle/>
            <a:p>
              <a:pPr>
                <a:spcBef>
                  <a:spcPct val="50000"/>
                </a:spcBef>
              </a:pPr>
              <a:r>
                <a:rPr lang="en-US" dirty="0">
                  <a:latin typeface="Garamond" pitchFamily="18" charset="0"/>
                </a:rPr>
                <a:t>x5a8c34</a:t>
              </a:r>
            </a:p>
          </p:txBody>
        </p:sp>
        <p:sp>
          <p:nvSpPr>
            <p:cNvPr id="182" name="Rectangle 220"/>
            <p:cNvSpPr>
              <a:spLocks noChangeArrowheads="1"/>
            </p:cNvSpPr>
            <p:nvPr/>
          </p:nvSpPr>
          <p:spPr bwMode="auto">
            <a:xfrm>
              <a:off x="2895600" y="5943600"/>
              <a:ext cx="838200" cy="304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83" name="Rounded Rectangle 182"/>
            <p:cNvSpPr/>
            <p:nvPr/>
          </p:nvSpPr>
          <p:spPr>
            <a:xfrm>
              <a:off x="533400" y="54102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Rounded Rectangle 183"/>
            <p:cNvSpPr/>
            <p:nvPr/>
          </p:nvSpPr>
          <p:spPr>
            <a:xfrm>
              <a:off x="1676400" y="54102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Text Box 193"/>
            <p:cNvSpPr txBox="1">
              <a:spLocks noChangeArrowheads="1"/>
            </p:cNvSpPr>
            <p:nvPr/>
          </p:nvSpPr>
          <p:spPr bwMode="auto">
            <a:xfrm>
              <a:off x="2015067" y="5334000"/>
              <a:ext cx="423333" cy="457200"/>
            </a:xfrm>
            <a:prstGeom prst="rect">
              <a:avLst/>
            </a:prstGeom>
            <a:noFill/>
            <a:ln w="9525">
              <a:noFill/>
              <a:miter lim="800000"/>
              <a:headEnd/>
              <a:tailEnd/>
            </a:ln>
          </p:spPr>
          <p:txBody>
            <a:bodyPr>
              <a:spAutoFit/>
            </a:bodyPr>
            <a:lstStyle/>
            <a:p>
              <a:pPr>
                <a:spcBef>
                  <a:spcPct val="50000"/>
                </a:spcBef>
              </a:pPr>
              <a:endParaRPr lang="en-US" sz="2400" b="1" dirty="0">
                <a:solidFill>
                  <a:schemeClr val="accent2"/>
                </a:solidFill>
              </a:endParaRPr>
            </a:p>
          </p:txBody>
        </p:sp>
        <p:sp>
          <p:nvSpPr>
            <p:cNvPr id="188" name="Rounded Rectangle 187"/>
            <p:cNvSpPr/>
            <p:nvPr/>
          </p:nvSpPr>
          <p:spPr>
            <a:xfrm>
              <a:off x="1676400" y="59436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Text Box 193"/>
            <p:cNvSpPr txBox="1">
              <a:spLocks noChangeArrowheads="1"/>
            </p:cNvSpPr>
            <p:nvPr/>
          </p:nvSpPr>
          <p:spPr bwMode="auto">
            <a:xfrm>
              <a:off x="838200" y="5867400"/>
              <a:ext cx="423333" cy="457200"/>
            </a:xfrm>
            <a:prstGeom prst="rect">
              <a:avLst/>
            </a:prstGeom>
            <a:noFill/>
            <a:ln w="9525">
              <a:noFill/>
              <a:miter lim="800000"/>
              <a:headEnd/>
              <a:tailEnd/>
            </a:ln>
          </p:spPr>
          <p:txBody>
            <a:bodyPr>
              <a:spAutoFit/>
            </a:bodyPr>
            <a:lstStyle/>
            <a:p>
              <a:pPr>
                <a:spcBef>
                  <a:spcPct val="50000"/>
                </a:spcBef>
              </a:pPr>
              <a:endParaRPr lang="en-US" sz="2400" b="1" dirty="0">
                <a:solidFill>
                  <a:schemeClr val="accent2"/>
                </a:solidFill>
              </a:endParaRPr>
            </a:p>
          </p:txBody>
        </p:sp>
        <p:sp>
          <p:nvSpPr>
            <p:cNvPr id="190" name="Text Box 193"/>
            <p:cNvSpPr txBox="1">
              <a:spLocks noChangeArrowheads="1"/>
            </p:cNvSpPr>
            <p:nvPr/>
          </p:nvSpPr>
          <p:spPr bwMode="auto">
            <a:xfrm>
              <a:off x="2015067" y="5867400"/>
              <a:ext cx="423333" cy="457200"/>
            </a:xfrm>
            <a:prstGeom prst="rect">
              <a:avLst/>
            </a:prstGeom>
            <a:noFill/>
            <a:ln w="9525">
              <a:noFill/>
              <a:miter lim="800000"/>
              <a:headEnd/>
              <a:tailEnd/>
            </a:ln>
          </p:spPr>
          <p:txBody>
            <a:bodyPr>
              <a:spAutoFit/>
            </a:bodyPr>
            <a:lstStyle/>
            <a:p>
              <a:pPr>
                <a:spcBef>
                  <a:spcPct val="50000"/>
                </a:spcBef>
              </a:pPr>
              <a:endParaRPr lang="en-US" sz="2400" b="1" dirty="0">
                <a:solidFill>
                  <a:schemeClr val="accent2"/>
                </a:solidFill>
              </a:endParaRPr>
            </a:p>
          </p:txBody>
        </p:sp>
        <p:sp>
          <p:nvSpPr>
            <p:cNvPr id="191" name="Text Box 201"/>
            <p:cNvSpPr txBox="1">
              <a:spLocks noChangeArrowheads="1"/>
            </p:cNvSpPr>
            <p:nvPr/>
          </p:nvSpPr>
          <p:spPr bwMode="auto">
            <a:xfrm>
              <a:off x="2895600" y="5867400"/>
              <a:ext cx="914400" cy="366713"/>
            </a:xfrm>
            <a:prstGeom prst="rect">
              <a:avLst/>
            </a:prstGeom>
            <a:noFill/>
            <a:ln w="9525">
              <a:noFill/>
              <a:miter lim="800000"/>
              <a:headEnd/>
              <a:tailEnd/>
            </a:ln>
          </p:spPr>
          <p:txBody>
            <a:bodyPr>
              <a:spAutoFit/>
            </a:bodyPr>
            <a:lstStyle/>
            <a:p>
              <a:pPr>
                <a:spcBef>
                  <a:spcPct val="50000"/>
                </a:spcBef>
              </a:pPr>
              <a:r>
                <a:rPr lang="en-US" dirty="0">
                  <a:latin typeface="Garamond" pitchFamily="18" charset="0"/>
                </a:rPr>
                <a:t>x5a8c34</a:t>
              </a:r>
            </a:p>
          </p:txBody>
        </p:sp>
        <p:sp>
          <p:nvSpPr>
            <p:cNvPr id="196" name="Rounded Rectangle 195"/>
            <p:cNvSpPr/>
            <p:nvPr/>
          </p:nvSpPr>
          <p:spPr>
            <a:xfrm>
              <a:off x="2819400" y="64770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8" name="Rectangle 220"/>
            <p:cNvSpPr>
              <a:spLocks noChangeArrowheads="1"/>
            </p:cNvSpPr>
            <p:nvPr/>
          </p:nvSpPr>
          <p:spPr bwMode="auto">
            <a:xfrm>
              <a:off x="2895600" y="6477000"/>
              <a:ext cx="838200" cy="304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99" name="Rounded Rectangle 198"/>
            <p:cNvSpPr/>
            <p:nvPr/>
          </p:nvSpPr>
          <p:spPr>
            <a:xfrm>
              <a:off x="533400" y="64770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0" name="Rounded Rectangle 199"/>
            <p:cNvSpPr/>
            <p:nvPr/>
          </p:nvSpPr>
          <p:spPr>
            <a:xfrm>
              <a:off x="1676400" y="64770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1" name="Text Box 193"/>
            <p:cNvSpPr txBox="1">
              <a:spLocks noChangeArrowheads="1"/>
            </p:cNvSpPr>
            <p:nvPr/>
          </p:nvSpPr>
          <p:spPr bwMode="auto">
            <a:xfrm>
              <a:off x="838200" y="6400800"/>
              <a:ext cx="423333" cy="457200"/>
            </a:xfrm>
            <a:prstGeom prst="rect">
              <a:avLst/>
            </a:prstGeom>
            <a:noFill/>
            <a:ln w="9525">
              <a:noFill/>
              <a:miter lim="800000"/>
              <a:headEnd/>
              <a:tailEnd/>
            </a:ln>
          </p:spPr>
          <p:txBody>
            <a:bodyPr>
              <a:spAutoFit/>
            </a:bodyPr>
            <a:lstStyle/>
            <a:p>
              <a:pPr>
                <a:spcBef>
                  <a:spcPct val="50000"/>
                </a:spcBef>
              </a:pPr>
              <a:endParaRPr lang="en-US" sz="2400" b="1" dirty="0">
                <a:solidFill>
                  <a:schemeClr val="accent2"/>
                </a:solidFill>
              </a:endParaRPr>
            </a:p>
          </p:txBody>
        </p:sp>
        <p:sp>
          <p:nvSpPr>
            <p:cNvPr id="202" name="Text Box 193"/>
            <p:cNvSpPr txBox="1">
              <a:spLocks noChangeArrowheads="1"/>
            </p:cNvSpPr>
            <p:nvPr/>
          </p:nvSpPr>
          <p:spPr bwMode="auto">
            <a:xfrm>
              <a:off x="2015067" y="6400800"/>
              <a:ext cx="423333" cy="457200"/>
            </a:xfrm>
            <a:prstGeom prst="rect">
              <a:avLst/>
            </a:prstGeom>
            <a:noFill/>
            <a:ln w="9525">
              <a:noFill/>
              <a:miter lim="800000"/>
              <a:headEnd/>
              <a:tailEnd/>
            </a:ln>
          </p:spPr>
          <p:txBody>
            <a:bodyPr>
              <a:spAutoFit/>
            </a:bodyPr>
            <a:lstStyle/>
            <a:p>
              <a:pPr>
                <a:spcBef>
                  <a:spcPct val="50000"/>
                </a:spcBef>
              </a:pPr>
              <a:endParaRPr lang="en-US" sz="2400" b="1" dirty="0">
                <a:solidFill>
                  <a:schemeClr val="accent2"/>
                </a:solidFill>
              </a:endParaRPr>
            </a:p>
          </p:txBody>
        </p:sp>
        <p:sp>
          <p:nvSpPr>
            <p:cNvPr id="203" name="Text Box 201"/>
            <p:cNvSpPr txBox="1">
              <a:spLocks noChangeArrowheads="1"/>
            </p:cNvSpPr>
            <p:nvPr/>
          </p:nvSpPr>
          <p:spPr bwMode="auto">
            <a:xfrm>
              <a:off x="2895600" y="6400800"/>
              <a:ext cx="914400" cy="366713"/>
            </a:xfrm>
            <a:prstGeom prst="rect">
              <a:avLst/>
            </a:prstGeom>
            <a:noFill/>
            <a:ln w="9525">
              <a:noFill/>
              <a:miter lim="800000"/>
              <a:headEnd/>
              <a:tailEnd/>
            </a:ln>
          </p:spPr>
          <p:txBody>
            <a:bodyPr>
              <a:spAutoFit/>
            </a:bodyPr>
            <a:lstStyle/>
            <a:p>
              <a:pPr>
                <a:spcBef>
                  <a:spcPct val="50000"/>
                </a:spcBef>
              </a:pPr>
              <a:r>
                <a:rPr lang="en-US" dirty="0">
                  <a:latin typeface="Garamond" pitchFamily="18" charset="0"/>
                </a:rPr>
                <a:t>x5a8c34</a:t>
              </a:r>
            </a:p>
          </p:txBody>
        </p:sp>
        <p:sp>
          <p:nvSpPr>
            <p:cNvPr id="205" name="Rectangle 123"/>
            <p:cNvSpPr>
              <a:spLocks noChangeArrowheads="1"/>
            </p:cNvSpPr>
            <p:nvPr/>
          </p:nvSpPr>
          <p:spPr bwMode="auto">
            <a:xfrm>
              <a:off x="2895600" y="5410200"/>
              <a:ext cx="8382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04" name="Text Box 124"/>
            <p:cNvSpPr txBox="1">
              <a:spLocks noChangeArrowheads="1"/>
            </p:cNvSpPr>
            <p:nvPr/>
          </p:nvSpPr>
          <p:spPr bwMode="auto">
            <a:xfrm>
              <a:off x="2895600" y="5334000"/>
              <a:ext cx="990600" cy="369332"/>
            </a:xfrm>
            <a:prstGeom prst="rect">
              <a:avLst/>
            </a:prstGeom>
            <a:noFill/>
            <a:ln w="9525">
              <a:noFill/>
              <a:miter lim="800000"/>
              <a:headEnd/>
              <a:tailEnd/>
            </a:ln>
          </p:spPr>
          <p:txBody>
            <a:bodyPr wrap="square">
              <a:spAutoFit/>
            </a:bodyPr>
            <a:lstStyle/>
            <a:p>
              <a:pPr>
                <a:spcBef>
                  <a:spcPct val="50000"/>
                </a:spcBef>
              </a:pPr>
              <a:r>
                <a:rPr lang="en-US" dirty="0" smtClean="0">
                  <a:latin typeface="Garamond" pitchFamily="18" charset="0"/>
                </a:rPr>
                <a:t>x638e54</a:t>
              </a:r>
              <a:endParaRPr lang="en-US" dirty="0">
                <a:latin typeface="Garamond" pitchFamily="18" charset="0"/>
              </a:endParaRPr>
            </a:p>
          </p:txBody>
        </p:sp>
        <p:sp>
          <p:nvSpPr>
            <p:cNvPr id="206" name="Rectangle 123"/>
            <p:cNvSpPr>
              <a:spLocks noChangeArrowheads="1"/>
            </p:cNvSpPr>
            <p:nvPr/>
          </p:nvSpPr>
          <p:spPr bwMode="auto">
            <a:xfrm>
              <a:off x="2895600" y="5943600"/>
              <a:ext cx="8382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07" name="Text Box 124"/>
            <p:cNvSpPr txBox="1">
              <a:spLocks noChangeArrowheads="1"/>
            </p:cNvSpPr>
            <p:nvPr/>
          </p:nvSpPr>
          <p:spPr bwMode="auto">
            <a:xfrm>
              <a:off x="2895600" y="5867400"/>
              <a:ext cx="1066800" cy="369332"/>
            </a:xfrm>
            <a:prstGeom prst="rect">
              <a:avLst/>
            </a:prstGeom>
            <a:noFill/>
            <a:ln w="9525">
              <a:noFill/>
              <a:miter lim="800000"/>
              <a:headEnd/>
              <a:tailEnd/>
            </a:ln>
          </p:spPr>
          <p:txBody>
            <a:bodyPr wrap="square">
              <a:spAutoFit/>
            </a:bodyPr>
            <a:lstStyle/>
            <a:p>
              <a:pPr>
                <a:spcBef>
                  <a:spcPct val="50000"/>
                </a:spcBef>
              </a:pPr>
              <a:r>
                <a:rPr lang="en-US" dirty="0" smtClean="0">
                  <a:latin typeface="Garamond" pitchFamily="18" charset="0"/>
                </a:rPr>
                <a:t>x922eb4</a:t>
              </a:r>
              <a:endParaRPr lang="en-US" dirty="0">
                <a:latin typeface="Garamond" pitchFamily="18" charset="0"/>
              </a:endParaRPr>
            </a:p>
          </p:txBody>
        </p:sp>
        <p:sp>
          <p:nvSpPr>
            <p:cNvPr id="208" name="Rectangle 123"/>
            <p:cNvSpPr>
              <a:spLocks noChangeArrowheads="1"/>
            </p:cNvSpPr>
            <p:nvPr/>
          </p:nvSpPr>
          <p:spPr bwMode="auto">
            <a:xfrm>
              <a:off x="2895600" y="6477000"/>
              <a:ext cx="8382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09" name="Text Box 124"/>
            <p:cNvSpPr txBox="1">
              <a:spLocks noChangeArrowheads="1"/>
            </p:cNvSpPr>
            <p:nvPr/>
          </p:nvSpPr>
          <p:spPr bwMode="auto">
            <a:xfrm>
              <a:off x="2895600" y="6400800"/>
              <a:ext cx="990600" cy="369332"/>
            </a:xfrm>
            <a:prstGeom prst="rect">
              <a:avLst/>
            </a:prstGeom>
            <a:noFill/>
            <a:ln w="9525">
              <a:noFill/>
              <a:miter lim="800000"/>
              <a:headEnd/>
              <a:tailEnd/>
            </a:ln>
          </p:spPr>
          <p:txBody>
            <a:bodyPr wrap="square">
              <a:spAutoFit/>
            </a:bodyPr>
            <a:lstStyle/>
            <a:p>
              <a:pPr>
                <a:spcBef>
                  <a:spcPct val="50000"/>
                </a:spcBef>
              </a:pPr>
              <a:r>
                <a:rPr lang="en-US" dirty="0" smtClean="0">
                  <a:latin typeface="Garamond" pitchFamily="18" charset="0"/>
                </a:rPr>
                <a:t>x638e54</a:t>
              </a:r>
              <a:endParaRPr lang="en-US" dirty="0">
                <a:latin typeface="Garamond" pitchFamily="18" charset="0"/>
              </a:endParaRPr>
            </a:p>
          </p:txBody>
        </p:sp>
        <p:sp>
          <p:nvSpPr>
            <p:cNvPr id="222" name="Rounded Rectangle 221"/>
            <p:cNvSpPr/>
            <p:nvPr/>
          </p:nvSpPr>
          <p:spPr>
            <a:xfrm>
              <a:off x="533400" y="59436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7" name="TextBox 226"/>
          <p:cNvSpPr txBox="1"/>
          <p:nvPr/>
        </p:nvSpPr>
        <p:spPr>
          <a:xfrm>
            <a:off x="6858000" y="2923401"/>
            <a:ext cx="1295400" cy="369332"/>
          </a:xfrm>
          <a:prstGeom prst="rect">
            <a:avLst/>
          </a:prstGeom>
          <a:noFill/>
        </p:spPr>
        <p:txBody>
          <a:bodyPr wrap="square" rtlCol="0">
            <a:spAutoFit/>
          </a:bodyPr>
          <a:lstStyle/>
          <a:p>
            <a:r>
              <a:rPr lang="en-US" b="1" dirty="0" smtClean="0">
                <a:solidFill>
                  <a:schemeClr val="bg1"/>
                </a:solidFill>
              </a:rPr>
              <a:t>x4be219</a:t>
            </a:r>
            <a:endParaRPr lang="en-US" b="1" dirty="0">
              <a:solidFill>
                <a:schemeClr val="bg1"/>
              </a:solidFill>
            </a:endParaRPr>
          </a:p>
        </p:txBody>
      </p:sp>
      <p:sp>
        <p:nvSpPr>
          <p:cNvPr id="228" name="TextBox 227"/>
          <p:cNvSpPr txBox="1"/>
          <p:nvPr/>
        </p:nvSpPr>
        <p:spPr>
          <a:xfrm>
            <a:off x="6858000" y="3440668"/>
            <a:ext cx="1219200" cy="369332"/>
          </a:xfrm>
          <a:prstGeom prst="rect">
            <a:avLst/>
          </a:prstGeom>
          <a:noFill/>
        </p:spPr>
        <p:txBody>
          <a:bodyPr wrap="square" rtlCol="0">
            <a:spAutoFit/>
          </a:bodyPr>
          <a:lstStyle/>
          <a:p>
            <a:r>
              <a:rPr lang="en-US" b="1" dirty="0" smtClean="0">
                <a:solidFill>
                  <a:schemeClr val="bg1"/>
                </a:solidFill>
              </a:rPr>
              <a:t>x95c623</a:t>
            </a:r>
            <a:endParaRPr lang="en-US" b="1" dirty="0">
              <a:solidFill>
                <a:schemeClr val="bg1"/>
              </a:solidFill>
            </a:endParaRPr>
          </a:p>
        </p:txBody>
      </p:sp>
      <p:sp>
        <p:nvSpPr>
          <p:cNvPr id="229" name="TextBox 228"/>
          <p:cNvSpPr txBox="1"/>
          <p:nvPr/>
        </p:nvSpPr>
        <p:spPr>
          <a:xfrm>
            <a:off x="6858000" y="3962400"/>
            <a:ext cx="1295400" cy="369332"/>
          </a:xfrm>
          <a:prstGeom prst="rect">
            <a:avLst/>
          </a:prstGeom>
          <a:noFill/>
        </p:spPr>
        <p:txBody>
          <a:bodyPr wrap="square" rtlCol="0">
            <a:spAutoFit/>
          </a:bodyPr>
          <a:lstStyle/>
          <a:p>
            <a:r>
              <a:rPr lang="en-US" b="1" dirty="0" smtClean="0">
                <a:solidFill>
                  <a:schemeClr val="bg1"/>
                </a:solidFill>
              </a:rPr>
              <a:t>x2ea887</a:t>
            </a:r>
            <a:endParaRPr lang="en-US" b="1" dirty="0">
              <a:solidFill>
                <a:schemeClr val="bg1"/>
              </a:solidFill>
            </a:endParaRPr>
          </a:p>
        </p:txBody>
      </p:sp>
      <p:sp>
        <p:nvSpPr>
          <p:cNvPr id="230" name="TextBox 229"/>
          <p:cNvSpPr txBox="1"/>
          <p:nvPr/>
        </p:nvSpPr>
        <p:spPr>
          <a:xfrm>
            <a:off x="6858000" y="4459069"/>
            <a:ext cx="1219200" cy="369332"/>
          </a:xfrm>
          <a:prstGeom prst="rect">
            <a:avLst/>
          </a:prstGeom>
          <a:noFill/>
        </p:spPr>
        <p:txBody>
          <a:bodyPr wrap="square" rtlCol="0">
            <a:spAutoFit/>
          </a:bodyPr>
          <a:lstStyle/>
          <a:p>
            <a:r>
              <a:rPr lang="en-US" b="1" dirty="0" smtClean="0">
                <a:solidFill>
                  <a:schemeClr val="bg1"/>
                </a:solidFill>
              </a:rPr>
              <a:t>x17cea7</a:t>
            </a:r>
            <a:endParaRPr lang="en-US" b="1" dirty="0">
              <a:solidFill>
                <a:schemeClr val="bg1"/>
              </a:solidFill>
            </a:endParaRPr>
          </a:p>
        </p:txBody>
      </p:sp>
      <p:sp>
        <p:nvSpPr>
          <p:cNvPr id="231" name="TextBox 230"/>
          <p:cNvSpPr txBox="1"/>
          <p:nvPr/>
        </p:nvSpPr>
        <p:spPr>
          <a:xfrm>
            <a:off x="3200400" y="2602468"/>
            <a:ext cx="1143000" cy="369332"/>
          </a:xfrm>
          <a:prstGeom prst="rect">
            <a:avLst/>
          </a:prstGeom>
          <a:solidFill>
            <a:srgbClr val="FFFFFF"/>
          </a:solidFill>
        </p:spPr>
        <p:txBody>
          <a:bodyPr wrap="square" rtlCol="0">
            <a:spAutoFit/>
          </a:bodyPr>
          <a:lstStyle/>
          <a:p>
            <a:r>
              <a:rPr lang="en-US" dirty="0" smtClean="0"/>
              <a:t>x638e54</a:t>
            </a:r>
            <a:endParaRPr lang="en-US" dirty="0"/>
          </a:p>
        </p:txBody>
      </p:sp>
      <p:cxnSp>
        <p:nvCxnSpPr>
          <p:cNvPr id="218" name="Straight Arrow Connector 217"/>
          <p:cNvCxnSpPr/>
          <p:nvPr/>
        </p:nvCxnSpPr>
        <p:spPr>
          <a:xfrm>
            <a:off x="1447800" y="2971800"/>
            <a:ext cx="2971800" cy="158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6631" name="Text Box 36"/>
          <p:cNvSpPr txBox="1">
            <a:spLocks noChangeArrowheads="1"/>
          </p:cNvSpPr>
          <p:nvPr/>
        </p:nvSpPr>
        <p:spPr bwMode="auto">
          <a:xfrm>
            <a:off x="6781800" y="2362200"/>
            <a:ext cx="1676400" cy="369332"/>
          </a:xfrm>
          <a:prstGeom prst="rect">
            <a:avLst/>
          </a:prstGeom>
          <a:noFill/>
          <a:ln w="9525">
            <a:noFill/>
            <a:miter lim="800000"/>
            <a:headEnd/>
            <a:tailEnd/>
          </a:ln>
        </p:spPr>
        <p:txBody>
          <a:bodyPr wrap="square">
            <a:spAutoFit/>
          </a:bodyPr>
          <a:lstStyle/>
          <a:p>
            <a:pPr>
              <a:spcBef>
                <a:spcPct val="50000"/>
              </a:spcBef>
            </a:pPr>
            <a:r>
              <a:rPr lang="en-US" dirty="0" smtClean="0"/>
              <a:t>col3/salary</a:t>
            </a:r>
            <a:endParaRPr lang="en-US" dirty="0"/>
          </a:p>
        </p:txBody>
      </p:sp>
      <p:sp>
        <p:nvSpPr>
          <p:cNvPr id="98" name="Rounded Rectangle 97"/>
          <p:cNvSpPr/>
          <p:nvPr/>
        </p:nvSpPr>
        <p:spPr>
          <a:xfrm>
            <a:off x="381000" y="533400"/>
            <a:ext cx="1371600" cy="457200"/>
          </a:xfrm>
          <a:prstGeom prst="round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TextBox 98"/>
          <p:cNvSpPr txBox="1"/>
          <p:nvPr/>
        </p:nvSpPr>
        <p:spPr>
          <a:xfrm>
            <a:off x="457200" y="545068"/>
            <a:ext cx="1371600" cy="369332"/>
          </a:xfrm>
          <a:prstGeom prst="rect">
            <a:avLst/>
          </a:prstGeom>
          <a:noFill/>
        </p:spPr>
        <p:txBody>
          <a:bodyPr wrap="square" rtlCol="0">
            <a:spAutoFit/>
          </a:bodyPr>
          <a:lstStyle/>
          <a:p>
            <a:r>
              <a:rPr lang="en-US" dirty="0" smtClean="0"/>
              <a:t>Application</a:t>
            </a:r>
            <a:endParaRPr lang="en-US" dirty="0"/>
          </a:p>
        </p:txBody>
      </p:sp>
      <p:cxnSp>
        <p:nvCxnSpPr>
          <p:cNvPr id="100" name="Straight Arrow Connector 99"/>
          <p:cNvCxnSpPr/>
          <p:nvPr/>
        </p:nvCxnSpPr>
        <p:spPr>
          <a:xfrm rot="5400000">
            <a:off x="838994" y="1218406"/>
            <a:ext cx="304800" cy="158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29"/>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27"/>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230"/>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28"/>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186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86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8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8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87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8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87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87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88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88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188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9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9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96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965"/>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31944"/>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31945"/>
                                        </p:tgtEl>
                                        <p:attrNameLst>
                                          <p:attrName>style.visibility</p:attrName>
                                        </p:attrNameLst>
                                      </p:cBhvr>
                                      <p:to>
                                        <p:strVal val="visible"/>
                                      </p:to>
                                    </p:set>
                                  </p:childTnLst>
                                </p:cTn>
                              </p:par>
                              <p:par>
                                <p:cTn id="65" presetID="1" presetClass="entr" presetSubtype="0" fill="hold" grpId="0" nodeType="withEffect" nodePh="1">
                                  <p:stCondLst>
                                    <p:cond delay="0"/>
                                  </p:stCondLst>
                                  <p:endCondLst>
                                    <p:cond evt="begin" delay="0">
                                      <p:tn val="65"/>
                                    </p:cond>
                                  </p:endCondLst>
                                  <p:childTnLst>
                                    <p:set>
                                      <p:cBhvr>
                                        <p:cTn id="66" dur="1" fill="hold">
                                          <p:stCondLst>
                                            <p:cond delay="0"/>
                                          </p:stCondLst>
                                        </p:cTn>
                                        <p:tgtEl>
                                          <p:spTgt spid="15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5"/>
                                        </p:tgtEl>
                                        <p:attrNameLst>
                                          <p:attrName>style.visibility</p:attrName>
                                        </p:attrNameLst>
                                      </p:cBhvr>
                                      <p:to>
                                        <p:strVal val="visible"/>
                                      </p:to>
                                    </p:set>
                                  </p:childTnLst>
                                </p:cTn>
                              </p:par>
                              <p:par>
                                <p:cTn id="75" presetID="1" presetClass="entr" presetSubtype="0" fill="hold" grpId="1" nodeType="withEffect">
                                  <p:stCondLst>
                                    <p:cond delay="0"/>
                                  </p:stCondLst>
                                  <p:childTnLst>
                                    <p:set>
                                      <p:cBhvr>
                                        <p:cTn id="76" dur="1" fill="hold">
                                          <p:stCondLst>
                                            <p:cond delay="0"/>
                                          </p:stCondLst>
                                        </p:cTn>
                                        <p:tgtEl>
                                          <p:spTgt spid="31965"/>
                                        </p:tgtEl>
                                        <p:attrNameLst>
                                          <p:attrName>style.visibility</p:attrName>
                                        </p:attrNameLst>
                                      </p:cBhvr>
                                      <p:to>
                                        <p:strVal val="visible"/>
                                      </p:to>
                                    </p:set>
                                  </p:childTnLst>
                                </p:cTn>
                              </p:par>
                              <p:par>
                                <p:cTn id="77" presetID="1" presetClass="entr" presetSubtype="0" fill="hold" grpId="1" nodeType="withEffect">
                                  <p:stCondLst>
                                    <p:cond delay="0"/>
                                  </p:stCondLst>
                                  <p:childTnLst>
                                    <p:set>
                                      <p:cBhvr>
                                        <p:cTn id="78" dur="1" fill="hold">
                                          <p:stCondLst>
                                            <p:cond delay="0"/>
                                          </p:stCondLst>
                                        </p:cTn>
                                        <p:tgtEl>
                                          <p:spTgt spid="3196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6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63"/>
                                        </p:tgtEl>
                                        <p:attrNameLst>
                                          <p:attrName>style.visibility</p:attrName>
                                        </p:attrNameLst>
                                      </p:cBhvr>
                                      <p:to>
                                        <p:strVal val="visible"/>
                                      </p:to>
                                    </p:set>
                                  </p:childTnLst>
                                </p:cTn>
                              </p:par>
                              <p:par>
                                <p:cTn id="89" presetID="1" presetClass="entr" presetSubtype="0" fill="hold" grpId="1" nodeType="withEffect">
                                  <p:stCondLst>
                                    <p:cond delay="0"/>
                                  </p:stCondLst>
                                  <p:childTnLst>
                                    <p:set>
                                      <p:cBhvr>
                                        <p:cTn id="90" dur="1" fill="hold">
                                          <p:stCondLst>
                                            <p:cond delay="0"/>
                                          </p:stCondLst>
                                        </p:cTn>
                                        <p:tgtEl>
                                          <p:spTgt spid="21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31"/>
                                        </p:tgtEl>
                                        <p:attrNameLst>
                                          <p:attrName>style.visibility</p:attrName>
                                        </p:attrNameLst>
                                      </p:cBhvr>
                                      <p:to>
                                        <p:strVal val="visible"/>
                                      </p:to>
                                    </p:set>
                                  </p:childTnLst>
                                </p:cTn>
                              </p:par>
                              <p:par>
                                <p:cTn id="93" presetID="1" presetClass="exit" presetSubtype="0" fill="hold" grpId="2" nodeType="withEffect">
                                  <p:stCondLst>
                                    <p:cond delay="0"/>
                                  </p:stCondLst>
                                  <p:childTnLst>
                                    <p:set>
                                      <p:cBhvr>
                                        <p:cTn id="94" dur="1" fill="hold">
                                          <p:stCondLst>
                                            <p:cond delay="0"/>
                                          </p:stCondLst>
                                        </p:cTn>
                                        <p:tgtEl>
                                          <p:spTgt spid="31944"/>
                                        </p:tgtEl>
                                        <p:attrNameLst>
                                          <p:attrName>style.visibility</p:attrName>
                                        </p:attrNameLst>
                                      </p:cBhvr>
                                      <p:to>
                                        <p:strVal val="hidden"/>
                                      </p:to>
                                    </p:set>
                                  </p:childTnLst>
                                </p:cTn>
                              </p:par>
                              <p:par>
                                <p:cTn id="95" presetID="1" presetClass="exit" presetSubtype="0" fill="hold" grpId="2" nodeType="withEffect">
                                  <p:stCondLst>
                                    <p:cond delay="0"/>
                                  </p:stCondLst>
                                  <p:childTnLst>
                                    <p:set>
                                      <p:cBhvr>
                                        <p:cTn id="96" dur="1" fill="hold">
                                          <p:stCondLst>
                                            <p:cond delay="0"/>
                                          </p:stCondLst>
                                        </p:cTn>
                                        <p:tgtEl>
                                          <p:spTgt spid="31945"/>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31884"/>
                                        </p:tgtEl>
                                        <p:attrNameLst>
                                          <p:attrName>style.visibility</p:attrName>
                                        </p:attrNameLst>
                                      </p:cBhvr>
                                      <p:to>
                                        <p:strVal val="hidden"/>
                                      </p:to>
                                    </p:set>
                                  </p:childTnLst>
                                </p:cTn>
                              </p:par>
                              <p:par>
                                <p:cTn id="99" presetID="1" presetClass="exit" presetSubtype="0" fill="hold" grpId="1" nodeType="withEffect" nodePh="1">
                                  <p:stCondLst>
                                    <p:cond delay="0"/>
                                  </p:stCondLst>
                                  <p:endCondLst>
                                    <p:cond evt="begin" delay="0">
                                      <p:tn val="99"/>
                                    </p:cond>
                                  </p:endCondLst>
                                  <p:childTnLst>
                                    <p:set>
                                      <p:cBhvr>
                                        <p:cTn id="100" dur="1" fill="hold">
                                          <p:stCondLst>
                                            <p:cond delay="0"/>
                                          </p:stCondLst>
                                        </p:cTn>
                                        <p:tgtEl>
                                          <p:spTgt spid="156"/>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150"/>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151"/>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154"/>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155"/>
                                        </p:tgtEl>
                                        <p:attrNameLst>
                                          <p:attrName>style.visibility</p:attrName>
                                        </p:attrNameLst>
                                      </p:cBhvr>
                                      <p:to>
                                        <p:strVal val="hidden"/>
                                      </p:to>
                                    </p:set>
                                  </p:childTnLst>
                                </p:cTn>
                              </p:par>
                              <p:par>
                                <p:cTn id="109" presetID="1" presetClass="exit" presetSubtype="0" fill="hold" grpId="2" nodeType="withEffect">
                                  <p:stCondLst>
                                    <p:cond delay="0"/>
                                  </p:stCondLst>
                                  <p:childTnLst>
                                    <p:set>
                                      <p:cBhvr>
                                        <p:cTn id="110" dur="1" fill="hold">
                                          <p:stCondLst>
                                            <p:cond delay="0"/>
                                          </p:stCondLst>
                                        </p:cTn>
                                        <p:tgtEl>
                                          <p:spTgt spid="31965"/>
                                        </p:tgtEl>
                                        <p:attrNameLst>
                                          <p:attrName>style.visibility</p:attrName>
                                        </p:attrNameLst>
                                      </p:cBhvr>
                                      <p:to>
                                        <p:strVal val="hidden"/>
                                      </p:to>
                                    </p:set>
                                  </p:childTnLst>
                                </p:cTn>
                              </p:par>
                              <p:par>
                                <p:cTn id="111" presetID="1" presetClass="exit" presetSubtype="0" fill="hold" grpId="2" nodeType="withEffect">
                                  <p:stCondLst>
                                    <p:cond delay="0"/>
                                  </p:stCondLst>
                                  <p:childTnLst>
                                    <p:set>
                                      <p:cBhvr>
                                        <p:cTn id="112" dur="1" fill="hold">
                                          <p:stCondLst>
                                            <p:cond delay="0"/>
                                          </p:stCondLst>
                                        </p:cTn>
                                        <p:tgtEl>
                                          <p:spTgt spid="31964"/>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58"/>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59"/>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160"/>
                                        </p:tgtEl>
                                        <p:attrNameLst>
                                          <p:attrName>style.visibility</p:attrName>
                                        </p:attrNameLst>
                                      </p:cBhvr>
                                      <p:to>
                                        <p:strVal val="hidden"/>
                                      </p:to>
                                    </p:set>
                                  </p:childTnLst>
                                </p:cTn>
                              </p:par>
                              <p:par>
                                <p:cTn id="119" presetID="1" presetClass="exit" presetSubtype="0" fill="hold" nodeType="withEffect">
                                  <p:stCondLst>
                                    <p:cond delay="0"/>
                                  </p:stCondLst>
                                  <p:childTnLst>
                                    <p:set>
                                      <p:cBhvr>
                                        <p:cTn id="120" dur="1" fill="hold">
                                          <p:stCondLst>
                                            <p:cond delay="0"/>
                                          </p:stCondLst>
                                        </p:cTn>
                                        <p:tgtEl>
                                          <p:spTgt spid="31882"/>
                                        </p:tgtEl>
                                        <p:attrNameLst>
                                          <p:attrName>style.visibility</p:attrName>
                                        </p:attrNameLst>
                                      </p:cBhvr>
                                      <p:to>
                                        <p:strVal val="hidden"/>
                                      </p:to>
                                    </p:set>
                                  </p:childTnLst>
                                </p:cTn>
                              </p:par>
                              <p:par>
                                <p:cTn id="121" presetID="1" presetClass="exit" presetSubtype="0" fill="hold" nodeType="withEffect">
                                  <p:stCondLst>
                                    <p:cond delay="0"/>
                                  </p:stCondLst>
                                  <p:childTnLst>
                                    <p:set>
                                      <p:cBhvr>
                                        <p:cTn id="122" dur="1" fill="hold">
                                          <p:stCondLst>
                                            <p:cond delay="0"/>
                                          </p:stCondLst>
                                        </p:cTn>
                                        <p:tgtEl>
                                          <p:spTgt spid="3188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6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6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68"/>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69"/>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70"/>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72"/>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73"/>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74"/>
                                        </p:tgtEl>
                                        <p:attrNameLst>
                                          <p:attrName>style.visibility</p:attrName>
                                        </p:attrNameLst>
                                      </p:cBhvr>
                                      <p:to>
                                        <p:strVal val="visible"/>
                                      </p:to>
                                    </p:set>
                                  </p:childTnLst>
                                </p:cTn>
                              </p:par>
                              <p:par>
                                <p:cTn id="141" presetID="1" presetClass="entr" presetSubtype="0" fill="hold" grpId="1" nodeType="withEffect">
                                  <p:stCondLst>
                                    <p:cond delay="0"/>
                                  </p:stCondLst>
                                  <p:childTnLst>
                                    <p:set>
                                      <p:cBhvr>
                                        <p:cTn id="142" dur="1" fill="hold">
                                          <p:stCondLst>
                                            <p:cond delay="0"/>
                                          </p:stCondLst>
                                        </p:cTn>
                                        <p:tgtEl>
                                          <p:spTgt spid="174"/>
                                        </p:tgtEl>
                                        <p:attrNameLst>
                                          <p:attrName>style.visibility</p:attrName>
                                        </p:attrNameLst>
                                      </p:cBhvr>
                                      <p:to>
                                        <p:strVal val="visible"/>
                                      </p:to>
                                    </p:set>
                                  </p:childTnLst>
                                </p:cTn>
                              </p:par>
                              <p:par>
                                <p:cTn id="143" presetID="1" presetClass="entr" presetSubtype="0" fill="hold" grpId="1" nodeType="withEffect">
                                  <p:stCondLst>
                                    <p:cond delay="0"/>
                                  </p:stCondLst>
                                  <p:childTnLst>
                                    <p:set>
                                      <p:cBhvr>
                                        <p:cTn id="144" dur="1" fill="hold">
                                          <p:stCondLst>
                                            <p:cond delay="0"/>
                                          </p:stCondLst>
                                        </p:cTn>
                                        <p:tgtEl>
                                          <p:spTgt spid="173"/>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31883"/>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75"/>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31882"/>
                                        </p:tgtEl>
                                        <p:attrNameLst>
                                          <p:attrName>style.visibility</p:attrName>
                                        </p:attrNameLst>
                                      </p:cBhvr>
                                      <p:to>
                                        <p:strVal val="visible"/>
                                      </p:to>
                                    </p:set>
                                  </p:childTnLst>
                                </p:cTn>
                              </p:par>
                              <p:par>
                                <p:cTn id="151" presetID="1" presetClass="entr" presetSubtype="0" fill="hold" grpId="1" nodeType="withEffect">
                                  <p:stCondLst>
                                    <p:cond delay="0"/>
                                  </p:stCondLst>
                                  <p:childTnLst>
                                    <p:set>
                                      <p:cBhvr>
                                        <p:cTn id="152" dur="1" fill="hold">
                                          <p:stCondLst>
                                            <p:cond delay="0"/>
                                          </p:stCondLst>
                                        </p:cTn>
                                        <p:tgtEl>
                                          <p:spTgt spid="172"/>
                                        </p:tgtEl>
                                        <p:attrNameLst>
                                          <p:attrName>style.visibility</p:attrName>
                                        </p:attrNameLst>
                                      </p:cBhvr>
                                      <p:to>
                                        <p:strVal val="visible"/>
                                      </p:to>
                                    </p:set>
                                  </p:childTnLst>
                                </p:cTn>
                              </p:par>
                              <p:par>
                                <p:cTn id="153" presetID="1" presetClass="entr" presetSubtype="0" fill="hold" grpId="1" nodeType="withEffect">
                                  <p:stCondLst>
                                    <p:cond delay="0"/>
                                  </p:stCondLst>
                                  <p:childTnLst>
                                    <p:set>
                                      <p:cBhvr>
                                        <p:cTn id="154" dur="1" fill="hold">
                                          <p:stCondLst>
                                            <p:cond delay="0"/>
                                          </p:stCondLst>
                                        </p:cTn>
                                        <p:tgtEl>
                                          <p:spTgt spid="168"/>
                                        </p:tgtEl>
                                        <p:attrNameLst>
                                          <p:attrName>style.visibility</p:attrName>
                                        </p:attrNameLst>
                                      </p:cBhvr>
                                      <p:to>
                                        <p:strVal val="visible"/>
                                      </p:to>
                                    </p:set>
                                  </p:childTnLst>
                                </p:cTn>
                              </p:par>
                              <p:par>
                                <p:cTn id="155" presetID="1" presetClass="entr" presetSubtype="0" fill="hold" grpId="1" nodeType="withEffect">
                                  <p:stCondLst>
                                    <p:cond delay="0"/>
                                  </p:stCondLst>
                                  <p:childTnLst>
                                    <p:set>
                                      <p:cBhvr>
                                        <p:cTn id="156" dur="1" fill="hold">
                                          <p:stCondLst>
                                            <p:cond delay="0"/>
                                          </p:stCondLst>
                                        </p:cTn>
                                        <p:tgtEl>
                                          <p:spTgt spid="166"/>
                                        </p:tgtEl>
                                        <p:attrNameLst>
                                          <p:attrName>style.visibility</p:attrName>
                                        </p:attrNameLst>
                                      </p:cBhvr>
                                      <p:to>
                                        <p:strVal val="visible"/>
                                      </p:to>
                                    </p:set>
                                  </p:childTnLst>
                                </p:cTn>
                              </p:par>
                              <p:par>
                                <p:cTn id="157" presetID="1" presetClass="entr" presetSubtype="0" fill="hold" grpId="1" nodeType="withEffect">
                                  <p:stCondLst>
                                    <p:cond delay="0"/>
                                  </p:stCondLst>
                                  <p:childTnLst>
                                    <p:set>
                                      <p:cBhvr>
                                        <p:cTn id="158" dur="1" fill="hold">
                                          <p:stCondLst>
                                            <p:cond delay="0"/>
                                          </p:stCondLst>
                                        </p:cTn>
                                        <p:tgtEl>
                                          <p:spTgt spid="169"/>
                                        </p:tgtEl>
                                        <p:attrNameLst>
                                          <p:attrName>style.visibility</p:attrName>
                                        </p:attrNameLst>
                                      </p:cBhvr>
                                      <p:to>
                                        <p:strVal val="visible"/>
                                      </p:to>
                                    </p:set>
                                  </p:childTnLst>
                                </p:cTn>
                              </p:par>
                              <p:par>
                                <p:cTn id="159" presetID="1" presetClass="entr" presetSubtype="0" fill="hold" grpId="1" nodeType="withEffect">
                                  <p:stCondLst>
                                    <p:cond delay="0"/>
                                  </p:stCondLst>
                                  <p:childTnLst>
                                    <p:set>
                                      <p:cBhvr>
                                        <p:cTn id="160" dur="1" fill="hold">
                                          <p:stCondLst>
                                            <p:cond delay="0"/>
                                          </p:stCondLst>
                                        </p:cTn>
                                        <p:tgtEl>
                                          <p:spTgt spid="170"/>
                                        </p:tgtEl>
                                        <p:attrNameLst>
                                          <p:attrName>style.visibility</p:attrName>
                                        </p:attrNameLst>
                                      </p:cBhvr>
                                      <p:to>
                                        <p:strVal val="visible"/>
                                      </p:to>
                                    </p:set>
                                  </p:childTnLst>
                                </p:cTn>
                              </p:par>
                              <p:par>
                                <p:cTn id="161" presetID="1" presetClass="entr" presetSubtype="0" fill="hold" grpId="1" nodeType="withEffect">
                                  <p:stCondLst>
                                    <p:cond delay="0"/>
                                  </p:stCondLst>
                                  <p:childTnLst>
                                    <p:set>
                                      <p:cBhvr>
                                        <p:cTn id="162" dur="1" fill="hold">
                                          <p:stCondLst>
                                            <p:cond delay="0"/>
                                          </p:stCondLst>
                                        </p:cTn>
                                        <p:tgtEl>
                                          <p:spTgt spid="165"/>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212"/>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58" grpId="1" animBg="1"/>
      <p:bldP spid="159" grpId="0"/>
      <p:bldP spid="159" grpId="1"/>
      <p:bldP spid="160" grpId="0" animBg="1"/>
      <p:bldP spid="160" grpId="1" animBg="1"/>
      <p:bldP spid="31884" grpId="0" animBg="1"/>
      <p:bldP spid="31884" grpId="1" animBg="1"/>
      <p:bldP spid="31944" grpId="0" animBg="1"/>
      <p:bldP spid="31944" grpId="1" animBg="1"/>
      <p:bldP spid="31944" grpId="2" animBg="1"/>
      <p:bldP spid="31965" grpId="0"/>
      <p:bldP spid="31965" grpId="1"/>
      <p:bldP spid="31965" grpId="2"/>
      <p:bldP spid="31964" grpId="0" animBg="1"/>
      <p:bldP spid="31964" grpId="1" animBg="1"/>
      <p:bldP spid="31964" grpId="2" animBg="1"/>
      <p:bldP spid="31877" grpId="0" animBg="1"/>
      <p:bldP spid="31878" grpId="0"/>
      <p:bldP spid="31862" grpId="0" animBg="1"/>
      <p:bldP spid="31863" grpId="0"/>
      <p:bldP spid="31867" grpId="0" animBg="1"/>
      <p:bldP spid="31868" grpId="0"/>
      <p:bldP spid="31872" grpId="0" animBg="1"/>
      <p:bldP spid="31873" grpId="0"/>
      <p:bldP spid="150" grpId="0" animBg="1"/>
      <p:bldP spid="150" grpId="1" animBg="1"/>
      <p:bldP spid="151" grpId="0" animBg="1"/>
      <p:bldP spid="151" grpId="1" animBg="1"/>
      <p:bldP spid="154" grpId="0" animBg="1"/>
      <p:bldP spid="154" grpId="1" animBg="1"/>
      <p:bldP spid="155" grpId="0" animBg="1"/>
      <p:bldP spid="155" grpId="1" animBg="1"/>
      <p:bldP spid="156" grpId="0"/>
      <p:bldP spid="156" grpId="1"/>
      <p:bldP spid="31945" grpId="0"/>
      <p:bldP spid="31945" grpId="1"/>
      <p:bldP spid="31945" grpId="2"/>
      <p:bldP spid="163" grpId="0"/>
      <p:bldP spid="165" grpId="0" animBg="1"/>
      <p:bldP spid="165" grpId="1" animBg="1"/>
      <p:bldP spid="166" grpId="0"/>
      <p:bldP spid="166" grpId="1"/>
      <p:bldP spid="168" grpId="1" animBg="1"/>
      <p:bldP spid="169" grpId="1"/>
      <p:bldP spid="170" grpId="1" animBg="1"/>
      <p:bldP spid="172" grpId="1" animBg="1"/>
      <p:bldP spid="173" grpId="1"/>
      <p:bldP spid="174" grpId="1"/>
      <p:bldP spid="211" grpId="0"/>
      <p:bldP spid="212" grpId="0"/>
      <p:bldP spid="212" grpId="1"/>
      <p:bldP spid="227" grpId="0"/>
      <p:bldP spid="227" grpId="1"/>
      <p:bldP spid="228" grpId="0"/>
      <p:bldP spid="228" grpId="1"/>
      <p:bldP spid="229" grpId="0"/>
      <p:bldP spid="229" grpId="1"/>
      <p:bldP spid="230" grpId="0"/>
      <p:bldP spid="230" grpId="1"/>
      <p:bldP spid="2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p:cNvSpPr>
          <p:nvPr>
            <p:ph idx="1"/>
          </p:nvPr>
        </p:nvSpPr>
        <p:spPr>
          <a:xfrm>
            <a:off x="0" y="1600200"/>
            <a:ext cx="9144000" cy="4525963"/>
          </a:xfrm>
        </p:spPr>
        <p:txBody>
          <a:bodyPr/>
          <a:lstStyle/>
          <a:p>
            <a:pPr marL="430213" indent="-438150"/>
            <a:endParaRPr lang="en-US" i="1" dirty="0" smtClean="0"/>
          </a:p>
          <a:p>
            <a:pPr marL="430213" indent="-438150"/>
            <a:r>
              <a:rPr lang="en-US" i="1" dirty="0" smtClean="0"/>
              <a:t>Observation</a:t>
            </a:r>
            <a:r>
              <a:rPr lang="en-US" dirty="0" smtClean="0"/>
              <a:t>: limited set of common SQL operators</a:t>
            </a:r>
          </a:p>
          <a:p>
            <a:pPr marL="430213" indent="-438150"/>
            <a:r>
              <a:rPr lang="en-US" dirty="0" smtClean="0"/>
              <a:t>Different encryption schemes </a:t>
            </a:r>
            <a:r>
              <a:rPr lang="en-US" dirty="0" smtClean="0"/>
              <a:t>can provide functionality for each operator</a:t>
            </a:r>
            <a:endParaRPr lang="en-US" dirty="0" smtClean="0"/>
          </a:p>
        </p:txBody>
      </p:sp>
      <p:sp>
        <p:nvSpPr>
          <p:cNvPr id="4" name="Rectangle 15"/>
          <p:cNvSpPr>
            <a:spLocks/>
          </p:cNvSpPr>
          <p:nvPr/>
        </p:nvSpPr>
        <p:spPr bwMode="auto">
          <a:xfrm>
            <a:off x="609600" y="228600"/>
            <a:ext cx="8229600" cy="1143000"/>
          </a:xfrm>
          <a:prstGeom prst="rect">
            <a:avLst/>
          </a:prstGeom>
          <a:noFill/>
          <a:ln w="9525">
            <a:noFill/>
            <a:miter lim="800000"/>
            <a:headEnd/>
            <a:tailEnd/>
          </a:ln>
        </p:spPr>
        <p:txBody>
          <a:bodyPr anchor="ctr"/>
          <a:lstStyle/>
          <a:p>
            <a:pPr algn="ctr" eaLnBrk="0" hangingPunct="0"/>
            <a:r>
              <a:rPr lang="en-US" sz="4100" dirty="0" smtClean="0">
                <a:solidFill>
                  <a:srgbClr val="525252"/>
                </a:solidFill>
                <a:latin typeface="Lucida Sans Unicode" pitchFamily="34" charset="0"/>
              </a:rPr>
              <a:t>Approach:</a:t>
            </a:r>
            <a:br>
              <a:rPr lang="en-US" sz="4100" dirty="0" smtClean="0">
                <a:solidFill>
                  <a:srgbClr val="525252"/>
                </a:solidFill>
                <a:latin typeface="Lucida Sans Unicode" pitchFamily="34" charset="0"/>
              </a:rPr>
            </a:br>
            <a:r>
              <a:rPr lang="en-US" sz="4100" dirty="0" smtClean="0">
                <a:solidFill>
                  <a:srgbClr val="525252"/>
                </a:solidFill>
                <a:latin typeface="Lucida Sans Unicode" pitchFamily="34" charset="0"/>
              </a:rPr>
              <a:t>SQL-aware encryption</a:t>
            </a:r>
            <a:endParaRPr lang="en-US" sz="4100" dirty="0">
              <a:solidFill>
                <a:srgbClr val="525252"/>
              </a:solidFill>
              <a:latin typeface="Lucida Sans Unicode"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1981200" y="3429000"/>
            <a:ext cx="42672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53" name="Rectangle 52"/>
          <p:cNvSpPr/>
          <p:nvPr/>
        </p:nvSpPr>
        <p:spPr>
          <a:xfrm>
            <a:off x="1981200" y="4648200"/>
            <a:ext cx="42672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37890"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US" dirty="0" smtClean="0">
                <a:solidFill>
                  <a:srgbClr val="525252"/>
                </a:solidFill>
                <a:effectLst/>
              </a:rPr>
              <a:t>SQL-aware encryption</a:t>
            </a:r>
          </a:p>
        </p:txBody>
      </p:sp>
      <p:sp>
        <p:nvSpPr>
          <p:cNvPr id="37900" name="AutoShape 12"/>
          <p:cNvSpPr>
            <a:spLocks noChangeArrowheads="1"/>
          </p:cNvSpPr>
          <p:nvPr/>
        </p:nvSpPr>
        <p:spPr bwMode="auto">
          <a:xfrm>
            <a:off x="1219200" y="1905000"/>
            <a:ext cx="381000" cy="3886200"/>
          </a:xfrm>
          <a:prstGeom prst="upArrow">
            <a:avLst>
              <a:gd name="adj1" fmla="val 30000"/>
              <a:gd name="adj2" fmla="val 199312"/>
            </a:avLst>
          </a:prstGeom>
          <a:gradFill rotWithShape="1">
            <a:gsLst>
              <a:gs pos="0">
                <a:schemeClr val="accent2">
                  <a:gamma/>
                  <a:shade val="46275"/>
                  <a:invGamma/>
                </a:schemeClr>
              </a:gs>
              <a:gs pos="100000">
                <a:schemeClr val="accent2"/>
              </a:gs>
            </a:gsLst>
            <a:lin ang="5400000" scaled="1"/>
          </a:gradFill>
          <a:ln w="9525">
            <a:noFill/>
            <a:miter lim="800000"/>
            <a:headEnd/>
            <a:tailEnd/>
          </a:ln>
          <a:effectLst/>
        </p:spPr>
        <p:txBody>
          <a:bodyPr wrap="none" anchor="ctr"/>
          <a:lstStyle/>
          <a:p>
            <a:pPr>
              <a:defRPr/>
            </a:pPr>
            <a:endParaRPr lang="en-US"/>
          </a:p>
        </p:txBody>
      </p:sp>
      <p:sp>
        <p:nvSpPr>
          <p:cNvPr id="37912" name="AutoShape 24"/>
          <p:cNvSpPr>
            <a:spLocks noChangeArrowheads="1"/>
          </p:cNvSpPr>
          <p:nvPr/>
        </p:nvSpPr>
        <p:spPr bwMode="auto">
          <a:xfrm>
            <a:off x="6400800" y="2667000"/>
            <a:ext cx="2438400" cy="762000"/>
          </a:xfrm>
          <a:prstGeom prst="wedgeRectCallout">
            <a:avLst>
              <a:gd name="adj1" fmla="val -55053"/>
              <a:gd name="adj2" fmla="val 82709"/>
            </a:avLst>
          </a:prstGeom>
          <a:noFill/>
          <a:ln w="9525">
            <a:solidFill>
              <a:srgbClr val="2012D8"/>
            </a:solidFill>
            <a:miter lim="800000"/>
            <a:headEnd/>
            <a:tailEnd/>
          </a:ln>
        </p:spPr>
        <p:txBody>
          <a:bodyPr/>
          <a:lstStyle/>
          <a:p>
            <a:endParaRPr lang="en-US"/>
          </a:p>
        </p:txBody>
      </p:sp>
      <p:sp>
        <p:nvSpPr>
          <p:cNvPr id="37913" name="Text Box 25"/>
          <p:cNvSpPr txBox="1">
            <a:spLocks noChangeArrowheads="1"/>
          </p:cNvSpPr>
          <p:nvPr/>
        </p:nvSpPr>
        <p:spPr bwMode="auto">
          <a:xfrm>
            <a:off x="6400800" y="2743200"/>
            <a:ext cx="2743200" cy="641350"/>
          </a:xfrm>
          <a:prstGeom prst="rect">
            <a:avLst/>
          </a:prstGeom>
          <a:noFill/>
          <a:ln w="9525">
            <a:noFill/>
            <a:miter lim="800000"/>
            <a:headEnd/>
            <a:tailEnd/>
          </a:ln>
        </p:spPr>
        <p:txBody>
          <a:bodyPr wrap="square">
            <a:spAutoFit/>
          </a:bodyPr>
          <a:lstStyle/>
          <a:p>
            <a:pPr>
              <a:spcBef>
                <a:spcPct val="50000"/>
              </a:spcBef>
            </a:pPr>
            <a:r>
              <a:rPr lang="en-US" dirty="0" smtClean="0"/>
              <a:t>e.g., =</a:t>
            </a:r>
            <a:r>
              <a:rPr lang="en-US" dirty="0"/>
              <a:t>, !=, GROUP BY, IN, COUNT, </a:t>
            </a:r>
            <a:r>
              <a:rPr lang="en-US" dirty="0" smtClean="0"/>
              <a:t>DISTINCT </a:t>
            </a:r>
            <a:endParaRPr lang="en-US" dirty="0"/>
          </a:p>
        </p:txBody>
      </p:sp>
      <p:sp>
        <p:nvSpPr>
          <p:cNvPr id="36878" name="Text Box 28"/>
          <p:cNvSpPr txBox="1">
            <a:spLocks noChangeArrowheads="1"/>
          </p:cNvSpPr>
          <p:nvPr/>
        </p:nvSpPr>
        <p:spPr bwMode="auto">
          <a:xfrm>
            <a:off x="762000" y="1524000"/>
            <a:ext cx="1066800" cy="366712"/>
          </a:xfrm>
          <a:prstGeom prst="rect">
            <a:avLst/>
          </a:prstGeom>
          <a:noFill/>
          <a:ln w="9525">
            <a:noFill/>
            <a:miter lim="800000"/>
            <a:headEnd/>
            <a:tailEnd/>
          </a:ln>
        </p:spPr>
        <p:txBody>
          <a:bodyPr>
            <a:spAutoFit/>
          </a:bodyPr>
          <a:lstStyle/>
          <a:p>
            <a:pPr>
              <a:spcBef>
                <a:spcPct val="50000"/>
              </a:spcBef>
            </a:pPr>
            <a:r>
              <a:rPr lang="en-US" dirty="0">
                <a:solidFill>
                  <a:srgbClr val="AF2B1D"/>
                </a:solidFill>
              </a:rPr>
              <a:t>Highest</a:t>
            </a:r>
          </a:p>
        </p:txBody>
      </p:sp>
      <p:sp>
        <p:nvSpPr>
          <p:cNvPr id="17" name="Rectangle 16"/>
          <p:cNvSpPr/>
          <p:nvPr/>
        </p:nvSpPr>
        <p:spPr>
          <a:xfrm>
            <a:off x="1981200" y="1600200"/>
            <a:ext cx="42672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18" name="TextBox 17"/>
          <p:cNvSpPr txBox="1"/>
          <p:nvPr/>
        </p:nvSpPr>
        <p:spPr>
          <a:xfrm>
            <a:off x="2057400" y="1676400"/>
            <a:ext cx="1752600" cy="400110"/>
          </a:xfrm>
          <a:prstGeom prst="rect">
            <a:avLst/>
          </a:prstGeom>
          <a:noFill/>
        </p:spPr>
        <p:txBody>
          <a:bodyPr wrap="square" rtlCol="0">
            <a:spAutoFit/>
          </a:bodyPr>
          <a:lstStyle/>
          <a:p>
            <a:r>
              <a:rPr lang="en-US" sz="2000" dirty="0" smtClean="0"/>
              <a:t>Scheme</a:t>
            </a:r>
            <a:endParaRPr lang="en-US" sz="2000" dirty="0"/>
          </a:p>
        </p:txBody>
      </p:sp>
      <p:sp>
        <p:nvSpPr>
          <p:cNvPr id="19" name="TextBox 18"/>
          <p:cNvSpPr txBox="1"/>
          <p:nvPr/>
        </p:nvSpPr>
        <p:spPr>
          <a:xfrm>
            <a:off x="3429000" y="1676400"/>
            <a:ext cx="1752600" cy="400110"/>
          </a:xfrm>
          <a:prstGeom prst="rect">
            <a:avLst/>
          </a:prstGeom>
          <a:noFill/>
        </p:spPr>
        <p:txBody>
          <a:bodyPr wrap="square" rtlCol="0">
            <a:spAutoFit/>
          </a:bodyPr>
          <a:lstStyle/>
          <a:p>
            <a:r>
              <a:rPr lang="en-US" sz="2000" dirty="0" smtClean="0"/>
              <a:t>Operation</a:t>
            </a:r>
            <a:endParaRPr lang="en-US" sz="2000" dirty="0"/>
          </a:p>
        </p:txBody>
      </p:sp>
      <p:sp>
        <p:nvSpPr>
          <p:cNvPr id="20" name="TextBox 19"/>
          <p:cNvSpPr txBox="1"/>
          <p:nvPr/>
        </p:nvSpPr>
        <p:spPr>
          <a:xfrm>
            <a:off x="5029200" y="1676400"/>
            <a:ext cx="990600" cy="400110"/>
          </a:xfrm>
          <a:prstGeom prst="rect">
            <a:avLst/>
          </a:prstGeom>
          <a:noFill/>
        </p:spPr>
        <p:txBody>
          <a:bodyPr wrap="square" rtlCol="0">
            <a:spAutoFit/>
          </a:bodyPr>
          <a:lstStyle/>
          <a:p>
            <a:r>
              <a:rPr lang="en-US" sz="2000" dirty="0" smtClean="0"/>
              <a:t>Details</a:t>
            </a:r>
            <a:endParaRPr lang="en-US" sz="2000" dirty="0"/>
          </a:p>
        </p:txBody>
      </p:sp>
      <p:cxnSp>
        <p:nvCxnSpPr>
          <p:cNvPr id="22" name="Straight Connector 21"/>
          <p:cNvCxnSpPr/>
          <p:nvPr/>
        </p:nvCxnSpPr>
        <p:spPr>
          <a:xfrm rot="5400000">
            <a:off x="3086100" y="1866900"/>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rot="5400000">
            <a:off x="4534694" y="1866106"/>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1981200" y="2209006"/>
            <a:ext cx="42672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30" name="TextBox 29"/>
          <p:cNvSpPr txBox="1"/>
          <p:nvPr/>
        </p:nvSpPr>
        <p:spPr>
          <a:xfrm>
            <a:off x="2057400" y="2285206"/>
            <a:ext cx="1219200" cy="400110"/>
          </a:xfrm>
          <a:prstGeom prst="rect">
            <a:avLst/>
          </a:prstGeom>
          <a:noFill/>
        </p:spPr>
        <p:txBody>
          <a:bodyPr wrap="square" rtlCol="0">
            <a:spAutoFit/>
          </a:bodyPr>
          <a:lstStyle/>
          <a:p>
            <a:r>
              <a:rPr lang="en-US" sz="2000" dirty="0" smtClean="0">
                <a:solidFill>
                  <a:schemeClr val="accent2"/>
                </a:solidFill>
              </a:rPr>
              <a:t>  RND</a:t>
            </a:r>
            <a:endParaRPr lang="en-US" sz="2000" dirty="0">
              <a:solidFill>
                <a:schemeClr val="accent2"/>
              </a:solidFill>
            </a:endParaRPr>
          </a:p>
        </p:txBody>
      </p:sp>
      <p:sp>
        <p:nvSpPr>
          <p:cNvPr id="31" name="TextBox 30"/>
          <p:cNvSpPr txBox="1"/>
          <p:nvPr/>
        </p:nvSpPr>
        <p:spPr>
          <a:xfrm>
            <a:off x="3733800" y="2285206"/>
            <a:ext cx="1752600" cy="400110"/>
          </a:xfrm>
          <a:prstGeom prst="rect">
            <a:avLst/>
          </a:prstGeom>
          <a:noFill/>
        </p:spPr>
        <p:txBody>
          <a:bodyPr wrap="square" rtlCol="0">
            <a:spAutoFit/>
          </a:bodyPr>
          <a:lstStyle/>
          <a:p>
            <a:r>
              <a:rPr lang="en-US" sz="2000" dirty="0" smtClean="0"/>
              <a:t>None</a:t>
            </a:r>
            <a:endParaRPr lang="en-US" sz="2000" dirty="0"/>
          </a:p>
        </p:txBody>
      </p:sp>
      <p:sp>
        <p:nvSpPr>
          <p:cNvPr id="32" name="TextBox 31"/>
          <p:cNvSpPr txBox="1"/>
          <p:nvPr/>
        </p:nvSpPr>
        <p:spPr>
          <a:xfrm>
            <a:off x="4800600" y="2285206"/>
            <a:ext cx="1905000" cy="369332"/>
          </a:xfrm>
          <a:prstGeom prst="rect">
            <a:avLst/>
          </a:prstGeom>
          <a:noFill/>
        </p:spPr>
        <p:txBody>
          <a:bodyPr wrap="square" rtlCol="0">
            <a:spAutoFit/>
          </a:bodyPr>
          <a:lstStyle/>
          <a:p>
            <a:r>
              <a:rPr lang="en-US" dirty="0" smtClean="0"/>
              <a:t>AES in UFE</a:t>
            </a:r>
            <a:endParaRPr lang="en-US" dirty="0"/>
          </a:p>
        </p:txBody>
      </p:sp>
      <p:cxnSp>
        <p:nvCxnSpPr>
          <p:cNvPr id="33" name="Straight Connector 32"/>
          <p:cNvCxnSpPr/>
          <p:nvPr/>
        </p:nvCxnSpPr>
        <p:spPr>
          <a:xfrm rot="5400000">
            <a:off x="3086100" y="2475706"/>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5400000">
            <a:off x="4534694" y="2474912"/>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1981200" y="2818606"/>
            <a:ext cx="42672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36" name="TextBox 35"/>
          <p:cNvSpPr txBox="1"/>
          <p:nvPr/>
        </p:nvSpPr>
        <p:spPr>
          <a:xfrm>
            <a:off x="1981200" y="2894806"/>
            <a:ext cx="1143000" cy="400110"/>
          </a:xfrm>
          <a:prstGeom prst="rect">
            <a:avLst/>
          </a:prstGeom>
          <a:noFill/>
        </p:spPr>
        <p:txBody>
          <a:bodyPr wrap="square" rtlCol="0">
            <a:spAutoFit/>
          </a:bodyPr>
          <a:lstStyle/>
          <a:p>
            <a:r>
              <a:rPr lang="en-US" sz="2000" dirty="0" smtClean="0">
                <a:solidFill>
                  <a:schemeClr val="accent2"/>
                </a:solidFill>
              </a:rPr>
              <a:t>   HOM</a:t>
            </a:r>
            <a:endParaRPr lang="en-US" sz="2000" dirty="0">
              <a:solidFill>
                <a:schemeClr val="accent2"/>
              </a:solidFill>
            </a:endParaRPr>
          </a:p>
        </p:txBody>
      </p:sp>
      <p:sp>
        <p:nvSpPr>
          <p:cNvPr id="37" name="TextBox 36"/>
          <p:cNvSpPr txBox="1"/>
          <p:nvPr/>
        </p:nvSpPr>
        <p:spPr>
          <a:xfrm>
            <a:off x="3810000" y="2894806"/>
            <a:ext cx="1752600" cy="400110"/>
          </a:xfrm>
          <a:prstGeom prst="rect">
            <a:avLst/>
          </a:prstGeom>
          <a:noFill/>
        </p:spPr>
        <p:txBody>
          <a:bodyPr wrap="square" rtlCol="0">
            <a:spAutoFit/>
          </a:bodyPr>
          <a:lstStyle/>
          <a:p>
            <a:r>
              <a:rPr lang="en-US" sz="2000" dirty="0" smtClean="0"/>
              <a:t>+, *</a:t>
            </a:r>
            <a:endParaRPr lang="en-US" sz="2000" dirty="0"/>
          </a:p>
        </p:txBody>
      </p:sp>
      <p:sp>
        <p:nvSpPr>
          <p:cNvPr id="38" name="TextBox 37"/>
          <p:cNvSpPr txBox="1"/>
          <p:nvPr/>
        </p:nvSpPr>
        <p:spPr>
          <a:xfrm>
            <a:off x="4800600" y="3505200"/>
            <a:ext cx="1600200" cy="369332"/>
          </a:xfrm>
          <a:prstGeom prst="rect">
            <a:avLst/>
          </a:prstGeom>
          <a:noFill/>
        </p:spPr>
        <p:txBody>
          <a:bodyPr wrap="square" rtlCol="0">
            <a:spAutoFit/>
          </a:bodyPr>
          <a:lstStyle/>
          <a:p>
            <a:r>
              <a:rPr lang="en-US" dirty="0" smtClean="0"/>
              <a:t>AES in CTR</a:t>
            </a:r>
            <a:endParaRPr lang="en-US" dirty="0"/>
          </a:p>
        </p:txBody>
      </p:sp>
      <p:cxnSp>
        <p:nvCxnSpPr>
          <p:cNvPr id="39" name="Straight Connector 38"/>
          <p:cNvCxnSpPr/>
          <p:nvPr/>
        </p:nvCxnSpPr>
        <p:spPr>
          <a:xfrm rot="5400000">
            <a:off x="3086100" y="3085306"/>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rot="5400000">
            <a:off x="4534694" y="3084512"/>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2057400" y="3505200"/>
            <a:ext cx="1143000" cy="400110"/>
          </a:xfrm>
          <a:prstGeom prst="rect">
            <a:avLst/>
          </a:prstGeom>
          <a:noFill/>
        </p:spPr>
        <p:txBody>
          <a:bodyPr wrap="square" rtlCol="0">
            <a:spAutoFit/>
          </a:bodyPr>
          <a:lstStyle/>
          <a:p>
            <a:r>
              <a:rPr lang="en-US" sz="2000" dirty="0" smtClean="0">
                <a:solidFill>
                  <a:schemeClr val="accent2"/>
                </a:solidFill>
              </a:rPr>
              <a:t>   DET</a:t>
            </a:r>
            <a:endParaRPr lang="en-US" sz="2000" dirty="0">
              <a:solidFill>
                <a:schemeClr val="accent2"/>
              </a:solidFill>
            </a:endParaRPr>
          </a:p>
        </p:txBody>
      </p:sp>
      <p:sp>
        <p:nvSpPr>
          <p:cNvPr id="43" name="TextBox 42"/>
          <p:cNvSpPr txBox="1"/>
          <p:nvPr/>
        </p:nvSpPr>
        <p:spPr>
          <a:xfrm>
            <a:off x="3581400" y="3505200"/>
            <a:ext cx="1752600" cy="400110"/>
          </a:xfrm>
          <a:prstGeom prst="rect">
            <a:avLst/>
          </a:prstGeom>
          <a:noFill/>
        </p:spPr>
        <p:txBody>
          <a:bodyPr wrap="square" rtlCol="0">
            <a:spAutoFit/>
          </a:bodyPr>
          <a:lstStyle/>
          <a:p>
            <a:r>
              <a:rPr lang="en-US" sz="2000" dirty="0" smtClean="0"/>
              <a:t>equality</a:t>
            </a:r>
            <a:endParaRPr lang="en-US" sz="2000" dirty="0"/>
          </a:p>
        </p:txBody>
      </p:sp>
      <p:sp>
        <p:nvSpPr>
          <p:cNvPr id="44" name="TextBox 43"/>
          <p:cNvSpPr txBox="1"/>
          <p:nvPr/>
        </p:nvSpPr>
        <p:spPr>
          <a:xfrm>
            <a:off x="4800600" y="2819400"/>
            <a:ext cx="1676400" cy="384721"/>
          </a:xfrm>
          <a:prstGeom prst="rect">
            <a:avLst/>
          </a:prstGeom>
          <a:noFill/>
        </p:spPr>
        <p:txBody>
          <a:bodyPr wrap="square" rtlCol="0">
            <a:spAutoFit/>
          </a:bodyPr>
          <a:lstStyle/>
          <a:p>
            <a:r>
              <a:rPr lang="en-US" sz="1900" dirty="0" smtClean="0"/>
              <a:t>e.g., </a:t>
            </a:r>
            <a:r>
              <a:rPr lang="en-US" sz="1900" dirty="0" err="1" smtClean="0"/>
              <a:t>Paillier</a:t>
            </a:r>
            <a:endParaRPr lang="en-US" sz="1900" dirty="0"/>
          </a:p>
        </p:txBody>
      </p:sp>
      <p:cxnSp>
        <p:nvCxnSpPr>
          <p:cNvPr id="45" name="Straight Connector 44"/>
          <p:cNvCxnSpPr/>
          <p:nvPr/>
        </p:nvCxnSpPr>
        <p:spPr>
          <a:xfrm rot="5400000">
            <a:off x="3086100" y="3695700"/>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rot="5400000">
            <a:off x="4534694" y="3694906"/>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1981200" y="4038600"/>
            <a:ext cx="42672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48" name="TextBox 47"/>
          <p:cNvSpPr txBox="1"/>
          <p:nvPr/>
        </p:nvSpPr>
        <p:spPr>
          <a:xfrm>
            <a:off x="1981200" y="4705290"/>
            <a:ext cx="1371600" cy="400110"/>
          </a:xfrm>
          <a:prstGeom prst="rect">
            <a:avLst/>
          </a:prstGeom>
          <a:noFill/>
        </p:spPr>
        <p:txBody>
          <a:bodyPr wrap="square" rtlCol="0">
            <a:spAutoFit/>
          </a:bodyPr>
          <a:lstStyle/>
          <a:p>
            <a:r>
              <a:rPr lang="en-US" sz="2000" dirty="0" smtClean="0">
                <a:solidFill>
                  <a:schemeClr val="accent2"/>
                </a:solidFill>
              </a:rPr>
              <a:t> SEARCH</a:t>
            </a:r>
            <a:endParaRPr lang="en-US" sz="2000" dirty="0">
              <a:solidFill>
                <a:schemeClr val="accent2"/>
              </a:solidFill>
            </a:endParaRPr>
          </a:p>
        </p:txBody>
      </p:sp>
      <p:sp>
        <p:nvSpPr>
          <p:cNvPr id="49" name="TextBox 48"/>
          <p:cNvSpPr txBox="1"/>
          <p:nvPr/>
        </p:nvSpPr>
        <p:spPr>
          <a:xfrm>
            <a:off x="3810000" y="4114800"/>
            <a:ext cx="1752600" cy="400110"/>
          </a:xfrm>
          <a:prstGeom prst="rect">
            <a:avLst/>
          </a:prstGeom>
          <a:noFill/>
        </p:spPr>
        <p:txBody>
          <a:bodyPr wrap="square" rtlCol="0">
            <a:spAutoFit/>
          </a:bodyPr>
          <a:lstStyle/>
          <a:p>
            <a:r>
              <a:rPr lang="en-US" sz="2000" dirty="0" smtClean="0"/>
              <a:t>join</a:t>
            </a:r>
            <a:endParaRPr lang="en-US" sz="2000" dirty="0"/>
          </a:p>
        </p:txBody>
      </p:sp>
      <p:sp>
        <p:nvSpPr>
          <p:cNvPr id="50" name="TextBox 49"/>
          <p:cNvSpPr txBox="1"/>
          <p:nvPr/>
        </p:nvSpPr>
        <p:spPr>
          <a:xfrm>
            <a:off x="5257800" y="4114800"/>
            <a:ext cx="990600" cy="400110"/>
          </a:xfrm>
          <a:prstGeom prst="rect">
            <a:avLst/>
          </a:prstGeom>
          <a:noFill/>
        </p:spPr>
        <p:txBody>
          <a:bodyPr wrap="square" rtlCol="0">
            <a:spAutoFit/>
          </a:bodyPr>
          <a:lstStyle/>
          <a:p>
            <a:r>
              <a:rPr lang="en-US" sz="2000" dirty="0" smtClean="0">
                <a:solidFill>
                  <a:srgbClr val="0000FF"/>
                </a:solidFill>
              </a:rPr>
              <a:t>new</a:t>
            </a:r>
            <a:endParaRPr lang="en-US" sz="2000" dirty="0">
              <a:solidFill>
                <a:srgbClr val="0000FF"/>
              </a:solidFill>
            </a:endParaRPr>
          </a:p>
        </p:txBody>
      </p:sp>
      <p:cxnSp>
        <p:nvCxnSpPr>
          <p:cNvPr id="51" name="Straight Connector 50"/>
          <p:cNvCxnSpPr/>
          <p:nvPr/>
        </p:nvCxnSpPr>
        <p:spPr>
          <a:xfrm rot="5400000">
            <a:off x="3086100" y="4305300"/>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rot="5400000">
            <a:off x="4534694" y="4304506"/>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2057400" y="4114800"/>
            <a:ext cx="1219200" cy="400110"/>
          </a:xfrm>
          <a:prstGeom prst="rect">
            <a:avLst/>
          </a:prstGeom>
          <a:noFill/>
        </p:spPr>
        <p:txBody>
          <a:bodyPr wrap="square" rtlCol="0">
            <a:spAutoFit/>
          </a:bodyPr>
          <a:lstStyle/>
          <a:p>
            <a:r>
              <a:rPr lang="en-US" sz="2000" dirty="0" smtClean="0">
                <a:solidFill>
                  <a:schemeClr val="accent2"/>
                </a:solidFill>
              </a:rPr>
              <a:t>  </a:t>
            </a:r>
            <a:r>
              <a:rPr lang="en-US" sz="2000" dirty="0" smtClean="0">
                <a:solidFill>
                  <a:srgbClr val="0000FF"/>
                </a:solidFill>
              </a:rPr>
              <a:t>JOIN</a:t>
            </a:r>
            <a:endParaRPr lang="en-US" sz="2000" dirty="0">
              <a:solidFill>
                <a:srgbClr val="0000FF"/>
              </a:solidFill>
            </a:endParaRPr>
          </a:p>
        </p:txBody>
      </p:sp>
      <p:sp>
        <p:nvSpPr>
          <p:cNvPr id="55" name="TextBox 54"/>
          <p:cNvSpPr txBox="1"/>
          <p:nvPr/>
        </p:nvSpPr>
        <p:spPr>
          <a:xfrm>
            <a:off x="3657600" y="4724400"/>
            <a:ext cx="1752600" cy="400110"/>
          </a:xfrm>
          <a:prstGeom prst="rect">
            <a:avLst/>
          </a:prstGeom>
          <a:noFill/>
        </p:spPr>
        <p:txBody>
          <a:bodyPr wrap="square" rtlCol="0">
            <a:spAutoFit/>
          </a:bodyPr>
          <a:lstStyle/>
          <a:p>
            <a:r>
              <a:rPr lang="en-US" sz="2000" dirty="0" smtClean="0"/>
              <a:t>ILIKE</a:t>
            </a:r>
            <a:endParaRPr lang="en-US" sz="2000" dirty="0"/>
          </a:p>
        </p:txBody>
      </p:sp>
      <p:sp>
        <p:nvSpPr>
          <p:cNvPr id="56" name="TextBox 55"/>
          <p:cNvSpPr txBox="1"/>
          <p:nvPr/>
        </p:nvSpPr>
        <p:spPr>
          <a:xfrm>
            <a:off x="4800600" y="4648200"/>
            <a:ext cx="1905000" cy="584776"/>
          </a:xfrm>
          <a:prstGeom prst="rect">
            <a:avLst/>
          </a:prstGeom>
          <a:noFill/>
        </p:spPr>
        <p:txBody>
          <a:bodyPr wrap="square" rtlCol="0">
            <a:spAutoFit/>
          </a:bodyPr>
          <a:lstStyle/>
          <a:p>
            <a:r>
              <a:rPr lang="en-US" sz="1600" dirty="0" err="1" smtClean="0"/>
              <a:t>Amanatidis</a:t>
            </a:r>
            <a:r>
              <a:rPr lang="en-US" sz="1600" dirty="0" smtClean="0"/>
              <a:t> et al.’07</a:t>
            </a:r>
            <a:endParaRPr lang="en-US" sz="1600" dirty="0"/>
          </a:p>
        </p:txBody>
      </p:sp>
      <p:cxnSp>
        <p:nvCxnSpPr>
          <p:cNvPr id="57" name="Straight Connector 56"/>
          <p:cNvCxnSpPr/>
          <p:nvPr/>
        </p:nvCxnSpPr>
        <p:spPr>
          <a:xfrm rot="5400000">
            <a:off x="3086100" y="4914900"/>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rot="5400000">
            <a:off x="4534694" y="4914106"/>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59" name="Rectangle 58"/>
          <p:cNvSpPr/>
          <p:nvPr/>
        </p:nvSpPr>
        <p:spPr>
          <a:xfrm>
            <a:off x="1981200" y="5257006"/>
            <a:ext cx="4267200" cy="534194"/>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60" name="TextBox 59"/>
          <p:cNvSpPr txBox="1"/>
          <p:nvPr/>
        </p:nvSpPr>
        <p:spPr>
          <a:xfrm>
            <a:off x="2286000" y="5333206"/>
            <a:ext cx="1219200" cy="400110"/>
          </a:xfrm>
          <a:prstGeom prst="rect">
            <a:avLst/>
          </a:prstGeom>
          <a:noFill/>
        </p:spPr>
        <p:txBody>
          <a:bodyPr wrap="square" rtlCol="0">
            <a:spAutoFit/>
          </a:bodyPr>
          <a:lstStyle/>
          <a:p>
            <a:r>
              <a:rPr lang="en-US" sz="2000" dirty="0" smtClean="0">
                <a:solidFill>
                  <a:schemeClr val="accent2"/>
                </a:solidFill>
              </a:rPr>
              <a:t>OPE</a:t>
            </a:r>
            <a:endParaRPr lang="en-US" sz="2000" dirty="0">
              <a:solidFill>
                <a:schemeClr val="accent2"/>
              </a:solidFill>
            </a:endParaRPr>
          </a:p>
        </p:txBody>
      </p:sp>
      <p:sp>
        <p:nvSpPr>
          <p:cNvPr id="61" name="TextBox 60"/>
          <p:cNvSpPr txBox="1"/>
          <p:nvPr/>
        </p:nvSpPr>
        <p:spPr>
          <a:xfrm>
            <a:off x="3733800" y="5333206"/>
            <a:ext cx="1752600" cy="400110"/>
          </a:xfrm>
          <a:prstGeom prst="rect">
            <a:avLst/>
          </a:prstGeom>
          <a:noFill/>
        </p:spPr>
        <p:txBody>
          <a:bodyPr wrap="square" rtlCol="0">
            <a:spAutoFit/>
          </a:bodyPr>
          <a:lstStyle/>
          <a:p>
            <a:r>
              <a:rPr lang="en-US" sz="2000" dirty="0" smtClean="0"/>
              <a:t>order</a:t>
            </a:r>
            <a:endParaRPr lang="en-US" sz="2000" dirty="0"/>
          </a:p>
        </p:txBody>
      </p:sp>
      <p:cxnSp>
        <p:nvCxnSpPr>
          <p:cNvPr id="63" name="Straight Connector 62"/>
          <p:cNvCxnSpPr/>
          <p:nvPr/>
        </p:nvCxnSpPr>
        <p:spPr>
          <a:xfrm rot="5400000">
            <a:off x="3086497" y="5524103"/>
            <a:ext cx="533400" cy="79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rot="5400000">
            <a:off x="4534694" y="5522912"/>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4648200" y="5206424"/>
            <a:ext cx="1752600" cy="584776"/>
          </a:xfrm>
          <a:prstGeom prst="rect">
            <a:avLst/>
          </a:prstGeom>
          <a:noFill/>
        </p:spPr>
        <p:txBody>
          <a:bodyPr wrap="square" rtlCol="0">
            <a:spAutoFit/>
          </a:bodyPr>
          <a:lstStyle/>
          <a:p>
            <a:pPr algn="ctr"/>
            <a:r>
              <a:rPr lang="en-US" sz="1600" dirty="0" err="1" smtClean="0"/>
              <a:t>Boldyreva</a:t>
            </a:r>
            <a:r>
              <a:rPr lang="en-US" sz="1600" dirty="0" smtClean="0"/>
              <a:t> et al.</a:t>
            </a:r>
          </a:p>
          <a:p>
            <a:pPr algn="ctr"/>
            <a:r>
              <a:rPr lang="en-US" sz="1600" dirty="0" smtClean="0"/>
              <a:t>’09</a:t>
            </a:r>
            <a:endParaRPr lang="en-US" sz="1600" dirty="0"/>
          </a:p>
        </p:txBody>
      </p:sp>
      <p:sp>
        <p:nvSpPr>
          <p:cNvPr id="66" name="AutoShape 24"/>
          <p:cNvSpPr>
            <a:spLocks noChangeArrowheads="1"/>
          </p:cNvSpPr>
          <p:nvPr/>
        </p:nvSpPr>
        <p:spPr bwMode="auto">
          <a:xfrm>
            <a:off x="6400800" y="4572000"/>
            <a:ext cx="2438400" cy="762000"/>
          </a:xfrm>
          <a:prstGeom prst="wedgeRectCallout">
            <a:avLst>
              <a:gd name="adj1" fmla="val -55053"/>
              <a:gd name="adj2" fmla="val 82709"/>
            </a:avLst>
          </a:prstGeom>
          <a:noFill/>
          <a:ln w="9525">
            <a:solidFill>
              <a:srgbClr val="2012D8"/>
            </a:solidFill>
            <a:miter lim="800000"/>
            <a:headEnd/>
            <a:tailEnd/>
          </a:ln>
        </p:spPr>
        <p:txBody>
          <a:bodyPr/>
          <a:lstStyle/>
          <a:p>
            <a:endParaRPr lang="en-US"/>
          </a:p>
        </p:txBody>
      </p:sp>
      <p:sp>
        <p:nvSpPr>
          <p:cNvPr id="67" name="Text Box 27"/>
          <p:cNvSpPr txBox="1">
            <a:spLocks noChangeArrowheads="1"/>
          </p:cNvSpPr>
          <p:nvPr/>
        </p:nvSpPr>
        <p:spPr bwMode="auto">
          <a:xfrm>
            <a:off x="6400800" y="4648200"/>
            <a:ext cx="2819400" cy="641350"/>
          </a:xfrm>
          <a:prstGeom prst="rect">
            <a:avLst/>
          </a:prstGeom>
          <a:noFill/>
          <a:ln w="9525">
            <a:noFill/>
            <a:miter lim="800000"/>
            <a:headEnd/>
            <a:tailEnd/>
          </a:ln>
        </p:spPr>
        <p:txBody>
          <a:bodyPr>
            <a:spAutoFit/>
          </a:bodyPr>
          <a:lstStyle/>
          <a:p>
            <a:pPr>
              <a:spcBef>
                <a:spcPct val="50000"/>
              </a:spcBef>
            </a:pPr>
            <a:r>
              <a:rPr lang="en-US" dirty="0" smtClean="0"/>
              <a:t>e.g., &gt;</a:t>
            </a:r>
            <a:r>
              <a:rPr lang="en-US" dirty="0"/>
              <a:t>, &lt;, ORDER BY, SORT, MAX, </a:t>
            </a:r>
            <a:r>
              <a:rPr lang="en-US" dirty="0" smtClean="0"/>
              <a:t>MIN</a:t>
            </a:r>
            <a:endParaRPr lang="en-US" dirty="0"/>
          </a:p>
        </p:txBody>
      </p:sp>
      <p:sp>
        <p:nvSpPr>
          <p:cNvPr id="73" name="AutoShape 24"/>
          <p:cNvSpPr>
            <a:spLocks noChangeArrowheads="1"/>
          </p:cNvSpPr>
          <p:nvPr/>
        </p:nvSpPr>
        <p:spPr bwMode="auto">
          <a:xfrm>
            <a:off x="6400800" y="5791200"/>
            <a:ext cx="1981200" cy="533400"/>
          </a:xfrm>
          <a:prstGeom prst="wedgeRectCallout">
            <a:avLst>
              <a:gd name="adj1" fmla="val -58178"/>
              <a:gd name="adj2" fmla="val -70624"/>
            </a:avLst>
          </a:prstGeom>
          <a:noFill/>
          <a:ln w="9525">
            <a:solidFill>
              <a:srgbClr val="2012D8"/>
            </a:solidFill>
            <a:miter lim="800000"/>
            <a:headEnd/>
            <a:tailEnd/>
          </a:ln>
        </p:spPr>
        <p:txBody>
          <a:bodyPr/>
          <a:lstStyle/>
          <a:p>
            <a:endParaRPr lang="en-US"/>
          </a:p>
        </p:txBody>
      </p:sp>
      <p:sp>
        <p:nvSpPr>
          <p:cNvPr id="74" name="TextBox 73"/>
          <p:cNvSpPr txBox="1"/>
          <p:nvPr/>
        </p:nvSpPr>
        <p:spPr>
          <a:xfrm>
            <a:off x="6629400" y="5715000"/>
            <a:ext cx="2438400" cy="646331"/>
          </a:xfrm>
          <a:prstGeom prst="rect">
            <a:avLst/>
          </a:prstGeom>
          <a:noFill/>
        </p:spPr>
        <p:txBody>
          <a:bodyPr wrap="square" rtlCol="0">
            <a:spAutoFit/>
          </a:bodyPr>
          <a:lstStyle/>
          <a:p>
            <a:r>
              <a:rPr lang="en-US" dirty="0" smtClean="0">
                <a:solidFill>
                  <a:srgbClr val="0000FF"/>
                </a:solidFill>
              </a:rPr>
              <a:t>first practical implementation</a:t>
            </a:r>
            <a:endParaRPr lang="en-US" dirty="0">
              <a:solidFill>
                <a:srgbClr val="0000FF"/>
              </a:solidFill>
            </a:endParaRPr>
          </a:p>
        </p:txBody>
      </p:sp>
      <p:sp>
        <p:nvSpPr>
          <p:cNvPr id="62" name="Text Box 14"/>
          <p:cNvSpPr txBox="1">
            <a:spLocks noChangeArrowheads="1"/>
          </p:cNvSpPr>
          <p:nvPr/>
        </p:nvSpPr>
        <p:spPr bwMode="auto">
          <a:xfrm>
            <a:off x="228600" y="3429000"/>
            <a:ext cx="1295400" cy="369332"/>
          </a:xfrm>
          <a:prstGeom prst="rect">
            <a:avLst/>
          </a:prstGeom>
          <a:noFill/>
          <a:ln w="9525">
            <a:noFill/>
            <a:miter lim="800000"/>
            <a:headEnd/>
            <a:tailEnd/>
          </a:ln>
        </p:spPr>
        <p:txBody>
          <a:bodyPr wrap="square">
            <a:spAutoFit/>
          </a:bodyPr>
          <a:lstStyle/>
          <a:p>
            <a:pPr>
              <a:spcBef>
                <a:spcPct val="50000"/>
              </a:spcBef>
            </a:pPr>
            <a:r>
              <a:rPr lang="en-US" dirty="0" smtClean="0"/>
              <a:t>Security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9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9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3" grpId="0" animBg="1"/>
      <p:bldP spid="37912" grpId="0" animBg="1"/>
      <p:bldP spid="37913" grpId="0"/>
      <p:bldP spid="35" grpId="0" animBg="1"/>
      <p:bldP spid="36" grpId="0"/>
      <p:bldP spid="37" grpId="0"/>
      <p:bldP spid="38" grpId="0"/>
      <p:bldP spid="42" grpId="0"/>
      <p:bldP spid="43" grpId="0"/>
      <p:bldP spid="44" grpId="0"/>
      <p:bldP spid="47" grpId="0" animBg="1"/>
      <p:bldP spid="48" grpId="0"/>
      <p:bldP spid="49" grpId="0"/>
      <p:bldP spid="50" grpId="0"/>
      <p:bldP spid="54" grpId="0"/>
      <p:bldP spid="55" grpId="0"/>
      <p:bldP spid="56" grpId="0"/>
      <p:bldP spid="59" grpId="0" animBg="1"/>
      <p:bldP spid="60" grpId="0"/>
      <p:bldP spid="61" grpId="0"/>
      <p:bldP spid="65" grpId="0"/>
      <p:bldP spid="66" grpId="0" animBg="1"/>
      <p:bldP spid="67" grpId="0"/>
      <p:bldP spid="73" grpId="0" animBg="1"/>
      <p:bldP spid="74" grpId="0"/>
    </p:bldLst>
  </p:timing>
</p:sld>
</file>

<file path=ppt/tags/tag1.xml><?xml version="1.0" encoding="utf-8"?>
<p:tagLst xmlns:a="http://schemas.openxmlformats.org/drawingml/2006/main" xmlns:r="http://schemas.openxmlformats.org/officeDocument/2006/relationships" xmlns:p="http://schemas.openxmlformats.org/presentationml/2006/main">
  <p:tag name="FIRSTRALUCA@YFUVQLSFUVWXY5MJ" val="312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24917</TotalTime>
  <Words>1500</Words>
  <Application>Microsoft Office PowerPoint</Application>
  <PresentationFormat>On-screen Show (4:3)</PresentationFormat>
  <Paragraphs>312</Paragraphs>
  <Slides>19</Slides>
  <Notes>19</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Concourse</vt:lpstr>
      <vt:lpstr>Office Theme</vt:lpstr>
      <vt:lpstr>Slide 1</vt:lpstr>
      <vt:lpstr>Problem: Confidential Data Leaks</vt:lpstr>
      <vt:lpstr>CryptDB</vt:lpstr>
      <vt:lpstr>Threat Model</vt:lpstr>
      <vt:lpstr>Threat 1: Passive attacks to DB Server</vt:lpstr>
      <vt:lpstr>Threat 1: Passive attacks to DB Server</vt:lpstr>
      <vt:lpstr>Example</vt:lpstr>
      <vt:lpstr>Slide 8</vt:lpstr>
      <vt:lpstr>SQL-aware encryption</vt:lpstr>
      <vt:lpstr>Slide 10</vt:lpstr>
      <vt:lpstr>Example</vt:lpstr>
      <vt:lpstr>Other queries</vt:lpstr>
      <vt:lpstr>Implementation</vt:lpstr>
      <vt:lpstr>Evaluation</vt:lpstr>
      <vt:lpstr>Application changes</vt:lpstr>
      <vt:lpstr>Confidentiality in the DB </vt:lpstr>
      <vt:lpstr>Low overhead</vt:lpstr>
      <vt:lpstr>Slide 18</vt:lpstr>
      <vt:lpstr>Conclusions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Searchable and Efficient Cloud Storage</dc:title>
  <dc:creator>Raluca Ada Popa</dc:creator>
  <cp:lastModifiedBy>Neli Brod</cp:lastModifiedBy>
  <cp:revision>1643</cp:revision>
  <dcterms:created xsi:type="dcterms:W3CDTF">2011-05-19T17:06:02Z</dcterms:created>
  <dcterms:modified xsi:type="dcterms:W3CDTF">2011-05-24T14:28:59Z</dcterms:modified>
</cp:coreProperties>
</file>