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notesSlides/notesSlide16.xml" ContentType="application/vnd.openxmlformats-officedocument.presentationml.notesSlide+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26.xml" ContentType="application/vnd.openxmlformats-officedocument.presentationml.slide+xml"/>
  <Override PartName="/ppt/slideLayouts/slideLayout14.xml" ContentType="application/vnd.openxmlformats-officedocument.presentationml.slideLayout+xml"/>
  <Override PartName="/ppt/notesSlides/notesSlide28.xml" ContentType="application/vnd.openxmlformats-officedocument.presentationml.notesSlide+xml"/>
  <Override PartName="/ppt/slideLayouts/slideLayout23.xml" ContentType="application/vnd.openxmlformats-officedocument.presentationml.slideLayout+xml"/>
  <Override PartName="/ppt/slides/slide35.xml" ContentType="application/vnd.openxmlformats-officedocument.presentationml.slide+xml"/>
  <Override PartName="/ppt/slides/slide3.xml" ContentType="application/vnd.openxmlformats-officedocument.presentationml.slide+xml"/>
  <Override PartName="/ppt/notesSlides/notesSlide21.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Layouts/slideLayout22.xml" ContentType="application/vnd.openxmlformats-officedocument.presentationml.slideLayout+xml"/>
  <Override PartName="/ppt/tags/tag1.xml" ContentType="application/vnd.openxmlformats-officedocument.presentationml.tags+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26.xml" ContentType="application/vnd.openxmlformats-officedocument.presentationml.notes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Default Extension="bin" ContentType="application/vnd.openxmlformats-officedocument.presentationml.printerSettings"/>
  <Override PartName="/ppt/slideLayouts/slideLayout6.xml" ContentType="application/vnd.openxmlformats-officedocument.presentationml.slideLayout+xml"/>
  <Override PartName="/ppt/slides/slide31.xml" ContentType="application/vnd.openxmlformats-officedocument.presentationml.slide+xml"/>
  <Override PartName="/ppt/notesSlides/notesSlide24.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924" r:id="rId1"/>
    <p:sldMasterId id="2147483942" r:id="rId2"/>
  </p:sldMasterIdLst>
  <p:notesMasterIdLst>
    <p:notesMasterId r:id="rId39"/>
  </p:notesMasterIdLst>
  <p:sldIdLst>
    <p:sldId id="341" r:id="rId3"/>
    <p:sldId id="388" r:id="rId4"/>
    <p:sldId id="389" r:id="rId5"/>
    <p:sldId id="407" r:id="rId6"/>
    <p:sldId id="390" r:id="rId7"/>
    <p:sldId id="415" r:id="rId8"/>
    <p:sldId id="351" r:id="rId9"/>
    <p:sldId id="350" r:id="rId10"/>
    <p:sldId id="355" r:id="rId11"/>
    <p:sldId id="367" r:id="rId12"/>
    <p:sldId id="357" r:id="rId13"/>
    <p:sldId id="368" r:id="rId14"/>
    <p:sldId id="384" r:id="rId15"/>
    <p:sldId id="358" r:id="rId16"/>
    <p:sldId id="369" r:id="rId17"/>
    <p:sldId id="385" r:id="rId18"/>
    <p:sldId id="406" r:id="rId19"/>
    <p:sldId id="392" r:id="rId20"/>
    <p:sldId id="408" r:id="rId21"/>
    <p:sldId id="409" r:id="rId22"/>
    <p:sldId id="396" r:id="rId23"/>
    <p:sldId id="412" r:id="rId24"/>
    <p:sldId id="354" r:id="rId25"/>
    <p:sldId id="401" r:id="rId26"/>
    <p:sldId id="416" r:id="rId27"/>
    <p:sldId id="402" r:id="rId28"/>
    <p:sldId id="403" r:id="rId29"/>
    <p:sldId id="365" r:id="rId30"/>
    <p:sldId id="347" r:id="rId31"/>
    <p:sldId id="371" r:id="rId32"/>
    <p:sldId id="405" r:id="rId33"/>
    <p:sldId id="410" r:id="rId34"/>
    <p:sldId id="411" r:id="rId35"/>
    <p:sldId id="404" r:id="rId36"/>
    <p:sldId id="414" r:id="rId37"/>
    <p:sldId id="413" r:id="rId38"/>
  </p:sldIdLst>
  <p:sldSz cx="9144000" cy="6858000" type="screen4x3"/>
  <p:notesSz cx="6858000" cy="9144000"/>
  <p:custDataLst>
    <p:tags r:id="rId4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7064"/>
    <a:srgbClr val="525252"/>
    <a:srgbClr val="084E50"/>
    <a:srgbClr val="2012D8"/>
    <a:srgbClr val="CC0000"/>
    <a:srgbClr val="AF2B1D"/>
    <a:srgbClr val="2994A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vertBarState="maximized">
    <p:restoredLeft sz="9461" autoAdjust="0"/>
    <p:restoredTop sz="89007" autoAdjust="0"/>
  </p:normalViewPr>
  <p:slideViewPr>
    <p:cSldViewPr>
      <p:cViewPr>
        <p:scale>
          <a:sx n="100" d="100"/>
          <a:sy n="100" d="100"/>
        </p:scale>
        <p:origin x="-1472" y="-6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D7D559D-322F-4381-9682-9FBD42E2EEC0}" type="datetimeFigureOut">
              <a:rPr lang="en-US"/>
              <a:pPr>
                <a:defRPr/>
              </a:pPr>
              <a:t>5/19/11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ED13511-CCD9-4AE6-BA3A-E4FC1D299C2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1C16B3FE-DD42-4FD5-A72B-ADBD99AEF40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2"/>
          <p:cNvSpPr>
            <a:spLocks noGrp="1" noRot="1" noChangeAspect="1" noTextEdit="1"/>
          </p:cNvSpPr>
          <p:nvPr>
            <p:ph type="sldImg"/>
          </p:nvPr>
        </p:nvSpPr>
        <p:spPr bwMode="auto">
          <a:noFill/>
          <a:ln>
            <a:solidFill>
              <a:srgbClr val="000000"/>
            </a:solidFill>
            <a:miter lim="800000"/>
            <a:headEnd/>
            <a:tailEnd/>
          </a:ln>
        </p:spPr>
      </p:sp>
      <p:sp>
        <p:nvSpPr>
          <p:cNvPr id="46082"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bwMode="auto">
          <a:noFill/>
          <a:ln>
            <a:solidFill>
              <a:srgbClr val="000000"/>
            </a:solidFill>
            <a:miter lim="800000"/>
            <a:headEnd/>
            <a:tailEnd/>
          </a:ln>
        </p:spPr>
      </p:sp>
      <p:sp>
        <p:nvSpPr>
          <p:cNvPr id="39938"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For other time: converges</a:t>
            </a:r>
            <a:r>
              <a:rPr lang="en-US" baseline="0" dirty="0" smtClean="0"/>
              <a:t> to maximum query mix</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 say equality and</a:t>
            </a:r>
            <a:r>
              <a:rPr lang="en-US" baseline="0" dirty="0" smtClean="0"/>
              <a:t> order leak some relations, but if you do some calculation or just retrieve contents of a column, you  .</a:t>
            </a:r>
          </a:p>
          <a:p>
            <a:r>
              <a:rPr lang="en-US" dirty="0" smtClean="0"/>
              <a:t>Say already most sensitive fields remained at RND</a:t>
            </a:r>
          </a:p>
          <a:p>
            <a:r>
              <a:rPr lang="en-US" dirty="0" smtClean="0"/>
              <a:t>Anyone has questions</a:t>
            </a:r>
            <a:r>
              <a:rPr lang="en-US" baseline="0" dirty="0" smtClean="0"/>
              <a:t> before we go continue?</a:t>
            </a:r>
            <a:endParaRPr lang="en-US" dirty="0" smtClean="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try to make the system</a:t>
            </a:r>
            <a:r>
              <a:rPr lang="en-US" baseline="0" dirty="0" smtClean="0"/>
              <a:t> better by being resilient to attacks to the application and proxy as well. This is the second threat and it considers confidentiality attacks to any part on the server side. Recall that the idea was to replace the master key with user passwords. Each password would give each user access to the data she is entitled to see, based on applications’ policy. </a:t>
            </a:r>
          </a:p>
          <a:p>
            <a:r>
              <a:rPr lang="en-US" baseline="0" dirty="0" smtClean="0"/>
              <a:t>Here is a first try to a solution. Consider the DB split in user1 data, user2. … I will get back to the confidentiality guarantees in this case, but first, would this work?</a:t>
            </a:r>
          </a:p>
          <a:p>
            <a:endParaRPr lang="en-US" dirty="0" smtClean="0"/>
          </a:p>
          <a:p>
            <a:r>
              <a:rPr lang="en-US" dirty="0" smtClean="0"/>
              <a:t>Say what</a:t>
            </a:r>
            <a:r>
              <a:rPr lang="en-US" baseline="0" dirty="0" smtClean="0"/>
              <a:t> an attempt at a solution is ; we will discuss the confidentiality protection it offers, but there Is </a:t>
            </a:r>
            <a:r>
              <a:rPr lang="en-US" baseline="0" dirty="0" err="1" smtClean="0"/>
              <a:t>smth</a:t>
            </a:r>
            <a:r>
              <a:rPr lang="en-US" baseline="0" dirty="0" smtClean="0"/>
              <a:t> missing</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it wouldn’t. And the big problem is data</a:t>
            </a:r>
            <a:r>
              <a:rPr lang="en-US" baseline="0" dirty="0" smtClean="0"/>
              <a:t> sharing. User’s data is not separated . In fact, data sharing introduces three </a:t>
            </a:r>
            <a:r>
              <a:rPr lang="en-US" baseline="0" dirty="0" err="1" smtClean="0"/>
              <a:t>challengefs</a:t>
            </a:r>
            <a:r>
              <a:rPr lang="en-US" baseline="0" dirty="0" smtClean="0"/>
              <a:t>: . The easiest to answer is . </a:t>
            </a:r>
            <a:endParaRPr lang="en-US" dirty="0" smtClean="0"/>
          </a:p>
          <a:p>
            <a:r>
              <a:rPr lang="en-US" baseline="0" dirty="0" smtClean="0"/>
              <a:t>The cool part with the annotations is that we can express at </a:t>
            </a:r>
            <a:r>
              <a:rPr lang="en-US" baseline="0" dirty="0" err="1" smtClean="0"/>
              <a:t>sql</a:t>
            </a:r>
            <a:r>
              <a:rPr lang="en-US" baseline="0" dirty="0" smtClean="0"/>
              <a:t> level </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we have an access control graph from annotations, let’s enforce</a:t>
            </a:r>
            <a:r>
              <a:rPr lang="en-US" baseline="0" dirty="0" smtClean="0"/>
              <a:t> it cryptographically.  Let’s consider the private messages example from </a:t>
            </a:r>
            <a:r>
              <a:rPr lang="en-US" baseline="0" dirty="0" err="1" smtClean="0"/>
              <a:t>phpbb</a:t>
            </a:r>
            <a:r>
              <a:rPr lang="en-US" baseline="0" dirty="0" smtClean="0"/>
              <a:t>. </a:t>
            </a:r>
            <a:r>
              <a:rPr lang="en-US" baseline="0" dirty="0" err="1" smtClean="0"/>
              <a:t>phpBB</a:t>
            </a:r>
            <a:r>
              <a:rPr lang="en-US" baseline="0" dirty="0" smtClean="0"/>
              <a:t> is an open-source forum software with rich access control. </a:t>
            </a:r>
          </a:p>
          <a:p>
            <a:r>
              <a:rPr lang="en-US" baseline="0" dirty="0" smtClean="0"/>
              <a:t>We have two users, Alice and Bob, Alice is user 1, Bob is user 2, Alice sends a message to Bob that gets assigned </a:t>
            </a:r>
            <a:r>
              <a:rPr lang="en-US" baseline="0" dirty="0" err="1" smtClean="0"/>
              <a:t>msgid</a:t>
            </a:r>
            <a:r>
              <a:rPr lang="en-US" baseline="0" dirty="0" smtClean="0"/>
              <a:t> 5</a:t>
            </a:r>
          </a:p>
          <a:p>
            <a:r>
              <a:rPr lang="en-US" baseline="0" dirty="0" smtClean="0"/>
              <a:t>Only Alice and Bob are supposed to have access to their private message</a:t>
            </a:r>
          </a:p>
          <a:p>
            <a:r>
              <a:rPr lang="en-US" baseline="0" dirty="0" smtClean="0"/>
              <a:t>The green arrows indicate access flow. Alice should have access to </a:t>
            </a:r>
            <a:r>
              <a:rPr lang="en-US" baseline="0" dirty="0" err="1" smtClean="0"/>
              <a:t>anythign</a:t>
            </a:r>
            <a:r>
              <a:rPr lang="en-US" baseline="0" dirty="0" smtClean="0"/>
              <a:t> userid1 has access to and userid1 has access to anything msgid5 has access to.  The red arrow shows that only people with access to </a:t>
            </a:r>
            <a:r>
              <a:rPr lang="en-US" baseline="0" dirty="0" err="1" smtClean="0"/>
              <a:t>msgid</a:t>
            </a:r>
            <a:r>
              <a:rPr lang="en-US" baseline="0" dirty="0" smtClean="0"/>
              <a:t> 5 can decrypt secret message</a:t>
            </a:r>
          </a:p>
          <a:p>
            <a:r>
              <a:rPr lang="en-US" baseline="0" dirty="0" smtClean="0"/>
              <a:t>How to enforce this graph </a:t>
            </a:r>
            <a:r>
              <a:rPr lang="en-US" baseline="0" dirty="0" err="1" smtClean="0"/>
              <a:t>cryptographically?</a:t>
            </a:r>
            <a:r>
              <a:rPr lang="en-US" dirty="0" err="1" smtClean="0"/>
              <a:t>We</a:t>
            </a:r>
            <a:r>
              <a:rPr lang="en-US" dirty="0" smtClean="0"/>
              <a:t> use the</a:t>
            </a:r>
            <a:r>
              <a:rPr lang="en-US" baseline="0" dirty="0" smtClean="0"/>
              <a:t> notion of principal, which is any rectangle in the figure indicate a principal: . So a principal is any entity with access control. Indeed, message id is a principal for us, </a:t>
            </a:r>
          </a:p>
          <a:p>
            <a:r>
              <a:rPr lang="en-US" dirty="0" smtClean="0"/>
              <a:t>Each principal</a:t>
            </a:r>
            <a:r>
              <a:rPr lang="en-US" baseline="0" dirty="0" smtClean="0"/>
              <a:t> has a symmetric key. The </a:t>
            </a:r>
            <a:r>
              <a:rPr lang="en-US" baseline="0" dirty="0" err="1" smtClean="0"/>
              <a:t>mssage</a:t>
            </a:r>
            <a:r>
              <a:rPr lang="en-US" baseline="0" dirty="0" smtClean="0"/>
              <a:t> is encrypted with the key of </a:t>
            </a:r>
            <a:r>
              <a:rPr lang="en-US" baseline="0" dirty="0" err="1" smtClean="0"/>
              <a:t>msgid</a:t>
            </a:r>
            <a:r>
              <a:rPr lang="en-US" baseline="0" dirty="0" smtClean="0"/>
              <a:t> 5. To grant access to Alice to userid1, and we do this for every link.</a:t>
            </a:r>
          </a:p>
          <a:p>
            <a:endParaRPr lang="en-US" baseline="0" dirty="0" smtClean="0"/>
          </a:p>
          <a:p>
            <a:r>
              <a:rPr lang="en-US" baseline="0" dirty="0" smtClean="0"/>
              <a:t>Encryption of keys are on the server; when a user logs in the proxy, fetches these encrypted keys and does derivation starting from user password to the content.</a:t>
            </a:r>
          </a:p>
          <a:p>
            <a:endParaRPr lang="en-US" baseline="0" dirty="0" smtClean="0"/>
          </a:p>
          <a:p>
            <a:r>
              <a:rPr lang="en-US" baseline="0" dirty="0" smtClean="0"/>
              <a:t>This is a simplified version of the protocol, we in fact, also have public keys for each principal, to give access to </a:t>
            </a:r>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can we obtain this acces</a:t>
            </a:r>
            <a:r>
              <a:rPr lang="en-US" baseline="0" dirty="0" smtClean="0"/>
              <a:t>s control graph. The idea is to annotate the schema to express in SQL application specific ace</a:t>
            </a:r>
          </a:p>
          <a:p>
            <a:r>
              <a:rPr lang="en-US" dirty="0" smtClean="0"/>
              <a:t>How can we</a:t>
            </a:r>
            <a:r>
              <a:rPr lang="en-US" baseline="0" dirty="0" smtClean="0"/>
              <a:t> express application specific access control at the level of SQL?</a:t>
            </a:r>
          </a:p>
          <a:p>
            <a:r>
              <a:rPr lang="en-US" baseline="0" dirty="0" smtClean="0"/>
              <a:t>The observation is that for many applications naturally rows in certain tables specify  permission flow between certain parties</a:t>
            </a:r>
          </a:p>
          <a:p>
            <a:r>
              <a:rPr lang="en-US" baseline="0" dirty="0" smtClean="0"/>
              <a:t>Explain what </a:t>
            </a:r>
            <a:r>
              <a:rPr lang="en-US" baseline="0" dirty="0" err="1" smtClean="0"/>
              <a:t>phpbb</a:t>
            </a:r>
            <a:r>
              <a:rPr lang="en-US" baseline="0" dirty="0" smtClean="0"/>
              <a:t> is; simplified examples from </a:t>
            </a:r>
            <a:r>
              <a:rPr lang="en-US" baseline="0" dirty="0" err="1" smtClean="0"/>
              <a:t>phpbb</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What is the security of </a:t>
            </a:r>
            <a:r>
              <a:rPr lang="en-US" dirty="0" err="1" smtClean="0"/>
              <a:t>CryptDB</a:t>
            </a:r>
            <a:r>
              <a:rPr lang="en-US" dirty="0" smtClean="0"/>
              <a:t>? </a:t>
            </a:r>
            <a:r>
              <a:rPr lang="en-US" dirty="0" err="1" smtClean="0"/>
              <a:t>CryptDB</a:t>
            </a:r>
            <a:r>
              <a:rPr lang="en-US" baseline="0" dirty="0" smtClean="0"/>
              <a:t> protects .. . As for logged in users, recall that they provide their password to the app. An attacker. In fact, … </a:t>
            </a:r>
          </a:p>
          <a:p>
            <a:endParaRPr lang="en-US" baseline="0" dirty="0" smtClean="0"/>
          </a:p>
          <a:p>
            <a:r>
              <a:rPr lang="en-US" baseline="0" dirty="0" smtClean="0"/>
              <a:t>Here is an interesting example of </a:t>
            </a:r>
            <a:r>
              <a:rPr lang="en-US" baseline="0" dirty="0" err="1" smtClean="0"/>
              <a:t>Cryptdb’s</a:t>
            </a:r>
            <a:r>
              <a:rPr lang="en-US" baseline="0" dirty="0" smtClean="0"/>
              <a:t> protection. </a:t>
            </a:r>
            <a:r>
              <a:rPr lang="en-US" baseline="0" dirty="0" err="1" smtClean="0"/>
              <a:t>CryptDB</a:t>
            </a:r>
            <a:r>
              <a:rPr lang="en-US" baseline="0" dirty="0" smtClean="0"/>
              <a:t> does not protect against attacks to integrity of data, but integrity attacks cannot be used to violate our confidentiality guarantee. Consider that an </a:t>
            </a:r>
            <a:r>
              <a:rPr lang="en-US" baseline="0" dirty="0" err="1" smtClean="0"/>
              <a:t>attakers</a:t>
            </a:r>
            <a:r>
              <a:rPr lang="en-US" baseline="0" dirty="0" smtClean="0"/>
              <a:t> breaks </a:t>
            </a:r>
            <a:r>
              <a:rPr lang="en-US" baseline="0" dirty="0" err="1" smtClean="0"/>
              <a:t>intot</a:t>
            </a:r>
            <a:r>
              <a:rPr lang="en-US" baseline="0" dirty="0" smtClean="0"/>
              <a:t> he proxy and modifies annotations </a:t>
            </a:r>
            <a:r>
              <a:rPr lang="en-US" baseline="0" dirty="0" err="1" smtClean="0"/>
              <a:t>reciorder</a:t>
            </a:r>
            <a:r>
              <a:rPr lang="en-US" baseline="0" dirty="0" smtClean="0"/>
              <a:t> at the proxy so now the proxy encrypted data to be publicly available. The data of logged out users was encrypted before the attack with correct annotations. There is no way for the proxy even using incorrect annotations to decrypt that data because it does not have the </a:t>
            </a:r>
            <a:r>
              <a:rPr lang="en-US" baseline="0" dirty="0" err="1" smtClean="0"/>
              <a:t>passowrds</a:t>
            </a:r>
            <a:r>
              <a:rPr lang="en-US" baseline="0" dirty="0" smtClean="0"/>
              <a:t> of logged out users. </a:t>
            </a:r>
          </a:p>
          <a:p>
            <a:endParaRPr lang="en-US" baseline="0" dirty="0" smtClean="0"/>
          </a:p>
          <a:p>
            <a:r>
              <a:rPr lang="en-US" dirty="0" smtClean="0"/>
              <a:t>That is,</a:t>
            </a:r>
            <a:r>
              <a:rPr lang="en-US" baseline="0" dirty="0" smtClean="0"/>
              <a:t> it only leaks the data of those users logged in at the moment of an attack; for example, when the adversary breaks in, copies many things and leaves (</a:t>
            </a:r>
            <a:r>
              <a:rPr lang="en-US" baseline="0" dirty="0" err="1" smtClean="0"/>
              <a:t>eg</a:t>
            </a:r>
            <a:r>
              <a:rPr lang="en-US" baseline="0" dirty="0" smtClean="0"/>
              <a:t>. SQL injection reading stuff) because the keys are at the server. Note the word duration as well: if the attacker installed </a:t>
            </a:r>
            <a:r>
              <a:rPr lang="en-US" baseline="0" dirty="0" err="1" smtClean="0"/>
              <a:t>smth</a:t>
            </a:r>
            <a:r>
              <a:rPr lang="en-US" baseline="0" dirty="0" smtClean="0"/>
              <a:t>, even if the attacker is gone, if the thing logs and sends stuff, that is still under attack and users active in that time may be in trouble;</a:t>
            </a:r>
          </a:p>
          <a:p>
            <a:r>
              <a:rPr lang="en-US" baseline="0" dirty="0" smtClean="0"/>
              <a:t>Any questions before I tell you what we build?</a:t>
            </a:r>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the layout of a database</a:t>
            </a:r>
            <a:r>
              <a:rPr lang="en-US" baseline="0" dirty="0" smtClean="0"/>
              <a:t> application. These are </a:t>
            </a:r>
            <a:r>
              <a:rPr lang="en-US" baseline="0" dirty="0" err="1" smtClean="0"/>
              <a:t>appls</a:t>
            </a:r>
            <a:r>
              <a:rPr lang="en-US" baseline="0" dirty="0" smtClean="0"/>
              <a:t>. They are quite frequent</a:t>
            </a:r>
          </a:p>
          <a:p>
            <a:r>
              <a:rPr lang="en-US" baseline="0" dirty="0" smtClean="0"/>
              <a:t>There are many things that can go wrong. For example, a </a:t>
            </a:r>
            <a:r>
              <a:rPr lang="en-US" baseline="0" dirty="0" err="1" smtClean="0"/>
              <a:t>curiosus</a:t>
            </a:r>
            <a:r>
              <a:rPr lang="en-US" baseline="0" dirty="0" smtClean="0"/>
              <a:t> DB Admin has root access may read and leak conf company data; this part </a:t>
            </a:r>
          </a:p>
          <a:p>
            <a:r>
              <a:rPr lang="en-US" baseline="0" dirty="0" smtClean="0"/>
              <a:t>These are issues both in private data center and pubic clouds. In particular, public clouds</a:t>
            </a:r>
            <a:endParaRPr lang="en-US" dirty="0" smtClean="0"/>
          </a:p>
          <a:p>
            <a:r>
              <a:rPr lang="en-US" dirty="0" smtClean="0"/>
              <a:t>Mention that hackers</a:t>
            </a:r>
            <a:r>
              <a:rPr lang="en-US" baseline="0" dirty="0" smtClean="0"/>
              <a:t> are the main problem for applications; give gawker media example</a:t>
            </a:r>
            <a:endParaRPr lang="en-US" dirty="0" smtClean="0"/>
          </a:p>
          <a:p>
            <a:r>
              <a:rPr lang="en-US" dirty="0" smtClean="0"/>
              <a:t>The motivation is </a:t>
            </a:r>
            <a:r>
              <a:rPr lang="en-US" dirty="0" err="1" smtClean="0"/>
              <a:t>straightforward:there</a:t>
            </a:r>
            <a:r>
              <a:rPr lang="en-US" dirty="0" smtClean="0"/>
              <a:t> are lots of cases confidential</a:t>
            </a:r>
            <a:r>
              <a:rPr lang="en-US" baseline="0" dirty="0" smtClean="0"/>
              <a:t> data leaks all the time.</a:t>
            </a:r>
          </a:p>
          <a:p>
            <a:r>
              <a:rPr lang="en-US" baseline="0" dirty="0" smtClean="0"/>
              <a:t>Consider the case of a database application. These are applications that store their data in a database. There are lots of such applications, for ex; this is especially worrisome for companies with financial data, such as banks, and even for medical </a:t>
            </a:r>
            <a:r>
              <a:rPr lang="en-US" baseline="0" dirty="0" err="1" smtClean="0"/>
              <a:t>data</a:t>
            </a:r>
            <a:r>
              <a:rPr lang="en-US" sz="1200" dirty="0" err="1" smtClean="0">
                <a:solidFill>
                  <a:schemeClr val="accent2"/>
                </a:solidFill>
                <a:latin typeface="Arial"/>
                <a:cs typeface="Arial"/>
              </a:rPr>
              <a:t>Don’t</a:t>
            </a:r>
            <a:r>
              <a:rPr lang="en-US" sz="1200" dirty="0" smtClean="0">
                <a:solidFill>
                  <a:schemeClr val="accent2"/>
                </a:solidFill>
                <a:latin typeface="Arial"/>
                <a:cs typeface="Arial"/>
              </a:rPr>
              <a:t> spend</a:t>
            </a:r>
            <a:r>
              <a:rPr lang="en-US" sz="1200" baseline="0" dirty="0" smtClean="0">
                <a:solidFill>
                  <a:schemeClr val="accent2"/>
                </a:solidFill>
                <a:latin typeface="Arial"/>
                <a:cs typeface="Arial"/>
              </a:rPr>
              <a:t> much time here, most important is hackers, gloss over others, don’t give specific examples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Rectangle 2"/>
          <p:cNvSpPr>
            <a:spLocks noGrp="1" noRot="1" noChangeAspect="1" noTextEdit="1"/>
          </p:cNvSpPr>
          <p:nvPr>
            <p:ph type="sldImg"/>
          </p:nvPr>
        </p:nvSpPr>
        <p:spPr bwMode="auto">
          <a:noFill/>
          <a:ln>
            <a:solidFill>
              <a:srgbClr val="000000"/>
            </a:solidFill>
            <a:miter lim="800000"/>
            <a:headEnd/>
            <a:tailEnd/>
          </a:ln>
        </p:spPr>
      </p:sp>
      <p:sp>
        <p:nvSpPr>
          <p:cNvPr id="34818"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without limiting functionality</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are complex applications with lots of lines of code yet it is easy to support this</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seen in these applications,</a:t>
            </a:r>
            <a:r>
              <a:rPr lang="en-US" baseline="0" dirty="0" smtClean="0"/>
              <a:t> in practice we expect sensitive fields to remain at RND or DET</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Pause</a:t>
            </a:r>
            <a:r>
              <a:rPr lang="en-US" baseline="0" dirty="0" smtClean="0"/>
              <a:t> more on the result for TPCC and see this is really practical and this is </a:t>
            </a:r>
            <a:r>
              <a:rPr lang="en-US" baseline="0" dirty="0" err="1" smtClean="0"/>
              <a:t>smth</a:t>
            </a:r>
            <a:r>
              <a:rPr lang="en-US" baseline="0" dirty="0" smtClean="0"/>
              <a:t> we did not think would be</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would say here that the first part </a:t>
            </a:r>
            <a:r>
              <a:rPr lang="en-US" baseline="0" dirty="0" smtClean="0"/>
              <a:t>could be used by itself already for a bunch of settings or add the second part ; hope to release in the near future and to be used</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graph shows throughput for various</a:t>
            </a:r>
            <a:r>
              <a:rPr lang="en-US" baseline="0" dirty="0" smtClean="0"/>
              <a:t> operations for </a:t>
            </a:r>
            <a:r>
              <a:rPr lang="en-US" baseline="0" dirty="0" err="1" smtClean="0"/>
              <a:t>Postgres</a:t>
            </a:r>
            <a:r>
              <a:rPr lang="en-US" baseline="0" dirty="0" smtClean="0"/>
              <a:t> and </a:t>
            </a:r>
            <a:r>
              <a:rPr lang="en-US" baseline="0" dirty="0" err="1" smtClean="0"/>
              <a:t>CryptDB</a:t>
            </a:r>
            <a:r>
              <a:rPr lang="en-US" baseline="0" dirty="0" smtClean="0"/>
              <a:t>. We can see that for most common SQL operators, equality , join, range have modest overhead,. Summation is the most expensive and it reduces by </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Novelty</a:t>
            </a:r>
            <a:r>
              <a:rPr lang="en-US" baseline="0" dirty="0" smtClean="0"/>
              <a:t> here predicates with IFS</a:t>
            </a:r>
          </a:p>
          <a:p>
            <a:r>
              <a:rPr lang="en-US" baseline="0" dirty="0" smtClean="0"/>
              <a:t>The all </a:t>
            </a:r>
            <a:r>
              <a:rPr lang="en-US" baseline="0" dirty="0" err="1" smtClean="0"/>
              <a:t>princs</a:t>
            </a:r>
            <a:r>
              <a:rPr lang="en-US" baseline="0" dirty="0" smtClean="0"/>
              <a:t> with </a:t>
            </a:r>
            <a:r>
              <a:rPr lang="en-US" baseline="0" dirty="0" err="1" smtClean="0"/>
              <a:t>contactId</a:t>
            </a:r>
            <a:endParaRPr lang="en-US" baseline="0" dirty="0" smtClean="0"/>
          </a:p>
          <a:p>
            <a:r>
              <a:rPr lang="en-US" baseline="0" dirty="0" smtClean="0"/>
              <a:t>What </a:t>
            </a:r>
            <a:r>
              <a:rPr lang="en-US" baseline="0" dirty="0" err="1" smtClean="0"/>
              <a:t>hotCRP</a:t>
            </a:r>
            <a:r>
              <a:rPr lang="en-US" baseline="0" dirty="0" smtClean="0"/>
              <a:t> currently does not support</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clarify who does this</a:t>
            </a:r>
            <a:r>
              <a:rPr lang="en-US" baseline="0" dirty="0" smtClean="0"/>
              <a:t> key management – proxy does </a:t>
            </a:r>
            <a:r>
              <a:rPr lang="en-US" baseline="0" smtClean="0"/>
              <a:t>all this</a:t>
            </a:r>
            <a:endParaRPr lang="en-US" smtClean="0"/>
          </a:p>
          <a:p>
            <a:r>
              <a:rPr lang="en-US" dirty="0" smtClean="0"/>
              <a:t>Suppose that we know what is the access control: explain; a physical user can access some</a:t>
            </a:r>
            <a:r>
              <a:rPr lang="en-US" baseline="0" dirty="0" smtClean="0"/>
              <a:t> information, only if there is a path in the graph</a:t>
            </a:r>
            <a:endParaRPr lang="en-US" dirty="0" smtClean="0"/>
          </a:p>
          <a:p>
            <a:r>
              <a:rPr lang="en-US" dirty="0" smtClean="0"/>
              <a:t>We use the term principal</a:t>
            </a:r>
            <a:r>
              <a:rPr lang="en-US" baseline="0" dirty="0" smtClean="0"/>
              <a:t> to name any entity that has role in access control. Every rectangle in the figure is a principal, including physical users and message id. The message id is a principal because it controls access to the message content. </a:t>
            </a:r>
            <a:r>
              <a:rPr lang="en-US" dirty="0" smtClean="0"/>
              <a:t>Each rectangle</a:t>
            </a:r>
            <a:r>
              <a:rPr lang="en-US" baseline="0" dirty="0" smtClean="0"/>
              <a:t> in this access control graph has some role in delegating permissions and we call it a principal. </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address these problems, we propose </a:t>
            </a:r>
            <a:r>
              <a:rPr lang="en-US" baseline="0" dirty="0" err="1" smtClean="0"/>
              <a:t>CryptDB</a:t>
            </a:r>
            <a:r>
              <a:rPr lang="en-US" baseline="0" dirty="0" smtClean="0"/>
              <a:t>, a system aiming to protect. We break the problem into two </a:t>
            </a:r>
            <a:r>
              <a:rPr lang="en-US" baseline="0" dirty="0" err="1" smtClean="0"/>
              <a:t>subproblems</a:t>
            </a:r>
            <a:r>
              <a:rPr lang="en-US" baseline="0" dirty="0" smtClean="0"/>
              <a:t>. The first is arbitrary attacks to confidentiality of data on the DB server, for example, the DB admin has root access on the DB server. A natural solution</a:t>
            </a:r>
          </a:p>
          <a:p>
            <a:r>
              <a:rPr lang="en-US" baseline="0" dirty="0" smtClean="0"/>
              <a:t>Note that the key will never be given to the DB server!</a:t>
            </a:r>
          </a:p>
          <a:p>
            <a:r>
              <a:rPr lang="en-US" dirty="0" err="1" smtClean="0"/>
              <a:t>CryptDB</a:t>
            </a:r>
            <a:r>
              <a:rPr lang="en-US" dirty="0" smtClean="0"/>
              <a:t> is a system</a:t>
            </a:r>
            <a:r>
              <a:rPr lang="en-US" baseline="0" dirty="0" smtClean="0"/>
              <a:t> that aims to solve these problems and protects the confidentiality of the data, </a:t>
            </a:r>
          </a:p>
          <a:p>
            <a:r>
              <a:rPr lang="en-US" baseline="0" dirty="0" smtClean="0"/>
              <a:t>Already say we chain to user passwords</a:t>
            </a:r>
          </a:p>
          <a:p>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rgbClr val="000000"/>
                </a:solidFill>
                <a:latin typeface="Arial"/>
                <a:cs typeface="Arial"/>
              </a:rPr>
              <a:t>Say: : e.g., root access, physical access to RAM</a:t>
            </a:r>
            <a:endParaRPr lang="en-US" dirty="0" smtClean="0"/>
          </a:p>
          <a:p>
            <a:r>
              <a:rPr lang="en-US" dirty="0" smtClean="0"/>
              <a:t>Note</a:t>
            </a:r>
            <a:r>
              <a:rPr lang="en-US" baseline="0" dirty="0" smtClean="0"/>
              <a:t> that we consider confidentiality attacks to any part of the servers, we do not trust anything on the server side, This is a departure from existing systems (no detail)</a:t>
            </a:r>
          </a:p>
          <a:p>
            <a:r>
              <a:rPr lang="en-US" baseline="0" dirty="0" smtClean="0"/>
              <a:t>And is part of our future work</a:t>
            </a:r>
            <a:endParaRPr lang="en-US" dirty="0" smtClean="0"/>
          </a:p>
          <a:p>
            <a:r>
              <a:rPr lang="en-US" dirty="0" smtClean="0"/>
              <a:t>Describe an example; say that data</a:t>
            </a:r>
            <a:r>
              <a:rPr lang="en-US" baseline="0" dirty="0" smtClean="0"/>
              <a:t> could be modified in any way we do not protect against this</a:t>
            </a:r>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second</a:t>
            </a:r>
            <a:r>
              <a:rPr lang="en-US" baseline="0" dirty="0" smtClean="0"/>
              <a:t> goal, say: to process queries completely at the server; the Proxy should only encrypt the queries and decrypt query results, but perform no query processing </a:t>
            </a:r>
            <a:endParaRPr lang="en-US" dirty="0" smtClean="0"/>
          </a:p>
          <a:p>
            <a:endParaRPr lang="en-US" dirty="0" smtClean="0"/>
          </a:p>
          <a:p>
            <a:r>
              <a:rPr lang="en-US" dirty="0" smtClean="0"/>
              <a:t>Let’s</a:t>
            </a:r>
            <a:r>
              <a:rPr lang="en-US" baseline="0" dirty="0" smtClean="0"/>
              <a:t> zoom in to the first threat ; the db server, but the app is trusted and our </a:t>
            </a:r>
            <a:r>
              <a:rPr lang="en-US" baseline="0" dirty="0" err="1" smtClean="0"/>
              <a:t>aprooach</a:t>
            </a:r>
            <a:r>
              <a:rPr lang="en-US" baseline="0" dirty="0" smtClean="0"/>
              <a:t> is to compute ; In out setup, proxy is lightweight: the proxy only encryption of query constants and decrypts results but no query processing on the much larger DB</a:t>
            </a:r>
            <a:endParaRPr lang="en-US" dirty="0" smtClean="0"/>
          </a:p>
          <a:p>
            <a:r>
              <a:rPr lang="en-US" dirty="0" smtClean="0"/>
              <a:t>Db administrator, cloud employees curious,</a:t>
            </a:r>
            <a:r>
              <a:rPr lang="en-US" baseline="0" dirty="0" smtClean="0"/>
              <a:t> physical attacks</a:t>
            </a:r>
          </a:p>
          <a:p>
            <a:r>
              <a:rPr lang="en-US" baseline="0" dirty="0" smtClean="0"/>
              <a:t>Slow down, don’t go so fast on this part</a:t>
            </a:r>
          </a:p>
          <a:p>
            <a:r>
              <a:rPr lang="en-US" baseline="0" dirty="0" smtClean="0"/>
              <a:t>Do not say the over 30 years of experience</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second</a:t>
            </a:r>
            <a:r>
              <a:rPr lang="en-US" baseline="0" dirty="0" smtClean="0"/>
              <a:t> goal, say: to process queries completely at the server; the Proxy should only encrypt the queries and decrypt query results, but perform no query processing </a:t>
            </a:r>
            <a:endParaRPr lang="en-US" dirty="0" smtClean="0"/>
          </a:p>
          <a:p>
            <a:endParaRPr lang="en-US" dirty="0" smtClean="0"/>
          </a:p>
          <a:p>
            <a:r>
              <a:rPr lang="en-US" dirty="0" smtClean="0"/>
              <a:t>Let’s</a:t>
            </a:r>
            <a:r>
              <a:rPr lang="en-US" baseline="0" dirty="0" smtClean="0"/>
              <a:t> zoom in to the first threat ; the db server, but the app is trusted and our </a:t>
            </a:r>
            <a:r>
              <a:rPr lang="en-US" baseline="0" dirty="0" err="1" smtClean="0"/>
              <a:t>aprooach</a:t>
            </a:r>
            <a:r>
              <a:rPr lang="en-US" baseline="0" dirty="0" smtClean="0"/>
              <a:t> is to compute ; In out setup, proxy is lightweight: the proxy only encryption of query constants and decrypts results but no query processing on the much larger DB</a:t>
            </a:r>
            <a:endParaRPr lang="en-US" dirty="0" smtClean="0"/>
          </a:p>
          <a:p>
            <a:r>
              <a:rPr lang="en-US" dirty="0" smtClean="0"/>
              <a:t>Db administrator, cloud employees curious,</a:t>
            </a:r>
            <a:r>
              <a:rPr lang="en-US" baseline="0" dirty="0" smtClean="0"/>
              <a:t> physical attacks</a:t>
            </a:r>
          </a:p>
          <a:p>
            <a:r>
              <a:rPr lang="en-US" baseline="0" dirty="0" smtClean="0"/>
              <a:t>Slow down, don’t go so fast on this part</a:t>
            </a:r>
          </a:p>
          <a:p>
            <a:r>
              <a:rPr lang="en-US" baseline="0" dirty="0" smtClean="0"/>
              <a:t>Do not say the over 30 years of experience</a:t>
            </a:r>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Let</a:t>
            </a:r>
            <a:r>
              <a:rPr lang="en-US" baseline="0" dirty="0" smtClean="0"/>
              <a:t> me start by showing an example of our solution strategy. That allows no computation on the data. Consider the query notice that the value in the query predicate is encrypted. Currently, salary is encrypted with a probabilistic encryption scheme which maps </a:t>
            </a:r>
          </a:p>
          <a:p>
            <a:r>
              <a:rPr lang="en-US" dirty="0" smtClean="0"/>
              <a:t>In order to allow the server to perform this query on encrypted data as it would on </a:t>
            </a:r>
            <a:r>
              <a:rPr lang="en-US" dirty="0" err="1" smtClean="0"/>
              <a:t>cleartext</a:t>
            </a:r>
            <a:r>
              <a:rPr lang="en-US" dirty="0" smtClean="0"/>
              <a:t> data, </a:t>
            </a:r>
          </a:p>
          <a:p>
            <a:r>
              <a:rPr lang="en-US" dirty="0" smtClean="0"/>
              <a:t>But how</a:t>
            </a:r>
            <a:r>
              <a:rPr lang="en-US" baseline="0" dirty="0" smtClean="0"/>
              <a:t> do we know which encryption scheme to use ahead of time? The idea is to morph somehow. </a:t>
            </a:r>
            <a:endParaRPr lang="en-US"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ED13511-CCD9-4AE6-BA3A-E4FC1D299C25}"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B83C8CA1-EB7F-4F15-933B-03089F45BAF9}" type="datetimeFigureOut">
              <a:rPr lang="en-US"/>
              <a:pPr>
                <a:defRPr/>
              </a:pPr>
              <a:t>5/19/11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E3C3B41-5A0B-480A-92F6-D0E8146FE93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C2B976B-D0B8-4A8B-B5EF-8D30609F34AB}" type="datetimeFigureOut">
              <a:rPr lang="en-US"/>
              <a:pPr>
                <a:defRPr/>
              </a:pPr>
              <a:t>5/19/11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4E9A6DE-F60D-4304-B684-39C3B62260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481138"/>
            <a:ext cx="8229600" cy="4525962"/>
          </a:xfrm>
        </p:spPr>
        <p:txBody>
          <a:bodyPr/>
          <a:lstStyle/>
          <a:p>
            <a:pPr lvl="0"/>
            <a:endParaRPr lang="en-US" noProof="0"/>
          </a:p>
        </p:txBody>
      </p:sp>
      <p:sp>
        <p:nvSpPr>
          <p:cNvPr id="4" name="Date Placeholder 9"/>
          <p:cNvSpPr>
            <a:spLocks noGrp="1"/>
          </p:cNvSpPr>
          <p:nvPr>
            <p:ph type="dt" sz="half" idx="10"/>
          </p:nvPr>
        </p:nvSpPr>
        <p:spPr/>
        <p:txBody>
          <a:bodyPr/>
          <a:lstStyle>
            <a:lvl1pPr>
              <a:defRPr/>
            </a:lvl1pPr>
          </a:lstStyle>
          <a:p>
            <a:pPr>
              <a:defRPr/>
            </a:pPr>
            <a:fld id="{643E7DED-625F-4120-8C6F-DF4B96D024EA}" type="datetimeFigureOut">
              <a:rPr lang="en-US"/>
              <a:pPr>
                <a:defRPr/>
              </a:pPr>
              <a:t>5/19/11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04B045D-D9D1-49DB-9C1A-0481279AB0D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3C328C2E-A6F0-4C5C-9654-3B285C0E0688}" type="datetimeFigureOut">
              <a:rPr lang="en-US" smtClean="0"/>
              <a:pPr>
                <a:defRPr/>
              </a:pPr>
              <a:t>5/19/11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FB31DD-70D5-428F-B5A7-D77EB745CA86}"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83C8CA1-EB7F-4F15-933B-03089F45BAF9}" type="datetimeFigureOut">
              <a:rPr lang="en-US" smtClean="0"/>
              <a:pPr>
                <a:defRPr/>
              </a:pPr>
              <a:t>5/19/11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3C3B41-5A0B-480A-92F6-D0E8146FE93E}"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3E2DA79-DE04-4905-B948-335257D148B5}" type="datetimeFigureOut">
              <a:rPr lang="en-US" smtClean="0"/>
              <a:pPr>
                <a:defRPr/>
              </a:pPr>
              <a:t>5/19/11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C33803-BCBD-4EF6-9A6A-491AD3213BDD}"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DC9981A-FA85-48AF-8F12-97C6953C072F}" type="datetimeFigureOut">
              <a:rPr lang="en-US" smtClean="0"/>
              <a:pPr>
                <a:defRPr/>
              </a:pPr>
              <a:t>5/19/11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B5C391-DBC5-4F6A-9186-2E06435E1F9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DB3F98A1-DF86-4F57-BEEC-9C899D857E83}" type="datetimeFigureOut">
              <a:rPr lang="en-US" smtClean="0"/>
              <a:pPr>
                <a:defRPr/>
              </a:pPr>
              <a:t>5/19/11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0936DBD-9FD0-4F86-B977-5EC0CE903E40}"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27AAE63-2905-46D2-BF30-B3FFA2F68178}" type="datetimeFigureOut">
              <a:rPr lang="en-US" smtClean="0"/>
              <a:pPr>
                <a:defRPr/>
              </a:pPr>
              <a:t>5/19/11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98D0174-1E40-4384-A212-24551CBB1466}"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AAAA6A8-B223-4F50-9AED-B9D6DEDD469D}" type="datetimeFigureOut">
              <a:rPr lang="en-US" smtClean="0"/>
              <a:pPr>
                <a:defRPr/>
              </a:pPr>
              <a:t>5/19/11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AF15816-52F7-405E-80DE-3F6962F222B3}"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1D8462-3634-4201-9A08-E18CFDC4DAAE}" type="datetimeFigureOut">
              <a:rPr lang="en-US" smtClean="0"/>
              <a:pPr>
                <a:defRPr/>
              </a:pPr>
              <a:t>5/19/11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E99D500-E290-4093-B4CD-4F1BC38F84C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93E2DA79-DE04-4905-B948-335257D148B5}" type="datetimeFigureOut">
              <a:rPr lang="en-US"/>
              <a:pPr>
                <a:defRPr/>
              </a:pPr>
              <a:t>5/19/11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0C33803-BCBD-4EF6-9A6A-491AD3213BD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419DCAD-C043-42AF-8256-9F238285C734}" type="datetimeFigureOut">
              <a:rPr lang="en-US" smtClean="0"/>
              <a:pPr>
                <a:defRPr/>
              </a:pPr>
              <a:t>5/19/11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CC43412-8C13-429F-B49A-651F88D77BF7}"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B7393B4-0440-4B1F-996E-7FF57234209B}" type="datetimeFigureOut">
              <a:rPr lang="en-US" smtClean="0"/>
              <a:pPr>
                <a:defRPr/>
              </a:pPr>
              <a:t>5/19/11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646C3C-36D7-4D5F-88A4-CBD57120831B}"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C2B976B-D0B8-4A8B-B5EF-8D30609F34AB}" type="datetimeFigureOut">
              <a:rPr lang="en-US" smtClean="0"/>
              <a:pPr>
                <a:defRPr/>
              </a:pPr>
              <a:t>5/19/11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E9A6DE-F60D-4304-B684-39C3B62260E9}"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481138"/>
            <a:ext cx="8229600" cy="4525962"/>
          </a:xfrm>
        </p:spPr>
        <p:txBody>
          <a:bodyPr/>
          <a:lstStyle/>
          <a:p>
            <a:pPr lvl="0"/>
            <a:endParaRPr lang="en-US" noProof="0"/>
          </a:p>
        </p:txBody>
      </p:sp>
      <p:sp>
        <p:nvSpPr>
          <p:cNvPr id="4" name="Date Placeholder 9"/>
          <p:cNvSpPr>
            <a:spLocks noGrp="1"/>
          </p:cNvSpPr>
          <p:nvPr>
            <p:ph type="dt" sz="half" idx="10"/>
          </p:nvPr>
        </p:nvSpPr>
        <p:spPr/>
        <p:txBody>
          <a:bodyPr/>
          <a:lstStyle>
            <a:lvl1pPr>
              <a:defRPr/>
            </a:lvl1pPr>
          </a:lstStyle>
          <a:p>
            <a:pPr>
              <a:defRPr/>
            </a:pPr>
            <a:fld id="{643E7DED-625F-4120-8C6F-DF4B96D024EA}" type="datetimeFigureOut">
              <a:rPr lang="en-US"/>
              <a:pPr>
                <a:defRPr/>
              </a:pPr>
              <a:t>5/19/11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004B045D-D9D1-49DB-9C1A-0481279AB0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FDC9981A-FA85-48AF-8F12-97C6953C072F}" type="datetimeFigureOut">
              <a:rPr lang="en-US"/>
              <a:pPr>
                <a:defRPr/>
              </a:pPr>
              <a:t>5/19/11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6B5C391-DBC5-4F6A-9186-2E06435E1F9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B3F98A1-DF86-4F57-BEEC-9C899D857E83}" type="datetimeFigureOut">
              <a:rPr lang="en-US"/>
              <a:pPr>
                <a:defRPr/>
              </a:pPr>
              <a:t>5/19/11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0936DBD-9FD0-4F86-B977-5EC0CE903E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B27AAE63-2905-46D2-BF30-B3FFA2F68178}" type="datetimeFigureOut">
              <a:rPr lang="en-US"/>
              <a:pPr>
                <a:defRPr/>
              </a:pPr>
              <a:t>5/19/11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C98D0174-1E40-4384-A212-24551CBB14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AAAA6A8-B223-4F50-9AED-B9D6DEDD469D}" type="datetimeFigureOut">
              <a:rPr lang="en-US"/>
              <a:pPr>
                <a:defRPr/>
              </a:pPr>
              <a:t>5/19/11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4AF15816-52F7-405E-80DE-3F6962F222B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01D8462-3634-4201-9A08-E18CFDC4DAAE}" type="datetimeFigureOut">
              <a:rPr lang="en-US"/>
              <a:pPr>
                <a:defRPr/>
              </a:pPr>
              <a:t>5/19/11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E99D500-E290-4093-B4CD-4F1BC38F84C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lstStyle>
          <a:p>
            <a:pPr>
              <a:defRPr/>
            </a:pPr>
            <a:fld id="{B419DCAD-C043-42AF-8256-9F238285C734}" type="datetimeFigureOut">
              <a:rPr lang="en-US"/>
              <a:pPr>
                <a:defRPr/>
              </a:pPr>
              <a:t>5/19/11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lstStyle>
          <a:p>
            <a:pPr>
              <a:defRPr/>
            </a:pPr>
            <a:fld id="{FCC43412-8C13-429F-B49A-651F88D77BF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B7393B4-0440-4B1F-996E-7FF57234209B}" type="datetimeFigureOut">
              <a:rPr lang="en-US"/>
              <a:pPr>
                <a:defRPr/>
              </a:pPr>
              <a:t>5/19/11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7646C3C-36D7-4D5F-88A4-CBD5712083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3C328C2E-A6F0-4C5C-9654-3B285C0E0688}" type="datetimeFigureOut">
              <a:rPr lang="en-US"/>
              <a:pPr>
                <a:defRPr/>
              </a:pPr>
              <a:t>5/19/11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lstStyle>
          <a:p>
            <a:pPr>
              <a:defRPr/>
            </a:pPr>
            <a:fld id="{F8FB31DD-70D5-428F-B5A7-D77EB745CA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34" r:id="rId6"/>
    <p:sldLayoutId id="2147483940" r:id="rId7"/>
    <p:sldLayoutId id="2147483941" r:id="rId8"/>
    <p:sldLayoutId id="2147483933" r:id="rId9"/>
    <p:sldLayoutId id="2147483932" r:id="rId10"/>
    <p:sldLayoutId id="214748393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C328C2E-A6F0-4C5C-9654-3B285C0E0688}" type="datetimeFigureOut">
              <a:rPr lang="en-US" smtClean="0"/>
              <a:pPr>
                <a:defRPr/>
              </a:pPr>
              <a:t>5/19/11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8FB31DD-70D5-428F-B5A7-D77EB745CA8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9.jpeg"/><Relationship Id="rId5" Type="http://schemas.openxmlformats.org/officeDocument/2006/relationships/image" Target="../media/image11.png"/><Relationship Id="rId6" Type="http://schemas.openxmlformats.org/officeDocument/2006/relationships/image" Target="../media/image16.jpe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9.jpeg"/><Relationship Id="rId5" Type="http://schemas.openxmlformats.org/officeDocument/2006/relationships/image" Target="../media/image3.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jpeg"/><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jpeg"/><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Cloud 16"/>
          <p:cNvSpPr/>
          <p:nvPr/>
        </p:nvSpPr>
        <p:spPr>
          <a:xfrm>
            <a:off x="3505200" y="4038600"/>
            <a:ext cx="3048000" cy="182880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7" name="Picture 29" descr="devil"/>
          <p:cNvPicPr>
            <a:picLocks noChangeAspect="1" noChangeArrowheads="1"/>
          </p:cNvPicPr>
          <p:nvPr/>
        </p:nvPicPr>
        <p:blipFill>
          <a:blip r:embed="rId3"/>
          <a:srcRect/>
          <a:stretch>
            <a:fillRect/>
          </a:stretch>
        </p:blipFill>
        <p:spPr bwMode="auto">
          <a:xfrm>
            <a:off x="2514600" y="4114800"/>
            <a:ext cx="765313" cy="765313"/>
          </a:xfrm>
          <a:prstGeom prst="rect">
            <a:avLst/>
          </a:prstGeom>
          <a:noFill/>
          <a:ln w="9525">
            <a:noFill/>
            <a:miter lim="800000"/>
            <a:headEnd/>
            <a:tailEnd/>
          </a:ln>
        </p:spPr>
      </p:pic>
      <p:sp>
        <p:nvSpPr>
          <p:cNvPr id="2" name="Text Box 5"/>
          <p:cNvSpPr txBox="1">
            <a:spLocks noChangeArrowheads="1"/>
          </p:cNvSpPr>
          <p:nvPr/>
        </p:nvSpPr>
        <p:spPr bwMode="auto">
          <a:xfrm>
            <a:off x="685800" y="1103293"/>
            <a:ext cx="8001000" cy="954107"/>
          </a:xfrm>
          <a:prstGeom prst="rect">
            <a:avLst/>
          </a:prstGeom>
          <a:noFill/>
          <a:ln w="9525">
            <a:noFill/>
            <a:miter lim="800000"/>
            <a:headEnd/>
            <a:tailEnd/>
          </a:ln>
          <a:effectLst/>
        </p:spPr>
        <p:txBody>
          <a:bodyPr wrap="square">
            <a:spAutoFit/>
          </a:bodyPr>
          <a:lstStyle/>
          <a:p>
            <a:pPr algn="ctr">
              <a:spcBef>
                <a:spcPct val="50000"/>
              </a:spcBef>
              <a:defRPr/>
            </a:pPr>
            <a:r>
              <a:rPr lang="en-US" sz="2800" dirty="0" err="1">
                <a:solidFill>
                  <a:srgbClr val="AF2B1D"/>
                </a:solidFill>
                <a:effectLst>
                  <a:outerShdw blurRad="38100" dist="38100" dir="2700000" algn="tl">
                    <a:srgbClr val="C0C0C0"/>
                  </a:outerShdw>
                </a:effectLst>
              </a:rPr>
              <a:t>CryptDB</a:t>
            </a:r>
            <a:r>
              <a:rPr lang="en-US" sz="2800" dirty="0">
                <a:solidFill>
                  <a:srgbClr val="AF2B1D"/>
                </a:solidFill>
                <a:effectLst>
                  <a:outerShdw blurRad="38100" dist="38100" dir="2700000" algn="tl">
                    <a:srgbClr val="C0C0C0"/>
                  </a:outerShdw>
                </a:effectLst>
              </a:rPr>
              <a:t>:</a:t>
            </a:r>
            <a:r>
              <a:rPr lang="en-US" sz="2800" dirty="0" smtClean="0">
                <a:solidFill>
                  <a:schemeClr val="tx2"/>
                </a:solidFill>
                <a:effectLst>
                  <a:outerShdw blurRad="38100" dist="38100" dir="2700000" algn="tl">
                    <a:srgbClr val="C0C0C0"/>
                  </a:outerShdw>
                </a:effectLst>
              </a:rPr>
              <a:t> Confidentiality for Database Applications with Encrypted Query Processing</a:t>
            </a:r>
            <a:endParaRPr lang="en-US" sz="2800" b="1" dirty="0">
              <a:effectLst>
                <a:outerShdw blurRad="38100" dist="38100" dir="2700000" algn="tl">
                  <a:srgbClr val="C0C0C0"/>
                </a:outerShdw>
              </a:effectLst>
            </a:endParaRPr>
          </a:p>
        </p:txBody>
      </p:sp>
      <p:sp>
        <p:nvSpPr>
          <p:cNvPr id="14346" name="Text Box 38"/>
          <p:cNvSpPr txBox="1">
            <a:spLocks noChangeArrowheads="1"/>
          </p:cNvSpPr>
          <p:nvPr/>
        </p:nvSpPr>
        <p:spPr bwMode="auto">
          <a:xfrm>
            <a:off x="152400" y="2599492"/>
            <a:ext cx="9372600" cy="677108"/>
          </a:xfrm>
          <a:prstGeom prst="rect">
            <a:avLst/>
          </a:prstGeom>
          <a:noFill/>
          <a:ln w="9525">
            <a:noFill/>
            <a:miter lim="800000"/>
            <a:headEnd/>
            <a:tailEnd/>
          </a:ln>
        </p:spPr>
        <p:txBody>
          <a:bodyPr wrap="square">
            <a:spAutoFit/>
          </a:bodyPr>
          <a:lstStyle/>
          <a:p>
            <a:pPr algn="ctr"/>
            <a:r>
              <a:rPr lang="en-US" i="1" dirty="0" err="1">
                <a:solidFill>
                  <a:schemeClr val="tx2"/>
                </a:solidFill>
              </a:rPr>
              <a:t>Raluca</a:t>
            </a:r>
            <a:r>
              <a:rPr lang="en-US" i="1" dirty="0">
                <a:solidFill>
                  <a:schemeClr val="tx2"/>
                </a:solidFill>
              </a:rPr>
              <a:t> </a:t>
            </a:r>
            <a:r>
              <a:rPr lang="en-US" i="1" dirty="0" err="1">
                <a:solidFill>
                  <a:schemeClr val="tx2"/>
                </a:solidFill>
              </a:rPr>
              <a:t>Ada</a:t>
            </a:r>
            <a:r>
              <a:rPr lang="en-US" i="1" dirty="0">
                <a:solidFill>
                  <a:schemeClr val="tx2"/>
                </a:solidFill>
              </a:rPr>
              <a:t> </a:t>
            </a:r>
            <a:r>
              <a:rPr lang="en-US" i="1" dirty="0" err="1">
                <a:solidFill>
                  <a:schemeClr val="tx2"/>
                </a:solidFill>
              </a:rPr>
              <a:t>Popa</a:t>
            </a:r>
            <a:r>
              <a:rPr lang="en-US" dirty="0">
                <a:solidFill>
                  <a:schemeClr val="tx2"/>
                </a:solidFill>
              </a:rPr>
              <a:t>,</a:t>
            </a:r>
            <a:r>
              <a:rPr lang="en-US" dirty="0" smtClean="0">
                <a:solidFill>
                  <a:schemeClr val="tx2"/>
                </a:solidFill>
              </a:rPr>
              <a:t> Catherine Redfield, </a:t>
            </a:r>
            <a:r>
              <a:rPr lang="en-US" dirty="0" err="1" smtClean="0">
                <a:solidFill>
                  <a:schemeClr val="tx2"/>
                </a:solidFill>
              </a:rPr>
              <a:t>Nickolai</a:t>
            </a:r>
            <a:r>
              <a:rPr lang="en-US" dirty="0" smtClean="0">
                <a:solidFill>
                  <a:schemeClr val="tx2"/>
                </a:solidFill>
              </a:rPr>
              <a:t> </a:t>
            </a:r>
            <a:r>
              <a:rPr lang="en-US" dirty="0" err="1">
                <a:solidFill>
                  <a:schemeClr val="tx2"/>
                </a:solidFill>
              </a:rPr>
              <a:t>Zeldovich</a:t>
            </a:r>
            <a:r>
              <a:rPr lang="en-US" dirty="0">
                <a:solidFill>
                  <a:schemeClr val="tx2"/>
                </a:solidFill>
              </a:rPr>
              <a:t>,</a:t>
            </a:r>
            <a:r>
              <a:rPr lang="en-US" dirty="0" smtClean="0">
                <a:solidFill>
                  <a:schemeClr val="tx2"/>
                </a:solidFill>
              </a:rPr>
              <a:t> and </a:t>
            </a:r>
            <a:r>
              <a:rPr lang="en-US" dirty="0" err="1">
                <a:solidFill>
                  <a:schemeClr val="tx2"/>
                </a:solidFill>
              </a:rPr>
              <a:t>Hari</a:t>
            </a:r>
            <a:r>
              <a:rPr lang="en-US" dirty="0">
                <a:solidFill>
                  <a:schemeClr val="tx2"/>
                </a:solidFill>
              </a:rPr>
              <a:t> </a:t>
            </a:r>
            <a:r>
              <a:rPr lang="en-US" dirty="0" err="1" smtClean="0">
                <a:solidFill>
                  <a:schemeClr val="tx2"/>
                </a:solidFill>
              </a:rPr>
              <a:t>Balakrishnan</a:t>
            </a:r>
            <a:endParaRPr lang="en-US" dirty="0" smtClean="0">
              <a:solidFill>
                <a:schemeClr val="tx2"/>
              </a:solidFill>
            </a:endParaRPr>
          </a:p>
          <a:p>
            <a:pPr algn="ctr"/>
            <a:r>
              <a:rPr lang="en-US" sz="2000" dirty="0" smtClean="0">
                <a:solidFill>
                  <a:schemeClr val="tx2"/>
                </a:solidFill>
              </a:rPr>
              <a:t>MIT CSAIL</a:t>
            </a:r>
          </a:p>
        </p:txBody>
      </p:sp>
      <p:pic>
        <p:nvPicPr>
          <p:cNvPr id="13" name="Picture 12" descr="db"/>
          <p:cNvPicPr>
            <a:picLocks noChangeAspect="1" noChangeArrowheads="1"/>
          </p:cNvPicPr>
          <p:nvPr/>
        </p:nvPicPr>
        <p:blipFill>
          <a:blip r:embed="rId4"/>
          <a:srcRect/>
          <a:stretch>
            <a:fillRect/>
          </a:stretch>
        </p:blipFill>
        <p:spPr bwMode="auto">
          <a:xfrm>
            <a:off x="4800600" y="4495800"/>
            <a:ext cx="408013" cy="581636"/>
          </a:xfrm>
          <a:prstGeom prst="rect">
            <a:avLst/>
          </a:prstGeom>
          <a:noFill/>
          <a:ln w="9525">
            <a:noFill/>
            <a:miter lim="800000"/>
            <a:headEnd/>
            <a:tailEnd/>
          </a:ln>
        </p:spPr>
      </p:pic>
      <p:pic>
        <p:nvPicPr>
          <p:cNvPr id="14344" name="Picture 17" descr="lock"/>
          <p:cNvPicPr>
            <a:picLocks noChangeAspect="1" noChangeArrowheads="1"/>
          </p:cNvPicPr>
          <p:nvPr/>
        </p:nvPicPr>
        <p:blipFill>
          <a:blip r:embed="rId5"/>
          <a:srcRect/>
          <a:stretch>
            <a:fillRect/>
          </a:stretch>
        </p:blipFill>
        <p:spPr bwMode="auto">
          <a:xfrm>
            <a:off x="3505200" y="5181600"/>
            <a:ext cx="718930" cy="718930"/>
          </a:xfrm>
          <a:prstGeom prst="rect">
            <a:avLst/>
          </a:prstGeom>
          <a:noFill/>
          <a:ln w="9525">
            <a:noFill/>
            <a:miter lim="800000"/>
            <a:headEnd/>
            <a:tailEnd/>
          </a:ln>
        </p:spPr>
      </p:pic>
      <p:pic>
        <p:nvPicPr>
          <p:cNvPr id="18" name="Picture 17" descr="db"/>
          <p:cNvPicPr>
            <a:picLocks noChangeAspect="1" noChangeArrowheads="1"/>
          </p:cNvPicPr>
          <p:nvPr/>
        </p:nvPicPr>
        <p:blipFill>
          <a:blip r:embed="rId4"/>
          <a:srcRect/>
          <a:stretch>
            <a:fillRect/>
          </a:stretch>
        </p:blipFill>
        <p:spPr bwMode="auto">
          <a:xfrm>
            <a:off x="5306987" y="4495800"/>
            <a:ext cx="408013" cy="581636"/>
          </a:xfrm>
          <a:prstGeom prst="rect">
            <a:avLst/>
          </a:prstGeom>
          <a:noFill/>
          <a:ln w="9525">
            <a:noFill/>
            <a:miter lim="800000"/>
            <a:headEnd/>
            <a:tailEnd/>
          </a:ln>
        </p:spPr>
      </p:pic>
      <p:pic>
        <p:nvPicPr>
          <p:cNvPr id="19" name="Picture 18" descr="db"/>
          <p:cNvPicPr>
            <a:picLocks noChangeAspect="1" noChangeArrowheads="1"/>
          </p:cNvPicPr>
          <p:nvPr/>
        </p:nvPicPr>
        <p:blipFill>
          <a:blip r:embed="rId4"/>
          <a:srcRect/>
          <a:stretch>
            <a:fillRect/>
          </a:stretch>
        </p:blipFill>
        <p:spPr bwMode="auto">
          <a:xfrm>
            <a:off x="4240187" y="4495800"/>
            <a:ext cx="408013" cy="58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5057" name="Picture 38" descr="onion"/>
          <p:cNvPicPr>
            <a:picLocks noChangeAspect="1" noChangeArrowheads="1"/>
          </p:cNvPicPr>
          <p:nvPr/>
        </p:nvPicPr>
        <p:blipFill>
          <a:blip r:embed="rId3"/>
          <a:srcRect/>
          <a:stretch>
            <a:fillRect/>
          </a:stretch>
        </p:blipFill>
        <p:spPr bwMode="auto">
          <a:xfrm>
            <a:off x="6629400" y="2819400"/>
            <a:ext cx="2024063" cy="2209800"/>
          </a:xfrm>
          <a:prstGeom prst="rect">
            <a:avLst/>
          </a:prstGeom>
          <a:noFill/>
          <a:ln w="9525">
            <a:noFill/>
            <a:miter lim="800000"/>
            <a:headEnd/>
            <a:tailEnd/>
          </a:ln>
        </p:spPr>
      </p:pic>
      <p:pic>
        <p:nvPicPr>
          <p:cNvPr id="45058" name="Picture 4" descr="onion"/>
          <p:cNvPicPr>
            <a:picLocks noChangeAspect="1" noChangeArrowheads="1"/>
          </p:cNvPicPr>
          <p:nvPr/>
        </p:nvPicPr>
        <p:blipFill>
          <a:blip r:embed="rId3"/>
          <a:srcRect/>
          <a:stretch>
            <a:fillRect/>
          </a:stretch>
        </p:blipFill>
        <p:spPr bwMode="auto">
          <a:xfrm>
            <a:off x="457200" y="1600200"/>
            <a:ext cx="3281363" cy="3581400"/>
          </a:xfrm>
          <a:prstGeom prst="rect">
            <a:avLst/>
          </a:prstGeom>
          <a:noFill/>
          <a:ln w="9525">
            <a:noFill/>
            <a:miter lim="800000"/>
            <a:headEnd/>
            <a:tailEnd/>
          </a:ln>
        </p:spPr>
      </p:pic>
      <p:sp>
        <p:nvSpPr>
          <p:cNvPr id="45059" name="AutoShape 14"/>
          <p:cNvSpPr>
            <a:spLocks noChangeArrowheads="1"/>
          </p:cNvSpPr>
          <p:nvPr/>
        </p:nvSpPr>
        <p:spPr bwMode="auto">
          <a:xfrm>
            <a:off x="990600" y="2576513"/>
            <a:ext cx="2209800" cy="1905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0" name="AutoShape 12"/>
          <p:cNvSpPr>
            <a:spLocks noChangeArrowheads="1"/>
          </p:cNvSpPr>
          <p:nvPr/>
        </p:nvSpPr>
        <p:spPr bwMode="auto">
          <a:xfrm>
            <a:off x="1066800" y="2881313"/>
            <a:ext cx="2057400" cy="1524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1" name="AutoShape 10"/>
          <p:cNvSpPr>
            <a:spLocks noChangeArrowheads="1"/>
          </p:cNvSpPr>
          <p:nvPr/>
        </p:nvSpPr>
        <p:spPr bwMode="auto">
          <a:xfrm>
            <a:off x="1219200" y="3186113"/>
            <a:ext cx="1752600" cy="1143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pic>
        <p:nvPicPr>
          <p:cNvPr id="45062" name="Picture 5" descr="onion"/>
          <p:cNvPicPr>
            <a:picLocks noChangeAspect="1" noChangeArrowheads="1"/>
          </p:cNvPicPr>
          <p:nvPr/>
        </p:nvPicPr>
        <p:blipFill>
          <a:blip r:embed="rId3"/>
          <a:srcRect/>
          <a:stretch>
            <a:fillRect/>
          </a:stretch>
        </p:blipFill>
        <p:spPr bwMode="auto">
          <a:xfrm>
            <a:off x="3733800" y="1905000"/>
            <a:ext cx="2932113" cy="3200400"/>
          </a:xfrm>
          <a:prstGeom prst="rect">
            <a:avLst/>
          </a:prstGeom>
          <a:noFill/>
          <a:ln w="9525">
            <a:noFill/>
            <a:miter lim="800000"/>
            <a:headEnd/>
            <a:tailEnd/>
          </a:ln>
        </p:spPr>
      </p:pic>
      <p:sp>
        <p:nvSpPr>
          <p:cNvPr id="45063" name="AutoShape 8"/>
          <p:cNvSpPr>
            <a:spLocks noChangeArrowheads="1"/>
          </p:cNvSpPr>
          <p:nvPr/>
        </p:nvSpPr>
        <p:spPr bwMode="auto">
          <a:xfrm>
            <a:off x="1371600" y="3490913"/>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4" name="AutoShape 6"/>
          <p:cNvSpPr>
            <a:spLocks noChangeArrowheads="1"/>
          </p:cNvSpPr>
          <p:nvPr/>
        </p:nvSpPr>
        <p:spPr bwMode="auto">
          <a:xfrm>
            <a:off x="1524000" y="3795713"/>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65" name="Text Box 7"/>
          <p:cNvSpPr txBox="1">
            <a:spLocks noChangeArrowheads="1"/>
          </p:cNvSpPr>
          <p:nvPr/>
        </p:nvSpPr>
        <p:spPr bwMode="auto">
          <a:xfrm>
            <a:off x="1600200" y="3795713"/>
            <a:ext cx="1219200" cy="336550"/>
          </a:xfrm>
          <a:prstGeom prst="rect">
            <a:avLst/>
          </a:prstGeom>
          <a:noFill/>
          <a:ln w="9525">
            <a:noFill/>
            <a:miter lim="800000"/>
            <a:headEnd/>
            <a:tailEnd/>
          </a:ln>
        </p:spPr>
        <p:txBody>
          <a:bodyPr>
            <a:spAutoFit/>
          </a:bodyPr>
          <a:lstStyle/>
          <a:p>
            <a:pPr>
              <a:spcBef>
                <a:spcPct val="50000"/>
              </a:spcBef>
            </a:pPr>
            <a:r>
              <a:rPr lang="en-US" sz="1600"/>
              <a:t>Any value</a:t>
            </a:r>
          </a:p>
        </p:txBody>
      </p:sp>
      <p:sp>
        <p:nvSpPr>
          <p:cNvPr id="45066" name="Text Box 9"/>
          <p:cNvSpPr txBox="1">
            <a:spLocks noChangeArrowheads="1"/>
          </p:cNvSpPr>
          <p:nvPr/>
        </p:nvSpPr>
        <p:spPr bwMode="auto">
          <a:xfrm>
            <a:off x="1676400" y="3490913"/>
            <a:ext cx="838200" cy="366712"/>
          </a:xfrm>
          <a:prstGeom prst="rect">
            <a:avLst/>
          </a:prstGeom>
          <a:noFill/>
          <a:ln w="9525">
            <a:noFill/>
            <a:miter lim="800000"/>
            <a:headEnd/>
            <a:tailEnd/>
          </a:ln>
        </p:spPr>
        <p:txBody>
          <a:bodyPr>
            <a:spAutoFit/>
          </a:bodyPr>
          <a:lstStyle/>
          <a:p>
            <a:pPr>
              <a:spcBef>
                <a:spcPct val="50000"/>
              </a:spcBef>
            </a:pPr>
            <a:r>
              <a:rPr lang="en-US"/>
              <a:t>JOIN</a:t>
            </a:r>
          </a:p>
        </p:txBody>
      </p:sp>
      <p:sp>
        <p:nvSpPr>
          <p:cNvPr id="45067" name="Text Box 11"/>
          <p:cNvSpPr txBox="1">
            <a:spLocks noChangeArrowheads="1"/>
          </p:cNvSpPr>
          <p:nvPr/>
        </p:nvSpPr>
        <p:spPr bwMode="auto">
          <a:xfrm>
            <a:off x="1524000" y="3186113"/>
            <a:ext cx="1143000" cy="366712"/>
          </a:xfrm>
          <a:prstGeom prst="rect">
            <a:avLst/>
          </a:prstGeom>
          <a:noFill/>
          <a:ln w="9525">
            <a:noFill/>
            <a:miter lim="800000"/>
            <a:headEnd/>
            <a:tailEnd/>
          </a:ln>
        </p:spPr>
        <p:txBody>
          <a:bodyPr>
            <a:spAutoFit/>
          </a:bodyPr>
          <a:lstStyle/>
          <a:p>
            <a:pPr>
              <a:spcBef>
                <a:spcPct val="50000"/>
              </a:spcBef>
            </a:pPr>
            <a:r>
              <a:rPr lang="en-US"/>
              <a:t>SEARCH</a:t>
            </a:r>
          </a:p>
        </p:txBody>
      </p:sp>
      <p:sp>
        <p:nvSpPr>
          <p:cNvPr id="45068" name="Text Box 13"/>
          <p:cNvSpPr txBox="1">
            <a:spLocks noChangeArrowheads="1"/>
          </p:cNvSpPr>
          <p:nvPr/>
        </p:nvSpPr>
        <p:spPr bwMode="auto">
          <a:xfrm>
            <a:off x="1676400" y="2881313"/>
            <a:ext cx="762000" cy="366712"/>
          </a:xfrm>
          <a:prstGeom prst="rect">
            <a:avLst/>
          </a:prstGeom>
          <a:noFill/>
          <a:ln w="9525">
            <a:noFill/>
            <a:miter lim="800000"/>
            <a:headEnd/>
            <a:tailEnd/>
          </a:ln>
        </p:spPr>
        <p:txBody>
          <a:bodyPr>
            <a:spAutoFit/>
          </a:bodyPr>
          <a:lstStyle/>
          <a:p>
            <a:pPr>
              <a:spcBef>
                <a:spcPct val="50000"/>
              </a:spcBef>
            </a:pPr>
            <a:r>
              <a:rPr lang="en-US"/>
              <a:t>DET</a:t>
            </a:r>
          </a:p>
        </p:txBody>
      </p:sp>
      <p:sp>
        <p:nvSpPr>
          <p:cNvPr id="45069" name="Text Box 15"/>
          <p:cNvSpPr txBox="1">
            <a:spLocks noChangeArrowheads="1"/>
          </p:cNvSpPr>
          <p:nvPr/>
        </p:nvSpPr>
        <p:spPr bwMode="auto">
          <a:xfrm>
            <a:off x="1676400" y="2514600"/>
            <a:ext cx="685800" cy="366713"/>
          </a:xfrm>
          <a:prstGeom prst="rect">
            <a:avLst/>
          </a:prstGeom>
          <a:noFill/>
          <a:ln w="9525">
            <a:noFill/>
            <a:miter lim="800000"/>
            <a:headEnd/>
            <a:tailEnd/>
          </a:ln>
        </p:spPr>
        <p:txBody>
          <a:bodyPr>
            <a:spAutoFit/>
          </a:bodyPr>
          <a:lstStyle/>
          <a:p>
            <a:pPr>
              <a:spcBef>
                <a:spcPct val="50000"/>
              </a:spcBef>
            </a:pPr>
            <a:r>
              <a:rPr lang="en-US" dirty="0"/>
              <a:t>RND</a:t>
            </a:r>
          </a:p>
        </p:txBody>
      </p:sp>
      <p:sp>
        <p:nvSpPr>
          <p:cNvPr id="45070" name="AutoShape 17"/>
          <p:cNvSpPr>
            <a:spLocks noChangeArrowheads="1"/>
          </p:cNvSpPr>
          <p:nvPr/>
        </p:nvSpPr>
        <p:spPr bwMode="auto">
          <a:xfrm>
            <a:off x="4191000" y="2895600"/>
            <a:ext cx="2057400" cy="1524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1" name="AutoShape 18"/>
          <p:cNvSpPr>
            <a:spLocks noChangeArrowheads="1"/>
          </p:cNvSpPr>
          <p:nvPr/>
        </p:nvSpPr>
        <p:spPr bwMode="auto">
          <a:xfrm>
            <a:off x="4343400" y="3200400"/>
            <a:ext cx="1752600" cy="1143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2" name="AutoShape 19"/>
          <p:cNvSpPr>
            <a:spLocks noChangeArrowheads="1"/>
          </p:cNvSpPr>
          <p:nvPr/>
        </p:nvSpPr>
        <p:spPr bwMode="auto">
          <a:xfrm>
            <a:off x="4495800" y="3505200"/>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3" name="AutoShape 20"/>
          <p:cNvSpPr>
            <a:spLocks noChangeArrowheads="1"/>
          </p:cNvSpPr>
          <p:nvPr/>
        </p:nvSpPr>
        <p:spPr bwMode="auto">
          <a:xfrm>
            <a:off x="4648200" y="3810000"/>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4" name="Text Box 21"/>
          <p:cNvSpPr txBox="1">
            <a:spLocks noChangeArrowheads="1"/>
          </p:cNvSpPr>
          <p:nvPr/>
        </p:nvSpPr>
        <p:spPr bwMode="auto">
          <a:xfrm>
            <a:off x="4724400" y="3810000"/>
            <a:ext cx="1219200" cy="336550"/>
          </a:xfrm>
          <a:prstGeom prst="rect">
            <a:avLst/>
          </a:prstGeom>
          <a:noFill/>
          <a:ln w="9525">
            <a:noFill/>
            <a:miter lim="800000"/>
            <a:headEnd/>
            <a:tailEnd/>
          </a:ln>
        </p:spPr>
        <p:txBody>
          <a:bodyPr>
            <a:spAutoFit/>
          </a:bodyPr>
          <a:lstStyle/>
          <a:p>
            <a:pPr>
              <a:spcBef>
                <a:spcPct val="50000"/>
              </a:spcBef>
            </a:pPr>
            <a:r>
              <a:rPr lang="en-US" sz="1600"/>
              <a:t>Any value</a:t>
            </a:r>
          </a:p>
        </p:txBody>
      </p:sp>
      <p:sp>
        <p:nvSpPr>
          <p:cNvPr id="45075" name="Text Box 22"/>
          <p:cNvSpPr txBox="1">
            <a:spLocks noChangeArrowheads="1"/>
          </p:cNvSpPr>
          <p:nvPr/>
        </p:nvSpPr>
        <p:spPr bwMode="auto">
          <a:xfrm>
            <a:off x="4572000" y="3505200"/>
            <a:ext cx="1371600" cy="366713"/>
          </a:xfrm>
          <a:prstGeom prst="rect">
            <a:avLst/>
          </a:prstGeom>
          <a:noFill/>
          <a:ln w="9525">
            <a:noFill/>
            <a:miter lim="800000"/>
            <a:headEnd/>
            <a:tailEnd/>
          </a:ln>
        </p:spPr>
        <p:txBody>
          <a:bodyPr>
            <a:spAutoFit/>
          </a:bodyPr>
          <a:lstStyle/>
          <a:p>
            <a:pPr>
              <a:spcBef>
                <a:spcPct val="50000"/>
              </a:spcBef>
            </a:pPr>
            <a:r>
              <a:rPr lang="en-US"/>
              <a:t>OPE-JOIN</a:t>
            </a:r>
          </a:p>
        </p:txBody>
      </p:sp>
      <p:sp>
        <p:nvSpPr>
          <p:cNvPr id="45076" name="Text Box 23"/>
          <p:cNvSpPr txBox="1">
            <a:spLocks noChangeArrowheads="1"/>
          </p:cNvSpPr>
          <p:nvPr/>
        </p:nvSpPr>
        <p:spPr bwMode="auto">
          <a:xfrm>
            <a:off x="4800600" y="3200400"/>
            <a:ext cx="685800" cy="366713"/>
          </a:xfrm>
          <a:prstGeom prst="rect">
            <a:avLst/>
          </a:prstGeom>
          <a:noFill/>
          <a:ln w="9525">
            <a:noFill/>
            <a:miter lim="800000"/>
            <a:headEnd/>
            <a:tailEnd/>
          </a:ln>
        </p:spPr>
        <p:txBody>
          <a:bodyPr>
            <a:spAutoFit/>
          </a:bodyPr>
          <a:lstStyle/>
          <a:p>
            <a:pPr>
              <a:spcBef>
                <a:spcPct val="50000"/>
              </a:spcBef>
            </a:pPr>
            <a:r>
              <a:rPr lang="en-US"/>
              <a:t>OPE</a:t>
            </a:r>
          </a:p>
        </p:txBody>
      </p:sp>
      <p:sp>
        <p:nvSpPr>
          <p:cNvPr id="45077" name="Text Box 24"/>
          <p:cNvSpPr txBox="1">
            <a:spLocks noChangeArrowheads="1"/>
          </p:cNvSpPr>
          <p:nvPr/>
        </p:nvSpPr>
        <p:spPr bwMode="auto">
          <a:xfrm>
            <a:off x="4800600" y="2895600"/>
            <a:ext cx="762000" cy="366713"/>
          </a:xfrm>
          <a:prstGeom prst="rect">
            <a:avLst/>
          </a:prstGeom>
          <a:noFill/>
          <a:ln w="9525">
            <a:noFill/>
            <a:miter lim="800000"/>
            <a:headEnd/>
            <a:tailEnd/>
          </a:ln>
        </p:spPr>
        <p:txBody>
          <a:bodyPr>
            <a:spAutoFit/>
          </a:bodyPr>
          <a:lstStyle/>
          <a:p>
            <a:pPr>
              <a:spcBef>
                <a:spcPct val="50000"/>
              </a:spcBef>
            </a:pPr>
            <a:r>
              <a:rPr lang="en-US"/>
              <a:t>RND</a:t>
            </a:r>
          </a:p>
        </p:txBody>
      </p:sp>
      <p:sp>
        <p:nvSpPr>
          <p:cNvPr id="45078" name="AutoShape 28"/>
          <p:cNvSpPr>
            <a:spLocks noChangeArrowheads="1"/>
          </p:cNvSpPr>
          <p:nvPr/>
        </p:nvSpPr>
        <p:spPr bwMode="auto">
          <a:xfrm>
            <a:off x="6934200" y="3657600"/>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79" name="AutoShape 29"/>
          <p:cNvSpPr>
            <a:spLocks noChangeArrowheads="1"/>
          </p:cNvSpPr>
          <p:nvPr/>
        </p:nvSpPr>
        <p:spPr bwMode="auto">
          <a:xfrm>
            <a:off x="7086600" y="3962400"/>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45080" name="Text Box 30"/>
          <p:cNvSpPr txBox="1">
            <a:spLocks noChangeArrowheads="1"/>
          </p:cNvSpPr>
          <p:nvPr/>
        </p:nvSpPr>
        <p:spPr bwMode="auto">
          <a:xfrm>
            <a:off x="7162800" y="3962400"/>
            <a:ext cx="1219200" cy="336550"/>
          </a:xfrm>
          <a:prstGeom prst="rect">
            <a:avLst/>
          </a:prstGeom>
          <a:noFill/>
          <a:ln w="9525">
            <a:noFill/>
            <a:miter lim="800000"/>
            <a:headEnd/>
            <a:tailEnd/>
          </a:ln>
        </p:spPr>
        <p:txBody>
          <a:bodyPr>
            <a:spAutoFit/>
          </a:bodyPr>
          <a:lstStyle/>
          <a:p>
            <a:pPr>
              <a:spcBef>
                <a:spcPct val="50000"/>
              </a:spcBef>
            </a:pPr>
            <a:r>
              <a:rPr lang="en-US" sz="1600"/>
              <a:t>int value</a:t>
            </a:r>
          </a:p>
        </p:txBody>
      </p:sp>
      <p:sp>
        <p:nvSpPr>
          <p:cNvPr id="45081" name="Text Box 31"/>
          <p:cNvSpPr txBox="1">
            <a:spLocks noChangeArrowheads="1"/>
          </p:cNvSpPr>
          <p:nvPr/>
        </p:nvSpPr>
        <p:spPr bwMode="auto">
          <a:xfrm>
            <a:off x="7239000" y="3657600"/>
            <a:ext cx="838200" cy="366713"/>
          </a:xfrm>
          <a:prstGeom prst="rect">
            <a:avLst/>
          </a:prstGeom>
          <a:noFill/>
          <a:ln w="9525">
            <a:noFill/>
            <a:miter lim="800000"/>
            <a:headEnd/>
            <a:tailEnd/>
          </a:ln>
        </p:spPr>
        <p:txBody>
          <a:bodyPr>
            <a:spAutoFit/>
          </a:bodyPr>
          <a:lstStyle/>
          <a:p>
            <a:pPr>
              <a:spcBef>
                <a:spcPct val="50000"/>
              </a:spcBef>
            </a:pPr>
            <a:r>
              <a:rPr lang="en-US"/>
              <a:t>HOM</a:t>
            </a:r>
          </a:p>
        </p:txBody>
      </p:sp>
      <p:sp>
        <p:nvSpPr>
          <p:cNvPr id="45082" name="Text Box 34"/>
          <p:cNvSpPr txBox="1">
            <a:spLocks noChangeArrowheads="1"/>
          </p:cNvSpPr>
          <p:nvPr/>
        </p:nvSpPr>
        <p:spPr bwMode="auto">
          <a:xfrm>
            <a:off x="609600" y="5001161"/>
            <a:ext cx="7772400" cy="1323439"/>
          </a:xfrm>
          <a:prstGeom prst="rect">
            <a:avLst/>
          </a:prstGeom>
          <a:noFill/>
          <a:ln w="9525">
            <a:noFill/>
            <a:miter lim="800000"/>
            <a:headEnd/>
            <a:tailEnd/>
          </a:ln>
        </p:spPr>
        <p:txBody>
          <a:bodyPr wrap="square">
            <a:spAutoFit/>
          </a:bodyPr>
          <a:lstStyle/>
          <a:p>
            <a:pPr>
              <a:spcBef>
                <a:spcPct val="50000"/>
              </a:spcBef>
            </a:pPr>
            <a:r>
              <a:rPr lang="en-US" sz="2000" dirty="0" smtClean="0"/>
              <a:t> </a:t>
            </a:r>
          </a:p>
          <a:p>
            <a:pPr>
              <a:spcBef>
                <a:spcPct val="50000"/>
              </a:spcBef>
              <a:buClr>
                <a:schemeClr val="accent1"/>
              </a:buClr>
              <a:buFont typeface="Wingdings" pitchFamily="2" charset="2"/>
              <a:buChar char="Ø"/>
            </a:pPr>
            <a:r>
              <a:rPr lang="en-US" sz="2200" dirty="0" smtClean="0"/>
              <a:t> </a:t>
            </a:r>
            <a:r>
              <a:rPr lang="en-US" sz="2400" dirty="0" smtClean="0"/>
              <a:t>Each column has the same key in a given layer of an onion</a:t>
            </a:r>
          </a:p>
        </p:txBody>
      </p:sp>
      <p:sp>
        <p:nvSpPr>
          <p:cNvPr id="45083" name="Text Box 35"/>
          <p:cNvSpPr txBox="1">
            <a:spLocks noChangeArrowheads="1"/>
          </p:cNvSpPr>
          <p:nvPr/>
        </p:nvSpPr>
        <p:spPr bwMode="auto">
          <a:xfrm>
            <a:off x="1676400" y="4891088"/>
            <a:ext cx="1524000" cy="366712"/>
          </a:xfrm>
          <a:prstGeom prst="rect">
            <a:avLst/>
          </a:prstGeom>
          <a:noFill/>
          <a:ln w="9525">
            <a:noFill/>
            <a:miter lim="800000"/>
            <a:headEnd/>
            <a:tailEnd/>
          </a:ln>
        </p:spPr>
        <p:txBody>
          <a:bodyPr>
            <a:spAutoFit/>
          </a:bodyPr>
          <a:lstStyle/>
          <a:p>
            <a:pPr>
              <a:spcBef>
                <a:spcPct val="50000"/>
              </a:spcBef>
            </a:pPr>
            <a:r>
              <a:rPr lang="en-US"/>
              <a:t>Onion 1</a:t>
            </a:r>
          </a:p>
        </p:txBody>
      </p:sp>
      <p:sp>
        <p:nvSpPr>
          <p:cNvPr id="45084" name="Text Box 36"/>
          <p:cNvSpPr txBox="1">
            <a:spLocks noChangeArrowheads="1"/>
          </p:cNvSpPr>
          <p:nvPr/>
        </p:nvSpPr>
        <p:spPr bwMode="auto">
          <a:xfrm>
            <a:off x="4648200" y="4891088"/>
            <a:ext cx="1524000" cy="366712"/>
          </a:xfrm>
          <a:prstGeom prst="rect">
            <a:avLst/>
          </a:prstGeom>
          <a:noFill/>
          <a:ln w="9525">
            <a:noFill/>
            <a:miter lim="800000"/>
            <a:headEnd/>
            <a:tailEnd/>
          </a:ln>
        </p:spPr>
        <p:txBody>
          <a:bodyPr>
            <a:spAutoFit/>
          </a:bodyPr>
          <a:lstStyle/>
          <a:p>
            <a:pPr>
              <a:spcBef>
                <a:spcPct val="50000"/>
              </a:spcBef>
            </a:pPr>
            <a:r>
              <a:rPr lang="en-US"/>
              <a:t>Onion 2</a:t>
            </a:r>
          </a:p>
        </p:txBody>
      </p:sp>
      <p:sp>
        <p:nvSpPr>
          <p:cNvPr id="45085" name="Text Box 37"/>
          <p:cNvSpPr txBox="1">
            <a:spLocks noChangeArrowheads="1"/>
          </p:cNvSpPr>
          <p:nvPr/>
        </p:nvSpPr>
        <p:spPr bwMode="auto">
          <a:xfrm>
            <a:off x="7086600" y="4891088"/>
            <a:ext cx="1524000" cy="366712"/>
          </a:xfrm>
          <a:prstGeom prst="rect">
            <a:avLst/>
          </a:prstGeom>
          <a:noFill/>
          <a:ln w="9525">
            <a:noFill/>
            <a:miter lim="800000"/>
            <a:headEnd/>
            <a:tailEnd/>
          </a:ln>
        </p:spPr>
        <p:txBody>
          <a:bodyPr>
            <a:spAutoFit/>
          </a:bodyPr>
          <a:lstStyle/>
          <a:p>
            <a:pPr>
              <a:spcBef>
                <a:spcPct val="50000"/>
              </a:spcBef>
            </a:pPr>
            <a:r>
              <a:rPr lang="en-US"/>
              <a:t>Onion 3</a:t>
            </a:r>
          </a:p>
        </p:txBody>
      </p:sp>
      <p:sp>
        <p:nvSpPr>
          <p:cNvPr id="45086" name="Rectangle 32"/>
          <p:cNvSpPr>
            <a:spLocks/>
          </p:cNvSpPr>
          <p:nvPr/>
        </p:nvSpPr>
        <p:spPr bwMode="auto">
          <a:xfrm>
            <a:off x="457200" y="76200"/>
            <a:ext cx="8229600" cy="1143000"/>
          </a:xfrm>
          <a:prstGeom prst="rect">
            <a:avLst/>
          </a:prstGeom>
          <a:noFill/>
          <a:ln w="9525">
            <a:noFill/>
            <a:miter lim="800000"/>
            <a:headEnd/>
            <a:tailEnd/>
          </a:ln>
        </p:spPr>
        <p:txBody>
          <a:bodyPr anchor="ctr"/>
          <a:lstStyle/>
          <a:p>
            <a:pPr eaLnBrk="0" hangingPunct="0"/>
            <a:r>
              <a:rPr lang="en-US" sz="4100" b="1" dirty="0">
                <a:solidFill>
                  <a:srgbClr val="525252"/>
                </a:solidFill>
                <a:latin typeface="Lucida Sans Unicode" pitchFamily="34" charset="0"/>
              </a:rPr>
              <a:t>Onions of</a:t>
            </a:r>
            <a:r>
              <a:rPr lang="en-US" sz="4100" b="1" dirty="0" smtClean="0">
                <a:solidFill>
                  <a:srgbClr val="525252"/>
                </a:solidFill>
                <a:latin typeface="Lucida Sans Unicode" pitchFamily="34" charset="0"/>
              </a:rPr>
              <a:t> encryptions</a:t>
            </a:r>
            <a:endParaRPr lang="en-US" sz="4100" b="1" dirty="0">
              <a:solidFill>
                <a:srgbClr val="525252"/>
              </a:solidFill>
              <a:latin typeface="Lucida Sans Unicode" pitchFamily="34" charset="0"/>
            </a:endParaRPr>
          </a:p>
        </p:txBody>
      </p:sp>
      <p:sp>
        <p:nvSpPr>
          <p:cNvPr id="33" name="Text Box 34"/>
          <p:cNvSpPr txBox="1">
            <a:spLocks noChangeArrowheads="1"/>
          </p:cNvSpPr>
          <p:nvPr/>
        </p:nvSpPr>
        <p:spPr bwMode="auto">
          <a:xfrm>
            <a:off x="609600" y="646093"/>
            <a:ext cx="7772400" cy="954107"/>
          </a:xfrm>
          <a:prstGeom prst="rect">
            <a:avLst/>
          </a:prstGeom>
          <a:noFill/>
          <a:ln w="9525">
            <a:noFill/>
            <a:miter lim="800000"/>
            <a:headEnd/>
            <a:tailEnd/>
          </a:ln>
        </p:spPr>
        <p:txBody>
          <a:bodyPr wrap="square">
            <a:spAutoFit/>
          </a:bodyPr>
          <a:lstStyle/>
          <a:p>
            <a:pPr>
              <a:spcBef>
                <a:spcPct val="50000"/>
              </a:spcBef>
            </a:pPr>
            <a:r>
              <a:rPr lang="en-US" sz="2000" dirty="0" smtClean="0"/>
              <a:t> </a:t>
            </a:r>
          </a:p>
          <a:p>
            <a:pPr>
              <a:spcBef>
                <a:spcPct val="50000"/>
              </a:spcBef>
              <a:buClr>
                <a:schemeClr val="accent1"/>
              </a:buClr>
              <a:buFont typeface="Wingdings" pitchFamily="2" charset="2"/>
              <a:buChar char="Ø"/>
            </a:pPr>
            <a:r>
              <a:rPr lang="en-US" sz="2200" dirty="0" smtClean="0">
                <a:solidFill>
                  <a:srgbClr val="CC0000"/>
                </a:solidFill>
              </a:rPr>
              <a:t> </a:t>
            </a:r>
            <a:r>
              <a:rPr lang="en-US" sz="2400" dirty="0" smtClean="0">
                <a:solidFill>
                  <a:srgbClr val="CC0000"/>
                </a:solidFill>
              </a:rPr>
              <a:t>Significant confidentiality and space savings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0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0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0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0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0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0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0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0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0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0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5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P spid="45060" grpId="0" animBg="1"/>
      <p:bldP spid="45061" grpId="0" animBg="1"/>
      <p:bldP spid="45063" grpId="0" animBg="1"/>
      <p:bldP spid="45064" grpId="0" animBg="1"/>
      <p:bldP spid="45065" grpId="0"/>
      <p:bldP spid="45066" grpId="0"/>
      <p:bldP spid="45067" grpId="0"/>
      <p:bldP spid="45068" grpId="0"/>
      <p:bldP spid="45069" grpId="0"/>
      <p:bldP spid="45070" grpId="0" animBg="1"/>
      <p:bldP spid="45071" grpId="0" animBg="1"/>
      <p:bldP spid="45072" grpId="0" animBg="1"/>
      <p:bldP spid="45073" grpId="0" animBg="1"/>
      <p:bldP spid="45074" grpId="0"/>
      <p:bldP spid="45075" grpId="0"/>
      <p:bldP spid="45076" grpId="0"/>
      <p:bldP spid="45077" grpId="0"/>
      <p:bldP spid="45078" grpId="0" animBg="1"/>
      <p:bldP spid="45079" grpId="0" animBg="1"/>
      <p:bldP spid="45080" grpId="0"/>
      <p:bldP spid="45081" grpId="0"/>
      <p:bldP spid="45082" grpId="0"/>
      <p:bldP spid="45083" grpId="0"/>
      <p:bldP spid="45084" grpId="0"/>
      <p:bldP spid="45085" grpId="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p:cNvSpPr>
          <p:nvPr>
            <p:ph type="title"/>
          </p:nvPr>
        </p:nvSpPr>
        <p:spPr bwMode="auto">
          <a:xfrm>
            <a:off x="466725" y="295275"/>
            <a:ext cx="8229600" cy="1143000"/>
          </a:xfrm>
        </p:spPr>
        <p:txBody>
          <a:bodyPr wrap="square" lIns="91440" tIns="45720" rIns="91440" bIns="45720" numCol="1" anchorCtr="0" compatLnSpc="1">
            <a:prstTxWarp prst="textNoShape">
              <a:avLst/>
            </a:prstTxWarp>
            <a:normAutofit fontScale="90000"/>
          </a:bodyPr>
          <a:lstStyle/>
          <a:p>
            <a:pPr>
              <a:defRPr/>
            </a:pPr>
            <a:r>
              <a:rPr lang="en-US" dirty="0" smtClean="0">
                <a:solidFill>
                  <a:srgbClr val="525252"/>
                </a:solidFill>
                <a:effectLst/>
              </a:rPr>
              <a:t>2. Adjustable query-based encryption</a:t>
            </a:r>
          </a:p>
        </p:txBody>
      </p:sp>
      <p:sp>
        <p:nvSpPr>
          <p:cNvPr id="47106" name="Rectangle 3"/>
          <p:cNvSpPr>
            <a:spLocks noGrp="1"/>
          </p:cNvSpPr>
          <p:nvPr>
            <p:ph idx="1"/>
          </p:nvPr>
        </p:nvSpPr>
        <p:spPr/>
        <p:txBody>
          <a:bodyPr/>
          <a:lstStyle/>
          <a:p>
            <a:pPr>
              <a:buClr>
                <a:schemeClr val="accent1"/>
              </a:buClr>
              <a:buSzPct val="70000"/>
              <a:buFont typeface="Wingdings" charset="2"/>
              <a:buChar char="Ø"/>
            </a:pPr>
            <a:r>
              <a:rPr lang="en-US" dirty="0" smtClean="0"/>
              <a:t>Start out the database with the most secure encryption scheme</a:t>
            </a:r>
          </a:p>
        </p:txBody>
      </p:sp>
      <p:sp>
        <p:nvSpPr>
          <p:cNvPr id="4" name="Rectangle 3"/>
          <p:cNvSpPr txBox="1">
            <a:spLocks/>
          </p:cNvSpPr>
          <p:nvPr/>
        </p:nvSpPr>
        <p:spPr>
          <a:xfrm>
            <a:off x="457200" y="2636837"/>
            <a:ext cx="8229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Adjust encryption dynamically</a:t>
            </a:r>
          </a:p>
          <a:p>
            <a:pPr marL="742950" marR="0" lvl="1" indent="-28575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chemeClr val="accent4"/>
                </a:solidFill>
                <a:effectLst/>
                <a:uLnTx/>
                <a:uFillTx/>
                <a:latin typeface="+mn-lt"/>
                <a:ea typeface="+mn-ea"/>
                <a:cs typeface="+mn-cs"/>
              </a:rPr>
              <a:t>Strip off levels of the onions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proxy gives key to server using a UDF</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a:xfrm>
            <a:off x="381000" y="76200"/>
            <a:ext cx="8229600" cy="1143000"/>
          </a:xfrm>
        </p:spPr>
        <p:txBody>
          <a:bodyPr wrap="square" lIns="91440" tIns="45720" rIns="91440" bIns="45720" numCol="1" anchorCtr="0" compatLnSpc="1">
            <a:prstTxWarp prst="textNoShape">
              <a:avLst/>
            </a:prstTxWarp>
          </a:bodyPr>
          <a:lstStyle/>
          <a:p>
            <a:pPr>
              <a:defRPr/>
            </a:pPr>
            <a:r>
              <a:rPr lang="en-US" dirty="0" smtClean="0">
                <a:solidFill>
                  <a:srgbClr val="525252"/>
                </a:solidFill>
                <a:effectLst/>
              </a:rPr>
              <a:t>Example</a:t>
            </a:r>
          </a:p>
        </p:txBody>
      </p:sp>
      <p:sp>
        <p:nvSpPr>
          <p:cNvPr id="48130" name="Rectangle 3"/>
          <p:cNvSpPr>
            <a:spLocks noGrp="1"/>
          </p:cNvSpPr>
          <p:nvPr>
            <p:ph idx="1"/>
          </p:nvPr>
        </p:nvSpPr>
        <p:spPr>
          <a:xfrm>
            <a:off x="914400" y="3157538"/>
            <a:ext cx="8077200" cy="652462"/>
          </a:xfrm>
        </p:spPr>
        <p:txBody>
          <a:bodyPr>
            <a:noAutofit/>
          </a:bodyPr>
          <a:lstStyle/>
          <a:p>
            <a:pPr>
              <a:buFont typeface="Wingdings 3" pitchFamily="18" charset="2"/>
              <a:buNone/>
            </a:pPr>
            <a:r>
              <a:rPr lang="en-US" sz="2600" dirty="0" smtClean="0"/>
              <a:t>SELECT * FROM </a:t>
            </a:r>
            <a:r>
              <a:rPr lang="en-US" sz="2600" dirty="0" err="1" smtClean="0"/>
              <a:t>emp</a:t>
            </a:r>
            <a:r>
              <a:rPr lang="en-US" sz="2600" dirty="0" smtClean="0"/>
              <a:t> WHERE salary = </a:t>
            </a:r>
            <a:r>
              <a:rPr lang="en-US" sz="2600" dirty="0" smtClean="0">
                <a:latin typeface="Garamond" pitchFamily="18" charset="0"/>
                <a:ea typeface="Arial Unicode MS" pitchFamily="34" charset="-128"/>
                <a:cs typeface="Arial Unicode MS" pitchFamily="34" charset="-128"/>
              </a:rPr>
              <a:t>100</a:t>
            </a:r>
          </a:p>
        </p:txBody>
      </p:sp>
      <p:sp>
        <p:nvSpPr>
          <p:cNvPr id="58372" name="AutoShape 4"/>
          <p:cNvSpPr>
            <a:spLocks noChangeArrowheads="1"/>
          </p:cNvSpPr>
          <p:nvPr/>
        </p:nvSpPr>
        <p:spPr bwMode="auto">
          <a:xfrm>
            <a:off x="3886200" y="3733800"/>
            <a:ext cx="381000" cy="609600"/>
          </a:xfrm>
          <a:prstGeom prst="downArrow">
            <a:avLst>
              <a:gd name="adj1" fmla="val 42500"/>
              <a:gd name="adj2" fmla="val 63333"/>
            </a:avLst>
          </a:prstGeom>
          <a:solidFill>
            <a:schemeClr val="accent1"/>
          </a:solidFill>
          <a:ln w="9525">
            <a:solidFill>
              <a:schemeClr val="tx1"/>
            </a:solidFill>
            <a:miter lim="800000"/>
            <a:headEnd/>
            <a:tailEnd/>
          </a:ln>
        </p:spPr>
        <p:txBody>
          <a:bodyPr wrap="none" anchor="ctr"/>
          <a:lstStyle/>
          <a:p>
            <a:endParaRPr lang="en-US"/>
          </a:p>
        </p:txBody>
      </p:sp>
      <p:sp>
        <p:nvSpPr>
          <p:cNvPr id="58374" name="Rectangle 6"/>
          <p:cNvSpPr>
            <a:spLocks/>
          </p:cNvSpPr>
          <p:nvPr/>
        </p:nvSpPr>
        <p:spPr bwMode="auto">
          <a:xfrm>
            <a:off x="685800" y="4419600"/>
            <a:ext cx="8077200" cy="1676400"/>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3" pitchFamily="18" charset="2"/>
              <a:buNone/>
            </a:pPr>
            <a:r>
              <a:rPr lang="en-US" sz="2400" dirty="0">
                <a:latin typeface="Lucida Sans Unicode" pitchFamily="34" charset="0"/>
              </a:rPr>
              <a:t>UPDATE</a:t>
            </a:r>
            <a:r>
              <a:rPr lang="en-US" sz="2400" dirty="0" smtClean="0">
                <a:latin typeface="Lucida Sans Unicode" pitchFamily="34" charset="0"/>
              </a:rPr>
              <a:t> table1 </a:t>
            </a:r>
            <a:r>
              <a:rPr lang="en-US" sz="2400" dirty="0">
                <a:latin typeface="Lucida Sans Unicode" pitchFamily="34" charset="0"/>
              </a:rPr>
              <a:t>SET</a:t>
            </a:r>
            <a:r>
              <a:rPr lang="en-US" sz="2400" dirty="0" smtClean="0">
                <a:latin typeface="Lucida Sans Unicode" pitchFamily="34" charset="0"/>
              </a:rPr>
              <a:t> col3onion1 </a:t>
            </a:r>
            <a:r>
              <a:rPr lang="en-US" sz="2400" dirty="0">
                <a:latin typeface="Lucida Sans Unicode" pitchFamily="34" charset="0"/>
              </a:rPr>
              <a:t>=</a:t>
            </a:r>
            <a:r>
              <a:rPr lang="en-US" sz="2400" dirty="0" smtClean="0">
                <a:latin typeface="Lucida Sans Unicode" pitchFamily="34" charset="0"/>
              </a:rPr>
              <a:t> </a:t>
            </a:r>
          </a:p>
          <a:p>
            <a:pPr marL="365125" indent="-255588" eaLnBrk="0" hangingPunct="0">
              <a:spcBef>
                <a:spcPts val="400"/>
              </a:spcBef>
              <a:buClr>
                <a:schemeClr val="accent1"/>
              </a:buClr>
              <a:buSzPct val="68000"/>
              <a:buFont typeface="Wingdings 3" pitchFamily="18" charset="2"/>
              <a:buNone/>
            </a:pPr>
            <a:r>
              <a:rPr lang="en-US" sz="2400" dirty="0" smtClean="0">
                <a:solidFill>
                  <a:schemeClr val="accent1"/>
                </a:solidFill>
                <a:latin typeface="Lucida Sans Unicode" pitchFamily="34" charset="0"/>
              </a:rPr>
              <a:t>                              </a:t>
            </a:r>
            <a:r>
              <a:rPr lang="en-US" sz="2400" dirty="0" err="1" smtClean="0">
                <a:solidFill>
                  <a:schemeClr val="accent1"/>
                </a:solidFill>
                <a:latin typeface="Lucida Sans Unicode" pitchFamily="34" charset="0"/>
              </a:rPr>
              <a:t>DecryptRND</a:t>
            </a:r>
            <a:r>
              <a:rPr lang="en-US" sz="2400" dirty="0" err="1">
                <a:latin typeface="Lucida Sans Unicode" pitchFamily="34" charset="0"/>
              </a:rPr>
              <a:t>(key</a:t>
            </a:r>
            <a:r>
              <a:rPr lang="en-US" sz="2400" dirty="0">
                <a:latin typeface="Lucida Sans Unicode" pitchFamily="34" charset="0"/>
              </a:rPr>
              <a:t>,</a:t>
            </a:r>
            <a:r>
              <a:rPr lang="en-US" sz="2400" dirty="0" smtClean="0">
                <a:latin typeface="Lucida Sans Unicode" pitchFamily="34" charset="0"/>
              </a:rPr>
              <a:t> col3onion1)</a:t>
            </a:r>
          </a:p>
          <a:p>
            <a:pPr marL="365125" indent="-255588" eaLnBrk="0" hangingPunct="0">
              <a:spcBef>
                <a:spcPts val="400"/>
              </a:spcBef>
              <a:buClr>
                <a:schemeClr val="accent1"/>
              </a:buClr>
              <a:buSzPct val="68000"/>
              <a:buFont typeface="Wingdings 3" pitchFamily="18" charset="2"/>
              <a:buNone/>
            </a:pPr>
            <a:endParaRPr lang="en-US" sz="2400" dirty="0">
              <a:latin typeface="Lucida Sans Unicode" pitchFamily="34" charset="0"/>
            </a:endParaRPr>
          </a:p>
          <a:p>
            <a:pPr marL="365125" indent="-255588" eaLnBrk="0" hangingPunct="0">
              <a:spcBef>
                <a:spcPts val="400"/>
              </a:spcBef>
              <a:buClr>
                <a:schemeClr val="accent1"/>
              </a:buClr>
              <a:buSzPct val="68000"/>
              <a:buFont typeface="Wingdings 3" pitchFamily="18" charset="2"/>
              <a:buNone/>
            </a:pPr>
            <a:endParaRPr lang="en-US" sz="2400" dirty="0">
              <a:latin typeface="Garamond" pitchFamily="18" charset="0"/>
              <a:ea typeface="Arial Unicode MS" pitchFamily="34" charset="-128"/>
              <a:cs typeface="Arial Unicode MS" pitchFamily="34" charset="-128"/>
            </a:endParaRPr>
          </a:p>
        </p:txBody>
      </p:sp>
      <p:sp>
        <p:nvSpPr>
          <p:cNvPr id="58376" name="AutoShape 8"/>
          <p:cNvSpPr>
            <a:spLocks noChangeArrowheads="1"/>
          </p:cNvSpPr>
          <p:nvPr/>
        </p:nvSpPr>
        <p:spPr bwMode="auto">
          <a:xfrm>
            <a:off x="5562600" y="1204912"/>
            <a:ext cx="2209800" cy="1905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77" name="AutoShape 9"/>
          <p:cNvSpPr>
            <a:spLocks noChangeArrowheads="1"/>
          </p:cNvSpPr>
          <p:nvPr/>
        </p:nvSpPr>
        <p:spPr bwMode="auto">
          <a:xfrm>
            <a:off x="5638800" y="1495425"/>
            <a:ext cx="2057400" cy="1524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78" name="AutoShape 10"/>
          <p:cNvSpPr>
            <a:spLocks noChangeArrowheads="1"/>
          </p:cNvSpPr>
          <p:nvPr/>
        </p:nvSpPr>
        <p:spPr bwMode="auto">
          <a:xfrm>
            <a:off x="5791200" y="1800225"/>
            <a:ext cx="1752600" cy="1143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79" name="AutoShape 11"/>
          <p:cNvSpPr>
            <a:spLocks noChangeArrowheads="1"/>
          </p:cNvSpPr>
          <p:nvPr/>
        </p:nvSpPr>
        <p:spPr bwMode="auto">
          <a:xfrm>
            <a:off x="5943600" y="2105025"/>
            <a:ext cx="1447800" cy="762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80" name="AutoShape 12"/>
          <p:cNvSpPr>
            <a:spLocks noChangeArrowheads="1"/>
          </p:cNvSpPr>
          <p:nvPr/>
        </p:nvSpPr>
        <p:spPr bwMode="auto">
          <a:xfrm>
            <a:off x="6096000" y="2409825"/>
            <a:ext cx="1143000" cy="3810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58381" name="Text Box 13"/>
          <p:cNvSpPr txBox="1">
            <a:spLocks noChangeArrowheads="1"/>
          </p:cNvSpPr>
          <p:nvPr/>
        </p:nvSpPr>
        <p:spPr bwMode="auto">
          <a:xfrm>
            <a:off x="6172200" y="2409825"/>
            <a:ext cx="1219200" cy="336550"/>
          </a:xfrm>
          <a:prstGeom prst="rect">
            <a:avLst/>
          </a:prstGeom>
          <a:noFill/>
          <a:ln w="9525">
            <a:noFill/>
            <a:miter lim="800000"/>
            <a:headEnd/>
            <a:tailEnd/>
          </a:ln>
        </p:spPr>
        <p:txBody>
          <a:bodyPr>
            <a:spAutoFit/>
          </a:bodyPr>
          <a:lstStyle/>
          <a:p>
            <a:pPr>
              <a:spcBef>
                <a:spcPct val="50000"/>
              </a:spcBef>
            </a:pPr>
            <a:r>
              <a:rPr lang="en-US" sz="1600"/>
              <a:t>Any value</a:t>
            </a:r>
          </a:p>
        </p:txBody>
      </p:sp>
      <p:sp>
        <p:nvSpPr>
          <p:cNvPr id="58382" name="Text Box 14"/>
          <p:cNvSpPr txBox="1">
            <a:spLocks noChangeArrowheads="1"/>
          </p:cNvSpPr>
          <p:nvPr/>
        </p:nvSpPr>
        <p:spPr bwMode="auto">
          <a:xfrm>
            <a:off x="6248400" y="2105025"/>
            <a:ext cx="838200" cy="366712"/>
          </a:xfrm>
          <a:prstGeom prst="rect">
            <a:avLst/>
          </a:prstGeom>
          <a:noFill/>
          <a:ln w="9525">
            <a:noFill/>
            <a:miter lim="800000"/>
            <a:headEnd/>
            <a:tailEnd/>
          </a:ln>
        </p:spPr>
        <p:txBody>
          <a:bodyPr>
            <a:spAutoFit/>
          </a:bodyPr>
          <a:lstStyle/>
          <a:p>
            <a:pPr>
              <a:spcBef>
                <a:spcPct val="50000"/>
              </a:spcBef>
            </a:pPr>
            <a:r>
              <a:rPr lang="en-US"/>
              <a:t>JOIN</a:t>
            </a:r>
          </a:p>
        </p:txBody>
      </p:sp>
      <p:sp>
        <p:nvSpPr>
          <p:cNvPr id="58383" name="Text Box 15"/>
          <p:cNvSpPr txBox="1">
            <a:spLocks noChangeArrowheads="1"/>
          </p:cNvSpPr>
          <p:nvPr/>
        </p:nvSpPr>
        <p:spPr bwMode="auto">
          <a:xfrm>
            <a:off x="6096000" y="1800225"/>
            <a:ext cx="1143000" cy="366712"/>
          </a:xfrm>
          <a:prstGeom prst="rect">
            <a:avLst/>
          </a:prstGeom>
          <a:noFill/>
          <a:ln w="9525">
            <a:noFill/>
            <a:miter lim="800000"/>
            <a:headEnd/>
            <a:tailEnd/>
          </a:ln>
        </p:spPr>
        <p:txBody>
          <a:bodyPr>
            <a:spAutoFit/>
          </a:bodyPr>
          <a:lstStyle/>
          <a:p>
            <a:pPr>
              <a:spcBef>
                <a:spcPct val="50000"/>
              </a:spcBef>
            </a:pPr>
            <a:r>
              <a:rPr lang="en-US"/>
              <a:t>SEARCH</a:t>
            </a:r>
          </a:p>
        </p:txBody>
      </p:sp>
      <p:sp>
        <p:nvSpPr>
          <p:cNvPr id="58384" name="Text Box 16"/>
          <p:cNvSpPr txBox="1">
            <a:spLocks noChangeArrowheads="1"/>
          </p:cNvSpPr>
          <p:nvPr/>
        </p:nvSpPr>
        <p:spPr bwMode="auto">
          <a:xfrm>
            <a:off x="6248400" y="1447800"/>
            <a:ext cx="762000" cy="366712"/>
          </a:xfrm>
          <a:prstGeom prst="rect">
            <a:avLst/>
          </a:prstGeom>
          <a:noFill/>
          <a:ln w="9525">
            <a:noFill/>
            <a:miter lim="800000"/>
            <a:headEnd/>
            <a:tailEnd/>
          </a:ln>
        </p:spPr>
        <p:txBody>
          <a:bodyPr>
            <a:spAutoFit/>
          </a:bodyPr>
          <a:lstStyle/>
          <a:p>
            <a:pPr>
              <a:spcBef>
                <a:spcPct val="50000"/>
              </a:spcBef>
            </a:pPr>
            <a:r>
              <a:rPr lang="en-US" dirty="0"/>
              <a:t>DET</a:t>
            </a:r>
          </a:p>
        </p:txBody>
      </p:sp>
      <p:sp>
        <p:nvSpPr>
          <p:cNvPr id="58385" name="Text Box 17"/>
          <p:cNvSpPr txBox="1">
            <a:spLocks noChangeArrowheads="1"/>
          </p:cNvSpPr>
          <p:nvPr/>
        </p:nvSpPr>
        <p:spPr bwMode="auto">
          <a:xfrm>
            <a:off x="6248400" y="1143000"/>
            <a:ext cx="685800" cy="366712"/>
          </a:xfrm>
          <a:prstGeom prst="rect">
            <a:avLst/>
          </a:prstGeom>
          <a:noFill/>
          <a:ln w="9525">
            <a:noFill/>
            <a:miter lim="800000"/>
            <a:headEnd/>
            <a:tailEnd/>
          </a:ln>
        </p:spPr>
        <p:txBody>
          <a:bodyPr>
            <a:spAutoFit/>
          </a:bodyPr>
          <a:lstStyle/>
          <a:p>
            <a:pPr>
              <a:spcBef>
                <a:spcPct val="50000"/>
              </a:spcBef>
            </a:pPr>
            <a:r>
              <a:rPr lang="en-US" b="1" dirty="0">
                <a:solidFill>
                  <a:srgbClr val="CC0000"/>
                </a:solidFill>
              </a:rPr>
              <a:t>RND</a:t>
            </a:r>
          </a:p>
        </p:txBody>
      </p:sp>
      <p:sp>
        <p:nvSpPr>
          <p:cNvPr id="58387" name="Rectangle 19"/>
          <p:cNvSpPr>
            <a:spLocks/>
          </p:cNvSpPr>
          <p:nvPr/>
        </p:nvSpPr>
        <p:spPr bwMode="auto">
          <a:xfrm>
            <a:off x="533400" y="5334000"/>
            <a:ext cx="8458200" cy="652462"/>
          </a:xfrm>
          <a:prstGeom prst="rect">
            <a:avLst/>
          </a:prstGeom>
          <a:noFill/>
          <a:ln w="9525">
            <a:noFill/>
            <a:miter lim="800000"/>
            <a:headEnd/>
            <a:tailEnd/>
          </a:ln>
        </p:spPr>
        <p:txBody>
          <a:bodyPr/>
          <a:lstStyle/>
          <a:p>
            <a:pPr marL="365125" indent="-255588" eaLnBrk="0" hangingPunct="0">
              <a:spcBef>
                <a:spcPts val="400"/>
              </a:spcBef>
              <a:buClr>
                <a:schemeClr val="accent1"/>
              </a:buClr>
              <a:buSzPct val="68000"/>
              <a:buFont typeface="Wingdings 3" pitchFamily="18" charset="2"/>
              <a:buNone/>
            </a:pPr>
            <a:r>
              <a:rPr lang="en-US" sz="2400" dirty="0">
                <a:latin typeface="Lucida Sans Unicode" pitchFamily="34" charset="0"/>
              </a:rPr>
              <a:t>SELECT * FROM</a:t>
            </a:r>
            <a:r>
              <a:rPr lang="en-US" sz="2400" dirty="0" smtClean="0">
                <a:latin typeface="Lucida Sans Unicode" pitchFamily="34" charset="0"/>
              </a:rPr>
              <a:t> table1 </a:t>
            </a:r>
            <a:r>
              <a:rPr lang="en-US" sz="2400" dirty="0">
                <a:latin typeface="Lucida Sans Unicode" pitchFamily="34" charset="0"/>
              </a:rPr>
              <a:t>WHERE</a:t>
            </a:r>
            <a:r>
              <a:rPr lang="en-US" sz="2400" dirty="0" smtClean="0">
                <a:latin typeface="Lucida Sans Unicode" pitchFamily="34" charset="0"/>
              </a:rPr>
              <a:t> col3onion1 </a:t>
            </a:r>
            <a:r>
              <a:rPr lang="en-US" sz="2400" dirty="0">
                <a:latin typeface="Lucida Sans Unicode" pitchFamily="34" charset="0"/>
              </a:rPr>
              <a:t>=</a:t>
            </a:r>
            <a:r>
              <a:rPr lang="en-US" sz="2400" dirty="0" smtClean="0">
                <a:latin typeface="Lucida Sans Unicode" pitchFamily="34" charset="0"/>
              </a:rPr>
              <a:t> x</a:t>
            </a:r>
            <a:r>
              <a:rPr lang="en-US" sz="2400" dirty="0" smtClean="0">
                <a:latin typeface="Garamond" pitchFamily="18" charset="0"/>
                <a:ea typeface="Arial Unicode MS" pitchFamily="34" charset="-128"/>
                <a:cs typeface="Arial Unicode MS" pitchFamily="34" charset="-128"/>
              </a:rPr>
              <a:t>5a8c34</a:t>
            </a:r>
            <a:endParaRPr lang="en-US" sz="2400" dirty="0">
              <a:latin typeface="Garamond" pitchFamily="18" charset="0"/>
              <a:ea typeface="Arial Unicode MS" pitchFamily="34" charset="-128"/>
              <a:cs typeface="Arial Unicode MS" pitchFamily="34" charset="-128"/>
            </a:endParaRPr>
          </a:p>
        </p:txBody>
      </p:sp>
      <p:sp>
        <p:nvSpPr>
          <p:cNvPr id="58388" name="Text Box 20"/>
          <p:cNvSpPr txBox="1">
            <a:spLocks noChangeArrowheads="1"/>
          </p:cNvSpPr>
          <p:nvPr/>
        </p:nvSpPr>
        <p:spPr bwMode="auto">
          <a:xfrm flipH="1">
            <a:off x="6248400" y="1447800"/>
            <a:ext cx="1676400" cy="369332"/>
          </a:xfrm>
          <a:prstGeom prst="rect">
            <a:avLst/>
          </a:prstGeom>
          <a:noFill/>
          <a:ln w="9525">
            <a:noFill/>
            <a:miter lim="800000"/>
            <a:headEnd/>
            <a:tailEnd/>
          </a:ln>
        </p:spPr>
        <p:txBody>
          <a:bodyPr wrap="square">
            <a:spAutoFit/>
          </a:bodyPr>
          <a:lstStyle/>
          <a:p>
            <a:pPr>
              <a:spcBef>
                <a:spcPct val="50000"/>
              </a:spcBef>
            </a:pPr>
            <a:r>
              <a:rPr lang="en-US" b="1" dirty="0">
                <a:solidFill>
                  <a:srgbClr val="CC0000"/>
                </a:solidFill>
              </a:rPr>
              <a:t>DET</a:t>
            </a:r>
          </a:p>
        </p:txBody>
      </p:sp>
      <p:sp>
        <p:nvSpPr>
          <p:cNvPr id="25" name="TextBox 24"/>
          <p:cNvSpPr txBox="1"/>
          <p:nvPr/>
        </p:nvSpPr>
        <p:spPr>
          <a:xfrm>
            <a:off x="2438400" y="1535668"/>
            <a:ext cx="1981200" cy="369332"/>
          </a:xfrm>
          <a:prstGeom prst="rect">
            <a:avLst/>
          </a:prstGeom>
          <a:noFill/>
        </p:spPr>
        <p:txBody>
          <a:bodyPr wrap="square" rtlCol="0">
            <a:spAutoFit/>
          </a:bodyPr>
          <a:lstStyle/>
          <a:p>
            <a:r>
              <a:rPr lang="en-US" dirty="0" err="1" smtClean="0"/>
              <a:t>emp</a:t>
            </a:r>
            <a:r>
              <a:rPr lang="en-US" dirty="0" smtClean="0"/>
              <a:t>:</a:t>
            </a:r>
            <a:endParaRPr lang="en-US" dirty="0"/>
          </a:p>
        </p:txBody>
      </p:sp>
      <p:cxnSp>
        <p:nvCxnSpPr>
          <p:cNvPr id="26" name="Straight Connector 25"/>
          <p:cNvCxnSpPr/>
          <p:nvPr/>
        </p:nvCxnSpPr>
        <p:spPr>
          <a:xfrm>
            <a:off x="1905000" y="2360612"/>
            <a:ext cx="2667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2095500" y="2399506"/>
            <a:ext cx="837406"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a:off x="3086894" y="2400300"/>
            <a:ext cx="837406"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828800" y="1981200"/>
            <a:ext cx="762000" cy="369332"/>
          </a:xfrm>
          <a:prstGeom prst="rect">
            <a:avLst/>
          </a:prstGeom>
          <a:noFill/>
        </p:spPr>
        <p:txBody>
          <a:bodyPr wrap="square" rtlCol="0">
            <a:spAutoFit/>
          </a:bodyPr>
          <a:lstStyle/>
          <a:p>
            <a:r>
              <a:rPr lang="en-US" dirty="0" smtClean="0"/>
              <a:t>rank</a:t>
            </a:r>
            <a:endParaRPr lang="en-US" dirty="0"/>
          </a:p>
        </p:txBody>
      </p:sp>
      <p:sp>
        <p:nvSpPr>
          <p:cNvPr id="30" name="TextBox 29"/>
          <p:cNvSpPr txBox="1"/>
          <p:nvPr/>
        </p:nvSpPr>
        <p:spPr>
          <a:xfrm>
            <a:off x="2667000" y="1981200"/>
            <a:ext cx="838200" cy="381000"/>
          </a:xfrm>
          <a:prstGeom prst="rect">
            <a:avLst/>
          </a:prstGeom>
          <a:noFill/>
        </p:spPr>
        <p:txBody>
          <a:bodyPr wrap="square" rtlCol="0">
            <a:spAutoFit/>
          </a:bodyPr>
          <a:lstStyle/>
          <a:p>
            <a:r>
              <a:rPr lang="en-US" dirty="0" smtClean="0"/>
              <a:t>name</a:t>
            </a:r>
            <a:endParaRPr lang="en-US" dirty="0"/>
          </a:p>
        </p:txBody>
      </p:sp>
      <p:sp>
        <p:nvSpPr>
          <p:cNvPr id="31" name="TextBox 30"/>
          <p:cNvSpPr txBox="1"/>
          <p:nvPr/>
        </p:nvSpPr>
        <p:spPr>
          <a:xfrm>
            <a:off x="3581400" y="1981200"/>
            <a:ext cx="838200" cy="381000"/>
          </a:xfrm>
          <a:prstGeom prst="rect">
            <a:avLst/>
          </a:prstGeom>
          <a:noFill/>
        </p:spPr>
        <p:txBody>
          <a:bodyPr wrap="square" rtlCol="0">
            <a:spAutoFit/>
          </a:bodyPr>
          <a:lstStyle/>
          <a:p>
            <a:r>
              <a:rPr lang="en-US" dirty="0" smtClean="0"/>
              <a:t>salary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3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3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84">
                                            <p:txEl>
                                              <p:pRg st="0" end="0"/>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583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3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3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accel="50000" decel="50000" fill="hold" grpId="4" nodeType="clickEffect">
                                  <p:stCondLst>
                                    <p:cond delay="0"/>
                                  </p:stCondLst>
                                  <p:iterate type="lt">
                                    <p:tmPct val="0"/>
                                  </p:iterate>
                                  <p:childTnLst>
                                    <p:animScale>
                                      <p:cBhvr>
                                        <p:cTn id="34" dur="2000" fill="hold"/>
                                        <p:tgtEl>
                                          <p:spTgt spid="58385"/>
                                        </p:tgtEl>
                                      </p:cBhvr>
                                      <p:by x="150000" y="150000"/>
                                    </p:animScale>
                                  </p:childTnLst>
                                </p:cTn>
                              </p:par>
                              <p:par>
                                <p:cTn id="35" presetID="4" presetClass="exit" presetSubtype="16" fill="hold" grpId="0" nodeType="withEffect">
                                  <p:stCondLst>
                                    <p:cond delay="0"/>
                                  </p:stCondLst>
                                  <p:iterate type="lt">
                                    <p:tmPct val="0"/>
                                  </p:iterate>
                                  <p:childTnLst>
                                    <p:animEffect transition="out" filter="box(in)">
                                      <p:cBhvr>
                                        <p:cTn id="36" dur="1000"/>
                                        <p:tgtEl>
                                          <p:spTgt spid="58385"/>
                                        </p:tgtEl>
                                      </p:cBhvr>
                                    </p:animEffect>
                                    <p:set>
                                      <p:cBhvr>
                                        <p:cTn id="37" dur="1" fill="hold">
                                          <p:stCondLst>
                                            <p:cond delay="999"/>
                                          </p:stCondLst>
                                        </p:cTn>
                                        <p:tgtEl>
                                          <p:spTgt spid="58385"/>
                                        </p:tgtEl>
                                        <p:attrNameLst>
                                          <p:attrName>style.visibility</p:attrName>
                                        </p:attrNameLst>
                                      </p:cBhvr>
                                      <p:to>
                                        <p:strVal val="hidden"/>
                                      </p:to>
                                    </p:set>
                                  </p:childTnLst>
                                </p:cTn>
                              </p:par>
                              <p:par>
                                <p:cTn id="38" presetID="4" presetClass="exit" presetSubtype="16" fill="hold" grpId="1" nodeType="withEffect">
                                  <p:stCondLst>
                                    <p:cond delay="0"/>
                                  </p:stCondLst>
                                  <p:childTnLst>
                                    <p:animEffect transition="out" filter="box(in)">
                                      <p:cBhvr>
                                        <p:cTn id="39" dur="1000"/>
                                        <p:tgtEl>
                                          <p:spTgt spid="58376"/>
                                        </p:tgtEl>
                                      </p:cBhvr>
                                    </p:animEffect>
                                    <p:set>
                                      <p:cBhvr>
                                        <p:cTn id="40" dur="1" fill="hold">
                                          <p:stCondLst>
                                            <p:cond delay="999"/>
                                          </p:stCondLst>
                                        </p:cTn>
                                        <p:tgtEl>
                                          <p:spTgt spid="58376"/>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58388">
                                            <p:txEl>
                                              <p:pRg st="0" end="0"/>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58384">
                                            <p:txEl>
                                              <p:pRg st="0" end="0"/>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nimBg="1"/>
      <p:bldP spid="58374" grpId="0"/>
      <p:bldP spid="58376" grpId="0" animBg="1"/>
      <p:bldP spid="58376" grpId="1" animBg="1"/>
      <p:bldP spid="58377" grpId="0" animBg="1"/>
      <p:bldP spid="58378" grpId="0" animBg="1"/>
      <p:bldP spid="58379" grpId="0" animBg="1"/>
      <p:bldP spid="58380" grpId="0" animBg="1"/>
      <p:bldP spid="58381" grpId="0"/>
      <p:bldP spid="58382" grpId="0"/>
      <p:bldP spid="58383" grpId="0"/>
      <p:bldP spid="58384" grpId="0" build="allAtOnce"/>
      <p:bldP spid="58385" grpId="0"/>
      <p:bldP spid="58385" grpId="1"/>
      <p:bldP spid="58385" grpId="4"/>
      <p:bldP spid="58387" grpId="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CC0000"/>
                </a:solidFill>
                <a:effectLst/>
              </a:rPr>
              <a:t>JOIN needs</a:t>
            </a:r>
            <a:r>
              <a:rPr lang="en-US" dirty="0" smtClean="0">
                <a:effectLst/>
              </a:rPr>
              <a:t> </a:t>
            </a:r>
            <a:r>
              <a:rPr lang="en-US" dirty="0" smtClean="0">
                <a:solidFill>
                  <a:schemeClr val="accent2"/>
                </a:solidFill>
                <a:effectLst/>
              </a:rPr>
              <a:t>new crypto</a:t>
            </a:r>
          </a:p>
        </p:txBody>
      </p:sp>
      <p:sp>
        <p:nvSpPr>
          <p:cNvPr id="51204" name="Rectangle 4"/>
          <p:cNvSpPr>
            <a:spLocks noGrp="1"/>
          </p:cNvSpPr>
          <p:nvPr>
            <p:ph idx="1"/>
          </p:nvPr>
        </p:nvSpPr>
        <p:spPr>
          <a:xfrm>
            <a:off x="228600" y="1600200"/>
            <a:ext cx="8763000" cy="4678363"/>
          </a:xfrm>
        </p:spPr>
        <p:txBody>
          <a:bodyPr>
            <a:normAutofit/>
          </a:bodyPr>
          <a:lstStyle/>
          <a:p>
            <a:pPr marL="623888" indent="-514350">
              <a:buClr>
                <a:schemeClr val="accent1"/>
              </a:buClr>
              <a:buSzPct val="70000"/>
              <a:buFont typeface="Wingdings" charset="2"/>
              <a:buChar char="Ø"/>
            </a:pPr>
            <a:r>
              <a:rPr lang="en-US" sz="2800" dirty="0" smtClean="0"/>
              <a:t>Challenge: do not know which columns will be joined </a:t>
            </a:r>
          </a:p>
          <a:p>
            <a:pPr marL="623888" indent="-514350">
              <a:buClr>
                <a:schemeClr val="accent1"/>
              </a:buClr>
              <a:buSzPct val="70000"/>
              <a:buFont typeface="Wingdings" charset="2"/>
              <a:buChar char="Ø"/>
            </a:pPr>
            <a:endParaRPr lang="en-US" sz="2400" dirty="0" smtClean="0"/>
          </a:p>
          <a:p>
            <a:pPr marL="623888" indent="-514350">
              <a:buClr>
                <a:schemeClr val="accent1"/>
              </a:buClr>
              <a:buSzPct val="70000"/>
              <a:buFont typeface="Wingdings" charset="2"/>
              <a:buChar char="Ø"/>
            </a:pPr>
            <a:endParaRPr lang="en-US" sz="2400" dirty="0" smtClean="0"/>
          </a:p>
          <a:p>
            <a:pPr marL="623888" indent="-514350">
              <a:buClr>
                <a:schemeClr val="accent1"/>
              </a:buClr>
              <a:buSzPct val="70000"/>
              <a:buFont typeface="Wingdings" charset="2"/>
              <a:buChar char="Ø"/>
            </a:pPr>
            <a:endParaRPr lang="en-US" sz="2400" dirty="0" smtClean="0"/>
          </a:p>
          <a:p>
            <a:pPr marL="623888" indent="-514350">
              <a:buClr>
                <a:schemeClr val="accent1"/>
              </a:buClr>
              <a:buSzPct val="70000"/>
              <a:buFont typeface="Wingdings" charset="2"/>
              <a:buChar char="Ø"/>
            </a:pPr>
            <a:endParaRPr lang="en-US" sz="2400" dirty="0" smtClean="0"/>
          </a:p>
          <a:p>
            <a:pPr marL="623888" indent="-514350">
              <a:buClr>
                <a:schemeClr val="accent1"/>
              </a:buClr>
              <a:buSzPct val="70000"/>
              <a:buFont typeface="Wingdings" charset="2"/>
              <a:buChar char="Ø"/>
            </a:pPr>
            <a:endParaRPr lang="en-US" sz="2400" dirty="0" smtClean="0"/>
          </a:p>
          <a:p>
            <a:pPr marL="623888" indent="-514350">
              <a:buClr>
                <a:schemeClr val="accent1"/>
              </a:buClr>
              <a:buSzPct val="70000"/>
              <a:buNone/>
            </a:pPr>
            <a:endParaRPr lang="en-US" sz="2300" dirty="0" smtClean="0"/>
          </a:p>
        </p:txBody>
      </p:sp>
      <p:sp>
        <p:nvSpPr>
          <p:cNvPr id="24" name="Rounded Rectangle 23"/>
          <p:cNvSpPr/>
          <p:nvPr/>
        </p:nvSpPr>
        <p:spPr>
          <a:xfrm>
            <a:off x="6707481" y="30480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6707481" y="34290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6707481" y="38100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6707481" y="41910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6707481" y="2590800"/>
            <a:ext cx="685800" cy="381000"/>
          </a:xfrm>
          <a:prstGeom prst="rect">
            <a:avLst/>
          </a:prstGeom>
          <a:noFill/>
        </p:spPr>
        <p:txBody>
          <a:bodyPr wrap="square" rtlCol="0">
            <a:spAutoFit/>
          </a:bodyPr>
          <a:lstStyle/>
          <a:p>
            <a:r>
              <a:rPr lang="en-US" dirty="0" smtClean="0"/>
              <a:t>Col2</a:t>
            </a:r>
            <a:endParaRPr lang="en-US" dirty="0"/>
          </a:p>
        </p:txBody>
      </p:sp>
      <p:sp>
        <p:nvSpPr>
          <p:cNvPr id="29" name="Rounded Rectangle 28"/>
          <p:cNvSpPr/>
          <p:nvPr/>
        </p:nvSpPr>
        <p:spPr>
          <a:xfrm>
            <a:off x="5357977" y="3048000"/>
            <a:ext cx="685800" cy="304800"/>
          </a:xfrm>
          <a:prstGeom prst="roundRect">
            <a:avLst/>
          </a:prstGeom>
          <a:solidFill>
            <a:srgbClr val="39639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5357977" y="3429000"/>
            <a:ext cx="685800" cy="304800"/>
          </a:xfrm>
          <a:prstGeom prst="roundRect">
            <a:avLst/>
          </a:prstGeom>
          <a:solidFill>
            <a:srgbClr val="39639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5357977" y="3810000"/>
            <a:ext cx="685800" cy="304800"/>
          </a:xfrm>
          <a:prstGeom prst="roundRect">
            <a:avLst/>
          </a:prstGeom>
          <a:solidFill>
            <a:srgbClr val="39639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5357977" y="4191000"/>
            <a:ext cx="685800" cy="304800"/>
          </a:xfrm>
          <a:prstGeom prst="roundRect">
            <a:avLst/>
          </a:prstGeom>
          <a:solidFill>
            <a:srgbClr val="39639D"/>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357977" y="2590800"/>
            <a:ext cx="685800" cy="381000"/>
          </a:xfrm>
          <a:prstGeom prst="rect">
            <a:avLst/>
          </a:prstGeom>
          <a:noFill/>
        </p:spPr>
        <p:txBody>
          <a:bodyPr wrap="square" rtlCol="0">
            <a:spAutoFit/>
          </a:bodyPr>
          <a:lstStyle/>
          <a:p>
            <a:r>
              <a:rPr lang="en-US" dirty="0" smtClean="0"/>
              <a:t>Col1</a:t>
            </a:r>
            <a:endParaRPr lang="en-US" dirty="0"/>
          </a:p>
        </p:txBody>
      </p:sp>
      <p:pic>
        <p:nvPicPr>
          <p:cNvPr id="36" name="Picture 35" descr="greykey.jpg"/>
          <p:cNvPicPr>
            <a:picLocks noChangeAspect="1"/>
          </p:cNvPicPr>
          <p:nvPr/>
        </p:nvPicPr>
        <p:blipFill>
          <a:blip r:embed="rId3"/>
          <a:stretch>
            <a:fillRect/>
          </a:stretch>
        </p:blipFill>
        <p:spPr>
          <a:xfrm>
            <a:off x="7567777" y="2970788"/>
            <a:ext cx="585623" cy="577850"/>
          </a:xfrm>
          <a:prstGeom prst="rect">
            <a:avLst/>
          </a:prstGeom>
        </p:spPr>
      </p:pic>
      <p:pic>
        <p:nvPicPr>
          <p:cNvPr id="37" name="Picture 36" descr="bluekey.jpg"/>
          <p:cNvPicPr>
            <a:picLocks noChangeAspect="1"/>
          </p:cNvPicPr>
          <p:nvPr/>
        </p:nvPicPr>
        <p:blipFill>
          <a:blip r:embed="rId4"/>
          <a:stretch>
            <a:fillRect/>
          </a:stretch>
        </p:blipFill>
        <p:spPr>
          <a:xfrm>
            <a:off x="4672177" y="2895600"/>
            <a:ext cx="585623" cy="577849"/>
          </a:xfrm>
          <a:prstGeom prst="rect">
            <a:avLst/>
          </a:prstGeom>
        </p:spPr>
      </p:pic>
      <p:pic>
        <p:nvPicPr>
          <p:cNvPr id="38" name="Picture 37" descr="Key-icon.png"/>
          <p:cNvPicPr>
            <a:picLocks noChangeAspect="1"/>
          </p:cNvPicPr>
          <p:nvPr/>
        </p:nvPicPr>
        <p:blipFill>
          <a:blip r:embed="rId5"/>
          <a:stretch>
            <a:fillRect/>
          </a:stretch>
        </p:blipFill>
        <p:spPr>
          <a:xfrm rot="19025484">
            <a:off x="1245145" y="2921545"/>
            <a:ext cx="1052061" cy="1052061"/>
          </a:xfrm>
          <a:prstGeom prst="rect">
            <a:avLst/>
          </a:prstGeom>
        </p:spPr>
      </p:pic>
      <p:sp>
        <p:nvSpPr>
          <p:cNvPr id="39" name="Text Box 5"/>
          <p:cNvSpPr txBox="1">
            <a:spLocks noChangeArrowheads="1"/>
          </p:cNvSpPr>
          <p:nvPr/>
        </p:nvSpPr>
        <p:spPr bwMode="auto">
          <a:xfrm>
            <a:off x="1066800" y="3669268"/>
            <a:ext cx="1295400" cy="369332"/>
          </a:xfrm>
          <a:prstGeom prst="rect">
            <a:avLst/>
          </a:prstGeom>
          <a:noFill/>
          <a:ln w="9525">
            <a:noFill/>
            <a:miter lim="800000"/>
            <a:headEnd/>
            <a:tailEnd/>
          </a:ln>
        </p:spPr>
        <p:txBody>
          <a:bodyPr wrap="square">
            <a:spAutoFit/>
          </a:bodyPr>
          <a:lstStyle/>
          <a:p>
            <a:pPr algn="ctr"/>
            <a:r>
              <a:rPr lang="en-US" dirty="0" smtClean="0"/>
              <a:t>Proxy</a:t>
            </a:r>
            <a:endParaRPr lang="en-US" dirty="0"/>
          </a:p>
        </p:txBody>
      </p:sp>
      <p:sp>
        <p:nvSpPr>
          <p:cNvPr id="40" name="Rounded Rectangle 39"/>
          <p:cNvSpPr/>
          <p:nvPr/>
        </p:nvSpPr>
        <p:spPr>
          <a:xfrm>
            <a:off x="1143000" y="3657600"/>
            <a:ext cx="1066800" cy="457200"/>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1" name="Picture 40" descr="redkey.jpg"/>
          <p:cNvPicPr>
            <a:picLocks noChangeAspect="1"/>
          </p:cNvPicPr>
          <p:nvPr/>
        </p:nvPicPr>
        <p:blipFill>
          <a:blip r:embed="rId6"/>
          <a:stretch>
            <a:fillRect/>
          </a:stretch>
        </p:blipFill>
        <p:spPr>
          <a:xfrm>
            <a:off x="2590800" y="3352800"/>
            <a:ext cx="585623" cy="577849"/>
          </a:xfrm>
          <a:prstGeom prst="rect">
            <a:avLst/>
          </a:prstGeom>
        </p:spPr>
      </p:pic>
      <p:cxnSp>
        <p:nvCxnSpPr>
          <p:cNvPr id="52" name="Straight Arrow Connector 51"/>
          <p:cNvCxnSpPr/>
          <p:nvPr/>
        </p:nvCxnSpPr>
        <p:spPr>
          <a:xfrm>
            <a:off x="2286000" y="3962400"/>
            <a:ext cx="20574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90800" y="2667000"/>
            <a:ext cx="1447800" cy="646331"/>
          </a:xfrm>
          <a:prstGeom prst="rect">
            <a:avLst/>
          </a:prstGeom>
          <a:noFill/>
        </p:spPr>
        <p:txBody>
          <a:bodyPr wrap="square" rtlCol="0">
            <a:spAutoFit/>
          </a:bodyPr>
          <a:lstStyle/>
          <a:p>
            <a:r>
              <a:rPr lang="en-US" dirty="0" smtClean="0"/>
              <a:t>Join key Col1-Col2</a:t>
            </a:r>
            <a:endParaRPr lang="en-US" dirty="0"/>
          </a:p>
        </p:txBody>
      </p:sp>
      <p:grpSp>
        <p:nvGrpSpPr>
          <p:cNvPr id="60" name="Group 59"/>
          <p:cNvGrpSpPr/>
          <p:nvPr/>
        </p:nvGrpSpPr>
        <p:grpSpPr>
          <a:xfrm>
            <a:off x="4593071" y="2895601"/>
            <a:ext cx="1426729" cy="1600199"/>
            <a:chOff x="4440671" y="4343401"/>
            <a:chExt cx="1426729" cy="1600199"/>
          </a:xfrm>
        </p:grpSpPr>
        <p:sp>
          <p:nvSpPr>
            <p:cNvPr id="55" name="Rounded Rectangle 54"/>
            <p:cNvSpPr/>
            <p:nvPr/>
          </p:nvSpPr>
          <p:spPr>
            <a:xfrm>
              <a:off x="5181600" y="44958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5181600" y="48768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56"/>
            <p:cNvSpPr/>
            <p:nvPr/>
          </p:nvSpPr>
          <p:spPr>
            <a:xfrm>
              <a:off x="5181600" y="52578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5181600" y="5638800"/>
              <a:ext cx="685800" cy="3048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9" name="Picture 58" descr="greykey.jpg"/>
            <p:cNvPicPr>
              <a:picLocks noChangeAspect="1"/>
            </p:cNvPicPr>
            <p:nvPr/>
          </p:nvPicPr>
          <p:blipFill>
            <a:blip r:embed="rId3"/>
            <a:stretch>
              <a:fillRect/>
            </a:stretch>
          </p:blipFill>
          <p:spPr>
            <a:xfrm>
              <a:off x="4440671" y="4343401"/>
              <a:ext cx="662848" cy="654050"/>
            </a:xfrm>
            <a:prstGeom prst="rect">
              <a:avLst/>
            </a:prstGeom>
          </p:spPr>
        </p:pic>
      </p:grpSp>
      <p:cxnSp>
        <p:nvCxnSpPr>
          <p:cNvPr id="62" name="Elbow Connector 61"/>
          <p:cNvCxnSpPr>
            <a:endCxn id="25" idx="1"/>
          </p:cNvCxnSpPr>
          <p:nvPr/>
        </p:nvCxnSpPr>
        <p:spPr>
          <a:xfrm>
            <a:off x="6035305" y="3200400"/>
            <a:ext cx="672176" cy="381000"/>
          </a:xfrm>
          <a:prstGeom prst="bentConnector3">
            <a:avLst>
              <a:gd name="adj1"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hape 68"/>
          <p:cNvCxnSpPr>
            <a:endCxn id="24" idx="1"/>
          </p:cNvCxnSpPr>
          <p:nvPr/>
        </p:nvCxnSpPr>
        <p:spPr>
          <a:xfrm flipV="1">
            <a:off x="6035305" y="3200400"/>
            <a:ext cx="672176" cy="762000"/>
          </a:xfrm>
          <a:prstGeom prst="bentConnector3">
            <a:avLst>
              <a:gd name="adj1" fmla="val 72673"/>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2" name="Rectangle 4"/>
          <p:cNvSpPr txBox="1">
            <a:spLocks/>
          </p:cNvSpPr>
          <p:nvPr/>
        </p:nvSpPr>
        <p:spPr>
          <a:xfrm>
            <a:off x="228600" y="2408237"/>
            <a:ext cx="8839200" cy="4678363"/>
          </a:xfrm>
          <a:prstGeom prst="rect">
            <a:avLst/>
          </a:prstGeom>
        </p:spPr>
        <p:txBody>
          <a:bodyPr vert="horz" lIns="91440" tIns="45720" rIns="91440" bIns="45720" rtlCol="0">
            <a:normAutofit/>
          </a:bodyPr>
          <a:lstStyle/>
          <a:p>
            <a:pPr marL="623888" marR="0" lvl="0" indent="-51435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23888" marR="0" lvl="0" indent="-51435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23888" marR="0" lvl="0" indent="-51435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23888" marR="0" lvl="0" indent="-51435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23888" marR="0" lvl="0" indent="-51435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23888" marR="0" lvl="0" indent="-51435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623888" marR="0" lvl="0" indent="-51435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Data items not revealed, cannot join without join key</a:t>
            </a:r>
          </a:p>
        </p:txBody>
      </p:sp>
      <p:grpSp>
        <p:nvGrpSpPr>
          <p:cNvPr id="85" name="Group 84"/>
          <p:cNvGrpSpPr/>
          <p:nvPr/>
        </p:nvGrpSpPr>
        <p:grpSpPr>
          <a:xfrm>
            <a:off x="3124200" y="3429000"/>
            <a:ext cx="1143000" cy="512777"/>
            <a:chOff x="2438400" y="4343400"/>
            <a:chExt cx="1371600" cy="512777"/>
          </a:xfrm>
        </p:grpSpPr>
        <p:pic>
          <p:nvPicPr>
            <p:cNvPr id="81" name="Picture 80" descr="bluekey.jpg"/>
            <p:cNvPicPr>
              <a:picLocks noChangeAspect="1"/>
            </p:cNvPicPr>
            <p:nvPr/>
          </p:nvPicPr>
          <p:blipFill>
            <a:blip r:embed="rId4"/>
            <a:stretch>
              <a:fillRect/>
            </a:stretch>
          </p:blipFill>
          <p:spPr>
            <a:xfrm>
              <a:off x="3352800" y="4393918"/>
              <a:ext cx="457200" cy="451131"/>
            </a:xfrm>
            <a:prstGeom prst="rect">
              <a:avLst/>
            </a:prstGeom>
          </p:spPr>
        </p:pic>
        <p:pic>
          <p:nvPicPr>
            <p:cNvPr id="82" name="Picture 81" descr="greykey.jpg"/>
            <p:cNvPicPr>
              <a:picLocks noChangeAspect="1"/>
            </p:cNvPicPr>
            <p:nvPr/>
          </p:nvPicPr>
          <p:blipFill>
            <a:blip r:embed="rId3"/>
            <a:stretch>
              <a:fillRect/>
            </a:stretch>
          </p:blipFill>
          <p:spPr>
            <a:xfrm>
              <a:off x="2667001" y="4405046"/>
              <a:ext cx="457200" cy="451131"/>
            </a:xfrm>
            <a:prstGeom prst="rect">
              <a:avLst/>
            </a:prstGeom>
          </p:spPr>
        </p:pic>
        <p:sp>
          <p:nvSpPr>
            <p:cNvPr id="83" name="TextBox 82"/>
            <p:cNvSpPr txBox="1"/>
            <p:nvPr/>
          </p:nvSpPr>
          <p:spPr>
            <a:xfrm>
              <a:off x="2438400" y="4343400"/>
              <a:ext cx="533400" cy="461665"/>
            </a:xfrm>
            <a:prstGeom prst="rect">
              <a:avLst/>
            </a:prstGeom>
            <a:noFill/>
          </p:spPr>
          <p:txBody>
            <a:bodyPr wrap="square" rtlCol="0">
              <a:spAutoFit/>
            </a:bodyPr>
            <a:lstStyle/>
            <a:p>
              <a:r>
                <a:rPr lang="en-US" sz="2400" dirty="0" smtClean="0"/>
                <a:t>=</a:t>
              </a:r>
              <a:endParaRPr lang="en-US" sz="2400" dirty="0"/>
            </a:p>
          </p:txBody>
        </p:sp>
        <p:sp>
          <p:nvSpPr>
            <p:cNvPr id="84" name="TextBox 83"/>
            <p:cNvSpPr txBox="1"/>
            <p:nvPr/>
          </p:nvSpPr>
          <p:spPr>
            <a:xfrm>
              <a:off x="3124200" y="4343400"/>
              <a:ext cx="533400" cy="461665"/>
            </a:xfrm>
            <a:prstGeom prst="rect">
              <a:avLst/>
            </a:prstGeom>
            <a:noFill/>
          </p:spPr>
          <p:txBody>
            <a:bodyPr wrap="square" rtlCol="0">
              <a:spAutoFit/>
            </a:bodyPr>
            <a:lstStyle/>
            <a:p>
              <a:r>
                <a:rPr lang="en-US" sz="2400" dirty="0" smtClean="0"/>
                <a:t>-</a:t>
              </a:r>
              <a:endParaRPr 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26" presetClass="emph" presetSubtype="0" fill="hold" nodeType="withEffect">
                                  <p:stCondLst>
                                    <p:cond delay="0"/>
                                  </p:stCondLst>
                                  <p:childTnLst>
                                    <p:animEffect transition="out" filter="fade">
                                      <p:cBhvr>
                                        <p:cTn id="24" dur="500" tmFilter="0, 0; .2, .5; .8, .5; 1, 0"/>
                                        <p:tgtEl>
                                          <p:spTgt spid="60"/>
                                        </p:tgtEl>
                                      </p:cBhvr>
                                    </p:animEffect>
                                    <p:animScale>
                                      <p:cBhvr>
                                        <p:cTn id="25" dur="250" autoRev="1" fill="hold"/>
                                        <p:tgtEl>
                                          <p:spTgt spid="60"/>
                                        </p:tgtEl>
                                      </p:cBhvr>
                                      <p:by x="105000" y="105000"/>
                                    </p:animScale>
                                  </p:childTnLst>
                                </p:cTn>
                              </p:par>
                              <p:par>
                                <p:cTn id="26" presetID="1"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6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54" grpId="0"/>
      <p:bldP spid="72"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525252"/>
                </a:solidFill>
              </a:rPr>
              <a:t>Other queries</a:t>
            </a:r>
            <a:endParaRPr lang="en-US" dirty="0" smtClean="0">
              <a:solidFill>
                <a:srgbClr val="525252"/>
              </a:solidFill>
              <a:effectLst/>
            </a:endParaRPr>
          </a:p>
        </p:txBody>
      </p:sp>
      <p:sp>
        <p:nvSpPr>
          <p:cNvPr id="49154" name="Rectangle 3"/>
          <p:cNvSpPr>
            <a:spLocks noGrp="1"/>
          </p:cNvSpPr>
          <p:nvPr>
            <p:ph idx="1"/>
          </p:nvPr>
        </p:nvSpPr>
        <p:spPr/>
        <p:txBody>
          <a:bodyPr/>
          <a:lstStyle/>
          <a:p>
            <a:pPr>
              <a:buClr>
                <a:schemeClr val="accent1"/>
              </a:buClr>
              <a:buSzPct val="70000"/>
              <a:buFont typeface="Wingdings" charset="2"/>
              <a:buChar char="Ø"/>
            </a:pPr>
            <a:r>
              <a:rPr lang="en-US" dirty="0" smtClean="0"/>
              <a:t>Various others supported:</a:t>
            </a:r>
          </a:p>
          <a:p>
            <a:pPr lvl="1">
              <a:buClr>
                <a:schemeClr val="accent1"/>
              </a:buClr>
              <a:buSzPct val="70000"/>
              <a:buFont typeface="Wingdings" charset="2"/>
              <a:buChar char="Ø"/>
            </a:pPr>
            <a:r>
              <a:rPr lang="en-US" dirty="0" smtClean="0">
                <a:solidFill>
                  <a:srgbClr val="525252"/>
                </a:solidFill>
              </a:rPr>
              <a:t>Inserts, updates, deletes, nested queries</a:t>
            </a:r>
          </a:p>
          <a:p>
            <a:pPr lvl="1">
              <a:buClr>
                <a:schemeClr val="accent1"/>
              </a:buClr>
              <a:buSzPct val="70000"/>
              <a:buFont typeface="Wingdings" charset="2"/>
              <a:buChar char="Ø"/>
            </a:pPr>
            <a:r>
              <a:rPr lang="en-US" dirty="0" smtClean="0">
                <a:solidFill>
                  <a:srgbClr val="525252"/>
                </a:solidFill>
              </a:rPr>
              <a:t>Indexes</a:t>
            </a:r>
          </a:p>
          <a:p>
            <a:pPr lvl="1">
              <a:buClr>
                <a:schemeClr val="accent1"/>
              </a:buClr>
              <a:buSzPct val="70000"/>
              <a:buFont typeface="Wingdings" charset="2"/>
              <a:buChar char="Ø"/>
            </a:pPr>
            <a:r>
              <a:rPr lang="en-US" dirty="0" smtClean="0">
                <a:solidFill>
                  <a:srgbClr val="525252"/>
                </a:solidFill>
              </a:rPr>
              <a:t>Transactions, auto-increments</a:t>
            </a:r>
          </a:p>
          <a:p>
            <a:pPr>
              <a:buClr>
                <a:schemeClr val="accent1"/>
              </a:buClr>
              <a:buSzPct val="70000"/>
              <a:buFont typeface="Wingdings" charset="2"/>
              <a:buChar char="Ø"/>
            </a:pPr>
            <a:r>
              <a:rPr lang="en-US" dirty="0" smtClean="0">
                <a:solidFill>
                  <a:schemeClr val="accent4"/>
                </a:solidFill>
              </a:rPr>
              <a:t>Not supported</a:t>
            </a:r>
            <a:r>
              <a:rPr lang="en-US" dirty="0" smtClean="0"/>
              <a:t>: </a:t>
            </a:r>
            <a:r>
              <a:rPr lang="en-US" dirty="0" err="1" smtClean="0">
                <a:latin typeface="Garamond"/>
                <a:cs typeface="Garamond"/>
              </a:rPr>
              <a:t>A.a</a:t>
            </a:r>
            <a:r>
              <a:rPr lang="en-US" dirty="0" smtClean="0">
                <a:latin typeface="Garamond"/>
                <a:cs typeface="Garamond"/>
              </a:rPr>
              <a:t> + </a:t>
            </a:r>
            <a:r>
              <a:rPr lang="en-US" dirty="0" err="1" smtClean="0">
                <a:latin typeface="Garamond"/>
                <a:cs typeface="Garamond"/>
              </a:rPr>
              <a:t>A.b</a:t>
            </a:r>
            <a:r>
              <a:rPr lang="en-US" dirty="0" smtClean="0">
                <a:latin typeface="Garamond"/>
                <a:cs typeface="Garamond"/>
              </a:rPr>
              <a:t> &gt; </a:t>
            </a:r>
            <a:r>
              <a:rPr lang="en-US" dirty="0" err="1" smtClean="0">
                <a:latin typeface="Garamond"/>
                <a:cs typeface="Garamond"/>
              </a:rPr>
              <a:t>B.c</a:t>
            </a:r>
            <a:endParaRPr lang="en-US" dirty="0" smtClean="0">
              <a:latin typeface="Garamond"/>
              <a:cs typeface="Garamon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525252"/>
                </a:solidFill>
                <a:effectLst/>
              </a:rPr>
              <a:t>Security converges</a:t>
            </a:r>
          </a:p>
        </p:txBody>
      </p:sp>
      <p:sp>
        <p:nvSpPr>
          <p:cNvPr id="59395" name="Rectangle 3"/>
          <p:cNvSpPr>
            <a:spLocks noGrp="1"/>
          </p:cNvSpPr>
          <p:nvPr>
            <p:ph idx="1"/>
          </p:nvPr>
        </p:nvSpPr>
        <p:spPr>
          <a:xfrm>
            <a:off x="533400" y="1524000"/>
            <a:ext cx="8610600" cy="4525963"/>
          </a:xfrm>
        </p:spPr>
        <p:txBody>
          <a:bodyPr>
            <a:normAutofit/>
          </a:bodyPr>
          <a:lstStyle/>
          <a:p>
            <a:pPr>
              <a:buClr>
                <a:schemeClr val="accent1"/>
              </a:buClr>
              <a:buSzPct val="70000"/>
              <a:buFont typeface="Wingdings" charset="2"/>
              <a:buChar char="Ø"/>
            </a:pPr>
            <a:r>
              <a:rPr lang="en-US" dirty="0" smtClean="0"/>
              <a:t>Onion levels stripped only when new operations needed</a:t>
            </a:r>
          </a:p>
          <a:p>
            <a:pPr>
              <a:buNone/>
            </a:pPr>
            <a:endParaRPr lang="en-US" dirty="0" smtClean="0"/>
          </a:p>
        </p:txBody>
      </p:sp>
      <p:sp>
        <p:nvSpPr>
          <p:cNvPr id="59396" name="AutoShape 4"/>
          <p:cNvSpPr>
            <a:spLocks noChangeArrowheads="1"/>
          </p:cNvSpPr>
          <p:nvPr/>
        </p:nvSpPr>
        <p:spPr bwMode="auto">
          <a:xfrm>
            <a:off x="1143000" y="2971800"/>
            <a:ext cx="609600" cy="304800"/>
          </a:xfrm>
          <a:prstGeom prst="rightArrow">
            <a:avLst>
              <a:gd name="adj1" fmla="val 50000"/>
              <a:gd name="adj2" fmla="val 75000"/>
            </a:avLst>
          </a:prstGeom>
          <a:solidFill>
            <a:srgbClr val="CC0000"/>
          </a:solidFill>
          <a:ln w="9525">
            <a:solidFill>
              <a:schemeClr val="tx1"/>
            </a:solidFill>
            <a:miter lim="800000"/>
            <a:headEnd/>
            <a:tailEnd/>
          </a:ln>
        </p:spPr>
        <p:txBody>
          <a:bodyPr wrap="none" anchor="ctr"/>
          <a:lstStyle/>
          <a:p>
            <a:endParaRPr lang="en-US"/>
          </a:p>
        </p:txBody>
      </p:sp>
      <p:sp>
        <p:nvSpPr>
          <p:cNvPr id="59399" name="AutoShape 7"/>
          <p:cNvSpPr>
            <a:spLocks noChangeArrowheads="1"/>
          </p:cNvSpPr>
          <p:nvPr/>
        </p:nvSpPr>
        <p:spPr bwMode="auto">
          <a:xfrm>
            <a:off x="1143000" y="3731062"/>
            <a:ext cx="609600" cy="3048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p>
            <a:endParaRPr lang="en-US" dirty="0">
              <a:solidFill>
                <a:srgbClr val="2DA2BF"/>
              </a:solidFill>
            </a:endParaRPr>
          </a:p>
        </p:txBody>
      </p:sp>
      <p:sp>
        <p:nvSpPr>
          <p:cNvPr id="7" name="TextBox 6"/>
          <p:cNvSpPr txBox="1"/>
          <p:nvPr/>
        </p:nvSpPr>
        <p:spPr>
          <a:xfrm>
            <a:off x="1752600" y="2895600"/>
            <a:ext cx="6477000" cy="1692771"/>
          </a:xfrm>
          <a:prstGeom prst="rect">
            <a:avLst/>
          </a:prstGeom>
          <a:noFill/>
        </p:spPr>
        <p:txBody>
          <a:bodyPr wrap="square" rtlCol="0">
            <a:spAutoFit/>
          </a:bodyPr>
          <a:lstStyle/>
          <a:p>
            <a:r>
              <a:rPr lang="en-US" sz="2600" dirty="0" smtClean="0">
                <a:solidFill>
                  <a:srgbClr val="AF2B1D"/>
                </a:solidFill>
              </a:rPr>
              <a:t>Steady State: no decryptions at server</a:t>
            </a:r>
          </a:p>
          <a:p>
            <a:endParaRPr lang="en-US" sz="2600" dirty="0" smtClean="0">
              <a:solidFill>
                <a:srgbClr val="2DA2BF"/>
              </a:solidFill>
            </a:endParaRPr>
          </a:p>
          <a:p>
            <a:r>
              <a:rPr lang="en-US" sz="2600" dirty="0" smtClean="0">
                <a:solidFill>
                  <a:srgbClr val="2DA2BF"/>
                </a:solidFill>
              </a:rPr>
              <a:t>Practical: </a:t>
            </a:r>
            <a:r>
              <a:rPr lang="en-US" sz="2600" dirty="0" smtClean="0"/>
              <a:t>typical SQL processing on enlarged </a:t>
            </a:r>
            <a:r>
              <a:rPr lang="en-US" sz="2600" dirty="0" err="1" smtClean="0"/>
              <a:t>tuples</a:t>
            </a:r>
            <a:endParaRPr lang="en-US" sz="2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9" grpId="0" animBg="1"/>
      <p:bldP spid="7" grpId="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 name="TextBox 48"/>
          <p:cNvSpPr txBox="1"/>
          <p:nvPr/>
        </p:nvSpPr>
        <p:spPr>
          <a:xfrm>
            <a:off x="3200400" y="3352800"/>
            <a:ext cx="5638800" cy="1200328"/>
          </a:xfrm>
          <a:prstGeom prst="rect">
            <a:avLst/>
          </a:prstGeom>
          <a:noFill/>
        </p:spPr>
        <p:txBody>
          <a:bodyPr wrap="square" rtlCol="0">
            <a:spAutoFit/>
          </a:bodyPr>
          <a:lstStyle/>
          <a:p>
            <a:endParaRPr lang="en-US" sz="2400" dirty="0" smtClean="0"/>
          </a:p>
          <a:p>
            <a:pPr>
              <a:buFont typeface="Arial"/>
              <a:buChar char="•"/>
            </a:pPr>
            <a:r>
              <a:rPr lang="en-US" sz="2400" dirty="0" smtClean="0"/>
              <a:t> aggregation on </a:t>
            </a:r>
            <a:r>
              <a:rPr lang="en-US" sz="2400" i="1" dirty="0" smtClean="0"/>
              <a:t>salary</a:t>
            </a:r>
            <a:r>
              <a:rPr lang="en-US" sz="2400" dirty="0" smtClean="0"/>
              <a:t>        nothing</a:t>
            </a:r>
          </a:p>
          <a:p>
            <a:pPr>
              <a:buFont typeface="Arial"/>
              <a:buChar char="•"/>
            </a:pPr>
            <a:r>
              <a:rPr lang="en-US" sz="2400" dirty="0" smtClean="0"/>
              <a:t> no filter on a column        nothing</a:t>
            </a:r>
            <a:endParaRPr lang="en-US" sz="2400" dirty="0"/>
          </a:p>
        </p:txBody>
      </p:sp>
      <p:sp>
        <p:nvSpPr>
          <p:cNvPr id="50" name="TextBox 49"/>
          <p:cNvSpPr txBox="1"/>
          <p:nvPr/>
        </p:nvSpPr>
        <p:spPr>
          <a:xfrm>
            <a:off x="3200400" y="2971800"/>
            <a:ext cx="5638800" cy="1200328"/>
          </a:xfrm>
          <a:prstGeom prst="rect">
            <a:avLst/>
          </a:prstGeom>
          <a:noFill/>
        </p:spPr>
        <p:txBody>
          <a:bodyPr wrap="square" rtlCol="0">
            <a:spAutoFit/>
          </a:bodyPr>
          <a:lstStyle/>
          <a:p>
            <a:endParaRPr lang="en-US" sz="2400" dirty="0" smtClean="0"/>
          </a:p>
          <a:p>
            <a:pPr>
              <a:buFont typeface="Arial"/>
              <a:buChar char="•"/>
            </a:pPr>
            <a:r>
              <a:rPr lang="en-US" sz="2400" dirty="0" smtClean="0"/>
              <a:t> order predicate on </a:t>
            </a:r>
            <a:r>
              <a:rPr lang="en-US" sz="2400" i="1" dirty="0" smtClean="0"/>
              <a:t>name</a:t>
            </a:r>
            <a:r>
              <a:rPr lang="en-US" sz="2400" dirty="0" smtClean="0"/>
              <a:t>       order</a:t>
            </a:r>
          </a:p>
          <a:p>
            <a:endParaRPr lang="en-US" sz="2400" dirty="0"/>
          </a:p>
        </p:txBody>
      </p:sp>
      <p:sp>
        <p:nvSpPr>
          <p:cNvPr id="2" name="Title 1"/>
          <p:cNvSpPr>
            <a:spLocks noGrp="1"/>
          </p:cNvSpPr>
          <p:nvPr>
            <p:ph type="title"/>
          </p:nvPr>
        </p:nvSpPr>
        <p:spPr/>
        <p:txBody>
          <a:bodyPr/>
          <a:lstStyle/>
          <a:p>
            <a:r>
              <a:rPr lang="en-US" dirty="0" smtClean="0">
                <a:solidFill>
                  <a:schemeClr val="tx2"/>
                </a:solidFill>
              </a:rPr>
              <a:t>Confidentiality Guarantees</a:t>
            </a:r>
            <a:endParaRPr lang="en-US" dirty="0">
              <a:solidFill>
                <a:schemeClr val="tx2"/>
              </a:solidFill>
            </a:endParaRPr>
          </a:p>
        </p:txBody>
      </p:sp>
      <p:sp>
        <p:nvSpPr>
          <p:cNvPr id="4" name="TextBox 3"/>
          <p:cNvSpPr txBox="1"/>
          <p:nvPr/>
        </p:nvSpPr>
        <p:spPr>
          <a:xfrm>
            <a:off x="457200" y="2743200"/>
            <a:ext cx="1981200" cy="369332"/>
          </a:xfrm>
          <a:prstGeom prst="rect">
            <a:avLst/>
          </a:prstGeom>
          <a:noFill/>
        </p:spPr>
        <p:txBody>
          <a:bodyPr wrap="square" rtlCol="0">
            <a:spAutoFit/>
          </a:bodyPr>
          <a:lstStyle/>
          <a:p>
            <a:r>
              <a:rPr lang="en-US" dirty="0" err="1" smtClean="0"/>
              <a:t>emp</a:t>
            </a:r>
            <a:r>
              <a:rPr lang="en-US" dirty="0" smtClean="0"/>
              <a:t>:</a:t>
            </a:r>
            <a:endParaRPr lang="en-US" dirty="0"/>
          </a:p>
        </p:txBody>
      </p:sp>
      <p:sp>
        <p:nvSpPr>
          <p:cNvPr id="8" name="TextBox 7"/>
          <p:cNvSpPr txBox="1"/>
          <p:nvPr/>
        </p:nvSpPr>
        <p:spPr>
          <a:xfrm>
            <a:off x="457200" y="3124200"/>
            <a:ext cx="762000" cy="369332"/>
          </a:xfrm>
          <a:prstGeom prst="rect">
            <a:avLst/>
          </a:prstGeom>
          <a:noFill/>
        </p:spPr>
        <p:txBody>
          <a:bodyPr wrap="square" rtlCol="0">
            <a:spAutoFit/>
          </a:bodyPr>
          <a:lstStyle/>
          <a:p>
            <a:r>
              <a:rPr lang="en-US" dirty="0" smtClean="0"/>
              <a:t>rank</a:t>
            </a:r>
            <a:endParaRPr lang="en-US" dirty="0"/>
          </a:p>
        </p:txBody>
      </p:sp>
      <p:sp>
        <p:nvSpPr>
          <p:cNvPr id="9" name="TextBox 8"/>
          <p:cNvSpPr txBox="1"/>
          <p:nvPr/>
        </p:nvSpPr>
        <p:spPr>
          <a:xfrm>
            <a:off x="1219200" y="3124200"/>
            <a:ext cx="838200" cy="381000"/>
          </a:xfrm>
          <a:prstGeom prst="rect">
            <a:avLst/>
          </a:prstGeom>
          <a:noFill/>
        </p:spPr>
        <p:txBody>
          <a:bodyPr wrap="square" rtlCol="0">
            <a:spAutoFit/>
          </a:bodyPr>
          <a:lstStyle/>
          <a:p>
            <a:r>
              <a:rPr lang="en-US" dirty="0" smtClean="0"/>
              <a:t>name</a:t>
            </a:r>
            <a:endParaRPr lang="en-US" dirty="0"/>
          </a:p>
        </p:txBody>
      </p:sp>
      <p:sp>
        <p:nvSpPr>
          <p:cNvPr id="10" name="TextBox 9"/>
          <p:cNvSpPr txBox="1"/>
          <p:nvPr/>
        </p:nvSpPr>
        <p:spPr>
          <a:xfrm>
            <a:off x="2133600" y="3124200"/>
            <a:ext cx="838200" cy="381000"/>
          </a:xfrm>
          <a:prstGeom prst="rect">
            <a:avLst/>
          </a:prstGeom>
          <a:noFill/>
        </p:spPr>
        <p:txBody>
          <a:bodyPr wrap="square" rtlCol="0">
            <a:spAutoFit/>
          </a:bodyPr>
          <a:lstStyle/>
          <a:p>
            <a:r>
              <a:rPr lang="en-US" dirty="0" smtClean="0"/>
              <a:t>salary</a:t>
            </a:r>
            <a:endParaRPr lang="en-US" dirty="0"/>
          </a:p>
        </p:txBody>
      </p:sp>
      <p:cxnSp>
        <p:nvCxnSpPr>
          <p:cNvPr id="13" name="Straight Connector 12"/>
          <p:cNvCxnSpPr/>
          <p:nvPr/>
        </p:nvCxnSpPr>
        <p:spPr>
          <a:xfrm rot="5400000">
            <a:off x="838994" y="3505200"/>
            <a:ext cx="608806"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200400" y="2590800"/>
            <a:ext cx="5638800" cy="830997"/>
          </a:xfrm>
          <a:prstGeom prst="rect">
            <a:avLst/>
          </a:prstGeom>
          <a:noFill/>
        </p:spPr>
        <p:txBody>
          <a:bodyPr wrap="square" rtlCol="0">
            <a:spAutoFit/>
          </a:bodyPr>
          <a:lstStyle/>
          <a:p>
            <a:r>
              <a:rPr lang="en-US" sz="2400" dirty="0" smtClean="0"/>
              <a:t>If query has </a:t>
            </a:r>
          </a:p>
          <a:p>
            <a:pPr>
              <a:buFont typeface="Arial"/>
              <a:buChar char="•"/>
            </a:pPr>
            <a:r>
              <a:rPr lang="en-US" sz="2400" dirty="0" smtClean="0"/>
              <a:t> equality predicate on </a:t>
            </a:r>
            <a:r>
              <a:rPr lang="en-US" sz="2400" i="1" dirty="0" smtClean="0"/>
              <a:t>name</a:t>
            </a:r>
            <a:r>
              <a:rPr lang="en-US" sz="2400" dirty="0" smtClean="0"/>
              <a:t>       repeats</a:t>
            </a:r>
          </a:p>
        </p:txBody>
      </p:sp>
      <p:sp>
        <p:nvSpPr>
          <p:cNvPr id="32" name="TextBox 31"/>
          <p:cNvSpPr txBox="1"/>
          <p:nvPr/>
        </p:nvSpPr>
        <p:spPr>
          <a:xfrm>
            <a:off x="1143000" y="4935141"/>
            <a:ext cx="7315200" cy="1846659"/>
          </a:xfrm>
          <a:prstGeom prst="rect">
            <a:avLst/>
          </a:prstGeom>
          <a:noFill/>
        </p:spPr>
        <p:txBody>
          <a:bodyPr wrap="square" rtlCol="0">
            <a:spAutoFit/>
          </a:bodyPr>
          <a:lstStyle/>
          <a:p>
            <a:pPr marL="457200" indent="-457200">
              <a:buClr>
                <a:schemeClr val="accent2"/>
              </a:buClr>
              <a:buFont typeface="Arial"/>
              <a:buChar char="•"/>
            </a:pPr>
            <a:r>
              <a:rPr lang="en-US" sz="2400" dirty="0" smtClean="0">
                <a:solidFill>
                  <a:schemeClr val="accent2"/>
                </a:solidFill>
              </a:rPr>
              <a:t>Never reveal plaintext</a:t>
            </a:r>
          </a:p>
          <a:p>
            <a:pPr marL="457200" indent="-457200">
              <a:buClr>
                <a:schemeClr val="accent2"/>
              </a:buClr>
              <a:buFont typeface="Arial"/>
              <a:buChar char="•"/>
            </a:pPr>
            <a:r>
              <a:rPr lang="en-US" sz="2400" dirty="0" smtClean="0">
                <a:solidFill>
                  <a:schemeClr val="accent2"/>
                </a:solidFill>
              </a:rPr>
              <a:t>Server cannot compute queries requiring unrequested relationships</a:t>
            </a:r>
          </a:p>
          <a:p>
            <a:endParaRPr lang="en-US" sz="2400" dirty="0" smtClean="0">
              <a:solidFill>
                <a:schemeClr val="accent2"/>
              </a:solidFill>
            </a:endParaRPr>
          </a:p>
          <a:p>
            <a:endParaRPr lang="en-US" dirty="0"/>
          </a:p>
        </p:txBody>
      </p:sp>
      <p:sp>
        <p:nvSpPr>
          <p:cNvPr id="41" name="Right Arrow 40"/>
          <p:cNvSpPr/>
          <p:nvPr/>
        </p:nvSpPr>
        <p:spPr>
          <a:xfrm>
            <a:off x="7315200" y="3124200"/>
            <a:ext cx="3810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Arrow 41"/>
          <p:cNvSpPr/>
          <p:nvPr/>
        </p:nvSpPr>
        <p:spPr>
          <a:xfrm>
            <a:off x="6934200" y="3505200"/>
            <a:ext cx="3810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Arrow 42"/>
          <p:cNvSpPr/>
          <p:nvPr/>
        </p:nvSpPr>
        <p:spPr>
          <a:xfrm>
            <a:off x="6553200" y="3886200"/>
            <a:ext cx="3810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Arrow 43"/>
          <p:cNvSpPr/>
          <p:nvPr/>
        </p:nvSpPr>
        <p:spPr>
          <a:xfrm>
            <a:off x="6400800" y="4267200"/>
            <a:ext cx="3810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533400" y="1564957"/>
            <a:ext cx="8686800" cy="1031051"/>
          </a:xfrm>
          <a:prstGeom prst="rect">
            <a:avLst/>
          </a:prstGeom>
          <a:noFill/>
        </p:spPr>
        <p:txBody>
          <a:bodyPr wrap="square" rtlCol="0">
            <a:spAutoFit/>
          </a:bodyPr>
          <a:lstStyle/>
          <a:p>
            <a:pPr marL="514350" indent="-514350">
              <a:spcBef>
                <a:spcPts val="600"/>
              </a:spcBef>
              <a:buClr>
                <a:schemeClr val="accent1"/>
              </a:buClr>
              <a:buFont typeface="Wingdings" charset="2"/>
              <a:buChar char="Ø"/>
            </a:pPr>
            <a:r>
              <a:rPr lang="en-US" sz="2800" dirty="0" smtClean="0"/>
              <a:t>Formal security definition and proof</a:t>
            </a:r>
          </a:p>
          <a:p>
            <a:pPr marL="514350" indent="-514350">
              <a:spcBef>
                <a:spcPts val="600"/>
              </a:spcBef>
              <a:buClr>
                <a:schemeClr val="accent1"/>
              </a:buClr>
              <a:buFont typeface="Wingdings" charset="2"/>
              <a:buChar char="Ø"/>
            </a:pPr>
            <a:r>
              <a:rPr lang="en-US" sz="2800" dirty="0" smtClean="0"/>
              <a:t>Implications:</a:t>
            </a:r>
            <a:endParaRPr lang="en-US" sz="2800" dirty="0"/>
          </a:p>
        </p:txBody>
      </p:sp>
      <p:sp>
        <p:nvSpPr>
          <p:cNvPr id="47" name="Right Arrow 46"/>
          <p:cNvSpPr/>
          <p:nvPr/>
        </p:nvSpPr>
        <p:spPr>
          <a:xfrm>
            <a:off x="1066800" y="5029200"/>
            <a:ext cx="457200" cy="304800"/>
          </a:xfrm>
          <a:prstGeom prst="rightArrow">
            <a:avLst/>
          </a:prstGeom>
          <a:solidFill>
            <a:schemeClr val="accent2"/>
          </a:solidFill>
          <a:ln>
            <a:solidFill>
              <a:srgbClr val="DA1F2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457200" y="3505200"/>
            <a:ext cx="2438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1753394" y="3504406"/>
            <a:ext cx="608806"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Right Arrow 19"/>
          <p:cNvSpPr/>
          <p:nvPr/>
        </p:nvSpPr>
        <p:spPr>
          <a:xfrm>
            <a:off x="1066800" y="5410200"/>
            <a:ext cx="457200" cy="304800"/>
          </a:xfrm>
          <a:prstGeom prst="rightArrow">
            <a:avLst/>
          </a:prstGeom>
          <a:solidFill>
            <a:schemeClr val="accent2"/>
          </a:solidFill>
          <a:ln>
            <a:solidFill>
              <a:srgbClr val="DA1F2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31" grpId="0"/>
      <p:bldP spid="32" grpId="0"/>
      <p:bldP spid="41" grpId="0" animBg="1"/>
      <p:bldP spid="42" grpId="0" animBg="1"/>
      <p:bldP spid="43" grpId="0" animBg="1"/>
      <p:bldP spid="44" grpId="0" animBg="1"/>
      <p:bldP spid="47" grpId="0" animBg="1"/>
      <p:bldP spid="20"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Picture so far</a:t>
            </a:r>
            <a:endParaRPr lang="en-US" dirty="0">
              <a:solidFill>
                <a:srgbClr val="525252"/>
              </a:solidFill>
            </a:endParaRPr>
          </a:p>
        </p:txBody>
      </p:sp>
      <p:pic>
        <p:nvPicPr>
          <p:cNvPr id="4" name="Picture 29" descr="devil"/>
          <p:cNvPicPr>
            <a:picLocks noChangeAspect="1" noChangeArrowheads="1"/>
          </p:cNvPicPr>
          <p:nvPr/>
        </p:nvPicPr>
        <p:blipFill>
          <a:blip r:embed="rId3"/>
          <a:srcRect/>
          <a:stretch>
            <a:fillRect/>
          </a:stretch>
        </p:blipFill>
        <p:spPr bwMode="auto">
          <a:xfrm flipH="1">
            <a:off x="7924800" y="1828800"/>
            <a:ext cx="384313" cy="384313"/>
          </a:xfrm>
          <a:prstGeom prst="rect">
            <a:avLst/>
          </a:prstGeom>
          <a:noFill/>
          <a:ln w="9525">
            <a:noFill/>
            <a:miter lim="800000"/>
            <a:headEnd/>
            <a:tailEnd/>
          </a:ln>
        </p:spPr>
      </p:pic>
      <p:pic>
        <p:nvPicPr>
          <p:cNvPr id="5" name="Picture 4" descr="bluekey.jpg"/>
          <p:cNvPicPr>
            <a:picLocks noChangeAspect="1"/>
          </p:cNvPicPr>
          <p:nvPr/>
        </p:nvPicPr>
        <p:blipFill>
          <a:blip r:embed="rId4"/>
          <a:stretch>
            <a:fillRect/>
          </a:stretch>
        </p:blipFill>
        <p:spPr>
          <a:xfrm rot="3161349">
            <a:off x="582450" y="2513609"/>
            <a:ext cx="457200" cy="541357"/>
          </a:xfrm>
          <a:prstGeom prst="rect">
            <a:avLst/>
          </a:prstGeom>
        </p:spPr>
      </p:pic>
      <p:sp>
        <p:nvSpPr>
          <p:cNvPr id="6" name="TextBox 5"/>
          <p:cNvSpPr txBox="1"/>
          <p:nvPr/>
        </p:nvSpPr>
        <p:spPr>
          <a:xfrm>
            <a:off x="6858000" y="2209800"/>
            <a:ext cx="1752600" cy="400110"/>
          </a:xfrm>
          <a:prstGeom prst="rect">
            <a:avLst/>
          </a:prstGeom>
          <a:noFill/>
        </p:spPr>
        <p:txBody>
          <a:bodyPr wrap="square" rtlCol="0">
            <a:spAutoFit/>
          </a:bodyPr>
          <a:lstStyle/>
          <a:p>
            <a:r>
              <a:rPr lang="en-US" sz="2000" dirty="0" smtClean="0"/>
              <a:t>DB Server</a:t>
            </a:r>
            <a:endParaRPr lang="en-US" sz="2000" dirty="0"/>
          </a:p>
        </p:txBody>
      </p:sp>
      <p:pic>
        <p:nvPicPr>
          <p:cNvPr id="7" name="Picture 6" descr="db"/>
          <p:cNvPicPr>
            <a:picLocks noChangeAspect="1" noChangeArrowheads="1"/>
          </p:cNvPicPr>
          <p:nvPr/>
        </p:nvPicPr>
        <p:blipFill>
          <a:blip r:embed="rId5"/>
          <a:srcRect/>
          <a:stretch>
            <a:fillRect/>
          </a:stretch>
        </p:blipFill>
        <p:spPr bwMode="auto">
          <a:xfrm>
            <a:off x="6858000" y="2667000"/>
            <a:ext cx="408013" cy="581636"/>
          </a:xfrm>
          <a:prstGeom prst="rect">
            <a:avLst/>
          </a:prstGeom>
          <a:noFill/>
          <a:ln w="9525">
            <a:noFill/>
            <a:miter lim="800000"/>
            <a:headEnd/>
            <a:tailEnd/>
          </a:ln>
        </p:spPr>
      </p:pic>
      <p:pic>
        <p:nvPicPr>
          <p:cNvPr id="8" name="Picture 7" descr="db"/>
          <p:cNvPicPr>
            <a:picLocks noChangeAspect="1" noChangeArrowheads="1"/>
          </p:cNvPicPr>
          <p:nvPr/>
        </p:nvPicPr>
        <p:blipFill>
          <a:blip r:embed="rId5"/>
          <a:srcRect/>
          <a:stretch>
            <a:fillRect/>
          </a:stretch>
        </p:blipFill>
        <p:spPr bwMode="auto">
          <a:xfrm>
            <a:off x="7315200" y="2667000"/>
            <a:ext cx="408013" cy="581636"/>
          </a:xfrm>
          <a:prstGeom prst="rect">
            <a:avLst/>
          </a:prstGeom>
          <a:noFill/>
          <a:ln w="9525">
            <a:noFill/>
            <a:miter lim="800000"/>
            <a:headEnd/>
            <a:tailEnd/>
          </a:ln>
        </p:spPr>
      </p:pic>
      <p:pic>
        <p:nvPicPr>
          <p:cNvPr id="9" name="Picture 8" descr="db"/>
          <p:cNvPicPr>
            <a:picLocks noChangeAspect="1" noChangeArrowheads="1"/>
          </p:cNvPicPr>
          <p:nvPr/>
        </p:nvPicPr>
        <p:blipFill>
          <a:blip r:embed="rId5"/>
          <a:srcRect/>
          <a:stretch>
            <a:fillRect/>
          </a:stretch>
        </p:blipFill>
        <p:spPr bwMode="auto">
          <a:xfrm>
            <a:off x="7821587" y="2667000"/>
            <a:ext cx="408013" cy="581636"/>
          </a:xfrm>
          <a:prstGeom prst="rect">
            <a:avLst/>
          </a:prstGeom>
          <a:noFill/>
          <a:ln w="9525">
            <a:noFill/>
            <a:miter lim="800000"/>
            <a:headEnd/>
            <a:tailEnd/>
          </a:ln>
        </p:spPr>
      </p:pic>
      <p:cxnSp>
        <p:nvCxnSpPr>
          <p:cNvPr id="10" name="Straight Arrow Connector 9"/>
          <p:cNvCxnSpPr/>
          <p:nvPr/>
        </p:nvCxnSpPr>
        <p:spPr>
          <a:xfrm>
            <a:off x="4800600" y="2743200"/>
            <a:ext cx="19050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6705600" y="2209800"/>
            <a:ext cx="1600200" cy="11430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devil"/>
          <p:cNvPicPr>
            <a:picLocks noChangeAspect="1" noChangeArrowheads="1"/>
          </p:cNvPicPr>
          <p:nvPr/>
        </p:nvPicPr>
        <p:blipFill>
          <a:blip r:embed="rId3"/>
          <a:srcRect/>
          <a:stretch>
            <a:fillRect/>
          </a:stretch>
        </p:blipFill>
        <p:spPr bwMode="auto">
          <a:xfrm flipH="1">
            <a:off x="6019800" y="1371600"/>
            <a:ext cx="384313" cy="384313"/>
          </a:xfrm>
          <a:prstGeom prst="rect">
            <a:avLst/>
          </a:prstGeom>
          <a:noFill/>
          <a:ln w="9525">
            <a:noFill/>
            <a:miter lim="800000"/>
            <a:headEnd/>
            <a:tailEnd/>
          </a:ln>
        </p:spPr>
      </p:pic>
      <p:sp>
        <p:nvSpPr>
          <p:cNvPr id="13" name="TextBox 12"/>
          <p:cNvSpPr txBox="1"/>
          <p:nvPr/>
        </p:nvSpPr>
        <p:spPr>
          <a:xfrm>
            <a:off x="5486400" y="2362200"/>
            <a:ext cx="762000" cy="369332"/>
          </a:xfrm>
          <a:prstGeom prst="rect">
            <a:avLst/>
          </a:prstGeom>
          <a:noFill/>
        </p:spPr>
        <p:txBody>
          <a:bodyPr wrap="square" rtlCol="0">
            <a:spAutoFit/>
          </a:bodyPr>
          <a:lstStyle/>
          <a:p>
            <a:r>
              <a:rPr lang="en-US" dirty="0" smtClean="0"/>
              <a:t>SQL</a:t>
            </a:r>
            <a:endParaRPr lang="en-US" dirty="0"/>
          </a:p>
        </p:txBody>
      </p:sp>
      <p:cxnSp>
        <p:nvCxnSpPr>
          <p:cNvPr id="14" name="Straight Connector 13"/>
          <p:cNvCxnSpPr/>
          <p:nvPr/>
        </p:nvCxnSpPr>
        <p:spPr>
          <a:xfrm rot="5400000">
            <a:off x="4344194" y="2667000"/>
            <a:ext cx="1523206" cy="794"/>
          </a:xfrm>
          <a:prstGeom prst="line">
            <a:avLst/>
          </a:prstGeom>
          <a:ln w="25400" cap="flat" cmpd="sng" algn="ctr">
            <a:solidFill>
              <a:srgbClr val="000000"/>
            </a:solidFill>
            <a:prstDash val="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3581400" y="2286000"/>
            <a:ext cx="1219200" cy="838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733800" y="2286000"/>
            <a:ext cx="990600" cy="400110"/>
          </a:xfrm>
          <a:prstGeom prst="rect">
            <a:avLst/>
          </a:prstGeom>
          <a:noFill/>
        </p:spPr>
        <p:txBody>
          <a:bodyPr wrap="square" rtlCol="0">
            <a:spAutoFit/>
          </a:bodyPr>
          <a:lstStyle/>
          <a:p>
            <a:r>
              <a:rPr lang="en-US" sz="2000" dirty="0" smtClean="0"/>
              <a:t>Proxy</a:t>
            </a:r>
            <a:endParaRPr lang="en-US" sz="2000" dirty="0"/>
          </a:p>
        </p:txBody>
      </p:sp>
      <p:cxnSp>
        <p:nvCxnSpPr>
          <p:cNvPr id="17" name="Straight Arrow Connector 16"/>
          <p:cNvCxnSpPr/>
          <p:nvPr/>
        </p:nvCxnSpPr>
        <p:spPr>
          <a:xfrm>
            <a:off x="3276600" y="2743200"/>
            <a:ext cx="3048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pic>
        <p:nvPicPr>
          <p:cNvPr id="18" name="Picture 17" descr="Key-icon.png"/>
          <p:cNvPicPr>
            <a:picLocks noChangeAspect="1"/>
          </p:cNvPicPr>
          <p:nvPr/>
        </p:nvPicPr>
        <p:blipFill>
          <a:blip r:embed="rId6"/>
          <a:stretch>
            <a:fillRect/>
          </a:stretch>
        </p:blipFill>
        <p:spPr>
          <a:xfrm rot="19025484">
            <a:off x="3745607" y="2526407"/>
            <a:ext cx="794667" cy="794667"/>
          </a:xfrm>
          <a:prstGeom prst="rect">
            <a:avLst/>
          </a:prstGeom>
        </p:spPr>
      </p:pic>
      <p:sp>
        <p:nvSpPr>
          <p:cNvPr id="19" name="Rounded Rectangle 18"/>
          <p:cNvSpPr/>
          <p:nvPr/>
        </p:nvSpPr>
        <p:spPr>
          <a:xfrm>
            <a:off x="1752600" y="2362200"/>
            <a:ext cx="1524000" cy="6858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828800" y="2362200"/>
            <a:ext cx="1524000" cy="400110"/>
          </a:xfrm>
          <a:prstGeom prst="rect">
            <a:avLst/>
          </a:prstGeom>
          <a:noFill/>
        </p:spPr>
        <p:txBody>
          <a:bodyPr wrap="square" rtlCol="0">
            <a:spAutoFit/>
          </a:bodyPr>
          <a:lstStyle/>
          <a:p>
            <a:r>
              <a:rPr lang="en-US" sz="2000" dirty="0" smtClean="0"/>
              <a:t>Application</a:t>
            </a:r>
            <a:endParaRPr lang="en-US" sz="2000" dirty="0"/>
          </a:p>
        </p:txBody>
      </p:sp>
      <p:sp>
        <p:nvSpPr>
          <p:cNvPr id="21" name="Rounded Rectangle 20"/>
          <p:cNvSpPr/>
          <p:nvPr/>
        </p:nvSpPr>
        <p:spPr>
          <a:xfrm>
            <a:off x="381000" y="17526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30860" y="1676400"/>
            <a:ext cx="864540" cy="369332"/>
          </a:xfrm>
          <a:prstGeom prst="rect">
            <a:avLst/>
          </a:prstGeom>
          <a:noFill/>
        </p:spPr>
        <p:txBody>
          <a:bodyPr wrap="none" rtlCol="0">
            <a:spAutoFit/>
          </a:bodyPr>
          <a:lstStyle/>
          <a:p>
            <a:r>
              <a:rPr lang="en-US" dirty="0" smtClean="0"/>
              <a:t>User 1</a:t>
            </a:r>
            <a:endParaRPr lang="en-US" dirty="0"/>
          </a:p>
        </p:txBody>
      </p:sp>
      <p:sp>
        <p:nvSpPr>
          <p:cNvPr id="23" name="Rounded Rectangle 22"/>
          <p:cNvSpPr/>
          <p:nvPr/>
        </p:nvSpPr>
        <p:spPr>
          <a:xfrm>
            <a:off x="381000" y="24384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381000" y="2362200"/>
            <a:ext cx="864540" cy="369332"/>
          </a:xfrm>
          <a:prstGeom prst="rect">
            <a:avLst/>
          </a:prstGeom>
          <a:noFill/>
        </p:spPr>
        <p:txBody>
          <a:bodyPr wrap="none" rtlCol="0">
            <a:spAutoFit/>
          </a:bodyPr>
          <a:lstStyle/>
          <a:p>
            <a:r>
              <a:rPr lang="en-US" dirty="0" smtClean="0"/>
              <a:t>User 2</a:t>
            </a:r>
            <a:endParaRPr lang="en-US" dirty="0"/>
          </a:p>
        </p:txBody>
      </p:sp>
      <p:sp>
        <p:nvSpPr>
          <p:cNvPr id="25" name="Rounded Rectangle 24"/>
          <p:cNvSpPr/>
          <p:nvPr/>
        </p:nvSpPr>
        <p:spPr>
          <a:xfrm>
            <a:off x="381000" y="31242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81000" y="3048000"/>
            <a:ext cx="864540" cy="369332"/>
          </a:xfrm>
          <a:prstGeom prst="rect">
            <a:avLst/>
          </a:prstGeom>
          <a:noFill/>
        </p:spPr>
        <p:txBody>
          <a:bodyPr wrap="none" rtlCol="0">
            <a:spAutoFit/>
          </a:bodyPr>
          <a:lstStyle/>
          <a:p>
            <a:r>
              <a:rPr lang="en-US" dirty="0" smtClean="0"/>
              <a:t>User 3</a:t>
            </a:r>
            <a:endParaRPr lang="en-US" dirty="0"/>
          </a:p>
        </p:txBody>
      </p:sp>
      <p:cxnSp>
        <p:nvCxnSpPr>
          <p:cNvPr id="27" name="Straight Arrow Connector 26"/>
          <p:cNvCxnSpPr>
            <a:stCxn id="22" idx="3"/>
          </p:cNvCxnSpPr>
          <p:nvPr/>
        </p:nvCxnSpPr>
        <p:spPr>
          <a:xfrm>
            <a:off x="1295400" y="1861066"/>
            <a:ext cx="457200" cy="805934"/>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19" idx="1"/>
          </p:cNvCxnSpPr>
          <p:nvPr/>
        </p:nvCxnSpPr>
        <p:spPr>
          <a:xfrm flipV="1">
            <a:off x="1295400" y="2705100"/>
            <a:ext cx="457200" cy="381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9" idx="1"/>
          </p:cNvCxnSpPr>
          <p:nvPr/>
        </p:nvCxnSpPr>
        <p:spPr>
          <a:xfrm rot="5400000" flipH="1" flipV="1">
            <a:off x="1162050" y="2838450"/>
            <a:ext cx="723900" cy="4572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pic>
        <p:nvPicPr>
          <p:cNvPr id="30" name="Picture 29" descr="greenkey.png"/>
          <p:cNvPicPr>
            <a:picLocks noChangeAspect="1"/>
          </p:cNvPicPr>
          <p:nvPr/>
        </p:nvPicPr>
        <p:blipFill>
          <a:blip r:embed="rId7"/>
          <a:stretch>
            <a:fillRect/>
          </a:stretch>
        </p:blipFill>
        <p:spPr>
          <a:xfrm rot="2751073">
            <a:off x="609600" y="1924614"/>
            <a:ext cx="457200" cy="449555"/>
          </a:xfrm>
          <a:prstGeom prst="rect">
            <a:avLst/>
          </a:prstGeom>
        </p:spPr>
      </p:pic>
      <p:pic>
        <p:nvPicPr>
          <p:cNvPr id="31" name="Picture 30" descr="purplekey"/>
          <p:cNvPicPr>
            <a:picLocks noChangeAspect="1"/>
          </p:cNvPicPr>
          <p:nvPr/>
        </p:nvPicPr>
        <p:blipFill>
          <a:blip r:embed="rId8"/>
          <a:stretch>
            <a:fillRect/>
          </a:stretch>
        </p:blipFill>
        <p:spPr>
          <a:xfrm rot="2780546">
            <a:off x="566844" y="3224716"/>
            <a:ext cx="479784" cy="471762"/>
          </a:xfrm>
          <a:prstGeom prst="rect">
            <a:avLst/>
          </a:prstGeom>
        </p:spPr>
      </p:pic>
      <p:sp>
        <p:nvSpPr>
          <p:cNvPr id="33" name="Rounded Rectangle 32"/>
          <p:cNvSpPr/>
          <p:nvPr/>
        </p:nvSpPr>
        <p:spPr>
          <a:xfrm>
            <a:off x="1600200" y="1828800"/>
            <a:ext cx="6858000" cy="16002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419600" y="1447800"/>
            <a:ext cx="1752600" cy="400110"/>
          </a:xfrm>
          <a:prstGeom prst="rect">
            <a:avLst/>
          </a:prstGeom>
          <a:noFill/>
        </p:spPr>
        <p:txBody>
          <a:bodyPr wrap="square" rtlCol="0">
            <a:spAutoFit/>
          </a:bodyPr>
          <a:lstStyle/>
          <a:p>
            <a:r>
              <a:rPr lang="en-US" sz="2000" dirty="0" smtClean="0">
                <a:solidFill>
                  <a:srgbClr val="DA1F28"/>
                </a:solidFill>
              </a:rPr>
              <a:t>Under attack</a:t>
            </a:r>
            <a:endParaRPr lang="en-US" sz="2000" dirty="0">
              <a:solidFill>
                <a:srgbClr val="DA1F28"/>
              </a:solidFill>
            </a:endParaRPr>
          </a:p>
        </p:txBody>
      </p:sp>
      <p:sp>
        <p:nvSpPr>
          <p:cNvPr id="35" name="TextBox 34"/>
          <p:cNvSpPr txBox="1"/>
          <p:nvPr/>
        </p:nvSpPr>
        <p:spPr>
          <a:xfrm>
            <a:off x="6400800" y="1828800"/>
            <a:ext cx="1752600" cy="400110"/>
          </a:xfrm>
          <a:prstGeom prst="rect">
            <a:avLst/>
          </a:prstGeom>
          <a:noFill/>
        </p:spPr>
        <p:txBody>
          <a:bodyPr wrap="square" rtlCol="0">
            <a:spAutoFit/>
          </a:bodyPr>
          <a:lstStyle/>
          <a:p>
            <a:r>
              <a:rPr lang="en-US" sz="2000" dirty="0" smtClean="0">
                <a:solidFill>
                  <a:srgbClr val="DA1F28"/>
                </a:solidFill>
              </a:rPr>
              <a:t>Under attack</a:t>
            </a:r>
            <a:endParaRPr lang="en-US" sz="2000" dirty="0">
              <a:solidFill>
                <a:srgbClr val="DA1F28"/>
              </a:solidFill>
            </a:endParaRPr>
          </a:p>
        </p:txBody>
      </p:sp>
      <p:sp>
        <p:nvSpPr>
          <p:cNvPr id="37" name="Content Placeholder 2"/>
          <p:cNvSpPr>
            <a:spLocks noGrp="1"/>
          </p:cNvSpPr>
          <p:nvPr>
            <p:ph idx="1"/>
          </p:nvPr>
        </p:nvSpPr>
        <p:spPr>
          <a:xfrm>
            <a:off x="381000" y="4237037"/>
            <a:ext cx="8610600" cy="4525963"/>
          </a:xfrm>
        </p:spPr>
        <p:txBody>
          <a:bodyPr/>
          <a:lstStyle/>
          <a:p>
            <a:pPr>
              <a:buClr>
                <a:schemeClr val="accent1"/>
              </a:buClr>
              <a:buSzPct val="70000"/>
              <a:buNone/>
            </a:pPr>
            <a:endParaRPr lang="en-US" dirty="0" smtClean="0"/>
          </a:p>
          <a:p>
            <a:pPr>
              <a:buClr>
                <a:schemeClr val="accent1"/>
              </a:buClr>
              <a:buSzPct val="70000"/>
              <a:buNone/>
            </a:pPr>
            <a:endParaRPr lang="en-US" sz="2800" dirty="0" smtClean="0">
              <a:solidFill>
                <a:srgbClr val="CC0000"/>
              </a:solidFill>
            </a:endParaRPr>
          </a:p>
          <a:p>
            <a:pPr>
              <a:buClr>
                <a:schemeClr val="accent1"/>
              </a:buClr>
              <a:buSzPct val="70000"/>
              <a:buFont typeface="Wingdings" charset="2"/>
              <a:buChar char="Ø"/>
            </a:pPr>
            <a:r>
              <a:rPr lang="en-US" sz="2800" dirty="0" smtClean="0"/>
              <a:t>Each user password gives access to data allowed by access control policy of application</a:t>
            </a:r>
          </a:p>
        </p:txBody>
      </p:sp>
      <p:sp>
        <p:nvSpPr>
          <p:cNvPr id="38" name="TextBox 37"/>
          <p:cNvSpPr txBox="1"/>
          <p:nvPr/>
        </p:nvSpPr>
        <p:spPr>
          <a:xfrm>
            <a:off x="838200" y="3927157"/>
            <a:ext cx="8458200" cy="492443"/>
          </a:xfrm>
          <a:prstGeom prst="rect">
            <a:avLst/>
          </a:prstGeom>
          <a:noFill/>
        </p:spPr>
        <p:txBody>
          <a:bodyPr wrap="square" rtlCol="0">
            <a:spAutoFit/>
          </a:bodyPr>
          <a:lstStyle/>
          <a:p>
            <a:r>
              <a:rPr lang="en-US" sz="2500" dirty="0" smtClean="0">
                <a:solidFill>
                  <a:srgbClr val="CC0000"/>
                </a:solidFill>
              </a:rPr>
              <a:t>Threat 2: arbitrary confidentiality attacks on any servers </a:t>
            </a:r>
            <a:endParaRPr lang="en-US" sz="2500" dirty="0"/>
          </a:p>
        </p:txBody>
      </p:sp>
      <p:sp>
        <p:nvSpPr>
          <p:cNvPr id="39" name="Right Arrow 38"/>
          <p:cNvSpPr/>
          <p:nvPr/>
        </p:nvSpPr>
        <p:spPr>
          <a:xfrm>
            <a:off x="228600" y="4038600"/>
            <a:ext cx="609600" cy="304800"/>
          </a:xfrm>
          <a:prstGeom prst="rightArrow">
            <a:avLst/>
          </a:prstGeom>
          <a:solidFill>
            <a:srgbClr val="FF0000"/>
          </a:solidFill>
          <a:ln>
            <a:solidFill>
              <a:srgbClr val="CC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rgbClr val="CC0000"/>
                </a:solidFill>
              </a:ln>
              <a:solidFill>
                <a:srgbClr val="FF0000"/>
              </a:solidFill>
            </a:endParaRPr>
          </a:p>
        </p:txBody>
      </p:sp>
      <p:pic>
        <p:nvPicPr>
          <p:cNvPr id="40" name="Picture 39" descr="greenkey.png"/>
          <p:cNvPicPr>
            <a:picLocks noChangeAspect="1"/>
          </p:cNvPicPr>
          <p:nvPr/>
        </p:nvPicPr>
        <p:blipFill>
          <a:blip r:embed="rId7"/>
          <a:stretch>
            <a:fillRect/>
          </a:stretch>
        </p:blipFill>
        <p:spPr>
          <a:xfrm rot="2751073">
            <a:off x="2270289" y="2655031"/>
            <a:ext cx="457200" cy="449555"/>
          </a:xfrm>
          <a:prstGeom prst="rect">
            <a:avLst/>
          </a:prstGeom>
        </p:spPr>
      </p:pic>
      <p:pic>
        <p:nvPicPr>
          <p:cNvPr id="41" name="Picture 40" descr="greenkey.png"/>
          <p:cNvPicPr>
            <a:picLocks noChangeAspect="1"/>
          </p:cNvPicPr>
          <p:nvPr/>
        </p:nvPicPr>
        <p:blipFill>
          <a:blip r:embed="rId7"/>
          <a:stretch>
            <a:fillRect/>
          </a:stretch>
        </p:blipFill>
        <p:spPr>
          <a:xfrm rot="2751073">
            <a:off x="3946689" y="2686614"/>
            <a:ext cx="457200" cy="449555"/>
          </a:xfrm>
          <a:prstGeom prst="rect">
            <a:avLst/>
          </a:prstGeom>
        </p:spPr>
      </p:pic>
      <p:sp>
        <p:nvSpPr>
          <p:cNvPr id="42" name="Content Placeholder 2"/>
          <p:cNvSpPr txBox="1">
            <a:spLocks/>
          </p:cNvSpPr>
          <p:nvPr/>
        </p:nvSpPr>
        <p:spPr>
          <a:xfrm>
            <a:off x="381000" y="3352800"/>
            <a:ext cx="87630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2800" b="0" i="0" u="none" strike="noStrike" kern="1200" cap="none" spc="0" normalizeH="0" baseline="0" noProof="0" dirty="0" smtClean="0">
              <a:ln>
                <a:noFill/>
              </a:ln>
              <a:solidFill>
                <a:srgbClr val="CC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rgbClr val="474B78"/>
                </a:solidFill>
                <a:effectLst/>
                <a:uLnTx/>
                <a:uFillTx/>
                <a:latin typeface="+mn-lt"/>
                <a:ea typeface="+mn-ea"/>
                <a:cs typeface="+mn-cs"/>
              </a:rPr>
              <a:t>Use cases: </a:t>
            </a:r>
            <a:r>
              <a:rPr lang="en-US" sz="2800" dirty="0" smtClean="0">
                <a:latin typeface="+mn-lt"/>
                <a:cs typeface="+mn-cs"/>
              </a:rPr>
              <a:t>app and DB on cloud, any </a:t>
            </a:r>
            <a:r>
              <a:rPr lang="en-US" sz="2800" dirty="0" err="1" smtClean="0">
                <a:latin typeface="+mn-lt"/>
                <a:cs typeface="+mn-cs"/>
              </a:rPr>
              <a:t>compromisable</a:t>
            </a:r>
            <a:r>
              <a:rPr lang="en-US" sz="2800" dirty="0" smtClean="0">
                <a:latin typeface="+mn-lt"/>
                <a:cs typeface="+mn-cs"/>
              </a:rPr>
              <a:t> setup</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7" grpId="0" build="p"/>
      <p:bldP spid="38" grpId="0"/>
      <p:bldP spid="39" grpId="0" animBg="1"/>
      <p:bldP spid="42" grpId="1" build="allAtOnce"/>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525252"/>
                </a:solidFill>
              </a:rPr>
              <a:t>Problem: </a:t>
            </a:r>
            <a:r>
              <a:rPr lang="en-US" dirty="0" smtClean="0">
                <a:solidFill>
                  <a:srgbClr val="CC0000"/>
                </a:solidFill>
              </a:rPr>
              <a:t>data sharing</a:t>
            </a:r>
            <a:endParaRPr lang="en-US" dirty="0">
              <a:solidFill>
                <a:srgbClr val="CC0000"/>
              </a:solidFill>
            </a:endParaRPr>
          </a:p>
        </p:txBody>
      </p:sp>
      <p:sp>
        <p:nvSpPr>
          <p:cNvPr id="6" name="Content Placeholder 2"/>
          <p:cNvSpPr>
            <a:spLocks noGrp="1"/>
          </p:cNvSpPr>
          <p:nvPr>
            <p:ph idx="1"/>
          </p:nvPr>
        </p:nvSpPr>
        <p:spPr>
          <a:xfrm>
            <a:off x="533400" y="990600"/>
            <a:ext cx="8229600" cy="5029200"/>
          </a:xfrm>
        </p:spPr>
        <p:txBody>
          <a:bodyPr/>
          <a:lstStyle/>
          <a:p>
            <a:pPr>
              <a:buClr>
                <a:schemeClr val="accent1"/>
              </a:buClr>
              <a:buSzPct val="70000"/>
              <a:buNone/>
            </a:pPr>
            <a:endParaRPr lang="en-US" dirty="0" smtClean="0"/>
          </a:p>
          <a:p>
            <a:pPr marL="514350" indent="-514350">
              <a:buClr>
                <a:schemeClr val="accent1"/>
              </a:buClr>
              <a:buSzPct val="70000"/>
              <a:buFont typeface="+mj-lt"/>
              <a:buAutoNum type="arabicPeriod"/>
            </a:pPr>
            <a:r>
              <a:rPr lang="en-US" sz="2800" dirty="0" smtClean="0"/>
              <a:t>How to capture read access policy of application at SQL granularity?</a:t>
            </a:r>
          </a:p>
          <a:p>
            <a:pPr marL="514350" indent="-514350">
              <a:buClr>
                <a:schemeClr val="accent1"/>
              </a:buClr>
              <a:buSzPct val="70000"/>
              <a:buFont typeface="+mj-lt"/>
              <a:buAutoNum type="arabicPeriod"/>
            </a:pPr>
            <a:endParaRPr lang="en-US" sz="2800" dirty="0" smtClean="0"/>
          </a:p>
          <a:p>
            <a:pPr marL="514350" indent="-514350">
              <a:buClr>
                <a:schemeClr val="accent1"/>
              </a:buClr>
              <a:buSzPct val="70000"/>
              <a:buFont typeface="+mj-lt"/>
              <a:buAutoNum type="arabicPeriod"/>
            </a:pPr>
            <a:r>
              <a:rPr lang="en-US" sz="2800" dirty="0" smtClean="0"/>
              <a:t>How to enforce access control cryptographically?</a:t>
            </a:r>
          </a:p>
          <a:p>
            <a:pPr marL="514350" indent="-514350">
              <a:buClr>
                <a:schemeClr val="accent1"/>
              </a:buClr>
              <a:buSzPct val="70000"/>
              <a:buFont typeface="+mj-lt"/>
              <a:buAutoNum type="arabicPeriod"/>
            </a:pPr>
            <a:endParaRPr lang="en-US" sz="2800" dirty="0" smtClean="0"/>
          </a:p>
          <a:p>
            <a:pPr marL="514350" indent="-514350">
              <a:buClr>
                <a:schemeClr val="accent1"/>
              </a:buClr>
              <a:buSzPct val="70000"/>
              <a:buFont typeface="+mj-lt"/>
              <a:buAutoNum type="arabicPeriod"/>
            </a:pPr>
            <a:r>
              <a:rPr lang="en-US" sz="2800" dirty="0" smtClean="0"/>
              <a:t>How to execute queries?</a:t>
            </a:r>
          </a:p>
        </p:txBody>
      </p:sp>
      <p:sp>
        <p:nvSpPr>
          <p:cNvPr id="8" name="TextBox 7"/>
          <p:cNvSpPr txBox="1"/>
          <p:nvPr/>
        </p:nvSpPr>
        <p:spPr>
          <a:xfrm>
            <a:off x="1447800" y="4648200"/>
            <a:ext cx="5562600" cy="446276"/>
          </a:xfrm>
          <a:prstGeom prst="rect">
            <a:avLst/>
          </a:prstGeom>
          <a:noFill/>
        </p:spPr>
        <p:txBody>
          <a:bodyPr wrap="square" rtlCol="0">
            <a:spAutoFit/>
          </a:bodyPr>
          <a:lstStyle/>
          <a:p>
            <a:r>
              <a:rPr lang="en-US" sz="2300" dirty="0" smtClean="0">
                <a:solidFill>
                  <a:schemeClr val="accent4"/>
                </a:solidFill>
              </a:rPr>
              <a:t>Process on encrypted data as before!</a:t>
            </a:r>
            <a:endParaRPr lang="en-US" sz="2300" dirty="0">
              <a:solidFill>
                <a:schemeClr val="accent4"/>
              </a:solidFill>
            </a:endParaRPr>
          </a:p>
        </p:txBody>
      </p:sp>
      <p:sp>
        <p:nvSpPr>
          <p:cNvPr id="9" name="Right Arrow 8"/>
          <p:cNvSpPr/>
          <p:nvPr/>
        </p:nvSpPr>
        <p:spPr>
          <a:xfrm>
            <a:off x="838200" y="4713476"/>
            <a:ext cx="609600" cy="304800"/>
          </a:xfrm>
          <a:prstGeom prst="rightArrow">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CC0000"/>
                </a:solidFill>
              </a:ln>
              <a:solidFill>
                <a:srgbClr val="39639D"/>
              </a:solidFill>
            </a:endParaRPr>
          </a:p>
        </p:txBody>
      </p:sp>
      <p:sp>
        <p:nvSpPr>
          <p:cNvPr id="10" name="TextBox 9"/>
          <p:cNvSpPr txBox="1"/>
          <p:nvPr/>
        </p:nvSpPr>
        <p:spPr>
          <a:xfrm>
            <a:off x="1447800" y="2590800"/>
            <a:ext cx="5562600" cy="446276"/>
          </a:xfrm>
          <a:prstGeom prst="rect">
            <a:avLst/>
          </a:prstGeom>
          <a:noFill/>
        </p:spPr>
        <p:txBody>
          <a:bodyPr wrap="square" rtlCol="0">
            <a:spAutoFit/>
          </a:bodyPr>
          <a:lstStyle/>
          <a:p>
            <a:r>
              <a:rPr lang="en-US" sz="2300" dirty="0" smtClean="0">
                <a:solidFill>
                  <a:srgbClr val="DA1F28"/>
                </a:solidFill>
              </a:rPr>
              <a:t>Annotations: app. policy       SQL policy</a:t>
            </a:r>
            <a:endParaRPr lang="en-US" sz="2300" dirty="0">
              <a:solidFill>
                <a:srgbClr val="DA1F28"/>
              </a:solidFill>
            </a:endParaRPr>
          </a:p>
        </p:txBody>
      </p:sp>
      <p:sp>
        <p:nvSpPr>
          <p:cNvPr id="11" name="Right Arrow 10"/>
          <p:cNvSpPr/>
          <p:nvPr/>
        </p:nvSpPr>
        <p:spPr>
          <a:xfrm>
            <a:off x="838200" y="2656076"/>
            <a:ext cx="609600" cy="304800"/>
          </a:xfrm>
          <a:prstGeom prst="righ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CC0000"/>
                </a:solidFill>
              </a:ln>
              <a:solidFill>
                <a:schemeClr val="accent2"/>
              </a:solidFill>
            </a:endParaRPr>
          </a:p>
        </p:txBody>
      </p:sp>
      <p:sp>
        <p:nvSpPr>
          <p:cNvPr id="12" name="TextBox 11"/>
          <p:cNvSpPr txBox="1"/>
          <p:nvPr/>
        </p:nvSpPr>
        <p:spPr>
          <a:xfrm>
            <a:off x="1447800" y="3592324"/>
            <a:ext cx="6324600" cy="446276"/>
          </a:xfrm>
          <a:prstGeom prst="rect">
            <a:avLst/>
          </a:prstGeom>
          <a:noFill/>
        </p:spPr>
        <p:txBody>
          <a:bodyPr wrap="square" rtlCol="0">
            <a:spAutoFit/>
          </a:bodyPr>
          <a:lstStyle/>
          <a:p>
            <a:r>
              <a:rPr lang="en-US" sz="2300" dirty="0" smtClean="0">
                <a:solidFill>
                  <a:srgbClr val="DA1F28"/>
                </a:solidFill>
              </a:rPr>
              <a:t>Key chaining from password to data item in DB</a:t>
            </a:r>
            <a:endParaRPr lang="en-US" sz="2300" dirty="0">
              <a:solidFill>
                <a:srgbClr val="DA1F28"/>
              </a:solidFill>
            </a:endParaRPr>
          </a:p>
        </p:txBody>
      </p:sp>
      <p:sp>
        <p:nvSpPr>
          <p:cNvPr id="13" name="Right Arrow 12"/>
          <p:cNvSpPr/>
          <p:nvPr/>
        </p:nvSpPr>
        <p:spPr>
          <a:xfrm>
            <a:off x="838200" y="3657600"/>
            <a:ext cx="609600" cy="304800"/>
          </a:xfrm>
          <a:prstGeom prst="righ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ln>
                <a:solidFill>
                  <a:srgbClr val="CC0000"/>
                </a:solidFill>
              </a:ln>
              <a:solidFill>
                <a:schemeClr val="accent2"/>
              </a:solidFill>
            </a:endParaRPr>
          </a:p>
        </p:txBody>
      </p:sp>
      <p:sp>
        <p:nvSpPr>
          <p:cNvPr id="14" name="Right Arrow 13"/>
          <p:cNvSpPr/>
          <p:nvPr/>
        </p:nvSpPr>
        <p:spPr>
          <a:xfrm>
            <a:off x="4724400" y="2667000"/>
            <a:ext cx="457200" cy="304800"/>
          </a:xfrm>
          <a:prstGeom prst="rightArrow">
            <a:avLst/>
          </a:prstGeom>
          <a:solidFill>
            <a:srgbClr val="DA1F28"/>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9" grpId="0" animBg="1"/>
      <p:bldP spid="10" grpId="1"/>
      <p:bldP spid="11" grpId="1" animBg="1"/>
      <p:bldP spid="12" grpId="0"/>
      <p:bldP spid="13" grpId="0" animBg="1"/>
      <p:bldP spid="14"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800" dirty="0" smtClean="0">
                <a:solidFill>
                  <a:schemeClr val="tx2"/>
                </a:solidFill>
              </a:rPr>
              <a:t>Key chaining to user passwords </a:t>
            </a:r>
            <a:endParaRPr lang="en-US" sz="3800" dirty="0">
              <a:solidFill>
                <a:schemeClr val="tx2"/>
              </a:solidFill>
            </a:endParaRPr>
          </a:p>
        </p:txBody>
      </p:sp>
      <p:sp>
        <p:nvSpPr>
          <p:cNvPr id="4" name="Content Placeholder 2"/>
          <p:cNvSpPr txBox="1">
            <a:spLocks/>
          </p:cNvSpPr>
          <p:nvPr/>
        </p:nvSpPr>
        <p:spPr>
          <a:xfrm>
            <a:off x="533400" y="685800"/>
            <a:ext cx="8610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2800" b="0" i="0" u="none" strike="noStrike" kern="1200" cap="none" spc="0" normalizeH="0" baseline="0" noProof="0" dirty="0" smtClean="0">
              <a:ln>
                <a:noFill/>
              </a:ln>
              <a:solidFill>
                <a:srgbClr val="CC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Enforce</a:t>
            </a:r>
            <a:r>
              <a:rPr kumimoji="0" lang="en-US" sz="2800" b="0" i="0" u="none" strike="noStrike" kern="1200" cap="none" spc="0" normalizeH="0" noProof="0" dirty="0" smtClean="0">
                <a:ln>
                  <a:noFill/>
                </a:ln>
                <a:solidFill>
                  <a:schemeClr val="tx1"/>
                </a:solidFill>
                <a:effectLst/>
                <a:uLnTx/>
                <a:uFillTx/>
                <a:latin typeface="+mn-lt"/>
                <a:ea typeface="+mn-ea"/>
                <a:cs typeface="+mn-cs"/>
              </a:rPr>
              <a:t> access control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graph</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0" i="0" u="none" strike="noStrike" kern="1200" cap="none" spc="0" normalizeH="0" noProof="0" dirty="0" smtClean="0">
                <a:ln>
                  <a:noFill/>
                </a:ln>
                <a:solidFill>
                  <a:srgbClr val="464646"/>
                </a:solidFill>
                <a:effectLst/>
                <a:uLnTx/>
                <a:uFillTx/>
                <a:latin typeface="+mn-lt"/>
                <a:ea typeface="+mn-ea"/>
                <a:cs typeface="+mn-cs"/>
              </a:rPr>
              <a:t>cryptographically</a:t>
            </a:r>
            <a:endParaRPr kumimoji="0" lang="en-US" sz="2800" b="0" i="0" u="none" strike="noStrike" kern="1200" cap="none" spc="0" normalizeH="0" baseline="0" noProof="0" dirty="0" smtClean="0">
              <a:ln>
                <a:noFill/>
              </a:ln>
              <a:solidFill>
                <a:srgbClr val="464646"/>
              </a:solidFill>
              <a:effectLst/>
              <a:uLnTx/>
              <a:uFillTx/>
              <a:latin typeface="+mn-lt"/>
              <a:ea typeface="+mn-ea"/>
              <a:cs typeface="+mn-cs"/>
            </a:endParaRPr>
          </a:p>
        </p:txBody>
      </p:sp>
      <p:pic>
        <p:nvPicPr>
          <p:cNvPr id="5" name="Picture 4"/>
          <p:cNvPicPr>
            <a:picLocks noChangeAspect="1"/>
          </p:cNvPicPr>
          <p:nvPr/>
        </p:nvPicPr>
        <p:blipFill>
          <a:blip r:embed="rId3"/>
          <a:stretch>
            <a:fillRect/>
          </a:stretch>
        </p:blipFill>
        <p:spPr>
          <a:xfrm>
            <a:off x="990600" y="2560767"/>
            <a:ext cx="762000" cy="762000"/>
          </a:xfrm>
          <a:prstGeom prst="rect">
            <a:avLst/>
          </a:prstGeom>
        </p:spPr>
      </p:pic>
      <p:sp>
        <p:nvSpPr>
          <p:cNvPr id="6" name="TextBox 5"/>
          <p:cNvSpPr txBox="1"/>
          <p:nvPr/>
        </p:nvSpPr>
        <p:spPr>
          <a:xfrm>
            <a:off x="609600" y="3246567"/>
            <a:ext cx="2667000" cy="615553"/>
          </a:xfrm>
          <a:prstGeom prst="rect">
            <a:avLst/>
          </a:prstGeom>
          <a:noFill/>
        </p:spPr>
        <p:txBody>
          <a:bodyPr wrap="square" rtlCol="0">
            <a:spAutoFit/>
          </a:bodyPr>
          <a:lstStyle/>
          <a:p>
            <a:r>
              <a:rPr lang="en-US" sz="1700" dirty="0" smtClean="0"/>
              <a:t>Username: Alice</a:t>
            </a:r>
          </a:p>
          <a:p>
            <a:r>
              <a:rPr lang="en-US" sz="1700" dirty="0" smtClean="0"/>
              <a:t>Password: </a:t>
            </a:r>
            <a:r>
              <a:rPr lang="en-US" sz="1700" dirty="0" err="1" smtClean="0"/>
              <a:t>amplab</a:t>
            </a:r>
            <a:endParaRPr lang="en-US" sz="1700" dirty="0"/>
          </a:p>
        </p:txBody>
      </p:sp>
      <p:pic>
        <p:nvPicPr>
          <p:cNvPr id="7" name="Picture 6"/>
          <p:cNvPicPr>
            <a:picLocks noChangeAspect="1"/>
          </p:cNvPicPr>
          <p:nvPr/>
        </p:nvPicPr>
        <p:blipFill>
          <a:blip r:embed="rId4"/>
          <a:stretch>
            <a:fillRect/>
          </a:stretch>
        </p:blipFill>
        <p:spPr>
          <a:xfrm>
            <a:off x="838200" y="4618167"/>
            <a:ext cx="685800" cy="787400"/>
          </a:xfrm>
          <a:prstGeom prst="rect">
            <a:avLst/>
          </a:prstGeom>
        </p:spPr>
      </p:pic>
      <p:sp>
        <p:nvSpPr>
          <p:cNvPr id="8" name="TextBox 7"/>
          <p:cNvSpPr txBox="1"/>
          <p:nvPr/>
        </p:nvSpPr>
        <p:spPr>
          <a:xfrm>
            <a:off x="381000" y="5343436"/>
            <a:ext cx="3733800" cy="615553"/>
          </a:xfrm>
          <a:prstGeom prst="rect">
            <a:avLst/>
          </a:prstGeom>
          <a:noFill/>
        </p:spPr>
        <p:txBody>
          <a:bodyPr wrap="square" rtlCol="0">
            <a:spAutoFit/>
          </a:bodyPr>
          <a:lstStyle/>
          <a:p>
            <a:r>
              <a:rPr lang="en-US" sz="1700" dirty="0" smtClean="0"/>
              <a:t>Username: Bob</a:t>
            </a:r>
          </a:p>
          <a:p>
            <a:r>
              <a:rPr lang="en-US" sz="1700" dirty="0" smtClean="0"/>
              <a:t>Password: cloud</a:t>
            </a:r>
            <a:endParaRPr lang="en-US" sz="1700" dirty="0"/>
          </a:p>
        </p:txBody>
      </p:sp>
      <p:sp>
        <p:nvSpPr>
          <p:cNvPr id="9" name="TextBox 8"/>
          <p:cNvSpPr txBox="1"/>
          <p:nvPr/>
        </p:nvSpPr>
        <p:spPr>
          <a:xfrm>
            <a:off x="4114800" y="2648635"/>
            <a:ext cx="1066800" cy="369332"/>
          </a:xfrm>
          <a:prstGeom prst="rect">
            <a:avLst/>
          </a:prstGeom>
          <a:noFill/>
          <a:ln>
            <a:solidFill>
              <a:srgbClr val="525252"/>
            </a:solidFill>
          </a:ln>
        </p:spPr>
        <p:txBody>
          <a:bodyPr wrap="square" rtlCol="0">
            <a:spAutoFit/>
          </a:bodyPr>
          <a:lstStyle/>
          <a:p>
            <a:r>
              <a:rPr lang="en-US" dirty="0" err="1" smtClean="0"/>
              <a:t>userid</a:t>
            </a:r>
            <a:r>
              <a:rPr lang="en-US" dirty="0" smtClean="0"/>
              <a:t> 1</a:t>
            </a:r>
            <a:endParaRPr lang="en-US" dirty="0"/>
          </a:p>
        </p:txBody>
      </p:sp>
      <p:sp>
        <p:nvSpPr>
          <p:cNvPr id="10" name="TextBox 9"/>
          <p:cNvSpPr txBox="1"/>
          <p:nvPr/>
        </p:nvSpPr>
        <p:spPr>
          <a:xfrm>
            <a:off x="4114800" y="4934635"/>
            <a:ext cx="1066800" cy="369332"/>
          </a:xfrm>
          <a:prstGeom prst="rect">
            <a:avLst/>
          </a:prstGeom>
          <a:noFill/>
          <a:ln>
            <a:solidFill>
              <a:srgbClr val="525252"/>
            </a:solidFill>
          </a:ln>
        </p:spPr>
        <p:txBody>
          <a:bodyPr wrap="square" rtlCol="0">
            <a:spAutoFit/>
          </a:bodyPr>
          <a:lstStyle/>
          <a:p>
            <a:r>
              <a:rPr lang="en-US" dirty="0" err="1" smtClean="0"/>
              <a:t>userid</a:t>
            </a:r>
            <a:r>
              <a:rPr lang="en-US" dirty="0" smtClean="0"/>
              <a:t> 2</a:t>
            </a:r>
            <a:endParaRPr lang="en-US" dirty="0"/>
          </a:p>
        </p:txBody>
      </p:sp>
      <p:sp>
        <p:nvSpPr>
          <p:cNvPr id="11" name="TextBox 10"/>
          <p:cNvSpPr txBox="1"/>
          <p:nvPr/>
        </p:nvSpPr>
        <p:spPr>
          <a:xfrm>
            <a:off x="5486400" y="3639235"/>
            <a:ext cx="1066800" cy="369332"/>
          </a:xfrm>
          <a:prstGeom prst="rect">
            <a:avLst/>
          </a:prstGeom>
          <a:noFill/>
          <a:ln>
            <a:solidFill>
              <a:srgbClr val="525252"/>
            </a:solidFill>
          </a:ln>
        </p:spPr>
        <p:txBody>
          <a:bodyPr wrap="square" rtlCol="0">
            <a:spAutoFit/>
          </a:bodyPr>
          <a:lstStyle/>
          <a:p>
            <a:r>
              <a:rPr lang="en-US" dirty="0" err="1" smtClean="0"/>
              <a:t>msgid</a:t>
            </a:r>
            <a:r>
              <a:rPr lang="en-US" dirty="0" smtClean="0"/>
              <a:t>  5</a:t>
            </a:r>
            <a:endParaRPr lang="en-US" dirty="0"/>
          </a:p>
        </p:txBody>
      </p:sp>
      <p:sp>
        <p:nvSpPr>
          <p:cNvPr id="12" name="TextBox 11"/>
          <p:cNvSpPr txBox="1"/>
          <p:nvPr/>
        </p:nvSpPr>
        <p:spPr>
          <a:xfrm>
            <a:off x="4267200" y="3017967"/>
            <a:ext cx="2209800" cy="323165"/>
          </a:xfrm>
          <a:prstGeom prst="rect">
            <a:avLst/>
          </a:prstGeom>
          <a:noFill/>
        </p:spPr>
        <p:txBody>
          <a:bodyPr wrap="square" rtlCol="0">
            <a:spAutoFit/>
          </a:bodyPr>
          <a:lstStyle/>
          <a:p>
            <a:r>
              <a:rPr lang="en-US" sz="1500" dirty="0" smtClean="0"/>
              <a:t>SKu1 </a:t>
            </a:r>
            <a:endParaRPr lang="en-US" sz="1500" dirty="0"/>
          </a:p>
        </p:txBody>
      </p:sp>
      <p:sp>
        <p:nvSpPr>
          <p:cNvPr id="13" name="TextBox 12"/>
          <p:cNvSpPr txBox="1"/>
          <p:nvPr/>
        </p:nvSpPr>
        <p:spPr>
          <a:xfrm>
            <a:off x="4343400" y="5346413"/>
            <a:ext cx="2057400" cy="338554"/>
          </a:xfrm>
          <a:prstGeom prst="rect">
            <a:avLst/>
          </a:prstGeom>
          <a:noFill/>
        </p:spPr>
        <p:txBody>
          <a:bodyPr wrap="square" rtlCol="0">
            <a:spAutoFit/>
          </a:bodyPr>
          <a:lstStyle/>
          <a:p>
            <a:r>
              <a:rPr lang="en-US" sz="1600" dirty="0" smtClean="0"/>
              <a:t>SKu2</a:t>
            </a:r>
            <a:endParaRPr lang="en-US" sz="1600" dirty="0">
              <a:solidFill>
                <a:srgbClr val="0000FF"/>
              </a:solidFill>
            </a:endParaRPr>
          </a:p>
        </p:txBody>
      </p:sp>
      <p:sp>
        <p:nvSpPr>
          <p:cNvPr id="14" name="TextBox 13"/>
          <p:cNvSpPr txBox="1"/>
          <p:nvPr/>
        </p:nvSpPr>
        <p:spPr>
          <a:xfrm>
            <a:off x="5638800" y="4008567"/>
            <a:ext cx="1600200" cy="323165"/>
          </a:xfrm>
          <a:prstGeom prst="rect">
            <a:avLst/>
          </a:prstGeom>
          <a:noFill/>
        </p:spPr>
        <p:txBody>
          <a:bodyPr wrap="square" rtlCol="0">
            <a:spAutoFit/>
          </a:bodyPr>
          <a:lstStyle/>
          <a:p>
            <a:r>
              <a:rPr lang="en-US" sz="1500" dirty="0" smtClean="0"/>
              <a:t>SKm5 </a:t>
            </a:r>
            <a:endParaRPr lang="en-US" sz="1500" dirty="0">
              <a:solidFill>
                <a:srgbClr val="0000FF"/>
              </a:solidFill>
            </a:endParaRPr>
          </a:p>
        </p:txBody>
      </p:sp>
      <p:cxnSp>
        <p:nvCxnSpPr>
          <p:cNvPr id="15" name="Straight Arrow Connector 14"/>
          <p:cNvCxnSpPr/>
          <p:nvPr/>
        </p:nvCxnSpPr>
        <p:spPr>
          <a:xfrm rot="10800000">
            <a:off x="6598920" y="3779967"/>
            <a:ext cx="1097280" cy="1588"/>
          </a:xfrm>
          <a:prstGeom prst="straightConnector1">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239000" y="4541967"/>
            <a:ext cx="1066800" cy="323165"/>
          </a:xfrm>
          <a:prstGeom prst="rect">
            <a:avLst/>
          </a:prstGeom>
          <a:noFill/>
        </p:spPr>
        <p:txBody>
          <a:bodyPr wrap="square" rtlCol="0">
            <a:spAutoFit/>
          </a:bodyPr>
          <a:lstStyle/>
          <a:p>
            <a:r>
              <a:rPr lang="en-US" sz="1500" dirty="0" smtClean="0"/>
              <a:t>SKm5</a:t>
            </a:r>
            <a:endParaRPr lang="en-US" sz="1500" dirty="0"/>
          </a:p>
        </p:txBody>
      </p:sp>
      <p:sp>
        <p:nvSpPr>
          <p:cNvPr id="18" name="TextBox 17"/>
          <p:cNvSpPr txBox="1"/>
          <p:nvPr/>
        </p:nvSpPr>
        <p:spPr>
          <a:xfrm>
            <a:off x="533400" y="3746213"/>
            <a:ext cx="3505200" cy="323165"/>
          </a:xfrm>
          <a:prstGeom prst="rect">
            <a:avLst/>
          </a:prstGeom>
          <a:noFill/>
        </p:spPr>
        <p:txBody>
          <a:bodyPr wrap="square" rtlCol="0">
            <a:spAutoFit/>
          </a:bodyPr>
          <a:lstStyle/>
          <a:p>
            <a:r>
              <a:rPr lang="en-US" sz="1500" dirty="0" smtClean="0"/>
              <a:t>    </a:t>
            </a:r>
            <a:r>
              <a:rPr lang="en-US" sz="1500" dirty="0" err="1" smtClean="0"/>
              <a:t>SKa</a:t>
            </a:r>
            <a:r>
              <a:rPr lang="en-US" sz="1500" dirty="0" smtClean="0"/>
              <a:t> = </a:t>
            </a:r>
            <a:r>
              <a:rPr lang="en-US" sz="1500" dirty="0" err="1" smtClean="0"/>
              <a:t>psswd</a:t>
            </a:r>
            <a:endParaRPr lang="en-US" sz="1500" dirty="0">
              <a:solidFill>
                <a:srgbClr val="0000FF"/>
              </a:solidFill>
            </a:endParaRPr>
          </a:p>
        </p:txBody>
      </p:sp>
      <p:sp>
        <p:nvSpPr>
          <p:cNvPr id="19" name="TextBox 18"/>
          <p:cNvSpPr txBox="1"/>
          <p:nvPr/>
        </p:nvSpPr>
        <p:spPr>
          <a:xfrm>
            <a:off x="304800" y="5879813"/>
            <a:ext cx="4038600" cy="323165"/>
          </a:xfrm>
          <a:prstGeom prst="rect">
            <a:avLst/>
          </a:prstGeom>
          <a:noFill/>
        </p:spPr>
        <p:txBody>
          <a:bodyPr wrap="square" rtlCol="0">
            <a:spAutoFit/>
          </a:bodyPr>
          <a:lstStyle/>
          <a:p>
            <a:r>
              <a:rPr lang="en-US" sz="1500" dirty="0" smtClean="0"/>
              <a:t>    </a:t>
            </a:r>
            <a:r>
              <a:rPr lang="en-US" sz="1500" dirty="0" err="1" smtClean="0"/>
              <a:t>SKb</a:t>
            </a:r>
            <a:r>
              <a:rPr lang="en-US" sz="1500" dirty="0" smtClean="0"/>
              <a:t> = </a:t>
            </a:r>
            <a:r>
              <a:rPr lang="en-US" sz="1500" dirty="0" err="1" smtClean="0"/>
              <a:t>psswd</a:t>
            </a:r>
            <a:endParaRPr lang="en-US" sz="1500" dirty="0">
              <a:solidFill>
                <a:srgbClr val="0000FF"/>
              </a:solidFill>
            </a:endParaRPr>
          </a:p>
        </p:txBody>
      </p:sp>
      <p:cxnSp>
        <p:nvCxnSpPr>
          <p:cNvPr id="20" name="Straight Arrow Connector 19"/>
          <p:cNvCxnSpPr/>
          <p:nvPr/>
        </p:nvCxnSpPr>
        <p:spPr>
          <a:xfrm>
            <a:off x="1981200" y="2865567"/>
            <a:ext cx="2057400" cy="158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38200" y="4008567"/>
            <a:ext cx="19050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SKa</a:t>
            </a:r>
            <a:r>
              <a:rPr lang="en-US" sz="1500" dirty="0" smtClean="0">
                <a:solidFill>
                  <a:srgbClr val="0000FF"/>
                </a:solidFill>
              </a:rPr>
              <a:t>[SKu1]</a:t>
            </a:r>
            <a:endParaRPr lang="en-US" sz="1500" dirty="0">
              <a:solidFill>
                <a:srgbClr val="0000FF"/>
              </a:solidFill>
            </a:endParaRPr>
          </a:p>
        </p:txBody>
      </p:sp>
      <p:sp>
        <p:nvSpPr>
          <p:cNvPr id="23" name="TextBox 22"/>
          <p:cNvSpPr txBox="1"/>
          <p:nvPr/>
        </p:nvSpPr>
        <p:spPr>
          <a:xfrm>
            <a:off x="533400" y="6153835"/>
            <a:ext cx="19050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SKb</a:t>
            </a:r>
            <a:r>
              <a:rPr lang="en-US" sz="1500" dirty="0" smtClean="0">
                <a:solidFill>
                  <a:srgbClr val="0000FF"/>
                </a:solidFill>
              </a:rPr>
              <a:t>[SKu2]</a:t>
            </a:r>
            <a:endParaRPr lang="en-US" sz="1500" dirty="0">
              <a:solidFill>
                <a:srgbClr val="0000FF"/>
              </a:solidFill>
            </a:endParaRPr>
          </a:p>
        </p:txBody>
      </p:sp>
      <p:cxnSp>
        <p:nvCxnSpPr>
          <p:cNvPr id="25" name="Straight Arrow Connector 24"/>
          <p:cNvCxnSpPr/>
          <p:nvPr/>
        </p:nvCxnSpPr>
        <p:spPr>
          <a:xfrm>
            <a:off x="5257800" y="2865567"/>
            <a:ext cx="762000" cy="6858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38600" y="3304402"/>
            <a:ext cx="22860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SKu1</a:t>
            </a:r>
            <a:r>
              <a:rPr lang="en-US" sz="1500" dirty="0" smtClean="0">
                <a:solidFill>
                  <a:srgbClr val="0000FF"/>
                </a:solidFill>
              </a:rPr>
              <a:t>[SKm5]</a:t>
            </a:r>
            <a:endParaRPr lang="en-US" sz="1500" dirty="0">
              <a:solidFill>
                <a:srgbClr val="0000FF"/>
              </a:solidFill>
            </a:endParaRPr>
          </a:p>
        </p:txBody>
      </p:sp>
      <p:sp>
        <p:nvSpPr>
          <p:cNvPr id="27" name="TextBox 26"/>
          <p:cNvSpPr txBox="1"/>
          <p:nvPr/>
        </p:nvSpPr>
        <p:spPr>
          <a:xfrm>
            <a:off x="4114800" y="5620435"/>
            <a:ext cx="12954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SKu2</a:t>
            </a:r>
            <a:r>
              <a:rPr lang="en-US" sz="1500" dirty="0" smtClean="0">
                <a:solidFill>
                  <a:srgbClr val="0000FF"/>
                </a:solidFill>
              </a:rPr>
              <a:t>[SKm5]</a:t>
            </a:r>
            <a:endParaRPr lang="en-US" sz="1500" dirty="0">
              <a:solidFill>
                <a:srgbClr val="0000FF"/>
              </a:solidFill>
            </a:endParaRPr>
          </a:p>
        </p:txBody>
      </p:sp>
      <p:cxnSp>
        <p:nvCxnSpPr>
          <p:cNvPr id="28" name="Straight Arrow Connector 27"/>
          <p:cNvCxnSpPr/>
          <p:nvPr/>
        </p:nvCxnSpPr>
        <p:spPr>
          <a:xfrm>
            <a:off x="1981200" y="5075367"/>
            <a:ext cx="2057400" cy="158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H="1" flipV="1">
            <a:off x="5181600" y="4389567"/>
            <a:ext cx="685800" cy="6858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Folded Corner 31"/>
          <p:cNvSpPr/>
          <p:nvPr/>
        </p:nvSpPr>
        <p:spPr>
          <a:xfrm>
            <a:off x="7696200" y="3246567"/>
            <a:ext cx="990600" cy="1066800"/>
          </a:xfrm>
          <a:prstGeom prst="foldedCorner">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“secret message”</a:t>
            </a:r>
          </a:p>
        </p:txBody>
      </p:sp>
      <p:pic>
        <p:nvPicPr>
          <p:cNvPr id="33" name="Picture 32"/>
          <p:cNvPicPr>
            <a:picLocks noChangeAspect="1"/>
          </p:cNvPicPr>
          <p:nvPr/>
        </p:nvPicPr>
        <p:blipFill>
          <a:blip r:embed="rId5"/>
          <a:stretch>
            <a:fillRect/>
          </a:stretch>
        </p:blipFill>
        <p:spPr>
          <a:xfrm>
            <a:off x="7311571" y="4008567"/>
            <a:ext cx="537029" cy="609600"/>
          </a:xfrm>
          <a:prstGeom prst="rect">
            <a:avLst/>
          </a:prstGeom>
        </p:spPr>
      </p:pic>
      <p:sp>
        <p:nvSpPr>
          <p:cNvPr id="34" name="Rectangle 33"/>
          <p:cNvSpPr/>
          <p:nvPr/>
        </p:nvSpPr>
        <p:spPr>
          <a:xfrm>
            <a:off x="838200" y="2408367"/>
            <a:ext cx="1066800" cy="9144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64646"/>
              </a:solidFill>
            </a:endParaRPr>
          </a:p>
        </p:txBody>
      </p:sp>
      <p:sp>
        <p:nvSpPr>
          <p:cNvPr id="35" name="Rectangle 34"/>
          <p:cNvSpPr/>
          <p:nvPr/>
        </p:nvSpPr>
        <p:spPr>
          <a:xfrm>
            <a:off x="685800" y="4465767"/>
            <a:ext cx="1066800" cy="9144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64646"/>
              </a:solidFill>
            </a:endParaRPr>
          </a:p>
        </p:txBody>
      </p:sp>
      <p:sp>
        <p:nvSpPr>
          <p:cNvPr id="36" name="Content Placeholder 2"/>
          <p:cNvSpPr txBox="1">
            <a:spLocks/>
          </p:cNvSpPr>
          <p:nvPr/>
        </p:nvSpPr>
        <p:spPr>
          <a:xfrm>
            <a:off x="533400" y="1143000"/>
            <a:ext cx="8610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2800" b="0" i="0" u="none" strike="noStrike" kern="1200" cap="none" spc="0" normalizeH="0" baseline="0" noProof="0" dirty="0" smtClean="0">
              <a:ln>
                <a:noFill/>
              </a:ln>
              <a:solidFill>
                <a:srgbClr val="CC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Principals</a:t>
            </a:r>
            <a:endParaRPr kumimoji="0" lang="en-US" sz="2800" b="0" i="0" u="none" strike="noStrike" kern="1200" cap="none" spc="0" normalizeH="0" baseline="0" noProof="0" dirty="0" smtClean="0">
              <a:ln>
                <a:noFill/>
              </a:ln>
              <a:solidFill>
                <a:srgbClr val="464646"/>
              </a:solidFill>
              <a:effectLst/>
              <a:uLnTx/>
              <a:uFillTx/>
              <a:latin typeface="+mn-lt"/>
              <a:ea typeface="+mn-ea"/>
              <a:cs typeface="+mn-cs"/>
            </a:endParaRPr>
          </a:p>
        </p:txBody>
      </p:sp>
      <p:sp>
        <p:nvSpPr>
          <p:cNvPr id="37" name="Rounded Rectangle 36"/>
          <p:cNvSpPr/>
          <p:nvPr/>
        </p:nvSpPr>
        <p:spPr>
          <a:xfrm>
            <a:off x="5715000" y="1981200"/>
            <a:ext cx="3048000" cy="990600"/>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2"/>
              </a:solidFill>
            </a:endParaRPr>
          </a:p>
        </p:txBody>
      </p:sp>
      <p:sp>
        <p:nvSpPr>
          <p:cNvPr id="38" name="TextBox 37"/>
          <p:cNvSpPr txBox="1"/>
          <p:nvPr/>
        </p:nvSpPr>
        <p:spPr>
          <a:xfrm>
            <a:off x="5715000" y="1981200"/>
            <a:ext cx="3200400" cy="923330"/>
          </a:xfrm>
          <a:prstGeom prst="rect">
            <a:avLst/>
          </a:prstGeom>
          <a:noFill/>
        </p:spPr>
        <p:txBody>
          <a:bodyPr wrap="square" rtlCol="0">
            <a:spAutoFit/>
          </a:bodyPr>
          <a:lstStyle/>
          <a:p>
            <a:r>
              <a:rPr lang="en-US" dirty="0" smtClean="0"/>
              <a:t>All key chaining operations done at proxy, </a:t>
            </a:r>
            <a:r>
              <a:rPr lang="en-US" dirty="0" smtClean="0">
                <a:solidFill>
                  <a:srgbClr val="0000FF"/>
                </a:solidFill>
              </a:rPr>
              <a:t>keys stored encrypted at DB server</a:t>
            </a:r>
            <a:endParaRPr lang="en-US" dirty="0">
              <a:solidFill>
                <a:srgbClr val="0000FF"/>
              </a:solidFill>
            </a:endParaRPr>
          </a:p>
        </p:txBody>
      </p:sp>
      <p:sp>
        <p:nvSpPr>
          <p:cNvPr id="39" name="Rounded Rectangle 38"/>
          <p:cNvSpPr/>
          <p:nvPr/>
        </p:nvSpPr>
        <p:spPr>
          <a:xfrm>
            <a:off x="6019800" y="5562600"/>
            <a:ext cx="2743200" cy="457200"/>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2"/>
              </a:solidFill>
            </a:endParaRPr>
          </a:p>
        </p:txBody>
      </p:sp>
      <p:sp>
        <p:nvSpPr>
          <p:cNvPr id="40" name="TextBox 39"/>
          <p:cNvSpPr txBox="1"/>
          <p:nvPr/>
        </p:nvSpPr>
        <p:spPr>
          <a:xfrm>
            <a:off x="6019800" y="5562600"/>
            <a:ext cx="3581400" cy="369332"/>
          </a:xfrm>
          <a:prstGeom prst="rect">
            <a:avLst/>
          </a:prstGeom>
          <a:noFill/>
        </p:spPr>
        <p:txBody>
          <a:bodyPr wrap="square" rtlCol="0">
            <a:spAutoFit/>
          </a:bodyPr>
          <a:lstStyle/>
          <a:p>
            <a:pPr>
              <a:buFont typeface="Arial"/>
              <a:buChar char="•"/>
            </a:pPr>
            <a:r>
              <a:rPr lang="en-US" dirty="0" smtClean="0"/>
              <a:t> Also use public key pair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7" grpId="0"/>
      <p:bldP spid="18" grpId="0"/>
      <p:bldP spid="19" grpId="0"/>
      <p:bldP spid="22" grpId="0"/>
      <p:bldP spid="23" grpId="0"/>
      <p:bldP spid="26" grpId="0"/>
      <p:bldP spid="27" grpId="0"/>
      <p:bldP spid="36" grpId="0"/>
      <p:bldP spid="39" grpId="0" animBg="1"/>
      <p:bldP spid="40" grpId="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 name="Rounded Rectangle 48"/>
          <p:cNvSpPr/>
          <p:nvPr/>
        </p:nvSpPr>
        <p:spPr>
          <a:xfrm>
            <a:off x="1752600" y="2387263"/>
            <a:ext cx="5867400" cy="1600200"/>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ounded Rectangle 47"/>
          <p:cNvSpPr/>
          <p:nvPr/>
        </p:nvSpPr>
        <p:spPr>
          <a:xfrm>
            <a:off x="5562600" y="2387263"/>
            <a:ext cx="2057400" cy="1600200"/>
          </a:xfrm>
          <a:prstGeom prst="round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solidFill>
                  <a:srgbClr val="525252"/>
                </a:solidFill>
              </a:rPr>
              <a:t>Problem:</a:t>
            </a:r>
            <a:r>
              <a:rPr lang="en-US" sz="4000" dirty="0" smtClean="0"/>
              <a:t> </a:t>
            </a:r>
            <a:r>
              <a:rPr lang="en-US" sz="4000" dirty="0" smtClean="0">
                <a:solidFill>
                  <a:srgbClr val="525252"/>
                </a:solidFill>
              </a:rPr>
              <a:t>Confidential</a:t>
            </a:r>
            <a:r>
              <a:rPr lang="en-US" sz="4000" dirty="0" smtClean="0"/>
              <a:t> </a:t>
            </a:r>
            <a:r>
              <a:rPr lang="en-US" sz="4000" dirty="0" smtClean="0">
                <a:solidFill>
                  <a:srgbClr val="525252"/>
                </a:solidFill>
              </a:rPr>
              <a:t>Data</a:t>
            </a:r>
            <a:r>
              <a:rPr lang="en-US" sz="4000" dirty="0" smtClean="0"/>
              <a:t> </a:t>
            </a:r>
            <a:r>
              <a:rPr lang="en-US" sz="4000" dirty="0" smtClean="0">
                <a:solidFill>
                  <a:srgbClr val="CC0000"/>
                </a:solidFill>
              </a:rPr>
              <a:t>Leaks</a:t>
            </a:r>
            <a:endParaRPr lang="en-US" sz="4000" dirty="0">
              <a:solidFill>
                <a:srgbClr val="CC0000"/>
              </a:solidFill>
            </a:endParaRPr>
          </a:p>
        </p:txBody>
      </p:sp>
      <p:sp>
        <p:nvSpPr>
          <p:cNvPr id="6" name="Rounded Rectangle 5"/>
          <p:cNvSpPr/>
          <p:nvPr/>
        </p:nvSpPr>
        <p:spPr>
          <a:xfrm>
            <a:off x="1905000" y="2615863"/>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981200" y="2920663"/>
            <a:ext cx="1752600" cy="400110"/>
          </a:xfrm>
          <a:prstGeom prst="rect">
            <a:avLst/>
          </a:prstGeom>
          <a:noFill/>
        </p:spPr>
        <p:txBody>
          <a:bodyPr wrap="square" rtlCol="0">
            <a:spAutoFit/>
          </a:bodyPr>
          <a:lstStyle/>
          <a:p>
            <a:r>
              <a:rPr lang="en-US" sz="2000" dirty="0" smtClean="0"/>
              <a:t>Application</a:t>
            </a:r>
            <a:endParaRPr lang="en-US" sz="2000" dirty="0"/>
          </a:p>
        </p:txBody>
      </p:sp>
      <p:sp>
        <p:nvSpPr>
          <p:cNvPr id="9" name="TextBox 8"/>
          <p:cNvSpPr txBox="1"/>
          <p:nvPr/>
        </p:nvSpPr>
        <p:spPr>
          <a:xfrm>
            <a:off x="5943600" y="2615863"/>
            <a:ext cx="1752600" cy="400110"/>
          </a:xfrm>
          <a:prstGeom prst="rect">
            <a:avLst/>
          </a:prstGeom>
          <a:noFill/>
        </p:spPr>
        <p:txBody>
          <a:bodyPr wrap="square" rtlCol="0">
            <a:spAutoFit/>
          </a:bodyPr>
          <a:lstStyle/>
          <a:p>
            <a:r>
              <a:rPr lang="en-US" sz="2000" dirty="0" smtClean="0"/>
              <a:t>DB Server</a:t>
            </a:r>
            <a:endParaRPr lang="en-US" sz="2000" dirty="0"/>
          </a:p>
        </p:txBody>
      </p:sp>
      <p:pic>
        <p:nvPicPr>
          <p:cNvPr id="10" name="Picture 9" descr="db"/>
          <p:cNvPicPr>
            <a:picLocks noChangeAspect="1" noChangeArrowheads="1"/>
          </p:cNvPicPr>
          <p:nvPr/>
        </p:nvPicPr>
        <p:blipFill>
          <a:blip r:embed="rId3"/>
          <a:srcRect/>
          <a:stretch>
            <a:fillRect/>
          </a:stretch>
        </p:blipFill>
        <p:spPr bwMode="auto">
          <a:xfrm>
            <a:off x="5943600" y="3073063"/>
            <a:ext cx="408013" cy="581636"/>
          </a:xfrm>
          <a:prstGeom prst="rect">
            <a:avLst/>
          </a:prstGeom>
          <a:noFill/>
          <a:ln w="9525">
            <a:noFill/>
            <a:miter lim="800000"/>
            <a:headEnd/>
            <a:tailEnd/>
          </a:ln>
        </p:spPr>
      </p:pic>
      <p:pic>
        <p:nvPicPr>
          <p:cNvPr id="11" name="Picture 10" descr="db"/>
          <p:cNvPicPr>
            <a:picLocks noChangeAspect="1" noChangeArrowheads="1"/>
          </p:cNvPicPr>
          <p:nvPr/>
        </p:nvPicPr>
        <p:blipFill>
          <a:blip r:embed="rId3"/>
          <a:srcRect/>
          <a:stretch>
            <a:fillRect/>
          </a:stretch>
        </p:blipFill>
        <p:spPr bwMode="auto">
          <a:xfrm>
            <a:off x="6400800" y="3073063"/>
            <a:ext cx="408013" cy="581636"/>
          </a:xfrm>
          <a:prstGeom prst="rect">
            <a:avLst/>
          </a:prstGeom>
          <a:noFill/>
          <a:ln w="9525">
            <a:noFill/>
            <a:miter lim="800000"/>
            <a:headEnd/>
            <a:tailEnd/>
          </a:ln>
        </p:spPr>
      </p:pic>
      <p:pic>
        <p:nvPicPr>
          <p:cNvPr id="12" name="Picture 11" descr="db"/>
          <p:cNvPicPr>
            <a:picLocks noChangeAspect="1" noChangeArrowheads="1"/>
          </p:cNvPicPr>
          <p:nvPr/>
        </p:nvPicPr>
        <p:blipFill>
          <a:blip r:embed="rId3"/>
          <a:srcRect/>
          <a:stretch>
            <a:fillRect/>
          </a:stretch>
        </p:blipFill>
        <p:spPr bwMode="auto">
          <a:xfrm>
            <a:off x="6907187" y="3073063"/>
            <a:ext cx="408013" cy="581636"/>
          </a:xfrm>
          <a:prstGeom prst="rect">
            <a:avLst/>
          </a:prstGeom>
          <a:noFill/>
          <a:ln w="9525">
            <a:noFill/>
            <a:miter lim="800000"/>
            <a:headEnd/>
            <a:tailEnd/>
          </a:ln>
        </p:spPr>
      </p:pic>
      <p:cxnSp>
        <p:nvCxnSpPr>
          <p:cNvPr id="26" name="Straight Arrow Connector 25"/>
          <p:cNvCxnSpPr/>
          <p:nvPr/>
        </p:nvCxnSpPr>
        <p:spPr>
          <a:xfrm>
            <a:off x="3505200" y="3149263"/>
            <a:ext cx="2286000"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648200" y="1295400"/>
            <a:ext cx="2286000" cy="1015663"/>
          </a:xfrm>
          <a:prstGeom prst="rect">
            <a:avLst/>
          </a:prstGeom>
          <a:noFill/>
        </p:spPr>
        <p:txBody>
          <a:bodyPr wrap="square" rtlCol="0">
            <a:spAutoFit/>
          </a:bodyPr>
          <a:lstStyle/>
          <a:p>
            <a:endParaRPr lang="en-US" sz="2000" dirty="0" smtClean="0"/>
          </a:p>
          <a:p>
            <a:pPr algn="r">
              <a:buSzPct val="70000"/>
              <a:buFont typeface="Wingdings" charset="2"/>
              <a:buChar char="Ø"/>
            </a:pPr>
            <a:r>
              <a:rPr lang="en-US" sz="2000" dirty="0" smtClean="0"/>
              <a:t> curious DB administrators</a:t>
            </a:r>
            <a:endParaRPr lang="en-US" sz="2000" dirty="0"/>
          </a:p>
        </p:txBody>
      </p:sp>
      <p:grpSp>
        <p:nvGrpSpPr>
          <p:cNvPr id="59" name="Group 58"/>
          <p:cNvGrpSpPr/>
          <p:nvPr/>
        </p:nvGrpSpPr>
        <p:grpSpPr>
          <a:xfrm>
            <a:off x="6934200" y="1396663"/>
            <a:ext cx="762000" cy="914400"/>
            <a:chOff x="6629400" y="1295400"/>
            <a:chExt cx="990600" cy="1143000"/>
          </a:xfrm>
        </p:grpSpPr>
        <p:sp>
          <p:nvSpPr>
            <p:cNvPr id="35" name="AutoShape 4"/>
            <p:cNvSpPr>
              <a:spLocks noChangeArrowheads="1"/>
            </p:cNvSpPr>
            <p:nvPr/>
          </p:nvSpPr>
          <p:spPr bwMode="auto">
            <a:xfrm flipH="1">
              <a:off x="7315200" y="1295400"/>
              <a:ext cx="152400" cy="304800"/>
            </a:xfrm>
            <a:prstGeom prst="moon">
              <a:avLst>
                <a:gd name="adj" fmla="val 50000"/>
              </a:avLst>
            </a:prstGeom>
            <a:solidFill>
              <a:schemeClr val="accent2"/>
            </a:solidFill>
            <a:ln w="9525">
              <a:solidFill>
                <a:schemeClr val="accent2"/>
              </a:solidFill>
              <a:miter lim="800000"/>
              <a:headEnd/>
              <a:tailEnd/>
            </a:ln>
          </p:spPr>
          <p:txBody>
            <a:bodyPr wrap="none" anchor="ctr"/>
            <a:lstStyle/>
            <a:p>
              <a:pPr algn="r"/>
              <a:endParaRPr lang="en-US"/>
            </a:p>
          </p:txBody>
        </p:sp>
        <p:sp>
          <p:nvSpPr>
            <p:cNvPr id="36" name="AutoShape 5"/>
            <p:cNvSpPr>
              <a:spLocks noChangeArrowheads="1"/>
            </p:cNvSpPr>
            <p:nvPr/>
          </p:nvSpPr>
          <p:spPr bwMode="auto">
            <a:xfrm>
              <a:off x="6858000" y="1295400"/>
              <a:ext cx="152400" cy="304800"/>
            </a:xfrm>
            <a:prstGeom prst="moon">
              <a:avLst>
                <a:gd name="adj" fmla="val 50000"/>
              </a:avLst>
            </a:prstGeom>
            <a:solidFill>
              <a:schemeClr val="accent2"/>
            </a:solidFill>
            <a:ln w="9525">
              <a:solidFill>
                <a:schemeClr val="accent2"/>
              </a:solidFill>
              <a:miter lim="800000"/>
              <a:headEnd/>
              <a:tailEnd/>
            </a:ln>
          </p:spPr>
          <p:txBody>
            <a:bodyPr wrap="none" anchor="ctr"/>
            <a:lstStyle/>
            <a:p>
              <a:pPr algn="r"/>
              <a:endParaRPr lang="en-US"/>
            </a:p>
          </p:txBody>
        </p:sp>
        <p:pic>
          <p:nvPicPr>
            <p:cNvPr id="37" name="Picture 16" descr="admin"/>
            <p:cNvPicPr>
              <a:picLocks noChangeAspect="1" noChangeArrowheads="1"/>
            </p:cNvPicPr>
            <p:nvPr/>
          </p:nvPicPr>
          <p:blipFill>
            <a:blip r:embed="rId4"/>
            <a:srcRect/>
            <a:stretch>
              <a:fillRect/>
            </a:stretch>
          </p:blipFill>
          <p:spPr bwMode="auto">
            <a:xfrm>
              <a:off x="6629400" y="1447800"/>
              <a:ext cx="990600" cy="990600"/>
            </a:xfrm>
            <a:prstGeom prst="rect">
              <a:avLst/>
            </a:prstGeom>
            <a:noFill/>
            <a:ln w="9525">
              <a:noFill/>
              <a:miter lim="800000"/>
              <a:headEnd/>
              <a:tailEnd/>
            </a:ln>
          </p:spPr>
        </p:pic>
        <p:sp>
          <p:nvSpPr>
            <p:cNvPr id="38" name="Oval 18"/>
            <p:cNvSpPr>
              <a:spLocks noChangeArrowheads="1"/>
            </p:cNvSpPr>
            <p:nvPr/>
          </p:nvSpPr>
          <p:spPr bwMode="auto">
            <a:xfrm>
              <a:off x="6878638" y="1752600"/>
              <a:ext cx="228600" cy="152400"/>
            </a:xfrm>
            <a:prstGeom prst="ellipse">
              <a:avLst/>
            </a:prstGeom>
            <a:solidFill>
              <a:schemeClr val="bg1"/>
            </a:solidFill>
            <a:ln w="9525">
              <a:solidFill>
                <a:schemeClr val="tx1"/>
              </a:solidFill>
              <a:round/>
              <a:headEnd/>
              <a:tailEnd/>
            </a:ln>
          </p:spPr>
          <p:txBody>
            <a:bodyPr wrap="none" anchor="ctr"/>
            <a:lstStyle/>
            <a:p>
              <a:pPr algn="r"/>
              <a:endParaRPr lang="en-US"/>
            </a:p>
          </p:txBody>
        </p:sp>
        <p:sp>
          <p:nvSpPr>
            <p:cNvPr id="39" name="Oval 19"/>
            <p:cNvSpPr>
              <a:spLocks noChangeArrowheads="1"/>
            </p:cNvSpPr>
            <p:nvPr/>
          </p:nvSpPr>
          <p:spPr bwMode="auto">
            <a:xfrm>
              <a:off x="7183438" y="1752600"/>
              <a:ext cx="228600" cy="152400"/>
            </a:xfrm>
            <a:prstGeom prst="ellipse">
              <a:avLst/>
            </a:prstGeom>
            <a:solidFill>
              <a:schemeClr val="bg1"/>
            </a:solidFill>
            <a:ln w="9525">
              <a:solidFill>
                <a:schemeClr val="tx1"/>
              </a:solidFill>
              <a:round/>
              <a:headEnd/>
              <a:tailEnd/>
            </a:ln>
          </p:spPr>
          <p:txBody>
            <a:bodyPr wrap="none" anchor="ctr"/>
            <a:lstStyle/>
            <a:p>
              <a:pPr algn="r"/>
              <a:endParaRPr lang="en-US"/>
            </a:p>
          </p:txBody>
        </p:sp>
        <p:sp>
          <p:nvSpPr>
            <p:cNvPr id="40" name="Oval 20"/>
            <p:cNvSpPr>
              <a:spLocks noChangeArrowheads="1"/>
            </p:cNvSpPr>
            <p:nvPr/>
          </p:nvSpPr>
          <p:spPr bwMode="auto">
            <a:xfrm>
              <a:off x="6858000" y="1795462"/>
              <a:ext cx="152400" cy="109538"/>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41" name="Oval 21"/>
            <p:cNvSpPr>
              <a:spLocks noChangeArrowheads="1"/>
            </p:cNvSpPr>
            <p:nvPr/>
          </p:nvSpPr>
          <p:spPr bwMode="auto">
            <a:xfrm>
              <a:off x="7162800" y="1795462"/>
              <a:ext cx="152400" cy="109538"/>
            </a:xfrm>
            <a:prstGeom prst="ellipse">
              <a:avLst/>
            </a:prstGeom>
            <a:solidFill>
              <a:schemeClr val="tx1"/>
            </a:solidFill>
            <a:ln w="9525">
              <a:solidFill>
                <a:schemeClr val="tx1"/>
              </a:solidFill>
              <a:round/>
              <a:headEnd/>
              <a:tailEnd/>
            </a:ln>
          </p:spPr>
          <p:txBody>
            <a:bodyPr wrap="none" anchor="ctr"/>
            <a:lstStyle/>
            <a:p>
              <a:pPr algn="r"/>
              <a:endParaRPr lang="en-US"/>
            </a:p>
          </p:txBody>
        </p:sp>
      </p:grpSp>
      <p:sp>
        <p:nvSpPr>
          <p:cNvPr id="7" name="Rounded Rectangle 6"/>
          <p:cNvSpPr/>
          <p:nvPr/>
        </p:nvSpPr>
        <p:spPr>
          <a:xfrm>
            <a:off x="5791200" y="2615863"/>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3352800" y="3807024"/>
            <a:ext cx="4267200" cy="1323439"/>
          </a:xfrm>
          <a:prstGeom prst="rect">
            <a:avLst/>
          </a:prstGeom>
          <a:noFill/>
        </p:spPr>
        <p:txBody>
          <a:bodyPr wrap="square" rtlCol="0">
            <a:spAutoFit/>
          </a:bodyPr>
          <a:lstStyle/>
          <a:p>
            <a:endParaRPr lang="en-US" sz="2000" dirty="0" smtClean="0"/>
          </a:p>
          <a:p>
            <a:pPr>
              <a:buSzPct val="70000"/>
              <a:buFont typeface="Wingdings" charset="2"/>
              <a:buChar char="Ø"/>
            </a:pPr>
            <a:r>
              <a:rPr lang="en-US" sz="2000" dirty="0" smtClean="0"/>
              <a:t> hackers</a:t>
            </a:r>
          </a:p>
          <a:p>
            <a:pPr>
              <a:buSzPct val="70000"/>
              <a:buFont typeface="Wingdings" charset="2"/>
              <a:buChar char="Ø"/>
            </a:pPr>
            <a:r>
              <a:rPr lang="en-US" sz="2000" dirty="0" smtClean="0"/>
              <a:t> curious cloud/employees</a:t>
            </a:r>
          </a:p>
          <a:p>
            <a:pPr>
              <a:buSzPct val="70000"/>
              <a:buFont typeface="Wingdings" charset="2"/>
              <a:buChar char="Ø"/>
            </a:pPr>
            <a:r>
              <a:rPr lang="en-US" sz="2000" dirty="0" smtClean="0"/>
              <a:t> physical attacks</a:t>
            </a:r>
            <a:endParaRPr lang="en-US" sz="2000" dirty="0"/>
          </a:p>
        </p:txBody>
      </p:sp>
      <p:pic>
        <p:nvPicPr>
          <p:cNvPr id="55" name="Picture 14" descr="hacker"/>
          <p:cNvPicPr>
            <a:picLocks noChangeAspect="1" noChangeArrowheads="1"/>
          </p:cNvPicPr>
          <p:nvPr/>
        </p:nvPicPr>
        <p:blipFill>
          <a:blip r:embed="rId5"/>
          <a:srcRect/>
          <a:stretch>
            <a:fillRect/>
          </a:stretch>
        </p:blipFill>
        <p:spPr bwMode="auto">
          <a:xfrm>
            <a:off x="2286000" y="4038600"/>
            <a:ext cx="1117600" cy="838200"/>
          </a:xfrm>
          <a:prstGeom prst="rect">
            <a:avLst/>
          </a:prstGeom>
          <a:noFill/>
          <a:ln w="9525">
            <a:noFill/>
            <a:miter lim="800000"/>
            <a:headEnd/>
            <a:tailEnd/>
          </a:ln>
        </p:spPr>
      </p:pic>
      <p:pic>
        <p:nvPicPr>
          <p:cNvPr id="56" name="Picture 17" descr="red-screwdriver"/>
          <p:cNvPicPr>
            <a:picLocks noChangeAspect="1" noChangeArrowheads="1"/>
          </p:cNvPicPr>
          <p:nvPr/>
        </p:nvPicPr>
        <p:blipFill>
          <a:blip r:embed="rId6"/>
          <a:srcRect/>
          <a:stretch>
            <a:fillRect/>
          </a:stretch>
        </p:blipFill>
        <p:spPr bwMode="auto">
          <a:xfrm rot="6208486">
            <a:off x="2834469" y="4829909"/>
            <a:ext cx="503098" cy="428117"/>
          </a:xfrm>
          <a:prstGeom prst="rect">
            <a:avLst/>
          </a:prstGeom>
          <a:noFill/>
          <a:ln w="9525">
            <a:noFill/>
            <a:miter lim="800000"/>
            <a:headEnd/>
            <a:tailEnd/>
          </a:ln>
        </p:spPr>
      </p:pic>
      <p:pic>
        <p:nvPicPr>
          <p:cNvPr id="57" name="Picture 28" descr="hammer"/>
          <p:cNvPicPr>
            <a:picLocks noChangeAspect="1" noChangeArrowheads="1"/>
          </p:cNvPicPr>
          <p:nvPr/>
        </p:nvPicPr>
        <p:blipFill>
          <a:blip r:embed="rId7"/>
          <a:srcRect/>
          <a:stretch>
            <a:fillRect/>
          </a:stretch>
        </p:blipFill>
        <p:spPr bwMode="auto">
          <a:xfrm>
            <a:off x="2507402" y="4825664"/>
            <a:ext cx="464398" cy="464398"/>
          </a:xfrm>
          <a:prstGeom prst="rect">
            <a:avLst/>
          </a:prstGeom>
          <a:noFill/>
          <a:ln w="9525">
            <a:noFill/>
            <a:miter lim="800000"/>
            <a:headEnd/>
            <a:tailEnd/>
          </a:ln>
        </p:spPr>
      </p:pic>
      <p:sp>
        <p:nvSpPr>
          <p:cNvPr id="58" name="Rectangle 3"/>
          <p:cNvSpPr txBox="1">
            <a:spLocks/>
          </p:cNvSpPr>
          <p:nvPr/>
        </p:nvSpPr>
        <p:spPr bwMode="auto">
          <a:xfrm>
            <a:off x="609600" y="53340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r>
              <a:rPr lang="en-US" sz="2700" dirty="0" smtClean="0">
                <a:latin typeface="Arial"/>
                <a:cs typeface="Arial"/>
              </a:rPr>
              <a:t>B</a:t>
            </a:r>
            <a:r>
              <a:rPr kumimoji="0" lang="en-US" sz="2700" b="0" i="0" u="none" strike="noStrike" kern="1200" cap="none" spc="0" normalizeH="0" baseline="0" noProof="0" dirty="0" err="1" smtClean="0">
                <a:ln>
                  <a:noFill/>
                </a:ln>
                <a:solidFill>
                  <a:schemeClr val="tx1"/>
                </a:solidFill>
                <a:effectLst/>
                <a:uLnTx/>
                <a:uFillTx/>
                <a:latin typeface="Arial"/>
                <a:ea typeface="+mn-ea"/>
                <a:cs typeface="Arial"/>
              </a:rPr>
              <a:t>oth</a:t>
            </a:r>
            <a:r>
              <a:rPr kumimoji="0" lang="en-US" sz="2700" b="0" i="0" u="none" strike="noStrike" kern="1200" cap="none" spc="0" normalizeH="0" baseline="0" noProof="0" dirty="0" smtClean="0">
                <a:ln>
                  <a:noFill/>
                </a:ln>
                <a:solidFill>
                  <a:schemeClr val="tx1"/>
                </a:solidFill>
                <a:effectLst/>
                <a:uLnTx/>
                <a:uFillTx/>
                <a:latin typeface="Arial"/>
                <a:ea typeface="+mn-ea"/>
                <a:cs typeface="Arial"/>
              </a:rPr>
              <a:t> on </a:t>
            </a:r>
            <a:r>
              <a:rPr kumimoji="0" lang="en-US" sz="2700" b="0" i="0" u="none" strike="noStrike" kern="1200" cap="none" spc="0" normalizeH="0" baseline="0" noProof="0" smtClean="0">
                <a:ln>
                  <a:noFill/>
                </a:ln>
                <a:solidFill>
                  <a:schemeClr val="tx1"/>
                </a:solidFill>
                <a:effectLst/>
                <a:uLnTx/>
                <a:uFillTx/>
                <a:latin typeface="Arial"/>
                <a:ea typeface="+mn-ea"/>
                <a:cs typeface="Arial"/>
              </a:rPr>
              <a:t>private clouds and </a:t>
            </a:r>
            <a:r>
              <a:rPr kumimoji="0" lang="en-US" sz="2700" b="1" i="0" u="none" strike="noStrike" kern="1200" cap="none" spc="0" normalizeH="0" baseline="0" noProof="0" dirty="0" smtClean="0">
                <a:ln>
                  <a:noFill/>
                </a:ln>
                <a:solidFill>
                  <a:schemeClr val="tx1"/>
                </a:solidFill>
                <a:effectLst/>
                <a:uLnTx/>
                <a:uFillTx/>
                <a:latin typeface="Arial"/>
                <a:ea typeface="+mn-ea"/>
                <a:cs typeface="Arial"/>
              </a:rPr>
              <a:t>public clouds</a:t>
            </a:r>
            <a:endParaRPr kumimoji="0" lang="en-US" sz="2700" b="0" i="0" u="none" strike="noStrike" kern="1200" cap="none" spc="0" normalizeH="0" baseline="0" noProof="0" dirty="0" smtClean="0">
              <a:ln>
                <a:noFill/>
              </a:ln>
              <a:solidFill>
                <a:schemeClr val="tx1"/>
              </a:solidFill>
              <a:effectLst/>
              <a:uLnTx/>
              <a:uFillTx/>
              <a:latin typeface="Arial"/>
              <a:ea typeface="+mn-ea"/>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r>
              <a:rPr kumimoji="0" lang="en-US" sz="2700" b="0" i="0" u="none" strike="noStrike" kern="1200" cap="none" spc="0" normalizeH="0" baseline="0" noProof="0" dirty="0" smtClean="0">
                <a:ln>
                  <a:noFill/>
                </a:ln>
                <a:solidFill>
                  <a:schemeClr val="tx1"/>
                </a:solidFill>
                <a:effectLst/>
                <a:uLnTx/>
                <a:uFillTx/>
                <a:latin typeface="Arial"/>
                <a:ea typeface="+mn-ea"/>
                <a:cs typeface="Arial"/>
              </a:rPr>
              <a:t>Regulatory laws</a:t>
            </a:r>
          </a:p>
        </p:txBody>
      </p:sp>
      <p:sp>
        <p:nvSpPr>
          <p:cNvPr id="60" name="TextBox 59"/>
          <p:cNvSpPr txBox="1"/>
          <p:nvPr/>
        </p:nvSpPr>
        <p:spPr>
          <a:xfrm>
            <a:off x="4343400" y="2754868"/>
            <a:ext cx="762000" cy="369332"/>
          </a:xfrm>
          <a:prstGeom prst="rect">
            <a:avLst/>
          </a:prstGeom>
          <a:noFill/>
        </p:spPr>
        <p:txBody>
          <a:bodyPr wrap="square" rtlCol="0">
            <a:spAutoFit/>
          </a:bodyPr>
          <a:lstStyle/>
          <a:p>
            <a:r>
              <a:rPr lang="en-US" dirty="0" smtClean="0"/>
              <a:t>SQL</a:t>
            </a:r>
            <a:endParaRPr lang="en-US" dirty="0"/>
          </a:p>
        </p:txBody>
      </p:sp>
      <p:sp>
        <p:nvSpPr>
          <p:cNvPr id="29" name="Rounded Rectangle 28"/>
          <p:cNvSpPr/>
          <p:nvPr/>
        </p:nvSpPr>
        <p:spPr>
          <a:xfrm>
            <a:off x="304800" y="2286000"/>
            <a:ext cx="914400" cy="457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54660" y="2297668"/>
            <a:ext cx="864540" cy="369332"/>
          </a:xfrm>
          <a:prstGeom prst="rect">
            <a:avLst/>
          </a:prstGeom>
          <a:noFill/>
        </p:spPr>
        <p:txBody>
          <a:bodyPr wrap="none" rtlCol="0">
            <a:spAutoFit/>
          </a:bodyPr>
          <a:lstStyle/>
          <a:p>
            <a:r>
              <a:rPr lang="en-US" dirty="0" smtClean="0"/>
              <a:t>User 1</a:t>
            </a:r>
            <a:endParaRPr lang="en-US" dirty="0"/>
          </a:p>
        </p:txBody>
      </p:sp>
      <p:sp>
        <p:nvSpPr>
          <p:cNvPr id="31" name="Rounded Rectangle 30"/>
          <p:cNvSpPr/>
          <p:nvPr/>
        </p:nvSpPr>
        <p:spPr>
          <a:xfrm>
            <a:off x="304800" y="2971800"/>
            <a:ext cx="914400" cy="457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04800" y="2983468"/>
            <a:ext cx="864540" cy="369332"/>
          </a:xfrm>
          <a:prstGeom prst="rect">
            <a:avLst/>
          </a:prstGeom>
          <a:noFill/>
        </p:spPr>
        <p:txBody>
          <a:bodyPr wrap="none" rtlCol="0">
            <a:spAutoFit/>
          </a:bodyPr>
          <a:lstStyle/>
          <a:p>
            <a:r>
              <a:rPr lang="en-US" dirty="0" smtClean="0"/>
              <a:t>User 2</a:t>
            </a:r>
            <a:endParaRPr lang="en-US" dirty="0"/>
          </a:p>
        </p:txBody>
      </p:sp>
      <p:sp>
        <p:nvSpPr>
          <p:cNvPr id="34" name="Rounded Rectangle 33"/>
          <p:cNvSpPr/>
          <p:nvPr/>
        </p:nvSpPr>
        <p:spPr>
          <a:xfrm>
            <a:off x="304800" y="3657600"/>
            <a:ext cx="914400" cy="457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04800" y="3669268"/>
            <a:ext cx="864540" cy="369332"/>
          </a:xfrm>
          <a:prstGeom prst="rect">
            <a:avLst/>
          </a:prstGeom>
          <a:noFill/>
        </p:spPr>
        <p:txBody>
          <a:bodyPr wrap="none" rtlCol="0">
            <a:spAutoFit/>
          </a:bodyPr>
          <a:lstStyle/>
          <a:p>
            <a:r>
              <a:rPr lang="en-US" dirty="0" smtClean="0"/>
              <a:t>User 3</a:t>
            </a:r>
            <a:endParaRPr lang="en-US" dirty="0"/>
          </a:p>
        </p:txBody>
      </p:sp>
      <p:cxnSp>
        <p:nvCxnSpPr>
          <p:cNvPr id="45" name="Straight Arrow Connector 44"/>
          <p:cNvCxnSpPr>
            <a:stCxn id="30" idx="3"/>
          </p:cNvCxnSpPr>
          <p:nvPr/>
        </p:nvCxnSpPr>
        <p:spPr>
          <a:xfrm>
            <a:off x="1219200" y="2482334"/>
            <a:ext cx="685800" cy="668299"/>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34" idx="3"/>
          </p:cNvCxnSpPr>
          <p:nvPr/>
        </p:nvCxnSpPr>
        <p:spPr>
          <a:xfrm flipV="1">
            <a:off x="1219200" y="3124200"/>
            <a:ext cx="685800" cy="7620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1219200" y="3124200"/>
            <a:ext cx="6858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33" grpId="0"/>
      <p:bldP spid="51" grpId="0"/>
      <p:bldP spid="58" grpId="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rPr>
              <a:t>Annotations</a:t>
            </a:r>
            <a:endParaRPr lang="en-US" dirty="0">
              <a:solidFill>
                <a:srgbClr val="464646"/>
              </a:solidFill>
            </a:endParaRPr>
          </a:p>
        </p:txBody>
      </p:sp>
      <p:sp>
        <p:nvSpPr>
          <p:cNvPr id="4" name="Content Placeholder 2"/>
          <p:cNvSpPr>
            <a:spLocks noGrp="1"/>
          </p:cNvSpPr>
          <p:nvPr>
            <p:ph idx="1"/>
          </p:nvPr>
        </p:nvSpPr>
        <p:spPr>
          <a:xfrm>
            <a:off x="304800" y="762000"/>
            <a:ext cx="9220200" cy="4525963"/>
          </a:xfrm>
        </p:spPr>
        <p:txBody>
          <a:bodyPr/>
          <a:lstStyle/>
          <a:p>
            <a:pPr>
              <a:buClr>
                <a:schemeClr val="accent1"/>
              </a:buClr>
              <a:buSzPct val="70000"/>
              <a:buNone/>
            </a:pPr>
            <a:endParaRPr lang="en-US" sz="2800" dirty="0" smtClean="0">
              <a:solidFill>
                <a:srgbClr val="CC0000"/>
              </a:solidFill>
            </a:endParaRPr>
          </a:p>
          <a:p>
            <a:pPr>
              <a:buClr>
                <a:schemeClr val="accent1"/>
              </a:buClr>
              <a:buSzPct val="70000"/>
              <a:buFont typeface="Wingdings" charset="2"/>
              <a:buChar char="Ø"/>
            </a:pPr>
            <a:r>
              <a:rPr lang="en-US" sz="2600" dirty="0" smtClean="0">
                <a:solidFill>
                  <a:schemeClr val="accent4"/>
                </a:solidFill>
              </a:rPr>
              <a:t>Observation:</a:t>
            </a:r>
            <a:r>
              <a:rPr lang="en-US" sz="2600" dirty="0" smtClean="0"/>
              <a:t> Each row in certain tables naturally specifies </a:t>
            </a:r>
          </a:p>
          <a:p>
            <a:pPr marL="914400" lvl="1" indent="-514350">
              <a:buClr>
                <a:schemeClr val="accent1"/>
              </a:buClr>
              <a:buSzPct val="70000"/>
              <a:buFont typeface="+mj-lt"/>
              <a:buAutoNum type="arabicPeriod"/>
            </a:pPr>
            <a:r>
              <a:rPr lang="en-US" sz="2400" dirty="0" smtClean="0"/>
              <a:t>permission flow between principals</a:t>
            </a:r>
          </a:p>
          <a:p>
            <a:pPr marL="914400" lvl="1" indent="-514350">
              <a:buClr>
                <a:schemeClr val="accent1"/>
              </a:buClr>
              <a:buSzPct val="70000"/>
              <a:buFont typeface="+mj-lt"/>
              <a:buAutoNum type="arabicPeriod"/>
            </a:pPr>
            <a:r>
              <a:rPr lang="en-US" sz="2400" dirty="0" smtClean="0"/>
              <a:t>how data should be encrypted</a:t>
            </a:r>
          </a:p>
        </p:txBody>
      </p:sp>
      <p:pic>
        <p:nvPicPr>
          <p:cNvPr id="5" name="Picture 4"/>
          <p:cNvPicPr>
            <a:picLocks noChangeAspect="1"/>
          </p:cNvPicPr>
          <p:nvPr/>
        </p:nvPicPr>
        <p:blipFill>
          <a:blip r:embed="rId3"/>
          <a:stretch>
            <a:fillRect/>
          </a:stretch>
        </p:blipFill>
        <p:spPr>
          <a:xfrm>
            <a:off x="76201" y="1143000"/>
            <a:ext cx="628182" cy="626261"/>
          </a:xfrm>
          <a:prstGeom prst="rect">
            <a:avLst/>
          </a:prstGeom>
        </p:spPr>
      </p:pic>
      <p:cxnSp>
        <p:nvCxnSpPr>
          <p:cNvPr id="20" name="Straight Connector 19"/>
          <p:cNvCxnSpPr/>
          <p:nvPr/>
        </p:nvCxnSpPr>
        <p:spPr>
          <a:xfrm>
            <a:off x="1066800" y="3581400"/>
            <a:ext cx="33528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1562497" y="3847703"/>
            <a:ext cx="990600"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143000" y="3200400"/>
            <a:ext cx="1371600" cy="369332"/>
          </a:xfrm>
          <a:prstGeom prst="rect">
            <a:avLst/>
          </a:prstGeom>
          <a:noFill/>
        </p:spPr>
        <p:txBody>
          <a:bodyPr wrap="square" rtlCol="0">
            <a:spAutoFit/>
          </a:bodyPr>
          <a:lstStyle/>
          <a:p>
            <a:r>
              <a:rPr lang="en-US" dirty="0" err="1" smtClean="0"/>
              <a:t>msgid</a:t>
            </a:r>
            <a:endParaRPr lang="en-US" dirty="0"/>
          </a:p>
        </p:txBody>
      </p:sp>
      <p:sp>
        <p:nvSpPr>
          <p:cNvPr id="23" name="TextBox 22"/>
          <p:cNvSpPr txBox="1"/>
          <p:nvPr/>
        </p:nvSpPr>
        <p:spPr>
          <a:xfrm>
            <a:off x="2057400" y="3200400"/>
            <a:ext cx="1371600" cy="369332"/>
          </a:xfrm>
          <a:prstGeom prst="rect">
            <a:avLst/>
          </a:prstGeom>
          <a:noFill/>
        </p:spPr>
        <p:txBody>
          <a:bodyPr wrap="square" rtlCol="0">
            <a:spAutoFit/>
          </a:bodyPr>
          <a:lstStyle/>
          <a:p>
            <a:r>
              <a:rPr lang="en-US" dirty="0" err="1" smtClean="0"/>
              <a:t>senderid</a:t>
            </a:r>
            <a:endParaRPr lang="en-US" dirty="0"/>
          </a:p>
        </p:txBody>
      </p:sp>
      <p:sp>
        <p:nvSpPr>
          <p:cNvPr id="24" name="TextBox 23"/>
          <p:cNvSpPr txBox="1"/>
          <p:nvPr/>
        </p:nvSpPr>
        <p:spPr>
          <a:xfrm>
            <a:off x="2057400" y="2819400"/>
            <a:ext cx="1828800" cy="369332"/>
          </a:xfrm>
          <a:prstGeom prst="rect">
            <a:avLst/>
          </a:prstGeom>
          <a:noFill/>
        </p:spPr>
        <p:txBody>
          <a:bodyPr wrap="square" rtlCol="0">
            <a:spAutoFit/>
          </a:bodyPr>
          <a:lstStyle/>
          <a:p>
            <a:r>
              <a:rPr lang="en-US" dirty="0" err="1" smtClean="0">
                <a:solidFill>
                  <a:srgbClr val="464646"/>
                </a:solidFill>
              </a:rPr>
              <a:t>privmsgs_to</a:t>
            </a:r>
            <a:r>
              <a:rPr lang="en-US" dirty="0" smtClean="0"/>
              <a:t>:</a:t>
            </a:r>
            <a:endParaRPr lang="en-US" dirty="0"/>
          </a:p>
        </p:txBody>
      </p:sp>
      <p:sp>
        <p:nvSpPr>
          <p:cNvPr id="25" name="TextBox 24"/>
          <p:cNvSpPr txBox="1"/>
          <p:nvPr/>
        </p:nvSpPr>
        <p:spPr>
          <a:xfrm>
            <a:off x="1371600" y="3581400"/>
            <a:ext cx="533400" cy="369332"/>
          </a:xfrm>
          <a:prstGeom prst="rect">
            <a:avLst/>
          </a:prstGeom>
          <a:noFill/>
        </p:spPr>
        <p:txBody>
          <a:bodyPr wrap="square" rtlCol="0">
            <a:spAutoFit/>
          </a:bodyPr>
          <a:lstStyle/>
          <a:p>
            <a:r>
              <a:rPr lang="en-US" dirty="0" smtClean="0"/>
              <a:t>5</a:t>
            </a:r>
            <a:endParaRPr lang="en-US" dirty="0"/>
          </a:p>
        </p:txBody>
      </p:sp>
      <p:sp>
        <p:nvSpPr>
          <p:cNvPr id="26" name="TextBox 25"/>
          <p:cNvSpPr txBox="1"/>
          <p:nvPr/>
        </p:nvSpPr>
        <p:spPr>
          <a:xfrm>
            <a:off x="2438400" y="3581400"/>
            <a:ext cx="533400" cy="369332"/>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2438400" y="3886200"/>
            <a:ext cx="533400" cy="369332"/>
          </a:xfrm>
          <a:prstGeom prst="rect">
            <a:avLst/>
          </a:prstGeom>
          <a:noFill/>
        </p:spPr>
        <p:txBody>
          <a:bodyPr wrap="square" rtlCol="0">
            <a:spAutoFit/>
          </a:bodyPr>
          <a:lstStyle/>
          <a:p>
            <a:r>
              <a:rPr lang="en-US" dirty="0" smtClean="0"/>
              <a:t>9</a:t>
            </a:r>
            <a:endParaRPr lang="en-US" dirty="0"/>
          </a:p>
        </p:txBody>
      </p:sp>
      <p:sp>
        <p:nvSpPr>
          <p:cNvPr id="28" name="TextBox 27"/>
          <p:cNvSpPr txBox="1"/>
          <p:nvPr/>
        </p:nvSpPr>
        <p:spPr>
          <a:xfrm>
            <a:off x="1371600" y="3886200"/>
            <a:ext cx="533400" cy="369332"/>
          </a:xfrm>
          <a:prstGeom prst="rect">
            <a:avLst/>
          </a:prstGeom>
          <a:noFill/>
        </p:spPr>
        <p:txBody>
          <a:bodyPr wrap="square" rtlCol="0">
            <a:spAutoFit/>
          </a:bodyPr>
          <a:lstStyle/>
          <a:p>
            <a:r>
              <a:rPr lang="en-US" dirty="0" smtClean="0"/>
              <a:t>6</a:t>
            </a:r>
            <a:endParaRPr lang="en-US" dirty="0"/>
          </a:p>
        </p:txBody>
      </p:sp>
      <p:sp>
        <p:nvSpPr>
          <p:cNvPr id="29" name="TextBox 28"/>
          <p:cNvSpPr txBox="1"/>
          <p:nvPr/>
        </p:nvSpPr>
        <p:spPr>
          <a:xfrm>
            <a:off x="3200400" y="3200400"/>
            <a:ext cx="1371600" cy="369332"/>
          </a:xfrm>
          <a:prstGeom prst="rect">
            <a:avLst/>
          </a:prstGeom>
          <a:noFill/>
        </p:spPr>
        <p:txBody>
          <a:bodyPr wrap="square" rtlCol="0">
            <a:spAutoFit/>
          </a:bodyPr>
          <a:lstStyle/>
          <a:p>
            <a:r>
              <a:rPr lang="en-US" dirty="0" err="1" smtClean="0"/>
              <a:t>recipientid</a:t>
            </a:r>
            <a:endParaRPr lang="en-US" dirty="0"/>
          </a:p>
        </p:txBody>
      </p:sp>
      <p:cxnSp>
        <p:nvCxnSpPr>
          <p:cNvPr id="30" name="Straight Connector 29"/>
          <p:cNvCxnSpPr/>
          <p:nvPr/>
        </p:nvCxnSpPr>
        <p:spPr>
          <a:xfrm rot="5400000">
            <a:off x="2628503" y="3847703"/>
            <a:ext cx="990600"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505200" y="3886200"/>
            <a:ext cx="533400" cy="369332"/>
          </a:xfrm>
          <a:prstGeom prst="rect">
            <a:avLst/>
          </a:prstGeom>
          <a:noFill/>
        </p:spPr>
        <p:txBody>
          <a:bodyPr wrap="square" rtlCol="0">
            <a:spAutoFit/>
          </a:bodyPr>
          <a:lstStyle/>
          <a:p>
            <a:r>
              <a:rPr lang="en-US" dirty="0" smtClean="0"/>
              <a:t>6</a:t>
            </a:r>
            <a:endParaRPr lang="en-US" dirty="0"/>
          </a:p>
        </p:txBody>
      </p:sp>
      <p:sp>
        <p:nvSpPr>
          <p:cNvPr id="33" name="TextBox 32"/>
          <p:cNvSpPr txBox="1"/>
          <p:nvPr/>
        </p:nvSpPr>
        <p:spPr>
          <a:xfrm>
            <a:off x="3505200" y="3581400"/>
            <a:ext cx="533400" cy="369332"/>
          </a:xfrm>
          <a:prstGeom prst="rect">
            <a:avLst/>
          </a:prstGeom>
          <a:noFill/>
        </p:spPr>
        <p:txBody>
          <a:bodyPr wrap="square" rtlCol="0">
            <a:spAutoFit/>
          </a:bodyPr>
          <a:lstStyle/>
          <a:p>
            <a:r>
              <a:rPr lang="en-US" dirty="0" smtClean="0"/>
              <a:t>2</a:t>
            </a:r>
            <a:endParaRPr lang="en-US" dirty="0"/>
          </a:p>
        </p:txBody>
      </p:sp>
      <p:cxnSp>
        <p:nvCxnSpPr>
          <p:cNvPr id="36" name="Straight Connector 35"/>
          <p:cNvCxnSpPr/>
          <p:nvPr/>
        </p:nvCxnSpPr>
        <p:spPr>
          <a:xfrm>
            <a:off x="4648200" y="3581400"/>
            <a:ext cx="2133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5143897" y="3847703"/>
            <a:ext cx="990600"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724400" y="3200400"/>
            <a:ext cx="1371600" cy="369332"/>
          </a:xfrm>
          <a:prstGeom prst="rect">
            <a:avLst/>
          </a:prstGeom>
          <a:noFill/>
        </p:spPr>
        <p:txBody>
          <a:bodyPr wrap="square" rtlCol="0">
            <a:spAutoFit/>
          </a:bodyPr>
          <a:lstStyle/>
          <a:p>
            <a:r>
              <a:rPr lang="en-US" dirty="0" err="1" smtClean="0"/>
              <a:t>msgid</a:t>
            </a:r>
            <a:endParaRPr lang="en-US" dirty="0"/>
          </a:p>
        </p:txBody>
      </p:sp>
      <p:sp>
        <p:nvSpPr>
          <p:cNvPr id="39" name="TextBox 38"/>
          <p:cNvSpPr txBox="1"/>
          <p:nvPr/>
        </p:nvSpPr>
        <p:spPr>
          <a:xfrm>
            <a:off x="5638800" y="3200400"/>
            <a:ext cx="1371600" cy="369332"/>
          </a:xfrm>
          <a:prstGeom prst="rect">
            <a:avLst/>
          </a:prstGeom>
          <a:noFill/>
        </p:spPr>
        <p:txBody>
          <a:bodyPr wrap="square" rtlCol="0">
            <a:spAutoFit/>
          </a:bodyPr>
          <a:lstStyle/>
          <a:p>
            <a:r>
              <a:rPr lang="en-US" dirty="0" err="1" smtClean="0"/>
              <a:t>msgtext</a:t>
            </a:r>
            <a:endParaRPr lang="en-US" dirty="0"/>
          </a:p>
        </p:txBody>
      </p:sp>
      <p:sp>
        <p:nvSpPr>
          <p:cNvPr id="40" name="TextBox 39"/>
          <p:cNvSpPr txBox="1"/>
          <p:nvPr/>
        </p:nvSpPr>
        <p:spPr>
          <a:xfrm>
            <a:off x="4876800" y="3657600"/>
            <a:ext cx="533400" cy="369332"/>
          </a:xfrm>
          <a:prstGeom prst="rect">
            <a:avLst/>
          </a:prstGeom>
          <a:noFill/>
        </p:spPr>
        <p:txBody>
          <a:bodyPr wrap="square" rtlCol="0">
            <a:spAutoFit/>
          </a:bodyPr>
          <a:lstStyle/>
          <a:p>
            <a:r>
              <a:rPr lang="en-US" dirty="0" smtClean="0"/>
              <a:t>5</a:t>
            </a:r>
            <a:endParaRPr lang="en-US" dirty="0"/>
          </a:p>
        </p:txBody>
      </p:sp>
      <p:sp>
        <p:nvSpPr>
          <p:cNvPr id="41" name="TextBox 40"/>
          <p:cNvSpPr txBox="1"/>
          <p:nvPr/>
        </p:nvSpPr>
        <p:spPr>
          <a:xfrm>
            <a:off x="5638800" y="3657600"/>
            <a:ext cx="1752600" cy="307777"/>
          </a:xfrm>
          <a:prstGeom prst="rect">
            <a:avLst/>
          </a:prstGeom>
          <a:noFill/>
        </p:spPr>
        <p:txBody>
          <a:bodyPr wrap="square" rtlCol="0">
            <a:spAutoFit/>
          </a:bodyPr>
          <a:lstStyle/>
          <a:p>
            <a:r>
              <a:rPr lang="en-US" sz="1400" dirty="0" smtClean="0"/>
              <a:t>“secret message”</a:t>
            </a:r>
            <a:endParaRPr lang="en-US" sz="1400" dirty="0"/>
          </a:p>
        </p:txBody>
      </p:sp>
      <p:sp>
        <p:nvSpPr>
          <p:cNvPr id="43" name="TextBox 42"/>
          <p:cNvSpPr txBox="1"/>
          <p:nvPr/>
        </p:nvSpPr>
        <p:spPr>
          <a:xfrm>
            <a:off x="4876800" y="3962400"/>
            <a:ext cx="533400" cy="369332"/>
          </a:xfrm>
          <a:prstGeom prst="rect">
            <a:avLst/>
          </a:prstGeom>
          <a:noFill/>
        </p:spPr>
        <p:txBody>
          <a:bodyPr wrap="square" rtlCol="0">
            <a:spAutoFit/>
          </a:bodyPr>
          <a:lstStyle/>
          <a:p>
            <a:r>
              <a:rPr lang="en-US" dirty="0" smtClean="0"/>
              <a:t>6</a:t>
            </a:r>
            <a:endParaRPr lang="en-US" dirty="0"/>
          </a:p>
        </p:txBody>
      </p:sp>
      <p:sp>
        <p:nvSpPr>
          <p:cNvPr id="44" name="TextBox 43"/>
          <p:cNvSpPr txBox="1"/>
          <p:nvPr/>
        </p:nvSpPr>
        <p:spPr>
          <a:xfrm>
            <a:off x="5181600" y="2819400"/>
            <a:ext cx="1828800" cy="369332"/>
          </a:xfrm>
          <a:prstGeom prst="rect">
            <a:avLst/>
          </a:prstGeom>
          <a:noFill/>
        </p:spPr>
        <p:txBody>
          <a:bodyPr wrap="square" rtlCol="0">
            <a:spAutoFit/>
          </a:bodyPr>
          <a:lstStyle/>
          <a:p>
            <a:r>
              <a:rPr lang="en-US" dirty="0" err="1" smtClean="0">
                <a:solidFill>
                  <a:srgbClr val="464646"/>
                </a:solidFill>
              </a:rPr>
              <a:t>privmsgs</a:t>
            </a:r>
            <a:r>
              <a:rPr lang="en-US" dirty="0" smtClean="0"/>
              <a:t>:</a:t>
            </a:r>
            <a:endParaRPr lang="en-US" dirty="0"/>
          </a:p>
        </p:txBody>
      </p:sp>
      <p:sp>
        <p:nvSpPr>
          <p:cNvPr id="45" name="TextBox 44"/>
          <p:cNvSpPr txBox="1"/>
          <p:nvPr/>
        </p:nvSpPr>
        <p:spPr>
          <a:xfrm>
            <a:off x="5638800" y="3959423"/>
            <a:ext cx="1752600" cy="307777"/>
          </a:xfrm>
          <a:prstGeom prst="rect">
            <a:avLst/>
          </a:prstGeom>
          <a:noFill/>
        </p:spPr>
        <p:txBody>
          <a:bodyPr wrap="square" rtlCol="0">
            <a:spAutoFit/>
          </a:bodyPr>
          <a:lstStyle/>
          <a:p>
            <a:r>
              <a:rPr lang="en-US" sz="1400" dirty="0" smtClean="0"/>
              <a:t>“hello world”</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uild="p"/>
      <p:bldP spid="22" grpId="0"/>
      <p:bldP spid="23" grpId="0"/>
      <p:bldP spid="24" grpId="0"/>
      <p:bldP spid="25" grpId="0"/>
      <p:bldP spid="26" grpId="0"/>
      <p:bldP spid="27" grpId="0"/>
      <p:bldP spid="28" grpId="0"/>
      <p:bldP spid="29" grpId="0"/>
      <p:bldP spid="32" grpId="0"/>
      <p:bldP spid="33" grpId="0"/>
      <p:bldP spid="38" grpId="0"/>
      <p:bldP spid="39" grpId="0"/>
      <p:bldP spid="40" grpId="0"/>
      <p:bldP spid="41" grpId="0"/>
      <p:bldP spid="43" grpId="0"/>
      <p:bldP spid="44" grpId="0"/>
      <p:bldP spid="45" grpId="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 name="Rectangle 31"/>
          <p:cNvSpPr/>
          <p:nvPr/>
        </p:nvSpPr>
        <p:spPr>
          <a:xfrm>
            <a:off x="762000" y="2438400"/>
            <a:ext cx="7848600" cy="4038600"/>
          </a:xfrm>
          <a:prstGeom prst="rect">
            <a:avLst/>
          </a:prstGeom>
          <a:solidFill>
            <a:srgbClr val="FFFFFF"/>
          </a:solidFill>
          <a:ln>
            <a:solidFill>
              <a:srgbClr val="52525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2" name="Title 1"/>
          <p:cNvSpPr>
            <a:spLocks noGrp="1"/>
          </p:cNvSpPr>
          <p:nvPr>
            <p:ph type="title"/>
          </p:nvPr>
        </p:nvSpPr>
        <p:spPr>
          <a:xfrm>
            <a:off x="457200" y="228600"/>
            <a:ext cx="8229600" cy="1143000"/>
          </a:xfrm>
        </p:spPr>
        <p:txBody>
          <a:bodyPr/>
          <a:lstStyle/>
          <a:p>
            <a:r>
              <a:rPr lang="en-US" dirty="0" smtClean="0">
                <a:solidFill>
                  <a:srgbClr val="525252"/>
                </a:solidFill>
              </a:rPr>
              <a:t>Annotations</a:t>
            </a:r>
            <a:endParaRPr lang="en-US" dirty="0">
              <a:solidFill>
                <a:srgbClr val="525252"/>
              </a:solidFill>
            </a:endParaRPr>
          </a:p>
        </p:txBody>
      </p:sp>
      <p:sp>
        <p:nvSpPr>
          <p:cNvPr id="4" name="Content Placeholder 2"/>
          <p:cNvSpPr>
            <a:spLocks noGrp="1"/>
          </p:cNvSpPr>
          <p:nvPr>
            <p:ph idx="1"/>
          </p:nvPr>
        </p:nvSpPr>
        <p:spPr>
          <a:xfrm>
            <a:off x="685800" y="1371600"/>
            <a:ext cx="1905000" cy="609599"/>
          </a:xfrm>
        </p:spPr>
        <p:txBody>
          <a:bodyPr/>
          <a:lstStyle/>
          <a:p>
            <a:pPr marL="514350" indent="-514350">
              <a:buClr>
                <a:schemeClr val="accent1"/>
              </a:buClr>
              <a:buSzPct val="70000"/>
              <a:buNone/>
            </a:pPr>
            <a:r>
              <a:rPr lang="en-US" sz="2600" dirty="0" smtClean="0"/>
              <a:t>1. </a:t>
            </a:r>
            <a:r>
              <a:rPr lang="en-US" sz="2600" dirty="0" smtClean="0">
                <a:solidFill>
                  <a:srgbClr val="39639D"/>
                </a:solidFill>
              </a:rPr>
              <a:t>Principals</a:t>
            </a:r>
            <a:endParaRPr lang="en-US" sz="2800" dirty="0" smtClean="0">
              <a:solidFill>
                <a:srgbClr val="39639D"/>
              </a:solidFill>
            </a:endParaRPr>
          </a:p>
        </p:txBody>
      </p:sp>
      <p:sp>
        <p:nvSpPr>
          <p:cNvPr id="6" name="TextBox 5"/>
          <p:cNvSpPr txBox="1"/>
          <p:nvPr/>
        </p:nvSpPr>
        <p:spPr>
          <a:xfrm>
            <a:off x="762000" y="2432447"/>
            <a:ext cx="8077200" cy="4031873"/>
          </a:xfrm>
          <a:prstGeom prst="rect">
            <a:avLst/>
          </a:prstGeom>
          <a:noFill/>
        </p:spPr>
        <p:txBody>
          <a:bodyPr wrap="square" rtlCol="0">
            <a:spAutoFit/>
          </a:bodyPr>
          <a:lstStyle/>
          <a:p>
            <a:endParaRPr lang="en-US" sz="1600" dirty="0" smtClean="0"/>
          </a:p>
          <a:p>
            <a:endParaRPr lang="en-US" sz="1600" dirty="0" smtClean="0"/>
          </a:p>
          <a:p>
            <a:endParaRPr lang="en-US" sz="1600" dirty="0" smtClean="0"/>
          </a:p>
          <a:p>
            <a:r>
              <a:rPr lang="en-US" sz="1600" dirty="0" smtClean="0"/>
              <a:t>CREATE TABLE </a:t>
            </a:r>
            <a:r>
              <a:rPr lang="en-US" sz="1600" i="1" dirty="0" err="1" smtClean="0"/>
              <a:t>privmsgs</a:t>
            </a:r>
            <a:r>
              <a:rPr lang="en-US" sz="1600" dirty="0" smtClean="0"/>
              <a:t> ( </a:t>
            </a:r>
          </a:p>
          <a:p>
            <a:r>
              <a:rPr lang="en-US" sz="1600" dirty="0" err="1" smtClean="0"/>
              <a:t>msgid</a:t>
            </a:r>
            <a:r>
              <a:rPr lang="en-US" sz="1600" dirty="0" smtClean="0"/>
              <a:t> </a:t>
            </a:r>
            <a:r>
              <a:rPr lang="en-US" sz="1600" dirty="0" err="1" smtClean="0"/>
              <a:t>int</a:t>
            </a:r>
            <a:r>
              <a:rPr lang="en-US" sz="1600" dirty="0" smtClean="0"/>
              <a:t>, </a:t>
            </a:r>
          </a:p>
          <a:p>
            <a:r>
              <a:rPr lang="en-US" sz="1600" dirty="0" smtClean="0"/>
              <a:t>subject varchar(255)</a:t>
            </a:r>
          </a:p>
          <a:p>
            <a:r>
              <a:rPr lang="en-US" sz="1600" dirty="0" err="1" smtClean="0"/>
              <a:t>msgtext</a:t>
            </a:r>
            <a:r>
              <a:rPr lang="en-US" sz="1600" dirty="0" smtClean="0"/>
              <a:t> text</a:t>
            </a:r>
          </a:p>
          <a:p>
            <a:r>
              <a:rPr lang="en-US" sz="1600" dirty="0" smtClean="0"/>
              <a:t>);</a:t>
            </a:r>
          </a:p>
          <a:p>
            <a:r>
              <a:rPr lang="en-US" sz="1600" dirty="0" smtClean="0"/>
              <a:t>CREATE TABLE </a:t>
            </a:r>
            <a:r>
              <a:rPr lang="en-US" sz="1600" i="1" dirty="0" err="1" smtClean="0"/>
              <a:t>privmsgs_to</a:t>
            </a:r>
            <a:r>
              <a:rPr lang="en-US" sz="1600" i="1" dirty="0" smtClean="0"/>
              <a:t> </a:t>
            </a:r>
            <a:r>
              <a:rPr lang="en-US" sz="1600" dirty="0" smtClean="0"/>
              <a:t>( </a:t>
            </a:r>
          </a:p>
          <a:p>
            <a:r>
              <a:rPr lang="en-US" sz="1600" dirty="0" err="1" smtClean="0"/>
              <a:t>msgid</a:t>
            </a:r>
            <a:r>
              <a:rPr lang="en-US" sz="1600" dirty="0" smtClean="0"/>
              <a:t> </a:t>
            </a:r>
            <a:r>
              <a:rPr lang="en-US" sz="1600" dirty="0" err="1" smtClean="0"/>
              <a:t>int</a:t>
            </a:r>
            <a:r>
              <a:rPr lang="en-US" sz="1600" dirty="0" smtClean="0"/>
              <a:t>, rcpt id </a:t>
            </a:r>
            <a:r>
              <a:rPr lang="en-US" sz="1600" dirty="0" err="1" smtClean="0"/>
              <a:t>int</a:t>
            </a:r>
            <a:r>
              <a:rPr lang="en-US" sz="1600" dirty="0" smtClean="0"/>
              <a:t>, sender id </a:t>
            </a:r>
            <a:r>
              <a:rPr lang="en-US" sz="1600" dirty="0" err="1" smtClean="0"/>
              <a:t>int</a:t>
            </a:r>
            <a:r>
              <a:rPr lang="en-US" sz="1600" dirty="0" smtClean="0"/>
              <a:t>, </a:t>
            </a:r>
          </a:p>
          <a:p>
            <a:endParaRPr lang="en-US" sz="1600" dirty="0" smtClean="0"/>
          </a:p>
          <a:p>
            <a:endParaRPr lang="en-US" sz="1600" dirty="0" smtClean="0"/>
          </a:p>
          <a:p>
            <a:r>
              <a:rPr lang="en-US" sz="1600" dirty="0" smtClean="0"/>
              <a:t>);</a:t>
            </a:r>
          </a:p>
          <a:p>
            <a:r>
              <a:rPr lang="en-US" sz="1600" dirty="0" smtClean="0"/>
              <a:t>CREATE TABLE </a:t>
            </a:r>
            <a:r>
              <a:rPr lang="en-US" sz="1600" i="1" dirty="0" smtClean="0"/>
              <a:t>users</a:t>
            </a:r>
            <a:r>
              <a:rPr lang="en-US" sz="1600" dirty="0" smtClean="0"/>
              <a:t> ( </a:t>
            </a:r>
            <a:r>
              <a:rPr lang="en-US" sz="1600" dirty="0" err="1" smtClean="0"/>
              <a:t>userid</a:t>
            </a:r>
            <a:r>
              <a:rPr lang="en-US" sz="1600" dirty="0" smtClean="0"/>
              <a:t> </a:t>
            </a:r>
            <a:r>
              <a:rPr lang="en-US" sz="1600" dirty="0" err="1" smtClean="0"/>
              <a:t>int,username</a:t>
            </a:r>
            <a:r>
              <a:rPr lang="en-US" sz="1600" dirty="0" smtClean="0"/>
              <a:t> varchar(255), </a:t>
            </a:r>
          </a:p>
          <a:p>
            <a:endParaRPr lang="en-US" sz="1600" dirty="0" smtClean="0"/>
          </a:p>
          <a:p>
            <a:r>
              <a:rPr lang="en-US" sz="1600" dirty="0" smtClean="0"/>
              <a:t>);</a:t>
            </a:r>
            <a:endParaRPr lang="en-US" sz="1600" dirty="0"/>
          </a:p>
        </p:txBody>
      </p:sp>
      <p:sp>
        <p:nvSpPr>
          <p:cNvPr id="8" name="TextBox 7"/>
          <p:cNvSpPr txBox="1"/>
          <p:nvPr/>
        </p:nvSpPr>
        <p:spPr>
          <a:xfrm>
            <a:off x="762000" y="2057400"/>
            <a:ext cx="7848600" cy="381000"/>
          </a:xfrm>
          <a:prstGeom prst="rect">
            <a:avLst/>
          </a:prstGeom>
          <a:noFill/>
        </p:spPr>
        <p:txBody>
          <a:bodyPr wrap="square" rtlCol="0">
            <a:spAutoFit/>
          </a:bodyPr>
          <a:lstStyle/>
          <a:p>
            <a:pPr algn="ctr"/>
            <a:r>
              <a:rPr lang="en-US" i="1" dirty="0" smtClean="0"/>
              <a:t>Securing </a:t>
            </a:r>
            <a:r>
              <a:rPr lang="en-US" i="1" dirty="0" err="1" smtClean="0"/>
              <a:t>phpBB</a:t>
            </a:r>
            <a:r>
              <a:rPr lang="en-US" i="1" dirty="0" smtClean="0"/>
              <a:t> private messages: </a:t>
            </a:r>
            <a:endParaRPr lang="en-US" i="1" dirty="0"/>
          </a:p>
        </p:txBody>
      </p:sp>
      <p:sp>
        <p:nvSpPr>
          <p:cNvPr id="9" name="Content Placeholder 2"/>
          <p:cNvSpPr txBox="1">
            <a:spLocks/>
          </p:cNvSpPr>
          <p:nvPr/>
        </p:nvSpPr>
        <p:spPr>
          <a:xfrm>
            <a:off x="5791200" y="1371600"/>
            <a:ext cx="2971800" cy="609599"/>
          </a:xfrm>
          <a:prstGeom prst="rect">
            <a:avLst/>
          </a:prstGeom>
        </p:spPr>
        <p:txBody>
          <a:bodyPr vert="horz" lIns="91440" tIns="45720" rIns="91440" bIns="45720" rtlCol="0">
            <a:normAutofit/>
          </a:bodyPr>
          <a:lstStyle/>
          <a:p>
            <a:pPr marL="514350" marR="0" lvl="0" indent="-514350" algn="l" defTabSz="457200" rtl="0" eaLnBrk="1" fontAlgn="auto" latinLnBrk="0" hangingPunct="1">
              <a:lnSpc>
                <a:spcPct val="100000"/>
              </a:lnSpc>
              <a:spcBef>
                <a:spcPct val="20000"/>
              </a:spcBef>
              <a:spcAft>
                <a:spcPts val="0"/>
              </a:spcAft>
              <a:buClr>
                <a:schemeClr val="accent1"/>
              </a:buClr>
              <a:buSzPct val="70000"/>
              <a:buFont typeface="Arial"/>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3. </a:t>
            </a:r>
            <a:r>
              <a:rPr kumimoji="0" lang="en-US" sz="2600" b="0" i="0" u="none" strike="noStrike" kern="1200" cap="none" spc="0" normalizeH="0" baseline="0" noProof="0" dirty="0" smtClean="0">
                <a:ln>
                  <a:noFill/>
                </a:ln>
                <a:solidFill>
                  <a:srgbClr val="008000"/>
                </a:solidFill>
                <a:effectLst/>
                <a:uLnTx/>
                <a:uFillTx/>
                <a:latin typeface="+mn-lt"/>
                <a:ea typeface="+mn-ea"/>
                <a:cs typeface="+mn-cs"/>
              </a:rPr>
              <a:t>HAS_ACCESS_TO</a:t>
            </a:r>
            <a:endParaRPr kumimoji="0" lang="en-US" sz="2800" b="0" i="0" u="none" strike="noStrike" kern="1200" cap="none" spc="0" normalizeH="0" baseline="0" noProof="0" dirty="0" smtClean="0">
              <a:ln>
                <a:noFill/>
              </a:ln>
              <a:solidFill>
                <a:srgbClr val="008000"/>
              </a:solidFill>
              <a:effectLst/>
              <a:uLnTx/>
              <a:uFillTx/>
              <a:latin typeface="+mn-lt"/>
              <a:ea typeface="+mn-ea"/>
              <a:cs typeface="+mn-cs"/>
            </a:endParaRPr>
          </a:p>
        </p:txBody>
      </p:sp>
      <p:sp>
        <p:nvSpPr>
          <p:cNvPr id="11" name="Content Placeholder 2"/>
          <p:cNvSpPr txBox="1">
            <a:spLocks/>
          </p:cNvSpPr>
          <p:nvPr/>
        </p:nvSpPr>
        <p:spPr>
          <a:xfrm>
            <a:off x="3048000" y="1371600"/>
            <a:ext cx="2514600" cy="609599"/>
          </a:xfrm>
          <a:prstGeom prst="rect">
            <a:avLst/>
          </a:prstGeom>
        </p:spPr>
        <p:txBody>
          <a:bodyPr vert="horz" lIns="91440" tIns="45720" rIns="91440" bIns="45720" rtlCol="0">
            <a:normAutofit/>
          </a:bodyPr>
          <a:lstStyle/>
          <a:p>
            <a:pPr marL="514350" marR="0" lvl="0" indent="-514350" algn="l" defTabSz="457200" rtl="0" eaLnBrk="1" fontAlgn="auto" latinLnBrk="0" hangingPunct="1">
              <a:lnSpc>
                <a:spcPct val="100000"/>
              </a:lnSpc>
              <a:spcBef>
                <a:spcPct val="20000"/>
              </a:spcBef>
              <a:spcAft>
                <a:spcPts val="0"/>
              </a:spcAft>
              <a:buClr>
                <a:schemeClr val="accent1"/>
              </a:buClr>
              <a:buSzPct val="70000"/>
              <a:buFont typeface="Arial"/>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2. </a:t>
            </a:r>
            <a:r>
              <a:rPr kumimoji="0" lang="en-US" sz="2600" b="0" i="0" u="none" strike="noStrike" kern="1200" cap="none" spc="0" normalizeH="0" baseline="0" noProof="0" dirty="0" smtClean="0">
                <a:ln>
                  <a:noFill/>
                </a:ln>
                <a:solidFill>
                  <a:srgbClr val="DA1F28"/>
                </a:solidFill>
                <a:effectLst/>
                <a:uLnTx/>
                <a:uFillTx/>
                <a:latin typeface="+mn-lt"/>
                <a:ea typeface="+mn-ea"/>
                <a:cs typeface="+mn-cs"/>
              </a:rPr>
              <a:t>ENCRYPT_FOR</a:t>
            </a:r>
            <a:endParaRPr kumimoji="0" lang="en-US" sz="2800" b="0" i="0" u="none" strike="noStrike" kern="1200" cap="none" spc="0" normalizeH="0" baseline="0" noProof="0" dirty="0" smtClean="0">
              <a:ln>
                <a:noFill/>
              </a:ln>
              <a:solidFill>
                <a:srgbClr val="DA1F28"/>
              </a:solidFill>
              <a:effectLst/>
              <a:uLnTx/>
              <a:uFillTx/>
              <a:latin typeface="+mn-lt"/>
              <a:ea typeface="+mn-ea"/>
              <a:cs typeface="+mn-cs"/>
            </a:endParaRPr>
          </a:p>
        </p:txBody>
      </p:sp>
      <p:sp>
        <p:nvSpPr>
          <p:cNvPr id="12" name="TextBox 11"/>
          <p:cNvSpPr txBox="1"/>
          <p:nvPr/>
        </p:nvSpPr>
        <p:spPr>
          <a:xfrm>
            <a:off x="2682601" y="3657600"/>
            <a:ext cx="4099199" cy="338554"/>
          </a:xfrm>
          <a:prstGeom prst="rect">
            <a:avLst/>
          </a:prstGeom>
          <a:noFill/>
        </p:spPr>
        <p:txBody>
          <a:bodyPr wrap="none" rtlCol="0">
            <a:spAutoFit/>
          </a:bodyPr>
          <a:lstStyle/>
          <a:p>
            <a:r>
              <a:rPr lang="en-US" sz="1600" dirty="0" smtClean="0">
                <a:solidFill>
                  <a:schemeClr val="accent2"/>
                </a:solidFill>
              </a:rPr>
              <a:t>ENCRYPT_FOR PRINC </a:t>
            </a:r>
            <a:r>
              <a:rPr lang="en-US" sz="1600" dirty="0" err="1" smtClean="0">
                <a:solidFill>
                  <a:schemeClr val="accent2"/>
                </a:solidFill>
              </a:rPr>
              <a:t>msgid</a:t>
            </a:r>
            <a:r>
              <a:rPr lang="en-US" sz="1600" dirty="0" smtClean="0">
                <a:solidFill>
                  <a:schemeClr val="accent2"/>
                </a:solidFill>
              </a:rPr>
              <a:t> TYPE </a:t>
            </a:r>
            <a:r>
              <a:rPr lang="en-US" sz="1600" dirty="0" err="1" smtClean="0">
                <a:solidFill>
                  <a:schemeClr val="accent2"/>
                </a:solidFill>
              </a:rPr>
              <a:t>msg</a:t>
            </a:r>
            <a:r>
              <a:rPr lang="en-US" sz="1600" dirty="0" smtClean="0">
                <a:solidFill>
                  <a:schemeClr val="accent2"/>
                </a:solidFill>
              </a:rPr>
              <a:t>, </a:t>
            </a:r>
            <a:endParaRPr lang="en-US" sz="1600" dirty="0">
              <a:solidFill>
                <a:schemeClr val="accent2"/>
              </a:solidFill>
            </a:endParaRPr>
          </a:p>
        </p:txBody>
      </p:sp>
      <p:sp>
        <p:nvSpPr>
          <p:cNvPr id="13" name="TextBox 12"/>
          <p:cNvSpPr txBox="1"/>
          <p:nvPr/>
        </p:nvSpPr>
        <p:spPr>
          <a:xfrm>
            <a:off x="1981200" y="3886200"/>
            <a:ext cx="4572000" cy="338554"/>
          </a:xfrm>
          <a:prstGeom prst="rect">
            <a:avLst/>
          </a:prstGeom>
          <a:noFill/>
        </p:spPr>
        <p:txBody>
          <a:bodyPr wrap="square" rtlCol="0">
            <a:spAutoFit/>
          </a:bodyPr>
          <a:lstStyle/>
          <a:p>
            <a:r>
              <a:rPr lang="en-US" sz="1600" dirty="0" smtClean="0">
                <a:solidFill>
                  <a:srgbClr val="DA1F28"/>
                </a:solidFill>
              </a:rPr>
              <a:t>ENCRYPT_FOR PRINC </a:t>
            </a:r>
            <a:r>
              <a:rPr lang="en-US" sz="1600" dirty="0" err="1" smtClean="0">
                <a:solidFill>
                  <a:srgbClr val="DA1F28"/>
                </a:solidFill>
              </a:rPr>
              <a:t>msgid</a:t>
            </a:r>
            <a:r>
              <a:rPr lang="en-US" sz="1600" dirty="0" smtClean="0">
                <a:solidFill>
                  <a:srgbClr val="DA1F28"/>
                </a:solidFill>
              </a:rPr>
              <a:t> TYPE </a:t>
            </a:r>
            <a:r>
              <a:rPr lang="en-US" sz="1600" dirty="0" err="1" smtClean="0">
                <a:solidFill>
                  <a:srgbClr val="DA1F28"/>
                </a:solidFill>
              </a:rPr>
              <a:t>msg</a:t>
            </a:r>
            <a:r>
              <a:rPr lang="en-US" sz="1600" dirty="0" smtClean="0">
                <a:solidFill>
                  <a:srgbClr val="DA1F28"/>
                </a:solidFill>
              </a:rPr>
              <a:t> </a:t>
            </a:r>
            <a:endParaRPr lang="en-US" sz="1600" dirty="0">
              <a:solidFill>
                <a:srgbClr val="DA1F28"/>
              </a:solidFill>
            </a:endParaRPr>
          </a:p>
        </p:txBody>
      </p:sp>
      <p:sp>
        <p:nvSpPr>
          <p:cNvPr id="14" name="TextBox 13"/>
          <p:cNvSpPr txBox="1"/>
          <p:nvPr/>
        </p:nvSpPr>
        <p:spPr>
          <a:xfrm>
            <a:off x="762000" y="2432447"/>
            <a:ext cx="5029200" cy="861774"/>
          </a:xfrm>
          <a:prstGeom prst="rect">
            <a:avLst/>
          </a:prstGeom>
          <a:noFill/>
        </p:spPr>
        <p:txBody>
          <a:bodyPr wrap="square" rtlCol="0">
            <a:spAutoFit/>
          </a:bodyPr>
          <a:lstStyle/>
          <a:p>
            <a:r>
              <a:rPr lang="en-US" sz="1600" dirty="0" smtClean="0">
                <a:solidFill>
                  <a:srgbClr val="39639D"/>
                </a:solidFill>
              </a:rPr>
              <a:t>PRINC TYPES </a:t>
            </a:r>
            <a:r>
              <a:rPr lang="en-US" sz="1600" dirty="0" err="1" smtClean="0">
                <a:solidFill>
                  <a:srgbClr val="39639D"/>
                </a:solidFill>
              </a:rPr>
              <a:t>physical_user</a:t>
            </a:r>
            <a:r>
              <a:rPr lang="en-US" sz="1600" dirty="0" smtClean="0">
                <a:solidFill>
                  <a:srgbClr val="39639D"/>
                </a:solidFill>
              </a:rPr>
              <a:t> EXTERNAL; </a:t>
            </a:r>
          </a:p>
          <a:p>
            <a:r>
              <a:rPr lang="en-US" sz="1600" dirty="0" smtClean="0">
                <a:solidFill>
                  <a:srgbClr val="39639D"/>
                </a:solidFill>
              </a:rPr>
              <a:t>PRINC TYPES user, </a:t>
            </a:r>
            <a:r>
              <a:rPr lang="en-US" sz="1600" dirty="0" err="1" smtClean="0">
                <a:solidFill>
                  <a:srgbClr val="39639D"/>
                </a:solidFill>
              </a:rPr>
              <a:t>msg</a:t>
            </a:r>
            <a:r>
              <a:rPr lang="en-US" sz="1600" dirty="0" smtClean="0">
                <a:solidFill>
                  <a:srgbClr val="39639D"/>
                </a:solidFill>
              </a:rPr>
              <a:t>;</a:t>
            </a:r>
          </a:p>
          <a:p>
            <a:endParaRPr lang="en-US" dirty="0"/>
          </a:p>
        </p:txBody>
      </p:sp>
      <p:sp>
        <p:nvSpPr>
          <p:cNvPr id="15" name="TextBox 14"/>
          <p:cNvSpPr txBox="1"/>
          <p:nvPr/>
        </p:nvSpPr>
        <p:spPr>
          <a:xfrm>
            <a:off x="762000" y="4870847"/>
            <a:ext cx="7848600" cy="861774"/>
          </a:xfrm>
          <a:prstGeom prst="rect">
            <a:avLst/>
          </a:prstGeom>
          <a:noFill/>
        </p:spPr>
        <p:txBody>
          <a:bodyPr wrap="square" rtlCol="0">
            <a:spAutoFit/>
          </a:bodyPr>
          <a:lstStyle/>
          <a:p>
            <a:r>
              <a:rPr lang="en-US" sz="1600" dirty="0" smtClean="0">
                <a:solidFill>
                  <a:srgbClr val="008000"/>
                </a:solidFill>
              </a:rPr>
              <a:t>PRINC </a:t>
            </a:r>
            <a:r>
              <a:rPr lang="en-US" sz="1600" dirty="0" err="1" smtClean="0">
                <a:solidFill>
                  <a:srgbClr val="008000"/>
                </a:solidFill>
              </a:rPr>
              <a:t>sender_id</a:t>
            </a:r>
            <a:r>
              <a:rPr lang="en-US" sz="1600" dirty="0" smtClean="0">
                <a:solidFill>
                  <a:srgbClr val="008000"/>
                </a:solidFill>
              </a:rPr>
              <a:t> TYPE user HAS_ACCESS_TO PRINC </a:t>
            </a:r>
            <a:r>
              <a:rPr lang="en-US" sz="1600" dirty="0" err="1" smtClean="0">
                <a:solidFill>
                  <a:srgbClr val="008000"/>
                </a:solidFill>
              </a:rPr>
              <a:t>msgid</a:t>
            </a:r>
            <a:r>
              <a:rPr lang="en-US" sz="1600" dirty="0" smtClean="0">
                <a:solidFill>
                  <a:srgbClr val="008000"/>
                </a:solidFill>
              </a:rPr>
              <a:t> TYPE </a:t>
            </a:r>
            <a:r>
              <a:rPr lang="en-US" sz="1600" dirty="0" err="1" smtClean="0">
                <a:solidFill>
                  <a:srgbClr val="008000"/>
                </a:solidFill>
              </a:rPr>
              <a:t>msg</a:t>
            </a:r>
            <a:r>
              <a:rPr lang="en-US" sz="1600" dirty="0" smtClean="0">
                <a:solidFill>
                  <a:srgbClr val="008000"/>
                </a:solidFill>
              </a:rPr>
              <a:t>, </a:t>
            </a:r>
          </a:p>
          <a:p>
            <a:r>
              <a:rPr lang="en-US" sz="1600" dirty="0" smtClean="0">
                <a:solidFill>
                  <a:srgbClr val="008000"/>
                </a:solidFill>
              </a:rPr>
              <a:t>PRINC </a:t>
            </a:r>
            <a:r>
              <a:rPr lang="en-US" sz="1600" dirty="0" err="1" smtClean="0">
                <a:solidFill>
                  <a:srgbClr val="008000"/>
                </a:solidFill>
              </a:rPr>
              <a:t>rcpt_id</a:t>
            </a:r>
            <a:r>
              <a:rPr lang="en-US" sz="1600" dirty="0" smtClean="0">
                <a:solidFill>
                  <a:srgbClr val="008000"/>
                </a:solidFill>
              </a:rPr>
              <a:t> TYPE user HAS_ACCESS_TO PRINC </a:t>
            </a:r>
            <a:r>
              <a:rPr lang="en-US" sz="1600" dirty="0" err="1" smtClean="0">
                <a:solidFill>
                  <a:srgbClr val="008000"/>
                </a:solidFill>
              </a:rPr>
              <a:t>msgid</a:t>
            </a:r>
            <a:r>
              <a:rPr lang="en-US" sz="1600" dirty="0" smtClean="0">
                <a:solidFill>
                  <a:srgbClr val="008000"/>
                </a:solidFill>
              </a:rPr>
              <a:t> TYPE </a:t>
            </a:r>
            <a:r>
              <a:rPr lang="en-US" sz="1600" dirty="0" err="1" smtClean="0">
                <a:solidFill>
                  <a:srgbClr val="008000"/>
                </a:solidFill>
              </a:rPr>
              <a:t>msg</a:t>
            </a:r>
            <a:endParaRPr lang="en-US" sz="1600" dirty="0" smtClean="0">
              <a:solidFill>
                <a:srgbClr val="008000"/>
              </a:solidFill>
            </a:endParaRPr>
          </a:p>
          <a:p>
            <a:endParaRPr lang="en-US" dirty="0"/>
          </a:p>
        </p:txBody>
      </p:sp>
      <p:sp>
        <p:nvSpPr>
          <p:cNvPr id="16" name="TextBox 15"/>
          <p:cNvSpPr txBox="1"/>
          <p:nvPr/>
        </p:nvSpPr>
        <p:spPr>
          <a:xfrm>
            <a:off x="762000" y="5861447"/>
            <a:ext cx="8153400" cy="615553"/>
          </a:xfrm>
          <a:prstGeom prst="rect">
            <a:avLst/>
          </a:prstGeom>
          <a:noFill/>
        </p:spPr>
        <p:txBody>
          <a:bodyPr wrap="square" rtlCol="0">
            <a:spAutoFit/>
          </a:bodyPr>
          <a:lstStyle/>
          <a:p>
            <a:r>
              <a:rPr lang="en-US" sz="1600" dirty="0" smtClean="0">
                <a:solidFill>
                  <a:srgbClr val="008000"/>
                </a:solidFill>
              </a:rPr>
              <a:t>PRINC username TYPE </a:t>
            </a:r>
            <a:r>
              <a:rPr lang="en-US" sz="1600" dirty="0" err="1" smtClean="0">
                <a:solidFill>
                  <a:srgbClr val="008000"/>
                </a:solidFill>
              </a:rPr>
              <a:t>physical_user</a:t>
            </a:r>
            <a:r>
              <a:rPr lang="en-US" sz="1600" dirty="0" smtClean="0">
                <a:solidFill>
                  <a:srgbClr val="008000"/>
                </a:solidFill>
              </a:rPr>
              <a:t> HAS_ACCESS_TO PRINC </a:t>
            </a:r>
            <a:r>
              <a:rPr lang="en-US" sz="1600" dirty="0" err="1" smtClean="0">
                <a:solidFill>
                  <a:srgbClr val="008000"/>
                </a:solidFill>
              </a:rPr>
              <a:t>userid</a:t>
            </a:r>
            <a:r>
              <a:rPr lang="en-US" sz="1600" dirty="0" smtClean="0">
                <a:solidFill>
                  <a:srgbClr val="008000"/>
                </a:solidFill>
              </a:rPr>
              <a:t> TYPE user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p:bldP spid="11" grpId="0"/>
      <p:bldP spid="12" grpId="0"/>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Security</a:t>
            </a:r>
            <a:endParaRPr lang="en-US" dirty="0">
              <a:solidFill>
                <a:srgbClr val="525252"/>
              </a:solidFill>
            </a:endParaRPr>
          </a:p>
        </p:txBody>
      </p:sp>
      <p:sp>
        <p:nvSpPr>
          <p:cNvPr id="4" name="Content Placeholder 2"/>
          <p:cNvSpPr>
            <a:spLocks noGrp="1"/>
          </p:cNvSpPr>
          <p:nvPr>
            <p:ph idx="1"/>
          </p:nvPr>
        </p:nvSpPr>
        <p:spPr>
          <a:xfrm>
            <a:off x="457200" y="990600"/>
            <a:ext cx="8229600" cy="4525963"/>
          </a:xfrm>
        </p:spPr>
        <p:txBody>
          <a:bodyPr/>
          <a:lstStyle/>
          <a:p>
            <a:pPr>
              <a:buClr>
                <a:schemeClr val="accent1"/>
              </a:buClr>
              <a:buSzPct val="70000"/>
              <a:buNone/>
            </a:pPr>
            <a:endParaRPr lang="en-US" dirty="0" smtClean="0"/>
          </a:p>
          <a:p>
            <a:pPr>
              <a:buClr>
                <a:schemeClr val="accent1"/>
              </a:buClr>
              <a:buSzPct val="70000"/>
              <a:buFont typeface="Wingdings" charset="2"/>
              <a:buChar char="Ø"/>
            </a:pPr>
            <a:r>
              <a:rPr lang="en-US" sz="3000" dirty="0" smtClean="0">
                <a:solidFill>
                  <a:srgbClr val="DA1F28"/>
                </a:solidFill>
              </a:rPr>
              <a:t>Protects data readable only by users not logged in </a:t>
            </a:r>
            <a:r>
              <a:rPr lang="en-US" sz="3000" i="1" dirty="0" smtClean="0">
                <a:solidFill>
                  <a:srgbClr val="DA1F28"/>
                </a:solidFill>
              </a:rPr>
              <a:t>at the moment/for the duration </a:t>
            </a:r>
            <a:r>
              <a:rPr lang="en-US" sz="3000" dirty="0" smtClean="0">
                <a:solidFill>
                  <a:srgbClr val="DA1F28"/>
                </a:solidFill>
              </a:rPr>
              <a:t>of an attack</a:t>
            </a:r>
          </a:p>
        </p:txBody>
      </p:sp>
      <p:sp>
        <p:nvSpPr>
          <p:cNvPr id="5" name="Content Placeholder 2"/>
          <p:cNvSpPr txBox="1">
            <a:spLocks/>
          </p:cNvSpPr>
          <p:nvPr/>
        </p:nvSpPr>
        <p:spPr>
          <a:xfrm>
            <a:off x="457200" y="1981200"/>
            <a:ext cx="8229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Leaking logged-in users’ data seems unavoidable because applications may perform arbitrary computations on it</a:t>
            </a:r>
          </a:p>
        </p:txBody>
      </p:sp>
      <p:sp>
        <p:nvSpPr>
          <p:cNvPr id="6" name="Content Placeholder 2"/>
          <p:cNvSpPr txBox="1">
            <a:spLocks/>
          </p:cNvSpPr>
          <p:nvPr/>
        </p:nvSpPr>
        <p:spPr>
          <a:xfrm>
            <a:off x="381000" y="3398837"/>
            <a:ext cx="8229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lang="en-US" sz="3000" dirty="0" smtClean="0">
                <a:solidFill>
                  <a:srgbClr val="39639D"/>
                </a:solidFill>
                <a:latin typeface="+mn-lt"/>
                <a:cs typeface="+mn-cs"/>
              </a:rPr>
              <a:t>Example:</a:t>
            </a:r>
            <a:r>
              <a:rPr lang="en-US" sz="3000" dirty="0" smtClean="0">
                <a:latin typeface="+mn-lt"/>
                <a:cs typeface="+mn-cs"/>
              </a:rPr>
              <a:t> protection even when adversary changes annotations recorded at proxy</a:t>
            </a: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p:cNvSpPr>
          <p:nvPr>
            <p:ph type="title"/>
          </p:nvPr>
        </p:nvSpPr>
        <p:spPr bwMode="auto">
          <a:xfrm>
            <a:off x="457200" y="152400"/>
            <a:ext cx="8229600" cy="1143000"/>
          </a:xfrm>
        </p:spPr>
        <p:txBody>
          <a:bodyPr wrap="square" lIns="91440" tIns="45720" rIns="91440" bIns="45720" numCol="1" anchorCtr="0" compatLnSpc="1">
            <a:prstTxWarp prst="textNoShape">
              <a:avLst/>
            </a:prstTxWarp>
          </a:bodyPr>
          <a:lstStyle/>
          <a:p>
            <a:pPr>
              <a:defRPr/>
            </a:pPr>
            <a:r>
              <a:rPr lang="en-US" dirty="0" smtClean="0">
                <a:solidFill>
                  <a:srgbClr val="525252"/>
                </a:solidFill>
                <a:effectLst/>
              </a:rPr>
              <a:t>Implementation</a:t>
            </a:r>
          </a:p>
        </p:txBody>
      </p:sp>
      <p:sp>
        <p:nvSpPr>
          <p:cNvPr id="33796" name="Text Box 5"/>
          <p:cNvSpPr txBox="1">
            <a:spLocks noChangeArrowheads="1"/>
          </p:cNvSpPr>
          <p:nvPr/>
        </p:nvSpPr>
        <p:spPr bwMode="auto">
          <a:xfrm>
            <a:off x="2438400" y="2311182"/>
            <a:ext cx="1295400" cy="646331"/>
          </a:xfrm>
          <a:prstGeom prst="rect">
            <a:avLst/>
          </a:prstGeom>
          <a:noFill/>
          <a:ln w="9525">
            <a:noFill/>
            <a:miter lim="800000"/>
            <a:headEnd/>
            <a:tailEnd/>
          </a:ln>
        </p:spPr>
        <p:txBody>
          <a:bodyPr wrap="square">
            <a:spAutoFit/>
          </a:bodyPr>
          <a:lstStyle/>
          <a:p>
            <a:pPr algn="ctr">
              <a:spcBef>
                <a:spcPct val="50000"/>
              </a:spcBef>
            </a:pPr>
            <a:r>
              <a:rPr lang="en-US" dirty="0" err="1" smtClean="0">
                <a:solidFill>
                  <a:srgbClr val="CC0000"/>
                </a:solidFill>
              </a:rPr>
              <a:t>CryptDB</a:t>
            </a:r>
            <a:r>
              <a:rPr lang="en-US" dirty="0" smtClean="0">
                <a:solidFill>
                  <a:srgbClr val="CC0000"/>
                </a:solidFill>
              </a:rPr>
              <a:t> Proxy</a:t>
            </a:r>
            <a:endParaRPr lang="en-US" dirty="0">
              <a:solidFill>
                <a:srgbClr val="CC0000"/>
              </a:solidFill>
            </a:endParaRPr>
          </a:p>
        </p:txBody>
      </p:sp>
      <p:sp>
        <p:nvSpPr>
          <p:cNvPr id="33802" name="Text Box 15"/>
          <p:cNvSpPr txBox="1">
            <a:spLocks noChangeArrowheads="1"/>
          </p:cNvSpPr>
          <p:nvPr/>
        </p:nvSpPr>
        <p:spPr bwMode="auto">
          <a:xfrm>
            <a:off x="5562600" y="1981200"/>
            <a:ext cx="1600200" cy="584776"/>
          </a:xfrm>
          <a:prstGeom prst="rect">
            <a:avLst/>
          </a:prstGeom>
          <a:noFill/>
          <a:ln w="9525">
            <a:noFill/>
            <a:miter lim="800000"/>
            <a:headEnd/>
            <a:tailEnd/>
          </a:ln>
        </p:spPr>
        <p:txBody>
          <a:bodyPr>
            <a:spAutoFit/>
          </a:bodyPr>
          <a:lstStyle/>
          <a:p>
            <a:pPr algn="ctr"/>
            <a:r>
              <a:rPr lang="en-US" sz="1600" dirty="0"/>
              <a:t>Unmodified </a:t>
            </a:r>
            <a:r>
              <a:rPr lang="en-US" sz="1600" dirty="0" smtClean="0"/>
              <a:t>DBMS</a:t>
            </a:r>
            <a:endParaRPr lang="en-US" sz="1600" dirty="0"/>
          </a:p>
        </p:txBody>
      </p:sp>
      <p:pic>
        <p:nvPicPr>
          <p:cNvPr id="33803" name="Picture 11" descr="db"/>
          <p:cNvPicPr>
            <a:picLocks noChangeAspect="1" noChangeArrowheads="1"/>
          </p:cNvPicPr>
          <p:nvPr/>
        </p:nvPicPr>
        <p:blipFill>
          <a:blip r:embed="rId3"/>
          <a:srcRect/>
          <a:stretch>
            <a:fillRect/>
          </a:stretch>
        </p:blipFill>
        <p:spPr bwMode="auto">
          <a:xfrm>
            <a:off x="5791200" y="2590800"/>
            <a:ext cx="320199" cy="457200"/>
          </a:xfrm>
          <a:prstGeom prst="rect">
            <a:avLst/>
          </a:prstGeom>
          <a:noFill/>
          <a:ln w="9525">
            <a:noFill/>
            <a:miter lim="800000"/>
            <a:headEnd/>
            <a:tailEnd/>
          </a:ln>
        </p:spPr>
      </p:pic>
      <p:sp>
        <p:nvSpPr>
          <p:cNvPr id="33807" name="Rectangle 14"/>
          <p:cNvSpPr>
            <a:spLocks noChangeArrowheads="1"/>
          </p:cNvSpPr>
          <p:nvPr/>
        </p:nvSpPr>
        <p:spPr bwMode="auto">
          <a:xfrm>
            <a:off x="5562600" y="1981200"/>
            <a:ext cx="1600200" cy="1219200"/>
          </a:xfrm>
          <a:prstGeom prst="rect">
            <a:avLst/>
          </a:prstGeom>
          <a:noFill/>
          <a:ln w="9525">
            <a:solidFill>
              <a:schemeClr val="tx1"/>
            </a:solidFill>
            <a:miter lim="800000"/>
            <a:headEnd/>
            <a:tailEnd/>
          </a:ln>
        </p:spPr>
        <p:txBody>
          <a:bodyPr wrap="none" anchor="ctr"/>
          <a:lstStyle/>
          <a:p>
            <a:endParaRPr lang="en-US"/>
          </a:p>
        </p:txBody>
      </p:sp>
      <p:sp>
        <p:nvSpPr>
          <p:cNvPr id="33808" name="Rectangle 20"/>
          <p:cNvSpPr>
            <a:spLocks noChangeArrowheads="1"/>
          </p:cNvSpPr>
          <p:nvPr/>
        </p:nvSpPr>
        <p:spPr bwMode="auto">
          <a:xfrm>
            <a:off x="7467600" y="1981200"/>
            <a:ext cx="1219200" cy="533400"/>
          </a:xfrm>
          <a:prstGeom prst="rect">
            <a:avLst/>
          </a:prstGeom>
          <a:noFill/>
          <a:ln w="9525">
            <a:solidFill>
              <a:srgbClr val="AF2B1D"/>
            </a:solidFill>
            <a:miter lim="800000"/>
            <a:headEnd/>
            <a:tailEnd/>
          </a:ln>
        </p:spPr>
        <p:txBody>
          <a:bodyPr wrap="none" anchor="ctr"/>
          <a:lstStyle/>
          <a:p>
            <a:pPr algn="ctr"/>
            <a:endParaRPr lang="en-US">
              <a:solidFill>
                <a:srgbClr val="CC0000"/>
              </a:solidFill>
            </a:endParaRPr>
          </a:p>
        </p:txBody>
      </p:sp>
      <p:sp>
        <p:nvSpPr>
          <p:cNvPr id="33809" name="Text Box 21"/>
          <p:cNvSpPr txBox="1">
            <a:spLocks noChangeArrowheads="1"/>
          </p:cNvSpPr>
          <p:nvPr/>
        </p:nvSpPr>
        <p:spPr bwMode="auto">
          <a:xfrm>
            <a:off x="7467600" y="1981200"/>
            <a:ext cx="1219200" cy="581025"/>
          </a:xfrm>
          <a:prstGeom prst="rect">
            <a:avLst/>
          </a:prstGeom>
          <a:noFill/>
          <a:ln w="9525">
            <a:solidFill>
              <a:srgbClr val="AF2B1D"/>
            </a:solidFill>
            <a:miter lim="800000"/>
            <a:headEnd/>
            <a:tailEnd/>
          </a:ln>
        </p:spPr>
        <p:txBody>
          <a:bodyPr>
            <a:spAutoFit/>
          </a:bodyPr>
          <a:lstStyle/>
          <a:p>
            <a:pPr algn="ctr">
              <a:spcBef>
                <a:spcPct val="50000"/>
              </a:spcBef>
            </a:pPr>
            <a:r>
              <a:rPr lang="en-US" sz="1600" dirty="0" err="1">
                <a:solidFill>
                  <a:srgbClr val="CC0000"/>
                </a:solidFill>
              </a:rPr>
              <a:t>CryptDB</a:t>
            </a:r>
            <a:r>
              <a:rPr lang="en-US" sz="1600" dirty="0">
                <a:solidFill>
                  <a:srgbClr val="CC0000"/>
                </a:solidFill>
              </a:rPr>
              <a:t> PK tables</a:t>
            </a:r>
          </a:p>
        </p:txBody>
      </p:sp>
      <p:sp>
        <p:nvSpPr>
          <p:cNvPr id="33810" name="Text Box 23"/>
          <p:cNvSpPr txBox="1">
            <a:spLocks noChangeArrowheads="1"/>
          </p:cNvSpPr>
          <p:nvPr/>
        </p:nvSpPr>
        <p:spPr bwMode="auto">
          <a:xfrm>
            <a:off x="7467600" y="2609850"/>
            <a:ext cx="1600200" cy="803275"/>
          </a:xfrm>
          <a:prstGeom prst="rect">
            <a:avLst/>
          </a:prstGeom>
          <a:noFill/>
          <a:ln w="9525">
            <a:solidFill>
              <a:srgbClr val="AF2B1D"/>
            </a:solidFill>
            <a:miter lim="800000"/>
            <a:headEnd/>
            <a:tailEnd/>
          </a:ln>
        </p:spPr>
        <p:txBody>
          <a:bodyPr>
            <a:spAutoFit/>
          </a:bodyPr>
          <a:lstStyle/>
          <a:p>
            <a:pPr algn="ctr"/>
            <a:r>
              <a:rPr lang="en-US" sz="1600">
                <a:solidFill>
                  <a:srgbClr val="CC0000"/>
                </a:solidFill>
              </a:rPr>
              <a:t>CryptDB UDFs (</a:t>
            </a:r>
            <a:r>
              <a:rPr lang="en-US" sz="1400">
                <a:solidFill>
                  <a:srgbClr val="CC0000"/>
                </a:solidFill>
              </a:rPr>
              <a:t>user-defined functions)</a:t>
            </a:r>
          </a:p>
        </p:txBody>
      </p:sp>
      <p:sp>
        <p:nvSpPr>
          <p:cNvPr id="33811" name="Text Box 24"/>
          <p:cNvSpPr txBox="1">
            <a:spLocks noChangeArrowheads="1"/>
          </p:cNvSpPr>
          <p:nvPr/>
        </p:nvSpPr>
        <p:spPr bwMode="auto">
          <a:xfrm>
            <a:off x="5181600" y="1524000"/>
            <a:ext cx="2514600" cy="366712"/>
          </a:xfrm>
          <a:prstGeom prst="rect">
            <a:avLst/>
          </a:prstGeom>
          <a:noFill/>
          <a:ln w="9525">
            <a:noFill/>
            <a:miter lim="800000"/>
            <a:headEnd/>
            <a:tailEnd/>
          </a:ln>
        </p:spPr>
        <p:txBody>
          <a:bodyPr>
            <a:spAutoFit/>
          </a:bodyPr>
          <a:lstStyle/>
          <a:p>
            <a:pPr algn="ctr">
              <a:spcBef>
                <a:spcPct val="50000"/>
              </a:spcBef>
            </a:pPr>
            <a:r>
              <a:rPr lang="en-US" dirty="0" smtClean="0"/>
              <a:t>Server</a:t>
            </a:r>
            <a:endParaRPr lang="en-US" dirty="0"/>
          </a:p>
        </p:txBody>
      </p:sp>
      <p:sp>
        <p:nvSpPr>
          <p:cNvPr id="33814" name="Line 27"/>
          <p:cNvSpPr>
            <a:spLocks noChangeShapeType="1"/>
          </p:cNvSpPr>
          <p:nvPr/>
        </p:nvSpPr>
        <p:spPr bwMode="auto">
          <a:xfrm>
            <a:off x="7162800" y="2286000"/>
            <a:ext cx="304800" cy="0"/>
          </a:xfrm>
          <a:prstGeom prst="line">
            <a:avLst/>
          </a:prstGeom>
          <a:noFill/>
          <a:ln w="19050">
            <a:solidFill>
              <a:srgbClr val="AF2B1D"/>
            </a:solidFill>
            <a:round/>
            <a:headEnd type="triangle" w="med" len="med"/>
            <a:tailEnd type="triangle" w="med" len="med"/>
          </a:ln>
        </p:spPr>
        <p:txBody>
          <a:bodyPr/>
          <a:lstStyle/>
          <a:p>
            <a:endParaRPr lang="en-US">
              <a:solidFill>
                <a:srgbClr val="CC0000"/>
              </a:solidFill>
            </a:endParaRPr>
          </a:p>
        </p:txBody>
      </p:sp>
      <p:sp>
        <p:nvSpPr>
          <p:cNvPr id="33815" name="Line 28"/>
          <p:cNvSpPr>
            <a:spLocks noChangeShapeType="1"/>
          </p:cNvSpPr>
          <p:nvPr/>
        </p:nvSpPr>
        <p:spPr bwMode="auto">
          <a:xfrm>
            <a:off x="7162800" y="2895600"/>
            <a:ext cx="304800" cy="0"/>
          </a:xfrm>
          <a:prstGeom prst="line">
            <a:avLst/>
          </a:prstGeom>
          <a:noFill/>
          <a:ln w="19050">
            <a:solidFill>
              <a:srgbClr val="AF2B1D"/>
            </a:solidFill>
            <a:round/>
            <a:headEnd type="triangle" w="med" len="med"/>
            <a:tailEnd type="triangle" w="med" len="med"/>
          </a:ln>
        </p:spPr>
        <p:txBody>
          <a:bodyPr/>
          <a:lstStyle/>
          <a:p>
            <a:endParaRPr lang="en-US">
              <a:solidFill>
                <a:srgbClr val="CC0000"/>
              </a:solidFill>
            </a:endParaRPr>
          </a:p>
        </p:txBody>
      </p:sp>
      <p:sp>
        <p:nvSpPr>
          <p:cNvPr id="36893" name="Line 29"/>
          <p:cNvSpPr>
            <a:spLocks noChangeShapeType="1"/>
          </p:cNvSpPr>
          <p:nvPr/>
        </p:nvSpPr>
        <p:spPr bwMode="auto">
          <a:xfrm>
            <a:off x="1600200" y="2484437"/>
            <a:ext cx="914400" cy="0"/>
          </a:xfrm>
          <a:prstGeom prst="line">
            <a:avLst/>
          </a:prstGeom>
          <a:noFill/>
          <a:ln w="25400">
            <a:solidFill>
              <a:srgbClr val="000000"/>
            </a:solidFill>
            <a:round/>
            <a:headEnd/>
            <a:tailEnd type="triangle" w="med" len="med"/>
          </a:ln>
        </p:spPr>
        <p:txBody>
          <a:bodyPr/>
          <a:lstStyle/>
          <a:p>
            <a:endParaRPr lang="en-US"/>
          </a:p>
        </p:txBody>
      </p:sp>
      <p:sp>
        <p:nvSpPr>
          <p:cNvPr id="36894" name="Text Box 30"/>
          <p:cNvSpPr txBox="1">
            <a:spLocks noChangeArrowheads="1"/>
          </p:cNvSpPr>
          <p:nvPr/>
        </p:nvSpPr>
        <p:spPr bwMode="auto">
          <a:xfrm>
            <a:off x="1752600" y="2133600"/>
            <a:ext cx="838200" cy="336550"/>
          </a:xfrm>
          <a:prstGeom prst="rect">
            <a:avLst/>
          </a:prstGeom>
          <a:noFill/>
          <a:ln w="9525">
            <a:noFill/>
            <a:miter lim="800000"/>
            <a:headEnd/>
            <a:tailEnd/>
          </a:ln>
        </p:spPr>
        <p:txBody>
          <a:bodyPr>
            <a:spAutoFit/>
          </a:bodyPr>
          <a:lstStyle/>
          <a:p>
            <a:pPr>
              <a:spcBef>
                <a:spcPct val="50000"/>
              </a:spcBef>
            </a:pPr>
            <a:r>
              <a:rPr lang="en-US" sz="1600" dirty="0">
                <a:solidFill>
                  <a:srgbClr val="000000"/>
                </a:solidFill>
              </a:rPr>
              <a:t>Query</a:t>
            </a:r>
          </a:p>
        </p:txBody>
      </p:sp>
      <p:sp>
        <p:nvSpPr>
          <p:cNvPr id="36906" name="Line 42"/>
          <p:cNvSpPr>
            <a:spLocks noChangeShapeType="1"/>
          </p:cNvSpPr>
          <p:nvPr/>
        </p:nvSpPr>
        <p:spPr bwMode="auto">
          <a:xfrm>
            <a:off x="1600200" y="2789237"/>
            <a:ext cx="914400" cy="0"/>
          </a:xfrm>
          <a:prstGeom prst="line">
            <a:avLst/>
          </a:prstGeom>
          <a:noFill/>
          <a:ln w="25400">
            <a:solidFill>
              <a:srgbClr val="000000"/>
            </a:solidFill>
            <a:round/>
            <a:headEnd type="triangle" w="med" len="med"/>
            <a:tailEnd/>
          </a:ln>
        </p:spPr>
        <p:txBody>
          <a:bodyPr/>
          <a:lstStyle/>
          <a:p>
            <a:endParaRPr lang="en-US"/>
          </a:p>
        </p:txBody>
      </p:sp>
      <p:sp>
        <p:nvSpPr>
          <p:cNvPr id="36907" name="Text Box 43"/>
          <p:cNvSpPr txBox="1">
            <a:spLocks noChangeArrowheads="1"/>
          </p:cNvSpPr>
          <p:nvPr/>
        </p:nvSpPr>
        <p:spPr bwMode="auto">
          <a:xfrm>
            <a:off x="1676400" y="2500313"/>
            <a:ext cx="1143000" cy="336550"/>
          </a:xfrm>
          <a:prstGeom prst="rect">
            <a:avLst/>
          </a:prstGeom>
          <a:noFill/>
          <a:ln w="9525">
            <a:noFill/>
            <a:miter lim="800000"/>
            <a:headEnd/>
            <a:tailEnd/>
          </a:ln>
        </p:spPr>
        <p:txBody>
          <a:bodyPr>
            <a:spAutoFit/>
          </a:bodyPr>
          <a:lstStyle/>
          <a:p>
            <a:pPr>
              <a:spcBef>
                <a:spcPct val="50000"/>
              </a:spcBef>
            </a:pPr>
            <a:r>
              <a:rPr lang="en-US" sz="1600" dirty="0">
                <a:solidFill>
                  <a:srgbClr val="000000"/>
                </a:solidFill>
              </a:rPr>
              <a:t>Results</a:t>
            </a:r>
          </a:p>
        </p:txBody>
      </p:sp>
      <p:sp>
        <p:nvSpPr>
          <p:cNvPr id="36908" name="Text Box 44"/>
          <p:cNvSpPr txBox="1">
            <a:spLocks noChangeArrowheads="1"/>
          </p:cNvSpPr>
          <p:nvPr/>
        </p:nvSpPr>
        <p:spPr bwMode="auto">
          <a:xfrm>
            <a:off x="3810000" y="2011363"/>
            <a:ext cx="1905000" cy="336550"/>
          </a:xfrm>
          <a:prstGeom prst="rect">
            <a:avLst/>
          </a:prstGeom>
          <a:noFill/>
          <a:ln w="9525">
            <a:noFill/>
            <a:miter lim="800000"/>
            <a:headEnd/>
            <a:tailEnd/>
          </a:ln>
        </p:spPr>
        <p:txBody>
          <a:bodyPr>
            <a:spAutoFit/>
          </a:bodyPr>
          <a:lstStyle/>
          <a:p>
            <a:pPr>
              <a:spcBef>
                <a:spcPct val="50000"/>
              </a:spcBef>
            </a:pPr>
            <a:r>
              <a:rPr lang="en-US" sz="1600" dirty="0">
                <a:solidFill>
                  <a:srgbClr val="CC0000"/>
                </a:solidFill>
              </a:rPr>
              <a:t>Encrypted Query</a:t>
            </a:r>
          </a:p>
        </p:txBody>
      </p:sp>
      <p:sp>
        <p:nvSpPr>
          <p:cNvPr id="36909" name="Text Box 45"/>
          <p:cNvSpPr txBox="1">
            <a:spLocks noChangeArrowheads="1"/>
          </p:cNvSpPr>
          <p:nvPr/>
        </p:nvSpPr>
        <p:spPr bwMode="auto">
          <a:xfrm>
            <a:off x="3733800" y="2468563"/>
            <a:ext cx="1905000" cy="336550"/>
          </a:xfrm>
          <a:prstGeom prst="rect">
            <a:avLst/>
          </a:prstGeom>
          <a:noFill/>
          <a:ln w="9525">
            <a:noFill/>
            <a:miter lim="800000"/>
            <a:headEnd/>
            <a:tailEnd/>
          </a:ln>
        </p:spPr>
        <p:txBody>
          <a:bodyPr>
            <a:spAutoFit/>
          </a:bodyPr>
          <a:lstStyle/>
          <a:p>
            <a:pPr>
              <a:spcBef>
                <a:spcPct val="50000"/>
              </a:spcBef>
            </a:pPr>
            <a:r>
              <a:rPr lang="en-US" sz="1600" dirty="0">
                <a:solidFill>
                  <a:srgbClr val="CC0000"/>
                </a:solidFill>
              </a:rPr>
              <a:t>Encrypted Results</a:t>
            </a:r>
          </a:p>
        </p:txBody>
      </p:sp>
      <p:sp>
        <p:nvSpPr>
          <p:cNvPr id="33831" name="Line 39"/>
          <p:cNvSpPr>
            <a:spLocks noChangeShapeType="1"/>
          </p:cNvSpPr>
          <p:nvPr/>
        </p:nvSpPr>
        <p:spPr bwMode="auto">
          <a:xfrm>
            <a:off x="2133600" y="1768793"/>
            <a:ext cx="0" cy="1645920"/>
          </a:xfrm>
          <a:prstGeom prst="line">
            <a:avLst/>
          </a:prstGeom>
          <a:noFill/>
          <a:ln w="9525" cap="flat" cmpd="sng" algn="ctr">
            <a:solidFill>
              <a:schemeClr val="tx1"/>
            </a:solidFill>
            <a:prstDash val="dash"/>
            <a:round/>
            <a:headEnd type="none" w="med" len="med"/>
            <a:tailEnd type="none" w="med" len="med"/>
          </a:ln>
          <a:effectLst/>
        </p:spPr>
        <p:txBody>
          <a:bodyPr/>
          <a:lstStyle/>
          <a:p>
            <a:endParaRPr lang="en-US"/>
          </a:p>
        </p:txBody>
      </p:sp>
      <p:sp>
        <p:nvSpPr>
          <p:cNvPr id="33832" name="Text Box 40"/>
          <p:cNvSpPr txBox="1">
            <a:spLocks noChangeArrowheads="1"/>
          </p:cNvSpPr>
          <p:nvPr/>
        </p:nvSpPr>
        <p:spPr bwMode="auto">
          <a:xfrm>
            <a:off x="990600" y="1219200"/>
            <a:ext cx="12192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33833" name="Text Box 41"/>
          <p:cNvSpPr txBox="1">
            <a:spLocks noChangeArrowheads="1"/>
          </p:cNvSpPr>
          <p:nvPr/>
        </p:nvSpPr>
        <p:spPr bwMode="auto">
          <a:xfrm>
            <a:off x="1371600" y="1371600"/>
            <a:ext cx="1752600" cy="366713"/>
          </a:xfrm>
          <a:prstGeom prst="rect">
            <a:avLst/>
          </a:prstGeom>
          <a:noFill/>
          <a:ln w="9525">
            <a:noFill/>
            <a:miter lim="800000"/>
            <a:headEnd/>
            <a:tailEnd/>
          </a:ln>
          <a:effectLst/>
        </p:spPr>
        <p:txBody>
          <a:bodyPr>
            <a:spAutoFit/>
          </a:bodyPr>
          <a:lstStyle/>
          <a:p>
            <a:pPr>
              <a:spcBef>
                <a:spcPct val="50000"/>
              </a:spcBef>
            </a:pPr>
            <a:r>
              <a:rPr lang="en-US" dirty="0"/>
              <a:t>SQL Interface</a:t>
            </a:r>
          </a:p>
        </p:txBody>
      </p:sp>
      <p:sp>
        <p:nvSpPr>
          <p:cNvPr id="41" name="Rectangle 3"/>
          <p:cNvSpPr>
            <a:spLocks noGrp="1"/>
          </p:cNvSpPr>
          <p:nvPr>
            <p:ph idx="1"/>
          </p:nvPr>
        </p:nvSpPr>
        <p:spPr>
          <a:xfrm>
            <a:off x="457200" y="3581400"/>
            <a:ext cx="8229600" cy="1935163"/>
          </a:xfrm>
        </p:spPr>
        <p:txBody>
          <a:bodyPr>
            <a:normAutofit/>
          </a:bodyPr>
          <a:lstStyle/>
          <a:p>
            <a:pPr>
              <a:lnSpc>
                <a:spcPct val="90000"/>
              </a:lnSpc>
              <a:buClr>
                <a:schemeClr val="accent1"/>
              </a:buClr>
              <a:buSzPct val="70000"/>
              <a:buFont typeface="Wingdings" charset="2"/>
              <a:buChar char="Ø"/>
            </a:pPr>
            <a:r>
              <a:rPr lang="en-US" sz="3000" dirty="0" smtClean="0"/>
              <a:t>No change to the DBMS</a:t>
            </a:r>
          </a:p>
          <a:p>
            <a:pPr>
              <a:lnSpc>
                <a:spcPct val="90000"/>
              </a:lnSpc>
              <a:buClr>
                <a:schemeClr val="accent1"/>
              </a:buClr>
              <a:buSzPct val="70000"/>
              <a:buFont typeface="Wingdings" charset="2"/>
              <a:buChar char="Ø"/>
            </a:pPr>
            <a:r>
              <a:rPr lang="en-US" sz="3000" dirty="0" smtClean="0">
                <a:solidFill>
                  <a:schemeClr val="accent4"/>
                </a:solidFill>
              </a:rPr>
              <a:t>Portable:</a:t>
            </a:r>
            <a:r>
              <a:rPr lang="en-US" sz="3000" dirty="0" smtClean="0"/>
              <a:t> from </a:t>
            </a:r>
            <a:r>
              <a:rPr lang="en-US" sz="3000" dirty="0" err="1" smtClean="0"/>
              <a:t>Postgres</a:t>
            </a:r>
            <a:r>
              <a:rPr lang="en-US" sz="3000" dirty="0" smtClean="0"/>
              <a:t> to </a:t>
            </a:r>
            <a:r>
              <a:rPr lang="en-US" sz="3000" dirty="0" err="1" smtClean="0"/>
              <a:t>MySQL</a:t>
            </a:r>
            <a:r>
              <a:rPr lang="en-US" sz="3000" dirty="0" smtClean="0"/>
              <a:t> with 86 lines</a:t>
            </a:r>
          </a:p>
        </p:txBody>
      </p:sp>
      <p:cxnSp>
        <p:nvCxnSpPr>
          <p:cNvPr id="45" name="Straight Arrow Connector 44"/>
          <p:cNvCxnSpPr/>
          <p:nvPr/>
        </p:nvCxnSpPr>
        <p:spPr>
          <a:xfrm>
            <a:off x="3733800" y="2347913"/>
            <a:ext cx="1828800" cy="1588"/>
          </a:xfrm>
          <a:prstGeom prst="straightConnector1">
            <a:avLst/>
          </a:prstGeom>
          <a:ln>
            <a:solidFill>
              <a:srgbClr val="AF2B1D"/>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3733800" y="2805113"/>
            <a:ext cx="1828800" cy="1588"/>
          </a:xfrm>
          <a:prstGeom prst="straightConnector1">
            <a:avLst/>
          </a:prstGeom>
          <a:ln>
            <a:solidFill>
              <a:srgbClr val="AF2B1D"/>
            </a:solidFill>
            <a:tailEnd type="arrow"/>
          </a:ln>
        </p:spPr>
        <p:style>
          <a:lnRef idx="2">
            <a:schemeClr val="accent1"/>
          </a:lnRef>
          <a:fillRef idx="0">
            <a:schemeClr val="accent1"/>
          </a:fillRef>
          <a:effectRef idx="1">
            <a:schemeClr val="accent1"/>
          </a:effectRef>
          <a:fontRef idx="minor">
            <a:schemeClr val="tx1"/>
          </a:fontRef>
        </p:style>
      </p:cxnSp>
      <p:pic>
        <p:nvPicPr>
          <p:cNvPr id="30" name="Picture 11" descr="db"/>
          <p:cNvPicPr>
            <a:picLocks noChangeAspect="1" noChangeArrowheads="1"/>
          </p:cNvPicPr>
          <p:nvPr/>
        </p:nvPicPr>
        <p:blipFill>
          <a:blip r:embed="rId3"/>
          <a:srcRect/>
          <a:stretch>
            <a:fillRect/>
          </a:stretch>
        </p:blipFill>
        <p:spPr bwMode="auto">
          <a:xfrm>
            <a:off x="6553200" y="2590800"/>
            <a:ext cx="320199" cy="457200"/>
          </a:xfrm>
          <a:prstGeom prst="rect">
            <a:avLst/>
          </a:prstGeom>
          <a:noFill/>
          <a:ln w="9525">
            <a:noFill/>
            <a:miter lim="800000"/>
            <a:headEnd/>
            <a:tailEnd/>
          </a:ln>
        </p:spPr>
      </p:pic>
      <p:pic>
        <p:nvPicPr>
          <p:cNvPr id="31" name="Picture 11" descr="db"/>
          <p:cNvPicPr>
            <a:picLocks noChangeAspect="1" noChangeArrowheads="1"/>
          </p:cNvPicPr>
          <p:nvPr/>
        </p:nvPicPr>
        <p:blipFill>
          <a:blip r:embed="rId3"/>
          <a:srcRect/>
          <a:stretch>
            <a:fillRect/>
          </a:stretch>
        </p:blipFill>
        <p:spPr bwMode="auto">
          <a:xfrm>
            <a:off x="6156801" y="2590800"/>
            <a:ext cx="320199" cy="457200"/>
          </a:xfrm>
          <a:prstGeom prst="rect">
            <a:avLst/>
          </a:prstGeom>
          <a:noFill/>
          <a:ln w="9525">
            <a:noFill/>
            <a:miter lim="800000"/>
            <a:headEnd/>
            <a:tailEnd/>
          </a:ln>
        </p:spPr>
      </p:pic>
      <p:sp>
        <p:nvSpPr>
          <p:cNvPr id="32" name="Rounded Rectangle 31"/>
          <p:cNvSpPr/>
          <p:nvPr/>
        </p:nvSpPr>
        <p:spPr>
          <a:xfrm>
            <a:off x="228600" y="2362200"/>
            <a:ext cx="1371600" cy="457200"/>
          </a:xfrm>
          <a:prstGeom prst="roundRect">
            <a:avLst/>
          </a:prstGeom>
          <a:noFill/>
          <a:ln>
            <a:solidFill>
              <a:srgbClr val="52525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28600" y="2362200"/>
            <a:ext cx="1371600" cy="369332"/>
          </a:xfrm>
          <a:prstGeom prst="rect">
            <a:avLst/>
          </a:prstGeom>
          <a:noFill/>
        </p:spPr>
        <p:txBody>
          <a:bodyPr wrap="square" rtlCol="0">
            <a:spAutoFit/>
          </a:bodyPr>
          <a:lstStyle/>
          <a:p>
            <a:r>
              <a:rPr lang="en-US" dirty="0" smtClean="0"/>
              <a:t>Application</a:t>
            </a:r>
            <a:endParaRPr lang="en-US" dirty="0"/>
          </a:p>
        </p:txBody>
      </p:sp>
      <p:sp>
        <p:nvSpPr>
          <p:cNvPr id="34" name="Rounded Rectangle 33"/>
          <p:cNvSpPr/>
          <p:nvPr/>
        </p:nvSpPr>
        <p:spPr>
          <a:xfrm>
            <a:off x="2514600" y="2195513"/>
            <a:ext cx="1219200" cy="838200"/>
          </a:xfrm>
          <a:prstGeom prst="roundRect">
            <a:avLst/>
          </a:prstGeom>
          <a:noFill/>
          <a:ln>
            <a:solidFill>
              <a:srgbClr val="AF2B1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
          <p:cNvSpPr txBox="1">
            <a:spLocks/>
          </p:cNvSpPr>
          <p:nvPr/>
        </p:nvSpPr>
        <p:spPr>
          <a:xfrm>
            <a:off x="457200" y="4541837"/>
            <a:ext cx="8229600" cy="19351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90000"/>
              </a:lnSpc>
              <a:spcBef>
                <a:spcPct val="20000"/>
              </a:spcBef>
              <a:spcAft>
                <a:spcPts val="0"/>
              </a:spcAft>
              <a:buClr>
                <a:schemeClr val="accent1"/>
              </a:buClr>
              <a:buSzPct val="70000"/>
              <a:buFont typeface="Wingdings" charset="2"/>
              <a:buChar char="Ø"/>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One-key: no change to applications</a:t>
            </a:r>
          </a:p>
          <a:p>
            <a:pPr marL="342900" marR="0" lvl="0" indent="-342900" algn="l" defTabSz="457200" rtl="0" eaLnBrk="1" fontAlgn="auto" latinLnBrk="0" hangingPunct="1">
              <a:lnSpc>
                <a:spcPct val="90000"/>
              </a:lnSpc>
              <a:spcBef>
                <a:spcPct val="20000"/>
              </a:spcBef>
              <a:spcAft>
                <a:spcPts val="0"/>
              </a:spcAft>
              <a:buClr>
                <a:schemeClr val="accent1"/>
              </a:buClr>
              <a:buSzPct val="70000"/>
              <a:buFont typeface="Wingdings" charset="2"/>
              <a:buChar char="Ø"/>
              <a:tabLst/>
              <a:defRPr/>
            </a:pPr>
            <a:r>
              <a:rPr kumimoji="0" lang="en-US" sz="3000" b="0" i="0" u="none" strike="noStrike" kern="1200" cap="none" spc="0" normalizeH="0" baseline="0" noProof="0" dirty="0" smtClean="0">
                <a:ln>
                  <a:noFill/>
                </a:ln>
                <a:solidFill>
                  <a:schemeClr val="tx1"/>
                </a:solidFill>
                <a:effectLst/>
                <a:uLnTx/>
                <a:uFillTx/>
                <a:latin typeface="+mn-lt"/>
                <a:ea typeface="+mn-ea"/>
                <a:cs typeface="+mn-cs"/>
              </a:rPr>
              <a:t>Multi-user keys: annotations and login/logout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64646"/>
                </a:solidFill>
              </a:rPr>
              <a:t>Evaluation</a:t>
            </a:r>
            <a:endParaRPr lang="en-US" dirty="0">
              <a:solidFill>
                <a:srgbClr val="464646"/>
              </a:solidFill>
            </a:endParaRPr>
          </a:p>
        </p:txBody>
      </p:sp>
      <p:sp>
        <p:nvSpPr>
          <p:cNvPr id="5" name="Content Placeholder 2"/>
          <p:cNvSpPr>
            <a:spLocks noGrp="1"/>
          </p:cNvSpPr>
          <p:nvPr>
            <p:ph idx="1"/>
          </p:nvPr>
        </p:nvSpPr>
        <p:spPr>
          <a:xfrm>
            <a:off x="457200" y="1066800"/>
            <a:ext cx="8229600" cy="4525963"/>
          </a:xfrm>
        </p:spPr>
        <p:txBody>
          <a:bodyPr>
            <a:normAutofit lnSpcReduction="10000"/>
          </a:bodyPr>
          <a:lstStyle/>
          <a:p>
            <a:pPr>
              <a:buClr>
                <a:schemeClr val="accent1"/>
              </a:buClr>
              <a:buSzPct val="70000"/>
              <a:buNone/>
            </a:pPr>
            <a:endParaRPr lang="en-US" dirty="0" smtClean="0"/>
          </a:p>
          <a:p>
            <a:pPr>
              <a:buClr>
                <a:schemeClr val="accent1"/>
              </a:buClr>
              <a:buSzPct val="70000"/>
              <a:buFont typeface="Wingdings" charset="2"/>
              <a:buChar char="Ø"/>
            </a:pPr>
            <a:r>
              <a:rPr lang="en-US" sz="2800" dirty="0" smtClean="0">
                <a:solidFill>
                  <a:schemeClr val="accent4"/>
                </a:solidFill>
              </a:rPr>
              <a:t>Multi-key </a:t>
            </a:r>
            <a:r>
              <a:rPr lang="en-US" sz="2800" dirty="0" err="1" smtClean="0">
                <a:solidFill>
                  <a:schemeClr val="accent4"/>
                </a:solidFill>
              </a:rPr>
              <a:t>CryptDB</a:t>
            </a:r>
            <a:r>
              <a:rPr lang="en-US" sz="2800" dirty="0" smtClean="0">
                <a:solidFill>
                  <a:schemeClr val="accent4"/>
                </a:solidFill>
              </a:rPr>
              <a:t>:</a:t>
            </a:r>
          </a:p>
          <a:p>
            <a:pPr lvl="1">
              <a:buClr>
                <a:schemeClr val="accent1"/>
              </a:buClr>
              <a:buSzPct val="70000"/>
              <a:buFont typeface="Wingdings" charset="2"/>
              <a:buChar char="Ø"/>
            </a:pPr>
            <a:r>
              <a:rPr lang="en-US" sz="2400" dirty="0" err="1" smtClean="0"/>
              <a:t>phpBB</a:t>
            </a:r>
            <a:endParaRPr lang="en-US" sz="2400" dirty="0" smtClean="0"/>
          </a:p>
          <a:p>
            <a:pPr lvl="1">
              <a:buClr>
                <a:schemeClr val="accent1"/>
              </a:buClr>
              <a:buSzPct val="70000"/>
              <a:buFont typeface="Wingdings" charset="2"/>
              <a:buChar char="Ø"/>
            </a:pPr>
            <a:r>
              <a:rPr lang="en-US" sz="2400" dirty="0" err="1" smtClean="0"/>
              <a:t>hotCRP</a:t>
            </a:r>
            <a:endParaRPr lang="en-US" sz="2400" dirty="0" smtClean="0"/>
          </a:p>
          <a:p>
            <a:pPr lvl="1">
              <a:buClr>
                <a:schemeClr val="accent1"/>
              </a:buClr>
              <a:buSzPct val="70000"/>
              <a:buFont typeface="Wingdings" charset="2"/>
              <a:buChar char="Ø"/>
            </a:pPr>
            <a:r>
              <a:rPr lang="en-US" sz="2400" dirty="0" smtClean="0"/>
              <a:t>MIT grad admissions</a:t>
            </a:r>
          </a:p>
          <a:p>
            <a:pPr lvl="1">
              <a:buClr>
                <a:schemeClr val="accent1"/>
              </a:buClr>
              <a:buSzPct val="70000"/>
              <a:buFont typeface="Wingdings" charset="2"/>
              <a:buChar char="Ø"/>
            </a:pPr>
            <a:r>
              <a:rPr lang="en-US" sz="2400" dirty="0" smtClean="0">
                <a:solidFill>
                  <a:srgbClr val="39639D"/>
                </a:solidFill>
              </a:rPr>
              <a:t>Encrypted sensitive fields</a:t>
            </a:r>
            <a:endParaRPr lang="en-US" sz="2800" dirty="0" smtClean="0">
              <a:solidFill>
                <a:srgbClr val="39639D"/>
              </a:solidFill>
            </a:endParaRPr>
          </a:p>
          <a:p>
            <a:pPr>
              <a:buClr>
                <a:schemeClr val="accent1"/>
              </a:buClr>
              <a:buSzPct val="70000"/>
              <a:buFont typeface="Wingdings" charset="2"/>
              <a:buChar char="Ø"/>
            </a:pPr>
            <a:endParaRPr lang="en-US" sz="2800" dirty="0" smtClean="0">
              <a:solidFill>
                <a:srgbClr val="39639D"/>
              </a:solidFill>
            </a:endParaRPr>
          </a:p>
          <a:p>
            <a:pPr>
              <a:buClr>
                <a:schemeClr val="accent1"/>
              </a:buClr>
              <a:buSzPct val="70000"/>
              <a:buFont typeface="Wingdings" charset="2"/>
              <a:buChar char="Ø"/>
            </a:pPr>
            <a:r>
              <a:rPr lang="en-US" sz="2800" dirty="0" smtClean="0">
                <a:solidFill>
                  <a:srgbClr val="39639D"/>
                </a:solidFill>
              </a:rPr>
              <a:t>One-key </a:t>
            </a:r>
            <a:r>
              <a:rPr lang="en-US" sz="2800" dirty="0" err="1" smtClean="0">
                <a:solidFill>
                  <a:srgbClr val="39639D"/>
                </a:solidFill>
              </a:rPr>
              <a:t>CryptDB</a:t>
            </a:r>
            <a:r>
              <a:rPr lang="en-US" sz="2800" dirty="0" smtClean="0">
                <a:solidFill>
                  <a:srgbClr val="39639D"/>
                </a:solidFill>
              </a:rPr>
              <a:t>: </a:t>
            </a:r>
          </a:p>
          <a:p>
            <a:pPr lvl="1">
              <a:buClr>
                <a:schemeClr val="accent1"/>
              </a:buClr>
              <a:buSzPct val="70000"/>
              <a:buFont typeface="Wingdings" charset="2"/>
              <a:buChar char="Ø"/>
            </a:pPr>
            <a:r>
              <a:rPr lang="en-US" sz="2400" dirty="0" smtClean="0">
                <a:solidFill>
                  <a:srgbClr val="000000"/>
                </a:solidFill>
              </a:rPr>
              <a:t>TPC-C</a:t>
            </a:r>
          </a:p>
          <a:p>
            <a:pPr lvl="1">
              <a:buClr>
                <a:schemeClr val="accent1"/>
              </a:buClr>
              <a:buSzPct val="70000"/>
              <a:buFont typeface="Wingdings" charset="2"/>
              <a:buChar char="Ø"/>
            </a:pPr>
            <a:r>
              <a:rPr lang="en-US" sz="2400" dirty="0" smtClean="0">
                <a:solidFill>
                  <a:schemeClr val="accent4"/>
                </a:solidFill>
              </a:rPr>
              <a:t>Encrypted all fields</a:t>
            </a:r>
          </a:p>
        </p:txBody>
      </p:sp>
      <p:sp>
        <p:nvSpPr>
          <p:cNvPr id="7" name="TextBox 6"/>
          <p:cNvSpPr txBox="1"/>
          <p:nvPr/>
        </p:nvSpPr>
        <p:spPr>
          <a:xfrm>
            <a:off x="4800600" y="1905000"/>
            <a:ext cx="4191000" cy="1323439"/>
          </a:xfrm>
          <a:prstGeom prst="rect">
            <a:avLst/>
          </a:prstGeom>
          <a:noFill/>
        </p:spPr>
        <p:txBody>
          <a:bodyPr wrap="square" rtlCol="0">
            <a:spAutoFit/>
          </a:bodyPr>
          <a:lstStyle/>
          <a:p>
            <a:pPr>
              <a:buSzPct val="70000"/>
              <a:buFont typeface="Wingdings" charset="2"/>
              <a:buChar char="Ø"/>
            </a:pPr>
            <a:r>
              <a:rPr lang="en-US" sz="2000" dirty="0" smtClean="0">
                <a:solidFill>
                  <a:srgbClr val="CC0000"/>
                </a:solidFill>
              </a:rPr>
              <a:t> Supports all queries on sensitive fields </a:t>
            </a:r>
          </a:p>
          <a:p>
            <a:pPr>
              <a:buSzPct val="70000"/>
              <a:buFont typeface="Wingdings" charset="2"/>
              <a:buChar char="Ø"/>
            </a:pPr>
            <a:r>
              <a:rPr lang="en-US" sz="2000" dirty="0" smtClean="0">
                <a:solidFill>
                  <a:srgbClr val="CC0000"/>
                </a:solidFill>
              </a:rPr>
              <a:t> Annotations can express read access control</a:t>
            </a:r>
            <a:endParaRPr lang="en-US" sz="2000" dirty="0">
              <a:solidFill>
                <a:srgbClr val="CC0000"/>
              </a:solidFill>
            </a:endParaRPr>
          </a:p>
        </p:txBody>
      </p:sp>
      <p:sp>
        <p:nvSpPr>
          <p:cNvPr id="8" name="Right Brace 7"/>
          <p:cNvSpPr/>
          <p:nvPr/>
        </p:nvSpPr>
        <p:spPr>
          <a:xfrm>
            <a:off x="4495800" y="1828800"/>
            <a:ext cx="381000" cy="1752600"/>
          </a:xfrm>
          <a:prstGeom prst="rightBrace">
            <a:avLst/>
          </a:prstGeom>
          <a:ln>
            <a:solidFill>
              <a:srgbClr val="CC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4724400" y="4343400"/>
            <a:ext cx="4191000" cy="400110"/>
          </a:xfrm>
          <a:prstGeom prst="rect">
            <a:avLst/>
          </a:prstGeom>
          <a:noFill/>
        </p:spPr>
        <p:txBody>
          <a:bodyPr wrap="square" rtlCol="0">
            <a:spAutoFit/>
          </a:bodyPr>
          <a:lstStyle/>
          <a:p>
            <a:pPr>
              <a:buSzPct val="70000"/>
              <a:buFont typeface="Wingdings" charset="2"/>
              <a:buChar char="Ø"/>
            </a:pPr>
            <a:r>
              <a:rPr lang="en-US" sz="2000" dirty="0" smtClean="0">
                <a:solidFill>
                  <a:srgbClr val="CC0000"/>
                </a:solidFill>
              </a:rPr>
              <a:t> Supports all queries on all data</a:t>
            </a:r>
          </a:p>
        </p:txBody>
      </p:sp>
      <p:sp>
        <p:nvSpPr>
          <p:cNvPr id="10" name="Right Brace 9"/>
          <p:cNvSpPr/>
          <p:nvPr/>
        </p:nvSpPr>
        <p:spPr>
          <a:xfrm>
            <a:off x="4495800" y="4267200"/>
            <a:ext cx="228600" cy="1066800"/>
          </a:xfrm>
          <a:prstGeom prst="rightBrace">
            <a:avLst/>
          </a:prstGeom>
          <a:ln>
            <a:solidFill>
              <a:srgbClr val="CC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Evaluation</a:t>
            </a:r>
            <a:endParaRPr lang="en-US" dirty="0">
              <a:solidFill>
                <a:schemeClr val="tx2"/>
              </a:solidFill>
            </a:endParaRPr>
          </a:p>
        </p:txBody>
      </p:sp>
      <p:sp>
        <p:nvSpPr>
          <p:cNvPr id="4" name="Content Placeholder 2"/>
          <p:cNvSpPr>
            <a:spLocks noGrp="1"/>
          </p:cNvSpPr>
          <p:nvPr>
            <p:ph idx="1"/>
          </p:nvPr>
        </p:nvSpPr>
        <p:spPr>
          <a:xfrm>
            <a:off x="457200" y="1066800"/>
            <a:ext cx="8229600" cy="4525963"/>
          </a:xfrm>
        </p:spPr>
        <p:txBody>
          <a:bodyPr>
            <a:normAutofit/>
          </a:bodyPr>
          <a:lstStyle/>
          <a:p>
            <a:pPr>
              <a:buClr>
                <a:schemeClr val="accent1"/>
              </a:buClr>
              <a:buSzPct val="70000"/>
              <a:buNone/>
            </a:pPr>
            <a:endParaRPr lang="en-US" dirty="0" smtClean="0"/>
          </a:p>
          <a:p>
            <a:pPr>
              <a:buClr>
                <a:schemeClr val="accent1"/>
              </a:buClr>
              <a:buSzPct val="70000"/>
              <a:buFont typeface="Wingdings" charset="2"/>
              <a:buChar char="Ø"/>
            </a:pPr>
            <a:r>
              <a:rPr lang="en-US" sz="2800" dirty="0" smtClean="0"/>
              <a:t>How many application changes?</a:t>
            </a:r>
          </a:p>
          <a:p>
            <a:pPr>
              <a:buClr>
                <a:schemeClr val="accent1"/>
              </a:buClr>
              <a:buSzPct val="70000"/>
              <a:buFont typeface="Wingdings" charset="2"/>
              <a:buChar char="Ø"/>
            </a:pPr>
            <a:r>
              <a:rPr lang="en-US" sz="2800" dirty="0" smtClean="0"/>
              <a:t>What is the resulting confidentiality?</a:t>
            </a:r>
          </a:p>
          <a:p>
            <a:pPr>
              <a:buClr>
                <a:schemeClr val="accent1"/>
              </a:buClr>
              <a:buSzPct val="70000"/>
              <a:buFont typeface="Wingdings" charset="2"/>
              <a:buChar char="Ø"/>
            </a:pPr>
            <a:r>
              <a:rPr lang="en-US" sz="2800" dirty="0" smtClean="0"/>
              <a:t>What is the performance overhead?</a:t>
            </a:r>
            <a:endParaRPr 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Application changes</a:t>
            </a:r>
            <a:endParaRPr lang="en-US" dirty="0">
              <a:solidFill>
                <a:srgbClr val="525252"/>
              </a:solidFill>
            </a:endParaRPr>
          </a:p>
        </p:txBody>
      </p:sp>
      <p:pic>
        <p:nvPicPr>
          <p:cNvPr id="6" name="Picture 5" descr="tableann.jpg"/>
          <p:cNvPicPr>
            <a:picLocks noChangeAspect="1"/>
          </p:cNvPicPr>
          <p:nvPr/>
        </p:nvPicPr>
        <p:blipFill>
          <a:blip r:embed="rId3"/>
          <a:stretch>
            <a:fillRect/>
          </a:stretch>
        </p:blipFill>
        <p:spPr>
          <a:xfrm>
            <a:off x="76200" y="2374411"/>
            <a:ext cx="8991600" cy="1130789"/>
          </a:xfrm>
          <a:prstGeom prst="rect">
            <a:avLst/>
          </a:prstGeom>
          <a:solidFill>
            <a:schemeClr val="accent1"/>
          </a:solidFill>
          <a:ln w="0" cap="flat" cmpd="sng" algn="ctr">
            <a:noFill/>
            <a:prstDash val="solid"/>
            <a:round/>
            <a:headEnd type="none" w="med" len="med"/>
            <a:tailEnd type="none" w="med" len="med"/>
          </a:ln>
        </p:spPr>
      </p:pic>
      <p:sp>
        <p:nvSpPr>
          <p:cNvPr id="5" name="Rectangle 4"/>
          <p:cNvSpPr/>
          <p:nvPr/>
        </p:nvSpPr>
        <p:spPr>
          <a:xfrm>
            <a:off x="381000" y="2630443"/>
            <a:ext cx="8083296" cy="201168"/>
          </a:xfrm>
          <a:prstGeom prst="rect">
            <a:avLst/>
          </a:prstGeom>
          <a:noFill/>
          <a:ln w="25400" cap="flat" cmpd="sng" algn="ctr">
            <a:solidFill>
              <a:srgbClr val="CC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Confidentiality in the DB </a:t>
            </a:r>
            <a:endParaRPr lang="en-US" dirty="0">
              <a:solidFill>
                <a:srgbClr val="525252"/>
              </a:solidFill>
            </a:endParaRPr>
          </a:p>
        </p:txBody>
      </p:sp>
      <p:pic>
        <p:nvPicPr>
          <p:cNvPr id="4" name="Picture 3" descr="onions.jpg"/>
          <p:cNvPicPr>
            <a:picLocks noChangeAspect="1"/>
          </p:cNvPicPr>
          <p:nvPr/>
        </p:nvPicPr>
        <p:blipFill>
          <a:blip r:embed="rId3"/>
          <a:stretch>
            <a:fillRect/>
          </a:stretch>
        </p:blipFill>
        <p:spPr>
          <a:xfrm>
            <a:off x="1752600" y="1913830"/>
            <a:ext cx="5759079" cy="1606610"/>
          </a:xfrm>
          <a:prstGeom prst="rect">
            <a:avLst/>
          </a:prstGeom>
        </p:spPr>
      </p:pic>
      <p:sp>
        <p:nvSpPr>
          <p:cNvPr id="5" name="Oval 4"/>
          <p:cNvSpPr/>
          <p:nvPr/>
        </p:nvSpPr>
        <p:spPr>
          <a:xfrm>
            <a:off x="5029200" y="2209800"/>
            <a:ext cx="457200" cy="1386840"/>
          </a:xfrm>
          <a:prstGeom prst="ellipse">
            <a:avLst/>
          </a:prstGeom>
          <a:noFill/>
          <a:ln w="25400" cap="flat" cmpd="sng" algn="ctr">
            <a:solidFill>
              <a:srgbClr val="CC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352800" y="2249269"/>
            <a:ext cx="609600" cy="951131"/>
          </a:xfrm>
          <a:prstGeom prst="ellipse">
            <a:avLst/>
          </a:prstGeom>
          <a:noFill/>
          <a:ln w="25400" cap="flat" cmpd="sng" algn="ctr">
            <a:solidFill>
              <a:srgbClr val="CC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6" idx="4"/>
          </p:cNvCxnSpPr>
          <p:nvPr/>
        </p:nvCxnSpPr>
        <p:spPr>
          <a:xfrm rot="5400000">
            <a:off x="3217973" y="3639235"/>
            <a:ext cx="878462" cy="793"/>
          </a:xfrm>
          <a:prstGeom prst="straightConnector1">
            <a:avLst/>
          </a:prstGeom>
          <a:ln>
            <a:solidFill>
              <a:srgbClr val="CC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5400000">
            <a:off x="5104606" y="3748246"/>
            <a:ext cx="304800" cy="1588"/>
          </a:xfrm>
          <a:prstGeom prst="straightConnector1">
            <a:avLst/>
          </a:prstGeom>
          <a:ln>
            <a:solidFill>
              <a:srgbClr val="CC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05000" y="3925669"/>
            <a:ext cx="2819400" cy="646331"/>
          </a:xfrm>
          <a:prstGeom prst="rect">
            <a:avLst/>
          </a:prstGeom>
          <a:noFill/>
        </p:spPr>
        <p:txBody>
          <a:bodyPr wrap="square" rtlCol="0">
            <a:spAutoFit/>
          </a:bodyPr>
          <a:lstStyle/>
          <a:p>
            <a:pPr algn="ctr"/>
            <a:r>
              <a:rPr lang="en-US" dirty="0" smtClean="0">
                <a:solidFill>
                  <a:srgbClr val="CC0000"/>
                </a:solidFill>
              </a:rPr>
              <a:t>All the most sensitive fields remained at RND</a:t>
            </a:r>
            <a:endParaRPr lang="en-US" dirty="0">
              <a:solidFill>
                <a:srgbClr val="CC0000"/>
              </a:solidFill>
            </a:endParaRPr>
          </a:p>
        </p:txBody>
      </p:sp>
      <p:sp>
        <p:nvSpPr>
          <p:cNvPr id="10" name="TextBox 9"/>
          <p:cNvSpPr txBox="1"/>
          <p:nvPr/>
        </p:nvSpPr>
        <p:spPr>
          <a:xfrm>
            <a:off x="4572000" y="3825240"/>
            <a:ext cx="3657600" cy="646331"/>
          </a:xfrm>
          <a:prstGeom prst="rect">
            <a:avLst/>
          </a:prstGeom>
          <a:noFill/>
        </p:spPr>
        <p:txBody>
          <a:bodyPr wrap="square" rtlCol="0">
            <a:spAutoFit/>
          </a:bodyPr>
          <a:lstStyle/>
          <a:p>
            <a:pPr algn="ctr"/>
            <a:r>
              <a:rPr lang="en-US" dirty="0" smtClean="0">
                <a:solidFill>
                  <a:srgbClr val="CC0000"/>
                </a:solidFill>
              </a:rPr>
              <a:t>Fields at OPE were either semi-sensitive or not sensitive</a:t>
            </a:r>
            <a:endParaRPr lang="en-US" dirty="0">
              <a:solidFill>
                <a:srgbClr val="CC0000"/>
              </a:solidFill>
            </a:endParaRPr>
          </a:p>
        </p:txBody>
      </p:sp>
      <p:sp>
        <p:nvSpPr>
          <p:cNvPr id="11" name="AutoShape 7"/>
          <p:cNvSpPr>
            <a:spLocks noChangeArrowheads="1"/>
          </p:cNvSpPr>
          <p:nvPr/>
        </p:nvSpPr>
        <p:spPr bwMode="auto">
          <a:xfrm>
            <a:off x="381000" y="4648200"/>
            <a:ext cx="838200" cy="381000"/>
          </a:xfrm>
          <a:prstGeom prst="rightArrow">
            <a:avLst>
              <a:gd name="adj1" fmla="val 50000"/>
              <a:gd name="adj2" fmla="val 88336"/>
            </a:avLst>
          </a:prstGeom>
          <a:solidFill>
            <a:schemeClr val="accent2"/>
          </a:solidFill>
          <a:ln w="9525">
            <a:solidFill>
              <a:schemeClr val="tx1"/>
            </a:solidFill>
            <a:miter lim="800000"/>
            <a:headEnd/>
            <a:tailEnd/>
          </a:ln>
        </p:spPr>
        <p:txBody>
          <a:bodyPr wrap="none" anchor="ctr"/>
          <a:lstStyle/>
          <a:p>
            <a:endParaRPr lang="en-US"/>
          </a:p>
        </p:txBody>
      </p:sp>
      <p:sp>
        <p:nvSpPr>
          <p:cNvPr id="12" name="Text Box 8"/>
          <p:cNvSpPr txBox="1">
            <a:spLocks noChangeArrowheads="1"/>
          </p:cNvSpPr>
          <p:nvPr/>
        </p:nvSpPr>
        <p:spPr bwMode="auto">
          <a:xfrm>
            <a:off x="1219200" y="4572000"/>
            <a:ext cx="7239000" cy="1338828"/>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AF2B1D"/>
                </a:solidFill>
              </a:rPr>
              <a:t>Importance </a:t>
            </a:r>
            <a:r>
              <a:rPr lang="en-US" sz="2400" dirty="0">
                <a:solidFill>
                  <a:srgbClr val="AF2B1D"/>
                </a:solidFill>
              </a:rPr>
              <a:t>of adjustable query-based </a:t>
            </a:r>
            <a:r>
              <a:rPr lang="en-US" sz="2400" dirty="0" smtClean="0">
                <a:solidFill>
                  <a:srgbClr val="AF2B1D"/>
                </a:solidFill>
              </a:rPr>
              <a:t>encryption to confidentiality</a:t>
            </a:r>
            <a:r>
              <a:rPr lang="en-US" sz="2400" dirty="0" smtClean="0"/>
              <a:t> </a:t>
            </a:r>
            <a:endParaRPr lang="en-US" sz="2400" dirty="0"/>
          </a:p>
          <a:p>
            <a:pPr>
              <a:spcBef>
                <a:spcPct val="50000"/>
              </a:spcBef>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0" grpId="0"/>
      <p:bldP spid="11" grpId="0" animBg="1"/>
      <p:bldP spid="12" grpId="0"/>
    </p:bld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42531" y="1524000"/>
            <a:ext cx="4215269" cy="2908300"/>
          </a:xfrm>
          <a:prstGeom prst="rect">
            <a:avLst/>
          </a:prstGeom>
        </p:spPr>
      </p:pic>
      <p:sp>
        <p:nvSpPr>
          <p:cNvPr id="54274" name="Rectangle 2"/>
          <p:cNvSpPr>
            <a:spLocks noGrp="1"/>
          </p:cNvSpPr>
          <p:nvPr>
            <p:ph type="title"/>
          </p:nvPr>
        </p:nvSpPr>
        <p:spPr bwMode="auto">
          <a:xfrm>
            <a:off x="457200" y="228600"/>
            <a:ext cx="8229600" cy="1143000"/>
          </a:xfrm>
        </p:spPr>
        <p:txBody>
          <a:bodyPr wrap="square" lIns="91440" tIns="45720" rIns="91440" bIns="45720" numCol="1" anchorCtr="0" compatLnSpc="1">
            <a:prstTxWarp prst="textNoShape">
              <a:avLst/>
            </a:prstTxWarp>
            <a:normAutofit/>
          </a:bodyPr>
          <a:lstStyle/>
          <a:p>
            <a:pPr>
              <a:defRPr/>
            </a:pPr>
            <a:r>
              <a:rPr lang="en-US" dirty="0" smtClean="0">
                <a:solidFill>
                  <a:srgbClr val="525252"/>
                </a:solidFill>
                <a:effectLst/>
              </a:rPr>
              <a:t>Low overhead</a:t>
            </a:r>
          </a:p>
        </p:txBody>
      </p:sp>
      <p:sp>
        <p:nvSpPr>
          <p:cNvPr id="55298" name="Text Box 5"/>
          <p:cNvSpPr txBox="1">
            <a:spLocks noChangeArrowheads="1"/>
          </p:cNvSpPr>
          <p:nvPr/>
        </p:nvSpPr>
        <p:spPr bwMode="auto">
          <a:xfrm>
            <a:off x="5334000" y="2590800"/>
            <a:ext cx="3124200" cy="427038"/>
          </a:xfrm>
          <a:prstGeom prst="rect">
            <a:avLst/>
          </a:prstGeom>
          <a:noFill/>
          <a:ln w="9525">
            <a:noFill/>
            <a:miter lim="800000"/>
            <a:headEnd/>
            <a:tailEnd/>
          </a:ln>
        </p:spPr>
        <p:txBody>
          <a:bodyPr>
            <a:spAutoFit/>
          </a:bodyPr>
          <a:lstStyle/>
          <a:p>
            <a:pPr>
              <a:spcBef>
                <a:spcPct val="50000"/>
              </a:spcBef>
            </a:pPr>
            <a:r>
              <a:rPr lang="en-US" sz="2200" dirty="0"/>
              <a:t>Throughput loss 27%</a:t>
            </a:r>
          </a:p>
        </p:txBody>
      </p:sp>
      <p:sp>
        <p:nvSpPr>
          <p:cNvPr id="6" name="TextBox 5"/>
          <p:cNvSpPr txBox="1"/>
          <p:nvPr/>
        </p:nvSpPr>
        <p:spPr>
          <a:xfrm>
            <a:off x="2819400" y="1295400"/>
            <a:ext cx="1752600" cy="381000"/>
          </a:xfrm>
          <a:prstGeom prst="rect">
            <a:avLst/>
          </a:prstGeom>
          <a:noFill/>
        </p:spPr>
        <p:txBody>
          <a:bodyPr wrap="square" rtlCol="0">
            <a:spAutoFit/>
          </a:bodyPr>
          <a:lstStyle/>
          <a:p>
            <a:r>
              <a:rPr lang="en-US" dirty="0" smtClean="0"/>
              <a:t>TPC-C</a:t>
            </a:r>
            <a:endParaRPr lang="en-US" dirty="0"/>
          </a:p>
        </p:txBody>
      </p:sp>
      <p:sp>
        <p:nvSpPr>
          <p:cNvPr id="9" name="Rectangle 3"/>
          <p:cNvSpPr>
            <a:spLocks noGrp="1"/>
          </p:cNvSpPr>
          <p:nvPr>
            <p:ph idx="1"/>
          </p:nvPr>
        </p:nvSpPr>
        <p:spPr>
          <a:xfrm>
            <a:off x="457200" y="4618037"/>
            <a:ext cx="8229600" cy="4525963"/>
          </a:xfrm>
        </p:spPr>
        <p:txBody>
          <a:bodyPr>
            <a:normAutofit/>
          </a:bodyPr>
          <a:lstStyle/>
          <a:p>
            <a:pPr>
              <a:buClr>
                <a:schemeClr val="accent1"/>
              </a:buClr>
              <a:buSzPct val="70000"/>
              <a:buFont typeface="Wingdings" charset="2"/>
              <a:buChar char="Ø"/>
            </a:pPr>
            <a:r>
              <a:rPr lang="en-US" sz="2800" dirty="0" err="1" smtClean="0"/>
              <a:t>phpBB</a:t>
            </a:r>
            <a:r>
              <a:rPr lang="en-US" sz="2800" dirty="0" smtClean="0"/>
              <a:t>: throughput loss of 13%</a:t>
            </a:r>
          </a:p>
        </p:txBody>
      </p:sp>
      <p:sp>
        <p:nvSpPr>
          <p:cNvPr id="8" name="AutoShape 7"/>
          <p:cNvSpPr>
            <a:spLocks noChangeArrowheads="1"/>
          </p:cNvSpPr>
          <p:nvPr/>
        </p:nvSpPr>
        <p:spPr bwMode="auto">
          <a:xfrm>
            <a:off x="381000" y="5366772"/>
            <a:ext cx="838200" cy="381000"/>
          </a:xfrm>
          <a:prstGeom prst="rightArrow">
            <a:avLst>
              <a:gd name="adj1" fmla="val 50000"/>
              <a:gd name="adj2" fmla="val 88336"/>
            </a:avLst>
          </a:prstGeom>
          <a:solidFill>
            <a:schemeClr val="accent2"/>
          </a:solidFill>
          <a:ln w="9525">
            <a:solidFill>
              <a:schemeClr val="tx1"/>
            </a:solidFill>
            <a:miter lim="800000"/>
            <a:headEnd/>
            <a:tailEnd/>
          </a:ln>
        </p:spPr>
        <p:txBody>
          <a:bodyPr wrap="none" anchor="ctr"/>
          <a:lstStyle/>
          <a:p>
            <a:endParaRPr lang="en-US"/>
          </a:p>
        </p:txBody>
      </p:sp>
      <p:sp>
        <p:nvSpPr>
          <p:cNvPr id="10" name="Text Box 8"/>
          <p:cNvSpPr txBox="1">
            <a:spLocks noChangeArrowheads="1"/>
          </p:cNvSpPr>
          <p:nvPr/>
        </p:nvSpPr>
        <p:spPr bwMode="auto">
          <a:xfrm>
            <a:off x="1219200" y="5290572"/>
            <a:ext cx="7239000" cy="969496"/>
          </a:xfrm>
          <a:prstGeom prst="rect">
            <a:avLst/>
          </a:prstGeom>
          <a:noFill/>
          <a:ln w="9525">
            <a:noFill/>
            <a:miter lim="800000"/>
            <a:headEnd/>
            <a:tailEnd/>
          </a:ln>
        </p:spPr>
        <p:txBody>
          <a:bodyPr wrap="square">
            <a:spAutoFit/>
          </a:bodyPr>
          <a:lstStyle/>
          <a:p>
            <a:pPr>
              <a:spcBef>
                <a:spcPct val="50000"/>
              </a:spcBef>
            </a:pPr>
            <a:r>
              <a:rPr lang="en-US" sz="2400" dirty="0" smtClean="0">
                <a:solidFill>
                  <a:srgbClr val="AF2B1D"/>
                </a:solidFill>
              </a:rPr>
              <a:t>Encrypted DBMS is practical</a:t>
            </a:r>
            <a:endParaRPr lang="en-US" sz="2400" dirty="0" smtClean="0"/>
          </a:p>
          <a:p>
            <a:pPr>
              <a:spcBef>
                <a:spcPct val="50000"/>
              </a:spcBef>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3"/>
          <p:cNvSpPr>
            <a:spLocks noGrp="1"/>
          </p:cNvSpPr>
          <p:nvPr>
            <p:ph idx="1"/>
          </p:nvPr>
        </p:nvSpPr>
        <p:spPr>
          <a:xfrm>
            <a:off x="457200" y="1447800"/>
            <a:ext cx="8229600" cy="4800600"/>
          </a:xfrm>
        </p:spPr>
        <p:txBody>
          <a:bodyPr>
            <a:normAutofit lnSpcReduction="10000"/>
          </a:bodyPr>
          <a:lstStyle/>
          <a:p>
            <a:pPr marL="623888" indent="-514350">
              <a:buClr>
                <a:schemeClr val="accent1"/>
              </a:buClr>
              <a:buSzPct val="70000"/>
              <a:buFont typeface="Wingdings" charset="2"/>
              <a:buChar char="Ø"/>
            </a:pPr>
            <a:r>
              <a:rPr lang="en-US" dirty="0" smtClean="0">
                <a:solidFill>
                  <a:schemeClr val="tx2"/>
                </a:solidFill>
              </a:rPr>
              <a:t>Theoretical approaches </a:t>
            </a:r>
            <a:r>
              <a:rPr lang="en-US" sz="2000" dirty="0" smtClean="0">
                <a:solidFill>
                  <a:schemeClr val="tx2"/>
                </a:solidFill>
              </a:rPr>
              <a:t>([</a:t>
            </a:r>
            <a:r>
              <a:rPr lang="en-US" sz="1800" dirty="0" smtClean="0">
                <a:solidFill>
                  <a:schemeClr val="tx2"/>
                </a:solidFill>
              </a:rPr>
              <a:t>Gentry’10], [</a:t>
            </a:r>
            <a:r>
              <a:rPr lang="en-US" sz="1800" dirty="0" err="1" smtClean="0">
                <a:solidFill>
                  <a:schemeClr val="tx2"/>
                </a:solidFill>
              </a:rPr>
              <a:t>Gennaro</a:t>
            </a:r>
            <a:r>
              <a:rPr lang="en-US" sz="1800" dirty="0" smtClean="0">
                <a:solidFill>
                  <a:schemeClr val="tx2"/>
                </a:solidFill>
              </a:rPr>
              <a:t> et al., ’10])</a:t>
            </a:r>
          </a:p>
          <a:p>
            <a:pPr marL="830263" lvl="1" indent="-438150">
              <a:buClr>
                <a:schemeClr val="accent1"/>
              </a:buClr>
            </a:pPr>
            <a:r>
              <a:rPr lang="en-US" sz="2400" dirty="0" smtClean="0"/>
              <a:t>Inefficient</a:t>
            </a:r>
          </a:p>
          <a:p>
            <a:pPr marL="623888" indent="-514350">
              <a:buClr>
                <a:schemeClr val="accent1"/>
              </a:buClr>
              <a:buSzPct val="70000"/>
              <a:buFont typeface="Wingdings" charset="2"/>
              <a:buChar char="Ø"/>
            </a:pPr>
            <a:r>
              <a:rPr lang="en-US" dirty="0" smtClean="0">
                <a:solidFill>
                  <a:srgbClr val="464646"/>
                </a:solidFill>
              </a:rPr>
              <a:t>Search on encrypted data</a:t>
            </a:r>
            <a:r>
              <a:rPr lang="en-US" sz="2000" dirty="0" smtClean="0">
                <a:solidFill>
                  <a:srgbClr val="464646"/>
                </a:solidFill>
              </a:rPr>
              <a:t> </a:t>
            </a:r>
            <a:r>
              <a:rPr lang="en-US" sz="1800" dirty="0" smtClean="0">
                <a:solidFill>
                  <a:schemeClr val="tx2"/>
                </a:solidFill>
              </a:rPr>
              <a:t>(e.g., [Song et al., ’00])</a:t>
            </a:r>
          </a:p>
          <a:p>
            <a:pPr marL="830263" lvl="1" indent="-438150">
              <a:buClr>
                <a:schemeClr val="accent1"/>
              </a:buClr>
            </a:pPr>
            <a:r>
              <a:rPr lang="en-US" sz="2400" dirty="0" smtClean="0"/>
              <a:t>Restricted set of queries, inefficient</a:t>
            </a:r>
          </a:p>
          <a:p>
            <a:pPr marL="623888" indent="-514350">
              <a:buClr>
                <a:schemeClr val="accent1"/>
              </a:buClr>
              <a:buSzPct val="70000"/>
              <a:buFont typeface="Wingdings" charset="2"/>
              <a:buChar char="Ø"/>
            </a:pPr>
            <a:r>
              <a:rPr lang="en-US" dirty="0" smtClean="0">
                <a:solidFill>
                  <a:srgbClr val="464646"/>
                </a:solidFill>
              </a:rPr>
              <a:t>Systems proposals</a:t>
            </a:r>
            <a:r>
              <a:rPr lang="en-US" dirty="0" smtClean="0">
                <a:solidFill>
                  <a:srgbClr val="2012D8"/>
                </a:solidFill>
              </a:rPr>
              <a:t> </a:t>
            </a:r>
            <a:r>
              <a:rPr lang="en-US" sz="2000" dirty="0" smtClean="0">
                <a:solidFill>
                  <a:schemeClr val="tx2"/>
                </a:solidFill>
              </a:rPr>
              <a:t>(e.g., [</a:t>
            </a:r>
            <a:r>
              <a:rPr lang="en-US" sz="2000" dirty="0" err="1" smtClean="0">
                <a:solidFill>
                  <a:schemeClr val="tx2"/>
                </a:solidFill>
              </a:rPr>
              <a:t>Hacigumus</a:t>
            </a:r>
            <a:r>
              <a:rPr lang="en-US" sz="2000" dirty="0" smtClean="0">
                <a:solidFill>
                  <a:schemeClr val="tx2"/>
                </a:solidFill>
              </a:rPr>
              <a:t> et al., ’02])</a:t>
            </a:r>
          </a:p>
          <a:p>
            <a:pPr marL="830263" lvl="1" indent="-438150">
              <a:buClr>
                <a:schemeClr val="accent1"/>
              </a:buClr>
            </a:pPr>
            <a:r>
              <a:rPr lang="en-US" sz="2400" dirty="0" smtClean="0"/>
              <a:t>Lower degree of security, rewrite the DBMS, client-side processing</a:t>
            </a:r>
          </a:p>
          <a:p>
            <a:pPr marL="623888" indent="-514350">
              <a:buClr>
                <a:schemeClr val="accent1"/>
              </a:buClr>
              <a:buSzPct val="70000"/>
              <a:buFont typeface="Wingdings" charset="2"/>
              <a:buChar char="Ø"/>
            </a:pPr>
            <a:r>
              <a:rPr lang="en-US" dirty="0" smtClean="0">
                <a:solidFill>
                  <a:schemeClr val="tx2"/>
                </a:solidFill>
              </a:rPr>
              <a:t>Software checks </a:t>
            </a:r>
            <a:r>
              <a:rPr lang="en-US" sz="2000" dirty="0" smtClean="0">
                <a:solidFill>
                  <a:srgbClr val="525252"/>
                </a:solidFill>
              </a:rPr>
              <a:t>(e.g., PQL, </a:t>
            </a:r>
            <a:r>
              <a:rPr lang="en-US" sz="2000" dirty="0" err="1" smtClean="0">
                <a:solidFill>
                  <a:srgbClr val="525252"/>
                </a:solidFill>
              </a:rPr>
              <a:t>UrFlow</a:t>
            </a:r>
            <a:r>
              <a:rPr lang="en-US" sz="2000" dirty="0" smtClean="0">
                <a:solidFill>
                  <a:srgbClr val="525252"/>
                </a:solidFill>
              </a:rPr>
              <a:t>, Resin)</a:t>
            </a:r>
            <a:r>
              <a:rPr lang="en-US" sz="2000" dirty="0" smtClean="0"/>
              <a:t> </a:t>
            </a:r>
            <a:endParaRPr lang="en-US" sz="2000" dirty="0" smtClean="0">
              <a:solidFill>
                <a:schemeClr val="tx2"/>
              </a:solidFill>
            </a:endParaRPr>
          </a:p>
          <a:p>
            <a:pPr marL="830263" lvl="1" indent="-438150">
              <a:buClr>
                <a:schemeClr val="accent1"/>
              </a:buClr>
            </a:pPr>
            <a:r>
              <a:rPr lang="en-US" sz="2400" dirty="0" smtClean="0"/>
              <a:t>No protection against adversaries with complete access to servers</a:t>
            </a:r>
          </a:p>
          <a:p>
            <a:pPr marL="830263" lvl="1" indent="-438150">
              <a:buClr>
                <a:schemeClr val="accent1"/>
              </a:buClr>
            </a:pPr>
            <a:endParaRPr lang="en-US" sz="2400" dirty="0" smtClean="0"/>
          </a:p>
          <a:p>
            <a:pPr marL="830263" lvl="1" indent="-438150">
              <a:buClr>
                <a:schemeClr val="accent1"/>
              </a:buClr>
              <a:buNone/>
            </a:pPr>
            <a:endParaRPr lang="en-US" sz="2400" dirty="0" smtClean="0"/>
          </a:p>
        </p:txBody>
      </p:sp>
      <p:sp>
        <p:nvSpPr>
          <p:cNvPr id="5" name="Rectangle 15"/>
          <p:cNvSpPr>
            <a:spLocks/>
          </p:cNvSpPr>
          <p:nvPr/>
        </p:nvSpPr>
        <p:spPr bwMode="auto">
          <a:xfrm>
            <a:off x="609600" y="381000"/>
            <a:ext cx="8229600" cy="1143000"/>
          </a:xfrm>
          <a:prstGeom prst="rect">
            <a:avLst/>
          </a:prstGeom>
          <a:noFill/>
          <a:ln w="9525">
            <a:noFill/>
            <a:miter lim="800000"/>
            <a:headEnd/>
            <a:tailEnd/>
          </a:ln>
        </p:spPr>
        <p:txBody>
          <a:bodyPr anchor="ctr"/>
          <a:lstStyle/>
          <a:p>
            <a:pPr algn="ctr" eaLnBrk="0" hangingPunct="0"/>
            <a:r>
              <a:rPr lang="en-US" sz="4100" dirty="0" smtClean="0">
                <a:solidFill>
                  <a:srgbClr val="525252"/>
                </a:solidFill>
                <a:latin typeface="Lucida Sans Unicode" pitchFamily="34" charset="0"/>
              </a:rPr>
              <a:t>Related work</a:t>
            </a:r>
            <a:endParaRPr lang="en-US" sz="4100" dirty="0">
              <a:solidFill>
                <a:srgbClr val="525252"/>
              </a:solidFill>
              <a:latin typeface="Lucida Sans Unicode"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25252"/>
                </a:solidFill>
              </a:rPr>
              <a:t>CryptDB</a:t>
            </a:r>
            <a:endParaRPr lang="en-US" dirty="0">
              <a:solidFill>
                <a:srgbClr val="525252"/>
              </a:solidFill>
            </a:endParaRPr>
          </a:p>
        </p:txBody>
      </p:sp>
      <p:sp>
        <p:nvSpPr>
          <p:cNvPr id="30" name="Rectangle 3"/>
          <p:cNvSpPr txBox="1">
            <a:spLocks/>
          </p:cNvSpPr>
          <p:nvPr/>
        </p:nvSpPr>
        <p:spPr bwMode="auto">
          <a:xfrm>
            <a:off x="609600" y="1447800"/>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r>
              <a:rPr lang="en-US" sz="2500" dirty="0" smtClean="0">
                <a:latin typeface="Arial"/>
                <a:cs typeface="Arial"/>
              </a:rPr>
              <a:t>Goal: </a:t>
            </a:r>
            <a:r>
              <a:rPr lang="en-US" sz="2500" dirty="0" smtClean="0">
                <a:solidFill>
                  <a:srgbClr val="39639D"/>
                </a:solidFill>
                <a:latin typeface="Arial"/>
                <a:cs typeface="Arial"/>
              </a:rPr>
              <a:t>protect confidentiality of data</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
        <p:nvSpPr>
          <p:cNvPr id="35" name="Rectangle 3"/>
          <p:cNvSpPr txBox="1">
            <a:spLocks/>
          </p:cNvSpPr>
          <p:nvPr/>
        </p:nvSpPr>
        <p:spPr bwMode="auto">
          <a:xfrm>
            <a:off x="609600" y="5181601"/>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400" dirty="0" smtClean="0">
              <a:solidFill>
                <a:srgbClr val="000000"/>
              </a:solidFill>
              <a:latin typeface="Arial"/>
              <a:cs typeface="Arial"/>
            </a:endParaRPr>
          </a:p>
        </p:txBody>
      </p:sp>
      <p:sp>
        <p:nvSpPr>
          <p:cNvPr id="38" name="Rounded Rectangle 37"/>
          <p:cNvSpPr/>
          <p:nvPr/>
        </p:nvSpPr>
        <p:spPr>
          <a:xfrm>
            <a:off x="1905000" y="3417332"/>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1981200" y="3722132"/>
            <a:ext cx="1752600" cy="400110"/>
          </a:xfrm>
          <a:prstGeom prst="rect">
            <a:avLst/>
          </a:prstGeom>
          <a:noFill/>
        </p:spPr>
        <p:txBody>
          <a:bodyPr wrap="square" rtlCol="0">
            <a:spAutoFit/>
          </a:bodyPr>
          <a:lstStyle/>
          <a:p>
            <a:r>
              <a:rPr lang="en-US" sz="2000" dirty="0" smtClean="0"/>
              <a:t>Application</a:t>
            </a:r>
            <a:endParaRPr lang="en-US" sz="2000" dirty="0"/>
          </a:p>
        </p:txBody>
      </p:sp>
      <p:sp>
        <p:nvSpPr>
          <p:cNvPr id="40" name="TextBox 39"/>
          <p:cNvSpPr txBox="1"/>
          <p:nvPr/>
        </p:nvSpPr>
        <p:spPr>
          <a:xfrm>
            <a:off x="6781800" y="3417332"/>
            <a:ext cx="1752600" cy="400110"/>
          </a:xfrm>
          <a:prstGeom prst="rect">
            <a:avLst/>
          </a:prstGeom>
          <a:noFill/>
        </p:spPr>
        <p:txBody>
          <a:bodyPr wrap="square" rtlCol="0">
            <a:spAutoFit/>
          </a:bodyPr>
          <a:lstStyle/>
          <a:p>
            <a:r>
              <a:rPr lang="en-US" sz="2000" dirty="0" smtClean="0"/>
              <a:t>DB Server</a:t>
            </a:r>
            <a:endParaRPr lang="en-US" sz="2000" dirty="0"/>
          </a:p>
        </p:txBody>
      </p:sp>
      <p:pic>
        <p:nvPicPr>
          <p:cNvPr id="41" name="Picture 40" descr="db"/>
          <p:cNvPicPr>
            <a:picLocks noChangeAspect="1" noChangeArrowheads="1"/>
          </p:cNvPicPr>
          <p:nvPr/>
        </p:nvPicPr>
        <p:blipFill>
          <a:blip r:embed="rId3"/>
          <a:srcRect/>
          <a:stretch>
            <a:fillRect/>
          </a:stretch>
        </p:blipFill>
        <p:spPr bwMode="auto">
          <a:xfrm>
            <a:off x="6781800" y="3874532"/>
            <a:ext cx="408013" cy="581636"/>
          </a:xfrm>
          <a:prstGeom prst="rect">
            <a:avLst/>
          </a:prstGeom>
          <a:noFill/>
          <a:ln w="9525">
            <a:noFill/>
            <a:miter lim="800000"/>
            <a:headEnd/>
            <a:tailEnd/>
          </a:ln>
        </p:spPr>
      </p:pic>
      <p:pic>
        <p:nvPicPr>
          <p:cNvPr id="42" name="Picture 41" descr="db"/>
          <p:cNvPicPr>
            <a:picLocks noChangeAspect="1" noChangeArrowheads="1"/>
          </p:cNvPicPr>
          <p:nvPr/>
        </p:nvPicPr>
        <p:blipFill>
          <a:blip r:embed="rId3"/>
          <a:srcRect/>
          <a:stretch>
            <a:fillRect/>
          </a:stretch>
        </p:blipFill>
        <p:spPr bwMode="auto">
          <a:xfrm>
            <a:off x="7239000" y="3874532"/>
            <a:ext cx="408013" cy="581636"/>
          </a:xfrm>
          <a:prstGeom prst="rect">
            <a:avLst/>
          </a:prstGeom>
          <a:noFill/>
          <a:ln w="9525">
            <a:noFill/>
            <a:miter lim="800000"/>
            <a:headEnd/>
            <a:tailEnd/>
          </a:ln>
        </p:spPr>
      </p:pic>
      <p:pic>
        <p:nvPicPr>
          <p:cNvPr id="43" name="Picture 42" descr="db"/>
          <p:cNvPicPr>
            <a:picLocks noChangeAspect="1" noChangeArrowheads="1"/>
          </p:cNvPicPr>
          <p:nvPr/>
        </p:nvPicPr>
        <p:blipFill>
          <a:blip r:embed="rId3"/>
          <a:srcRect/>
          <a:stretch>
            <a:fillRect/>
          </a:stretch>
        </p:blipFill>
        <p:spPr bwMode="auto">
          <a:xfrm>
            <a:off x="7745387" y="3874532"/>
            <a:ext cx="408013" cy="581636"/>
          </a:xfrm>
          <a:prstGeom prst="rect">
            <a:avLst/>
          </a:prstGeom>
          <a:noFill/>
          <a:ln w="9525">
            <a:noFill/>
            <a:miter lim="800000"/>
            <a:headEnd/>
            <a:tailEnd/>
          </a:ln>
        </p:spPr>
      </p:pic>
      <p:cxnSp>
        <p:nvCxnSpPr>
          <p:cNvPr id="44" name="Straight Arrow Connector 43"/>
          <p:cNvCxnSpPr/>
          <p:nvPr/>
        </p:nvCxnSpPr>
        <p:spPr>
          <a:xfrm>
            <a:off x="3429000" y="3950732"/>
            <a:ext cx="3200400"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6629400" y="3417332"/>
            <a:ext cx="1600200" cy="114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5105400" y="3556337"/>
            <a:ext cx="762000" cy="369332"/>
          </a:xfrm>
          <a:prstGeom prst="rect">
            <a:avLst/>
          </a:prstGeom>
          <a:noFill/>
        </p:spPr>
        <p:txBody>
          <a:bodyPr wrap="square" rtlCol="0">
            <a:spAutoFit/>
          </a:bodyPr>
          <a:lstStyle/>
          <a:p>
            <a:r>
              <a:rPr lang="en-US" dirty="0" smtClean="0"/>
              <a:t>SQL</a:t>
            </a:r>
            <a:endParaRPr lang="en-US" dirty="0"/>
          </a:p>
        </p:txBody>
      </p:sp>
      <p:sp>
        <p:nvSpPr>
          <p:cNvPr id="49" name="TextBox 48"/>
          <p:cNvSpPr txBox="1"/>
          <p:nvPr/>
        </p:nvSpPr>
        <p:spPr>
          <a:xfrm>
            <a:off x="6248400" y="2477869"/>
            <a:ext cx="2514600" cy="646331"/>
          </a:xfrm>
          <a:prstGeom prst="rect">
            <a:avLst/>
          </a:prstGeom>
          <a:noFill/>
        </p:spPr>
        <p:txBody>
          <a:bodyPr wrap="square" rtlCol="0">
            <a:spAutoFit/>
          </a:bodyPr>
          <a:lstStyle/>
          <a:p>
            <a:pPr algn="ctr"/>
            <a:r>
              <a:rPr lang="en-US" dirty="0" smtClean="0">
                <a:solidFill>
                  <a:schemeClr val="accent2"/>
                </a:solidFill>
              </a:rPr>
              <a:t>Threat 1: passive attacks on DB server</a:t>
            </a:r>
            <a:endParaRPr lang="en-US" dirty="0">
              <a:solidFill>
                <a:schemeClr val="accent2"/>
              </a:solidFill>
            </a:endParaRPr>
          </a:p>
        </p:txBody>
      </p:sp>
      <p:sp>
        <p:nvSpPr>
          <p:cNvPr id="50" name="Rounded Rectangle 49"/>
          <p:cNvSpPr/>
          <p:nvPr/>
        </p:nvSpPr>
        <p:spPr>
          <a:xfrm>
            <a:off x="6477000" y="3188732"/>
            <a:ext cx="1981200" cy="16002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1676400" y="2438400"/>
            <a:ext cx="7086600" cy="2502932"/>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2590800" y="2069068"/>
            <a:ext cx="5105400" cy="369332"/>
          </a:xfrm>
          <a:prstGeom prst="rect">
            <a:avLst/>
          </a:prstGeom>
          <a:noFill/>
        </p:spPr>
        <p:txBody>
          <a:bodyPr wrap="square" rtlCol="0">
            <a:spAutoFit/>
          </a:bodyPr>
          <a:lstStyle/>
          <a:p>
            <a:pPr algn="ctr"/>
            <a:r>
              <a:rPr lang="en-US" dirty="0" smtClean="0">
                <a:solidFill>
                  <a:schemeClr val="accent2"/>
                </a:solidFill>
              </a:rPr>
              <a:t>Threat 2: active/passive attacks on all servers</a:t>
            </a:r>
            <a:endParaRPr lang="en-US" dirty="0">
              <a:solidFill>
                <a:schemeClr val="accent2"/>
              </a:solidFill>
            </a:endParaRPr>
          </a:p>
        </p:txBody>
      </p:sp>
      <p:pic>
        <p:nvPicPr>
          <p:cNvPr id="18" name="Picture 17" descr="bluekey.jpg"/>
          <p:cNvPicPr>
            <a:picLocks noChangeAspect="1"/>
          </p:cNvPicPr>
          <p:nvPr/>
        </p:nvPicPr>
        <p:blipFill>
          <a:blip r:embed="rId4"/>
          <a:stretch>
            <a:fillRect/>
          </a:stretch>
        </p:blipFill>
        <p:spPr>
          <a:xfrm rot="3161349">
            <a:off x="658650" y="3885209"/>
            <a:ext cx="457200" cy="541357"/>
          </a:xfrm>
          <a:prstGeom prst="rect">
            <a:avLst/>
          </a:prstGeom>
        </p:spPr>
      </p:pic>
      <p:sp>
        <p:nvSpPr>
          <p:cNvPr id="19" name="Rounded Rectangle 18"/>
          <p:cNvSpPr/>
          <p:nvPr/>
        </p:nvSpPr>
        <p:spPr>
          <a:xfrm>
            <a:off x="457200" y="31242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07060" y="3048000"/>
            <a:ext cx="864540" cy="369332"/>
          </a:xfrm>
          <a:prstGeom prst="rect">
            <a:avLst/>
          </a:prstGeom>
          <a:noFill/>
        </p:spPr>
        <p:txBody>
          <a:bodyPr wrap="none" rtlCol="0">
            <a:spAutoFit/>
          </a:bodyPr>
          <a:lstStyle/>
          <a:p>
            <a:r>
              <a:rPr lang="en-US" dirty="0" smtClean="0"/>
              <a:t>User 1</a:t>
            </a:r>
            <a:endParaRPr lang="en-US" dirty="0"/>
          </a:p>
        </p:txBody>
      </p:sp>
      <p:sp>
        <p:nvSpPr>
          <p:cNvPr id="21" name="Rounded Rectangle 20"/>
          <p:cNvSpPr/>
          <p:nvPr/>
        </p:nvSpPr>
        <p:spPr>
          <a:xfrm>
            <a:off x="457200" y="38100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57200" y="3733800"/>
            <a:ext cx="864540" cy="369332"/>
          </a:xfrm>
          <a:prstGeom prst="rect">
            <a:avLst/>
          </a:prstGeom>
          <a:noFill/>
        </p:spPr>
        <p:txBody>
          <a:bodyPr wrap="none" rtlCol="0">
            <a:spAutoFit/>
          </a:bodyPr>
          <a:lstStyle/>
          <a:p>
            <a:r>
              <a:rPr lang="en-US" dirty="0" smtClean="0"/>
              <a:t>User 2</a:t>
            </a:r>
            <a:endParaRPr lang="en-US" dirty="0"/>
          </a:p>
        </p:txBody>
      </p:sp>
      <p:sp>
        <p:nvSpPr>
          <p:cNvPr id="23" name="Rounded Rectangle 22"/>
          <p:cNvSpPr/>
          <p:nvPr/>
        </p:nvSpPr>
        <p:spPr>
          <a:xfrm>
            <a:off x="457200" y="4495800"/>
            <a:ext cx="9144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457200" y="4419600"/>
            <a:ext cx="864540" cy="369332"/>
          </a:xfrm>
          <a:prstGeom prst="rect">
            <a:avLst/>
          </a:prstGeom>
          <a:noFill/>
        </p:spPr>
        <p:txBody>
          <a:bodyPr wrap="none" rtlCol="0">
            <a:spAutoFit/>
          </a:bodyPr>
          <a:lstStyle/>
          <a:p>
            <a:r>
              <a:rPr lang="en-US" dirty="0" smtClean="0"/>
              <a:t>User 3</a:t>
            </a:r>
            <a:endParaRPr lang="en-US" dirty="0"/>
          </a:p>
        </p:txBody>
      </p:sp>
      <p:pic>
        <p:nvPicPr>
          <p:cNvPr id="25" name="Picture 24" descr="greenkey.png"/>
          <p:cNvPicPr>
            <a:picLocks noChangeAspect="1"/>
          </p:cNvPicPr>
          <p:nvPr/>
        </p:nvPicPr>
        <p:blipFill>
          <a:blip r:embed="rId5"/>
          <a:stretch>
            <a:fillRect/>
          </a:stretch>
        </p:blipFill>
        <p:spPr>
          <a:xfrm rot="2751073">
            <a:off x="685800" y="3296214"/>
            <a:ext cx="457200" cy="449555"/>
          </a:xfrm>
          <a:prstGeom prst="rect">
            <a:avLst/>
          </a:prstGeom>
        </p:spPr>
      </p:pic>
      <p:sp>
        <p:nvSpPr>
          <p:cNvPr id="26" name="Rounded Rectangle 25"/>
          <p:cNvSpPr/>
          <p:nvPr/>
        </p:nvSpPr>
        <p:spPr>
          <a:xfrm>
            <a:off x="3810000" y="3581400"/>
            <a:ext cx="1066800" cy="838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3962400" y="3562290"/>
            <a:ext cx="990600" cy="400110"/>
          </a:xfrm>
          <a:prstGeom prst="rect">
            <a:avLst/>
          </a:prstGeom>
          <a:noFill/>
        </p:spPr>
        <p:txBody>
          <a:bodyPr wrap="square" rtlCol="0">
            <a:spAutoFit/>
          </a:bodyPr>
          <a:lstStyle/>
          <a:p>
            <a:r>
              <a:rPr lang="en-US" sz="2000" dirty="0" smtClean="0"/>
              <a:t>Proxy</a:t>
            </a:r>
            <a:endParaRPr lang="en-US" sz="2000" dirty="0"/>
          </a:p>
        </p:txBody>
      </p:sp>
      <p:pic>
        <p:nvPicPr>
          <p:cNvPr id="28" name="Picture 27" descr="Key-icon.png"/>
          <p:cNvPicPr>
            <a:picLocks noChangeAspect="1"/>
          </p:cNvPicPr>
          <p:nvPr/>
        </p:nvPicPr>
        <p:blipFill>
          <a:blip r:embed="rId6"/>
          <a:stretch>
            <a:fillRect/>
          </a:stretch>
        </p:blipFill>
        <p:spPr>
          <a:xfrm rot="19016144">
            <a:off x="3933872" y="3808225"/>
            <a:ext cx="864925" cy="805344"/>
          </a:xfrm>
          <a:prstGeom prst="rect">
            <a:avLst/>
          </a:prstGeom>
        </p:spPr>
      </p:pic>
      <p:cxnSp>
        <p:nvCxnSpPr>
          <p:cNvPr id="36" name="Straight Arrow Connector 35"/>
          <p:cNvCxnSpPr>
            <a:endCxn id="38" idx="1"/>
          </p:cNvCxnSpPr>
          <p:nvPr/>
        </p:nvCxnSpPr>
        <p:spPr>
          <a:xfrm rot="16200000" flipH="1">
            <a:off x="1282184" y="3366016"/>
            <a:ext cx="712232" cy="5334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38" idx="1"/>
          </p:cNvCxnSpPr>
          <p:nvPr/>
        </p:nvCxnSpPr>
        <p:spPr>
          <a:xfrm flipV="1">
            <a:off x="1371600" y="3988832"/>
            <a:ext cx="533400" cy="8786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endCxn id="38" idx="1"/>
          </p:cNvCxnSpPr>
          <p:nvPr/>
        </p:nvCxnSpPr>
        <p:spPr>
          <a:xfrm rot="5400000" flipH="1" flipV="1">
            <a:off x="1251466" y="4108966"/>
            <a:ext cx="773668" cy="533400"/>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3505200" y="4038600"/>
            <a:ext cx="304800"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4800600" y="4038600"/>
            <a:ext cx="1828800"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2" name="Rectangle 3"/>
          <p:cNvSpPr txBox="1">
            <a:spLocks/>
          </p:cNvSpPr>
          <p:nvPr/>
        </p:nvSpPr>
        <p:spPr bwMode="auto">
          <a:xfrm>
            <a:off x="457200" y="5181601"/>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67372" marR="0" lvl="0" indent="-457200" algn="l" defTabSz="914400" rtl="0" eaLnBrk="0" fontAlgn="base" latinLnBrk="0" hangingPunct="0">
              <a:lnSpc>
                <a:spcPct val="100000"/>
              </a:lnSpc>
              <a:spcBef>
                <a:spcPts val="500"/>
              </a:spcBef>
              <a:spcAft>
                <a:spcPct val="0"/>
              </a:spcAft>
              <a:buClr>
                <a:schemeClr val="accent1"/>
              </a:buClr>
              <a:buSzPct val="68000"/>
              <a:buFont typeface="+mj-lt"/>
              <a:buAutoNum type="arabicPeriod"/>
              <a:tabLst/>
              <a:defRPr/>
            </a:pPr>
            <a:r>
              <a:rPr lang="en-US" sz="2500" dirty="0" smtClean="0">
                <a:solidFill>
                  <a:schemeClr val="accent4"/>
                </a:solidFill>
                <a:latin typeface="Arial"/>
                <a:cs typeface="Arial"/>
              </a:rPr>
              <a:t>Process SQL queries on encrypted data</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
        <p:nvSpPr>
          <p:cNvPr id="63" name="Rectangle 3"/>
          <p:cNvSpPr txBox="1">
            <a:spLocks/>
          </p:cNvSpPr>
          <p:nvPr/>
        </p:nvSpPr>
        <p:spPr bwMode="auto">
          <a:xfrm>
            <a:off x="457200" y="5638801"/>
            <a:ext cx="86868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67372" marR="0" lvl="0" indent="-457200" algn="l" defTabSz="914400" rtl="0" eaLnBrk="0" fontAlgn="base" latinLnBrk="0" hangingPunct="0">
              <a:lnSpc>
                <a:spcPct val="100000"/>
              </a:lnSpc>
              <a:spcBef>
                <a:spcPts val="500"/>
              </a:spcBef>
              <a:spcAft>
                <a:spcPct val="0"/>
              </a:spcAft>
              <a:buClr>
                <a:schemeClr val="accent1"/>
              </a:buClr>
              <a:buSzPct val="68000"/>
              <a:buFont typeface="+mj-lt"/>
              <a:buAutoNum type="arabicPeriod" startAt="2"/>
              <a:tabLst/>
              <a:defRPr/>
            </a:pPr>
            <a:r>
              <a:rPr lang="en-US" sz="2500" dirty="0" smtClean="0">
                <a:solidFill>
                  <a:schemeClr val="accent4"/>
                </a:solidFill>
                <a:latin typeface="Arial"/>
                <a:cs typeface="Arial"/>
              </a:rPr>
              <a:t>Capture and enforce cryptographically access control in SQL: chain keys from user passwords to data item</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pic>
        <p:nvPicPr>
          <p:cNvPr id="64" name="Picture 63" descr="purplekey"/>
          <p:cNvPicPr>
            <a:picLocks noChangeAspect="1"/>
          </p:cNvPicPr>
          <p:nvPr/>
        </p:nvPicPr>
        <p:blipFill>
          <a:blip r:embed="rId7"/>
          <a:stretch>
            <a:fillRect/>
          </a:stretch>
        </p:blipFill>
        <p:spPr>
          <a:xfrm rot="2780546">
            <a:off x="643044" y="4609322"/>
            <a:ext cx="479784" cy="471762"/>
          </a:xfrm>
          <a:prstGeom prst="rect">
            <a:avLst/>
          </a:prstGeom>
        </p:spPr>
      </p:pic>
      <p:cxnSp>
        <p:nvCxnSpPr>
          <p:cNvPr id="66" name="Straight Arrow Connector 65"/>
          <p:cNvCxnSpPr/>
          <p:nvPr/>
        </p:nvCxnSpPr>
        <p:spPr>
          <a:xfrm rot="16200000" flipH="1">
            <a:off x="114300" y="3009900"/>
            <a:ext cx="762000"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152400" y="2057400"/>
            <a:ext cx="1447800" cy="646331"/>
          </a:xfrm>
          <a:prstGeom prst="rect">
            <a:avLst/>
          </a:prstGeom>
          <a:noFill/>
        </p:spPr>
        <p:txBody>
          <a:bodyPr wrap="square" rtlCol="0">
            <a:spAutoFit/>
          </a:bodyPr>
          <a:lstStyle/>
          <a:p>
            <a:r>
              <a:rPr lang="en-US" dirty="0" smtClean="0"/>
              <a:t>user password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26" grpId="0" animBg="1"/>
      <p:bldP spid="27" grpId="0"/>
      <p:bldP spid="62" grpId="0"/>
      <p:bldP spid="63" grpId="0"/>
      <p:bldP spid="67" grpId="0"/>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525252"/>
                </a:solidFill>
                <a:effectLst/>
              </a:rPr>
              <a:t>Conclusions</a:t>
            </a:r>
          </a:p>
        </p:txBody>
      </p:sp>
      <p:sp>
        <p:nvSpPr>
          <p:cNvPr id="60418" name="Rectangle 3"/>
          <p:cNvSpPr>
            <a:spLocks noGrp="1"/>
          </p:cNvSpPr>
          <p:nvPr>
            <p:ph idx="1"/>
          </p:nvPr>
        </p:nvSpPr>
        <p:spPr>
          <a:xfrm>
            <a:off x="533400" y="1646237"/>
            <a:ext cx="8382000" cy="4525963"/>
          </a:xfrm>
        </p:spPr>
        <p:txBody>
          <a:bodyPr>
            <a:normAutofit/>
          </a:bodyPr>
          <a:lstStyle/>
          <a:p>
            <a:pPr marL="514350" indent="-514350">
              <a:buClr>
                <a:schemeClr val="accent1"/>
              </a:buClr>
              <a:buSzPct val="70000"/>
              <a:buFont typeface="+mj-lt"/>
              <a:buAutoNum type="arabicPeriod"/>
            </a:pPr>
            <a:r>
              <a:rPr lang="en-US" sz="2800" dirty="0" smtClean="0"/>
              <a:t>The first practical DBMS for running most standard queries on encrypted data</a:t>
            </a:r>
          </a:p>
          <a:p>
            <a:pPr lvl="1">
              <a:buClr>
                <a:schemeClr val="accent1"/>
              </a:buClr>
              <a:buSzPct val="70000"/>
              <a:buFont typeface="Wingdings" charset="2"/>
              <a:buChar char="Ø"/>
            </a:pPr>
            <a:r>
              <a:rPr lang="en-US" sz="2600" dirty="0" smtClean="0"/>
              <a:t>Secures the DB server against attacks to any part</a:t>
            </a:r>
          </a:p>
          <a:p>
            <a:pPr lvl="1">
              <a:buClr>
                <a:schemeClr val="accent1"/>
              </a:buClr>
              <a:buSzPct val="70000"/>
              <a:buFont typeface="Wingdings" charset="2"/>
              <a:buChar char="Ø"/>
            </a:pPr>
            <a:r>
              <a:rPr lang="en-US" sz="2600" dirty="0" smtClean="0"/>
              <a:t>One-key solution is standalone</a:t>
            </a:r>
          </a:p>
        </p:txBody>
      </p:sp>
      <p:sp>
        <p:nvSpPr>
          <p:cNvPr id="60419" name="Text Box 4"/>
          <p:cNvSpPr txBox="1">
            <a:spLocks noChangeArrowheads="1"/>
          </p:cNvSpPr>
          <p:nvPr/>
        </p:nvSpPr>
        <p:spPr bwMode="auto">
          <a:xfrm>
            <a:off x="3733800" y="5159514"/>
            <a:ext cx="2971800" cy="707886"/>
          </a:xfrm>
          <a:prstGeom prst="rect">
            <a:avLst/>
          </a:prstGeom>
          <a:noFill/>
          <a:ln w="9525">
            <a:noFill/>
            <a:miter lim="800000"/>
            <a:headEnd/>
            <a:tailEnd/>
          </a:ln>
        </p:spPr>
        <p:txBody>
          <a:bodyPr>
            <a:spAutoFit/>
          </a:bodyPr>
          <a:lstStyle/>
          <a:p>
            <a:pPr>
              <a:spcBef>
                <a:spcPct val="50000"/>
              </a:spcBef>
            </a:pPr>
            <a:r>
              <a:rPr lang="en-US" sz="4000" dirty="0">
                <a:solidFill>
                  <a:schemeClr val="accent1"/>
                </a:solidFill>
              </a:rPr>
              <a:t>Thanks!</a:t>
            </a:r>
          </a:p>
        </p:txBody>
      </p:sp>
      <p:sp>
        <p:nvSpPr>
          <p:cNvPr id="5" name="Rectangle 3"/>
          <p:cNvSpPr txBox="1">
            <a:spLocks/>
          </p:cNvSpPr>
          <p:nvPr/>
        </p:nvSpPr>
        <p:spPr>
          <a:xfrm>
            <a:off x="533400" y="3551237"/>
            <a:ext cx="8382000" cy="4525963"/>
          </a:xfrm>
          <a:prstGeom prst="rect">
            <a:avLst/>
          </a:prstGeom>
        </p:spPr>
        <p:txBody>
          <a:bodyPr vert="horz" lIns="91440" tIns="45720" rIns="91440" bIns="45720" rtlCol="0">
            <a:normAutofit/>
          </a:bodyPr>
          <a:lstStyle/>
          <a:p>
            <a:pPr marL="514350" marR="0" lvl="0" indent="-514350" algn="l" defTabSz="457200" rtl="0" eaLnBrk="1" fontAlgn="auto" latinLnBrk="0" hangingPunct="1">
              <a:lnSpc>
                <a:spcPct val="100000"/>
              </a:lnSpc>
              <a:spcBef>
                <a:spcPct val="20000"/>
              </a:spcBef>
              <a:spcAft>
                <a:spcPts val="0"/>
              </a:spcAft>
              <a:buClr>
                <a:schemeClr val="accent1"/>
              </a:buClr>
              <a:buSzPct val="70000"/>
              <a:buFont typeface="+mj-lt"/>
              <a:buAutoNum type="arabicPeriod" startAt="2"/>
              <a:tabLst/>
              <a:defRPr/>
            </a:pPr>
            <a:r>
              <a:rPr lang="en-US" sz="2800" dirty="0" smtClean="0">
                <a:latin typeface="+mn-lt"/>
                <a:cs typeface="+mn-cs"/>
              </a:rPr>
              <a:t>Protects data of logged out users even when all servers are compromised</a:t>
            </a:r>
          </a:p>
          <a:p>
            <a:pPr marL="514350" marR="0" lvl="0" indent="-514350" algn="l" defTabSz="457200" rtl="0" eaLnBrk="1" fontAlgn="auto" latinLnBrk="0" hangingPunct="1">
              <a:lnSpc>
                <a:spcPct val="100000"/>
              </a:lnSpc>
              <a:spcBef>
                <a:spcPct val="20000"/>
              </a:spcBef>
              <a:spcAft>
                <a:spcPts val="0"/>
              </a:spcAft>
              <a:buClr>
                <a:schemeClr val="accent1"/>
              </a:buClr>
              <a:buSzPct val="70000"/>
              <a:buFont typeface="+mj-lt"/>
              <a:buAutoNum type="arabicPeriod" startAt="2"/>
              <a:tabLst/>
              <a:defRPr/>
            </a:pPr>
            <a:r>
              <a:rPr lang="en-US" sz="2800" dirty="0" smtClean="0">
                <a:latin typeface="+mn-lt"/>
                <a:cs typeface="+mn-cs"/>
              </a:rPr>
              <a:t>Modest overhead and minimal app. changes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457200" y="1183957"/>
            <a:ext cx="1828800" cy="492443"/>
          </a:xfrm>
          <a:prstGeom prst="rect">
            <a:avLst/>
          </a:prstGeom>
          <a:noFill/>
        </p:spPr>
        <p:txBody>
          <a:bodyPr wrap="square" rtlCol="0">
            <a:spAutoFit/>
          </a:bodyPr>
          <a:lstStyle/>
          <a:p>
            <a:r>
              <a:rPr lang="en-US" sz="2600" dirty="0" err="1" smtClean="0">
                <a:solidFill>
                  <a:schemeClr val="accent2"/>
                </a:solidFill>
              </a:rPr>
              <a:t>CryptDB</a:t>
            </a:r>
            <a:r>
              <a:rPr lang="en-US" sz="2600" dirty="0" smtClean="0">
                <a:solidFill>
                  <a:schemeClr val="accent2"/>
                </a:solidFill>
              </a:rPr>
              <a:t>:</a:t>
            </a:r>
            <a:endParaRPr lang="en-US" sz="26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P spid="5" grpId="0"/>
    </p:bld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p:cNvSpPr>
          <p:nvPr>
            <p:ph type="title"/>
          </p:nvPr>
        </p:nvSpPr>
        <p:spPr bwMode="auto">
          <a:xfrm>
            <a:off x="692738" y="294857"/>
            <a:ext cx="8140181" cy="1067844"/>
          </a:xfrm>
        </p:spPr>
        <p:txBody>
          <a:bodyPr wrap="square" lIns="91440" tIns="45720" rIns="91440" bIns="45720" numCol="1" anchorCtr="0" compatLnSpc="1">
            <a:prstTxWarp prst="textNoShape">
              <a:avLst/>
            </a:prstTxWarp>
          </a:bodyPr>
          <a:lstStyle/>
          <a:p>
            <a:pPr>
              <a:defRPr/>
            </a:pPr>
            <a:r>
              <a:rPr lang="en-US" dirty="0" err="1" smtClean="0">
                <a:solidFill>
                  <a:srgbClr val="525252"/>
                </a:solidFill>
                <a:effectLst/>
              </a:rPr>
              <a:t>Microbenchmarks</a:t>
            </a:r>
            <a:r>
              <a:rPr lang="en-US" dirty="0" smtClean="0">
                <a:solidFill>
                  <a:srgbClr val="525252"/>
                </a:solidFill>
                <a:effectLst/>
              </a:rPr>
              <a:t> from TPC-C</a:t>
            </a:r>
          </a:p>
        </p:txBody>
      </p:sp>
      <p:pic>
        <p:nvPicPr>
          <p:cNvPr id="56322" name="Picture 4"/>
          <p:cNvPicPr>
            <a:picLocks noChangeAspect="1" noChangeArrowheads="1"/>
          </p:cNvPicPr>
          <p:nvPr/>
        </p:nvPicPr>
        <p:blipFill>
          <a:blip r:embed="rId3"/>
          <a:srcRect/>
          <a:stretch>
            <a:fillRect/>
          </a:stretch>
        </p:blipFill>
        <p:spPr bwMode="auto">
          <a:xfrm>
            <a:off x="685800" y="1824038"/>
            <a:ext cx="7772400" cy="3205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smtClean="0">
                <a:solidFill>
                  <a:srgbClr val="525252"/>
                </a:solidFill>
              </a:rPr>
              <a:t>HotCRP</a:t>
            </a:r>
            <a:r>
              <a:rPr lang="en-US" dirty="0" smtClean="0">
                <a:solidFill>
                  <a:srgbClr val="525252"/>
                </a:solidFill>
              </a:rPr>
              <a:t> Example</a:t>
            </a:r>
            <a:endParaRPr lang="en-US" dirty="0">
              <a:solidFill>
                <a:srgbClr val="525252"/>
              </a:solidFill>
            </a:endParaRPr>
          </a:p>
        </p:txBody>
      </p:sp>
      <p:sp>
        <p:nvSpPr>
          <p:cNvPr id="4" name="TextBox 3"/>
          <p:cNvSpPr txBox="1"/>
          <p:nvPr/>
        </p:nvSpPr>
        <p:spPr>
          <a:xfrm>
            <a:off x="533400" y="1524000"/>
            <a:ext cx="8610600" cy="5016759"/>
          </a:xfrm>
          <a:prstGeom prst="rect">
            <a:avLst/>
          </a:prstGeom>
          <a:noFill/>
        </p:spPr>
        <p:txBody>
          <a:bodyPr wrap="square" rtlCol="0">
            <a:spAutoFit/>
          </a:bodyPr>
          <a:lstStyle/>
          <a:p>
            <a:endParaRPr lang="en-US" sz="1600" dirty="0" smtClean="0"/>
          </a:p>
          <a:p>
            <a:endParaRPr lang="en-US" sz="1600" dirty="0" smtClean="0"/>
          </a:p>
          <a:p>
            <a:endParaRPr lang="en-US" sz="1600" dirty="0" smtClean="0"/>
          </a:p>
          <a:p>
            <a:r>
              <a:rPr lang="en-US" sz="1600" dirty="0" smtClean="0"/>
              <a:t>CREATE TABLE </a:t>
            </a:r>
            <a:r>
              <a:rPr lang="en-US" sz="1600" i="1" dirty="0" err="1" smtClean="0"/>
              <a:t>ContactInfo</a:t>
            </a:r>
            <a:r>
              <a:rPr lang="en-US" sz="1600" dirty="0" smtClean="0"/>
              <a:t> ( </a:t>
            </a:r>
            <a:r>
              <a:rPr lang="en-US" sz="1600" dirty="0" err="1" smtClean="0"/>
              <a:t>contactId</a:t>
            </a:r>
            <a:r>
              <a:rPr lang="en-US" sz="1600" dirty="0" smtClean="0"/>
              <a:t> </a:t>
            </a:r>
            <a:r>
              <a:rPr lang="en-US" sz="1600" dirty="0" err="1" smtClean="0"/>
              <a:t>int</a:t>
            </a:r>
            <a:r>
              <a:rPr lang="en-US" sz="1600" dirty="0" smtClean="0"/>
              <a:t>, email varchar(120),</a:t>
            </a:r>
          </a:p>
          <a:p>
            <a:r>
              <a:rPr lang="en-US" sz="1600" dirty="0" smtClean="0"/>
              <a:t>PRINC email TYPE </a:t>
            </a:r>
            <a:r>
              <a:rPr lang="en-US" sz="1600" dirty="0" err="1" smtClean="0"/>
              <a:t>physical_contact</a:t>
            </a:r>
            <a:endParaRPr lang="en-US" sz="1600" dirty="0" smtClean="0">
              <a:solidFill>
                <a:srgbClr val="008000"/>
              </a:solidFill>
            </a:endParaRPr>
          </a:p>
          <a:p>
            <a:r>
              <a:rPr lang="en-US" sz="1600" dirty="0" smtClean="0"/>
              <a:t>); </a:t>
            </a:r>
          </a:p>
          <a:p>
            <a:r>
              <a:rPr lang="en-US" sz="1600" dirty="0" smtClean="0"/>
              <a:t>CREATE TABLE </a:t>
            </a:r>
            <a:r>
              <a:rPr lang="en-US" sz="1600" i="1" dirty="0" err="1" smtClean="0"/>
              <a:t>PCMember</a:t>
            </a:r>
            <a:r>
              <a:rPr lang="en-US" sz="1600" dirty="0" smtClean="0"/>
              <a:t> ( </a:t>
            </a:r>
            <a:r>
              <a:rPr lang="en-US" sz="1600" dirty="0" err="1" smtClean="0"/>
              <a:t>contactId</a:t>
            </a:r>
            <a:r>
              <a:rPr lang="en-US" sz="1600" dirty="0" smtClean="0"/>
              <a:t> </a:t>
            </a:r>
            <a:r>
              <a:rPr lang="en-US" sz="1600" dirty="0" err="1" smtClean="0"/>
              <a:t>int</a:t>
            </a:r>
            <a:r>
              <a:rPr lang="en-US" sz="1600" dirty="0" smtClean="0"/>
              <a:t> ); </a:t>
            </a:r>
          </a:p>
          <a:p>
            <a:endParaRPr lang="en-US" sz="1600" dirty="0" smtClean="0"/>
          </a:p>
          <a:p>
            <a:r>
              <a:rPr lang="en-US" sz="1600" dirty="0" smtClean="0"/>
              <a:t>CREATE TABLE </a:t>
            </a:r>
            <a:r>
              <a:rPr lang="en-US" sz="1600" i="1" dirty="0" err="1" smtClean="0"/>
              <a:t>PaperConflict</a:t>
            </a:r>
            <a:r>
              <a:rPr lang="en-US" sz="1600" dirty="0" smtClean="0"/>
              <a:t> ( </a:t>
            </a:r>
            <a:r>
              <a:rPr lang="en-US" sz="1600" dirty="0" err="1" smtClean="0"/>
              <a:t>paperId</a:t>
            </a:r>
            <a:r>
              <a:rPr lang="en-US" sz="1600" dirty="0" smtClean="0"/>
              <a:t> </a:t>
            </a:r>
            <a:r>
              <a:rPr lang="en-US" sz="1600" dirty="0" err="1" smtClean="0"/>
              <a:t>int</a:t>
            </a:r>
            <a:r>
              <a:rPr lang="en-US" sz="1600" dirty="0" smtClean="0"/>
              <a:t>, </a:t>
            </a:r>
            <a:r>
              <a:rPr lang="en-US" sz="1600" dirty="0" err="1" smtClean="0"/>
              <a:t>contactId</a:t>
            </a:r>
            <a:r>
              <a:rPr lang="en-US" sz="1600" dirty="0" smtClean="0"/>
              <a:t> </a:t>
            </a:r>
            <a:r>
              <a:rPr lang="en-US" sz="1600" dirty="0" err="1" smtClean="0"/>
              <a:t>int</a:t>
            </a:r>
            <a:r>
              <a:rPr lang="en-US" sz="1600" dirty="0" smtClean="0"/>
              <a:t> );</a:t>
            </a:r>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CREATE TABLE </a:t>
            </a:r>
            <a:r>
              <a:rPr lang="en-US" sz="1600" i="1" dirty="0" err="1" smtClean="0"/>
              <a:t>PaperReview</a:t>
            </a:r>
            <a:r>
              <a:rPr lang="en-US" sz="1600" dirty="0" smtClean="0"/>
              <a:t> ( </a:t>
            </a:r>
            <a:r>
              <a:rPr lang="en-US" sz="1600" dirty="0" err="1" smtClean="0"/>
              <a:t>paperId</a:t>
            </a:r>
            <a:r>
              <a:rPr lang="en-US" sz="1600" dirty="0" smtClean="0"/>
              <a:t> </a:t>
            </a:r>
            <a:r>
              <a:rPr lang="en-US" sz="1600" dirty="0" err="1" smtClean="0"/>
              <a:t>int</a:t>
            </a:r>
            <a:r>
              <a:rPr lang="en-US" sz="1600" dirty="0" smtClean="0"/>
              <a:t>, </a:t>
            </a:r>
          </a:p>
          <a:p>
            <a:r>
              <a:rPr lang="en-US" sz="1600" dirty="0" err="1" smtClean="0"/>
              <a:t>reviewerId</a:t>
            </a:r>
            <a:r>
              <a:rPr lang="en-US" sz="1600" dirty="0" smtClean="0"/>
              <a:t> </a:t>
            </a:r>
            <a:r>
              <a:rPr lang="en-US" sz="1600" dirty="0" err="1" smtClean="0"/>
              <a:t>int</a:t>
            </a:r>
            <a:r>
              <a:rPr lang="en-US" sz="1600" dirty="0" smtClean="0"/>
              <a:t> </a:t>
            </a:r>
          </a:p>
          <a:p>
            <a:r>
              <a:rPr lang="en-US" sz="1600" dirty="0" err="1" smtClean="0"/>
              <a:t>commentsToPC</a:t>
            </a:r>
            <a:r>
              <a:rPr lang="en-US" sz="1600" dirty="0" smtClean="0"/>
              <a:t> text</a:t>
            </a:r>
            <a:endParaRPr lang="en-US" sz="1600" dirty="0" smtClean="0">
              <a:solidFill>
                <a:srgbClr val="DA1F28"/>
              </a:solidFill>
            </a:endParaRPr>
          </a:p>
          <a:p>
            <a:endParaRPr lang="en-US" sz="1600" dirty="0" smtClean="0">
              <a:solidFill>
                <a:srgbClr val="008000"/>
              </a:solidFill>
            </a:endParaRPr>
          </a:p>
          <a:p>
            <a:endParaRPr lang="en-US" sz="1600" dirty="0" smtClean="0">
              <a:solidFill>
                <a:srgbClr val="008000"/>
              </a:solidFill>
            </a:endParaRPr>
          </a:p>
          <a:p>
            <a:r>
              <a:rPr lang="en-US" sz="1600" dirty="0" smtClean="0"/>
              <a:t>);</a:t>
            </a:r>
            <a:endParaRPr lang="en-US" sz="1600" dirty="0"/>
          </a:p>
        </p:txBody>
      </p:sp>
      <p:sp>
        <p:nvSpPr>
          <p:cNvPr id="5" name="Rectangle 4"/>
          <p:cNvSpPr/>
          <p:nvPr/>
        </p:nvSpPr>
        <p:spPr>
          <a:xfrm>
            <a:off x="533400" y="1447800"/>
            <a:ext cx="8153400" cy="5105400"/>
          </a:xfrm>
          <a:prstGeom prst="rect">
            <a:avLst/>
          </a:prstGeom>
          <a:noFill/>
          <a:ln>
            <a:solidFill>
              <a:srgbClr val="52525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33400" y="1447800"/>
            <a:ext cx="6400800" cy="861774"/>
          </a:xfrm>
          <a:prstGeom prst="rect">
            <a:avLst/>
          </a:prstGeom>
          <a:noFill/>
        </p:spPr>
        <p:txBody>
          <a:bodyPr wrap="square" rtlCol="0">
            <a:spAutoFit/>
          </a:bodyPr>
          <a:lstStyle/>
          <a:p>
            <a:r>
              <a:rPr lang="en-US" sz="1600" dirty="0" smtClean="0">
                <a:solidFill>
                  <a:srgbClr val="39639D"/>
                </a:solidFill>
              </a:rPr>
              <a:t>PRINC TYPES </a:t>
            </a:r>
            <a:r>
              <a:rPr lang="en-US" sz="1600" dirty="0" err="1" smtClean="0">
                <a:solidFill>
                  <a:srgbClr val="39639D"/>
                </a:solidFill>
              </a:rPr>
              <a:t>physical_contact</a:t>
            </a:r>
            <a:r>
              <a:rPr lang="en-US" sz="1600" dirty="0" smtClean="0">
                <a:solidFill>
                  <a:srgbClr val="39639D"/>
                </a:solidFill>
              </a:rPr>
              <a:t> EXTERNAL; </a:t>
            </a:r>
          </a:p>
          <a:p>
            <a:r>
              <a:rPr lang="en-US" sz="1600" dirty="0" smtClean="0">
                <a:solidFill>
                  <a:srgbClr val="39639D"/>
                </a:solidFill>
              </a:rPr>
              <a:t>PRINC TYPES contact, review;</a:t>
            </a:r>
          </a:p>
          <a:p>
            <a:endParaRPr lang="en-US" dirty="0"/>
          </a:p>
        </p:txBody>
      </p:sp>
      <p:sp>
        <p:nvSpPr>
          <p:cNvPr id="7" name="TextBox 6"/>
          <p:cNvSpPr txBox="1"/>
          <p:nvPr/>
        </p:nvSpPr>
        <p:spPr>
          <a:xfrm>
            <a:off x="3886200" y="2514600"/>
            <a:ext cx="5943600" cy="338554"/>
          </a:xfrm>
          <a:prstGeom prst="rect">
            <a:avLst/>
          </a:prstGeom>
          <a:noFill/>
        </p:spPr>
        <p:txBody>
          <a:bodyPr wrap="square" rtlCol="0">
            <a:spAutoFit/>
          </a:bodyPr>
          <a:lstStyle/>
          <a:p>
            <a:r>
              <a:rPr lang="en-US" sz="1600" dirty="0" smtClean="0">
                <a:solidFill>
                  <a:srgbClr val="008000"/>
                </a:solidFill>
              </a:rPr>
              <a:t>HAS_ACCESS_TO PRINC </a:t>
            </a:r>
            <a:r>
              <a:rPr lang="en-US" sz="1600" dirty="0" err="1" smtClean="0">
                <a:solidFill>
                  <a:srgbClr val="008000"/>
                </a:solidFill>
              </a:rPr>
              <a:t>contactId</a:t>
            </a:r>
            <a:r>
              <a:rPr lang="en-US" sz="1600" dirty="0" smtClean="0">
                <a:solidFill>
                  <a:srgbClr val="008000"/>
                </a:solidFill>
              </a:rPr>
              <a:t> TYPE contact</a:t>
            </a:r>
            <a:endParaRPr lang="en-US" sz="1600" dirty="0"/>
          </a:p>
        </p:txBody>
      </p:sp>
      <p:sp>
        <p:nvSpPr>
          <p:cNvPr id="8" name="TextBox 7"/>
          <p:cNvSpPr txBox="1"/>
          <p:nvPr/>
        </p:nvSpPr>
        <p:spPr>
          <a:xfrm>
            <a:off x="533400" y="3962400"/>
            <a:ext cx="8610600" cy="1107996"/>
          </a:xfrm>
          <a:prstGeom prst="rect">
            <a:avLst/>
          </a:prstGeom>
          <a:noFill/>
        </p:spPr>
        <p:txBody>
          <a:bodyPr wrap="square" rtlCol="0">
            <a:spAutoFit/>
          </a:bodyPr>
          <a:lstStyle/>
          <a:p>
            <a:r>
              <a:rPr lang="en-US" sz="1600" dirty="0" err="1" smtClean="0">
                <a:solidFill>
                  <a:srgbClr val="008000"/>
                </a:solidFill>
              </a:rPr>
              <a:t>NoConflict</a:t>
            </a:r>
            <a:r>
              <a:rPr lang="en-US" sz="1600" dirty="0" smtClean="0">
                <a:solidFill>
                  <a:srgbClr val="008000"/>
                </a:solidFill>
              </a:rPr>
              <a:t> (</a:t>
            </a:r>
            <a:r>
              <a:rPr lang="en-US" sz="1600" dirty="0" err="1" smtClean="0">
                <a:solidFill>
                  <a:srgbClr val="008000"/>
                </a:solidFill>
              </a:rPr>
              <a:t>paperId</a:t>
            </a:r>
            <a:r>
              <a:rPr lang="en-US" sz="1600" dirty="0" smtClean="0">
                <a:solidFill>
                  <a:srgbClr val="008000"/>
                </a:solidFill>
              </a:rPr>
              <a:t>, </a:t>
            </a:r>
            <a:r>
              <a:rPr lang="en-US" sz="1600" dirty="0" err="1" smtClean="0">
                <a:solidFill>
                  <a:srgbClr val="008000"/>
                </a:solidFill>
              </a:rPr>
              <a:t>contactId</a:t>
            </a:r>
            <a:r>
              <a:rPr lang="en-US" sz="1600" dirty="0" smtClean="0">
                <a:solidFill>
                  <a:srgbClr val="008000"/>
                </a:solidFill>
              </a:rPr>
              <a:t>):/* Define a SQL function */ </a:t>
            </a:r>
          </a:p>
          <a:p>
            <a:r>
              <a:rPr lang="en-US" sz="1600" dirty="0" smtClean="0">
                <a:solidFill>
                  <a:srgbClr val="008000"/>
                </a:solidFill>
              </a:rPr>
              <a:t>(SELECT count(*) FROM </a:t>
            </a:r>
            <a:r>
              <a:rPr lang="en-US" sz="1600" dirty="0" err="1" smtClean="0">
                <a:solidFill>
                  <a:srgbClr val="008000"/>
                </a:solidFill>
              </a:rPr>
              <a:t>PaperConflict</a:t>
            </a:r>
            <a:r>
              <a:rPr lang="en-US" sz="1600" dirty="0" smtClean="0">
                <a:solidFill>
                  <a:srgbClr val="008000"/>
                </a:solidFill>
              </a:rPr>
              <a:t> </a:t>
            </a:r>
            <a:r>
              <a:rPr lang="en-US" sz="1600" dirty="0" err="1" smtClean="0">
                <a:solidFill>
                  <a:srgbClr val="008000"/>
                </a:solidFill>
              </a:rPr>
              <a:t>c</a:t>
            </a:r>
            <a:r>
              <a:rPr lang="en-US" sz="1600" dirty="0" smtClean="0">
                <a:solidFill>
                  <a:srgbClr val="008000"/>
                </a:solidFill>
              </a:rPr>
              <a:t> WHERE </a:t>
            </a:r>
            <a:r>
              <a:rPr lang="en-US" sz="1600" dirty="0" err="1" smtClean="0">
                <a:solidFill>
                  <a:srgbClr val="008000"/>
                </a:solidFill>
              </a:rPr>
              <a:t>c.paperId</a:t>
            </a:r>
            <a:r>
              <a:rPr lang="en-US" sz="1600" dirty="0" smtClean="0">
                <a:solidFill>
                  <a:srgbClr val="008000"/>
                </a:solidFill>
              </a:rPr>
              <a:t> = </a:t>
            </a:r>
            <a:r>
              <a:rPr lang="en-US" sz="1600" dirty="0" err="1" smtClean="0">
                <a:solidFill>
                  <a:srgbClr val="008000"/>
                </a:solidFill>
              </a:rPr>
              <a:t>paperId</a:t>
            </a:r>
            <a:r>
              <a:rPr lang="en-US" sz="1600" dirty="0" smtClean="0">
                <a:solidFill>
                  <a:srgbClr val="008000"/>
                </a:solidFill>
              </a:rPr>
              <a:t> </a:t>
            </a:r>
          </a:p>
          <a:p>
            <a:r>
              <a:rPr lang="en-US" sz="1600" dirty="0" smtClean="0">
                <a:solidFill>
                  <a:srgbClr val="008000"/>
                </a:solidFill>
              </a:rPr>
              <a:t>			                    AND </a:t>
            </a:r>
            <a:r>
              <a:rPr lang="en-US" sz="1600" dirty="0" err="1" smtClean="0">
                <a:solidFill>
                  <a:srgbClr val="008000"/>
                </a:solidFill>
              </a:rPr>
              <a:t>c.contactId</a:t>
            </a:r>
            <a:r>
              <a:rPr lang="en-US" sz="1600" dirty="0" smtClean="0">
                <a:solidFill>
                  <a:srgbClr val="008000"/>
                </a:solidFill>
              </a:rPr>
              <a:t> = </a:t>
            </a:r>
            <a:r>
              <a:rPr lang="en-US" sz="1600" dirty="0" err="1" smtClean="0">
                <a:solidFill>
                  <a:srgbClr val="008000"/>
                </a:solidFill>
              </a:rPr>
              <a:t>contactId</a:t>
            </a:r>
            <a:r>
              <a:rPr lang="en-US" sz="1600" dirty="0" smtClean="0">
                <a:solidFill>
                  <a:srgbClr val="008000"/>
                </a:solidFill>
              </a:rPr>
              <a:t>) = 0;</a:t>
            </a:r>
          </a:p>
          <a:p>
            <a:endParaRPr lang="en-US" dirty="0"/>
          </a:p>
        </p:txBody>
      </p:sp>
      <p:sp>
        <p:nvSpPr>
          <p:cNvPr id="9" name="TextBox 8"/>
          <p:cNvSpPr txBox="1"/>
          <p:nvPr/>
        </p:nvSpPr>
        <p:spPr>
          <a:xfrm>
            <a:off x="1828800" y="5181600"/>
            <a:ext cx="5486400" cy="338554"/>
          </a:xfrm>
          <a:prstGeom prst="rect">
            <a:avLst/>
          </a:prstGeom>
          <a:noFill/>
        </p:spPr>
        <p:txBody>
          <a:bodyPr wrap="square" rtlCol="0">
            <a:spAutoFit/>
          </a:bodyPr>
          <a:lstStyle/>
          <a:p>
            <a:r>
              <a:rPr lang="en-US" sz="1600" dirty="0" smtClean="0">
                <a:solidFill>
                  <a:schemeClr val="accent2"/>
                </a:solidFill>
              </a:rPr>
              <a:t>ENCRYPT_FOR PRINC </a:t>
            </a:r>
            <a:r>
              <a:rPr lang="en-US" sz="1600" dirty="0" err="1" smtClean="0">
                <a:solidFill>
                  <a:schemeClr val="accent2"/>
                </a:solidFill>
              </a:rPr>
              <a:t>paperId</a:t>
            </a:r>
            <a:r>
              <a:rPr lang="en-US" sz="1600" dirty="0" smtClean="0">
                <a:solidFill>
                  <a:schemeClr val="accent2"/>
                </a:solidFill>
              </a:rPr>
              <a:t> TYPE review,</a:t>
            </a:r>
            <a:endParaRPr lang="en-US" sz="1600" dirty="0"/>
          </a:p>
        </p:txBody>
      </p:sp>
      <p:sp>
        <p:nvSpPr>
          <p:cNvPr id="10" name="TextBox 9"/>
          <p:cNvSpPr txBox="1"/>
          <p:nvPr/>
        </p:nvSpPr>
        <p:spPr>
          <a:xfrm>
            <a:off x="533400" y="5663624"/>
            <a:ext cx="7620000" cy="584776"/>
          </a:xfrm>
          <a:prstGeom prst="rect">
            <a:avLst/>
          </a:prstGeom>
          <a:noFill/>
        </p:spPr>
        <p:txBody>
          <a:bodyPr wrap="square" rtlCol="0">
            <a:spAutoFit/>
          </a:bodyPr>
          <a:lstStyle/>
          <a:p>
            <a:r>
              <a:rPr lang="en-US" sz="1600" dirty="0" smtClean="0">
                <a:solidFill>
                  <a:srgbClr val="008000"/>
                </a:solidFill>
              </a:rPr>
              <a:t>PRINC </a:t>
            </a:r>
            <a:r>
              <a:rPr lang="en-US" sz="1600" dirty="0" err="1" smtClean="0">
                <a:solidFill>
                  <a:srgbClr val="008000"/>
                </a:solidFill>
              </a:rPr>
              <a:t>PCMember.contactId</a:t>
            </a:r>
            <a:r>
              <a:rPr lang="en-US" sz="1600" dirty="0" smtClean="0">
                <a:solidFill>
                  <a:srgbClr val="008000"/>
                </a:solidFill>
              </a:rPr>
              <a:t> TYPE contact HAS_ACCESS_TO PRINC </a:t>
            </a:r>
            <a:r>
              <a:rPr lang="en-US" sz="1600" dirty="0" err="1" smtClean="0">
                <a:solidFill>
                  <a:srgbClr val="008000"/>
                </a:solidFill>
              </a:rPr>
              <a:t>paperId</a:t>
            </a:r>
            <a:r>
              <a:rPr lang="en-US" sz="1600" dirty="0" smtClean="0">
                <a:solidFill>
                  <a:srgbClr val="008000"/>
                </a:solidFill>
              </a:rPr>
              <a:t>  </a:t>
            </a:r>
          </a:p>
          <a:p>
            <a:r>
              <a:rPr lang="en-US" sz="1600" dirty="0" smtClean="0">
                <a:solidFill>
                  <a:srgbClr val="008000"/>
                </a:solidFill>
              </a:rPr>
              <a:t>                                               TYPE review IF </a:t>
            </a:r>
            <a:r>
              <a:rPr lang="en-US" sz="1600" dirty="0" err="1" smtClean="0">
                <a:solidFill>
                  <a:srgbClr val="008000"/>
                </a:solidFill>
              </a:rPr>
              <a:t>NoConflict(paperId</a:t>
            </a:r>
            <a:r>
              <a:rPr lang="en-US" sz="1600" dirty="0" smtClean="0">
                <a:solidFill>
                  <a:srgbClr val="008000"/>
                </a:solidFill>
              </a:rPr>
              <a:t>, </a:t>
            </a:r>
            <a:r>
              <a:rPr lang="en-US" sz="1600" dirty="0" err="1" smtClean="0">
                <a:solidFill>
                  <a:srgbClr val="008000"/>
                </a:solidFill>
              </a:rPr>
              <a:t>contactId</a:t>
            </a:r>
            <a:r>
              <a:rPr lang="en-US" sz="1600" dirty="0" smtClean="0">
                <a:solidFill>
                  <a:srgbClr val="008000"/>
                </a:solidFill>
              </a:rPr>
              <a:t>)</a:t>
            </a:r>
            <a:endParaRPr lang="en-US" sz="1600" dirty="0"/>
          </a:p>
        </p:txBody>
      </p:sp>
      <p:sp>
        <p:nvSpPr>
          <p:cNvPr id="11" name="TextBox 10"/>
          <p:cNvSpPr txBox="1"/>
          <p:nvPr/>
        </p:nvSpPr>
        <p:spPr>
          <a:xfrm>
            <a:off x="2438400" y="5452646"/>
            <a:ext cx="5486400" cy="338554"/>
          </a:xfrm>
          <a:prstGeom prst="rect">
            <a:avLst/>
          </a:prstGeom>
          <a:noFill/>
        </p:spPr>
        <p:txBody>
          <a:bodyPr wrap="square" rtlCol="0">
            <a:spAutoFit/>
          </a:bodyPr>
          <a:lstStyle/>
          <a:p>
            <a:r>
              <a:rPr lang="en-US" sz="1600" dirty="0" smtClean="0">
                <a:solidFill>
                  <a:schemeClr val="accent2"/>
                </a:solidFill>
              </a:rPr>
              <a:t>ENCRYPT_FOR PRINC </a:t>
            </a:r>
            <a:r>
              <a:rPr lang="en-US" sz="1600" dirty="0" err="1" smtClean="0">
                <a:solidFill>
                  <a:schemeClr val="accent2"/>
                </a:solidFill>
              </a:rPr>
              <a:t>paperId</a:t>
            </a:r>
            <a:r>
              <a:rPr lang="en-US" sz="1600" dirty="0" smtClean="0">
                <a:solidFill>
                  <a:schemeClr val="accent2"/>
                </a:solidFill>
              </a:rPr>
              <a:t> TYPE review,</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Brief Examples</a:t>
            </a:r>
            <a:endParaRPr lang="en-US" dirty="0">
              <a:solidFill>
                <a:srgbClr val="525252"/>
              </a:solidFill>
            </a:endParaRPr>
          </a:p>
        </p:txBody>
      </p:sp>
      <p:sp>
        <p:nvSpPr>
          <p:cNvPr id="5" name="Content Placeholder 2"/>
          <p:cNvSpPr>
            <a:spLocks noGrp="1"/>
          </p:cNvSpPr>
          <p:nvPr>
            <p:ph idx="1"/>
          </p:nvPr>
        </p:nvSpPr>
        <p:spPr>
          <a:xfrm>
            <a:off x="457200" y="914400"/>
            <a:ext cx="8229600" cy="4525963"/>
          </a:xfrm>
        </p:spPr>
        <p:txBody>
          <a:bodyPr/>
          <a:lstStyle/>
          <a:p>
            <a:pPr>
              <a:buClr>
                <a:schemeClr val="accent1"/>
              </a:buClr>
              <a:buSzPct val="70000"/>
              <a:buNone/>
            </a:pPr>
            <a:endParaRPr lang="en-US" dirty="0" smtClean="0"/>
          </a:p>
          <a:p>
            <a:pPr>
              <a:buClr>
                <a:schemeClr val="accent1"/>
              </a:buClr>
              <a:buSzPct val="70000"/>
              <a:buFont typeface="Wingdings" charset="2"/>
              <a:buChar char="Ø"/>
            </a:pPr>
            <a:r>
              <a:rPr lang="en-US" sz="2800" dirty="0" err="1" smtClean="0">
                <a:solidFill>
                  <a:schemeClr val="accent4"/>
                </a:solidFill>
              </a:rPr>
              <a:t>phpBB</a:t>
            </a:r>
            <a:r>
              <a:rPr lang="en-US" sz="2800" dirty="0" smtClean="0">
                <a:solidFill>
                  <a:schemeClr val="accent4"/>
                </a:solidFill>
              </a:rPr>
              <a:t>:</a:t>
            </a:r>
            <a:r>
              <a:rPr lang="en-US" sz="2800" dirty="0" smtClean="0"/>
              <a:t> forums, posts, groups with </a:t>
            </a:r>
            <a:r>
              <a:rPr lang="en-US" sz="2800" dirty="0" err="1" smtClean="0"/>
              <a:t>acl</a:t>
            </a:r>
            <a:r>
              <a:rPr lang="en-US" sz="2800" dirty="0" smtClean="0"/>
              <a:t>, users with </a:t>
            </a:r>
            <a:r>
              <a:rPr lang="en-US" sz="2800" dirty="0" err="1" smtClean="0"/>
              <a:t>acl</a:t>
            </a:r>
            <a:endParaRPr lang="en-US" sz="2800" dirty="0" smtClean="0"/>
          </a:p>
          <a:p>
            <a:pPr>
              <a:buClr>
                <a:schemeClr val="accent1"/>
              </a:buClr>
              <a:buSzPct val="70000"/>
              <a:buFont typeface="Wingdings" charset="2"/>
              <a:buChar char="Ø"/>
            </a:pPr>
            <a:endParaRPr lang="en-US" sz="2800" i="1" dirty="0" smtClean="0"/>
          </a:p>
          <a:p>
            <a:pPr>
              <a:buClr>
                <a:schemeClr val="accent1"/>
              </a:buClr>
              <a:buSzPct val="70000"/>
              <a:buFont typeface="Wingdings" charset="2"/>
              <a:buChar char="Ø"/>
            </a:pPr>
            <a:endParaRPr lang="en-US" sz="2800" dirty="0" smtClean="0">
              <a:solidFill>
                <a:srgbClr val="39639D"/>
              </a:solidFill>
            </a:endParaRPr>
          </a:p>
          <a:p>
            <a:pPr>
              <a:buClr>
                <a:schemeClr val="accent1"/>
              </a:buClr>
              <a:buSzPct val="70000"/>
              <a:buFont typeface="Wingdings" charset="2"/>
              <a:buChar char="Ø"/>
            </a:pPr>
            <a:endParaRPr lang="en-US" sz="2800" dirty="0" smtClean="0">
              <a:solidFill>
                <a:srgbClr val="39639D"/>
              </a:solidFill>
            </a:endParaRPr>
          </a:p>
          <a:p>
            <a:pPr>
              <a:buClr>
                <a:schemeClr val="accent1"/>
              </a:buClr>
              <a:buSzPct val="70000"/>
              <a:buFont typeface="Wingdings" charset="2"/>
              <a:buChar char="Ø"/>
            </a:pPr>
            <a:endParaRPr lang="en-US" sz="2800" dirty="0" smtClean="0">
              <a:solidFill>
                <a:srgbClr val="39639D"/>
              </a:solidFill>
            </a:endParaRPr>
          </a:p>
          <a:p>
            <a:pPr>
              <a:buClr>
                <a:schemeClr val="accent1"/>
              </a:buClr>
              <a:buSzPct val="70000"/>
              <a:buNone/>
            </a:pPr>
            <a:endParaRPr lang="en-US" sz="2800" dirty="0" smtClean="0">
              <a:solidFill>
                <a:srgbClr val="39639D"/>
              </a:solidFill>
            </a:endParaRPr>
          </a:p>
        </p:txBody>
      </p:sp>
      <p:sp>
        <p:nvSpPr>
          <p:cNvPr id="6" name="TextBox 5"/>
          <p:cNvSpPr txBox="1"/>
          <p:nvPr/>
        </p:nvSpPr>
        <p:spPr>
          <a:xfrm>
            <a:off x="845616" y="2139077"/>
            <a:ext cx="7917383" cy="2585323"/>
          </a:xfrm>
          <a:prstGeom prst="rect">
            <a:avLst/>
          </a:prstGeom>
          <a:noFill/>
        </p:spPr>
        <p:txBody>
          <a:bodyPr wrap="square" rtlCol="0">
            <a:spAutoFit/>
          </a:bodyPr>
          <a:lstStyle/>
          <a:p>
            <a:r>
              <a:rPr lang="en-US" sz="1600" dirty="0" smtClean="0"/>
              <a:t>CREATE TABLE </a:t>
            </a:r>
            <a:r>
              <a:rPr lang="en-US" sz="1600" i="1" dirty="0" err="1" smtClean="0"/>
              <a:t>aclgroups</a:t>
            </a:r>
            <a:r>
              <a:rPr lang="en-US" sz="1600" dirty="0" smtClean="0"/>
              <a:t> ( </a:t>
            </a:r>
          </a:p>
          <a:p>
            <a:r>
              <a:rPr lang="en-US" sz="1600" dirty="0" smtClean="0"/>
              <a:t>	</a:t>
            </a:r>
            <a:r>
              <a:rPr lang="en-US" sz="1600" dirty="0" err="1" smtClean="0"/>
              <a:t>groupid</a:t>
            </a:r>
            <a:r>
              <a:rPr lang="en-US" sz="1600" dirty="0" smtClean="0"/>
              <a:t> </a:t>
            </a:r>
            <a:r>
              <a:rPr lang="en-US" sz="1600" dirty="0" err="1" smtClean="0"/>
              <a:t>int</a:t>
            </a:r>
            <a:r>
              <a:rPr lang="en-US" sz="1600" dirty="0" smtClean="0"/>
              <a:t>, </a:t>
            </a:r>
          </a:p>
          <a:p>
            <a:r>
              <a:rPr lang="en-US" sz="1600" dirty="0" smtClean="0"/>
              <a:t>	</a:t>
            </a:r>
            <a:r>
              <a:rPr lang="en-US" sz="1600" dirty="0" err="1" smtClean="0"/>
              <a:t>forumid</a:t>
            </a:r>
            <a:r>
              <a:rPr lang="en-US" sz="1600" dirty="0" smtClean="0"/>
              <a:t> </a:t>
            </a:r>
            <a:r>
              <a:rPr lang="en-US" sz="1600" dirty="0" err="1" smtClean="0"/>
              <a:t>int</a:t>
            </a:r>
            <a:r>
              <a:rPr lang="en-US" sz="1600" dirty="0" smtClean="0"/>
              <a:t>, </a:t>
            </a:r>
          </a:p>
          <a:p>
            <a:r>
              <a:rPr lang="en-US" sz="1600" dirty="0" smtClean="0"/>
              <a:t>	</a:t>
            </a:r>
            <a:r>
              <a:rPr lang="en-US" sz="1600" dirty="0" err="1" smtClean="0"/>
              <a:t>optionid</a:t>
            </a:r>
            <a:r>
              <a:rPr lang="en-US" sz="1600" dirty="0" smtClean="0"/>
              <a:t> </a:t>
            </a:r>
            <a:r>
              <a:rPr lang="en-US" sz="1600" dirty="0" err="1" smtClean="0"/>
              <a:t>int</a:t>
            </a:r>
            <a:r>
              <a:rPr lang="en-US" sz="1600" dirty="0" smtClean="0"/>
              <a:t>,</a:t>
            </a:r>
          </a:p>
          <a:p>
            <a:r>
              <a:rPr lang="en-US" sz="1600" dirty="0" smtClean="0">
                <a:solidFill>
                  <a:srgbClr val="008000"/>
                </a:solidFill>
              </a:rPr>
              <a:t>	PRINC </a:t>
            </a:r>
            <a:r>
              <a:rPr lang="en-US" sz="1600" dirty="0" err="1" smtClean="0">
                <a:solidFill>
                  <a:srgbClr val="008000"/>
                </a:solidFill>
              </a:rPr>
              <a:t>groupid</a:t>
            </a:r>
            <a:r>
              <a:rPr lang="en-US" sz="1600" dirty="0" smtClean="0">
                <a:solidFill>
                  <a:srgbClr val="008000"/>
                </a:solidFill>
              </a:rPr>
              <a:t> TYPE group HAS_ACCESS_TO PRINC </a:t>
            </a:r>
            <a:r>
              <a:rPr lang="en-US" sz="1600" dirty="0" err="1" smtClean="0">
                <a:solidFill>
                  <a:srgbClr val="008000"/>
                </a:solidFill>
              </a:rPr>
              <a:t>forumid</a:t>
            </a:r>
            <a:r>
              <a:rPr lang="en-US" sz="1600" dirty="0" smtClean="0">
                <a:solidFill>
                  <a:srgbClr val="008000"/>
                </a:solidFill>
              </a:rPr>
              <a:t> </a:t>
            </a:r>
          </a:p>
          <a:p>
            <a:r>
              <a:rPr lang="en-US" sz="1600" dirty="0" smtClean="0">
                <a:solidFill>
                  <a:srgbClr val="008000"/>
                </a:solidFill>
              </a:rPr>
              <a:t>                                         TYPE </a:t>
            </a:r>
            <a:r>
              <a:rPr lang="en-US" sz="1600" dirty="0" err="1" smtClean="0">
                <a:solidFill>
                  <a:srgbClr val="008000"/>
                </a:solidFill>
              </a:rPr>
              <a:t>forum_post</a:t>
            </a:r>
            <a:r>
              <a:rPr lang="en-US" sz="1600" dirty="0" smtClean="0">
                <a:solidFill>
                  <a:srgbClr val="008000"/>
                </a:solidFill>
              </a:rPr>
              <a:t> IF </a:t>
            </a:r>
            <a:r>
              <a:rPr lang="en-US" sz="1600" dirty="0" err="1" smtClean="0">
                <a:solidFill>
                  <a:srgbClr val="008000"/>
                </a:solidFill>
              </a:rPr>
              <a:t>optionid</a:t>
            </a:r>
            <a:r>
              <a:rPr lang="en-US" sz="1600" dirty="0" smtClean="0">
                <a:solidFill>
                  <a:srgbClr val="008000"/>
                </a:solidFill>
              </a:rPr>
              <a:t>=20,</a:t>
            </a:r>
          </a:p>
          <a:p>
            <a:r>
              <a:rPr lang="en-US" sz="1600" dirty="0" smtClean="0">
                <a:solidFill>
                  <a:srgbClr val="008000"/>
                </a:solidFill>
              </a:rPr>
              <a:t>	PRINC </a:t>
            </a:r>
            <a:r>
              <a:rPr lang="en-US" sz="1600" dirty="0" err="1" smtClean="0">
                <a:solidFill>
                  <a:srgbClr val="008000"/>
                </a:solidFill>
              </a:rPr>
              <a:t>groupid</a:t>
            </a:r>
            <a:r>
              <a:rPr lang="en-US" sz="1600" dirty="0" smtClean="0">
                <a:solidFill>
                  <a:srgbClr val="008000"/>
                </a:solidFill>
              </a:rPr>
              <a:t> TYPE group HAS_ACCESS_TO PRINC </a:t>
            </a:r>
            <a:r>
              <a:rPr lang="en-US" sz="1600" dirty="0" err="1" smtClean="0">
                <a:solidFill>
                  <a:srgbClr val="008000"/>
                </a:solidFill>
              </a:rPr>
              <a:t>forumid</a:t>
            </a:r>
            <a:r>
              <a:rPr lang="en-US" sz="1600" dirty="0" smtClean="0">
                <a:solidFill>
                  <a:srgbClr val="008000"/>
                </a:solidFill>
              </a:rPr>
              <a:t> </a:t>
            </a:r>
          </a:p>
          <a:p>
            <a:r>
              <a:rPr lang="en-US" sz="1600" dirty="0" smtClean="0">
                <a:solidFill>
                  <a:srgbClr val="008000"/>
                </a:solidFill>
              </a:rPr>
              <a:t>                                         TYPE </a:t>
            </a:r>
            <a:r>
              <a:rPr lang="en-US" sz="1600" dirty="0" err="1" smtClean="0">
                <a:solidFill>
                  <a:srgbClr val="008000"/>
                </a:solidFill>
              </a:rPr>
              <a:t>forum_name</a:t>
            </a:r>
            <a:r>
              <a:rPr lang="en-US" sz="1600" dirty="0" smtClean="0">
                <a:solidFill>
                  <a:srgbClr val="008000"/>
                </a:solidFill>
              </a:rPr>
              <a:t> IF </a:t>
            </a:r>
            <a:r>
              <a:rPr lang="en-US" sz="1600" dirty="0" err="1" smtClean="0">
                <a:solidFill>
                  <a:srgbClr val="008000"/>
                </a:solidFill>
              </a:rPr>
              <a:t>optionid</a:t>
            </a:r>
            <a:r>
              <a:rPr lang="en-US" sz="1600" dirty="0" smtClean="0">
                <a:solidFill>
                  <a:srgbClr val="008000"/>
                </a:solidFill>
              </a:rPr>
              <a:t>=14</a:t>
            </a:r>
          </a:p>
          <a:p>
            <a:r>
              <a:rPr lang="en-US" sz="1600" dirty="0" smtClean="0"/>
              <a:t>);</a:t>
            </a:r>
            <a:endParaRPr lang="en-US" sz="1600" i="1"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525252"/>
                </a:solidFill>
              </a:rPr>
              <a:t>Microbenchmarks</a:t>
            </a:r>
            <a:r>
              <a:rPr lang="en-US" dirty="0" smtClean="0">
                <a:solidFill>
                  <a:srgbClr val="525252"/>
                </a:solidFill>
              </a:rPr>
              <a:t> for TPC-C</a:t>
            </a:r>
            <a:endParaRPr lang="en-US" dirty="0">
              <a:solidFill>
                <a:srgbClr val="525252"/>
              </a:solidFill>
            </a:endParaRPr>
          </a:p>
        </p:txBody>
      </p:sp>
      <p:pic>
        <p:nvPicPr>
          <p:cNvPr id="5" name="Picture 4" descr="micros.jpg"/>
          <p:cNvPicPr>
            <a:picLocks noChangeAspect="1"/>
          </p:cNvPicPr>
          <p:nvPr/>
        </p:nvPicPr>
        <p:blipFill>
          <a:blip r:embed="rId2"/>
          <a:stretch>
            <a:fillRect/>
          </a:stretch>
        </p:blipFill>
        <p:spPr>
          <a:xfrm>
            <a:off x="1096108" y="1752600"/>
            <a:ext cx="6676292" cy="38862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Brief Examples</a:t>
            </a:r>
            <a:endParaRPr lang="en-US" dirty="0">
              <a:solidFill>
                <a:srgbClr val="525252"/>
              </a:solidFill>
            </a:endParaRPr>
          </a:p>
        </p:txBody>
      </p:sp>
      <p:sp>
        <p:nvSpPr>
          <p:cNvPr id="5" name="Content Placeholder 2"/>
          <p:cNvSpPr>
            <a:spLocks noGrp="1"/>
          </p:cNvSpPr>
          <p:nvPr>
            <p:ph idx="1"/>
          </p:nvPr>
        </p:nvSpPr>
        <p:spPr>
          <a:xfrm>
            <a:off x="457200" y="914400"/>
            <a:ext cx="8229600" cy="4525963"/>
          </a:xfrm>
        </p:spPr>
        <p:txBody>
          <a:bodyPr>
            <a:normAutofit/>
          </a:bodyPr>
          <a:lstStyle/>
          <a:p>
            <a:pPr>
              <a:buClr>
                <a:schemeClr val="accent1"/>
              </a:buClr>
              <a:buSzPct val="70000"/>
              <a:buNone/>
            </a:pPr>
            <a:endParaRPr lang="en-US" dirty="0" smtClean="0"/>
          </a:p>
          <a:p>
            <a:pPr>
              <a:buClr>
                <a:schemeClr val="accent1"/>
              </a:buClr>
              <a:buSzPct val="70000"/>
              <a:buFont typeface="Wingdings" charset="2"/>
              <a:buChar char="Ø"/>
            </a:pPr>
            <a:r>
              <a:rPr lang="en-US" sz="2800" dirty="0" err="1" smtClean="0">
                <a:solidFill>
                  <a:schemeClr val="accent4"/>
                </a:solidFill>
              </a:rPr>
              <a:t>phpBB</a:t>
            </a:r>
            <a:r>
              <a:rPr lang="en-US" sz="2800" dirty="0" smtClean="0">
                <a:solidFill>
                  <a:schemeClr val="accent4"/>
                </a:solidFill>
              </a:rPr>
              <a:t>:</a:t>
            </a:r>
            <a:r>
              <a:rPr lang="en-US" sz="2800" dirty="0" smtClean="0"/>
              <a:t> forums, posts, groups with </a:t>
            </a:r>
            <a:r>
              <a:rPr lang="en-US" sz="2800" dirty="0" err="1" smtClean="0"/>
              <a:t>acl</a:t>
            </a:r>
            <a:r>
              <a:rPr lang="en-US" sz="2800" dirty="0" smtClean="0"/>
              <a:t>, users with </a:t>
            </a:r>
            <a:r>
              <a:rPr lang="en-US" sz="2800" dirty="0" err="1" smtClean="0"/>
              <a:t>acl</a:t>
            </a:r>
            <a:endParaRPr lang="en-US" sz="2800" dirty="0" smtClean="0"/>
          </a:p>
          <a:p>
            <a:pPr lvl="1">
              <a:buClr>
                <a:schemeClr val="accent1"/>
              </a:buClr>
              <a:buSzPct val="70000"/>
              <a:buFont typeface="Wingdings" charset="2"/>
              <a:buChar char="Ø"/>
            </a:pPr>
            <a:r>
              <a:rPr lang="en-US" sz="2400" dirty="0" smtClean="0">
                <a:solidFill>
                  <a:srgbClr val="008000"/>
                </a:solidFill>
              </a:rPr>
              <a:t>SQL predicates for HAS_ACCESS_TO</a:t>
            </a:r>
          </a:p>
        </p:txBody>
      </p:sp>
      <p:sp>
        <p:nvSpPr>
          <p:cNvPr id="7" name="Content Placeholder 2"/>
          <p:cNvSpPr txBox="1">
            <a:spLocks/>
          </p:cNvSpPr>
          <p:nvPr/>
        </p:nvSpPr>
        <p:spPr>
          <a:xfrm>
            <a:off x="457200" y="1798637"/>
            <a:ext cx="8229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3000" b="0" i="0" u="none" strike="noStrike" kern="1200" cap="none" spc="0" normalizeH="0" baseline="0" noProof="0" dirty="0" err="1" smtClean="0">
                <a:ln>
                  <a:noFill/>
                </a:ln>
                <a:solidFill>
                  <a:srgbClr val="39639D"/>
                </a:solidFill>
                <a:effectLst/>
                <a:uLnTx/>
                <a:uFillTx/>
                <a:latin typeface="+mn-lt"/>
                <a:ea typeface="+mn-ea"/>
                <a:cs typeface="+mn-cs"/>
              </a:rPr>
              <a:t>hotCRP</a:t>
            </a:r>
            <a:r>
              <a:rPr kumimoji="0" lang="en-US" sz="3000" b="0" i="0" u="none" strike="noStrike" kern="1200" cap="none" spc="0" normalizeH="0" baseline="0" noProof="0" dirty="0" smtClean="0">
                <a:ln>
                  <a:noFill/>
                </a:ln>
                <a:solidFill>
                  <a:srgbClr val="39639D"/>
                </a:solidFill>
                <a:effectLst/>
                <a:uLnTx/>
                <a:uFillTx/>
                <a:latin typeface="+mn-lt"/>
                <a:ea typeface="+mn-ea"/>
                <a:cs typeface="+mn-cs"/>
              </a:rPr>
              <a:t>: new: </a:t>
            </a:r>
            <a:r>
              <a:rPr kumimoji="0" lang="en-US" sz="3000" b="0" i="0" u="none" strike="noStrike" kern="1200" cap="none" spc="0" normalizeH="0" baseline="0" noProof="0" dirty="0" smtClean="0">
                <a:ln>
                  <a:noFill/>
                </a:ln>
                <a:solidFill>
                  <a:schemeClr val="tx1"/>
                </a:solidFill>
                <a:effectLst/>
                <a:uLnTx/>
                <a:uFillTx/>
                <a:latin typeface="+mn-lt"/>
                <a:ea typeface="+mn-ea"/>
                <a:cs typeface="+mn-cs"/>
              </a:rPr>
              <a:t>PC Chair cannot bypass conflicts</a:t>
            </a: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rgbClr val="39639D"/>
                </a:solidFill>
                <a:effectLst/>
                <a:uLnTx/>
                <a:uFillTx/>
                <a:latin typeface="+mn-lt"/>
                <a:ea typeface="+mn-ea"/>
                <a:cs typeface="+mn-cs"/>
              </a:rPr>
              <a:t>MIT grad admissions: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protect grades, scores, letters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800" dirty="0" smtClean="0">
                <a:solidFill>
                  <a:schemeClr val="tx2"/>
                </a:solidFill>
              </a:rPr>
              <a:t>Key chaining to user passwords </a:t>
            </a:r>
            <a:endParaRPr lang="en-US" sz="3800" dirty="0">
              <a:solidFill>
                <a:schemeClr val="tx2"/>
              </a:solidFill>
            </a:endParaRPr>
          </a:p>
        </p:txBody>
      </p:sp>
      <p:sp>
        <p:nvSpPr>
          <p:cNvPr id="4" name="Content Placeholder 2"/>
          <p:cNvSpPr txBox="1">
            <a:spLocks/>
          </p:cNvSpPr>
          <p:nvPr/>
        </p:nvSpPr>
        <p:spPr>
          <a:xfrm>
            <a:off x="533400" y="685800"/>
            <a:ext cx="8610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2800" b="0" i="0" u="none" strike="noStrike" kern="1200" cap="none" spc="0" normalizeH="0" baseline="0" noProof="0" dirty="0" smtClean="0">
              <a:ln>
                <a:noFill/>
              </a:ln>
              <a:solidFill>
                <a:srgbClr val="CC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Enforce</a:t>
            </a:r>
            <a:r>
              <a:rPr kumimoji="0" lang="en-US" sz="2800" b="0" i="0" u="none" strike="noStrike" kern="1200" cap="none" spc="0" normalizeH="0" noProof="0" dirty="0" smtClean="0">
                <a:ln>
                  <a:noFill/>
                </a:ln>
                <a:solidFill>
                  <a:schemeClr val="tx1"/>
                </a:solidFill>
                <a:effectLst/>
                <a:uLnTx/>
                <a:uFillTx/>
                <a:latin typeface="+mn-lt"/>
                <a:ea typeface="+mn-ea"/>
                <a:cs typeface="+mn-cs"/>
              </a:rPr>
              <a:t> access control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graph</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sz="2800" b="0" i="0" u="none" strike="noStrike" kern="1200" cap="none" spc="0" normalizeH="0" noProof="0" dirty="0" smtClean="0">
                <a:ln>
                  <a:noFill/>
                </a:ln>
                <a:solidFill>
                  <a:srgbClr val="464646"/>
                </a:solidFill>
                <a:effectLst/>
                <a:uLnTx/>
                <a:uFillTx/>
                <a:latin typeface="+mn-lt"/>
                <a:ea typeface="+mn-ea"/>
                <a:cs typeface="+mn-cs"/>
              </a:rPr>
              <a:t>cryptographically</a:t>
            </a:r>
            <a:endParaRPr kumimoji="0" lang="en-US" sz="2800" b="0" i="0" u="none" strike="noStrike" kern="1200" cap="none" spc="0" normalizeH="0" baseline="0" noProof="0" dirty="0" smtClean="0">
              <a:ln>
                <a:noFill/>
              </a:ln>
              <a:solidFill>
                <a:srgbClr val="464646"/>
              </a:solidFill>
              <a:effectLst/>
              <a:uLnTx/>
              <a:uFillTx/>
              <a:latin typeface="+mn-lt"/>
              <a:ea typeface="+mn-ea"/>
              <a:cs typeface="+mn-cs"/>
            </a:endParaRPr>
          </a:p>
        </p:txBody>
      </p:sp>
      <p:pic>
        <p:nvPicPr>
          <p:cNvPr id="5" name="Picture 4"/>
          <p:cNvPicPr>
            <a:picLocks noChangeAspect="1"/>
          </p:cNvPicPr>
          <p:nvPr/>
        </p:nvPicPr>
        <p:blipFill>
          <a:blip r:embed="rId3"/>
          <a:stretch>
            <a:fillRect/>
          </a:stretch>
        </p:blipFill>
        <p:spPr>
          <a:xfrm>
            <a:off x="990600" y="2560767"/>
            <a:ext cx="762000" cy="762000"/>
          </a:xfrm>
          <a:prstGeom prst="rect">
            <a:avLst/>
          </a:prstGeom>
        </p:spPr>
      </p:pic>
      <p:sp>
        <p:nvSpPr>
          <p:cNvPr id="6" name="TextBox 5"/>
          <p:cNvSpPr txBox="1"/>
          <p:nvPr/>
        </p:nvSpPr>
        <p:spPr>
          <a:xfrm>
            <a:off x="609600" y="3246567"/>
            <a:ext cx="2667000" cy="615553"/>
          </a:xfrm>
          <a:prstGeom prst="rect">
            <a:avLst/>
          </a:prstGeom>
          <a:noFill/>
        </p:spPr>
        <p:txBody>
          <a:bodyPr wrap="square" rtlCol="0">
            <a:spAutoFit/>
          </a:bodyPr>
          <a:lstStyle/>
          <a:p>
            <a:r>
              <a:rPr lang="en-US" sz="1700" dirty="0" smtClean="0"/>
              <a:t>Username: Alice</a:t>
            </a:r>
          </a:p>
          <a:p>
            <a:r>
              <a:rPr lang="en-US" sz="1700" dirty="0" smtClean="0"/>
              <a:t>Password: </a:t>
            </a:r>
            <a:r>
              <a:rPr lang="en-US" sz="1700" dirty="0" err="1" smtClean="0"/>
              <a:t>amplab</a:t>
            </a:r>
            <a:endParaRPr lang="en-US" sz="1700" dirty="0"/>
          </a:p>
        </p:txBody>
      </p:sp>
      <p:pic>
        <p:nvPicPr>
          <p:cNvPr id="7" name="Picture 6"/>
          <p:cNvPicPr>
            <a:picLocks noChangeAspect="1"/>
          </p:cNvPicPr>
          <p:nvPr/>
        </p:nvPicPr>
        <p:blipFill>
          <a:blip r:embed="rId4"/>
          <a:stretch>
            <a:fillRect/>
          </a:stretch>
        </p:blipFill>
        <p:spPr>
          <a:xfrm>
            <a:off x="838200" y="4618167"/>
            <a:ext cx="685800" cy="787400"/>
          </a:xfrm>
          <a:prstGeom prst="rect">
            <a:avLst/>
          </a:prstGeom>
        </p:spPr>
      </p:pic>
      <p:sp>
        <p:nvSpPr>
          <p:cNvPr id="8" name="TextBox 7"/>
          <p:cNvSpPr txBox="1"/>
          <p:nvPr/>
        </p:nvSpPr>
        <p:spPr>
          <a:xfrm>
            <a:off x="381000" y="5343436"/>
            <a:ext cx="3733800" cy="615553"/>
          </a:xfrm>
          <a:prstGeom prst="rect">
            <a:avLst/>
          </a:prstGeom>
          <a:noFill/>
        </p:spPr>
        <p:txBody>
          <a:bodyPr wrap="square" rtlCol="0">
            <a:spAutoFit/>
          </a:bodyPr>
          <a:lstStyle/>
          <a:p>
            <a:r>
              <a:rPr lang="en-US" sz="1700" dirty="0" smtClean="0"/>
              <a:t>Username: Bob</a:t>
            </a:r>
          </a:p>
          <a:p>
            <a:r>
              <a:rPr lang="en-US" sz="1700" dirty="0" smtClean="0"/>
              <a:t>Password: cloud</a:t>
            </a:r>
            <a:endParaRPr lang="en-US" sz="1700" dirty="0"/>
          </a:p>
        </p:txBody>
      </p:sp>
      <p:sp>
        <p:nvSpPr>
          <p:cNvPr id="9" name="TextBox 8"/>
          <p:cNvSpPr txBox="1"/>
          <p:nvPr/>
        </p:nvSpPr>
        <p:spPr>
          <a:xfrm>
            <a:off x="4114800" y="2648635"/>
            <a:ext cx="1066800" cy="369332"/>
          </a:xfrm>
          <a:prstGeom prst="rect">
            <a:avLst/>
          </a:prstGeom>
          <a:noFill/>
          <a:ln>
            <a:solidFill>
              <a:srgbClr val="525252"/>
            </a:solidFill>
          </a:ln>
        </p:spPr>
        <p:txBody>
          <a:bodyPr wrap="square" rtlCol="0">
            <a:spAutoFit/>
          </a:bodyPr>
          <a:lstStyle/>
          <a:p>
            <a:r>
              <a:rPr lang="en-US" dirty="0" err="1" smtClean="0"/>
              <a:t>userid</a:t>
            </a:r>
            <a:r>
              <a:rPr lang="en-US" dirty="0" smtClean="0"/>
              <a:t> 1</a:t>
            </a:r>
            <a:endParaRPr lang="en-US" dirty="0"/>
          </a:p>
        </p:txBody>
      </p:sp>
      <p:sp>
        <p:nvSpPr>
          <p:cNvPr id="10" name="TextBox 9"/>
          <p:cNvSpPr txBox="1"/>
          <p:nvPr/>
        </p:nvSpPr>
        <p:spPr>
          <a:xfrm>
            <a:off x="4114800" y="4934635"/>
            <a:ext cx="1066800" cy="369332"/>
          </a:xfrm>
          <a:prstGeom prst="rect">
            <a:avLst/>
          </a:prstGeom>
          <a:noFill/>
          <a:ln>
            <a:solidFill>
              <a:srgbClr val="525252"/>
            </a:solidFill>
          </a:ln>
        </p:spPr>
        <p:txBody>
          <a:bodyPr wrap="square" rtlCol="0">
            <a:spAutoFit/>
          </a:bodyPr>
          <a:lstStyle/>
          <a:p>
            <a:r>
              <a:rPr lang="en-US" dirty="0" err="1" smtClean="0"/>
              <a:t>userid</a:t>
            </a:r>
            <a:r>
              <a:rPr lang="en-US" dirty="0" smtClean="0"/>
              <a:t> 2</a:t>
            </a:r>
            <a:endParaRPr lang="en-US" dirty="0"/>
          </a:p>
        </p:txBody>
      </p:sp>
      <p:sp>
        <p:nvSpPr>
          <p:cNvPr id="11" name="TextBox 10"/>
          <p:cNvSpPr txBox="1"/>
          <p:nvPr/>
        </p:nvSpPr>
        <p:spPr>
          <a:xfrm>
            <a:off x="5486400" y="3639235"/>
            <a:ext cx="1066800" cy="369332"/>
          </a:xfrm>
          <a:prstGeom prst="rect">
            <a:avLst/>
          </a:prstGeom>
          <a:noFill/>
          <a:ln>
            <a:solidFill>
              <a:srgbClr val="525252"/>
            </a:solidFill>
          </a:ln>
        </p:spPr>
        <p:txBody>
          <a:bodyPr wrap="square" rtlCol="0">
            <a:spAutoFit/>
          </a:bodyPr>
          <a:lstStyle/>
          <a:p>
            <a:r>
              <a:rPr lang="en-US" dirty="0" err="1" smtClean="0"/>
              <a:t>msgid</a:t>
            </a:r>
            <a:r>
              <a:rPr lang="en-US" dirty="0" smtClean="0"/>
              <a:t>  5</a:t>
            </a:r>
            <a:endParaRPr lang="en-US" dirty="0"/>
          </a:p>
        </p:txBody>
      </p:sp>
      <p:sp>
        <p:nvSpPr>
          <p:cNvPr id="12" name="TextBox 11"/>
          <p:cNvSpPr txBox="1"/>
          <p:nvPr/>
        </p:nvSpPr>
        <p:spPr>
          <a:xfrm>
            <a:off x="3810000" y="3017967"/>
            <a:ext cx="2209800" cy="323165"/>
          </a:xfrm>
          <a:prstGeom prst="rect">
            <a:avLst/>
          </a:prstGeom>
          <a:noFill/>
        </p:spPr>
        <p:txBody>
          <a:bodyPr wrap="square" rtlCol="0">
            <a:spAutoFit/>
          </a:bodyPr>
          <a:lstStyle/>
          <a:p>
            <a:r>
              <a:rPr lang="en-US" sz="1500" dirty="0" smtClean="0"/>
              <a:t>sku1, SKu1, </a:t>
            </a:r>
            <a:r>
              <a:rPr lang="en-US" sz="1500" dirty="0" smtClean="0">
                <a:solidFill>
                  <a:srgbClr val="0000FF"/>
                </a:solidFill>
              </a:rPr>
              <a:t>PKu1</a:t>
            </a:r>
            <a:r>
              <a:rPr lang="en-US" sz="1500" dirty="0" smtClean="0"/>
              <a:t> </a:t>
            </a:r>
            <a:endParaRPr lang="en-US" sz="1500" dirty="0"/>
          </a:p>
        </p:txBody>
      </p:sp>
      <p:sp>
        <p:nvSpPr>
          <p:cNvPr id="13" name="TextBox 12"/>
          <p:cNvSpPr txBox="1"/>
          <p:nvPr/>
        </p:nvSpPr>
        <p:spPr>
          <a:xfrm>
            <a:off x="3810000" y="5346413"/>
            <a:ext cx="2209800" cy="338554"/>
          </a:xfrm>
          <a:prstGeom prst="rect">
            <a:avLst/>
          </a:prstGeom>
          <a:noFill/>
        </p:spPr>
        <p:txBody>
          <a:bodyPr wrap="square" rtlCol="0">
            <a:spAutoFit/>
          </a:bodyPr>
          <a:lstStyle/>
          <a:p>
            <a:r>
              <a:rPr lang="en-US" sz="1600" dirty="0" smtClean="0"/>
              <a:t>sku2, SKu2, </a:t>
            </a:r>
            <a:r>
              <a:rPr lang="en-US" sz="1600" dirty="0" smtClean="0">
                <a:solidFill>
                  <a:srgbClr val="0000FF"/>
                </a:solidFill>
              </a:rPr>
              <a:t>PKu2 </a:t>
            </a:r>
            <a:endParaRPr lang="en-US" sz="1600" dirty="0">
              <a:solidFill>
                <a:srgbClr val="0000FF"/>
              </a:solidFill>
            </a:endParaRPr>
          </a:p>
        </p:txBody>
      </p:sp>
      <p:sp>
        <p:nvSpPr>
          <p:cNvPr id="14" name="TextBox 13"/>
          <p:cNvSpPr txBox="1"/>
          <p:nvPr/>
        </p:nvSpPr>
        <p:spPr>
          <a:xfrm>
            <a:off x="5257800" y="4008567"/>
            <a:ext cx="2209800" cy="323165"/>
          </a:xfrm>
          <a:prstGeom prst="rect">
            <a:avLst/>
          </a:prstGeom>
          <a:noFill/>
        </p:spPr>
        <p:txBody>
          <a:bodyPr wrap="square" rtlCol="0">
            <a:spAutoFit/>
          </a:bodyPr>
          <a:lstStyle/>
          <a:p>
            <a:r>
              <a:rPr lang="en-US" sz="1500" dirty="0" smtClean="0"/>
              <a:t>skm5, SKm5, </a:t>
            </a:r>
            <a:r>
              <a:rPr lang="en-US" sz="1500" dirty="0" smtClean="0">
                <a:solidFill>
                  <a:srgbClr val="0000FF"/>
                </a:solidFill>
              </a:rPr>
              <a:t>PKm5 </a:t>
            </a:r>
            <a:endParaRPr lang="en-US" sz="1500" dirty="0">
              <a:solidFill>
                <a:srgbClr val="0000FF"/>
              </a:solidFill>
            </a:endParaRPr>
          </a:p>
        </p:txBody>
      </p:sp>
      <p:cxnSp>
        <p:nvCxnSpPr>
          <p:cNvPr id="15" name="Straight Arrow Connector 14"/>
          <p:cNvCxnSpPr/>
          <p:nvPr/>
        </p:nvCxnSpPr>
        <p:spPr>
          <a:xfrm rot="10800000">
            <a:off x="6598920" y="3779967"/>
            <a:ext cx="1097280"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239000" y="4541967"/>
            <a:ext cx="1066800" cy="323165"/>
          </a:xfrm>
          <a:prstGeom prst="rect">
            <a:avLst/>
          </a:prstGeom>
          <a:noFill/>
        </p:spPr>
        <p:txBody>
          <a:bodyPr wrap="square" rtlCol="0">
            <a:spAutoFit/>
          </a:bodyPr>
          <a:lstStyle/>
          <a:p>
            <a:r>
              <a:rPr lang="en-US" sz="1500" dirty="0" smtClean="0"/>
              <a:t>skm5</a:t>
            </a:r>
            <a:endParaRPr lang="en-US" sz="1500" dirty="0"/>
          </a:p>
        </p:txBody>
      </p:sp>
      <p:sp>
        <p:nvSpPr>
          <p:cNvPr id="18" name="TextBox 17"/>
          <p:cNvSpPr txBox="1"/>
          <p:nvPr/>
        </p:nvSpPr>
        <p:spPr>
          <a:xfrm>
            <a:off x="228600" y="3746213"/>
            <a:ext cx="3505200" cy="323165"/>
          </a:xfrm>
          <a:prstGeom prst="rect">
            <a:avLst/>
          </a:prstGeom>
          <a:noFill/>
        </p:spPr>
        <p:txBody>
          <a:bodyPr wrap="square" rtlCol="0">
            <a:spAutoFit/>
          </a:bodyPr>
          <a:lstStyle/>
          <a:p>
            <a:r>
              <a:rPr lang="en-US" sz="1500" dirty="0" smtClean="0"/>
              <a:t>    </a:t>
            </a:r>
            <a:r>
              <a:rPr lang="en-US" sz="1500" dirty="0" err="1" smtClean="0"/>
              <a:t>ska</a:t>
            </a:r>
            <a:r>
              <a:rPr lang="en-US" sz="1500" dirty="0" smtClean="0"/>
              <a:t> = </a:t>
            </a:r>
            <a:r>
              <a:rPr lang="en-US" sz="1500" dirty="0" err="1" smtClean="0"/>
              <a:t>psswd</a:t>
            </a:r>
            <a:r>
              <a:rPr lang="en-US" sz="1500" dirty="0" smtClean="0"/>
              <a:t>, </a:t>
            </a:r>
            <a:r>
              <a:rPr lang="en-US" sz="1500" dirty="0" err="1" smtClean="0"/>
              <a:t>SKa</a:t>
            </a:r>
            <a:r>
              <a:rPr lang="en-US" sz="1500" dirty="0" smtClean="0"/>
              <a:t>, </a:t>
            </a:r>
            <a:r>
              <a:rPr lang="en-US" sz="1500" dirty="0" err="1" smtClean="0">
                <a:solidFill>
                  <a:srgbClr val="0000FF"/>
                </a:solidFill>
              </a:rPr>
              <a:t>PKa</a:t>
            </a:r>
            <a:r>
              <a:rPr lang="en-US" sz="1500" dirty="0" smtClean="0">
                <a:solidFill>
                  <a:srgbClr val="0000FF"/>
                </a:solidFill>
              </a:rPr>
              <a:t>, </a:t>
            </a:r>
            <a:r>
              <a:rPr lang="en-US" sz="1500" dirty="0" err="1" smtClean="0">
                <a:solidFill>
                  <a:srgbClr val="0000FF"/>
                </a:solidFill>
              </a:rPr>
              <a:t>E</a:t>
            </a:r>
            <a:r>
              <a:rPr lang="en-US" sz="1500" baseline="-25000" dirty="0" err="1" smtClean="0">
                <a:solidFill>
                  <a:srgbClr val="0000FF"/>
                </a:solidFill>
              </a:rPr>
              <a:t>ska</a:t>
            </a:r>
            <a:r>
              <a:rPr lang="en-US" sz="1500" dirty="0" err="1" smtClean="0">
                <a:solidFill>
                  <a:srgbClr val="0000FF"/>
                </a:solidFill>
              </a:rPr>
              <a:t>[SKa</a:t>
            </a:r>
            <a:r>
              <a:rPr lang="en-US" sz="1500" dirty="0" smtClean="0">
                <a:solidFill>
                  <a:srgbClr val="0000FF"/>
                </a:solidFill>
              </a:rPr>
              <a:t>]</a:t>
            </a:r>
            <a:endParaRPr lang="en-US" sz="1500" dirty="0">
              <a:solidFill>
                <a:srgbClr val="0000FF"/>
              </a:solidFill>
            </a:endParaRPr>
          </a:p>
        </p:txBody>
      </p:sp>
      <p:sp>
        <p:nvSpPr>
          <p:cNvPr id="19" name="TextBox 18"/>
          <p:cNvSpPr txBox="1"/>
          <p:nvPr/>
        </p:nvSpPr>
        <p:spPr>
          <a:xfrm>
            <a:off x="228600" y="5879813"/>
            <a:ext cx="4038600" cy="323165"/>
          </a:xfrm>
          <a:prstGeom prst="rect">
            <a:avLst/>
          </a:prstGeom>
          <a:noFill/>
        </p:spPr>
        <p:txBody>
          <a:bodyPr wrap="square" rtlCol="0">
            <a:spAutoFit/>
          </a:bodyPr>
          <a:lstStyle/>
          <a:p>
            <a:r>
              <a:rPr lang="en-US" sz="1500" dirty="0" smtClean="0"/>
              <a:t>    </a:t>
            </a:r>
            <a:r>
              <a:rPr lang="en-US" sz="1500" dirty="0" err="1" smtClean="0"/>
              <a:t>skb</a:t>
            </a:r>
            <a:r>
              <a:rPr lang="en-US" sz="1500" dirty="0" smtClean="0"/>
              <a:t> = </a:t>
            </a:r>
            <a:r>
              <a:rPr lang="en-US" sz="1500" dirty="0" err="1" smtClean="0"/>
              <a:t>psswd</a:t>
            </a:r>
            <a:r>
              <a:rPr lang="en-US" sz="1500" dirty="0" smtClean="0"/>
              <a:t>, </a:t>
            </a:r>
            <a:r>
              <a:rPr lang="en-US" sz="1500" dirty="0" err="1" smtClean="0"/>
              <a:t>SKb</a:t>
            </a:r>
            <a:r>
              <a:rPr lang="en-US" sz="1500" dirty="0" smtClean="0"/>
              <a:t>, </a:t>
            </a:r>
            <a:r>
              <a:rPr lang="en-US" sz="1500" dirty="0" err="1" smtClean="0">
                <a:solidFill>
                  <a:srgbClr val="0000FF"/>
                </a:solidFill>
              </a:rPr>
              <a:t>PKb</a:t>
            </a:r>
            <a:r>
              <a:rPr lang="en-US" sz="1500" dirty="0" smtClean="0">
                <a:solidFill>
                  <a:srgbClr val="0000FF"/>
                </a:solidFill>
              </a:rPr>
              <a:t>, </a:t>
            </a:r>
            <a:r>
              <a:rPr lang="en-US" sz="1500" dirty="0" err="1" smtClean="0">
                <a:solidFill>
                  <a:srgbClr val="0000FF"/>
                </a:solidFill>
              </a:rPr>
              <a:t>E</a:t>
            </a:r>
            <a:r>
              <a:rPr lang="en-US" sz="1500" baseline="-25000" dirty="0" err="1" smtClean="0">
                <a:solidFill>
                  <a:srgbClr val="0000FF"/>
                </a:solidFill>
              </a:rPr>
              <a:t>skb</a:t>
            </a:r>
            <a:r>
              <a:rPr lang="en-US" sz="1500" dirty="0" err="1" smtClean="0">
                <a:solidFill>
                  <a:srgbClr val="0000FF"/>
                </a:solidFill>
              </a:rPr>
              <a:t>[SKb</a:t>
            </a:r>
            <a:r>
              <a:rPr lang="en-US" sz="1500" dirty="0" smtClean="0">
                <a:solidFill>
                  <a:srgbClr val="0000FF"/>
                </a:solidFill>
              </a:rPr>
              <a:t>]</a:t>
            </a:r>
            <a:endParaRPr lang="en-US" sz="1500" dirty="0">
              <a:solidFill>
                <a:srgbClr val="0000FF"/>
              </a:solidFill>
            </a:endParaRPr>
          </a:p>
        </p:txBody>
      </p:sp>
      <p:cxnSp>
        <p:nvCxnSpPr>
          <p:cNvPr id="20" name="Straight Arrow Connector 19"/>
          <p:cNvCxnSpPr/>
          <p:nvPr/>
        </p:nvCxnSpPr>
        <p:spPr>
          <a:xfrm>
            <a:off x="1981200" y="2865567"/>
            <a:ext cx="2057400" cy="158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85800" y="4008567"/>
            <a:ext cx="19050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ska</a:t>
            </a:r>
            <a:r>
              <a:rPr lang="en-US" sz="1500" dirty="0" smtClean="0">
                <a:solidFill>
                  <a:srgbClr val="0000FF"/>
                </a:solidFill>
              </a:rPr>
              <a:t>[sku1, SKu1]</a:t>
            </a:r>
            <a:endParaRPr lang="en-US" sz="1500" dirty="0">
              <a:solidFill>
                <a:srgbClr val="0000FF"/>
              </a:solidFill>
            </a:endParaRPr>
          </a:p>
        </p:txBody>
      </p:sp>
      <p:sp>
        <p:nvSpPr>
          <p:cNvPr id="23" name="TextBox 22"/>
          <p:cNvSpPr txBox="1"/>
          <p:nvPr/>
        </p:nvSpPr>
        <p:spPr>
          <a:xfrm>
            <a:off x="914400" y="6153835"/>
            <a:ext cx="19050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skb</a:t>
            </a:r>
            <a:r>
              <a:rPr lang="en-US" sz="1500" dirty="0" smtClean="0">
                <a:solidFill>
                  <a:srgbClr val="0000FF"/>
                </a:solidFill>
              </a:rPr>
              <a:t>[sku2, SKu2]</a:t>
            </a:r>
            <a:endParaRPr lang="en-US" sz="1500" dirty="0">
              <a:solidFill>
                <a:srgbClr val="0000FF"/>
              </a:solidFill>
            </a:endParaRPr>
          </a:p>
        </p:txBody>
      </p:sp>
      <p:cxnSp>
        <p:nvCxnSpPr>
          <p:cNvPr id="25" name="Straight Arrow Connector 24"/>
          <p:cNvCxnSpPr/>
          <p:nvPr/>
        </p:nvCxnSpPr>
        <p:spPr>
          <a:xfrm>
            <a:off x="5257800" y="2865567"/>
            <a:ext cx="762000" cy="6858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733800" y="3304402"/>
            <a:ext cx="22860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sku1</a:t>
            </a:r>
            <a:r>
              <a:rPr lang="en-US" sz="1500" dirty="0" smtClean="0">
                <a:solidFill>
                  <a:srgbClr val="0000FF"/>
                </a:solidFill>
              </a:rPr>
              <a:t>[skm5, SKm5]</a:t>
            </a:r>
            <a:endParaRPr lang="en-US" sz="1500" dirty="0">
              <a:solidFill>
                <a:srgbClr val="0000FF"/>
              </a:solidFill>
            </a:endParaRPr>
          </a:p>
        </p:txBody>
      </p:sp>
      <p:sp>
        <p:nvSpPr>
          <p:cNvPr id="27" name="TextBox 26"/>
          <p:cNvSpPr txBox="1"/>
          <p:nvPr/>
        </p:nvSpPr>
        <p:spPr>
          <a:xfrm>
            <a:off x="3733800" y="5620435"/>
            <a:ext cx="2286000" cy="323165"/>
          </a:xfrm>
          <a:prstGeom prst="rect">
            <a:avLst/>
          </a:prstGeom>
          <a:noFill/>
        </p:spPr>
        <p:txBody>
          <a:bodyPr wrap="square" rtlCol="0">
            <a:spAutoFit/>
          </a:bodyPr>
          <a:lstStyle/>
          <a:p>
            <a:r>
              <a:rPr lang="en-US" sz="1500" dirty="0" smtClean="0">
                <a:solidFill>
                  <a:srgbClr val="0000FF"/>
                </a:solidFill>
              </a:rPr>
              <a:t>E</a:t>
            </a:r>
            <a:r>
              <a:rPr lang="en-US" sz="1500" baseline="-25000" dirty="0" smtClean="0">
                <a:solidFill>
                  <a:srgbClr val="0000FF"/>
                </a:solidFill>
              </a:rPr>
              <a:t>PKu2</a:t>
            </a:r>
            <a:r>
              <a:rPr lang="en-US" sz="1500" dirty="0" smtClean="0">
                <a:solidFill>
                  <a:srgbClr val="0000FF"/>
                </a:solidFill>
              </a:rPr>
              <a:t>[skm5, SKm5]</a:t>
            </a:r>
            <a:endParaRPr lang="en-US" sz="1500" dirty="0">
              <a:solidFill>
                <a:srgbClr val="0000FF"/>
              </a:solidFill>
            </a:endParaRPr>
          </a:p>
        </p:txBody>
      </p:sp>
      <p:cxnSp>
        <p:nvCxnSpPr>
          <p:cNvPr id="28" name="Straight Arrow Connector 27"/>
          <p:cNvCxnSpPr/>
          <p:nvPr/>
        </p:nvCxnSpPr>
        <p:spPr>
          <a:xfrm>
            <a:off x="1981200" y="5075367"/>
            <a:ext cx="2057400" cy="158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flipH="1" flipV="1">
            <a:off x="5181600" y="4389567"/>
            <a:ext cx="685800" cy="68580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Folded Corner 31"/>
          <p:cNvSpPr/>
          <p:nvPr/>
        </p:nvSpPr>
        <p:spPr>
          <a:xfrm>
            <a:off x="7696200" y="3246567"/>
            <a:ext cx="990600" cy="1066800"/>
          </a:xfrm>
          <a:prstGeom prst="foldedCorner">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Hi, here is the PIN:719528</a:t>
            </a:r>
          </a:p>
          <a:p>
            <a:pPr algn="ctr"/>
            <a:r>
              <a:rPr lang="en-US" sz="1200" dirty="0" smtClean="0">
                <a:solidFill>
                  <a:srgbClr val="000000"/>
                </a:solidFill>
              </a:rPr>
              <a:t>This is secret information.</a:t>
            </a:r>
          </a:p>
        </p:txBody>
      </p:sp>
      <p:pic>
        <p:nvPicPr>
          <p:cNvPr id="33" name="Picture 32"/>
          <p:cNvPicPr>
            <a:picLocks noChangeAspect="1"/>
          </p:cNvPicPr>
          <p:nvPr/>
        </p:nvPicPr>
        <p:blipFill>
          <a:blip r:embed="rId5"/>
          <a:stretch>
            <a:fillRect/>
          </a:stretch>
        </p:blipFill>
        <p:spPr>
          <a:xfrm>
            <a:off x="7311571" y="4008567"/>
            <a:ext cx="537029" cy="609600"/>
          </a:xfrm>
          <a:prstGeom prst="rect">
            <a:avLst/>
          </a:prstGeom>
        </p:spPr>
      </p:pic>
      <p:sp>
        <p:nvSpPr>
          <p:cNvPr id="34" name="Rectangle 33"/>
          <p:cNvSpPr/>
          <p:nvPr/>
        </p:nvSpPr>
        <p:spPr>
          <a:xfrm>
            <a:off x="838200" y="2408367"/>
            <a:ext cx="1066800" cy="9144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64646"/>
              </a:solidFill>
            </a:endParaRPr>
          </a:p>
        </p:txBody>
      </p:sp>
      <p:sp>
        <p:nvSpPr>
          <p:cNvPr id="35" name="Rectangle 34"/>
          <p:cNvSpPr/>
          <p:nvPr/>
        </p:nvSpPr>
        <p:spPr>
          <a:xfrm>
            <a:off x="685800" y="4465767"/>
            <a:ext cx="1066800" cy="9144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64646"/>
              </a:solidFill>
            </a:endParaRPr>
          </a:p>
        </p:txBody>
      </p:sp>
      <p:sp>
        <p:nvSpPr>
          <p:cNvPr id="36" name="Content Placeholder 2"/>
          <p:cNvSpPr txBox="1">
            <a:spLocks/>
          </p:cNvSpPr>
          <p:nvPr/>
        </p:nvSpPr>
        <p:spPr>
          <a:xfrm>
            <a:off x="533400" y="1143000"/>
            <a:ext cx="8610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Arial"/>
              <a:buNone/>
              <a:tabLst/>
              <a:defRPr/>
            </a:pPr>
            <a:endParaRPr kumimoji="0" lang="en-US" sz="2800" b="0" i="0" u="none" strike="noStrike" kern="1200" cap="none" spc="0" normalizeH="0" baseline="0" noProof="0" dirty="0" smtClean="0">
              <a:ln>
                <a:noFill/>
              </a:ln>
              <a:solidFill>
                <a:srgbClr val="CC0000"/>
              </a:solidFill>
              <a:effectLst/>
              <a:uLnTx/>
              <a:uFillTx/>
              <a:latin typeface="+mn-lt"/>
              <a:ea typeface="+mn-ea"/>
              <a:cs typeface="+mn-cs"/>
            </a:endParaRPr>
          </a:p>
          <a:p>
            <a:pPr marL="342900" marR="0" lvl="0" indent="-342900" algn="l" defTabSz="457200" rtl="0" eaLnBrk="1" fontAlgn="auto" latinLnBrk="0" hangingPunct="1">
              <a:lnSpc>
                <a:spcPct val="100000"/>
              </a:lnSpc>
              <a:spcBef>
                <a:spcPct val="20000"/>
              </a:spcBef>
              <a:spcAft>
                <a:spcPts val="0"/>
              </a:spcAft>
              <a:buClr>
                <a:schemeClr val="accent1"/>
              </a:buClr>
              <a:buSzPct val="70000"/>
              <a:buFont typeface="Wingdings" charset="2"/>
              <a:buChar char="Ø"/>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Principals</a:t>
            </a:r>
            <a:endParaRPr kumimoji="0" lang="en-US" sz="2800" b="0" i="0" u="none" strike="noStrike" kern="1200" cap="none" spc="0" normalizeH="0" baseline="0" noProof="0" dirty="0" smtClean="0">
              <a:ln>
                <a:noFill/>
              </a:ln>
              <a:solidFill>
                <a:srgbClr val="464646"/>
              </a:solidFill>
              <a:effectLst/>
              <a:uLnTx/>
              <a:uFillTx/>
              <a:latin typeface="+mn-lt"/>
              <a:ea typeface="+mn-ea"/>
              <a:cs typeface="+mn-cs"/>
            </a:endParaRPr>
          </a:p>
        </p:txBody>
      </p:sp>
      <p:sp>
        <p:nvSpPr>
          <p:cNvPr id="37" name="Rounded Rectangle 36"/>
          <p:cNvSpPr/>
          <p:nvPr/>
        </p:nvSpPr>
        <p:spPr>
          <a:xfrm>
            <a:off x="5715000" y="1981200"/>
            <a:ext cx="3048000" cy="990600"/>
          </a:xfrm>
          <a:prstGeom prst="roundRect">
            <a:avLst/>
          </a:prstGeom>
          <a:solidFill>
            <a:srgbClr val="FFFF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2"/>
              </a:solidFill>
            </a:endParaRPr>
          </a:p>
        </p:txBody>
      </p:sp>
      <p:sp>
        <p:nvSpPr>
          <p:cNvPr id="38" name="TextBox 37"/>
          <p:cNvSpPr txBox="1"/>
          <p:nvPr/>
        </p:nvSpPr>
        <p:spPr>
          <a:xfrm>
            <a:off x="5715000" y="1981200"/>
            <a:ext cx="3200400" cy="923330"/>
          </a:xfrm>
          <a:prstGeom prst="rect">
            <a:avLst/>
          </a:prstGeom>
          <a:noFill/>
        </p:spPr>
        <p:txBody>
          <a:bodyPr wrap="square" rtlCol="0">
            <a:spAutoFit/>
          </a:bodyPr>
          <a:lstStyle/>
          <a:p>
            <a:r>
              <a:rPr lang="en-US" dirty="0" smtClean="0"/>
              <a:t>All key chaining operations done at proxy, </a:t>
            </a:r>
            <a:r>
              <a:rPr lang="en-US" dirty="0" smtClean="0">
                <a:solidFill>
                  <a:srgbClr val="0000FF"/>
                </a:solidFill>
              </a:rPr>
              <a:t>keys securely stored at DB server</a:t>
            </a:r>
            <a:endParaRPr 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7" grpId="0"/>
      <p:bldP spid="18" grpId="0"/>
      <p:bldP spid="19" grpId="0"/>
      <p:bldP spid="22" grpId="0"/>
      <p:bldP spid="23" grpId="0"/>
      <p:bldP spid="26" grpId="0"/>
      <p:bldP spid="27" grpId="0"/>
      <p:bldP spid="36"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525252"/>
                </a:solidFill>
              </a:rPr>
              <a:t>Threat Model</a:t>
            </a:r>
            <a:endParaRPr lang="en-US" dirty="0">
              <a:solidFill>
                <a:srgbClr val="525252"/>
              </a:solidFill>
            </a:endParaRPr>
          </a:p>
        </p:txBody>
      </p:sp>
      <p:sp>
        <p:nvSpPr>
          <p:cNvPr id="4" name="Rectangle 3"/>
          <p:cNvSpPr txBox="1">
            <a:spLocks/>
          </p:cNvSpPr>
          <p:nvPr/>
        </p:nvSpPr>
        <p:spPr bwMode="auto">
          <a:xfrm>
            <a:off x="457200" y="1295400"/>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indent="-255588" eaLnBrk="0" hangingPunct="0">
              <a:spcBef>
                <a:spcPts val="500"/>
              </a:spcBef>
              <a:buClr>
                <a:schemeClr val="accent1"/>
              </a:buClr>
              <a:buSzPct val="68000"/>
              <a:defRPr/>
            </a:pPr>
            <a:endParaRPr lang="en-US" sz="2500" i="1" dirty="0" smtClean="0">
              <a:solidFill>
                <a:schemeClr val="accent4"/>
              </a:solidFill>
              <a:latin typeface="Arial"/>
              <a:cs typeface="Arial"/>
            </a:endParaRPr>
          </a:p>
          <a:p>
            <a:pPr marL="365760"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Consider attacks on </a:t>
            </a:r>
            <a:r>
              <a:rPr lang="en-US" sz="2500" i="1" dirty="0" smtClean="0">
                <a:solidFill>
                  <a:schemeClr val="accent4"/>
                </a:solidFill>
                <a:latin typeface="Arial"/>
                <a:cs typeface="Arial"/>
              </a:rPr>
              <a:t>any</a:t>
            </a:r>
            <a:r>
              <a:rPr lang="en-US" sz="2500" i="1" dirty="0" smtClean="0">
                <a:solidFill>
                  <a:srgbClr val="000000"/>
                </a:solidFill>
                <a:latin typeface="Arial"/>
                <a:cs typeface="Arial"/>
              </a:rPr>
              <a:t> </a:t>
            </a:r>
            <a:r>
              <a:rPr lang="en-US" sz="2500" dirty="0" smtClean="0">
                <a:solidFill>
                  <a:srgbClr val="000000"/>
                </a:solidFill>
                <a:latin typeface="Arial"/>
                <a:cs typeface="Arial"/>
              </a:rPr>
              <a:t>part of the servers</a:t>
            </a:r>
          </a:p>
          <a:p>
            <a:pPr marL="365760" marR="0" lvl="0" indent="-255588" algn="l" defTabSz="914400" rtl="0" eaLnBrk="0" fontAlgn="base" latinLnBrk="0" hangingPunct="0">
              <a:lnSpc>
                <a:spcPct val="100000"/>
              </a:lnSpc>
              <a:spcBef>
                <a:spcPts val="500"/>
              </a:spcBef>
              <a:spcAft>
                <a:spcPct val="0"/>
              </a:spcAft>
              <a:buClr>
                <a:schemeClr val="accent1"/>
              </a:buClr>
              <a:buSzPct val="68000"/>
              <a:tabLst/>
              <a:defRPr/>
            </a:pPr>
            <a:endParaRPr lang="en-US" sz="2500" dirty="0" smtClean="0">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
        <p:nvSpPr>
          <p:cNvPr id="5" name="Rectangle 3"/>
          <p:cNvSpPr txBox="1">
            <a:spLocks/>
          </p:cNvSpPr>
          <p:nvPr/>
        </p:nvSpPr>
        <p:spPr bwMode="auto">
          <a:xfrm>
            <a:off x="457200" y="2133600"/>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indent="-255588" eaLnBrk="0" hangingPunct="0">
              <a:spcBef>
                <a:spcPts val="500"/>
              </a:spcBef>
              <a:buClr>
                <a:schemeClr val="accent1"/>
              </a:buClr>
              <a:buSzPct val="68000"/>
              <a:defRPr/>
            </a:pPr>
            <a:endParaRPr lang="en-US" sz="2500" i="1" dirty="0" smtClean="0">
              <a:solidFill>
                <a:schemeClr val="accent4"/>
              </a:solidFill>
              <a:latin typeface="Arial"/>
              <a:cs typeface="Arial"/>
            </a:endParaRPr>
          </a:p>
          <a:p>
            <a:pPr marL="365760"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We do </a:t>
            </a:r>
            <a:r>
              <a:rPr lang="en-US" sz="2500" dirty="0" smtClean="0">
                <a:solidFill>
                  <a:srgbClr val="39639D"/>
                </a:solidFill>
                <a:latin typeface="Arial"/>
                <a:cs typeface="Arial"/>
              </a:rPr>
              <a:t>not consider integrity </a:t>
            </a:r>
            <a:r>
              <a:rPr lang="en-US" sz="2500" dirty="0" smtClean="0">
                <a:solidFill>
                  <a:srgbClr val="000000"/>
                </a:solidFill>
                <a:latin typeface="Arial"/>
                <a:cs typeface="Arial"/>
              </a:rPr>
              <a:t>attacks</a:t>
            </a:r>
          </a:p>
          <a:p>
            <a:pPr marL="822960" lvl="1"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Can affect data integrity, but not confidentiality</a:t>
            </a: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500" dirty="0" smtClean="0">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Threat 1: Passive attacks to DB Server</a:t>
            </a:r>
            <a:endParaRPr lang="en-US" dirty="0">
              <a:solidFill>
                <a:schemeClr val="tx2"/>
              </a:solidFill>
            </a:endParaRPr>
          </a:p>
        </p:txBody>
      </p:sp>
      <p:sp>
        <p:nvSpPr>
          <p:cNvPr id="8" name="TextBox 7"/>
          <p:cNvSpPr txBox="1"/>
          <p:nvPr/>
        </p:nvSpPr>
        <p:spPr>
          <a:xfrm>
            <a:off x="5715000" y="1905000"/>
            <a:ext cx="1752600" cy="400110"/>
          </a:xfrm>
          <a:prstGeom prst="rect">
            <a:avLst/>
          </a:prstGeom>
          <a:noFill/>
        </p:spPr>
        <p:txBody>
          <a:bodyPr wrap="square" rtlCol="0">
            <a:spAutoFit/>
          </a:bodyPr>
          <a:lstStyle/>
          <a:p>
            <a:r>
              <a:rPr lang="en-US" sz="2000" dirty="0" smtClean="0"/>
              <a:t>DB Server</a:t>
            </a:r>
            <a:endParaRPr lang="en-US" sz="2000" dirty="0"/>
          </a:p>
        </p:txBody>
      </p:sp>
      <p:pic>
        <p:nvPicPr>
          <p:cNvPr id="9" name="Picture 8" descr="db"/>
          <p:cNvPicPr>
            <a:picLocks noChangeAspect="1" noChangeArrowheads="1"/>
          </p:cNvPicPr>
          <p:nvPr/>
        </p:nvPicPr>
        <p:blipFill>
          <a:blip r:embed="rId3"/>
          <a:srcRect/>
          <a:stretch>
            <a:fillRect/>
          </a:stretch>
        </p:blipFill>
        <p:spPr bwMode="auto">
          <a:xfrm>
            <a:off x="5715000" y="2362200"/>
            <a:ext cx="408013" cy="581636"/>
          </a:xfrm>
          <a:prstGeom prst="rect">
            <a:avLst/>
          </a:prstGeom>
          <a:noFill/>
          <a:ln w="9525">
            <a:noFill/>
            <a:miter lim="800000"/>
            <a:headEnd/>
            <a:tailEnd/>
          </a:ln>
        </p:spPr>
      </p:pic>
      <p:pic>
        <p:nvPicPr>
          <p:cNvPr id="10" name="Picture 9" descr="db"/>
          <p:cNvPicPr>
            <a:picLocks noChangeAspect="1" noChangeArrowheads="1"/>
          </p:cNvPicPr>
          <p:nvPr/>
        </p:nvPicPr>
        <p:blipFill>
          <a:blip r:embed="rId3"/>
          <a:srcRect/>
          <a:stretch>
            <a:fillRect/>
          </a:stretch>
        </p:blipFill>
        <p:spPr bwMode="auto">
          <a:xfrm>
            <a:off x="6172200" y="2362200"/>
            <a:ext cx="408013" cy="581636"/>
          </a:xfrm>
          <a:prstGeom prst="rect">
            <a:avLst/>
          </a:prstGeom>
          <a:noFill/>
          <a:ln w="9525">
            <a:noFill/>
            <a:miter lim="800000"/>
            <a:headEnd/>
            <a:tailEnd/>
          </a:ln>
        </p:spPr>
      </p:pic>
      <p:pic>
        <p:nvPicPr>
          <p:cNvPr id="11" name="Picture 10" descr="db"/>
          <p:cNvPicPr>
            <a:picLocks noChangeAspect="1" noChangeArrowheads="1"/>
          </p:cNvPicPr>
          <p:nvPr/>
        </p:nvPicPr>
        <p:blipFill>
          <a:blip r:embed="rId3"/>
          <a:srcRect/>
          <a:stretch>
            <a:fillRect/>
          </a:stretch>
        </p:blipFill>
        <p:spPr bwMode="auto">
          <a:xfrm>
            <a:off x="6678587" y="2362200"/>
            <a:ext cx="408013" cy="581636"/>
          </a:xfrm>
          <a:prstGeom prst="rect">
            <a:avLst/>
          </a:prstGeom>
          <a:noFill/>
          <a:ln w="9525">
            <a:noFill/>
            <a:miter lim="800000"/>
            <a:headEnd/>
            <a:tailEnd/>
          </a:ln>
        </p:spPr>
      </p:pic>
      <p:cxnSp>
        <p:nvCxnSpPr>
          <p:cNvPr id="12" name="Straight Arrow Connector 11"/>
          <p:cNvCxnSpPr/>
          <p:nvPr/>
        </p:nvCxnSpPr>
        <p:spPr>
          <a:xfrm>
            <a:off x="3276600" y="2438400"/>
            <a:ext cx="22860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5562600" y="1905000"/>
            <a:ext cx="1600200" cy="11430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9" descr="devil"/>
          <p:cNvPicPr>
            <a:picLocks noChangeAspect="1" noChangeArrowheads="1"/>
          </p:cNvPicPr>
          <p:nvPr/>
        </p:nvPicPr>
        <p:blipFill>
          <a:blip r:embed="rId4"/>
          <a:srcRect/>
          <a:stretch>
            <a:fillRect/>
          </a:stretch>
        </p:blipFill>
        <p:spPr bwMode="auto">
          <a:xfrm>
            <a:off x="5105400" y="1981200"/>
            <a:ext cx="384313" cy="384313"/>
          </a:xfrm>
          <a:prstGeom prst="rect">
            <a:avLst/>
          </a:prstGeom>
          <a:noFill/>
          <a:ln w="9525">
            <a:noFill/>
            <a:miter lim="800000"/>
            <a:headEnd/>
            <a:tailEnd/>
          </a:ln>
        </p:spPr>
      </p:pic>
      <p:pic>
        <p:nvPicPr>
          <p:cNvPr id="33" name="Picture 32" descr="devil"/>
          <p:cNvPicPr>
            <a:picLocks noChangeAspect="1" noChangeArrowheads="1"/>
          </p:cNvPicPr>
          <p:nvPr/>
        </p:nvPicPr>
        <p:blipFill>
          <a:blip r:embed="rId4"/>
          <a:srcRect/>
          <a:stretch>
            <a:fillRect/>
          </a:stretch>
        </p:blipFill>
        <p:spPr bwMode="auto">
          <a:xfrm flipH="1">
            <a:off x="6858000" y="1447800"/>
            <a:ext cx="384313" cy="384313"/>
          </a:xfrm>
          <a:prstGeom prst="rect">
            <a:avLst/>
          </a:prstGeom>
          <a:noFill/>
          <a:ln w="9525">
            <a:noFill/>
            <a:miter lim="800000"/>
            <a:headEnd/>
            <a:tailEnd/>
          </a:ln>
        </p:spPr>
      </p:pic>
      <p:sp>
        <p:nvSpPr>
          <p:cNvPr id="35" name="TextBox 34"/>
          <p:cNvSpPr txBox="1"/>
          <p:nvPr/>
        </p:nvSpPr>
        <p:spPr>
          <a:xfrm>
            <a:off x="3962400" y="2057400"/>
            <a:ext cx="762000" cy="369332"/>
          </a:xfrm>
          <a:prstGeom prst="rect">
            <a:avLst/>
          </a:prstGeom>
          <a:noFill/>
        </p:spPr>
        <p:txBody>
          <a:bodyPr wrap="square" rtlCol="0">
            <a:spAutoFit/>
          </a:bodyPr>
          <a:lstStyle/>
          <a:p>
            <a:r>
              <a:rPr lang="en-US" dirty="0" smtClean="0"/>
              <a:t>SQL</a:t>
            </a:r>
            <a:endParaRPr lang="en-US" dirty="0"/>
          </a:p>
        </p:txBody>
      </p:sp>
      <p:cxnSp>
        <p:nvCxnSpPr>
          <p:cNvPr id="37" name="Straight Connector 36"/>
          <p:cNvCxnSpPr/>
          <p:nvPr/>
        </p:nvCxnSpPr>
        <p:spPr>
          <a:xfrm rot="5400000">
            <a:off x="2820194" y="2362200"/>
            <a:ext cx="1523206" cy="794"/>
          </a:xfrm>
          <a:prstGeom prst="line">
            <a:avLst/>
          </a:prstGeom>
          <a:ln w="25400" cap="flat" cmpd="sng" algn="ctr">
            <a:solidFill>
              <a:srgbClr val="000000"/>
            </a:solidFill>
            <a:prstDash val="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133600" y="1428690"/>
            <a:ext cx="1143000" cy="400110"/>
          </a:xfrm>
          <a:prstGeom prst="rect">
            <a:avLst/>
          </a:prstGeom>
          <a:noFill/>
        </p:spPr>
        <p:txBody>
          <a:bodyPr wrap="square" rtlCol="0">
            <a:spAutoFit/>
          </a:bodyPr>
          <a:lstStyle/>
          <a:p>
            <a:r>
              <a:rPr lang="en-US" sz="2000" dirty="0" smtClean="0">
                <a:solidFill>
                  <a:srgbClr val="008000"/>
                </a:solidFill>
              </a:rPr>
              <a:t>Trusted</a:t>
            </a:r>
            <a:endParaRPr lang="en-US" sz="2000" dirty="0">
              <a:solidFill>
                <a:srgbClr val="008000"/>
              </a:solidFill>
            </a:endParaRPr>
          </a:p>
        </p:txBody>
      </p:sp>
      <p:sp>
        <p:nvSpPr>
          <p:cNvPr id="41" name="Rounded Rectangle 40"/>
          <p:cNvSpPr/>
          <p:nvPr/>
        </p:nvSpPr>
        <p:spPr>
          <a:xfrm>
            <a:off x="2057400" y="1981200"/>
            <a:ext cx="1219200" cy="838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2209800" y="1981200"/>
            <a:ext cx="990600" cy="400110"/>
          </a:xfrm>
          <a:prstGeom prst="rect">
            <a:avLst/>
          </a:prstGeom>
          <a:noFill/>
        </p:spPr>
        <p:txBody>
          <a:bodyPr wrap="square" rtlCol="0">
            <a:spAutoFit/>
          </a:bodyPr>
          <a:lstStyle/>
          <a:p>
            <a:r>
              <a:rPr lang="en-US" sz="2000" dirty="0" smtClean="0"/>
              <a:t>Proxy</a:t>
            </a:r>
            <a:endParaRPr lang="en-US" sz="2000" dirty="0"/>
          </a:p>
        </p:txBody>
      </p:sp>
      <p:cxnSp>
        <p:nvCxnSpPr>
          <p:cNvPr id="43" name="Straight Arrow Connector 42"/>
          <p:cNvCxnSpPr/>
          <p:nvPr/>
        </p:nvCxnSpPr>
        <p:spPr>
          <a:xfrm>
            <a:off x="609600" y="2438400"/>
            <a:ext cx="14478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28600" y="2096869"/>
            <a:ext cx="2514600" cy="646331"/>
          </a:xfrm>
          <a:prstGeom prst="rect">
            <a:avLst/>
          </a:prstGeom>
          <a:noFill/>
        </p:spPr>
        <p:txBody>
          <a:bodyPr wrap="square" rtlCol="0">
            <a:spAutoFit/>
          </a:bodyPr>
          <a:lstStyle/>
          <a:p>
            <a:pPr algn="ctr"/>
            <a:r>
              <a:rPr lang="en-US" dirty="0" smtClean="0"/>
              <a:t>application queries unencrypted</a:t>
            </a:r>
            <a:endParaRPr lang="en-US" dirty="0"/>
          </a:p>
        </p:txBody>
      </p:sp>
      <p:pic>
        <p:nvPicPr>
          <p:cNvPr id="46" name="Picture 45" descr="Key-icon.png"/>
          <p:cNvPicPr>
            <a:picLocks noChangeAspect="1"/>
          </p:cNvPicPr>
          <p:nvPr/>
        </p:nvPicPr>
        <p:blipFill>
          <a:blip r:embed="rId5"/>
          <a:stretch>
            <a:fillRect/>
          </a:stretch>
        </p:blipFill>
        <p:spPr>
          <a:xfrm rot="19803447">
            <a:off x="2195196" y="2225850"/>
            <a:ext cx="864925" cy="864925"/>
          </a:xfrm>
          <a:prstGeom prst="rect">
            <a:avLst/>
          </a:prstGeom>
        </p:spPr>
      </p:pic>
      <p:sp>
        <p:nvSpPr>
          <p:cNvPr id="50" name="TextBox 49"/>
          <p:cNvSpPr txBox="1"/>
          <p:nvPr/>
        </p:nvSpPr>
        <p:spPr>
          <a:xfrm>
            <a:off x="5257800" y="1428690"/>
            <a:ext cx="1828800" cy="400110"/>
          </a:xfrm>
          <a:prstGeom prst="rect">
            <a:avLst/>
          </a:prstGeom>
          <a:noFill/>
        </p:spPr>
        <p:txBody>
          <a:bodyPr wrap="square" rtlCol="0">
            <a:spAutoFit/>
          </a:bodyPr>
          <a:lstStyle/>
          <a:p>
            <a:r>
              <a:rPr lang="en-US" sz="2000" dirty="0" smtClean="0">
                <a:solidFill>
                  <a:srgbClr val="DA1F28"/>
                </a:solidFill>
              </a:rPr>
              <a:t>Under attack</a:t>
            </a:r>
            <a:endParaRPr lang="en-US" sz="2000" dirty="0">
              <a:solidFill>
                <a:srgbClr val="DA1F28"/>
              </a:solidFill>
            </a:endParaRPr>
          </a:p>
        </p:txBody>
      </p:sp>
      <p:sp>
        <p:nvSpPr>
          <p:cNvPr id="25" name="Rectangle 3"/>
          <p:cNvSpPr txBox="1">
            <a:spLocks/>
          </p:cNvSpPr>
          <p:nvPr/>
        </p:nvSpPr>
        <p:spPr bwMode="auto">
          <a:xfrm>
            <a:off x="457200" y="2971801"/>
            <a:ext cx="8229600" cy="5029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760" indent="-255588" eaLnBrk="0" hangingPunct="0">
              <a:spcBef>
                <a:spcPts val="500"/>
              </a:spcBef>
              <a:buClr>
                <a:schemeClr val="accent1"/>
              </a:buClr>
              <a:buSzPct val="68000"/>
              <a:defRPr/>
            </a:pPr>
            <a:endParaRPr lang="en-US" sz="2500" i="1" dirty="0" smtClean="0">
              <a:solidFill>
                <a:schemeClr val="accent4"/>
              </a:solidFill>
              <a:latin typeface="Arial"/>
              <a:cs typeface="Arial"/>
            </a:endParaRPr>
          </a:p>
          <a:p>
            <a:pPr marL="365760" indent="-255588" eaLnBrk="0" hangingPunct="0">
              <a:spcBef>
                <a:spcPts val="500"/>
              </a:spcBef>
              <a:buClr>
                <a:schemeClr val="accent1"/>
              </a:buClr>
              <a:buSzPct val="68000"/>
              <a:buFont typeface="Wingdings 3" pitchFamily="18" charset="2"/>
              <a:buChar char=""/>
              <a:defRPr/>
            </a:pPr>
            <a:r>
              <a:rPr lang="en-US" sz="2500" dirty="0" smtClean="0">
                <a:solidFill>
                  <a:srgbClr val="000000"/>
                </a:solidFill>
                <a:latin typeface="Arial"/>
                <a:cs typeface="Arial"/>
              </a:rPr>
              <a:t>Use cases:</a:t>
            </a:r>
          </a:p>
          <a:p>
            <a:pPr marL="822960" lvl="1" indent="-255588" eaLnBrk="0" hangingPunct="0">
              <a:spcBef>
                <a:spcPts val="500"/>
              </a:spcBef>
              <a:buClr>
                <a:schemeClr val="accent1"/>
              </a:buClr>
              <a:buSzPct val="68000"/>
              <a:buFont typeface="Wingdings 3" pitchFamily="18" charset="2"/>
              <a:buChar char=""/>
              <a:defRPr/>
            </a:pPr>
            <a:r>
              <a:rPr lang="en-US" sz="2500" dirty="0" smtClean="0">
                <a:solidFill>
                  <a:srgbClr val="474B78"/>
                </a:solidFill>
                <a:latin typeface="Arial"/>
                <a:cs typeface="Arial"/>
              </a:rPr>
              <a:t>Private data center:</a:t>
            </a:r>
            <a:r>
              <a:rPr lang="en-US" sz="2500" dirty="0" smtClean="0">
                <a:solidFill>
                  <a:srgbClr val="000000"/>
                </a:solidFill>
                <a:latin typeface="Arial"/>
                <a:cs typeface="Arial"/>
              </a:rPr>
              <a:t> hide DB from sys </a:t>
            </a:r>
            <a:r>
              <a:rPr lang="en-US" sz="2500" dirty="0" err="1" smtClean="0">
                <a:solidFill>
                  <a:srgbClr val="000000"/>
                </a:solidFill>
                <a:latin typeface="Arial"/>
                <a:cs typeface="Arial"/>
              </a:rPr>
              <a:t>admins</a:t>
            </a:r>
            <a:r>
              <a:rPr lang="en-US" sz="2500" dirty="0" smtClean="0">
                <a:solidFill>
                  <a:srgbClr val="000000"/>
                </a:solidFill>
                <a:latin typeface="Arial"/>
                <a:cs typeface="Arial"/>
              </a:rPr>
              <a:t>, proxy is available to few</a:t>
            </a:r>
          </a:p>
          <a:p>
            <a:pPr marL="822960" lvl="1" indent="-255588" eaLnBrk="0" hangingPunct="0">
              <a:spcBef>
                <a:spcPts val="500"/>
              </a:spcBef>
              <a:buClr>
                <a:schemeClr val="accent1"/>
              </a:buClr>
              <a:buSzPct val="68000"/>
              <a:buFont typeface="Wingdings 3" pitchFamily="18" charset="2"/>
              <a:buChar char=""/>
              <a:defRPr/>
            </a:pPr>
            <a:r>
              <a:rPr lang="en-US" sz="2500" dirty="0" smtClean="0">
                <a:solidFill>
                  <a:schemeClr val="accent5"/>
                </a:solidFill>
                <a:latin typeface="Arial"/>
                <a:cs typeface="Arial"/>
              </a:rPr>
              <a:t>Outsourcing the DB</a:t>
            </a:r>
            <a:r>
              <a:rPr lang="en-US" sz="2500" dirty="0" smtClean="0">
                <a:solidFill>
                  <a:srgbClr val="000000"/>
                </a:solidFill>
                <a:latin typeface="Arial"/>
                <a:cs typeface="Arial"/>
              </a:rPr>
              <a:t>: DB on cloud, proxy on local cluster</a:t>
            </a:r>
          </a:p>
          <a:p>
            <a:pPr marL="822960" lvl="1" indent="-255588" eaLnBrk="0" hangingPunct="0">
              <a:spcBef>
                <a:spcPts val="500"/>
              </a:spcBef>
              <a:buClr>
                <a:schemeClr val="accent1"/>
              </a:buClr>
              <a:buSzPct val="68000"/>
              <a:defRPr/>
            </a:pPr>
            <a:endParaRPr lang="en-US" sz="2500" dirty="0" smtClean="0">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6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a:p>
            <a:pPr marL="365760" marR="0" lvl="0" indent="-255588" algn="l" defTabSz="914400" rtl="0" eaLnBrk="0" fontAlgn="base" latinLnBrk="0" hangingPunct="0">
              <a:lnSpc>
                <a:spcPct val="100000"/>
              </a:lnSpc>
              <a:spcBef>
                <a:spcPts val="500"/>
              </a:spcBef>
              <a:spcAft>
                <a:spcPct val="0"/>
              </a:spcAft>
              <a:buClr>
                <a:schemeClr val="accent1"/>
              </a:buClr>
              <a:buSzPct val="68000"/>
              <a:buFont typeface="Wingdings 3" pitchFamily="18" charset="2"/>
              <a:buChar char=""/>
              <a:tabLst/>
              <a:defRPr/>
            </a:pPr>
            <a:endParaRPr lang="en-US" sz="2400" dirty="0" smtClean="0">
              <a:solidFill>
                <a:srgbClr val="FF0000"/>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solidFill>
              </a:rPr>
              <a:t>Threat 1: Passive attacks to DB Server</a:t>
            </a:r>
            <a:endParaRPr lang="en-US" dirty="0">
              <a:solidFill>
                <a:schemeClr val="tx2"/>
              </a:solidFill>
            </a:endParaRPr>
          </a:p>
        </p:txBody>
      </p:sp>
      <p:sp>
        <p:nvSpPr>
          <p:cNvPr id="8" name="TextBox 7"/>
          <p:cNvSpPr txBox="1"/>
          <p:nvPr/>
        </p:nvSpPr>
        <p:spPr>
          <a:xfrm>
            <a:off x="7010400" y="1905000"/>
            <a:ext cx="1752600" cy="400110"/>
          </a:xfrm>
          <a:prstGeom prst="rect">
            <a:avLst/>
          </a:prstGeom>
          <a:noFill/>
        </p:spPr>
        <p:txBody>
          <a:bodyPr wrap="square" rtlCol="0">
            <a:spAutoFit/>
          </a:bodyPr>
          <a:lstStyle/>
          <a:p>
            <a:r>
              <a:rPr lang="en-US" sz="2000" dirty="0" smtClean="0"/>
              <a:t>DB Server</a:t>
            </a:r>
            <a:endParaRPr lang="en-US" sz="2000" dirty="0"/>
          </a:p>
        </p:txBody>
      </p:sp>
      <p:pic>
        <p:nvPicPr>
          <p:cNvPr id="9" name="Picture 8" descr="db"/>
          <p:cNvPicPr>
            <a:picLocks noChangeAspect="1" noChangeArrowheads="1"/>
          </p:cNvPicPr>
          <p:nvPr/>
        </p:nvPicPr>
        <p:blipFill>
          <a:blip r:embed="rId3"/>
          <a:srcRect/>
          <a:stretch>
            <a:fillRect/>
          </a:stretch>
        </p:blipFill>
        <p:spPr bwMode="auto">
          <a:xfrm>
            <a:off x="7010400" y="2362200"/>
            <a:ext cx="408013" cy="581636"/>
          </a:xfrm>
          <a:prstGeom prst="rect">
            <a:avLst/>
          </a:prstGeom>
          <a:noFill/>
          <a:ln w="9525">
            <a:noFill/>
            <a:miter lim="800000"/>
            <a:headEnd/>
            <a:tailEnd/>
          </a:ln>
        </p:spPr>
      </p:pic>
      <p:pic>
        <p:nvPicPr>
          <p:cNvPr id="10" name="Picture 9" descr="db"/>
          <p:cNvPicPr>
            <a:picLocks noChangeAspect="1" noChangeArrowheads="1"/>
          </p:cNvPicPr>
          <p:nvPr/>
        </p:nvPicPr>
        <p:blipFill>
          <a:blip r:embed="rId3"/>
          <a:srcRect/>
          <a:stretch>
            <a:fillRect/>
          </a:stretch>
        </p:blipFill>
        <p:spPr bwMode="auto">
          <a:xfrm>
            <a:off x="7467600" y="2362200"/>
            <a:ext cx="408013" cy="581636"/>
          </a:xfrm>
          <a:prstGeom prst="rect">
            <a:avLst/>
          </a:prstGeom>
          <a:noFill/>
          <a:ln w="9525">
            <a:noFill/>
            <a:miter lim="800000"/>
            <a:headEnd/>
            <a:tailEnd/>
          </a:ln>
        </p:spPr>
      </p:pic>
      <p:pic>
        <p:nvPicPr>
          <p:cNvPr id="11" name="Picture 10" descr="db"/>
          <p:cNvPicPr>
            <a:picLocks noChangeAspect="1" noChangeArrowheads="1"/>
          </p:cNvPicPr>
          <p:nvPr/>
        </p:nvPicPr>
        <p:blipFill>
          <a:blip r:embed="rId3"/>
          <a:srcRect/>
          <a:stretch>
            <a:fillRect/>
          </a:stretch>
        </p:blipFill>
        <p:spPr bwMode="auto">
          <a:xfrm>
            <a:off x="7973987" y="2362200"/>
            <a:ext cx="408013" cy="581636"/>
          </a:xfrm>
          <a:prstGeom prst="rect">
            <a:avLst/>
          </a:prstGeom>
          <a:noFill/>
          <a:ln w="9525">
            <a:noFill/>
            <a:miter lim="800000"/>
            <a:headEnd/>
            <a:tailEnd/>
          </a:ln>
        </p:spPr>
      </p:pic>
      <p:cxnSp>
        <p:nvCxnSpPr>
          <p:cNvPr id="12" name="Straight Arrow Connector 11"/>
          <p:cNvCxnSpPr/>
          <p:nvPr/>
        </p:nvCxnSpPr>
        <p:spPr>
          <a:xfrm>
            <a:off x="4572000" y="2438400"/>
            <a:ext cx="2286000" cy="1588"/>
          </a:xfrm>
          <a:prstGeom prst="straightConnector1">
            <a:avLst/>
          </a:prstGeom>
          <a:ln>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6858000" y="1905000"/>
            <a:ext cx="1600200" cy="1143000"/>
          </a:xfrm>
          <a:prstGeom prst="round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9" descr="devil"/>
          <p:cNvPicPr>
            <a:picLocks noChangeAspect="1" noChangeArrowheads="1"/>
          </p:cNvPicPr>
          <p:nvPr/>
        </p:nvPicPr>
        <p:blipFill>
          <a:blip r:embed="rId4"/>
          <a:srcRect/>
          <a:stretch>
            <a:fillRect/>
          </a:stretch>
        </p:blipFill>
        <p:spPr bwMode="auto">
          <a:xfrm>
            <a:off x="6400800" y="1981200"/>
            <a:ext cx="384313" cy="384313"/>
          </a:xfrm>
          <a:prstGeom prst="rect">
            <a:avLst/>
          </a:prstGeom>
          <a:noFill/>
          <a:ln w="9525">
            <a:noFill/>
            <a:miter lim="800000"/>
            <a:headEnd/>
            <a:tailEnd/>
          </a:ln>
        </p:spPr>
      </p:pic>
      <p:pic>
        <p:nvPicPr>
          <p:cNvPr id="33" name="Picture 32" descr="devil"/>
          <p:cNvPicPr>
            <a:picLocks noChangeAspect="1" noChangeArrowheads="1"/>
          </p:cNvPicPr>
          <p:nvPr/>
        </p:nvPicPr>
        <p:blipFill>
          <a:blip r:embed="rId4"/>
          <a:srcRect/>
          <a:stretch>
            <a:fillRect/>
          </a:stretch>
        </p:blipFill>
        <p:spPr bwMode="auto">
          <a:xfrm flipH="1">
            <a:off x="8153400" y="1447800"/>
            <a:ext cx="384313" cy="384313"/>
          </a:xfrm>
          <a:prstGeom prst="rect">
            <a:avLst/>
          </a:prstGeom>
          <a:noFill/>
          <a:ln w="9525">
            <a:noFill/>
            <a:miter lim="800000"/>
            <a:headEnd/>
            <a:tailEnd/>
          </a:ln>
        </p:spPr>
      </p:pic>
      <p:sp>
        <p:nvSpPr>
          <p:cNvPr id="35" name="TextBox 34"/>
          <p:cNvSpPr txBox="1"/>
          <p:nvPr/>
        </p:nvSpPr>
        <p:spPr>
          <a:xfrm>
            <a:off x="5257800" y="2057400"/>
            <a:ext cx="762000" cy="369332"/>
          </a:xfrm>
          <a:prstGeom prst="rect">
            <a:avLst/>
          </a:prstGeom>
          <a:noFill/>
        </p:spPr>
        <p:txBody>
          <a:bodyPr wrap="square" rtlCol="0">
            <a:spAutoFit/>
          </a:bodyPr>
          <a:lstStyle/>
          <a:p>
            <a:r>
              <a:rPr lang="en-US" dirty="0" smtClean="0"/>
              <a:t>SQL</a:t>
            </a:r>
            <a:endParaRPr lang="en-US" dirty="0"/>
          </a:p>
        </p:txBody>
      </p:sp>
      <p:cxnSp>
        <p:nvCxnSpPr>
          <p:cNvPr id="37" name="Straight Connector 36"/>
          <p:cNvCxnSpPr/>
          <p:nvPr/>
        </p:nvCxnSpPr>
        <p:spPr>
          <a:xfrm rot="5400000">
            <a:off x="4115594" y="2362200"/>
            <a:ext cx="1523206" cy="794"/>
          </a:xfrm>
          <a:prstGeom prst="line">
            <a:avLst/>
          </a:prstGeom>
          <a:ln w="25400" cap="flat" cmpd="sng" algn="ctr">
            <a:solidFill>
              <a:srgbClr val="000000"/>
            </a:solidFill>
            <a:prstDash val="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429000" y="1504890"/>
            <a:ext cx="1143000" cy="400110"/>
          </a:xfrm>
          <a:prstGeom prst="rect">
            <a:avLst/>
          </a:prstGeom>
          <a:noFill/>
        </p:spPr>
        <p:txBody>
          <a:bodyPr wrap="square" rtlCol="0">
            <a:spAutoFit/>
          </a:bodyPr>
          <a:lstStyle/>
          <a:p>
            <a:r>
              <a:rPr lang="en-US" sz="2000" dirty="0" smtClean="0">
                <a:solidFill>
                  <a:srgbClr val="008000"/>
                </a:solidFill>
              </a:rPr>
              <a:t>Trusted</a:t>
            </a:r>
            <a:endParaRPr lang="en-US" sz="2000" dirty="0">
              <a:solidFill>
                <a:srgbClr val="008000"/>
              </a:solidFill>
            </a:endParaRPr>
          </a:p>
        </p:txBody>
      </p:sp>
      <p:sp>
        <p:nvSpPr>
          <p:cNvPr id="39" name="AutoShape 17"/>
          <p:cNvSpPr>
            <a:spLocks noChangeArrowheads="1"/>
          </p:cNvSpPr>
          <p:nvPr/>
        </p:nvSpPr>
        <p:spPr bwMode="auto">
          <a:xfrm>
            <a:off x="762000" y="4114800"/>
            <a:ext cx="762000" cy="457200"/>
          </a:xfrm>
          <a:prstGeom prst="rightArrow">
            <a:avLst>
              <a:gd name="adj1" fmla="val 50000"/>
              <a:gd name="adj2" fmla="val 41667"/>
            </a:avLst>
          </a:prstGeom>
          <a:solidFill>
            <a:schemeClr val="accent2"/>
          </a:solidFill>
          <a:ln w="9525">
            <a:solidFill>
              <a:schemeClr val="tx1"/>
            </a:solidFill>
            <a:miter lim="800000"/>
            <a:headEnd/>
            <a:tailEnd/>
          </a:ln>
        </p:spPr>
        <p:txBody>
          <a:bodyPr wrap="none" anchor="ctr"/>
          <a:lstStyle/>
          <a:p>
            <a:pPr algn="r"/>
            <a:endParaRPr lang="en-US"/>
          </a:p>
        </p:txBody>
      </p:sp>
      <p:sp>
        <p:nvSpPr>
          <p:cNvPr id="40" name="Text Box 18"/>
          <p:cNvSpPr txBox="1">
            <a:spLocks noChangeArrowheads="1"/>
          </p:cNvSpPr>
          <p:nvPr/>
        </p:nvSpPr>
        <p:spPr bwMode="auto">
          <a:xfrm>
            <a:off x="1600200" y="4114800"/>
            <a:ext cx="6934200" cy="457200"/>
          </a:xfrm>
          <a:prstGeom prst="rect">
            <a:avLst/>
          </a:prstGeom>
          <a:noFill/>
          <a:ln w="9525">
            <a:noFill/>
            <a:miter lim="800000"/>
            <a:headEnd/>
            <a:tailEnd/>
          </a:ln>
        </p:spPr>
        <p:txBody>
          <a:bodyPr>
            <a:spAutoFit/>
          </a:bodyPr>
          <a:lstStyle/>
          <a:p>
            <a:pPr>
              <a:spcBef>
                <a:spcPct val="50000"/>
              </a:spcBef>
            </a:pPr>
            <a:r>
              <a:rPr lang="en-US" sz="2400" dirty="0" smtClean="0">
                <a:solidFill>
                  <a:srgbClr val="CC0000"/>
                </a:solidFill>
              </a:rPr>
              <a:t>Perform SQL </a:t>
            </a:r>
            <a:r>
              <a:rPr lang="en-US" sz="2400" dirty="0">
                <a:solidFill>
                  <a:srgbClr val="CC0000"/>
                </a:solidFill>
              </a:rPr>
              <a:t>query processing on encrypted data</a:t>
            </a:r>
          </a:p>
        </p:txBody>
      </p:sp>
      <p:sp>
        <p:nvSpPr>
          <p:cNvPr id="41" name="Rounded Rectangle 40"/>
          <p:cNvSpPr/>
          <p:nvPr/>
        </p:nvSpPr>
        <p:spPr>
          <a:xfrm>
            <a:off x="3352800" y="1981200"/>
            <a:ext cx="1219200" cy="8382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3505200" y="1981200"/>
            <a:ext cx="990600" cy="400110"/>
          </a:xfrm>
          <a:prstGeom prst="rect">
            <a:avLst/>
          </a:prstGeom>
          <a:noFill/>
        </p:spPr>
        <p:txBody>
          <a:bodyPr wrap="square" rtlCol="0">
            <a:spAutoFit/>
          </a:bodyPr>
          <a:lstStyle/>
          <a:p>
            <a:r>
              <a:rPr lang="en-US" sz="2000" dirty="0" smtClean="0"/>
              <a:t>Proxy</a:t>
            </a:r>
            <a:endParaRPr lang="en-US" sz="2000" dirty="0"/>
          </a:p>
        </p:txBody>
      </p:sp>
      <p:cxnSp>
        <p:nvCxnSpPr>
          <p:cNvPr id="43" name="Straight Arrow Connector 42"/>
          <p:cNvCxnSpPr/>
          <p:nvPr/>
        </p:nvCxnSpPr>
        <p:spPr>
          <a:xfrm>
            <a:off x="1600200" y="2438400"/>
            <a:ext cx="1752600"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24000" y="2096869"/>
            <a:ext cx="1905000" cy="646331"/>
          </a:xfrm>
          <a:prstGeom prst="rect">
            <a:avLst/>
          </a:prstGeom>
          <a:noFill/>
        </p:spPr>
        <p:txBody>
          <a:bodyPr wrap="square" rtlCol="0">
            <a:spAutoFit/>
          </a:bodyPr>
          <a:lstStyle/>
          <a:p>
            <a:pPr algn="ctr"/>
            <a:r>
              <a:rPr lang="en-US" dirty="0" smtClean="0"/>
              <a:t>unencrypted</a:t>
            </a:r>
          </a:p>
          <a:p>
            <a:pPr algn="ctr"/>
            <a:r>
              <a:rPr lang="en-US" dirty="0" smtClean="0"/>
              <a:t>query/response</a:t>
            </a:r>
            <a:endParaRPr lang="en-US" dirty="0"/>
          </a:p>
        </p:txBody>
      </p:sp>
      <p:pic>
        <p:nvPicPr>
          <p:cNvPr id="46" name="Picture 45" descr="Key-icon.png"/>
          <p:cNvPicPr>
            <a:picLocks noChangeAspect="1"/>
          </p:cNvPicPr>
          <p:nvPr/>
        </p:nvPicPr>
        <p:blipFill>
          <a:blip r:embed="rId5"/>
          <a:stretch>
            <a:fillRect/>
          </a:stretch>
        </p:blipFill>
        <p:spPr>
          <a:xfrm rot="19803447">
            <a:off x="3490596" y="2225850"/>
            <a:ext cx="864925" cy="864925"/>
          </a:xfrm>
          <a:prstGeom prst="rect">
            <a:avLst/>
          </a:prstGeom>
        </p:spPr>
      </p:pic>
      <p:sp>
        <p:nvSpPr>
          <p:cNvPr id="47" name="Text Box 19"/>
          <p:cNvSpPr txBox="1">
            <a:spLocks noChangeArrowheads="1"/>
          </p:cNvSpPr>
          <p:nvPr/>
        </p:nvSpPr>
        <p:spPr bwMode="auto">
          <a:xfrm>
            <a:off x="1143000" y="2791361"/>
            <a:ext cx="4495800" cy="1938992"/>
          </a:xfrm>
          <a:prstGeom prst="rect">
            <a:avLst/>
          </a:prstGeom>
          <a:noFill/>
          <a:ln w="9525">
            <a:noFill/>
            <a:miter lim="800000"/>
            <a:headEnd/>
            <a:tailEnd/>
          </a:ln>
        </p:spPr>
        <p:txBody>
          <a:bodyPr wrap="square">
            <a:spAutoFit/>
          </a:bodyPr>
          <a:lstStyle/>
          <a:p>
            <a:pPr>
              <a:buSzPct val="70000"/>
            </a:pPr>
            <a:endParaRPr lang="en-US" sz="2000" dirty="0" smtClean="0"/>
          </a:p>
          <a:p>
            <a:pPr>
              <a:buSzPct val="70000"/>
              <a:buFont typeface="Wingdings" charset="2"/>
              <a:buChar char="Ø"/>
            </a:pPr>
            <a:r>
              <a:rPr lang="en-US" sz="2000" dirty="0" smtClean="0"/>
              <a:t> Stores schema, master key</a:t>
            </a:r>
          </a:p>
          <a:p>
            <a:pPr>
              <a:buSzPct val="70000"/>
              <a:buFont typeface="Wingdings" charset="2"/>
              <a:buChar char="Ø"/>
            </a:pPr>
            <a:r>
              <a:rPr lang="en-US" sz="2000" dirty="0" smtClean="0"/>
              <a:t> Decrypts results </a:t>
            </a:r>
          </a:p>
          <a:p>
            <a:pPr>
              <a:buSzPct val="70000"/>
              <a:buFont typeface="Wingdings" charset="2"/>
              <a:buChar char="Ø"/>
            </a:pPr>
            <a:r>
              <a:rPr lang="en-US" sz="2000" dirty="0" smtClean="0"/>
              <a:t> No query execution</a:t>
            </a:r>
          </a:p>
          <a:p>
            <a:pPr>
              <a:buSzPct val="70000"/>
            </a:pPr>
            <a:endParaRPr lang="en-US" sz="2000" dirty="0" smtClean="0"/>
          </a:p>
          <a:p>
            <a:pPr>
              <a:buFont typeface="Wingdings" pitchFamily="2" charset="2"/>
              <a:buChar char="Ø"/>
            </a:pPr>
            <a:endParaRPr lang="en-US" sz="2000" dirty="0"/>
          </a:p>
        </p:txBody>
      </p:sp>
      <p:sp>
        <p:nvSpPr>
          <p:cNvPr id="50" name="TextBox 49"/>
          <p:cNvSpPr txBox="1"/>
          <p:nvPr/>
        </p:nvSpPr>
        <p:spPr>
          <a:xfrm>
            <a:off x="6553200" y="1428690"/>
            <a:ext cx="1828800" cy="400110"/>
          </a:xfrm>
          <a:prstGeom prst="rect">
            <a:avLst/>
          </a:prstGeom>
          <a:noFill/>
        </p:spPr>
        <p:txBody>
          <a:bodyPr wrap="square" rtlCol="0">
            <a:spAutoFit/>
          </a:bodyPr>
          <a:lstStyle/>
          <a:p>
            <a:r>
              <a:rPr lang="en-US" sz="2000" dirty="0" smtClean="0">
                <a:solidFill>
                  <a:srgbClr val="DA1F28"/>
                </a:solidFill>
              </a:rPr>
              <a:t>Under attack</a:t>
            </a:r>
            <a:endParaRPr lang="en-US" sz="2000" dirty="0">
              <a:solidFill>
                <a:srgbClr val="DA1F28"/>
              </a:solidFill>
            </a:endParaRPr>
          </a:p>
        </p:txBody>
      </p:sp>
      <p:sp>
        <p:nvSpPr>
          <p:cNvPr id="51" name="Text Box 4"/>
          <p:cNvSpPr txBox="1">
            <a:spLocks noChangeArrowheads="1"/>
          </p:cNvSpPr>
          <p:nvPr/>
        </p:nvSpPr>
        <p:spPr bwMode="auto">
          <a:xfrm>
            <a:off x="685800" y="4800600"/>
            <a:ext cx="7924800" cy="1452705"/>
          </a:xfrm>
          <a:prstGeom prst="rect">
            <a:avLst/>
          </a:prstGeom>
          <a:noFill/>
          <a:ln w="9525">
            <a:noFill/>
            <a:miter lim="800000"/>
            <a:headEnd/>
            <a:tailEnd/>
          </a:ln>
        </p:spPr>
        <p:txBody>
          <a:bodyPr>
            <a:spAutoFit/>
          </a:bodyPr>
          <a:lstStyle/>
          <a:p>
            <a:pPr marL="411480" indent="-342900">
              <a:spcBef>
                <a:spcPct val="20000"/>
              </a:spcBef>
              <a:buClr>
                <a:schemeClr val="accent4"/>
              </a:buClr>
              <a:buSzPct val="80000"/>
              <a:buFont typeface="Wingdings" pitchFamily="2" charset="2"/>
              <a:buAutoNum type="arabicPeriod"/>
            </a:pPr>
            <a:r>
              <a:rPr lang="en-US" sz="2600" dirty="0">
                <a:solidFill>
                  <a:schemeClr val="accent4"/>
                </a:solidFill>
              </a:rPr>
              <a:t> Support standard SQL queries on encrypted </a:t>
            </a:r>
            <a:r>
              <a:rPr lang="en-US" sz="2600" dirty="0" smtClean="0">
                <a:solidFill>
                  <a:schemeClr val="accent4"/>
                </a:solidFill>
              </a:rPr>
              <a:t>data</a:t>
            </a:r>
          </a:p>
          <a:p>
            <a:pPr marL="411480" indent="-342900">
              <a:spcBef>
                <a:spcPct val="20000"/>
              </a:spcBef>
              <a:buClr>
                <a:schemeClr val="accent4"/>
              </a:buClr>
              <a:buSzPct val="80000"/>
              <a:buFont typeface="Wingdings" pitchFamily="2" charset="2"/>
              <a:buAutoNum type="arabicPeriod"/>
            </a:pPr>
            <a:r>
              <a:rPr lang="en-US" sz="2600" dirty="0">
                <a:solidFill>
                  <a:schemeClr val="accent4"/>
                </a:solidFill>
              </a:rPr>
              <a:t> </a:t>
            </a:r>
            <a:r>
              <a:rPr lang="en-US" sz="2600" dirty="0" smtClean="0">
                <a:solidFill>
                  <a:schemeClr val="accent4"/>
                </a:solidFill>
              </a:rPr>
              <a:t>Process </a:t>
            </a:r>
            <a:r>
              <a:rPr lang="en-US" sz="2600" dirty="0">
                <a:solidFill>
                  <a:schemeClr val="accent4"/>
                </a:solidFill>
              </a:rPr>
              <a:t>queries</a:t>
            </a:r>
            <a:r>
              <a:rPr lang="en-US" sz="2600" dirty="0" smtClean="0">
                <a:solidFill>
                  <a:schemeClr val="accent4"/>
                </a:solidFill>
              </a:rPr>
              <a:t> </a:t>
            </a:r>
            <a:r>
              <a:rPr lang="en-US" sz="2600" i="1" dirty="0" smtClean="0">
                <a:solidFill>
                  <a:schemeClr val="accent4"/>
                </a:solidFill>
              </a:rPr>
              <a:t>completely </a:t>
            </a:r>
            <a:r>
              <a:rPr lang="en-US" sz="2600" dirty="0" smtClean="0">
                <a:solidFill>
                  <a:schemeClr val="accent4"/>
                </a:solidFill>
              </a:rPr>
              <a:t>at </a:t>
            </a:r>
            <a:r>
              <a:rPr lang="en-US" sz="2600" dirty="0">
                <a:solidFill>
                  <a:schemeClr val="accent4"/>
                </a:solidFill>
              </a:rPr>
              <a:t>the DB </a:t>
            </a:r>
            <a:r>
              <a:rPr lang="en-US" sz="2600" dirty="0" smtClean="0">
                <a:solidFill>
                  <a:schemeClr val="accent4"/>
                </a:solidFill>
              </a:rPr>
              <a:t>server</a:t>
            </a:r>
          </a:p>
          <a:p>
            <a:pPr marL="411480" indent="-342900">
              <a:spcBef>
                <a:spcPct val="20000"/>
              </a:spcBef>
              <a:buClr>
                <a:schemeClr val="accent4"/>
              </a:buClr>
              <a:buSzPct val="80000"/>
              <a:buFont typeface="Wingdings" pitchFamily="2" charset="2"/>
              <a:buAutoNum type="arabicPeriod"/>
            </a:pPr>
            <a:r>
              <a:rPr lang="en-US" sz="2600" dirty="0">
                <a:solidFill>
                  <a:schemeClr val="accent4"/>
                </a:solidFill>
              </a:rPr>
              <a:t> </a:t>
            </a:r>
            <a:r>
              <a:rPr lang="en-US" sz="2600" i="1" dirty="0">
                <a:solidFill>
                  <a:schemeClr val="accent4"/>
                </a:solidFill>
              </a:rPr>
              <a:t>No change</a:t>
            </a:r>
            <a:r>
              <a:rPr lang="en-US" sz="2600" dirty="0">
                <a:solidFill>
                  <a:schemeClr val="accent4"/>
                </a:solidFill>
              </a:rPr>
              <a:t> to existing </a:t>
            </a:r>
            <a:r>
              <a:rPr lang="en-US" sz="2600" dirty="0" smtClean="0">
                <a:solidFill>
                  <a:schemeClr val="accent4"/>
                </a:solidFill>
              </a:rPr>
              <a:t>DBMS</a:t>
            </a:r>
            <a:endParaRPr lang="en-US" sz="2600" dirty="0">
              <a:solidFill>
                <a:schemeClr val="accent4"/>
              </a:solidFill>
            </a:endParaRPr>
          </a:p>
        </p:txBody>
      </p:sp>
      <p:sp>
        <p:nvSpPr>
          <p:cNvPr id="52" name="Rounded Rectangle 51"/>
          <p:cNvSpPr/>
          <p:nvPr/>
        </p:nvSpPr>
        <p:spPr>
          <a:xfrm>
            <a:off x="685800" y="4805505"/>
            <a:ext cx="8001000" cy="1524000"/>
          </a:xfrm>
          <a:prstGeom prst="roundRect">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28600" y="2209800"/>
            <a:ext cx="1371600" cy="5334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228600" y="2221468"/>
            <a:ext cx="1447800" cy="369332"/>
          </a:xfrm>
          <a:prstGeom prst="rect">
            <a:avLst/>
          </a:prstGeom>
          <a:noFill/>
        </p:spPr>
        <p:txBody>
          <a:bodyPr wrap="square" rtlCol="0">
            <a:spAutoFit/>
          </a:bodyPr>
          <a:lstStyle/>
          <a:p>
            <a:pPr algn="ctr"/>
            <a:r>
              <a:rPr lang="en-US" dirty="0" smtClean="0"/>
              <a:t>Application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1" grpId="0"/>
      <p:bldP spid="52"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 name="Rounded Rectangle 157"/>
          <p:cNvSpPr/>
          <p:nvPr/>
        </p:nvSpPr>
        <p:spPr>
          <a:xfrm>
            <a:off x="2819400" y="4038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Text Box 193"/>
          <p:cNvSpPr txBox="1">
            <a:spLocks noChangeArrowheads="1"/>
          </p:cNvSpPr>
          <p:nvPr/>
        </p:nvSpPr>
        <p:spPr bwMode="auto">
          <a:xfrm>
            <a:off x="3158067" y="3962400"/>
            <a:ext cx="423333" cy="457200"/>
          </a:xfrm>
          <a:prstGeom prst="rect">
            <a:avLst/>
          </a:prstGeom>
          <a:noFill/>
          <a:ln w="9525">
            <a:noFill/>
            <a:miter lim="800000"/>
            <a:headEnd/>
            <a:tailEnd/>
          </a:ln>
        </p:spPr>
        <p:txBody>
          <a:bodyPr>
            <a:spAutoFit/>
          </a:bodyPr>
          <a:lstStyle/>
          <a:p>
            <a:pPr>
              <a:spcBef>
                <a:spcPct val="50000"/>
              </a:spcBef>
            </a:pPr>
            <a:r>
              <a:rPr lang="en-US" sz="2400" b="1" dirty="0">
                <a:solidFill>
                  <a:schemeClr val="accent2"/>
                </a:solidFill>
              </a:rPr>
              <a:t>?</a:t>
            </a:r>
          </a:p>
        </p:txBody>
      </p:sp>
      <p:sp>
        <p:nvSpPr>
          <p:cNvPr id="160" name="Rounded Rectangle 159"/>
          <p:cNvSpPr/>
          <p:nvPr/>
        </p:nvSpPr>
        <p:spPr>
          <a:xfrm>
            <a:off x="2819400" y="4572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4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chemeClr val="tx2"/>
                </a:solidFill>
                <a:effectLst/>
              </a:rPr>
              <a:t>Example</a:t>
            </a:r>
          </a:p>
        </p:txBody>
      </p:sp>
      <p:sp>
        <p:nvSpPr>
          <p:cNvPr id="26629" name="Text Box 34"/>
          <p:cNvSpPr txBox="1">
            <a:spLocks noChangeArrowheads="1"/>
          </p:cNvSpPr>
          <p:nvPr/>
        </p:nvSpPr>
        <p:spPr bwMode="auto">
          <a:xfrm>
            <a:off x="4495800" y="2362200"/>
            <a:ext cx="1219200" cy="369332"/>
          </a:xfrm>
          <a:prstGeom prst="rect">
            <a:avLst/>
          </a:prstGeom>
          <a:noFill/>
          <a:ln w="9525">
            <a:noFill/>
            <a:miter lim="800000"/>
            <a:headEnd/>
            <a:tailEnd/>
          </a:ln>
        </p:spPr>
        <p:txBody>
          <a:bodyPr wrap="square">
            <a:spAutoFit/>
          </a:bodyPr>
          <a:lstStyle/>
          <a:p>
            <a:pPr>
              <a:spcBef>
                <a:spcPct val="50000"/>
              </a:spcBef>
            </a:pPr>
            <a:r>
              <a:rPr lang="en-US" dirty="0" smtClean="0"/>
              <a:t>col1/rank</a:t>
            </a:r>
            <a:endParaRPr lang="en-US" dirty="0"/>
          </a:p>
        </p:txBody>
      </p:sp>
      <p:sp>
        <p:nvSpPr>
          <p:cNvPr id="26630" name="Text Box 35"/>
          <p:cNvSpPr txBox="1">
            <a:spLocks noChangeArrowheads="1"/>
          </p:cNvSpPr>
          <p:nvPr/>
        </p:nvSpPr>
        <p:spPr bwMode="auto">
          <a:xfrm>
            <a:off x="5562600" y="2362200"/>
            <a:ext cx="1447800" cy="369332"/>
          </a:xfrm>
          <a:prstGeom prst="rect">
            <a:avLst/>
          </a:prstGeom>
          <a:noFill/>
          <a:ln w="9525">
            <a:noFill/>
            <a:miter lim="800000"/>
            <a:headEnd/>
            <a:tailEnd/>
          </a:ln>
        </p:spPr>
        <p:txBody>
          <a:bodyPr wrap="square">
            <a:spAutoFit/>
          </a:bodyPr>
          <a:lstStyle/>
          <a:p>
            <a:pPr>
              <a:spcBef>
                <a:spcPct val="50000"/>
              </a:spcBef>
            </a:pPr>
            <a:r>
              <a:rPr lang="en-US" dirty="0" smtClean="0"/>
              <a:t>col2/name</a:t>
            </a:r>
            <a:endParaRPr lang="en-US" dirty="0"/>
          </a:p>
        </p:txBody>
      </p:sp>
      <p:sp>
        <p:nvSpPr>
          <p:cNvPr id="26636" name="Text Box 82"/>
          <p:cNvSpPr txBox="1">
            <a:spLocks noChangeArrowheads="1"/>
          </p:cNvSpPr>
          <p:nvPr/>
        </p:nvSpPr>
        <p:spPr bwMode="auto">
          <a:xfrm>
            <a:off x="5410200" y="1905000"/>
            <a:ext cx="2057400" cy="369332"/>
          </a:xfrm>
          <a:prstGeom prst="rect">
            <a:avLst/>
          </a:prstGeom>
          <a:noFill/>
          <a:ln w="9525">
            <a:noFill/>
            <a:miter lim="800000"/>
            <a:headEnd/>
            <a:tailEnd/>
          </a:ln>
        </p:spPr>
        <p:txBody>
          <a:bodyPr wrap="square">
            <a:spAutoFit/>
          </a:bodyPr>
          <a:lstStyle/>
          <a:p>
            <a:pPr>
              <a:spcBef>
                <a:spcPct val="50000"/>
              </a:spcBef>
            </a:pPr>
            <a:r>
              <a:rPr lang="en-US" dirty="0" smtClean="0"/>
              <a:t>table1 (</a:t>
            </a:r>
            <a:r>
              <a:rPr lang="en-US" dirty="0" err="1" smtClean="0"/>
              <a:t>emp</a:t>
            </a:r>
            <a:r>
              <a:rPr lang="en-US" dirty="0" smtClean="0"/>
              <a:t>)</a:t>
            </a:r>
            <a:endParaRPr lang="en-US" dirty="0"/>
          </a:p>
        </p:txBody>
      </p:sp>
      <p:sp>
        <p:nvSpPr>
          <p:cNvPr id="31828" name="Text Box 84"/>
          <p:cNvSpPr txBox="1">
            <a:spLocks noChangeArrowheads="1"/>
          </p:cNvSpPr>
          <p:nvPr/>
        </p:nvSpPr>
        <p:spPr bwMode="auto">
          <a:xfrm>
            <a:off x="76200" y="1339850"/>
            <a:ext cx="3124200" cy="641350"/>
          </a:xfrm>
          <a:prstGeom prst="rect">
            <a:avLst/>
          </a:prstGeom>
          <a:noFill/>
          <a:ln w="9525">
            <a:noFill/>
            <a:miter lim="800000"/>
            <a:headEnd/>
            <a:tailEnd/>
          </a:ln>
        </p:spPr>
        <p:txBody>
          <a:bodyPr>
            <a:spAutoFit/>
          </a:bodyPr>
          <a:lstStyle/>
          <a:p>
            <a:pPr>
              <a:spcBef>
                <a:spcPct val="50000"/>
              </a:spcBef>
            </a:pPr>
            <a:r>
              <a:rPr lang="en-US" dirty="0" smtClean="0">
                <a:latin typeface="Arial"/>
                <a:ea typeface="Arial Unicode MS" pitchFamily="34" charset="-128"/>
                <a:cs typeface="Arial"/>
              </a:rPr>
              <a:t>SELECT * FROM </a:t>
            </a:r>
            <a:r>
              <a:rPr lang="en-US" dirty="0" err="1" smtClean="0">
                <a:latin typeface="Arial"/>
                <a:ea typeface="Arial Unicode MS" pitchFamily="34" charset="-128"/>
                <a:cs typeface="Arial"/>
              </a:rPr>
              <a:t>emp</a:t>
            </a:r>
            <a:r>
              <a:rPr lang="en-US" dirty="0" smtClean="0">
                <a:latin typeface="Arial"/>
                <a:ea typeface="Arial Unicode MS" pitchFamily="34" charset="-128"/>
                <a:cs typeface="Arial"/>
              </a:rPr>
              <a:t> WHERE salary =  100</a:t>
            </a:r>
            <a:endParaRPr lang="en-US" dirty="0">
              <a:latin typeface="Arial"/>
              <a:ea typeface="Arial Unicode MS" pitchFamily="34" charset="-128"/>
              <a:cs typeface="Arial"/>
            </a:endParaRPr>
          </a:p>
        </p:txBody>
      </p:sp>
      <p:pic>
        <p:nvPicPr>
          <p:cNvPr id="31882" name="Picture 138" descr="tick"/>
          <p:cNvPicPr>
            <a:picLocks noChangeAspect="1" noChangeArrowheads="1"/>
          </p:cNvPicPr>
          <p:nvPr/>
        </p:nvPicPr>
        <p:blipFill>
          <a:blip r:embed="rId3"/>
          <a:srcRect/>
          <a:stretch>
            <a:fillRect/>
          </a:stretch>
        </p:blipFill>
        <p:spPr bwMode="auto">
          <a:xfrm>
            <a:off x="7772400" y="3200400"/>
            <a:ext cx="685800" cy="685800"/>
          </a:xfrm>
          <a:prstGeom prst="rect">
            <a:avLst/>
          </a:prstGeom>
          <a:solidFill>
            <a:schemeClr val="bg1"/>
          </a:solidFill>
          <a:ln w="9525">
            <a:noFill/>
            <a:miter lim="800000"/>
            <a:headEnd/>
            <a:tailEnd/>
          </a:ln>
        </p:spPr>
      </p:pic>
      <p:pic>
        <p:nvPicPr>
          <p:cNvPr id="31883" name="Picture 139" descr="tick"/>
          <p:cNvPicPr>
            <a:picLocks noChangeAspect="1" noChangeArrowheads="1"/>
          </p:cNvPicPr>
          <p:nvPr/>
        </p:nvPicPr>
        <p:blipFill>
          <a:blip r:embed="rId3"/>
          <a:srcRect/>
          <a:stretch>
            <a:fillRect/>
          </a:stretch>
        </p:blipFill>
        <p:spPr bwMode="auto">
          <a:xfrm>
            <a:off x="7772400" y="4267200"/>
            <a:ext cx="685800" cy="685800"/>
          </a:xfrm>
          <a:prstGeom prst="rect">
            <a:avLst/>
          </a:prstGeom>
          <a:noFill/>
          <a:ln w="9525">
            <a:noFill/>
            <a:miter lim="800000"/>
            <a:headEnd/>
            <a:tailEnd/>
          </a:ln>
        </p:spPr>
      </p:pic>
      <p:sp>
        <p:nvSpPr>
          <p:cNvPr id="31884" name="Line 140"/>
          <p:cNvSpPr>
            <a:spLocks noChangeShapeType="1"/>
          </p:cNvSpPr>
          <p:nvPr/>
        </p:nvSpPr>
        <p:spPr bwMode="auto">
          <a:xfrm>
            <a:off x="381000" y="4495800"/>
            <a:ext cx="3733800" cy="0"/>
          </a:xfrm>
          <a:prstGeom prst="line">
            <a:avLst/>
          </a:prstGeom>
          <a:noFill/>
          <a:ln w="12700">
            <a:solidFill>
              <a:schemeClr val="tx1"/>
            </a:solidFill>
            <a:round/>
            <a:headEnd type="triangle" w="lg" len="lg"/>
            <a:tailEnd type="none" w="lg" len="lg"/>
          </a:ln>
        </p:spPr>
        <p:txBody>
          <a:bodyPr/>
          <a:lstStyle/>
          <a:p>
            <a:endParaRPr lang="en-US"/>
          </a:p>
        </p:txBody>
      </p:sp>
      <p:sp>
        <p:nvSpPr>
          <p:cNvPr id="31944" name="Rectangle 200"/>
          <p:cNvSpPr>
            <a:spLocks noChangeArrowheads="1"/>
          </p:cNvSpPr>
          <p:nvPr/>
        </p:nvSpPr>
        <p:spPr bwMode="auto">
          <a:xfrm>
            <a:off x="2895600" y="40386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965" name="Text Box 221"/>
          <p:cNvSpPr txBox="1">
            <a:spLocks noChangeArrowheads="1"/>
          </p:cNvSpPr>
          <p:nvPr/>
        </p:nvSpPr>
        <p:spPr bwMode="auto">
          <a:xfrm>
            <a:off x="2895600" y="3962400"/>
            <a:ext cx="914400" cy="366712"/>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31964" name="Rectangle 220"/>
          <p:cNvSpPr>
            <a:spLocks noChangeArrowheads="1"/>
          </p:cNvSpPr>
          <p:nvPr/>
        </p:nvSpPr>
        <p:spPr bwMode="auto">
          <a:xfrm>
            <a:off x="2895600" y="45720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15" name="Rounded Rectangle 114"/>
          <p:cNvSpPr/>
          <p:nvPr/>
        </p:nvSpPr>
        <p:spPr>
          <a:xfrm>
            <a:off x="4495800" y="2895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4495800" y="2743200"/>
            <a:ext cx="33528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5400000">
            <a:off x="4344194" y="3656806"/>
            <a:ext cx="2438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5400000">
            <a:off x="5561806" y="3656806"/>
            <a:ext cx="2438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a:xfrm>
            <a:off x="5715000" y="2895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ounded Rectangle 122"/>
          <p:cNvSpPr/>
          <p:nvPr/>
        </p:nvSpPr>
        <p:spPr>
          <a:xfrm>
            <a:off x="6858000" y="2895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ounded Rectangle 125"/>
          <p:cNvSpPr/>
          <p:nvPr/>
        </p:nvSpPr>
        <p:spPr>
          <a:xfrm>
            <a:off x="4495800" y="3429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ounded Rectangle 127"/>
          <p:cNvSpPr/>
          <p:nvPr/>
        </p:nvSpPr>
        <p:spPr>
          <a:xfrm>
            <a:off x="5715000" y="3429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ounded Rectangle 128"/>
          <p:cNvSpPr/>
          <p:nvPr/>
        </p:nvSpPr>
        <p:spPr>
          <a:xfrm>
            <a:off x="6858000" y="3429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4495800" y="39624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ounded Rectangle 131"/>
          <p:cNvSpPr/>
          <p:nvPr/>
        </p:nvSpPr>
        <p:spPr>
          <a:xfrm>
            <a:off x="5715000" y="39624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6858000" y="39624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4495800" y="44958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5715000" y="44958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ounded Rectangle 136"/>
          <p:cNvSpPr/>
          <p:nvPr/>
        </p:nvSpPr>
        <p:spPr>
          <a:xfrm>
            <a:off x="6858000" y="44958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877" name="Rectangle 133"/>
          <p:cNvSpPr>
            <a:spLocks noChangeArrowheads="1"/>
          </p:cNvSpPr>
          <p:nvPr/>
        </p:nvSpPr>
        <p:spPr bwMode="auto">
          <a:xfrm>
            <a:off x="6934200" y="28956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78" name="Text Box 134"/>
          <p:cNvSpPr txBox="1">
            <a:spLocks noChangeArrowheads="1"/>
          </p:cNvSpPr>
          <p:nvPr/>
        </p:nvSpPr>
        <p:spPr bwMode="auto">
          <a:xfrm>
            <a:off x="6934200" y="2819400"/>
            <a:ext cx="9906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x934bc1</a:t>
            </a:r>
          </a:p>
        </p:txBody>
      </p:sp>
      <p:sp>
        <p:nvSpPr>
          <p:cNvPr id="31862" name="Rectangle 118"/>
          <p:cNvSpPr>
            <a:spLocks noChangeArrowheads="1"/>
          </p:cNvSpPr>
          <p:nvPr/>
        </p:nvSpPr>
        <p:spPr bwMode="auto">
          <a:xfrm>
            <a:off x="6934200" y="34290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63" name="Text Box 119"/>
          <p:cNvSpPr txBox="1">
            <a:spLocks noChangeArrowheads="1"/>
          </p:cNvSpPr>
          <p:nvPr/>
        </p:nvSpPr>
        <p:spPr bwMode="auto">
          <a:xfrm>
            <a:off x="6934200" y="33528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31867" name="Rectangle 123"/>
          <p:cNvSpPr>
            <a:spLocks noChangeArrowheads="1"/>
          </p:cNvSpPr>
          <p:nvPr/>
        </p:nvSpPr>
        <p:spPr bwMode="auto">
          <a:xfrm>
            <a:off x="6934200" y="44958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68" name="Text Box 124"/>
          <p:cNvSpPr txBox="1">
            <a:spLocks noChangeArrowheads="1"/>
          </p:cNvSpPr>
          <p:nvPr/>
        </p:nvSpPr>
        <p:spPr bwMode="auto">
          <a:xfrm>
            <a:off x="6934200" y="4433888"/>
            <a:ext cx="914400" cy="366712"/>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31872" name="Rectangle 128"/>
          <p:cNvSpPr>
            <a:spLocks noChangeArrowheads="1"/>
          </p:cNvSpPr>
          <p:nvPr/>
        </p:nvSpPr>
        <p:spPr bwMode="auto">
          <a:xfrm>
            <a:off x="6934200" y="39624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873" name="Text Box 129"/>
          <p:cNvSpPr txBox="1">
            <a:spLocks noChangeArrowheads="1"/>
          </p:cNvSpPr>
          <p:nvPr/>
        </p:nvSpPr>
        <p:spPr bwMode="auto">
          <a:xfrm>
            <a:off x="6858000" y="39624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x84a21c</a:t>
            </a:r>
          </a:p>
        </p:txBody>
      </p:sp>
      <p:sp>
        <p:nvSpPr>
          <p:cNvPr id="150" name="Rounded Rectangle 149"/>
          <p:cNvSpPr/>
          <p:nvPr/>
        </p:nvSpPr>
        <p:spPr>
          <a:xfrm>
            <a:off x="533400" y="4038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ounded Rectangle 150"/>
          <p:cNvSpPr/>
          <p:nvPr/>
        </p:nvSpPr>
        <p:spPr>
          <a:xfrm>
            <a:off x="1676400" y="4038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ed Rectangle 153"/>
          <p:cNvSpPr/>
          <p:nvPr/>
        </p:nvSpPr>
        <p:spPr>
          <a:xfrm>
            <a:off x="533400" y="4572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1676400" y="4572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Text Box 193"/>
          <p:cNvSpPr txBox="1">
            <a:spLocks noChangeArrowheads="1"/>
          </p:cNvSpPr>
          <p:nvPr/>
        </p:nvSpPr>
        <p:spPr bwMode="auto">
          <a:xfrm>
            <a:off x="838200" y="44958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31945" name="Text Box 201"/>
          <p:cNvSpPr txBox="1">
            <a:spLocks noChangeArrowheads="1"/>
          </p:cNvSpPr>
          <p:nvPr/>
        </p:nvSpPr>
        <p:spPr bwMode="auto">
          <a:xfrm>
            <a:off x="2895600" y="44958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163" name="TextBox 162"/>
          <p:cNvSpPr txBox="1"/>
          <p:nvPr/>
        </p:nvSpPr>
        <p:spPr>
          <a:xfrm>
            <a:off x="1676400" y="1524000"/>
            <a:ext cx="381000" cy="1015663"/>
          </a:xfrm>
          <a:prstGeom prst="rect">
            <a:avLst/>
          </a:prstGeom>
          <a:noFill/>
        </p:spPr>
        <p:txBody>
          <a:bodyPr wrap="square" rtlCol="0">
            <a:spAutoFit/>
          </a:bodyPr>
          <a:lstStyle/>
          <a:p>
            <a:r>
              <a:rPr lang="en-US" sz="3000" b="1" dirty="0" smtClean="0">
                <a:solidFill>
                  <a:schemeClr val="accent1"/>
                </a:solidFill>
              </a:rPr>
              <a:t>≥</a:t>
            </a:r>
            <a:endParaRPr lang="en-US" sz="3000" b="1" dirty="0">
              <a:solidFill>
                <a:schemeClr val="accent1"/>
              </a:solidFill>
            </a:endParaRPr>
          </a:p>
        </p:txBody>
      </p:sp>
      <p:sp>
        <p:nvSpPr>
          <p:cNvPr id="165" name="Rectangle 123"/>
          <p:cNvSpPr>
            <a:spLocks noChangeArrowheads="1"/>
          </p:cNvSpPr>
          <p:nvPr/>
        </p:nvSpPr>
        <p:spPr bwMode="auto">
          <a:xfrm>
            <a:off x="6934200" y="44958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6" name="Text Box 124"/>
          <p:cNvSpPr txBox="1">
            <a:spLocks noChangeArrowheads="1"/>
          </p:cNvSpPr>
          <p:nvPr/>
        </p:nvSpPr>
        <p:spPr bwMode="auto">
          <a:xfrm>
            <a:off x="6934200" y="4419600"/>
            <a:ext cx="914400" cy="369332"/>
          </a:xfrm>
          <a:prstGeom prst="rect">
            <a:avLst/>
          </a:prstGeom>
          <a:noFill/>
          <a:ln w="9525">
            <a:noFill/>
            <a:miter lim="800000"/>
            <a:headEnd/>
            <a:tailEnd/>
          </a:ln>
        </p:spPr>
        <p:txBody>
          <a:bodyPr>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168" name="Rectangle 123"/>
          <p:cNvSpPr>
            <a:spLocks noChangeArrowheads="1"/>
          </p:cNvSpPr>
          <p:nvPr/>
        </p:nvSpPr>
        <p:spPr bwMode="auto">
          <a:xfrm>
            <a:off x="6934200" y="34290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9" name="Text Box 124"/>
          <p:cNvSpPr txBox="1">
            <a:spLocks noChangeArrowheads="1"/>
          </p:cNvSpPr>
          <p:nvPr/>
        </p:nvSpPr>
        <p:spPr bwMode="auto">
          <a:xfrm>
            <a:off x="6934200" y="3364468"/>
            <a:ext cx="914400" cy="369332"/>
          </a:xfrm>
          <a:prstGeom prst="rect">
            <a:avLst/>
          </a:prstGeom>
          <a:noFill/>
          <a:ln w="9525">
            <a:noFill/>
            <a:miter lim="800000"/>
            <a:headEnd/>
            <a:tailEnd/>
          </a:ln>
        </p:spPr>
        <p:txBody>
          <a:bodyPr>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170" name="Rectangle 123"/>
          <p:cNvSpPr>
            <a:spLocks noChangeArrowheads="1"/>
          </p:cNvSpPr>
          <p:nvPr/>
        </p:nvSpPr>
        <p:spPr bwMode="auto">
          <a:xfrm>
            <a:off x="6934200" y="28956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2" name="Rectangle 123"/>
          <p:cNvSpPr>
            <a:spLocks noChangeArrowheads="1"/>
          </p:cNvSpPr>
          <p:nvPr/>
        </p:nvSpPr>
        <p:spPr bwMode="auto">
          <a:xfrm>
            <a:off x="6934200" y="39624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3" name="Text Box 124"/>
          <p:cNvSpPr txBox="1">
            <a:spLocks noChangeArrowheads="1"/>
          </p:cNvSpPr>
          <p:nvPr/>
        </p:nvSpPr>
        <p:spPr bwMode="auto">
          <a:xfrm>
            <a:off x="6934200" y="3886200"/>
            <a:ext cx="10668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x922eb4</a:t>
            </a:r>
            <a:endParaRPr lang="en-US" dirty="0">
              <a:latin typeface="Garamond" pitchFamily="18" charset="0"/>
            </a:endParaRPr>
          </a:p>
        </p:txBody>
      </p:sp>
      <p:sp>
        <p:nvSpPr>
          <p:cNvPr id="174" name="Text Box 124"/>
          <p:cNvSpPr txBox="1">
            <a:spLocks noChangeArrowheads="1"/>
          </p:cNvSpPr>
          <p:nvPr/>
        </p:nvSpPr>
        <p:spPr bwMode="auto">
          <a:xfrm>
            <a:off x="6934200" y="2819400"/>
            <a:ext cx="914400" cy="369332"/>
          </a:xfrm>
          <a:prstGeom prst="rect">
            <a:avLst/>
          </a:prstGeom>
          <a:noFill/>
          <a:ln w="9525">
            <a:noFill/>
            <a:miter lim="800000"/>
            <a:headEnd/>
            <a:tailEnd/>
          </a:ln>
        </p:spPr>
        <p:txBody>
          <a:bodyPr>
            <a:spAutoFit/>
          </a:bodyPr>
          <a:lstStyle/>
          <a:p>
            <a:pPr>
              <a:spcBef>
                <a:spcPct val="50000"/>
              </a:spcBef>
            </a:pPr>
            <a:r>
              <a:rPr lang="en-US" dirty="0" smtClean="0">
                <a:latin typeface="Garamond" pitchFamily="18" charset="0"/>
              </a:rPr>
              <a:t>x1eab81</a:t>
            </a:r>
            <a:endParaRPr lang="en-US" dirty="0">
              <a:latin typeface="Garamond" pitchFamily="18" charset="0"/>
            </a:endParaRPr>
          </a:p>
        </p:txBody>
      </p:sp>
      <p:pic>
        <p:nvPicPr>
          <p:cNvPr id="175" name="Picture 139" descr="tick"/>
          <p:cNvPicPr>
            <a:picLocks noChangeAspect="1" noChangeArrowheads="1"/>
          </p:cNvPicPr>
          <p:nvPr/>
        </p:nvPicPr>
        <p:blipFill>
          <a:blip r:embed="rId3"/>
          <a:srcRect/>
          <a:stretch>
            <a:fillRect/>
          </a:stretch>
        </p:blipFill>
        <p:spPr bwMode="auto">
          <a:xfrm>
            <a:off x="7772400" y="3733800"/>
            <a:ext cx="685800" cy="685800"/>
          </a:xfrm>
          <a:prstGeom prst="rect">
            <a:avLst/>
          </a:prstGeom>
          <a:noFill/>
          <a:ln w="9525">
            <a:noFill/>
            <a:miter lim="800000"/>
            <a:headEnd/>
            <a:tailEnd/>
          </a:ln>
        </p:spPr>
      </p:pic>
      <p:sp>
        <p:nvSpPr>
          <p:cNvPr id="211" name="Text Box 84"/>
          <p:cNvSpPr txBox="1">
            <a:spLocks noChangeArrowheads="1"/>
          </p:cNvSpPr>
          <p:nvPr/>
        </p:nvSpPr>
        <p:spPr bwMode="auto">
          <a:xfrm>
            <a:off x="1447800" y="2286000"/>
            <a:ext cx="3124200" cy="641350"/>
          </a:xfrm>
          <a:prstGeom prst="rect">
            <a:avLst/>
          </a:prstGeom>
          <a:noFill/>
          <a:ln w="9525">
            <a:noFill/>
            <a:miter lim="800000"/>
            <a:headEnd/>
            <a:tailEnd/>
          </a:ln>
        </p:spPr>
        <p:txBody>
          <a:bodyPr>
            <a:spAutoFit/>
          </a:bodyPr>
          <a:lstStyle/>
          <a:p>
            <a:pPr>
              <a:spcBef>
                <a:spcPct val="50000"/>
              </a:spcBef>
            </a:pPr>
            <a:r>
              <a:rPr lang="en-US" dirty="0" smtClean="0">
                <a:latin typeface="Arial"/>
                <a:ea typeface="Arial Unicode MS" pitchFamily="34" charset="-128"/>
                <a:cs typeface="Arial"/>
              </a:rPr>
              <a:t>SELECT * FROM table1 WHERE col3 =  x5a8c34</a:t>
            </a:r>
            <a:endParaRPr lang="en-US" dirty="0">
              <a:latin typeface="Arial"/>
              <a:ea typeface="Arial Unicode MS" pitchFamily="34" charset="-128"/>
              <a:cs typeface="Arial"/>
            </a:endParaRPr>
          </a:p>
        </p:txBody>
      </p:sp>
      <p:sp>
        <p:nvSpPr>
          <p:cNvPr id="212" name="TextBox 211"/>
          <p:cNvSpPr txBox="1"/>
          <p:nvPr/>
        </p:nvSpPr>
        <p:spPr>
          <a:xfrm>
            <a:off x="2819400" y="2445087"/>
            <a:ext cx="381000" cy="1015663"/>
          </a:xfrm>
          <a:prstGeom prst="rect">
            <a:avLst/>
          </a:prstGeom>
          <a:noFill/>
        </p:spPr>
        <p:txBody>
          <a:bodyPr wrap="square" rtlCol="0">
            <a:spAutoFit/>
          </a:bodyPr>
          <a:lstStyle/>
          <a:p>
            <a:r>
              <a:rPr lang="en-US" sz="3000" b="1" dirty="0" smtClean="0">
                <a:solidFill>
                  <a:schemeClr val="accent1"/>
                </a:solidFill>
              </a:rPr>
              <a:t>≥</a:t>
            </a:r>
            <a:endParaRPr lang="en-US" sz="3000" b="1" dirty="0">
              <a:solidFill>
                <a:schemeClr val="accent1"/>
              </a:solidFill>
            </a:endParaRPr>
          </a:p>
        </p:txBody>
      </p:sp>
      <p:sp>
        <p:nvSpPr>
          <p:cNvPr id="213" name="Rounded Rectangle 212"/>
          <p:cNvSpPr/>
          <p:nvPr/>
        </p:nvSpPr>
        <p:spPr>
          <a:xfrm>
            <a:off x="381000" y="2667000"/>
            <a:ext cx="1066800" cy="533400"/>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TextBox 213"/>
          <p:cNvSpPr txBox="1"/>
          <p:nvPr/>
        </p:nvSpPr>
        <p:spPr>
          <a:xfrm>
            <a:off x="533400" y="2754868"/>
            <a:ext cx="1295400" cy="369332"/>
          </a:xfrm>
          <a:prstGeom prst="rect">
            <a:avLst/>
          </a:prstGeom>
          <a:noFill/>
        </p:spPr>
        <p:txBody>
          <a:bodyPr wrap="square" rtlCol="0">
            <a:spAutoFit/>
          </a:bodyPr>
          <a:lstStyle/>
          <a:p>
            <a:r>
              <a:rPr lang="en-US" dirty="0" smtClean="0"/>
              <a:t>Proxy</a:t>
            </a:r>
            <a:endParaRPr lang="en-US" dirty="0"/>
          </a:p>
        </p:txBody>
      </p:sp>
      <p:cxnSp>
        <p:nvCxnSpPr>
          <p:cNvPr id="216" name="Straight Arrow Connector 215"/>
          <p:cNvCxnSpPr/>
          <p:nvPr/>
        </p:nvCxnSpPr>
        <p:spPr>
          <a:xfrm rot="5400000">
            <a:off x="724694" y="2323306"/>
            <a:ext cx="5334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19" name="Rounded Rectangular Callout 218"/>
          <p:cNvSpPr/>
          <p:nvPr/>
        </p:nvSpPr>
        <p:spPr>
          <a:xfrm>
            <a:off x="7467600" y="990600"/>
            <a:ext cx="685800" cy="1295400"/>
          </a:xfrm>
          <a:prstGeom prst="wedgeRoundRectCallout">
            <a:avLst>
              <a:gd name="adj1" fmla="val -16666"/>
              <a:gd name="adj2" fmla="val 80921"/>
              <a:gd name="adj3" fmla="val 16667"/>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TextBox 219"/>
          <p:cNvSpPr txBox="1"/>
          <p:nvPr/>
        </p:nvSpPr>
        <p:spPr>
          <a:xfrm>
            <a:off x="7467600" y="1066800"/>
            <a:ext cx="685800" cy="1200329"/>
          </a:xfrm>
          <a:prstGeom prst="rect">
            <a:avLst/>
          </a:prstGeom>
          <a:noFill/>
        </p:spPr>
        <p:txBody>
          <a:bodyPr wrap="square" rtlCol="0">
            <a:spAutoFit/>
          </a:bodyPr>
          <a:lstStyle/>
          <a:p>
            <a:pPr algn="ctr"/>
            <a:r>
              <a:rPr lang="en-US" dirty="0" smtClean="0"/>
              <a:t>60</a:t>
            </a:r>
          </a:p>
          <a:p>
            <a:pPr algn="ctr"/>
            <a:r>
              <a:rPr lang="en-US" dirty="0" smtClean="0"/>
              <a:t>100</a:t>
            </a:r>
          </a:p>
          <a:p>
            <a:pPr algn="ctr"/>
            <a:r>
              <a:rPr lang="en-US" dirty="0" smtClean="0"/>
              <a:t>800</a:t>
            </a:r>
          </a:p>
          <a:p>
            <a:pPr algn="ctr"/>
            <a:r>
              <a:rPr lang="en-US" dirty="0" smtClean="0"/>
              <a:t>100</a:t>
            </a:r>
            <a:endParaRPr lang="en-US" dirty="0"/>
          </a:p>
        </p:txBody>
      </p:sp>
      <p:grpSp>
        <p:nvGrpSpPr>
          <p:cNvPr id="223" name="Group 222"/>
          <p:cNvGrpSpPr/>
          <p:nvPr/>
        </p:nvGrpSpPr>
        <p:grpSpPr>
          <a:xfrm>
            <a:off x="381000" y="3962400"/>
            <a:ext cx="3733800" cy="1524000"/>
            <a:chOff x="381000" y="5334000"/>
            <a:chExt cx="3733800" cy="1524000"/>
          </a:xfrm>
        </p:grpSpPr>
        <p:sp>
          <p:nvSpPr>
            <p:cNvPr id="176" name="Rounded Rectangle 175"/>
            <p:cNvSpPr/>
            <p:nvPr/>
          </p:nvSpPr>
          <p:spPr>
            <a:xfrm>
              <a:off x="2819400" y="54102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Text Box 193"/>
            <p:cNvSpPr txBox="1">
              <a:spLocks noChangeArrowheads="1"/>
            </p:cNvSpPr>
            <p:nvPr/>
          </p:nvSpPr>
          <p:spPr bwMode="auto">
            <a:xfrm>
              <a:off x="3158067" y="5334000"/>
              <a:ext cx="423333" cy="457200"/>
            </a:xfrm>
            <a:prstGeom prst="rect">
              <a:avLst/>
            </a:prstGeom>
            <a:noFill/>
            <a:ln w="9525">
              <a:noFill/>
              <a:miter lim="800000"/>
              <a:headEnd/>
              <a:tailEnd/>
            </a:ln>
          </p:spPr>
          <p:txBody>
            <a:bodyPr>
              <a:spAutoFit/>
            </a:bodyPr>
            <a:lstStyle/>
            <a:p>
              <a:pPr>
                <a:spcBef>
                  <a:spcPct val="50000"/>
                </a:spcBef>
              </a:pPr>
              <a:r>
                <a:rPr lang="en-US" sz="2400" b="1" dirty="0">
                  <a:solidFill>
                    <a:schemeClr val="accent2"/>
                  </a:solidFill>
                </a:rPr>
                <a:t>?</a:t>
              </a:r>
            </a:p>
          </p:txBody>
        </p:sp>
        <p:sp>
          <p:nvSpPr>
            <p:cNvPr id="178" name="Rounded Rectangle 177"/>
            <p:cNvSpPr/>
            <p:nvPr/>
          </p:nvSpPr>
          <p:spPr>
            <a:xfrm>
              <a:off x="2819400" y="5943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Line 140"/>
            <p:cNvSpPr>
              <a:spLocks noChangeShapeType="1"/>
            </p:cNvSpPr>
            <p:nvPr/>
          </p:nvSpPr>
          <p:spPr bwMode="auto">
            <a:xfrm>
              <a:off x="381000" y="5867400"/>
              <a:ext cx="3733800" cy="0"/>
            </a:xfrm>
            <a:prstGeom prst="line">
              <a:avLst/>
            </a:prstGeom>
            <a:noFill/>
            <a:ln w="12700">
              <a:solidFill>
                <a:schemeClr val="tx1"/>
              </a:solidFill>
              <a:round/>
              <a:headEnd type="triangle" w="lg" len="lg"/>
              <a:tailEnd type="none" w="lg" len="lg"/>
            </a:ln>
          </p:spPr>
          <p:txBody>
            <a:bodyPr/>
            <a:lstStyle/>
            <a:p>
              <a:endParaRPr lang="en-US"/>
            </a:p>
          </p:txBody>
        </p:sp>
        <p:sp>
          <p:nvSpPr>
            <p:cNvPr id="180" name="Rectangle 200"/>
            <p:cNvSpPr>
              <a:spLocks noChangeArrowheads="1"/>
            </p:cNvSpPr>
            <p:nvPr/>
          </p:nvSpPr>
          <p:spPr bwMode="auto">
            <a:xfrm>
              <a:off x="2895600" y="54102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1" name="Text Box 221"/>
            <p:cNvSpPr txBox="1">
              <a:spLocks noChangeArrowheads="1"/>
            </p:cNvSpPr>
            <p:nvPr/>
          </p:nvSpPr>
          <p:spPr bwMode="auto">
            <a:xfrm>
              <a:off x="2895600" y="5334000"/>
              <a:ext cx="914400" cy="366712"/>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182" name="Rectangle 220"/>
            <p:cNvSpPr>
              <a:spLocks noChangeArrowheads="1"/>
            </p:cNvSpPr>
            <p:nvPr/>
          </p:nvSpPr>
          <p:spPr bwMode="auto">
            <a:xfrm>
              <a:off x="2895600" y="59436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83" name="Rounded Rectangle 182"/>
            <p:cNvSpPr/>
            <p:nvPr/>
          </p:nvSpPr>
          <p:spPr>
            <a:xfrm>
              <a:off x="533400" y="54102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ounded Rectangle 183"/>
            <p:cNvSpPr/>
            <p:nvPr/>
          </p:nvSpPr>
          <p:spPr>
            <a:xfrm>
              <a:off x="1676400" y="54102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Text Box 193"/>
            <p:cNvSpPr txBox="1">
              <a:spLocks noChangeArrowheads="1"/>
            </p:cNvSpPr>
            <p:nvPr/>
          </p:nvSpPr>
          <p:spPr bwMode="auto">
            <a:xfrm>
              <a:off x="2015067" y="53340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188" name="Rounded Rectangle 187"/>
            <p:cNvSpPr/>
            <p:nvPr/>
          </p:nvSpPr>
          <p:spPr>
            <a:xfrm>
              <a:off x="1676400" y="5943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Text Box 193"/>
            <p:cNvSpPr txBox="1">
              <a:spLocks noChangeArrowheads="1"/>
            </p:cNvSpPr>
            <p:nvPr/>
          </p:nvSpPr>
          <p:spPr bwMode="auto">
            <a:xfrm>
              <a:off x="838200" y="58674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190" name="Text Box 193"/>
            <p:cNvSpPr txBox="1">
              <a:spLocks noChangeArrowheads="1"/>
            </p:cNvSpPr>
            <p:nvPr/>
          </p:nvSpPr>
          <p:spPr bwMode="auto">
            <a:xfrm>
              <a:off x="2015067" y="58674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191" name="Text Box 201"/>
            <p:cNvSpPr txBox="1">
              <a:spLocks noChangeArrowheads="1"/>
            </p:cNvSpPr>
            <p:nvPr/>
          </p:nvSpPr>
          <p:spPr bwMode="auto">
            <a:xfrm>
              <a:off x="2895600" y="58674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196" name="Rounded Rectangle 195"/>
            <p:cNvSpPr/>
            <p:nvPr/>
          </p:nvSpPr>
          <p:spPr>
            <a:xfrm>
              <a:off x="2819400" y="6477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220"/>
            <p:cNvSpPr>
              <a:spLocks noChangeArrowheads="1"/>
            </p:cNvSpPr>
            <p:nvPr/>
          </p:nvSpPr>
          <p:spPr bwMode="auto">
            <a:xfrm>
              <a:off x="2895600" y="6477000"/>
              <a:ext cx="8382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99" name="Rounded Rectangle 198"/>
            <p:cNvSpPr/>
            <p:nvPr/>
          </p:nvSpPr>
          <p:spPr>
            <a:xfrm>
              <a:off x="533400" y="6477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ounded Rectangle 199"/>
            <p:cNvSpPr/>
            <p:nvPr/>
          </p:nvSpPr>
          <p:spPr>
            <a:xfrm>
              <a:off x="1676400" y="64770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Text Box 193"/>
            <p:cNvSpPr txBox="1">
              <a:spLocks noChangeArrowheads="1"/>
            </p:cNvSpPr>
            <p:nvPr/>
          </p:nvSpPr>
          <p:spPr bwMode="auto">
            <a:xfrm>
              <a:off x="838200" y="64008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202" name="Text Box 193"/>
            <p:cNvSpPr txBox="1">
              <a:spLocks noChangeArrowheads="1"/>
            </p:cNvSpPr>
            <p:nvPr/>
          </p:nvSpPr>
          <p:spPr bwMode="auto">
            <a:xfrm>
              <a:off x="2015067" y="6400800"/>
              <a:ext cx="423333" cy="457200"/>
            </a:xfrm>
            <a:prstGeom prst="rect">
              <a:avLst/>
            </a:prstGeom>
            <a:noFill/>
            <a:ln w="9525">
              <a:noFill/>
              <a:miter lim="800000"/>
              <a:headEnd/>
              <a:tailEnd/>
            </a:ln>
          </p:spPr>
          <p:txBody>
            <a:bodyPr>
              <a:spAutoFit/>
            </a:bodyPr>
            <a:lstStyle/>
            <a:p>
              <a:pPr>
                <a:spcBef>
                  <a:spcPct val="50000"/>
                </a:spcBef>
              </a:pPr>
              <a:endParaRPr lang="en-US" sz="2400" b="1" dirty="0">
                <a:solidFill>
                  <a:schemeClr val="accent2"/>
                </a:solidFill>
              </a:endParaRPr>
            </a:p>
          </p:txBody>
        </p:sp>
        <p:sp>
          <p:nvSpPr>
            <p:cNvPr id="203" name="Text Box 201"/>
            <p:cNvSpPr txBox="1">
              <a:spLocks noChangeArrowheads="1"/>
            </p:cNvSpPr>
            <p:nvPr/>
          </p:nvSpPr>
          <p:spPr bwMode="auto">
            <a:xfrm>
              <a:off x="2895600" y="6400800"/>
              <a:ext cx="914400" cy="366713"/>
            </a:xfrm>
            <a:prstGeom prst="rect">
              <a:avLst/>
            </a:prstGeom>
            <a:noFill/>
            <a:ln w="9525">
              <a:noFill/>
              <a:miter lim="800000"/>
              <a:headEnd/>
              <a:tailEnd/>
            </a:ln>
          </p:spPr>
          <p:txBody>
            <a:bodyPr>
              <a:spAutoFit/>
            </a:bodyPr>
            <a:lstStyle/>
            <a:p>
              <a:pPr>
                <a:spcBef>
                  <a:spcPct val="50000"/>
                </a:spcBef>
              </a:pPr>
              <a:r>
                <a:rPr lang="en-US" dirty="0">
                  <a:latin typeface="Garamond" pitchFamily="18" charset="0"/>
                </a:rPr>
                <a:t>x5a8c34</a:t>
              </a:r>
            </a:p>
          </p:txBody>
        </p:sp>
        <p:sp>
          <p:nvSpPr>
            <p:cNvPr id="205" name="Rectangle 123"/>
            <p:cNvSpPr>
              <a:spLocks noChangeArrowheads="1"/>
            </p:cNvSpPr>
            <p:nvPr/>
          </p:nvSpPr>
          <p:spPr bwMode="auto">
            <a:xfrm>
              <a:off x="2895600" y="54102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4" name="Text Box 124"/>
            <p:cNvSpPr txBox="1">
              <a:spLocks noChangeArrowheads="1"/>
            </p:cNvSpPr>
            <p:nvPr/>
          </p:nvSpPr>
          <p:spPr bwMode="auto">
            <a:xfrm>
              <a:off x="2895600" y="5334000"/>
              <a:ext cx="914400" cy="369332"/>
            </a:xfrm>
            <a:prstGeom prst="rect">
              <a:avLst/>
            </a:prstGeom>
            <a:noFill/>
            <a:ln w="9525">
              <a:noFill/>
              <a:miter lim="800000"/>
              <a:headEnd/>
              <a:tailEnd/>
            </a:ln>
          </p:spPr>
          <p:txBody>
            <a:bodyPr>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206" name="Rectangle 123"/>
            <p:cNvSpPr>
              <a:spLocks noChangeArrowheads="1"/>
            </p:cNvSpPr>
            <p:nvPr/>
          </p:nvSpPr>
          <p:spPr bwMode="auto">
            <a:xfrm>
              <a:off x="2895600" y="59436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7" name="Text Box 124"/>
            <p:cNvSpPr txBox="1">
              <a:spLocks noChangeArrowheads="1"/>
            </p:cNvSpPr>
            <p:nvPr/>
          </p:nvSpPr>
          <p:spPr bwMode="auto">
            <a:xfrm>
              <a:off x="2895600" y="5867400"/>
              <a:ext cx="1066800" cy="369332"/>
            </a:xfrm>
            <a:prstGeom prst="rect">
              <a:avLst/>
            </a:prstGeom>
            <a:noFill/>
            <a:ln w="9525">
              <a:noFill/>
              <a:miter lim="800000"/>
              <a:headEnd/>
              <a:tailEnd/>
            </a:ln>
          </p:spPr>
          <p:txBody>
            <a:bodyPr wrap="square">
              <a:spAutoFit/>
            </a:bodyPr>
            <a:lstStyle/>
            <a:p>
              <a:pPr>
                <a:spcBef>
                  <a:spcPct val="50000"/>
                </a:spcBef>
              </a:pPr>
              <a:r>
                <a:rPr lang="en-US" dirty="0" smtClean="0">
                  <a:latin typeface="Garamond" pitchFamily="18" charset="0"/>
                </a:rPr>
                <a:t>x922eb4</a:t>
              </a:r>
              <a:endParaRPr lang="en-US" dirty="0">
                <a:latin typeface="Garamond" pitchFamily="18" charset="0"/>
              </a:endParaRPr>
            </a:p>
          </p:txBody>
        </p:sp>
        <p:sp>
          <p:nvSpPr>
            <p:cNvPr id="208" name="Rectangle 123"/>
            <p:cNvSpPr>
              <a:spLocks noChangeArrowheads="1"/>
            </p:cNvSpPr>
            <p:nvPr/>
          </p:nvSpPr>
          <p:spPr bwMode="auto">
            <a:xfrm>
              <a:off x="2895600" y="6477000"/>
              <a:ext cx="8382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9" name="Text Box 124"/>
            <p:cNvSpPr txBox="1">
              <a:spLocks noChangeArrowheads="1"/>
            </p:cNvSpPr>
            <p:nvPr/>
          </p:nvSpPr>
          <p:spPr bwMode="auto">
            <a:xfrm>
              <a:off x="2895600" y="6400800"/>
              <a:ext cx="914400" cy="369332"/>
            </a:xfrm>
            <a:prstGeom prst="rect">
              <a:avLst/>
            </a:prstGeom>
            <a:noFill/>
            <a:ln w="9525">
              <a:noFill/>
              <a:miter lim="800000"/>
              <a:headEnd/>
              <a:tailEnd/>
            </a:ln>
          </p:spPr>
          <p:txBody>
            <a:bodyPr>
              <a:spAutoFit/>
            </a:bodyPr>
            <a:lstStyle/>
            <a:p>
              <a:pPr>
                <a:spcBef>
                  <a:spcPct val="50000"/>
                </a:spcBef>
              </a:pPr>
              <a:r>
                <a:rPr lang="en-US" dirty="0" smtClean="0">
                  <a:latin typeface="Garamond" pitchFamily="18" charset="0"/>
                </a:rPr>
                <a:t>x638e54</a:t>
              </a:r>
              <a:endParaRPr lang="en-US" dirty="0">
                <a:latin typeface="Garamond" pitchFamily="18" charset="0"/>
              </a:endParaRPr>
            </a:p>
          </p:txBody>
        </p:sp>
        <p:sp>
          <p:nvSpPr>
            <p:cNvPr id="222" name="Rounded Rectangle 221"/>
            <p:cNvSpPr/>
            <p:nvPr/>
          </p:nvSpPr>
          <p:spPr>
            <a:xfrm>
              <a:off x="533400" y="5943600"/>
              <a:ext cx="990600" cy="381000"/>
            </a:xfrm>
            <a:prstGeom prst="roundRect">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7" name="TextBox 226"/>
          <p:cNvSpPr txBox="1"/>
          <p:nvPr/>
        </p:nvSpPr>
        <p:spPr>
          <a:xfrm>
            <a:off x="6858000" y="2923401"/>
            <a:ext cx="1295400" cy="369332"/>
          </a:xfrm>
          <a:prstGeom prst="rect">
            <a:avLst/>
          </a:prstGeom>
          <a:noFill/>
        </p:spPr>
        <p:txBody>
          <a:bodyPr wrap="square" rtlCol="0">
            <a:spAutoFit/>
          </a:bodyPr>
          <a:lstStyle/>
          <a:p>
            <a:r>
              <a:rPr lang="en-US" b="1" dirty="0" smtClean="0">
                <a:solidFill>
                  <a:schemeClr val="bg1"/>
                </a:solidFill>
              </a:rPr>
              <a:t>x4be219</a:t>
            </a:r>
            <a:endParaRPr lang="en-US" b="1" dirty="0">
              <a:solidFill>
                <a:schemeClr val="bg1"/>
              </a:solidFill>
            </a:endParaRPr>
          </a:p>
        </p:txBody>
      </p:sp>
      <p:sp>
        <p:nvSpPr>
          <p:cNvPr id="228" name="TextBox 227"/>
          <p:cNvSpPr txBox="1"/>
          <p:nvPr/>
        </p:nvSpPr>
        <p:spPr>
          <a:xfrm>
            <a:off x="6858000" y="3440668"/>
            <a:ext cx="1219200" cy="369332"/>
          </a:xfrm>
          <a:prstGeom prst="rect">
            <a:avLst/>
          </a:prstGeom>
          <a:noFill/>
        </p:spPr>
        <p:txBody>
          <a:bodyPr wrap="square" rtlCol="0">
            <a:spAutoFit/>
          </a:bodyPr>
          <a:lstStyle/>
          <a:p>
            <a:r>
              <a:rPr lang="en-US" b="1" dirty="0" smtClean="0">
                <a:solidFill>
                  <a:schemeClr val="bg1"/>
                </a:solidFill>
              </a:rPr>
              <a:t>x95c623</a:t>
            </a:r>
            <a:endParaRPr lang="en-US" b="1" dirty="0">
              <a:solidFill>
                <a:schemeClr val="bg1"/>
              </a:solidFill>
            </a:endParaRPr>
          </a:p>
        </p:txBody>
      </p:sp>
      <p:sp>
        <p:nvSpPr>
          <p:cNvPr id="229" name="TextBox 228"/>
          <p:cNvSpPr txBox="1"/>
          <p:nvPr/>
        </p:nvSpPr>
        <p:spPr>
          <a:xfrm>
            <a:off x="6858000" y="3962400"/>
            <a:ext cx="1295400" cy="369332"/>
          </a:xfrm>
          <a:prstGeom prst="rect">
            <a:avLst/>
          </a:prstGeom>
          <a:noFill/>
        </p:spPr>
        <p:txBody>
          <a:bodyPr wrap="square" rtlCol="0">
            <a:spAutoFit/>
          </a:bodyPr>
          <a:lstStyle/>
          <a:p>
            <a:r>
              <a:rPr lang="en-US" b="1" dirty="0" smtClean="0">
                <a:solidFill>
                  <a:schemeClr val="bg1"/>
                </a:solidFill>
              </a:rPr>
              <a:t>x2ea887</a:t>
            </a:r>
            <a:endParaRPr lang="en-US" b="1" dirty="0">
              <a:solidFill>
                <a:schemeClr val="bg1"/>
              </a:solidFill>
            </a:endParaRPr>
          </a:p>
        </p:txBody>
      </p:sp>
      <p:sp>
        <p:nvSpPr>
          <p:cNvPr id="230" name="TextBox 229"/>
          <p:cNvSpPr txBox="1"/>
          <p:nvPr/>
        </p:nvSpPr>
        <p:spPr>
          <a:xfrm>
            <a:off x="6858000" y="4459069"/>
            <a:ext cx="1219200" cy="369332"/>
          </a:xfrm>
          <a:prstGeom prst="rect">
            <a:avLst/>
          </a:prstGeom>
          <a:noFill/>
        </p:spPr>
        <p:txBody>
          <a:bodyPr wrap="square" rtlCol="0">
            <a:spAutoFit/>
          </a:bodyPr>
          <a:lstStyle/>
          <a:p>
            <a:r>
              <a:rPr lang="en-US" b="1" dirty="0" smtClean="0">
                <a:solidFill>
                  <a:schemeClr val="bg1"/>
                </a:solidFill>
              </a:rPr>
              <a:t>x17cea7</a:t>
            </a:r>
            <a:endParaRPr lang="en-US" b="1" dirty="0">
              <a:solidFill>
                <a:schemeClr val="bg1"/>
              </a:solidFill>
            </a:endParaRPr>
          </a:p>
        </p:txBody>
      </p:sp>
      <p:sp>
        <p:nvSpPr>
          <p:cNvPr id="231" name="TextBox 230"/>
          <p:cNvSpPr txBox="1"/>
          <p:nvPr/>
        </p:nvSpPr>
        <p:spPr>
          <a:xfrm>
            <a:off x="3200400" y="2602468"/>
            <a:ext cx="1143000" cy="369332"/>
          </a:xfrm>
          <a:prstGeom prst="rect">
            <a:avLst/>
          </a:prstGeom>
          <a:solidFill>
            <a:srgbClr val="FFFFFF"/>
          </a:solidFill>
        </p:spPr>
        <p:txBody>
          <a:bodyPr wrap="square" rtlCol="0">
            <a:spAutoFit/>
          </a:bodyPr>
          <a:lstStyle/>
          <a:p>
            <a:r>
              <a:rPr lang="en-US" dirty="0" smtClean="0"/>
              <a:t>x638e54</a:t>
            </a:r>
            <a:endParaRPr lang="en-US" dirty="0"/>
          </a:p>
        </p:txBody>
      </p:sp>
      <p:cxnSp>
        <p:nvCxnSpPr>
          <p:cNvPr id="218" name="Straight Arrow Connector 217"/>
          <p:cNvCxnSpPr/>
          <p:nvPr/>
        </p:nvCxnSpPr>
        <p:spPr>
          <a:xfrm>
            <a:off x="1447800" y="2971800"/>
            <a:ext cx="29718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631" name="Text Box 36"/>
          <p:cNvSpPr txBox="1">
            <a:spLocks noChangeArrowheads="1"/>
          </p:cNvSpPr>
          <p:nvPr/>
        </p:nvSpPr>
        <p:spPr bwMode="auto">
          <a:xfrm>
            <a:off x="6781800" y="2362200"/>
            <a:ext cx="1676400" cy="369332"/>
          </a:xfrm>
          <a:prstGeom prst="rect">
            <a:avLst/>
          </a:prstGeom>
          <a:noFill/>
          <a:ln w="9525">
            <a:noFill/>
            <a:miter lim="800000"/>
            <a:headEnd/>
            <a:tailEnd/>
          </a:ln>
        </p:spPr>
        <p:txBody>
          <a:bodyPr wrap="square">
            <a:spAutoFit/>
          </a:bodyPr>
          <a:lstStyle/>
          <a:p>
            <a:pPr>
              <a:spcBef>
                <a:spcPct val="50000"/>
              </a:spcBef>
            </a:pPr>
            <a:r>
              <a:rPr lang="en-US" dirty="0" smtClean="0"/>
              <a:t>col3/salary</a:t>
            </a:r>
            <a:endParaRPr lang="en-US" dirty="0"/>
          </a:p>
        </p:txBody>
      </p:sp>
      <p:sp>
        <p:nvSpPr>
          <p:cNvPr id="98" name="Rounded Rectangle 97"/>
          <p:cNvSpPr/>
          <p:nvPr/>
        </p:nvSpPr>
        <p:spPr>
          <a:xfrm>
            <a:off x="381000" y="533400"/>
            <a:ext cx="1371600" cy="457200"/>
          </a:xfrm>
          <a:prstGeom prst="round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457200" y="545068"/>
            <a:ext cx="1371600" cy="369332"/>
          </a:xfrm>
          <a:prstGeom prst="rect">
            <a:avLst/>
          </a:prstGeom>
          <a:noFill/>
        </p:spPr>
        <p:txBody>
          <a:bodyPr wrap="square" rtlCol="0">
            <a:spAutoFit/>
          </a:bodyPr>
          <a:lstStyle/>
          <a:p>
            <a:r>
              <a:rPr lang="en-US" dirty="0" smtClean="0"/>
              <a:t>Application</a:t>
            </a:r>
            <a:endParaRPr lang="en-US" dirty="0"/>
          </a:p>
        </p:txBody>
      </p:sp>
      <p:cxnSp>
        <p:nvCxnSpPr>
          <p:cNvPr id="100" name="Straight Arrow Connector 99"/>
          <p:cNvCxnSpPr/>
          <p:nvPr/>
        </p:nvCxnSpPr>
        <p:spPr>
          <a:xfrm rot="5400000">
            <a:off x="838994" y="1218406"/>
            <a:ext cx="304800"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2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2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3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2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8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8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8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8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8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8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8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88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8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8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9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9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9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965"/>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31944"/>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31945"/>
                                        </p:tgtEl>
                                        <p:attrNameLst>
                                          <p:attrName>style.visibility</p:attrName>
                                        </p:attrNameLst>
                                      </p:cBhvr>
                                      <p:to>
                                        <p:strVal val="visible"/>
                                      </p:to>
                                    </p:set>
                                  </p:childTnLst>
                                </p:cTn>
                              </p:par>
                              <p:par>
                                <p:cTn id="69" presetID="1" presetClass="entr" presetSubtype="0" fill="hold" grpId="0" nodeType="withEffect" nodePh="1">
                                  <p:stCondLst>
                                    <p:cond delay="0"/>
                                  </p:stCondLst>
                                  <p:endCondLst>
                                    <p:cond evt="begin" delay="0">
                                      <p:tn val="69"/>
                                    </p:cond>
                                  </p:endCondLst>
                                  <p:childTnLst>
                                    <p:set>
                                      <p:cBhvr>
                                        <p:cTn id="70" dur="1" fill="hold">
                                          <p:stCondLst>
                                            <p:cond delay="0"/>
                                          </p:stCondLst>
                                        </p:cTn>
                                        <p:tgtEl>
                                          <p:spTgt spid="1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5"/>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31965"/>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3196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3"/>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21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1"/>
                                        </p:tgtEl>
                                        <p:attrNameLst>
                                          <p:attrName>style.visibility</p:attrName>
                                        </p:attrNameLst>
                                      </p:cBhvr>
                                      <p:to>
                                        <p:strVal val="visible"/>
                                      </p:to>
                                    </p:set>
                                  </p:childTnLst>
                                </p:cTn>
                              </p:par>
                              <p:par>
                                <p:cTn id="97" presetID="1" presetClass="exit" presetSubtype="0" fill="hold" grpId="2" nodeType="withEffect">
                                  <p:stCondLst>
                                    <p:cond delay="0"/>
                                  </p:stCondLst>
                                  <p:childTnLst>
                                    <p:set>
                                      <p:cBhvr>
                                        <p:cTn id="98" dur="1" fill="hold">
                                          <p:stCondLst>
                                            <p:cond delay="0"/>
                                          </p:stCondLst>
                                        </p:cTn>
                                        <p:tgtEl>
                                          <p:spTgt spid="31944"/>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3194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1884"/>
                                        </p:tgtEl>
                                        <p:attrNameLst>
                                          <p:attrName>style.visibility</p:attrName>
                                        </p:attrNameLst>
                                      </p:cBhvr>
                                      <p:to>
                                        <p:strVal val="hidden"/>
                                      </p:to>
                                    </p:set>
                                  </p:childTnLst>
                                </p:cTn>
                              </p:par>
                              <p:par>
                                <p:cTn id="103" presetID="1" presetClass="exit" presetSubtype="0" fill="hold" grpId="1" nodeType="withEffect" nodePh="1">
                                  <p:stCondLst>
                                    <p:cond delay="0"/>
                                  </p:stCondLst>
                                  <p:endCondLst>
                                    <p:cond evt="begin" delay="0">
                                      <p:tn val="103"/>
                                    </p:cond>
                                  </p:endCondLst>
                                  <p:childTnLst>
                                    <p:set>
                                      <p:cBhvr>
                                        <p:cTn id="104" dur="1" fill="hold">
                                          <p:stCondLst>
                                            <p:cond delay="0"/>
                                          </p:stCondLst>
                                        </p:cTn>
                                        <p:tgtEl>
                                          <p:spTgt spid="156"/>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5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5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5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55"/>
                                        </p:tgtEl>
                                        <p:attrNameLst>
                                          <p:attrName>style.visibility</p:attrName>
                                        </p:attrNameLst>
                                      </p:cBhvr>
                                      <p:to>
                                        <p:strVal val="hidden"/>
                                      </p:to>
                                    </p:set>
                                  </p:childTnLst>
                                </p:cTn>
                              </p:par>
                              <p:par>
                                <p:cTn id="113" presetID="1" presetClass="exit" presetSubtype="0" fill="hold" grpId="2" nodeType="withEffect">
                                  <p:stCondLst>
                                    <p:cond delay="0"/>
                                  </p:stCondLst>
                                  <p:childTnLst>
                                    <p:set>
                                      <p:cBhvr>
                                        <p:cTn id="114" dur="1" fill="hold">
                                          <p:stCondLst>
                                            <p:cond delay="0"/>
                                          </p:stCondLst>
                                        </p:cTn>
                                        <p:tgtEl>
                                          <p:spTgt spid="31965"/>
                                        </p:tgtEl>
                                        <p:attrNameLst>
                                          <p:attrName>style.visibility</p:attrName>
                                        </p:attrNameLst>
                                      </p:cBhvr>
                                      <p:to>
                                        <p:strVal val="hidden"/>
                                      </p:to>
                                    </p:set>
                                  </p:childTnLst>
                                </p:cTn>
                              </p:par>
                              <p:par>
                                <p:cTn id="115" presetID="1" presetClass="exit" presetSubtype="0" fill="hold" grpId="2" nodeType="withEffect">
                                  <p:stCondLst>
                                    <p:cond delay="0"/>
                                  </p:stCondLst>
                                  <p:childTnLst>
                                    <p:set>
                                      <p:cBhvr>
                                        <p:cTn id="116" dur="1" fill="hold">
                                          <p:stCondLst>
                                            <p:cond delay="0"/>
                                          </p:stCondLst>
                                        </p:cTn>
                                        <p:tgtEl>
                                          <p:spTgt spid="3196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58"/>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5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60"/>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31882"/>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3188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6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6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6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69"/>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7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7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7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74"/>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174"/>
                                        </p:tgtEl>
                                        <p:attrNameLst>
                                          <p:attrName>style.visibility</p:attrName>
                                        </p:attrNameLst>
                                      </p:cBhvr>
                                      <p:to>
                                        <p:strVal val="visible"/>
                                      </p:to>
                                    </p:set>
                                  </p:childTnLst>
                                </p:cTn>
                              </p:par>
                              <p:par>
                                <p:cTn id="147" presetID="1" presetClass="entr" presetSubtype="0" fill="hold" grpId="1" nodeType="withEffect">
                                  <p:stCondLst>
                                    <p:cond delay="0"/>
                                  </p:stCondLst>
                                  <p:childTnLst>
                                    <p:set>
                                      <p:cBhvr>
                                        <p:cTn id="148" dur="1" fill="hold">
                                          <p:stCondLst>
                                            <p:cond delay="0"/>
                                          </p:stCondLst>
                                        </p:cTn>
                                        <p:tgtEl>
                                          <p:spTgt spid="17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883"/>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1882"/>
                                        </p:tgtEl>
                                        <p:attrNameLst>
                                          <p:attrName>style.visibility</p:attrName>
                                        </p:attrNameLst>
                                      </p:cBhvr>
                                      <p:to>
                                        <p:strVal val="visible"/>
                                      </p:to>
                                    </p:set>
                                  </p:childTnLst>
                                </p:cTn>
                              </p:par>
                              <p:par>
                                <p:cTn id="155" presetID="1" presetClass="entr" presetSubtype="0" fill="hold" grpId="1" nodeType="withEffect">
                                  <p:stCondLst>
                                    <p:cond delay="0"/>
                                  </p:stCondLst>
                                  <p:childTnLst>
                                    <p:set>
                                      <p:cBhvr>
                                        <p:cTn id="156" dur="1" fill="hold">
                                          <p:stCondLst>
                                            <p:cond delay="0"/>
                                          </p:stCondLst>
                                        </p:cTn>
                                        <p:tgtEl>
                                          <p:spTgt spid="172"/>
                                        </p:tgtEl>
                                        <p:attrNameLst>
                                          <p:attrName>style.visibility</p:attrName>
                                        </p:attrNameLst>
                                      </p:cBhvr>
                                      <p:to>
                                        <p:strVal val="visible"/>
                                      </p:to>
                                    </p:set>
                                  </p:childTnLst>
                                </p:cTn>
                              </p:par>
                              <p:par>
                                <p:cTn id="157" presetID="1" presetClass="entr" presetSubtype="0" fill="hold" grpId="1" nodeType="withEffect">
                                  <p:stCondLst>
                                    <p:cond delay="0"/>
                                  </p:stCondLst>
                                  <p:childTnLst>
                                    <p:set>
                                      <p:cBhvr>
                                        <p:cTn id="158" dur="1" fill="hold">
                                          <p:stCondLst>
                                            <p:cond delay="0"/>
                                          </p:stCondLst>
                                        </p:cTn>
                                        <p:tgtEl>
                                          <p:spTgt spid="168"/>
                                        </p:tgtEl>
                                        <p:attrNameLst>
                                          <p:attrName>style.visibility</p:attrName>
                                        </p:attrNameLst>
                                      </p:cBhvr>
                                      <p:to>
                                        <p:strVal val="visible"/>
                                      </p:to>
                                    </p:set>
                                  </p:childTnLst>
                                </p:cTn>
                              </p:par>
                              <p:par>
                                <p:cTn id="159" presetID="1" presetClass="entr" presetSubtype="0" fill="hold" grpId="1" nodeType="withEffect">
                                  <p:stCondLst>
                                    <p:cond delay="0"/>
                                  </p:stCondLst>
                                  <p:childTnLst>
                                    <p:set>
                                      <p:cBhvr>
                                        <p:cTn id="160" dur="1" fill="hold">
                                          <p:stCondLst>
                                            <p:cond delay="0"/>
                                          </p:stCondLst>
                                        </p:cTn>
                                        <p:tgtEl>
                                          <p:spTgt spid="166"/>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169"/>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170"/>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16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1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8" grpId="1" animBg="1"/>
      <p:bldP spid="159" grpId="0"/>
      <p:bldP spid="159" grpId="1"/>
      <p:bldP spid="160" grpId="0" animBg="1"/>
      <p:bldP spid="160" grpId="1" animBg="1"/>
      <p:bldP spid="31828" grpId="0"/>
      <p:bldP spid="31884" grpId="0" animBg="1"/>
      <p:bldP spid="31884" grpId="1" animBg="1"/>
      <p:bldP spid="31944" grpId="0" animBg="1"/>
      <p:bldP spid="31944" grpId="1" animBg="1"/>
      <p:bldP spid="31944" grpId="2" animBg="1"/>
      <p:bldP spid="31965" grpId="0"/>
      <p:bldP spid="31965" grpId="1"/>
      <p:bldP spid="31965" grpId="2"/>
      <p:bldP spid="31964" grpId="0" animBg="1"/>
      <p:bldP spid="31964" grpId="1" animBg="1"/>
      <p:bldP spid="31964" grpId="2" animBg="1"/>
      <p:bldP spid="31877" grpId="0" animBg="1"/>
      <p:bldP spid="31878" grpId="0"/>
      <p:bldP spid="31862" grpId="0" animBg="1"/>
      <p:bldP spid="31863" grpId="0"/>
      <p:bldP spid="31867" grpId="0" animBg="1"/>
      <p:bldP spid="31868" grpId="0"/>
      <p:bldP spid="31872" grpId="0" animBg="1"/>
      <p:bldP spid="31873" grpId="0"/>
      <p:bldP spid="150" grpId="0" animBg="1"/>
      <p:bldP spid="150" grpId="1" animBg="1"/>
      <p:bldP spid="151" grpId="0" animBg="1"/>
      <p:bldP spid="151" grpId="1" animBg="1"/>
      <p:bldP spid="154" grpId="0" animBg="1"/>
      <p:bldP spid="154" grpId="1" animBg="1"/>
      <p:bldP spid="155" grpId="0" animBg="1"/>
      <p:bldP spid="155" grpId="1" animBg="1"/>
      <p:bldP spid="156" grpId="0"/>
      <p:bldP spid="156" grpId="1"/>
      <p:bldP spid="31945" grpId="0"/>
      <p:bldP spid="31945" grpId="1"/>
      <p:bldP spid="31945" grpId="2"/>
      <p:bldP spid="163" grpId="0"/>
      <p:bldP spid="165" grpId="0" animBg="1"/>
      <p:bldP spid="165" grpId="1" animBg="1"/>
      <p:bldP spid="166" grpId="0"/>
      <p:bldP spid="166" grpId="1"/>
      <p:bldP spid="168" grpId="1" animBg="1"/>
      <p:bldP spid="169" grpId="1"/>
      <p:bldP spid="170" grpId="1" animBg="1"/>
      <p:bldP spid="172" grpId="1" animBg="1"/>
      <p:bldP spid="173" grpId="1"/>
      <p:bldP spid="174" grpId="1"/>
      <p:bldP spid="211" grpId="0"/>
      <p:bldP spid="212" grpId="0"/>
      <p:bldP spid="212" grpId="1"/>
      <p:bldP spid="227" grpId="0"/>
      <p:bldP spid="227" grpId="1"/>
      <p:bldP spid="228" grpId="0"/>
      <p:bldP spid="228" grpId="1"/>
      <p:bldP spid="229" grpId="0"/>
      <p:bldP spid="229" grpId="1"/>
      <p:bldP spid="230" grpId="0"/>
      <p:bldP spid="230" grpId="1"/>
      <p:bldP spid="231"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4" name="Rectangle 4"/>
          <p:cNvSpPr>
            <a:spLocks noGrp="1"/>
          </p:cNvSpPr>
          <p:nvPr>
            <p:ph idx="1"/>
          </p:nvPr>
        </p:nvSpPr>
        <p:spPr/>
        <p:txBody>
          <a:bodyPr/>
          <a:lstStyle/>
          <a:p>
            <a:pPr marL="623888" indent="-514350">
              <a:buFont typeface="Wingdings 3" pitchFamily="18" charset="2"/>
              <a:buAutoNum type="arabicPeriod"/>
            </a:pPr>
            <a:r>
              <a:rPr lang="en-US" dirty="0" smtClean="0">
                <a:solidFill>
                  <a:schemeClr val="accent1"/>
                </a:solidFill>
              </a:rPr>
              <a:t>SQL-aware encryption strategy</a:t>
            </a:r>
          </a:p>
          <a:p>
            <a:pPr marL="830263" lvl="1" indent="-438150"/>
            <a:r>
              <a:rPr lang="en-US" i="1" dirty="0" smtClean="0"/>
              <a:t>Obs.</a:t>
            </a:r>
            <a:r>
              <a:rPr lang="en-US" dirty="0" smtClean="0"/>
              <a:t>: set of common SQL operators is limited</a:t>
            </a:r>
          </a:p>
          <a:p>
            <a:pPr marL="830263" lvl="1" indent="-438150"/>
            <a:r>
              <a:rPr lang="en-US" dirty="0" smtClean="0"/>
              <a:t>Different encryption schemes provide different functionality</a:t>
            </a:r>
          </a:p>
          <a:p>
            <a:pPr marL="830263" lvl="1" indent="-438150">
              <a:buNone/>
            </a:pPr>
            <a:endParaRPr lang="en-US" dirty="0" smtClean="0"/>
          </a:p>
          <a:p>
            <a:pPr marL="623888" indent="-514350">
              <a:buFont typeface="Wingdings 3" pitchFamily="18" charset="2"/>
              <a:buAutoNum type="arabicPeriod"/>
            </a:pPr>
            <a:r>
              <a:rPr lang="en-US" dirty="0" smtClean="0">
                <a:solidFill>
                  <a:srgbClr val="2DA2BF"/>
                </a:solidFill>
              </a:rPr>
              <a:t>Adjustable query-based encryption</a:t>
            </a:r>
          </a:p>
          <a:p>
            <a:pPr marL="830263" lvl="1" indent="-438150"/>
            <a:r>
              <a:rPr lang="en-US" dirty="0" smtClean="0"/>
              <a:t>Adapt encryption of data based </a:t>
            </a:r>
            <a:r>
              <a:rPr lang="en-US" smtClean="0"/>
              <a:t>on app. </a:t>
            </a:r>
            <a:r>
              <a:rPr lang="en-US" dirty="0" smtClean="0"/>
              <a:t>queries</a:t>
            </a:r>
          </a:p>
          <a:p>
            <a:pPr marL="830263" lvl="1" indent="-438150">
              <a:buNone/>
            </a:pPr>
            <a:endParaRPr lang="en-US" dirty="0" smtClean="0"/>
          </a:p>
        </p:txBody>
      </p:sp>
      <p:sp>
        <p:nvSpPr>
          <p:cNvPr id="4" name="Rectangle 15"/>
          <p:cNvSpPr>
            <a:spLocks/>
          </p:cNvSpPr>
          <p:nvPr/>
        </p:nvSpPr>
        <p:spPr bwMode="auto">
          <a:xfrm>
            <a:off x="609600" y="228600"/>
            <a:ext cx="8229600" cy="1143000"/>
          </a:xfrm>
          <a:prstGeom prst="rect">
            <a:avLst/>
          </a:prstGeom>
          <a:noFill/>
          <a:ln w="9525">
            <a:noFill/>
            <a:miter lim="800000"/>
            <a:headEnd/>
            <a:tailEnd/>
          </a:ln>
        </p:spPr>
        <p:txBody>
          <a:bodyPr anchor="ctr"/>
          <a:lstStyle/>
          <a:p>
            <a:pPr algn="ctr" eaLnBrk="0" hangingPunct="0"/>
            <a:r>
              <a:rPr lang="en-US" sz="4100" dirty="0" smtClean="0">
                <a:solidFill>
                  <a:srgbClr val="525252"/>
                </a:solidFill>
                <a:latin typeface="Lucida Sans Unicode" pitchFamily="34" charset="0"/>
              </a:rPr>
              <a:t>Two techniques</a:t>
            </a:r>
            <a:endParaRPr lang="en-US" sz="4100" dirty="0">
              <a:solidFill>
                <a:srgbClr val="525252"/>
              </a:solidFill>
              <a:latin typeface="Lucida Sans Unicode"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 name="Rectangle 40"/>
          <p:cNvSpPr/>
          <p:nvPr/>
        </p:nvSpPr>
        <p:spPr>
          <a:xfrm>
            <a:off x="1981200" y="34290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3" name="Rectangle 52"/>
          <p:cNvSpPr/>
          <p:nvPr/>
        </p:nvSpPr>
        <p:spPr>
          <a:xfrm>
            <a:off x="1981200" y="46482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789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dirty="0" smtClean="0">
                <a:solidFill>
                  <a:srgbClr val="525252"/>
                </a:solidFill>
                <a:effectLst/>
              </a:rPr>
              <a:t>1. SQL-aware encryption</a:t>
            </a:r>
          </a:p>
        </p:txBody>
      </p:sp>
      <p:sp>
        <p:nvSpPr>
          <p:cNvPr id="37900" name="AutoShape 12"/>
          <p:cNvSpPr>
            <a:spLocks noChangeArrowheads="1"/>
          </p:cNvSpPr>
          <p:nvPr/>
        </p:nvSpPr>
        <p:spPr bwMode="auto">
          <a:xfrm>
            <a:off x="1219200" y="1905000"/>
            <a:ext cx="381000" cy="3886200"/>
          </a:xfrm>
          <a:prstGeom prst="upArrow">
            <a:avLst>
              <a:gd name="adj1" fmla="val 30000"/>
              <a:gd name="adj2" fmla="val 199312"/>
            </a:avLst>
          </a:prstGeom>
          <a:gradFill rotWithShape="1">
            <a:gsLst>
              <a:gs pos="0">
                <a:schemeClr val="accent2">
                  <a:gamma/>
                  <a:shade val="46275"/>
                  <a:invGamma/>
                </a:schemeClr>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37912" name="AutoShape 24"/>
          <p:cNvSpPr>
            <a:spLocks noChangeArrowheads="1"/>
          </p:cNvSpPr>
          <p:nvPr/>
        </p:nvSpPr>
        <p:spPr bwMode="auto">
          <a:xfrm>
            <a:off x="6400800" y="2667000"/>
            <a:ext cx="2438400" cy="762000"/>
          </a:xfrm>
          <a:prstGeom prst="wedgeRectCallout">
            <a:avLst>
              <a:gd name="adj1" fmla="val -55053"/>
              <a:gd name="adj2" fmla="val 82709"/>
            </a:avLst>
          </a:prstGeom>
          <a:noFill/>
          <a:ln w="9525">
            <a:solidFill>
              <a:srgbClr val="2012D8"/>
            </a:solidFill>
            <a:miter lim="800000"/>
            <a:headEnd/>
            <a:tailEnd/>
          </a:ln>
        </p:spPr>
        <p:txBody>
          <a:bodyPr/>
          <a:lstStyle/>
          <a:p>
            <a:endParaRPr lang="en-US"/>
          </a:p>
        </p:txBody>
      </p:sp>
      <p:sp>
        <p:nvSpPr>
          <p:cNvPr id="37913" name="Text Box 25"/>
          <p:cNvSpPr txBox="1">
            <a:spLocks noChangeArrowheads="1"/>
          </p:cNvSpPr>
          <p:nvPr/>
        </p:nvSpPr>
        <p:spPr bwMode="auto">
          <a:xfrm>
            <a:off x="6400800" y="2743200"/>
            <a:ext cx="2743200" cy="641350"/>
          </a:xfrm>
          <a:prstGeom prst="rect">
            <a:avLst/>
          </a:prstGeom>
          <a:noFill/>
          <a:ln w="9525">
            <a:noFill/>
            <a:miter lim="800000"/>
            <a:headEnd/>
            <a:tailEnd/>
          </a:ln>
        </p:spPr>
        <p:txBody>
          <a:bodyPr wrap="square">
            <a:spAutoFit/>
          </a:bodyPr>
          <a:lstStyle/>
          <a:p>
            <a:pPr>
              <a:spcBef>
                <a:spcPct val="50000"/>
              </a:spcBef>
            </a:pPr>
            <a:r>
              <a:rPr lang="en-US" dirty="0" smtClean="0"/>
              <a:t>e.g., =</a:t>
            </a:r>
            <a:r>
              <a:rPr lang="en-US" dirty="0"/>
              <a:t>, !=, GROUP BY, IN, COUNT, </a:t>
            </a:r>
            <a:r>
              <a:rPr lang="en-US" dirty="0" smtClean="0"/>
              <a:t>DISTINCT </a:t>
            </a:r>
            <a:endParaRPr lang="en-US" dirty="0"/>
          </a:p>
        </p:txBody>
      </p:sp>
      <p:sp>
        <p:nvSpPr>
          <p:cNvPr id="36878" name="Text Box 28"/>
          <p:cNvSpPr txBox="1">
            <a:spLocks noChangeArrowheads="1"/>
          </p:cNvSpPr>
          <p:nvPr/>
        </p:nvSpPr>
        <p:spPr bwMode="auto">
          <a:xfrm>
            <a:off x="762000" y="1524000"/>
            <a:ext cx="1066800" cy="366712"/>
          </a:xfrm>
          <a:prstGeom prst="rect">
            <a:avLst/>
          </a:prstGeom>
          <a:noFill/>
          <a:ln w="9525">
            <a:noFill/>
            <a:miter lim="800000"/>
            <a:headEnd/>
            <a:tailEnd/>
          </a:ln>
        </p:spPr>
        <p:txBody>
          <a:bodyPr>
            <a:spAutoFit/>
          </a:bodyPr>
          <a:lstStyle/>
          <a:p>
            <a:pPr>
              <a:spcBef>
                <a:spcPct val="50000"/>
              </a:spcBef>
            </a:pPr>
            <a:r>
              <a:rPr lang="en-US" dirty="0">
                <a:solidFill>
                  <a:srgbClr val="AF2B1D"/>
                </a:solidFill>
              </a:rPr>
              <a:t>Highest</a:t>
            </a:r>
          </a:p>
        </p:txBody>
      </p:sp>
      <p:sp>
        <p:nvSpPr>
          <p:cNvPr id="17" name="Rectangle 16"/>
          <p:cNvSpPr/>
          <p:nvPr/>
        </p:nvSpPr>
        <p:spPr>
          <a:xfrm>
            <a:off x="1981200" y="16002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8" name="TextBox 17"/>
          <p:cNvSpPr txBox="1"/>
          <p:nvPr/>
        </p:nvSpPr>
        <p:spPr>
          <a:xfrm>
            <a:off x="2057400" y="1676400"/>
            <a:ext cx="1752600" cy="400110"/>
          </a:xfrm>
          <a:prstGeom prst="rect">
            <a:avLst/>
          </a:prstGeom>
          <a:noFill/>
        </p:spPr>
        <p:txBody>
          <a:bodyPr wrap="square" rtlCol="0">
            <a:spAutoFit/>
          </a:bodyPr>
          <a:lstStyle/>
          <a:p>
            <a:r>
              <a:rPr lang="en-US" sz="2000" dirty="0" smtClean="0"/>
              <a:t>Scheme</a:t>
            </a:r>
            <a:endParaRPr lang="en-US" sz="2000" dirty="0"/>
          </a:p>
        </p:txBody>
      </p:sp>
      <p:sp>
        <p:nvSpPr>
          <p:cNvPr id="19" name="TextBox 18"/>
          <p:cNvSpPr txBox="1"/>
          <p:nvPr/>
        </p:nvSpPr>
        <p:spPr>
          <a:xfrm>
            <a:off x="3429000" y="1676400"/>
            <a:ext cx="1752600" cy="400110"/>
          </a:xfrm>
          <a:prstGeom prst="rect">
            <a:avLst/>
          </a:prstGeom>
          <a:noFill/>
        </p:spPr>
        <p:txBody>
          <a:bodyPr wrap="square" rtlCol="0">
            <a:spAutoFit/>
          </a:bodyPr>
          <a:lstStyle/>
          <a:p>
            <a:r>
              <a:rPr lang="en-US" sz="2000" dirty="0" smtClean="0"/>
              <a:t>Operation</a:t>
            </a:r>
            <a:endParaRPr lang="en-US" sz="2000" dirty="0"/>
          </a:p>
        </p:txBody>
      </p:sp>
      <p:sp>
        <p:nvSpPr>
          <p:cNvPr id="20" name="TextBox 19"/>
          <p:cNvSpPr txBox="1"/>
          <p:nvPr/>
        </p:nvSpPr>
        <p:spPr>
          <a:xfrm>
            <a:off x="5029200" y="1676400"/>
            <a:ext cx="990600" cy="400110"/>
          </a:xfrm>
          <a:prstGeom prst="rect">
            <a:avLst/>
          </a:prstGeom>
          <a:noFill/>
        </p:spPr>
        <p:txBody>
          <a:bodyPr wrap="square" rtlCol="0">
            <a:spAutoFit/>
          </a:bodyPr>
          <a:lstStyle/>
          <a:p>
            <a:r>
              <a:rPr lang="en-US" sz="2000" dirty="0" smtClean="0"/>
              <a:t>Details</a:t>
            </a:r>
            <a:endParaRPr lang="en-US" sz="2000" dirty="0"/>
          </a:p>
        </p:txBody>
      </p:sp>
      <p:cxnSp>
        <p:nvCxnSpPr>
          <p:cNvPr id="22" name="Straight Connector 21"/>
          <p:cNvCxnSpPr/>
          <p:nvPr/>
        </p:nvCxnSpPr>
        <p:spPr>
          <a:xfrm rot="5400000">
            <a:off x="3086100" y="18669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5400000">
            <a:off x="4534694" y="18661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981200" y="2209006"/>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0" name="TextBox 29"/>
          <p:cNvSpPr txBox="1"/>
          <p:nvPr/>
        </p:nvSpPr>
        <p:spPr>
          <a:xfrm>
            <a:off x="2057400" y="2285206"/>
            <a:ext cx="1219200" cy="400110"/>
          </a:xfrm>
          <a:prstGeom prst="rect">
            <a:avLst/>
          </a:prstGeom>
          <a:noFill/>
        </p:spPr>
        <p:txBody>
          <a:bodyPr wrap="square" rtlCol="0">
            <a:spAutoFit/>
          </a:bodyPr>
          <a:lstStyle/>
          <a:p>
            <a:r>
              <a:rPr lang="en-US" sz="2000" dirty="0" smtClean="0">
                <a:solidFill>
                  <a:schemeClr val="accent2"/>
                </a:solidFill>
              </a:rPr>
              <a:t>  RND</a:t>
            </a:r>
            <a:endParaRPr lang="en-US" sz="2000" dirty="0">
              <a:solidFill>
                <a:schemeClr val="accent2"/>
              </a:solidFill>
            </a:endParaRPr>
          </a:p>
        </p:txBody>
      </p:sp>
      <p:sp>
        <p:nvSpPr>
          <p:cNvPr id="31" name="TextBox 30"/>
          <p:cNvSpPr txBox="1"/>
          <p:nvPr/>
        </p:nvSpPr>
        <p:spPr>
          <a:xfrm>
            <a:off x="3733800" y="2285206"/>
            <a:ext cx="1752600" cy="400110"/>
          </a:xfrm>
          <a:prstGeom prst="rect">
            <a:avLst/>
          </a:prstGeom>
          <a:noFill/>
        </p:spPr>
        <p:txBody>
          <a:bodyPr wrap="square" rtlCol="0">
            <a:spAutoFit/>
          </a:bodyPr>
          <a:lstStyle/>
          <a:p>
            <a:r>
              <a:rPr lang="en-US" sz="2000" dirty="0" smtClean="0"/>
              <a:t>None</a:t>
            </a:r>
            <a:endParaRPr lang="en-US" sz="2000" dirty="0"/>
          </a:p>
        </p:txBody>
      </p:sp>
      <p:sp>
        <p:nvSpPr>
          <p:cNvPr id="32" name="TextBox 31"/>
          <p:cNvSpPr txBox="1"/>
          <p:nvPr/>
        </p:nvSpPr>
        <p:spPr>
          <a:xfrm>
            <a:off x="4800600" y="2285206"/>
            <a:ext cx="1905000" cy="369332"/>
          </a:xfrm>
          <a:prstGeom prst="rect">
            <a:avLst/>
          </a:prstGeom>
          <a:noFill/>
        </p:spPr>
        <p:txBody>
          <a:bodyPr wrap="square" rtlCol="0">
            <a:spAutoFit/>
          </a:bodyPr>
          <a:lstStyle/>
          <a:p>
            <a:r>
              <a:rPr lang="en-US" dirty="0" smtClean="0"/>
              <a:t>AES in UFE</a:t>
            </a:r>
            <a:endParaRPr lang="en-US" dirty="0"/>
          </a:p>
        </p:txBody>
      </p:sp>
      <p:cxnSp>
        <p:nvCxnSpPr>
          <p:cNvPr id="33" name="Straight Connector 32"/>
          <p:cNvCxnSpPr/>
          <p:nvPr/>
        </p:nvCxnSpPr>
        <p:spPr>
          <a:xfrm rot="5400000">
            <a:off x="3086100" y="24757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4534694" y="2474912"/>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981200" y="2818606"/>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6" name="TextBox 35"/>
          <p:cNvSpPr txBox="1"/>
          <p:nvPr/>
        </p:nvSpPr>
        <p:spPr>
          <a:xfrm>
            <a:off x="1981200" y="2894806"/>
            <a:ext cx="1143000" cy="400110"/>
          </a:xfrm>
          <a:prstGeom prst="rect">
            <a:avLst/>
          </a:prstGeom>
          <a:noFill/>
        </p:spPr>
        <p:txBody>
          <a:bodyPr wrap="square" rtlCol="0">
            <a:spAutoFit/>
          </a:bodyPr>
          <a:lstStyle/>
          <a:p>
            <a:r>
              <a:rPr lang="en-US" sz="2000" dirty="0" smtClean="0">
                <a:solidFill>
                  <a:schemeClr val="accent2"/>
                </a:solidFill>
              </a:rPr>
              <a:t>   HOM</a:t>
            </a:r>
            <a:endParaRPr lang="en-US" sz="2000" dirty="0">
              <a:solidFill>
                <a:schemeClr val="accent2"/>
              </a:solidFill>
            </a:endParaRPr>
          </a:p>
        </p:txBody>
      </p:sp>
      <p:sp>
        <p:nvSpPr>
          <p:cNvPr id="37" name="TextBox 36"/>
          <p:cNvSpPr txBox="1"/>
          <p:nvPr/>
        </p:nvSpPr>
        <p:spPr>
          <a:xfrm>
            <a:off x="3810000" y="2894806"/>
            <a:ext cx="1752600" cy="400110"/>
          </a:xfrm>
          <a:prstGeom prst="rect">
            <a:avLst/>
          </a:prstGeom>
          <a:noFill/>
        </p:spPr>
        <p:txBody>
          <a:bodyPr wrap="square" rtlCol="0">
            <a:spAutoFit/>
          </a:bodyPr>
          <a:lstStyle/>
          <a:p>
            <a:r>
              <a:rPr lang="en-US" sz="2000" dirty="0" smtClean="0"/>
              <a:t>+, *</a:t>
            </a:r>
            <a:endParaRPr lang="en-US" sz="2000" dirty="0"/>
          </a:p>
        </p:txBody>
      </p:sp>
      <p:sp>
        <p:nvSpPr>
          <p:cNvPr id="38" name="TextBox 37"/>
          <p:cNvSpPr txBox="1"/>
          <p:nvPr/>
        </p:nvSpPr>
        <p:spPr>
          <a:xfrm>
            <a:off x="4800600" y="3505200"/>
            <a:ext cx="1600200" cy="369332"/>
          </a:xfrm>
          <a:prstGeom prst="rect">
            <a:avLst/>
          </a:prstGeom>
          <a:noFill/>
        </p:spPr>
        <p:txBody>
          <a:bodyPr wrap="square" rtlCol="0">
            <a:spAutoFit/>
          </a:bodyPr>
          <a:lstStyle/>
          <a:p>
            <a:r>
              <a:rPr lang="en-US" dirty="0" smtClean="0"/>
              <a:t>AES in CTR</a:t>
            </a:r>
            <a:endParaRPr lang="en-US" dirty="0"/>
          </a:p>
        </p:txBody>
      </p:sp>
      <p:cxnSp>
        <p:nvCxnSpPr>
          <p:cNvPr id="39" name="Straight Connector 38"/>
          <p:cNvCxnSpPr/>
          <p:nvPr/>
        </p:nvCxnSpPr>
        <p:spPr>
          <a:xfrm rot="5400000">
            <a:off x="3086100" y="30853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4534694" y="3084512"/>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057400" y="3505200"/>
            <a:ext cx="1143000" cy="400110"/>
          </a:xfrm>
          <a:prstGeom prst="rect">
            <a:avLst/>
          </a:prstGeom>
          <a:noFill/>
        </p:spPr>
        <p:txBody>
          <a:bodyPr wrap="square" rtlCol="0">
            <a:spAutoFit/>
          </a:bodyPr>
          <a:lstStyle/>
          <a:p>
            <a:r>
              <a:rPr lang="en-US" sz="2000" dirty="0" smtClean="0">
                <a:solidFill>
                  <a:schemeClr val="accent2"/>
                </a:solidFill>
              </a:rPr>
              <a:t>   DET</a:t>
            </a:r>
            <a:endParaRPr lang="en-US" sz="2000" dirty="0">
              <a:solidFill>
                <a:schemeClr val="accent2"/>
              </a:solidFill>
            </a:endParaRPr>
          </a:p>
        </p:txBody>
      </p:sp>
      <p:sp>
        <p:nvSpPr>
          <p:cNvPr id="43" name="TextBox 42"/>
          <p:cNvSpPr txBox="1"/>
          <p:nvPr/>
        </p:nvSpPr>
        <p:spPr>
          <a:xfrm>
            <a:off x="3581400" y="3505200"/>
            <a:ext cx="1752600" cy="400110"/>
          </a:xfrm>
          <a:prstGeom prst="rect">
            <a:avLst/>
          </a:prstGeom>
          <a:noFill/>
        </p:spPr>
        <p:txBody>
          <a:bodyPr wrap="square" rtlCol="0">
            <a:spAutoFit/>
          </a:bodyPr>
          <a:lstStyle/>
          <a:p>
            <a:r>
              <a:rPr lang="en-US" sz="2000" dirty="0" smtClean="0"/>
              <a:t>equality</a:t>
            </a:r>
            <a:endParaRPr lang="en-US" sz="2000" dirty="0"/>
          </a:p>
        </p:txBody>
      </p:sp>
      <p:sp>
        <p:nvSpPr>
          <p:cNvPr id="44" name="TextBox 43"/>
          <p:cNvSpPr txBox="1"/>
          <p:nvPr/>
        </p:nvSpPr>
        <p:spPr>
          <a:xfrm>
            <a:off x="4800600" y="2819400"/>
            <a:ext cx="1676400" cy="384721"/>
          </a:xfrm>
          <a:prstGeom prst="rect">
            <a:avLst/>
          </a:prstGeom>
          <a:noFill/>
        </p:spPr>
        <p:txBody>
          <a:bodyPr wrap="square" rtlCol="0">
            <a:spAutoFit/>
          </a:bodyPr>
          <a:lstStyle/>
          <a:p>
            <a:r>
              <a:rPr lang="en-US" sz="1900" dirty="0" smtClean="0"/>
              <a:t>e.g., </a:t>
            </a:r>
            <a:r>
              <a:rPr lang="en-US" sz="1900" dirty="0" err="1" smtClean="0"/>
              <a:t>Paillier</a:t>
            </a:r>
            <a:endParaRPr lang="en-US" sz="1900" dirty="0"/>
          </a:p>
        </p:txBody>
      </p:sp>
      <p:cxnSp>
        <p:nvCxnSpPr>
          <p:cNvPr id="45" name="Straight Connector 44"/>
          <p:cNvCxnSpPr/>
          <p:nvPr/>
        </p:nvCxnSpPr>
        <p:spPr>
          <a:xfrm rot="5400000">
            <a:off x="3086100" y="36957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4534694" y="36949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1981200" y="4038600"/>
            <a:ext cx="42672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8" name="TextBox 47"/>
          <p:cNvSpPr txBox="1"/>
          <p:nvPr/>
        </p:nvSpPr>
        <p:spPr>
          <a:xfrm>
            <a:off x="1981200" y="4705290"/>
            <a:ext cx="1371600" cy="400110"/>
          </a:xfrm>
          <a:prstGeom prst="rect">
            <a:avLst/>
          </a:prstGeom>
          <a:noFill/>
        </p:spPr>
        <p:txBody>
          <a:bodyPr wrap="square" rtlCol="0">
            <a:spAutoFit/>
          </a:bodyPr>
          <a:lstStyle/>
          <a:p>
            <a:r>
              <a:rPr lang="en-US" sz="2000" dirty="0" smtClean="0">
                <a:solidFill>
                  <a:schemeClr val="accent2"/>
                </a:solidFill>
              </a:rPr>
              <a:t> SEARCH</a:t>
            </a:r>
            <a:endParaRPr lang="en-US" sz="2000" dirty="0">
              <a:solidFill>
                <a:schemeClr val="accent2"/>
              </a:solidFill>
            </a:endParaRPr>
          </a:p>
        </p:txBody>
      </p:sp>
      <p:sp>
        <p:nvSpPr>
          <p:cNvPr id="49" name="TextBox 48"/>
          <p:cNvSpPr txBox="1"/>
          <p:nvPr/>
        </p:nvSpPr>
        <p:spPr>
          <a:xfrm>
            <a:off x="3810000" y="4114800"/>
            <a:ext cx="1752600" cy="400110"/>
          </a:xfrm>
          <a:prstGeom prst="rect">
            <a:avLst/>
          </a:prstGeom>
          <a:noFill/>
        </p:spPr>
        <p:txBody>
          <a:bodyPr wrap="square" rtlCol="0">
            <a:spAutoFit/>
          </a:bodyPr>
          <a:lstStyle/>
          <a:p>
            <a:r>
              <a:rPr lang="en-US" sz="2000" dirty="0" smtClean="0"/>
              <a:t>join</a:t>
            </a:r>
            <a:endParaRPr lang="en-US" sz="2000" dirty="0"/>
          </a:p>
        </p:txBody>
      </p:sp>
      <p:sp>
        <p:nvSpPr>
          <p:cNvPr id="50" name="TextBox 49"/>
          <p:cNvSpPr txBox="1"/>
          <p:nvPr/>
        </p:nvSpPr>
        <p:spPr>
          <a:xfrm>
            <a:off x="5257800" y="4114800"/>
            <a:ext cx="990600" cy="400110"/>
          </a:xfrm>
          <a:prstGeom prst="rect">
            <a:avLst/>
          </a:prstGeom>
          <a:noFill/>
        </p:spPr>
        <p:txBody>
          <a:bodyPr wrap="square" rtlCol="0">
            <a:spAutoFit/>
          </a:bodyPr>
          <a:lstStyle/>
          <a:p>
            <a:r>
              <a:rPr lang="en-US" sz="2000" dirty="0" smtClean="0">
                <a:solidFill>
                  <a:srgbClr val="0000FF"/>
                </a:solidFill>
              </a:rPr>
              <a:t>new</a:t>
            </a:r>
            <a:endParaRPr lang="en-US" sz="2000" dirty="0">
              <a:solidFill>
                <a:srgbClr val="0000FF"/>
              </a:solidFill>
            </a:endParaRPr>
          </a:p>
        </p:txBody>
      </p:sp>
      <p:cxnSp>
        <p:nvCxnSpPr>
          <p:cNvPr id="51" name="Straight Connector 50"/>
          <p:cNvCxnSpPr/>
          <p:nvPr/>
        </p:nvCxnSpPr>
        <p:spPr>
          <a:xfrm rot="5400000">
            <a:off x="3086100" y="43053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a:off x="4534694" y="4304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057400" y="4114800"/>
            <a:ext cx="1219200" cy="400110"/>
          </a:xfrm>
          <a:prstGeom prst="rect">
            <a:avLst/>
          </a:prstGeom>
          <a:noFill/>
        </p:spPr>
        <p:txBody>
          <a:bodyPr wrap="square" rtlCol="0">
            <a:spAutoFit/>
          </a:bodyPr>
          <a:lstStyle/>
          <a:p>
            <a:r>
              <a:rPr lang="en-US" sz="2000" dirty="0" smtClean="0">
                <a:solidFill>
                  <a:schemeClr val="accent2"/>
                </a:solidFill>
              </a:rPr>
              <a:t>  </a:t>
            </a:r>
            <a:r>
              <a:rPr lang="en-US" sz="2000" dirty="0" smtClean="0">
                <a:solidFill>
                  <a:srgbClr val="0000FF"/>
                </a:solidFill>
              </a:rPr>
              <a:t>JOIN</a:t>
            </a:r>
            <a:endParaRPr lang="en-US" sz="2000" dirty="0">
              <a:solidFill>
                <a:srgbClr val="0000FF"/>
              </a:solidFill>
            </a:endParaRPr>
          </a:p>
        </p:txBody>
      </p:sp>
      <p:sp>
        <p:nvSpPr>
          <p:cNvPr id="55" name="TextBox 54"/>
          <p:cNvSpPr txBox="1"/>
          <p:nvPr/>
        </p:nvSpPr>
        <p:spPr>
          <a:xfrm>
            <a:off x="3657600" y="4724400"/>
            <a:ext cx="1752600" cy="400110"/>
          </a:xfrm>
          <a:prstGeom prst="rect">
            <a:avLst/>
          </a:prstGeom>
          <a:noFill/>
        </p:spPr>
        <p:txBody>
          <a:bodyPr wrap="square" rtlCol="0">
            <a:spAutoFit/>
          </a:bodyPr>
          <a:lstStyle/>
          <a:p>
            <a:r>
              <a:rPr lang="en-US" sz="2000" dirty="0" smtClean="0"/>
              <a:t>ILIKE</a:t>
            </a:r>
            <a:endParaRPr lang="en-US" sz="2000" dirty="0"/>
          </a:p>
        </p:txBody>
      </p:sp>
      <p:sp>
        <p:nvSpPr>
          <p:cNvPr id="56" name="TextBox 55"/>
          <p:cNvSpPr txBox="1"/>
          <p:nvPr/>
        </p:nvSpPr>
        <p:spPr>
          <a:xfrm>
            <a:off x="4800600" y="4648200"/>
            <a:ext cx="1905000" cy="584776"/>
          </a:xfrm>
          <a:prstGeom prst="rect">
            <a:avLst/>
          </a:prstGeom>
          <a:noFill/>
        </p:spPr>
        <p:txBody>
          <a:bodyPr wrap="square" rtlCol="0">
            <a:spAutoFit/>
          </a:bodyPr>
          <a:lstStyle/>
          <a:p>
            <a:r>
              <a:rPr lang="en-US" sz="1600" dirty="0" err="1" smtClean="0"/>
              <a:t>Amanatidis</a:t>
            </a:r>
            <a:r>
              <a:rPr lang="en-US" sz="1600" dirty="0" smtClean="0"/>
              <a:t> et al.’07</a:t>
            </a:r>
            <a:endParaRPr lang="en-US" sz="1600" dirty="0"/>
          </a:p>
        </p:txBody>
      </p:sp>
      <p:cxnSp>
        <p:nvCxnSpPr>
          <p:cNvPr id="57" name="Straight Connector 56"/>
          <p:cNvCxnSpPr/>
          <p:nvPr/>
        </p:nvCxnSpPr>
        <p:spPr>
          <a:xfrm rot="5400000">
            <a:off x="3086100" y="4914900"/>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4534694" y="49141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1981200" y="5257006"/>
            <a:ext cx="4267200" cy="53419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60" name="TextBox 59"/>
          <p:cNvSpPr txBox="1"/>
          <p:nvPr/>
        </p:nvSpPr>
        <p:spPr>
          <a:xfrm>
            <a:off x="2286000" y="5333206"/>
            <a:ext cx="1219200" cy="400110"/>
          </a:xfrm>
          <a:prstGeom prst="rect">
            <a:avLst/>
          </a:prstGeom>
          <a:noFill/>
        </p:spPr>
        <p:txBody>
          <a:bodyPr wrap="square" rtlCol="0">
            <a:spAutoFit/>
          </a:bodyPr>
          <a:lstStyle/>
          <a:p>
            <a:r>
              <a:rPr lang="en-US" sz="2000" dirty="0" smtClean="0">
                <a:solidFill>
                  <a:schemeClr val="accent2"/>
                </a:solidFill>
              </a:rPr>
              <a:t>OPE</a:t>
            </a:r>
            <a:endParaRPr lang="en-US" sz="2000" dirty="0">
              <a:solidFill>
                <a:schemeClr val="accent2"/>
              </a:solidFill>
            </a:endParaRPr>
          </a:p>
        </p:txBody>
      </p:sp>
      <p:sp>
        <p:nvSpPr>
          <p:cNvPr id="61" name="TextBox 60"/>
          <p:cNvSpPr txBox="1"/>
          <p:nvPr/>
        </p:nvSpPr>
        <p:spPr>
          <a:xfrm>
            <a:off x="3733800" y="5333206"/>
            <a:ext cx="1752600" cy="400110"/>
          </a:xfrm>
          <a:prstGeom prst="rect">
            <a:avLst/>
          </a:prstGeom>
          <a:noFill/>
        </p:spPr>
        <p:txBody>
          <a:bodyPr wrap="square" rtlCol="0">
            <a:spAutoFit/>
          </a:bodyPr>
          <a:lstStyle/>
          <a:p>
            <a:r>
              <a:rPr lang="en-US" sz="2000" dirty="0" smtClean="0"/>
              <a:t>order</a:t>
            </a:r>
            <a:endParaRPr lang="en-US" sz="2000" dirty="0"/>
          </a:p>
        </p:txBody>
      </p:sp>
      <p:cxnSp>
        <p:nvCxnSpPr>
          <p:cNvPr id="63" name="Straight Connector 62"/>
          <p:cNvCxnSpPr/>
          <p:nvPr/>
        </p:nvCxnSpPr>
        <p:spPr>
          <a:xfrm rot="5400000">
            <a:off x="3086497" y="5524103"/>
            <a:ext cx="533400" cy="79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4534694" y="5522912"/>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648200" y="5206424"/>
            <a:ext cx="1752600" cy="584776"/>
          </a:xfrm>
          <a:prstGeom prst="rect">
            <a:avLst/>
          </a:prstGeom>
          <a:noFill/>
        </p:spPr>
        <p:txBody>
          <a:bodyPr wrap="square" rtlCol="0">
            <a:spAutoFit/>
          </a:bodyPr>
          <a:lstStyle/>
          <a:p>
            <a:pPr algn="ctr"/>
            <a:r>
              <a:rPr lang="en-US" sz="1600" dirty="0" err="1" smtClean="0"/>
              <a:t>Boldyreva</a:t>
            </a:r>
            <a:r>
              <a:rPr lang="en-US" sz="1600" dirty="0" smtClean="0"/>
              <a:t> et al.</a:t>
            </a:r>
          </a:p>
          <a:p>
            <a:pPr algn="ctr"/>
            <a:r>
              <a:rPr lang="en-US" sz="1600" dirty="0" smtClean="0"/>
              <a:t>’09</a:t>
            </a:r>
            <a:endParaRPr lang="en-US" sz="1600" dirty="0"/>
          </a:p>
        </p:txBody>
      </p:sp>
      <p:sp>
        <p:nvSpPr>
          <p:cNvPr id="66" name="AutoShape 24"/>
          <p:cNvSpPr>
            <a:spLocks noChangeArrowheads="1"/>
          </p:cNvSpPr>
          <p:nvPr/>
        </p:nvSpPr>
        <p:spPr bwMode="auto">
          <a:xfrm>
            <a:off x="6400800" y="4572000"/>
            <a:ext cx="2438400" cy="762000"/>
          </a:xfrm>
          <a:prstGeom prst="wedgeRectCallout">
            <a:avLst>
              <a:gd name="adj1" fmla="val -55053"/>
              <a:gd name="adj2" fmla="val 82709"/>
            </a:avLst>
          </a:prstGeom>
          <a:noFill/>
          <a:ln w="9525">
            <a:solidFill>
              <a:srgbClr val="2012D8"/>
            </a:solidFill>
            <a:miter lim="800000"/>
            <a:headEnd/>
            <a:tailEnd/>
          </a:ln>
        </p:spPr>
        <p:txBody>
          <a:bodyPr/>
          <a:lstStyle/>
          <a:p>
            <a:endParaRPr lang="en-US"/>
          </a:p>
        </p:txBody>
      </p:sp>
      <p:sp>
        <p:nvSpPr>
          <p:cNvPr id="67" name="Text Box 27"/>
          <p:cNvSpPr txBox="1">
            <a:spLocks noChangeArrowheads="1"/>
          </p:cNvSpPr>
          <p:nvPr/>
        </p:nvSpPr>
        <p:spPr bwMode="auto">
          <a:xfrm>
            <a:off x="6400800" y="4648200"/>
            <a:ext cx="2819400" cy="641350"/>
          </a:xfrm>
          <a:prstGeom prst="rect">
            <a:avLst/>
          </a:prstGeom>
          <a:noFill/>
          <a:ln w="9525">
            <a:noFill/>
            <a:miter lim="800000"/>
            <a:headEnd/>
            <a:tailEnd/>
          </a:ln>
        </p:spPr>
        <p:txBody>
          <a:bodyPr>
            <a:spAutoFit/>
          </a:bodyPr>
          <a:lstStyle/>
          <a:p>
            <a:pPr>
              <a:spcBef>
                <a:spcPct val="50000"/>
              </a:spcBef>
            </a:pPr>
            <a:r>
              <a:rPr lang="en-US" dirty="0" smtClean="0"/>
              <a:t>e.g., &gt;</a:t>
            </a:r>
            <a:r>
              <a:rPr lang="en-US" dirty="0"/>
              <a:t>, &lt;, ORDER BY, SORT, MAX, </a:t>
            </a:r>
            <a:r>
              <a:rPr lang="en-US" dirty="0" smtClean="0"/>
              <a:t>MIN</a:t>
            </a:r>
            <a:endParaRPr lang="en-US" dirty="0"/>
          </a:p>
        </p:txBody>
      </p:sp>
      <p:sp>
        <p:nvSpPr>
          <p:cNvPr id="73" name="AutoShape 24"/>
          <p:cNvSpPr>
            <a:spLocks noChangeArrowheads="1"/>
          </p:cNvSpPr>
          <p:nvPr/>
        </p:nvSpPr>
        <p:spPr bwMode="auto">
          <a:xfrm>
            <a:off x="6400800" y="5791200"/>
            <a:ext cx="1981200" cy="533400"/>
          </a:xfrm>
          <a:prstGeom prst="wedgeRectCallout">
            <a:avLst>
              <a:gd name="adj1" fmla="val -58178"/>
              <a:gd name="adj2" fmla="val -70624"/>
            </a:avLst>
          </a:prstGeom>
          <a:noFill/>
          <a:ln w="9525">
            <a:solidFill>
              <a:srgbClr val="2012D8"/>
            </a:solidFill>
            <a:miter lim="800000"/>
            <a:headEnd/>
            <a:tailEnd/>
          </a:ln>
        </p:spPr>
        <p:txBody>
          <a:bodyPr/>
          <a:lstStyle/>
          <a:p>
            <a:endParaRPr lang="en-US"/>
          </a:p>
        </p:txBody>
      </p:sp>
      <p:sp>
        <p:nvSpPr>
          <p:cNvPr id="74" name="TextBox 73"/>
          <p:cNvSpPr txBox="1"/>
          <p:nvPr/>
        </p:nvSpPr>
        <p:spPr>
          <a:xfrm>
            <a:off x="6629400" y="5715000"/>
            <a:ext cx="2438400" cy="646331"/>
          </a:xfrm>
          <a:prstGeom prst="rect">
            <a:avLst/>
          </a:prstGeom>
          <a:noFill/>
        </p:spPr>
        <p:txBody>
          <a:bodyPr wrap="square" rtlCol="0">
            <a:spAutoFit/>
          </a:bodyPr>
          <a:lstStyle/>
          <a:p>
            <a:r>
              <a:rPr lang="en-US" dirty="0" smtClean="0">
                <a:solidFill>
                  <a:srgbClr val="0000FF"/>
                </a:solidFill>
              </a:rPr>
              <a:t>first practical implementation</a:t>
            </a:r>
            <a:endParaRPr lang="en-US" dirty="0">
              <a:solidFill>
                <a:srgbClr val="0000FF"/>
              </a:solidFill>
            </a:endParaRPr>
          </a:p>
        </p:txBody>
      </p:sp>
      <p:sp>
        <p:nvSpPr>
          <p:cNvPr id="62" name="Text Box 14"/>
          <p:cNvSpPr txBox="1">
            <a:spLocks noChangeArrowheads="1"/>
          </p:cNvSpPr>
          <p:nvPr/>
        </p:nvSpPr>
        <p:spPr bwMode="auto">
          <a:xfrm>
            <a:off x="228600" y="3429000"/>
            <a:ext cx="1295400" cy="369332"/>
          </a:xfrm>
          <a:prstGeom prst="rect">
            <a:avLst/>
          </a:prstGeom>
          <a:noFill/>
          <a:ln w="9525">
            <a:noFill/>
            <a:miter lim="800000"/>
            <a:headEnd/>
            <a:tailEnd/>
          </a:ln>
        </p:spPr>
        <p:txBody>
          <a:bodyPr wrap="square">
            <a:spAutoFit/>
          </a:bodyPr>
          <a:lstStyle/>
          <a:p>
            <a:pPr>
              <a:spcBef>
                <a:spcPct val="50000"/>
              </a:spcBef>
            </a:pPr>
            <a:r>
              <a:rPr lang="en-US" dirty="0" smtClean="0"/>
              <a:t>Security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3" grpId="0" animBg="1"/>
      <p:bldP spid="37912" grpId="0" animBg="1"/>
      <p:bldP spid="37913" grpId="0"/>
      <p:bldP spid="35" grpId="0" animBg="1"/>
      <p:bldP spid="36" grpId="0"/>
      <p:bldP spid="37" grpId="0"/>
      <p:bldP spid="38" grpId="0"/>
      <p:bldP spid="42" grpId="0"/>
      <p:bldP spid="43" grpId="0"/>
      <p:bldP spid="44" grpId="0"/>
      <p:bldP spid="47" grpId="0" animBg="1"/>
      <p:bldP spid="48" grpId="0"/>
      <p:bldP spid="49" grpId="0"/>
      <p:bldP spid="50" grpId="0"/>
      <p:bldP spid="54" grpId="0"/>
      <p:bldP spid="55" grpId="0"/>
      <p:bldP spid="56" grpId="0"/>
      <p:bldP spid="59" grpId="0" animBg="1"/>
      <p:bldP spid="60" grpId="0"/>
      <p:bldP spid="61" grpId="0"/>
      <p:bldP spid="65" grpId="0"/>
      <p:bldP spid="66" grpId="0" animBg="1"/>
      <p:bldP spid="67" grpId="0"/>
      <p:bldP spid="73" grpId="0" animBg="1"/>
      <p:bldP spid="74" grpId="0"/>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FIRSTRALUCA@YFUVQLSFUVWXY5MJ" val="31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23174</TotalTime>
  <Words>3505</Words>
  <Application>Microsoft Office PowerPoint</Application>
  <PresentationFormat>On-screen Show (4:3)</PresentationFormat>
  <Paragraphs>589</Paragraphs>
  <Slides>36</Slides>
  <Notes>29</Notes>
  <HiddenSlides>0</HiddenSlides>
  <MMClips>0</MMClips>
  <ScaleCrop>false</ScaleCrop>
  <HeadingPairs>
    <vt:vector size="4" baseType="variant">
      <vt:variant>
        <vt:lpstr>Design Template</vt:lpstr>
      </vt:variant>
      <vt:variant>
        <vt:i4>2</vt:i4>
      </vt:variant>
      <vt:variant>
        <vt:lpstr>Slide Titles</vt:lpstr>
      </vt:variant>
      <vt:variant>
        <vt:i4>36</vt:i4>
      </vt:variant>
    </vt:vector>
  </HeadingPairs>
  <TitlesOfParts>
    <vt:vector size="38" baseType="lpstr">
      <vt:lpstr>Concourse</vt:lpstr>
      <vt:lpstr>Office Theme</vt:lpstr>
      <vt:lpstr>Slide 1</vt:lpstr>
      <vt:lpstr>Problem: Confidential Data Leaks</vt:lpstr>
      <vt:lpstr>CryptDB</vt:lpstr>
      <vt:lpstr>Threat Model</vt:lpstr>
      <vt:lpstr>Threat 1: Passive attacks to DB Server</vt:lpstr>
      <vt:lpstr>Threat 1: Passive attacks to DB Server</vt:lpstr>
      <vt:lpstr>Example</vt:lpstr>
      <vt:lpstr>Slide 8</vt:lpstr>
      <vt:lpstr>1. SQL-aware encryption</vt:lpstr>
      <vt:lpstr>Slide 10</vt:lpstr>
      <vt:lpstr>2. Adjustable query-based encryption</vt:lpstr>
      <vt:lpstr>Example</vt:lpstr>
      <vt:lpstr>JOIN needs new crypto</vt:lpstr>
      <vt:lpstr>Other queries</vt:lpstr>
      <vt:lpstr>Security converges</vt:lpstr>
      <vt:lpstr>Confidentiality Guarantees</vt:lpstr>
      <vt:lpstr>Picture so far</vt:lpstr>
      <vt:lpstr>Problem: data sharing</vt:lpstr>
      <vt:lpstr>Key chaining to user passwords </vt:lpstr>
      <vt:lpstr>Annotations</vt:lpstr>
      <vt:lpstr>Annotations</vt:lpstr>
      <vt:lpstr>Security</vt:lpstr>
      <vt:lpstr>Implementation</vt:lpstr>
      <vt:lpstr>Evaluation</vt:lpstr>
      <vt:lpstr>Evaluation</vt:lpstr>
      <vt:lpstr>Application changes</vt:lpstr>
      <vt:lpstr>Confidentiality in the DB </vt:lpstr>
      <vt:lpstr>Low overhead</vt:lpstr>
      <vt:lpstr>Slide 29</vt:lpstr>
      <vt:lpstr>Conclusions</vt:lpstr>
      <vt:lpstr>Microbenchmarks from TPC-C</vt:lpstr>
      <vt:lpstr>HotCRP Example</vt:lpstr>
      <vt:lpstr>Brief Examples</vt:lpstr>
      <vt:lpstr>Microbenchmarks for TPC-C</vt:lpstr>
      <vt:lpstr>Brief Examples</vt:lpstr>
      <vt:lpstr>Key chaining to user passwords </vt:lpstr>
    </vt:vector>
  </TitlesOfParts>
  <Company>Microsoft</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Searchable and Efficient Cloud Storage</dc:title>
  <dc:creator>Raluca Ada Popa</dc:creator>
  <cp:lastModifiedBy>Raluca Ada Popa</cp:lastModifiedBy>
  <cp:revision>1631</cp:revision>
  <dcterms:created xsi:type="dcterms:W3CDTF">2011-05-19T17:06:02Z</dcterms:created>
  <dcterms:modified xsi:type="dcterms:W3CDTF">2011-05-19T17:06:31Z</dcterms:modified>
</cp:coreProperties>
</file>