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59" r:id="rId4"/>
    <p:sldId id="260" r:id="rId5"/>
    <p:sldId id="261" r:id="rId6"/>
    <p:sldId id="257" r:id="rId7"/>
    <p:sldId id="262" r:id="rId8"/>
    <p:sldId id="263" r:id="rId9"/>
    <p:sldId id="264" r:id="rId10"/>
    <p:sldId id="265" r:id="rId11"/>
    <p:sldId id="266" r:id="rId12"/>
    <p:sldId id="267" r:id="rId13"/>
    <p:sldId id="270" r:id="rId14"/>
    <p:sldId id="269" r:id="rId15"/>
    <p:sldId id="268" r:id="rId16"/>
    <p:sldId id="279" r:id="rId17"/>
    <p:sldId id="277" r:id="rId18"/>
    <p:sldId id="271" r:id="rId19"/>
    <p:sldId id="272" r:id="rId20"/>
    <p:sldId id="274" r:id="rId21"/>
    <p:sldId id="273" r:id="rId22"/>
    <p:sldId id="275" r:id="rId23"/>
    <p:sldId id="280" r:id="rId24"/>
    <p:sldId id="276" r:id="rId25"/>
    <p:sldId id="281" r:id="rId26"/>
    <p:sldId id="292"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45"/>
    <p:restoredTop sz="95441" autoAdjust="0"/>
  </p:normalViewPr>
  <p:slideViewPr>
    <p:cSldViewPr>
      <p:cViewPr varScale="1">
        <p:scale>
          <a:sx n="74" d="100"/>
          <a:sy n="74" d="100"/>
        </p:scale>
        <p:origin x="690" y="60"/>
      </p:cViewPr>
      <p:guideLst>
        <p:guide orient="horz" pos="220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964D9-9A2E-4F10-B864-D3ADDA7AC871}" type="datetimeFigureOut">
              <a:rPr lang="en-NZ" smtClean="0"/>
              <a:t>21/08/2019</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1C0DB-B590-426F-A834-B29C700D0DCC}" type="slidenum">
              <a:rPr lang="en-NZ" smtClean="0"/>
              <a:t>‹#›</a:t>
            </a:fld>
            <a:endParaRPr lang="en-NZ"/>
          </a:p>
        </p:txBody>
      </p:sp>
    </p:spTree>
    <p:extLst>
      <p:ext uri="{BB962C8B-B14F-4D97-AF65-F5344CB8AC3E}">
        <p14:creationId xmlns:p14="http://schemas.microsoft.com/office/powerpoint/2010/main" val="2589182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71C0DB-B590-426F-A834-B29C700D0DCC}" type="slidenum">
              <a:rPr lang="en-NZ" smtClean="0"/>
              <a:t>1</a:t>
            </a:fld>
            <a:endParaRPr lang="en-NZ"/>
          </a:p>
        </p:txBody>
      </p:sp>
    </p:spTree>
    <p:extLst>
      <p:ext uri="{BB962C8B-B14F-4D97-AF65-F5344CB8AC3E}">
        <p14:creationId xmlns:p14="http://schemas.microsoft.com/office/powerpoint/2010/main" val="749728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Float and double</a:t>
            </a:r>
            <a:r>
              <a:rPr lang="en-NZ" baseline="0" dirty="0" smtClean="0"/>
              <a:t> represent numbers with fractional parts </a:t>
            </a:r>
            <a:r>
              <a:rPr lang="mr-IN" baseline="0" dirty="0" smtClean="0"/>
              <a:t>–</a:t>
            </a:r>
            <a:r>
              <a:rPr lang="en-NZ" baseline="0" dirty="0" smtClean="0"/>
              <a:t> float 32 bits and double 64 bits</a:t>
            </a:r>
          </a:p>
        </p:txBody>
      </p:sp>
      <p:sp>
        <p:nvSpPr>
          <p:cNvPr id="4" name="Slide Number Placeholder 3"/>
          <p:cNvSpPr>
            <a:spLocks noGrp="1"/>
          </p:cNvSpPr>
          <p:nvPr>
            <p:ph type="sldNum" sz="quarter" idx="10"/>
          </p:nvPr>
        </p:nvSpPr>
        <p:spPr/>
        <p:txBody>
          <a:bodyPr/>
          <a:lstStyle/>
          <a:p>
            <a:fld id="{E171C0DB-B590-426F-A834-B29C700D0DCC}" type="slidenum">
              <a:rPr lang="en-NZ" smtClean="0"/>
              <a:t>10</a:t>
            </a:fld>
            <a:endParaRPr lang="en-NZ"/>
          </a:p>
        </p:txBody>
      </p:sp>
    </p:spTree>
    <p:extLst>
      <p:ext uri="{BB962C8B-B14F-4D97-AF65-F5344CB8AC3E}">
        <p14:creationId xmlns:p14="http://schemas.microsoft.com/office/powerpoint/2010/main" val="1139103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11</a:t>
            </a:fld>
            <a:endParaRPr lang="en-NZ"/>
          </a:p>
        </p:txBody>
      </p:sp>
    </p:spTree>
    <p:extLst>
      <p:ext uri="{BB962C8B-B14F-4D97-AF65-F5344CB8AC3E}">
        <p14:creationId xmlns:p14="http://schemas.microsoft.com/office/powerpoint/2010/main" val="266322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12</a:t>
            </a:fld>
            <a:endParaRPr lang="en-NZ"/>
          </a:p>
        </p:txBody>
      </p:sp>
    </p:spTree>
    <p:extLst>
      <p:ext uri="{BB962C8B-B14F-4D97-AF65-F5344CB8AC3E}">
        <p14:creationId xmlns:p14="http://schemas.microsoft.com/office/powerpoint/2010/main" val="833045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0" dirty="0" smtClean="0"/>
              <a:t>Modulo</a:t>
            </a:r>
            <a:r>
              <a:rPr lang="en-NZ" b="0" baseline="0" dirty="0" smtClean="0"/>
              <a:t> – the “remainder” operation. Frequently used in games programming to generate a looping sequence of numbers from 0 to n-1 </a:t>
            </a:r>
          </a:p>
          <a:p>
            <a:pPr marL="171450" indent="-171450">
              <a:buFont typeface="Arial" charset="0"/>
              <a:buChar char="•"/>
            </a:pPr>
            <a:endParaRPr lang="en-NZ" b="0" baseline="0" dirty="0" smtClean="0"/>
          </a:p>
          <a:p>
            <a:pPr marL="171450" indent="-171450">
              <a:buFont typeface="Arial" charset="0"/>
              <a:buChar char="•"/>
            </a:pPr>
            <a:r>
              <a:rPr lang="en-NZ" b="0" baseline="0" dirty="0" smtClean="0"/>
              <a:t>Be careful of division, Sometimes, C++ will cast to an int when you really want a float or double</a:t>
            </a:r>
          </a:p>
          <a:p>
            <a:pPr marL="171450" indent="-171450">
              <a:buFont typeface="Arial" charset="0"/>
              <a:buChar char="•"/>
            </a:pPr>
            <a:endParaRPr lang="en-NZ" b="0" baseline="0" dirty="0" smtClean="0"/>
          </a:p>
          <a:p>
            <a:pPr marL="171450" indent="-171450">
              <a:buFont typeface="Arial" charset="0"/>
              <a:buChar char="•"/>
            </a:pPr>
            <a:r>
              <a:rPr lang="en-NZ" b="0" baseline="0" dirty="0" smtClean="0"/>
              <a:t>Watch out for funny bugs. When we get to game physics, the language will keep trying to cast your fractions to integers</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13</a:t>
            </a:fld>
            <a:endParaRPr lang="en-NZ"/>
          </a:p>
        </p:txBody>
      </p:sp>
    </p:spTree>
    <p:extLst>
      <p:ext uri="{BB962C8B-B14F-4D97-AF65-F5344CB8AC3E}">
        <p14:creationId xmlns:p14="http://schemas.microsoft.com/office/powerpoint/2010/main" val="3758463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Prefix and postfix operators</a:t>
            </a:r>
          </a:p>
          <a:p>
            <a:pPr marL="171450" indent="-171450">
              <a:buFont typeface="Arial" charset="0"/>
              <a:buChar char="•"/>
            </a:pPr>
            <a:endParaRPr lang="en-NZ" dirty="0" smtClean="0"/>
          </a:p>
          <a:p>
            <a:pPr marL="171450" indent="-171450">
              <a:buFont typeface="Arial" charset="0"/>
              <a:buChar char="•"/>
            </a:pPr>
            <a:r>
              <a:rPr lang="en-NZ" dirty="0" smtClean="0"/>
              <a:t>a = b++</a:t>
            </a:r>
          </a:p>
          <a:p>
            <a:pPr marL="628650" lvl="1" indent="-171450">
              <a:buFont typeface="Arial" charset="0"/>
              <a:buChar char="•"/>
            </a:pPr>
            <a:r>
              <a:rPr lang="en-NZ" baseline="0" dirty="0" smtClean="0"/>
              <a:t>a = b</a:t>
            </a:r>
          </a:p>
          <a:p>
            <a:pPr marL="628650" lvl="1" indent="-171450">
              <a:buFont typeface="Arial" charset="0"/>
              <a:buChar char="•"/>
            </a:pPr>
            <a:r>
              <a:rPr lang="en-NZ" baseline="0" dirty="0" smtClean="0"/>
              <a:t>b = b + 1</a:t>
            </a:r>
          </a:p>
          <a:p>
            <a:pPr marL="171450" indent="-171450">
              <a:buFont typeface="Arial" charset="0"/>
              <a:buChar char="•"/>
            </a:pPr>
            <a:r>
              <a:rPr lang="en-NZ" dirty="0" smtClean="0"/>
              <a:t>a = ++b</a:t>
            </a:r>
            <a:endParaRPr lang="en-NZ" baseline="0" dirty="0" smtClean="0"/>
          </a:p>
          <a:p>
            <a:pPr marL="628650" lvl="1" indent="-171450">
              <a:buFont typeface="Arial" charset="0"/>
              <a:buChar char="•"/>
            </a:pPr>
            <a:r>
              <a:rPr lang="en-NZ" baseline="0" dirty="0" smtClean="0"/>
              <a:t>b = b </a:t>
            </a:r>
            <a:r>
              <a:rPr lang="en-AU" baseline="0" dirty="0" smtClean="0"/>
              <a:t>+</a:t>
            </a:r>
            <a:r>
              <a:rPr lang="en-NZ" baseline="0" dirty="0" smtClean="0"/>
              <a:t> 1 + 1</a:t>
            </a:r>
          </a:p>
          <a:p>
            <a:pPr marL="628650" lvl="1" indent="-171450">
              <a:buFont typeface="Arial" charset="0"/>
              <a:buChar char="•"/>
            </a:pPr>
            <a:r>
              <a:rPr lang="en-NZ" baseline="0" dirty="0" smtClean="0"/>
              <a:t>a = b</a:t>
            </a:r>
          </a:p>
          <a:p>
            <a:pPr marL="628650" lvl="1" indent="-171450">
              <a:buFont typeface="Arial" charset="0"/>
              <a:buChar char="•"/>
            </a:pPr>
            <a:endParaRPr lang="en-NZ" baseline="0" dirty="0" smtClean="0"/>
          </a:p>
          <a:p>
            <a:pPr marL="457200" lvl="1" indent="0">
              <a:buFont typeface="Arial" charset="0"/>
              <a:buNone/>
            </a:pPr>
            <a:endParaRPr lang="en-NZ" baseline="0" dirty="0" smtClean="0"/>
          </a:p>
        </p:txBody>
      </p:sp>
      <p:sp>
        <p:nvSpPr>
          <p:cNvPr id="4" name="Slide Number Placeholder 3"/>
          <p:cNvSpPr>
            <a:spLocks noGrp="1"/>
          </p:cNvSpPr>
          <p:nvPr>
            <p:ph type="sldNum" sz="quarter" idx="10"/>
          </p:nvPr>
        </p:nvSpPr>
        <p:spPr/>
        <p:txBody>
          <a:bodyPr/>
          <a:lstStyle/>
          <a:p>
            <a:fld id="{E171C0DB-B590-426F-A834-B29C700D0DCC}" type="slidenum">
              <a:rPr lang="en-NZ" smtClean="0"/>
              <a:t>14</a:t>
            </a:fld>
            <a:endParaRPr lang="en-NZ"/>
          </a:p>
        </p:txBody>
      </p:sp>
    </p:spTree>
    <p:extLst>
      <p:ext uri="{BB962C8B-B14F-4D97-AF65-F5344CB8AC3E}">
        <p14:creationId xmlns:p14="http://schemas.microsoft.com/office/powerpoint/2010/main" val="1645957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15</a:t>
            </a:fld>
            <a:endParaRPr lang="en-NZ"/>
          </a:p>
        </p:txBody>
      </p:sp>
    </p:spTree>
    <p:extLst>
      <p:ext uri="{BB962C8B-B14F-4D97-AF65-F5344CB8AC3E}">
        <p14:creationId xmlns:p14="http://schemas.microsoft.com/office/powerpoint/2010/main" val="1205614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Caution: Getting your operator</a:t>
            </a:r>
            <a:r>
              <a:rPr lang="en-NZ" baseline="0" dirty="0" smtClean="0"/>
              <a:t> wrong as shown makes for perfectly legal C++. Some IDEs will generate a warning, but will still compile and run</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16</a:t>
            </a:fld>
            <a:endParaRPr lang="en-NZ"/>
          </a:p>
        </p:txBody>
      </p:sp>
    </p:spTree>
    <p:extLst>
      <p:ext uri="{BB962C8B-B14F-4D97-AF65-F5344CB8AC3E}">
        <p14:creationId xmlns:p14="http://schemas.microsoft.com/office/powerpoint/2010/main" val="1957852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The native C++ rand() function returns a number between 1 and 32k</a:t>
            </a:r>
          </a:p>
          <a:p>
            <a:pPr marL="171450" indent="-171450">
              <a:buFont typeface="Arial" charset="0"/>
              <a:buChar char="•"/>
            </a:pPr>
            <a:endParaRPr lang="en-NZ" dirty="0" smtClean="0"/>
          </a:p>
          <a:p>
            <a:pPr marL="171450" indent="-171450">
              <a:buFont typeface="Arial" charset="0"/>
              <a:buChar char="•"/>
            </a:pPr>
            <a:r>
              <a:rPr lang="en-NZ" dirty="0" smtClean="0"/>
              <a:t>Then take</a:t>
            </a:r>
            <a:r>
              <a:rPr lang="en-NZ" baseline="0" dirty="0" smtClean="0"/>
              <a:t> the mod of n to get the values between 0 and n-1</a:t>
            </a:r>
          </a:p>
          <a:p>
            <a:pPr marL="171450" indent="-171450">
              <a:buFont typeface="Arial" charset="0"/>
              <a:buChar cha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This is one of those things that varies from environment to environment. Just always check.</a:t>
            </a:r>
          </a:p>
        </p:txBody>
      </p:sp>
      <p:sp>
        <p:nvSpPr>
          <p:cNvPr id="4" name="Slide Number Placeholder 3"/>
          <p:cNvSpPr>
            <a:spLocks noGrp="1"/>
          </p:cNvSpPr>
          <p:nvPr>
            <p:ph type="sldNum" sz="quarter" idx="10"/>
          </p:nvPr>
        </p:nvSpPr>
        <p:spPr/>
        <p:txBody>
          <a:bodyPr/>
          <a:lstStyle/>
          <a:p>
            <a:fld id="{E171C0DB-B590-426F-A834-B29C700D0DCC}" type="slidenum">
              <a:rPr lang="en-NZ" smtClean="0"/>
              <a:t>17</a:t>
            </a:fld>
            <a:endParaRPr lang="en-NZ"/>
          </a:p>
        </p:txBody>
      </p:sp>
    </p:spTree>
    <p:extLst>
      <p:ext uri="{BB962C8B-B14F-4D97-AF65-F5344CB8AC3E}">
        <p14:creationId xmlns:p14="http://schemas.microsoft.com/office/powerpoint/2010/main" val="1561562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18</a:t>
            </a:fld>
            <a:endParaRPr lang="en-NZ"/>
          </a:p>
        </p:txBody>
      </p:sp>
    </p:spTree>
    <p:extLst>
      <p:ext uri="{BB962C8B-B14F-4D97-AF65-F5344CB8AC3E}">
        <p14:creationId xmlns:p14="http://schemas.microsoft.com/office/powerpoint/2010/main" val="3568930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19</a:t>
            </a:fld>
            <a:endParaRPr lang="en-NZ"/>
          </a:p>
        </p:txBody>
      </p:sp>
    </p:spTree>
    <p:extLst>
      <p:ext uri="{BB962C8B-B14F-4D97-AF65-F5344CB8AC3E}">
        <p14:creationId xmlns:p14="http://schemas.microsoft.com/office/powerpoint/2010/main" val="293153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I am available nearly 24</a:t>
            </a:r>
            <a:r>
              <a:rPr lang="en-NZ" baseline="0" dirty="0" smtClean="0"/>
              <a:t>/7 on all platforms. Don’t hesitate to send me a direct message on Teams or email on Outlook. </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I also have an open door policy and happy to discuss anything about the course, etc</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Note: I have created a private channel </a:t>
            </a:r>
            <a:r>
              <a:rPr lang="mr-IN" baseline="0" dirty="0" smtClean="0"/>
              <a:t>–</a:t>
            </a:r>
            <a:r>
              <a:rPr lang="en-NZ" baseline="0" dirty="0" smtClean="0"/>
              <a:t> if you can’t see this, please tell me</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The course material will be available on GitHub </a:t>
            </a:r>
            <a:r>
              <a:rPr lang="mr-IN" baseline="0" dirty="0" smtClean="0"/>
              <a:t>–</a:t>
            </a:r>
            <a:r>
              <a:rPr lang="en-NZ" baseline="0" dirty="0" smtClean="0"/>
              <a:t> I am constantly updating this repository so make sure you git pull each time you come to class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sz="1200" b="0" i="0" kern="1200" dirty="0" smtClean="0">
                <a:solidFill>
                  <a:schemeClr val="tx1"/>
                </a:solidFill>
                <a:effectLst/>
                <a:latin typeface="+mn-lt"/>
                <a:ea typeface="+mn-ea"/>
                <a:cs typeface="+mn-cs"/>
              </a:rPr>
              <a:t>https://</a:t>
            </a:r>
            <a:r>
              <a:rPr lang="en-NZ" sz="1200" b="0" i="0" kern="1200" dirty="0" err="1" smtClean="0">
                <a:solidFill>
                  <a:schemeClr val="tx1"/>
                </a:solidFill>
                <a:effectLst/>
                <a:latin typeface="+mn-lt"/>
                <a:ea typeface="+mn-ea"/>
                <a:cs typeface="+mn-cs"/>
              </a:rPr>
              <a:t>github.com</a:t>
            </a:r>
            <a:r>
              <a:rPr lang="en-NZ" sz="1200" b="0" i="0" kern="1200" dirty="0" smtClean="0">
                <a:solidFill>
                  <a:schemeClr val="tx1"/>
                </a:solidFill>
                <a:effectLst/>
                <a:latin typeface="+mn-lt"/>
                <a:ea typeface="+mn-ea"/>
                <a:cs typeface="+mn-cs"/>
              </a:rPr>
              <a:t>/Grayson-Orr/Course-Files/tree/master/Programming%204</a:t>
            </a:r>
            <a:endParaRPr lang="en-NZ" baseline="0" dirty="0" smtClean="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a:t>
            </a:fld>
            <a:endParaRPr lang="en-NZ"/>
          </a:p>
        </p:txBody>
      </p:sp>
    </p:spTree>
    <p:extLst>
      <p:ext uri="{BB962C8B-B14F-4D97-AF65-F5344CB8AC3E}">
        <p14:creationId xmlns:p14="http://schemas.microsoft.com/office/powerpoint/2010/main" val="3467866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aseline="0" dirty="0" smtClean="0"/>
              <a:t>Only integers or equivalent can be switched on</a:t>
            </a:r>
          </a:p>
          <a:p>
            <a:pPr marL="171450" indent="-171450">
              <a:buFont typeface="Arial" charset="0"/>
              <a:buChar char="•"/>
            </a:pPr>
            <a:endParaRPr lang="en-NZ" baseline="0" dirty="0" smtClean="0"/>
          </a:p>
          <a:p>
            <a:pPr marL="171450" indent="-171450">
              <a:buFont typeface="Arial" charset="0"/>
              <a:buChar char="•"/>
            </a:pPr>
            <a:r>
              <a:rPr lang="en-NZ" baseline="0" dirty="0" smtClean="0"/>
              <a:t>Though, if you prefer strings, make an enumerations</a:t>
            </a:r>
          </a:p>
          <a:p>
            <a:pPr marL="171450" indent="-171450">
              <a:buFont typeface="Arial" charset="0"/>
              <a:buChar char="•"/>
            </a:pPr>
            <a:endParaRPr lang="en-NZ" baseline="0" dirty="0" smtClean="0"/>
          </a:p>
          <a:p>
            <a:pPr marL="171450" indent="-171450">
              <a:buFont typeface="Arial" charset="0"/>
              <a:buChar char="•"/>
            </a:pPr>
            <a:r>
              <a:rPr lang="en-NZ" baseline="0" dirty="0" smtClean="0"/>
              <a:t>Note: Java supports switching on strings but not C/C++</a:t>
            </a:r>
          </a:p>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20</a:t>
            </a:fld>
            <a:endParaRPr lang="en-NZ"/>
          </a:p>
        </p:txBody>
      </p:sp>
    </p:spTree>
    <p:extLst>
      <p:ext uri="{BB962C8B-B14F-4D97-AF65-F5344CB8AC3E}">
        <p14:creationId xmlns:p14="http://schemas.microsoft.com/office/powerpoint/2010/main" val="242569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One of the advantages</a:t>
            </a:r>
            <a:r>
              <a:rPr lang="en-NZ" baseline="0" dirty="0" smtClean="0"/>
              <a:t> of working in Visual Studio is that you have access to the .NET libraries, which provide many useful and powerful classes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There are dozens of static conversion routines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We’ll talk about static classes more later, but basically this just means you don’t have to declare an instance to use the class methods, you just call them on the class name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Note the :: scoping operator </a:t>
            </a:r>
            <a:r>
              <a:rPr lang="mr-IN" baseline="0" dirty="0" smtClean="0"/>
              <a:t>–</a:t>
            </a:r>
            <a:r>
              <a:rPr lang="en-NZ" baseline="0" dirty="0" smtClean="0"/>
              <a:t> belongs to the base class object</a:t>
            </a:r>
            <a:endParaRPr lang="en-NZ" dirty="0" smtClean="0"/>
          </a:p>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21</a:t>
            </a:fld>
            <a:endParaRPr lang="en-NZ"/>
          </a:p>
        </p:txBody>
      </p:sp>
    </p:spTree>
    <p:extLst>
      <p:ext uri="{BB962C8B-B14F-4D97-AF65-F5344CB8AC3E}">
        <p14:creationId xmlns:p14="http://schemas.microsoft.com/office/powerpoint/2010/main" val="819758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22</a:t>
            </a:fld>
            <a:endParaRPr lang="en-NZ"/>
          </a:p>
        </p:txBody>
      </p:sp>
    </p:spTree>
    <p:extLst>
      <p:ext uri="{BB962C8B-B14F-4D97-AF65-F5344CB8AC3E}">
        <p14:creationId xmlns:p14="http://schemas.microsoft.com/office/powerpoint/2010/main" val="795825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23</a:t>
            </a:fld>
            <a:endParaRPr lang="en-NZ"/>
          </a:p>
        </p:txBody>
      </p:sp>
    </p:spTree>
    <p:extLst>
      <p:ext uri="{BB962C8B-B14F-4D97-AF65-F5344CB8AC3E}">
        <p14:creationId xmlns:p14="http://schemas.microsoft.com/office/powerpoint/2010/main" val="387762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We will revisit </a:t>
            </a:r>
            <a:r>
              <a:rPr lang="en-NZ" dirty="0" err="1" smtClean="0"/>
              <a:t>structs</a:t>
            </a:r>
            <a:r>
              <a:rPr lang="en-NZ" dirty="0" smtClean="0"/>
              <a:t>/structures in Week</a:t>
            </a:r>
            <a:r>
              <a:rPr lang="en-NZ" baseline="0" dirty="0" smtClean="0"/>
              <a:t> 14</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24</a:t>
            </a:fld>
            <a:endParaRPr lang="en-NZ"/>
          </a:p>
        </p:txBody>
      </p:sp>
    </p:spTree>
    <p:extLst>
      <p:ext uri="{BB962C8B-B14F-4D97-AF65-F5344CB8AC3E}">
        <p14:creationId xmlns:p14="http://schemas.microsoft.com/office/powerpoint/2010/main" val="2746318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25</a:t>
            </a:fld>
            <a:endParaRPr lang="en-NZ"/>
          </a:p>
        </p:txBody>
      </p:sp>
    </p:spTree>
    <p:extLst>
      <p:ext uri="{BB962C8B-B14F-4D97-AF65-F5344CB8AC3E}">
        <p14:creationId xmlns:p14="http://schemas.microsoft.com/office/powerpoint/2010/main" val="2112864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Don’t worry, your repository is private and only visible to me and you</a:t>
            </a:r>
          </a:p>
          <a:p>
            <a:pPr marL="171450" indent="-171450">
              <a:buFont typeface="Arial" charset="0"/>
              <a:buChar char="•"/>
            </a:pPr>
            <a:r>
              <a:rPr lang="en-NZ" dirty="0" smtClean="0"/>
              <a:t>I have set</a:t>
            </a:r>
            <a:r>
              <a:rPr lang="en-NZ" baseline="0" dirty="0" smtClean="0"/>
              <a:t> code freeze so you won</a:t>
            </a:r>
            <a:r>
              <a:rPr lang="mr-IN" baseline="0" dirty="0" smtClean="0"/>
              <a:t>’</a:t>
            </a:r>
            <a:r>
              <a:rPr lang="en-NZ" baseline="0" dirty="0" smtClean="0"/>
              <a:t>t be able to push anything to your repository after the due date and time</a:t>
            </a:r>
          </a:p>
        </p:txBody>
      </p:sp>
      <p:sp>
        <p:nvSpPr>
          <p:cNvPr id="4" name="Slide Number Placeholder 3"/>
          <p:cNvSpPr>
            <a:spLocks noGrp="1"/>
          </p:cNvSpPr>
          <p:nvPr>
            <p:ph type="sldNum" sz="quarter" idx="10"/>
          </p:nvPr>
        </p:nvSpPr>
        <p:spPr/>
        <p:txBody>
          <a:bodyPr/>
          <a:lstStyle/>
          <a:p>
            <a:fld id="{E171C0DB-B590-426F-A834-B29C700D0DCC}" type="slidenum">
              <a:rPr lang="en-NZ" smtClean="0"/>
              <a:t>26</a:t>
            </a:fld>
            <a:endParaRPr lang="en-NZ"/>
          </a:p>
        </p:txBody>
      </p:sp>
    </p:spTree>
    <p:extLst>
      <p:ext uri="{BB962C8B-B14F-4D97-AF65-F5344CB8AC3E}">
        <p14:creationId xmlns:p14="http://schemas.microsoft.com/office/powerpoint/2010/main" val="1465696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27</a:t>
            </a:fld>
            <a:endParaRPr lang="en-NZ"/>
          </a:p>
        </p:txBody>
      </p:sp>
    </p:spTree>
    <p:extLst>
      <p:ext uri="{BB962C8B-B14F-4D97-AF65-F5344CB8AC3E}">
        <p14:creationId xmlns:p14="http://schemas.microsoft.com/office/powerpoint/2010/main" val="1005181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28</a:t>
            </a:fld>
            <a:endParaRPr lang="en-NZ"/>
          </a:p>
        </p:txBody>
      </p:sp>
    </p:spTree>
    <p:extLst>
      <p:ext uri="{BB962C8B-B14F-4D97-AF65-F5344CB8AC3E}">
        <p14:creationId xmlns:p14="http://schemas.microsoft.com/office/powerpoint/2010/main" val="663757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29</a:t>
            </a:fld>
            <a:endParaRPr lang="en-NZ"/>
          </a:p>
        </p:txBody>
      </p:sp>
    </p:spTree>
    <p:extLst>
      <p:ext uri="{BB962C8B-B14F-4D97-AF65-F5344CB8AC3E}">
        <p14:creationId xmlns:p14="http://schemas.microsoft.com/office/powerpoint/2010/main" val="281258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semester,</a:t>
            </a:r>
            <a:r>
              <a:rPr lang="en-NZ" baseline="0" dirty="0" smtClean="0"/>
              <a:t> videos will be provided for each lecture briefly describing the more complicated concepts</a:t>
            </a:r>
          </a:p>
        </p:txBody>
      </p:sp>
      <p:sp>
        <p:nvSpPr>
          <p:cNvPr id="4" name="Slide Number Placeholder 3"/>
          <p:cNvSpPr>
            <a:spLocks noGrp="1"/>
          </p:cNvSpPr>
          <p:nvPr>
            <p:ph type="sldNum" sz="quarter" idx="10"/>
          </p:nvPr>
        </p:nvSpPr>
        <p:spPr/>
        <p:txBody>
          <a:bodyPr/>
          <a:lstStyle/>
          <a:p>
            <a:fld id="{E171C0DB-B590-426F-A834-B29C700D0DCC}" type="slidenum">
              <a:rPr lang="en-NZ" smtClean="0"/>
              <a:t>3</a:t>
            </a:fld>
            <a:endParaRPr lang="en-NZ"/>
          </a:p>
        </p:txBody>
      </p:sp>
    </p:spTree>
    <p:extLst>
      <p:ext uri="{BB962C8B-B14F-4D97-AF65-F5344CB8AC3E}">
        <p14:creationId xmlns:p14="http://schemas.microsoft.com/office/powerpoint/2010/main" val="1971121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30</a:t>
            </a:fld>
            <a:endParaRPr lang="en-NZ"/>
          </a:p>
        </p:txBody>
      </p:sp>
    </p:spTree>
    <p:extLst>
      <p:ext uri="{BB962C8B-B14F-4D97-AF65-F5344CB8AC3E}">
        <p14:creationId xmlns:p14="http://schemas.microsoft.com/office/powerpoint/2010/main" val="1931903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31</a:t>
            </a:fld>
            <a:endParaRPr lang="en-NZ"/>
          </a:p>
        </p:txBody>
      </p:sp>
    </p:spTree>
    <p:extLst>
      <p:ext uri="{BB962C8B-B14F-4D97-AF65-F5344CB8AC3E}">
        <p14:creationId xmlns:p14="http://schemas.microsoft.com/office/powerpoint/2010/main" val="9740871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32</a:t>
            </a:fld>
            <a:endParaRPr lang="en-NZ"/>
          </a:p>
        </p:txBody>
      </p:sp>
    </p:spTree>
    <p:extLst>
      <p:ext uri="{BB962C8B-B14F-4D97-AF65-F5344CB8AC3E}">
        <p14:creationId xmlns:p14="http://schemas.microsoft.com/office/powerpoint/2010/main" val="1744982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33</a:t>
            </a:fld>
            <a:endParaRPr lang="en-NZ"/>
          </a:p>
        </p:txBody>
      </p:sp>
    </p:spTree>
    <p:extLst>
      <p:ext uri="{BB962C8B-B14F-4D97-AF65-F5344CB8AC3E}">
        <p14:creationId xmlns:p14="http://schemas.microsoft.com/office/powerpoint/2010/main" val="2043674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34</a:t>
            </a:fld>
            <a:endParaRPr lang="en-NZ"/>
          </a:p>
        </p:txBody>
      </p:sp>
    </p:spTree>
    <p:extLst>
      <p:ext uri="{BB962C8B-B14F-4D97-AF65-F5344CB8AC3E}">
        <p14:creationId xmlns:p14="http://schemas.microsoft.com/office/powerpoint/2010/main" val="20383442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35</a:t>
            </a:fld>
            <a:endParaRPr lang="en-NZ"/>
          </a:p>
        </p:txBody>
      </p:sp>
    </p:spTree>
    <p:extLst>
      <p:ext uri="{BB962C8B-B14F-4D97-AF65-F5344CB8AC3E}">
        <p14:creationId xmlns:p14="http://schemas.microsoft.com/office/powerpoint/2010/main" val="9739950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36</a:t>
            </a:fld>
            <a:endParaRPr lang="en-NZ"/>
          </a:p>
        </p:txBody>
      </p:sp>
    </p:spTree>
    <p:extLst>
      <p:ext uri="{BB962C8B-B14F-4D97-AF65-F5344CB8AC3E}">
        <p14:creationId xmlns:p14="http://schemas.microsoft.com/office/powerpoint/2010/main" val="55402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4</a:t>
            </a:fld>
            <a:endParaRPr lang="en-NZ"/>
          </a:p>
        </p:txBody>
      </p:sp>
    </p:spTree>
    <p:extLst>
      <p:ext uri="{BB962C8B-B14F-4D97-AF65-F5344CB8AC3E}">
        <p14:creationId xmlns:p14="http://schemas.microsoft.com/office/powerpoint/2010/main" val="1392722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1" dirty="0" smtClean="0"/>
              <a:t>Practicals</a:t>
            </a:r>
            <a:r>
              <a:rPr lang="en-NZ" dirty="0" smtClean="0"/>
              <a:t> will be due</a:t>
            </a:r>
            <a:r>
              <a:rPr lang="en-NZ" baseline="0" dirty="0" smtClean="0"/>
              <a:t> one week from handout </a:t>
            </a:r>
            <a:r>
              <a:rPr lang="mr-IN" baseline="0" dirty="0" smtClean="0"/>
              <a:t>–</a:t>
            </a:r>
            <a:r>
              <a:rPr lang="en-NZ" baseline="0" dirty="0" smtClean="0"/>
              <a:t> time management is crucial this semester</a:t>
            </a:r>
          </a:p>
          <a:p>
            <a:pPr marL="171450" indent="-171450">
              <a:buFont typeface="Arial" charset="0"/>
              <a:buChar char="•"/>
            </a:pPr>
            <a:r>
              <a:rPr lang="en-NZ" b="1" baseline="0" dirty="0" smtClean="0"/>
              <a:t>Roguelike</a:t>
            </a:r>
            <a:r>
              <a:rPr lang="en-NZ" baseline="0" dirty="0" smtClean="0"/>
              <a:t> will be a group project (5 weeks)</a:t>
            </a:r>
          </a:p>
          <a:p>
            <a:pPr marL="171450" indent="-171450">
              <a:buFont typeface="Arial" charset="0"/>
              <a:buChar char="•"/>
            </a:pPr>
            <a:r>
              <a:rPr lang="en-NZ" b="1" baseline="0" dirty="0" smtClean="0"/>
              <a:t>Language Exploration </a:t>
            </a:r>
            <a:r>
              <a:rPr lang="en-NZ" baseline="0" dirty="0" smtClean="0"/>
              <a:t>will be an individual assignment </a:t>
            </a:r>
            <a:r>
              <a:rPr lang="mr-IN" baseline="0" dirty="0" smtClean="0"/>
              <a:t>–</a:t>
            </a:r>
            <a:r>
              <a:rPr lang="en-NZ" baseline="0" dirty="0" smtClean="0"/>
              <a:t> create Mastermind game with Ruby and Rust (3 weeks)</a:t>
            </a:r>
          </a:p>
          <a:p>
            <a:pPr marL="171450" indent="-171450">
              <a:buFont typeface="Arial" charset="0"/>
              <a:buChar char="•"/>
            </a:pPr>
            <a:r>
              <a:rPr lang="en-NZ" b="1" baseline="0" dirty="0" smtClean="0"/>
              <a:t>Exam</a:t>
            </a:r>
            <a:r>
              <a:rPr lang="en-NZ" baseline="0" dirty="0" smtClean="0"/>
              <a:t> will cover content taught this semester</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5</a:t>
            </a:fld>
            <a:endParaRPr lang="en-NZ"/>
          </a:p>
        </p:txBody>
      </p:sp>
    </p:spTree>
    <p:extLst>
      <p:ext uri="{BB962C8B-B14F-4D97-AF65-F5344CB8AC3E}">
        <p14:creationId xmlns:p14="http://schemas.microsoft.com/office/powerpoint/2010/main" val="625975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Up until now, your architectures have been basically: noun = class; verb = method. There are much more</a:t>
            </a:r>
            <a:r>
              <a:rPr lang="en-US" sz="1200" kern="1200" baseline="0" dirty="0" smtClean="0">
                <a:solidFill>
                  <a:schemeClr val="tx1"/>
                </a:solidFill>
                <a:effectLst/>
                <a:latin typeface="+mn-lt"/>
                <a:ea typeface="+mn-ea"/>
                <a:cs typeface="+mn-cs"/>
              </a:rPr>
              <a:t> elegant ways to group data and computation. With these more complex architectures, come more complicated ways of maintaining communication between classes (e.g data chains). To be able to build large, efficient, scalable applications, you need to start learning these more advanced techniques</a:t>
            </a:r>
          </a:p>
          <a:p>
            <a:pPr marL="171450" indent="-171450">
              <a:buFont typeface="Arial" charset="0"/>
              <a:buChar cha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the last three papers, you have mostly used arrays and array lists as your ADTs. To be an average programmer, you need to be able to use these ADTs correctly. To be an excellent programmer, you need to be able to implement them yourself </a:t>
            </a:r>
            <a:r>
              <a:rPr lang="mr-IN"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customise or extend them to a specific problem you want to solve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baseline="0" dirty="0" smtClean="0">
                <a:solidFill>
                  <a:schemeClr val="tx1"/>
                </a:solidFill>
                <a:effectLst/>
                <a:latin typeface="+mn-lt"/>
                <a:ea typeface="+mn-ea"/>
                <a:cs typeface="+mn-cs"/>
              </a:rPr>
              <a:t>When we start programming, the logic we write is often a direct translation of our own solution to a problem, into a programming language. </a:t>
            </a:r>
            <a:r>
              <a:rPr lang="en-US" sz="1200" kern="1200" dirty="0" smtClean="0">
                <a:solidFill>
                  <a:schemeClr val="tx1"/>
                </a:solidFill>
                <a:effectLst/>
                <a:latin typeface="+mn-lt"/>
                <a:ea typeface="+mn-ea"/>
                <a:cs typeface="+mn-cs"/>
              </a:rPr>
              <a:t>This is easiest when you are coming to grips with syntax</a:t>
            </a:r>
            <a:r>
              <a:rPr lang="en-US" sz="1200" kern="1200" baseline="0" dirty="0" smtClean="0">
                <a:solidFill>
                  <a:schemeClr val="tx1"/>
                </a:solidFill>
                <a:effectLst/>
                <a:latin typeface="+mn-lt"/>
                <a:ea typeface="+mn-ea"/>
                <a:cs typeface="+mn-cs"/>
              </a:rPr>
              <a:t> but results in writing “human-style” algorithms usually producing suboptimal computational efficiency. We want to start thinking about how we can express a problem solution in operations the computer is good at, not operations that a human is good at. Approach every practical with this mindset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baseline="0" dirty="0" smtClean="0">
                <a:solidFill>
                  <a:schemeClr val="tx1"/>
                </a:solidFill>
                <a:effectLst/>
                <a:latin typeface="+mn-lt"/>
                <a:ea typeface="+mn-ea"/>
                <a:cs typeface="+mn-cs"/>
              </a:rPr>
              <a:t>We will be covering a wide range of programming languages (Visual C++, Python, Prolog, Ruby and Rust) and programming paradigms (imperative, declarative, functional and logical). </a:t>
            </a:r>
            <a:r>
              <a:rPr lang="en-US" sz="1200" kern="1200" dirty="0" smtClean="0">
                <a:solidFill>
                  <a:schemeClr val="tx1"/>
                </a:solidFill>
                <a:effectLst/>
                <a:latin typeface="+mn-lt"/>
                <a:ea typeface="+mn-ea"/>
                <a:cs typeface="+mn-cs"/>
              </a:rPr>
              <a:t>For example, although you may not have talked about it, when you are using SQL, you use a completely different paradigm, called “declarative”. In imperative programming, you tell the machine what to do, step by step. In declarative, you just say what you want, and the underlying system works out how to do it. </a:t>
            </a:r>
            <a:r>
              <a:rPr lang="en-US" sz="1200" kern="1200" baseline="0" dirty="0" smtClean="0">
                <a:solidFill>
                  <a:schemeClr val="tx1"/>
                </a:solidFill>
                <a:effectLst/>
                <a:latin typeface="+mn-lt"/>
                <a:ea typeface="+mn-ea"/>
                <a:cs typeface="+mn-cs"/>
              </a:rPr>
              <a:t>Lots of people are developing in these languages. According to the StackOverflow </a:t>
            </a:r>
            <a:r>
              <a:rPr lang="en-US" sz="1200" b="0" i="0" kern="1200" dirty="0" smtClean="0">
                <a:solidFill>
                  <a:schemeClr val="tx1"/>
                </a:solidFill>
                <a:effectLst/>
                <a:latin typeface="+mn-lt"/>
                <a:ea typeface="+mn-ea"/>
                <a:cs typeface="+mn-cs"/>
              </a:rPr>
              <a:t>Developer Survey</a:t>
            </a:r>
            <a:r>
              <a:rPr lang="en-US" sz="1200" b="0" i="0" kern="1200" baseline="0" dirty="0" smtClean="0">
                <a:solidFill>
                  <a:schemeClr val="tx1"/>
                </a:solidFill>
                <a:effectLst/>
                <a:latin typeface="+mn-lt"/>
                <a:ea typeface="+mn-ea"/>
                <a:cs typeface="+mn-cs"/>
              </a:rPr>
              <a:t> 2019, C++, Python , Ruby and Rust rank amongst the most popular and most wanted languages. This first half of the semester, we will be learning C++ through game development. This will allow us to explore all the complex architectures, data structures and algorithms we need in order to complete the first assessment. However, the primary goal is to strengthen your programming technique (readability, maintainability, etc), so I will asking you to strive for professional standards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b="0" i="0" kern="1200" baseline="0" dirty="0" smtClean="0">
              <a:solidFill>
                <a:schemeClr val="tx1"/>
              </a:solidFill>
              <a:effectLst/>
              <a:latin typeface="+mn-lt"/>
              <a:ea typeface="+mn-ea"/>
              <a:cs typeface="+mn-cs"/>
            </a:endParaRPr>
          </a:p>
          <a:p>
            <a:pPr marL="171450" indent="-171450">
              <a:buFont typeface="Arial" charset="0"/>
              <a:buChar char="•"/>
            </a:pPr>
            <a:r>
              <a:rPr lang="en-US" sz="1200" b="0" i="0" kern="1200" baseline="0" dirty="0" smtClean="0">
                <a:solidFill>
                  <a:schemeClr val="tx1"/>
                </a:solidFill>
                <a:effectLst/>
                <a:latin typeface="+mn-lt"/>
                <a:ea typeface="+mn-ea"/>
                <a:cs typeface="+mn-cs"/>
              </a:rPr>
              <a:t>We will be using Visual Studio for our C++ work. Visual Studio has a really good graphics class and its important for what we are doing. </a:t>
            </a:r>
            <a:r>
              <a:rPr lang="en-US" sz="1200" kern="1200" dirty="0" smtClean="0">
                <a:solidFill>
                  <a:schemeClr val="tx1"/>
                </a:solidFill>
                <a:effectLst/>
                <a:latin typeface="+mn-lt"/>
                <a:ea typeface="+mn-ea"/>
                <a:cs typeface="+mn-cs"/>
              </a:rPr>
              <a:t>When writing C++ programs with VS, you use a specific dialect of C++: Visual C++ or C++/CLI. This is simply Microsoft’s </a:t>
            </a:r>
            <a:r>
              <a:rPr lang="en-US" sz="1200" kern="1200" dirty="0" err="1" smtClean="0">
                <a:solidFill>
                  <a:schemeClr val="tx1"/>
                </a:solidFill>
                <a:effectLst/>
                <a:latin typeface="+mn-lt"/>
                <a:ea typeface="+mn-ea"/>
                <a:cs typeface="+mn-cs"/>
              </a:rPr>
              <a:t>flavour</a:t>
            </a:r>
            <a:r>
              <a:rPr lang="en-US" sz="1200" kern="1200" dirty="0" smtClean="0">
                <a:solidFill>
                  <a:schemeClr val="tx1"/>
                </a:solidFill>
                <a:effectLst/>
                <a:latin typeface="+mn-lt"/>
                <a:ea typeface="+mn-ea"/>
                <a:cs typeface="+mn-cs"/>
              </a:rPr>
              <a:t> of C++. There are a few minor technical differences between C++/CLI and standard C++, and we will discuss later on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If you did well in Programming 2</a:t>
            </a:r>
            <a:r>
              <a:rPr lang="en-US" sz="1200" kern="1200" baseline="0" dirty="0" smtClean="0">
                <a:solidFill>
                  <a:schemeClr val="tx1"/>
                </a:solidFill>
                <a:effectLst/>
                <a:latin typeface="+mn-lt"/>
                <a:ea typeface="+mn-ea"/>
                <a:cs typeface="+mn-cs"/>
              </a:rPr>
              <a:t> and 3, C++ should be straightforward, as both languages are part of the C-Family. The major change is the file structure and learning how to use pointers. This process of changing languages, paradigms and development tools, is one you will go through over and over and over in your career. Be flexible! If you are going to be a dev or </a:t>
            </a:r>
            <a:r>
              <a:rPr lang="en-US" sz="1200" kern="1200" baseline="0" dirty="0" err="1" smtClean="0">
                <a:solidFill>
                  <a:schemeClr val="tx1"/>
                </a:solidFill>
                <a:effectLst/>
                <a:latin typeface="+mn-lt"/>
                <a:ea typeface="+mn-ea"/>
                <a:cs typeface="+mn-cs"/>
              </a:rPr>
              <a:t>devops</a:t>
            </a:r>
            <a:r>
              <a:rPr lang="en-US" sz="1200" kern="1200" baseline="0" dirty="0" smtClean="0">
                <a:solidFill>
                  <a:schemeClr val="tx1"/>
                </a:solidFill>
                <a:effectLst/>
                <a:latin typeface="+mn-lt"/>
                <a:ea typeface="+mn-ea"/>
                <a:cs typeface="+mn-cs"/>
              </a:rPr>
              <a:t>, you will have to accustom yourself to constant change. The only way to do this is to see a commonality in all the different systems and not get too attached to a single language or tool</a:t>
            </a:r>
          </a:p>
          <a:p>
            <a:pPr marL="171450" indent="-171450">
              <a:buFont typeface="Arial" charset="0"/>
              <a:buChar char="•"/>
            </a:pPr>
            <a:endParaRPr lang="en-US" sz="1200" kern="1200" baseline="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71C0DB-B590-426F-A834-B29C700D0DCC}" type="slidenum">
              <a:rPr lang="en-NZ" smtClean="0"/>
              <a:t>6</a:t>
            </a:fld>
            <a:endParaRPr lang="en-NZ"/>
          </a:p>
        </p:txBody>
      </p:sp>
    </p:spTree>
    <p:extLst>
      <p:ext uri="{BB962C8B-B14F-4D97-AF65-F5344CB8AC3E}">
        <p14:creationId xmlns:p14="http://schemas.microsoft.com/office/powerpoint/2010/main" val="943173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C++ is a general purpose OO</a:t>
            </a:r>
            <a:r>
              <a:rPr lang="en-NZ" baseline="0" dirty="0" smtClean="0"/>
              <a:t> programming language developed by Bjarne </a:t>
            </a:r>
            <a:r>
              <a:rPr lang="en-NZ" baseline="0" dirty="0" err="1" smtClean="0"/>
              <a:t>Stroustrup</a:t>
            </a:r>
            <a:r>
              <a:rPr lang="en-NZ" baseline="0" dirty="0" smtClean="0"/>
              <a:t> in 1979. C++ was originally called “C with classes”. Renamed C++ in 1983 but retains a strong link to C, and will compile most C programs. Compared to C, C++ added OO features such as classes</a:t>
            </a:r>
            <a:endParaRPr lang="en-NZ" dirty="0" smtClean="0"/>
          </a:p>
          <a:p>
            <a:pPr marL="171450" indent="-171450">
              <a:buFont typeface="Arial" charset="0"/>
              <a:buChar char="•"/>
            </a:pPr>
            <a:endParaRPr lang="en-NZ" dirty="0" smtClean="0"/>
          </a:p>
          <a:p>
            <a:pPr marL="171450" indent="-171450">
              <a:buFont typeface="Arial" charset="0"/>
              <a:buChar char="•"/>
            </a:pPr>
            <a:r>
              <a:rPr lang="en-NZ" dirty="0" smtClean="0"/>
              <a:t>In modern software development, you have two distinct types of memory management: managed and unmanaged</a:t>
            </a:r>
          </a:p>
          <a:p>
            <a:pPr marL="171450" indent="-171450">
              <a:buFont typeface="Arial" charset="0"/>
              <a:buChar char="•"/>
            </a:pPr>
            <a:endParaRPr lang="en-NZ" dirty="0" smtClean="0"/>
          </a:p>
          <a:p>
            <a:pPr marL="171450" indent="-171450">
              <a:buFont typeface="Arial" charset="0"/>
              <a:buChar char="•"/>
            </a:pPr>
            <a:r>
              <a:rPr lang="en-NZ" dirty="0" smtClean="0"/>
              <a:t>Managed languages are compiled to an intermediate format that requires auxiliary software to execute</a:t>
            </a:r>
            <a:r>
              <a:rPr lang="en-NZ" baseline="0" dirty="0" smtClean="0"/>
              <a:t> for example, Java is a managed language because it require the Java Runtime Environment and C# is a managed language because it requires the .NET Framework</a:t>
            </a:r>
          </a:p>
          <a:p>
            <a:pPr marL="171450" indent="-171450">
              <a:buFont typeface="Arial" charset="0"/>
              <a:buChar char="•"/>
            </a:pPr>
            <a:endParaRPr lang="en-NZ" baseline="0" dirty="0" smtClean="0"/>
          </a:p>
          <a:p>
            <a:pPr marL="171450" indent="-171450">
              <a:buFont typeface="Arial" charset="0"/>
              <a:buChar char="•"/>
            </a:pPr>
            <a:r>
              <a:rPr lang="en-NZ" baseline="0" dirty="0" smtClean="0"/>
              <a:t>Unmanaged languages are compiled directly to machine executable binary. So every detail of their execution is determined at compile time </a:t>
            </a:r>
            <a:r>
              <a:rPr lang="mr-IN" baseline="0" dirty="0" smtClean="0"/>
              <a:t>–</a:t>
            </a:r>
            <a:r>
              <a:rPr lang="en-NZ" baseline="0" dirty="0" smtClean="0"/>
              <a:t> Native C++ is unmanaged</a:t>
            </a:r>
          </a:p>
          <a:p>
            <a:pPr marL="171450" indent="-171450">
              <a:buFont typeface="Arial" charset="0"/>
              <a:buChar char="•"/>
            </a:pPr>
            <a:endParaRPr lang="en-NZ" baseline="0" dirty="0" smtClean="0"/>
          </a:p>
          <a:p>
            <a:pPr marL="171450" indent="-171450">
              <a:buFont typeface="Arial" charset="0"/>
              <a:buChar char="•"/>
            </a:pPr>
            <a:r>
              <a:rPr lang="en-NZ" baseline="0" dirty="0" smtClean="0"/>
              <a:t>In this course, we will be using C++/CLI which stands for C++ running on the Common Language Infrastructure. When you are working with Visual C++, your code isn’t compiled to machine code, but to a slightly less digested format that is executed with the support of the CLI </a:t>
            </a:r>
            <a:r>
              <a:rPr lang="mr-IN" baseline="0" dirty="0" smtClean="0"/>
              <a:t>–</a:t>
            </a:r>
            <a:r>
              <a:rPr lang="en-NZ" baseline="0" dirty="0" smtClean="0"/>
              <a:t> i.e. the .NET Framework</a:t>
            </a:r>
          </a:p>
          <a:p>
            <a:pPr marL="171450" indent="-171450">
              <a:buFont typeface="Arial" charset="0"/>
              <a:buChar char="•"/>
            </a:pPr>
            <a:endParaRPr lang="en-NZ" baseline="0" dirty="0" smtClean="0"/>
          </a:p>
          <a:p>
            <a:pPr marL="171450" indent="-171450">
              <a:buFont typeface="Arial" charset="0"/>
              <a:buChar char="•"/>
            </a:pPr>
            <a:r>
              <a:rPr lang="en-NZ" baseline="0" dirty="0" smtClean="0"/>
              <a:t>The most important thing about managed languages is that they have automatic garbage collection</a:t>
            </a:r>
          </a:p>
          <a:p>
            <a:pPr marL="171450" indent="-171450">
              <a:buFont typeface="Arial" charset="0"/>
              <a:buChar char="•"/>
            </a:pPr>
            <a:endParaRPr lang="en-NZ" baseline="0" dirty="0" smtClean="0"/>
          </a:p>
          <a:p>
            <a:pPr marL="171450" indent="-171450">
              <a:buFont typeface="Arial" charset="0"/>
              <a:buChar char="•"/>
            </a:pPr>
            <a:r>
              <a:rPr lang="en-NZ" baseline="0" dirty="0" smtClean="0"/>
              <a:t>In C# and Java you use the “new” keyword to create an instance of a class</a:t>
            </a:r>
          </a:p>
          <a:p>
            <a:pPr marL="171450" indent="-171450">
              <a:buFont typeface="Arial" charset="0"/>
              <a:buChar char="•"/>
            </a:pPr>
            <a:endParaRPr lang="en-NZ" baseline="0" dirty="0" smtClean="0"/>
          </a:p>
          <a:p>
            <a:pPr marL="171450" indent="-171450">
              <a:buFont typeface="Arial" charset="0"/>
              <a:buChar char="•"/>
            </a:pPr>
            <a:r>
              <a:rPr lang="en-NZ" baseline="0" dirty="0" smtClean="0"/>
              <a:t>When you do this, memory is reserved on the heap (area of memory for dynamic memory allocation/deallocation) to hold your instance</a:t>
            </a:r>
          </a:p>
          <a:p>
            <a:pPr marL="171450" indent="-171450">
              <a:buFont typeface="Arial" charset="0"/>
              <a:buChar char="•"/>
            </a:pPr>
            <a:endParaRPr lang="en-NZ" baseline="0" dirty="0" smtClean="0"/>
          </a:p>
          <a:p>
            <a:pPr marL="171450" indent="-171450">
              <a:buFont typeface="Arial" charset="0"/>
              <a:buChar char="•"/>
            </a:pPr>
            <a:r>
              <a:rPr lang="en-NZ" baseline="0" dirty="0" smtClean="0"/>
              <a:t>In an unmanaged language, it is your job as a programmer to release the memory. You have to write code to check when an object is no longer needed, and deallocation its space on the heap. If you get this wrong, you will use up all all your memory and your program will crash. This is called a memory leak</a:t>
            </a:r>
          </a:p>
          <a:p>
            <a:pPr marL="171450" indent="-171450">
              <a:buFont typeface="Arial" charset="0"/>
              <a:buChar char="•"/>
            </a:pPr>
            <a:endParaRPr lang="en-NZ" baseline="0" dirty="0" smtClean="0"/>
          </a:p>
          <a:p>
            <a:pPr marL="171450" indent="-171450">
              <a:buFont typeface="Arial" charset="0"/>
              <a:buChar char="•"/>
            </a:pPr>
            <a:r>
              <a:rPr lang="en-NZ" baseline="0" dirty="0" smtClean="0"/>
              <a:t>In saying that, automatic garbage collection doesn’t eliminate all memory leaks </a:t>
            </a:r>
            <a:r>
              <a:rPr lang="mr-IN" baseline="0" dirty="0" smtClean="0"/>
              <a:t>–</a:t>
            </a:r>
            <a:r>
              <a:rPr lang="en-NZ" baseline="0" dirty="0" smtClean="0"/>
              <a:t> we will still get some this semester</a:t>
            </a:r>
          </a:p>
          <a:p>
            <a:pPr marL="171450" indent="-171450">
              <a:buFont typeface="Arial" charset="0"/>
              <a:buChar char="•"/>
            </a:pPr>
            <a:endParaRPr lang="en-NZ" baseline="0" dirty="0" smtClean="0"/>
          </a:p>
          <a:p>
            <a:pPr marL="171450" indent="-171450">
              <a:buFont typeface="Arial" charset="0"/>
              <a:buChar char="•"/>
            </a:pPr>
            <a:r>
              <a:rPr lang="en-NZ" baseline="0" dirty="0" smtClean="0"/>
              <a:t>If you get your head around pointers and how C++ CLI generally works, the transition from C++/CLI to native C++ or even C is very easy. It basically requires you to learn the native libraries and remembering to free up your heap</a:t>
            </a:r>
          </a:p>
          <a:p>
            <a:pPr marL="171450" indent="-171450">
              <a:buFont typeface="Arial" charset="0"/>
              <a:buChar char="•"/>
            </a:pPr>
            <a:endParaRPr lang="en-NZ" baseline="0" dirty="0" smtClean="0"/>
          </a:p>
          <a:p>
            <a:pPr marL="171450" indent="-171450">
              <a:buFont typeface="Arial" charset="0"/>
              <a:buChar char="•"/>
            </a:pPr>
            <a:r>
              <a:rPr lang="en-NZ" baseline="0" dirty="0" smtClean="0"/>
              <a:t>Working in Visual Studio also gives us access to the .NET libraries which simplifies GUI and graphics, both of which are very important to games</a:t>
            </a:r>
            <a:endParaRPr lang="en-NZ" dirty="0" smtClean="0"/>
          </a:p>
        </p:txBody>
      </p:sp>
      <p:sp>
        <p:nvSpPr>
          <p:cNvPr id="4" name="Slide Number Placeholder 3"/>
          <p:cNvSpPr>
            <a:spLocks noGrp="1"/>
          </p:cNvSpPr>
          <p:nvPr>
            <p:ph type="sldNum" sz="quarter" idx="10"/>
          </p:nvPr>
        </p:nvSpPr>
        <p:spPr/>
        <p:txBody>
          <a:bodyPr/>
          <a:lstStyle/>
          <a:p>
            <a:fld id="{E171C0DB-B590-426F-A834-B29C700D0DCC}" type="slidenum">
              <a:rPr lang="en-NZ" smtClean="0"/>
              <a:t>7</a:t>
            </a:fld>
            <a:endParaRPr lang="en-NZ"/>
          </a:p>
        </p:txBody>
      </p:sp>
    </p:spTree>
    <p:extLst>
      <p:ext uri="{BB962C8B-B14F-4D97-AF65-F5344CB8AC3E}">
        <p14:creationId xmlns:p14="http://schemas.microsoft.com/office/powerpoint/2010/main" val="35657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baseline="0" dirty="0" smtClean="0">
                <a:latin typeface="+mn-lt"/>
              </a:rPr>
              <a:t>C++ allows you to access memory (and objects in memory) in a much more direct way than other languages</a:t>
            </a:r>
          </a:p>
          <a:p>
            <a:endParaRPr lang="en-NZ" sz="1200" baseline="0" dirty="0" smtClean="0">
              <a:latin typeface="+mn-lt"/>
            </a:endParaRPr>
          </a:p>
          <a:p>
            <a:pPr marL="171450" indent="-171450">
              <a:buFont typeface="Arial" charset="0"/>
              <a:buChar char="•"/>
            </a:pPr>
            <a:r>
              <a:rPr lang="en-NZ" sz="1200" baseline="0" dirty="0" smtClean="0">
                <a:latin typeface="+mn-lt"/>
              </a:rPr>
              <a:t>This makes it much more powerful and much more dangerous than other languages</a:t>
            </a:r>
          </a:p>
        </p:txBody>
      </p:sp>
      <p:sp>
        <p:nvSpPr>
          <p:cNvPr id="4" name="Slide Number Placeholder 3"/>
          <p:cNvSpPr>
            <a:spLocks noGrp="1"/>
          </p:cNvSpPr>
          <p:nvPr>
            <p:ph type="sldNum" sz="quarter" idx="10"/>
          </p:nvPr>
        </p:nvSpPr>
        <p:spPr/>
        <p:txBody>
          <a:bodyPr/>
          <a:lstStyle/>
          <a:p>
            <a:fld id="{E171C0DB-B590-426F-A834-B29C700D0DCC}" type="slidenum">
              <a:rPr lang="en-NZ" smtClean="0"/>
              <a:t>8</a:t>
            </a:fld>
            <a:endParaRPr lang="en-NZ"/>
          </a:p>
        </p:txBody>
      </p:sp>
    </p:spTree>
    <p:extLst>
      <p:ext uri="{BB962C8B-B14F-4D97-AF65-F5344CB8AC3E}">
        <p14:creationId xmlns:p14="http://schemas.microsoft.com/office/powerpoint/2010/main" val="674730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baseline="0" dirty="0" smtClean="0">
                <a:latin typeface="+mn-lt"/>
              </a:rPr>
              <a:t>All C-family languages are case-sensitive</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Be careful about case sensitivity, as the error messages will not help you</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All it will say is “left is not a member of class button”, which is confusing when you know full well that buttons have lefts</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Note that controls don’t have right and bottom properties so we have to use the assignment operator</a:t>
            </a:r>
          </a:p>
          <a:p>
            <a:pPr marL="171450" indent="-171450">
              <a:buFont typeface="Arial" charset="0"/>
              <a:buChar char="•"/>
            </a:pP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9</a:t>
            </a:fld>
            <a:endParaRPr lang="en-NZ"/>
          </a:p>
        </p:txBody>
      </p:sp>
    </p:spTree>
    <p:extLst>
      <p:ext uri="{BB962C8B-B14F-4D97-AF65-F5344CB8AC3E}">
        <p14:creationId xmlns:p14="http://schemas.microsoft.com/office/powerpoint/2010/main" val="2151466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8/21/2019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grayson.orr@op.ac.nz"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classroom.github.com/a/uRzzYdv9"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01.1 Intro to C++ CLI</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1482372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Data types</a:t>
            </a:r>
          </a:p>
        </p:txBody>
      </p:sp>
      <p:graphicFrame>
        <p:nvGraphicFramePr>
          <p:cNvPr id="6" name="Table 5"/>
          <p:cNvGraphicFramePr>
            <a:graphicFrameLocks noGrp="1"/>
          </p:cNvGraphicFramePr>
          <p:nvPr>
            <p:extLst>
              <p:ext uri="{D42A27DB-BD31-4B8C-83A1-F6EECF244321}">
                <p14:modId xmlns:p14="http://schemas.microsoft.com/office/powerpoint/2010/main" val="769299434"/>
              </p:ext>
            </p:extLst>
          </p:nvPr>
        </p:nvGraphicFramePr>
        <p:xfrm>
          <a:off x="961841" y="1905000"/>
          <a:ext cx="7220318" cy="220392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val="1878650380"/>
                    </a:ext>
                  </a:extLst>
                </a:gridCol>
                <a:gridCol w="2952271">
                  <a:extLst>
                    <a:ext uri="{9D8B030D-6E8A-4147-A177-3AD203B41FA5}">
                      <a16:colId xmlns:a16="http://schemas.microsoft.com/office/drawing/2014/main" val="3514817832"/>
                    </a:ext>
                  </a:extLst>
                </a:gridCol>
              </a:tblGrid>
              <a:tr h="394733">
                <a:tc>
                  <a:txBody>
                    <a:bodyPr/>
                    <a:lstStyle/>
                    <a:p>
                      <a:pPr algn="ctr">
                        <a:spcAft>
                          <a:spcPts val="0"/>
                        </a:spcAft>
                      </a:pPr>
                      <a:r>
                        <a:rPr lang="en-AU" sz="2200" dirty="0" smtClean="0">
                          <a:effectLst/>
                        </a:rPr>
                        <a:t>Data Type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Name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3083959343"/>
                  </a:ext>
                </a:extLst>
              </a:tr>
              <a:tr h="361838">
                <a:tc>
                  <a:txBody>
                    <a:bodyPr/>
                    <a:lstStyle/>
                    <a:p>
                      <a:pPr algn="ctr">
                        <a:spcAft>
                          <a:spcPts val="0"/>
                        </a:spcAft>
                      </a:pPr>
                      <a:r>
                        <a:rPr lang="en-AU" sz="2200" dirty="0" smtClean="0">
                          <a:effectLst/>
                        </a:rPr>
                        <a:t>Integer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int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324899849"/>
                  </a:ext>
                </a:extLst>
              </a:tr>
              <a:tr h="361838">
                <a:tc>
                  <a:txBody>
                    <a:bodyPr/>
                    <a:lstStyle/>
                    <a:p>
                      <a:pPr algn="ctr">
                        <a:spcAft>
                          <a:spcPts val="0"/>
                        </a:spcAft>
                      </a:pPr>
                      <a:r>
                        <a:rPr lang="en-AU" sz="2200" dirty="0" smtClean="0">
                          <a:effectLst/>
                        </a:rPr>
                        <a:t>Real</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float and double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715622986"/>
                  </a:ext>
                </a:extLst>
              </a:tr>
              <a:tr h="361838">
                <a:tc>
                  <a:txBody>
                    <a:bodyPr/>
                    <a:lstStyle/>
                    <a:p>
                      <a:pPr algn="ctr">
                        <a:spcAft>
                          <a:spcPts val="0"/>
                        </a:spcAft>
                      </a:pPr>
                      <a:r>
                        <a:rPr lang="en-AU" sz="2200" dirty="0" smtClean="0">
                          <a:effectLst/>
                        </a:rPr>
                        <a:t>Character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char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2107937398"/>
                  </a:ext>
                </a:extLst>
              </a:tr>
              <a:tr h="361838">
                <a:tc>
                  <a:txBody>
                    <a:bodyPr/>
                    <a:lstStyle/>
                    <a:p>
                      <a:pPr algn="ctr">
                        <a:spcAft>
                          <a:spcPts val="0"/>
                        </a:spcAft>
                      </a:pPr>
                      <a:r>
                        <a:rPr lang="en-AU" sz="2200" dirty="0" smtClean="0">
                          <a:effectLst/>
                        </a:rPr>
                        <a:t>Boolean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bool</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7750229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String</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Complex in C++</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28169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Functions and procedures</a:t>
            </a:r>
          </a:p>
          <a:p>
            <a:pPr lvl="1"/>
            <a:endParaRPr lang="en-US" sz="2500" dirty="0" smtClean="0"/>
          </a:p>
          <a:p>
            <a:pPr marL="1657350" lvl="2" indent="-742950">
              <a:buFont typeface="Arial" panose="020B0604020202020204" pitchFamily="34" charset="0"/>
              <a:buChar char="•"/>
            </a:pPr>
            <a:r>
              <a:rPr lang="en-US" sz="2500" dirty="0" smtClean="0"/>
              <a:t>All subroutines are functions</a:t>
            </a:r>
          </a:p>
          <a:p>
            <a:pPr marL="1657350" lvl="2" indent="-742950">
              <a:buFont typeface="Arial" panose="020B0604020202020204" pitchFamily="34" charset="0"/>
              <a:buChar char="•"/>
            </a:pPr>
            <a:r>
              <a:rPr lang="en-US" sz="2500" dirty="0" smtClean="0"/>
              <a:t>Functions that return nothing have return type void</a:t>
            </a:r>
          </a:p>
          <a:p>
            <a:pPr marL="1657350" lvl="2" indent="-742950">
              <a:buFont typeface="Arial" panose="020B0604020202020204" pitchFamily="34" charset="0"/>
              <a:buChar char="•"/>
            </a:pPr>
            <a:r>
              <a:rPr lang="en-US" sz="2500" dirty="0" smtClean="0"/>
              <a:t>All functions have argument lists</a:t>
            </a:r>
          </a:p>
          <a:p>
            <a:pPr marL="1657350" lvl="2" indent="-742950">
              <a:buFont typeface="Arial" panose="020B0604020202020204" pitchFamily="34" charset="0"/>
              <a:buChar char="•"/>
            </a:pPr>
            <a:r>
              <a:rPr lang="en-US" sz="2500" dirty="0" smtClean="0"/>
              <a:t>Argument lists maybe empty</a:t>
            </a:r>
          </a:p>
        </p:txBody>
      </p:sp>
    </p:spTree>
    <p:extLst>
      <p:ext uri="{BB962C8B-B14F-4D97-AF65-F5344CB8AC3E}">
        <p14:creationId xmlns:p14="http://schemas.microsoft.com/office/powerpoint/2010/main" val="554847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Relational operators</a:t>
            </a:r>
          </a:p>
        </p:txBody>
      </p:sp>
      <p:graphicFrame>
        <p:nvGraphicFramePr>
          <p:cNvPr id="3" name="Table 2"/>
          <p:cNvGraphicFramePr>
            <a:graphicFrameLocks noGrp="1"/>
          </p:cNvGraphicFramePr>
          <p:nvPr>
            <p:extLst>
              <p:ext uri="{D42A27DB-BD31-4B8C-83A1-F6EECF244321}">
                <p14:modId xmlns:p14="http://schemas.microsoft.com/office/powerpoint/2010/main" val="923631755"/>
              </p:ext>
            </p:extLst>
          </p:nvPr>
        </p:nvGraphicFramePr>
        <p:xfrm>
          <a:off x="961841" y="1905000"/>
          <a:ext cx="7220318" cy="287448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val="1878650380"/>
                    </a:ext>
                  </a:extLst>
                </a:gridCol>
                <a:gridCol w="2952271">
                  <a:extLst>
                    <a:ext uri="{9D8B030D-6E8A-4147-A177-3AD203B41FA5}">
                      <a16:colId xmlns:a16="http://schemas.microsoft.com/office/drawing/2014/main" val="3514817832"/>
                    </a:ext>
                  </a:extLst>
                </a:gridCol>
              </a:tblGrid>
              <a:tr h="394733">
                <a:tc>
                  <a:txBody>
                    <a:bodyPr/>
                    <a:lstStyle/>
                    <a:p>
                      <a:pPr algn="ctr">
                        <a:spcAft>
                          <a:spcPts val="0"/>
                        </a:spcAft>
                      </a:pPr>
                      <a:r>
                        <a:rPr lang="en-AU" sz="2200" dirty="0" smtClean="0">
                          <a:effectLst/>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3083959343"/>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Equal to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324899849"/>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Not equal</a:t>
                      </a:r>
                      <a:r>
                        <a:rPr lang="en-AU" sz="2200" baseline="0" dirty="0" smtClean="0">
                          <a:effectLst/>
                          <a:latin typeface="+mn-lt"/>
                          <a:ea typeface="+mn-ea"/>
                          <a:cs typeface="+mn-cs"/>
                        </a:rPr>
                        <a:t> to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715622986"/>
                  </a:ext>
                </a:extLst>
              </a:tr>
              <a:tr h="361838">
                <a:tc>
                  <a:txBody>
                    <a:bodyPr/>
                    <a:lstStyle/>
                    <a:p>
                      <a:pPr algn="ctr">
                        <a:spcAft>
                          <a:spcPts val="0"/>
                        </a:spcAft>
                      </a:pPr>
                      <a:r>
                        <a:rPr lang="en-AU" sz="2200" dirty="0" smtClean="0">
                          <a:effectLst/>
                          <a:latin typeface="+mn-lt"/>
                          <a:ea typeface="+mn-ea"/>
                          <a:cs typeface="+mn-cs"/>
                        </a:rPr>
                        <a:t>&gt;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Greater </a:t>
                      </a:r>
                      <a:r>
                        <a:rPr lang="en-AU" sz="2200" baseline="0" dirty="0" smtClean="0">
                          <a:effectLst/>
                          <a:latin typeface="+mn-lt"/>
                          <a:ea typeface="+mn-ea"/>
                          <a:cs typeface="+mn-cs"/>
                        </a:rPr>
                        <a:t>than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7750229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&lt;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Less</a:t>
                      </a:r>
                      <a:r>
                        <a:rPr lang="en-NZ" sz="2200" baseline="0" dirty="0" smtClean="0">
                          <a:effectLst/>
                          <a:latin typeface="+mn-lt"/>
                          <a:ea typeface="Calibri" panose="020F0502020204030204" pitchFamily="34" charset="0"/>
                          <a:cs typeface="Times New Roman" panose="02020603050405020304" pitchFamily="18" charset="0"/>
                        </a:rPr>
                        <a:t> than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4"/>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&gt;=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Greater than or equal to</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&lt;=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Less than or equal to</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00051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Arithmetic operators</a:t>
            </a:r>
          </a:p>
          <a:p>
            <a:pPr lvl="1"/>
            <a:endParaRPr lang="en-US" sz="2500" dirty="0" smtClean="0"/>
          </a:p>
          <a:p>
            <a:pPr marL="1657350" lvl="2" indent="-742950">
              <a:buFont typeface="Arial" panose="020B0604020202020204" pitchFamily="34" charset="0"/>
              <a:buChar char="•"/>
            </a:pPr>
            <a:r>
              <a:rPr lang="en-US" sz="2500" dirty="0" smtClean="0"/>
              <a:t>When using /, C++ automatically performs integer</a:t>
            </a:r>
          </a:p>
          <a:p>
            <a:pPr lvl="2"/>
            <a:r>
              <a:rPr lang="en-US" sz="2500" dirty="0"/>
              <a:t>	</a:t>
            </a:r>
            <a:r>
              <a:rPr lang="en-US" sz="2500" dirty="0" smtClean="0"/>
              <a:t>and real division</a:t>
            </a:r>
            <a:endParaRPr lang="en-US" sz="2500" dirty="0"/>
          </a:p>
        </p:txBody>
      </p:sp>
      <p:graphicFrame>
        <p:nvGraphicFramePr>
          <p:cNvPr id="3" name="Table 2"/>
          <p:cNvGraphicFramePr>
            <a:graphicFrameLocks noGrp="1"/>
          </p:cNvGraphicFramePr>
          <p:nvPr>
            <p:extLst>
              <p:ext uri="{D42A27DB-BD31-4B8C-83A1-F6EECF244321}">
                <p14:modId xmlns:p14="http://schemas.microsoft.com/office/powerpoint/2010/main" val="712046477"/>
              </p:ext>
            </p:extLst>
          </p:nvPr>
        </p:nvGraphicFramePr>
        <p:xfrm>
          <a:off x="961841" y="2819400"/>
          <a:ext cx="7220318" cy="220392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val="1878650380"/>
                    </a:ext>
                  </a:extLst>
                </a:gridCol>
                <a:gridCol w="2952271">
                  <a:extLst>
                    <a:ext uri="{9D8B030D-6E8A-4147-A177-3AD203B41FA5}">
                      <a16:colId xmlns:a16="http://schemas.microsoft.com/office/drawing/2014/main" val="3514817832"/>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3083959343"/>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Addition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1"/>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Subtraction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2"/>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Multiplication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3"/>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Division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324899849"/>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Modulo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715622986"/>
                  </a:ext>
                </a:extLst>
              </a:tr>
            </a:tbl>
          </a:graphicData>
        </a:graphic>
      </p:graphicFrame>
    </p:spTree>
    <p:extLst>
      <p:ext uri="{BB962C8B-B14F-4D97-AF65-F5344CB8AC3E}">
        <p14:creationId xmlns:p14="http://schemas.microsoft.com/office/powerpoint/2010/main" val="3858390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68562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Arithmetic operators</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The ++ and </a:t>
            </a:r>
            <a:r>
              <a:rPr lang="en-AU" sz="2500" dirty="0" smtClean="0"/>
              <a:t>--</a:t>
            </a:r>
            <a:r>
              <a:rPr lang="en-US" sz="2500" dirty="0" smtClean="0"/>
              <a:t> operators have different effects</a:t>
            </a:r>
          </a:p>
          <a:p>
            <a:pPr lvl="2"/>
            <a:r>
              <a:rPr lang="en-US" sz="2500" dirty="0"/>
              <a:t>	</a:t>
            </a:r>
            <a:r>
              <a:rPr lang="en-US" sz="2500" dirty="0" smtClean="0"/>
              <a:t>depending on whether they come before or after</a:t>
            </a:r>
            <a:endParaRPr lang="en-US" sz="2500" dirty="0"/>
          </a:p>
          <a:p>
            <a:pPr marL="1657350" lvl="2" indent="-742950">
              <a:buFont typeface="Arial" panose="020B0604020202020204" pitchFamily="34" charset="0"/>
              <a:buChar char="•"/>
            </a:pPr>
            <a:r>
              <a:rPr lang="en-US" sz="2500" dirty="0" smtClean="0"/>
              <a:t>i++ </a:t>
            </a:r>
            <a:r>
              <a:rPr lang="mr-IN" sz="2500" dirty="0"/>
              <a:t>– </a:t>
            </a:r>
            <a:r>
              <a:rPr lang="en-US" sz="2500" dirty="0" smtClean="0"/>
              <a:t>evaluate, then increment</a:t>
            </a:r>
          </a:p>
          <a:p>
            <a:pPr marL="1657350" lvl="2" indent="-742950">
              <a:buFont typeface="Arial" panose="020B0604020202020204" pitchFamily="34" charset="0"/>
              <a:buChar char="•"/>
            </a:pPr>
            <a:r>
              <a:rPr lang="en-US" sz="2500" dirty="0" smtClean="0"/>
              <a:t>++i </a:t>
            </a:r>
            <a:r>
              <a:rPr lang="mr-IN" sz="2500" dirty="0" smtClean="0"/>
              <a:t>–</a:t>
            </a:r>
            <a:r>
              <a:rPr lang="en-US" sz="2500" dirty="0" smtClean="0"/>
              <a:t> increment, then evaluate</a:t>
            </a:r>
            <a:endParaRPr lang="en-US" sz="2000" dirty="0"/>
          </a:p>
          <a:p>
            <a:pPr lvl="1"/>
            <a:endParaRPr lang="en-US" sz="35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530168308"/>
              </p:ext>
            </p:extLst>
          </p:nvPr>
        </p:nvGraphicFramePr>
        <p:xfrm>
          <a:off x="961841" y="3886200"/>
          <a:ext cx="7220318" cy="1118409"/>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val="1878650380"/>
                    </a:ext>
                  </a:extLst>
                </a:gridCol>
                <a:gridCol w="2952271">
                  <a:extLst>
                    <a:ext uri="{9D8B030D-6E8A-4147-A177-3AD203B41FA5}">
                      <a16:colId xmlns:a16="http://schemas.microsoft.com/office/drawing/2014/main" val="3514817832"/>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3083959343"/>
                  </a:ext>
                </a:extLst>
              </a:tr>
              <a:tr h="361838">
                <a:tc>
                  <a:txBody>
                    <a:bodyPr/>
                    <a:lstStyle/>
                    <a:p>
                      <a:pPr algn="ctr">
                        <a:spcAft>
                          <a:spcPts val="0"/>
                        </a:spcAft>
                      </a:pPr>
                      <a:r>
                        <a:rPr lang="en-AU" sz="2200" dirty="0" smtClean="0">
                          <a:effectLst/>
                        </a:rPr>
                        <a:t>i++ or ++i</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Increments i by one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324899849"/>
                  </a:ext>
                </a:extLst>
              </a:tr>
              <a:tr h="361838">
                <a:tc>
                  <a:txBody>
                    <a:bodyPr/>
                    <a:lstStyle/>
                    <a:p>
                      <a:pPr algn="ctr">
                        <a:spcAft>
                          <a:spcPts val="0"/>
                        </a:spcAft>
                      </a:pPr>
                      <a:r>
                        <a:rPr lang="en-AU" sz="2200" dirty="0" smtClean="0">
                          <a:effectLst/>
                        </a:rPr>
                        <a:t>i-- or --i</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Decrements</a:t>
                      </a:r>
                      <a:r>
                        <a:rPr lang="en-AU" sz="2200" baseline="0" dirty="0" smtClean="0">
                          <a:effectLst/>
                          <a:latin typeface="+mn-lt"/>
                          <a:ea typeface="+mn-ea"/>
                          <a:cs typeface="+mn-cs"/>
                        </a:rPr>
                        <a:t> i by one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715622986"/>
                  </a:ext>
                </a:extLst>
              </a:tr>
            </a:tbl>
          </a:graphicData>
        </a:graphic>
      </p:graphicFrame>
    </p:spTree>
    <p:extLst>
      <p:ext uri="{BB962C8B-B14F-4D97-AF65-F5344CB8AC3E}">
        <p14:creationId xmlns:p14="http://schemas.microsoft.com/office/powerpoint/2010/main" val="3265535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Assignment operators</a:t>
            </a:r>
          </a:p>
        </p:txBody>
      </p:sp>
      <p:graphicFrame>
        <p:nvGraphicFramePr>
          <p:cNvPr id="7" name="Table 6"/>
          <p:cNvGraphicFramePr>
            <a:graphicFrameLocks noGrp="1"/>
          </p:cNvGraphicFramePr>
          <p:nvPr>
            <p:extLst>
              <p:ext uri="{D42A27DB-BD31-4B8C-83A1-F6EECF244321}">
                <p14:modId xmlns:p14="http://schemas.microsoft.com/office/powerpoint/2010/main" val="956088583"/>
              </p:ext>
            </p:extLst>
          </p:nvPr>
        </p:nvGraphicFramePr>
        <p:xfrm>
          <a:off x="967937" y="1905000"/>
          <a:ext cx="7220318" cy="287448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val="20000"/>
                    </a:ext>
                  </a:extLst>
                </a:gridCol>
                <a:gridCol w="2952271">
                  <a:extLst>
                    <a:ext uri="{9D8B030D-6E8A-4147-A177-3AD203B41FA5}">
                      <a16:colId xmlns:a16="http://schemas.microsoft.com/office/drawing/2014/main" val="20001"/>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0"/>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1"/>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Addition and 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2"/>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Subtraction and 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3"/>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Multiplication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4"/>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Division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5"/>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Modulo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33878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Conditional operators</a:t>
            </a:r>
          </a:p>
          <a:p>
            <a:pPr lvl="1"/>
            <a:endParaRPr lang="en-US" sz="2500" dirty="0" smtClean="0"/>
          </a:p>
          <a:p>
            <a:pPr marL="1657350" lvl="2" indent="-742950">
              <a:buFont typeface="Arial" panose="020B0604020202020204" pitchFamily="34" charset="0"/>
              <a:buChar char="•"/>
            </a:pPr>
            <a:r>
              <a:rPr lang="en-US" sz="2500" dirty="0" smtClean="0"/>
              <a:t>Caution: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08" y="2400300"/>
            <a:ext cx="7851976" cy="1028700"/>
          </a:xfrm>
          <a:prstGeom prst="rect">
            <a:avLst/>
          </a:prstGeom>
        </p:spPr>
      </p:pic>
    </p:spTree>
    <p:extLst>
      <p:ext uri="{BB962C8B-B14F-4D97-AF65-F5344CB8AC3E}">
        <p14:creationId xmlns:p14="http://schemas.microsoft.com/office/powerpoint/2010/main" val="1430281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Random number generation</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In C++ CLI, create an object of class Random </a:t>
            </a:r>
          </a:p>
          <a:p>
            <a:pPr lvl="2"/>
            <a:r>
              <a:rPr lang="en-US" sz="2500" dirty="0"/>
              <a:t>	</a:t>
            </a:r>
            <a:r>
              <a:rPr lang="en-US" sz="2500" dirty="0" smtClean="0"/>
              <a:t>and call its Next method</a:t>
            </a:r>
            <a:endParaRPr lang="en-US" sz="35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350" y="2895600"/>
            <a:ext cx="6083300" cy="2882900"/>
          </a:xfrm>
          <a:prstGeom prst="rect">
            <a:avLst/>
          </a:prstGeom>
        </p:spPr>
      </p:pic>
    </p:spTree>
    <p:extLst>
      <p:ext uri="{BB962C8B-B14F-4D97-AF65-F5344CB8AC3E}">
        <p14:creationId xmlns:p14="http://schemas.microsoft.com/office/powerpoint/2010/main" val="2132116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If statements</a:t>
            </a:r>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r>
              <a:rPr lang="en-US" sz="2500" dirty="0" smtClean="0"/>
              <a:t>Use brackets to enforce operator precedence</a:t>
            </a:r>
          </a:p>
          <a:p>
            <a:pPr lvl="2"/>
            <a:r>
              <a:rPr lang="en-US" sz="2500" dirty="0" smtClean="0"/>
              <a:t>	in </a:t>
            </a:r>
            <a:r>
              <a:rPr lang="en-US" sz="2500" dirty="0"/>
              <a:t>complex </a:t>
            </a:r>
            <a:r>
              <a:rPr lang="en-US" sz="2500" dirty="0" smtClean="0"/>
              <a:t>conditionals</a:t>
            </a:r>
          </a:p>
          <a:p>
            <a:pPr marL="1657350" lvl="2" indent="-742950">
              <a:buFont typeface="Arial" panose="020B0604020202020204" pitchFamily="34" charset="0"/>
              <a:buChar char="•"/>
            </a:pPr>
            <a:r>
              <a:rPr lang="en-US" sz="2500" dirty="0" smtClean="0"/>
              <a:t>Remember </a:t>
            </a:r>
            <a:r>
              <a:rPr lang="en-US" sz="2500" dirty="0"/>
              <a:t>there must be an outer set of </a:t>
            </a:r>
            <a:r>
              <a:rPr lang="en-US" sz="2500" dirty="0" smtClean="0"/>
              <a:t>parentheses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146" y="3200400"/>
            <a:ext cx="6565900" cy="902951"/>
          </a:xfrm>
          <a:prstGeom prst="rect">
            <a:avLst/>
          </a:prstGeom>
        </p:spPr>
      </p:pic>
    </p:spTree>
    <p:extLst>
      <p:ext uri="{BB962C8B-B14F-4D97-AF65-F5344CB8AC3E}">
        <p14:creationId xmlns:p14="http://schemas.microsoft.com/office/powerpoint/2010/main" val="4288838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For loops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650" y="1905000"/>
            <a:ext cx="5854700" cy="1981200"/>
          </a:xfrm>
          <a:prstGeom prst="rect">
            <a:avLst/>
          </a:prstGeom>
        </p:spPr>
      </p:pic>
    </p:spTree>
    <p:extLst>
      <p:ext uri="{BB962C8B-B14F-4D97-AF65-F5344CB8AC3E}">
        <p14:creationId xmlns:p14="http://schemas.microsoft.com/office/powerpoint/2010/main" val="1234628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60868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Administration</a:t>
            </a:r>
          </a:p>
          <a:p>
            <a:pPr lvl="1"/>
            <a:endParaRPr lang="en-US" sz="2500" dirty="0" smtClean="0"/>
          </a:p>
          <a:p>
            <a:pPr marL="1657350" lvl="2" indent="-742950">
              <a:buFont typeface="Arial" panose="020B0604020202020204" pitchFamily="34" charset="0"/>
              <a:buChar char="•"/>
            </a:pPr>
            <a:r>
              <a:rPr lang="en-US" sz="2500" dirty="0" smtClean="0"/>
              <a:t>Lecturer:</a:t>
            </a:r>
            <a:r>
              <a:rPr lang="en-US" sz="2000" dirty="0" smtClean="0"/>
              <a:t> Grayson Orr</a:t>
            </a:r>
          </a:p>
          <a:p>
            <a:pPr marL="1657350" lvl="2" indent="-742950">
              <a:buFont typeface="Arial" panose="020B0604020202020204" pitchFamily="34" charset="0"/>
              <a:buChar char="•"/>
            </a:pPr>
            <a:r>
              <a:rPr lang="en-US" sz="2500" dirty="0" smtClean="0"/>
              <a:t>Office: </a:t>
            </a:r>
            <a:r>
              <a:rPr lang="en-US" sz="2000" dirty="0" smtClean="0"/>
              <a:t>D311</a:t>
            </a:r>
          </a:p>
          <a:p>
            <a:pPr marL="1657350" lvl="2" indent="-742950">
              <a:buFont typeface="Arial" panose="020B0604020202020204" pitchFamily="34" charset="0"/>
              <a:buChar char="•"/>
            </a:pPr>
            <a:r>
              <a:rPr lang="en-US" sz="2500" dirty="0" smtClean="0"/>
              <a:t>Email: </a:t>
            </a:r>
            <a:r>
              <a:rPr lang="en-US" sz="2000" dirty="0" smtClean="0">
                <a:hlinkClick r:id="rId3"/>
              </a:rPr>
              <a:t>grayson.orr@op.ac.nz</a:t>
            </a:r>
            <a:endParaRPr lang="en-US" sz="2000" dirty="0" smtClean="0"/>
          </a:p>
          <a:p>
            <a:pPr marL="1657350" lvl="2" indent="-742950">
              <a:buFont typeface="Arial" panose="020B0604020202020204" pitchFamily="34" charset="0"/>
              <a:buChar char="•"/>
            </a:pPr>
            <a:r>
              <a:rPr lang="en-US" sz="2500" dirty="0" smtClean="0"/>
              <a:t>Communication Channel: </a:t>
            </a:r>
            <a:r>
              <a:rPr lang="en-US" sz="2000" dirty="0" smtClean="0"/>
              <a:t>Microsoft Outlook and Teams</a:t>
            </a:r>
          </a:p>
          <a:p>
            <a:pPr marL="1657350" lvl="2" indent="-742950">
              <a:buFont typeface="Arial" panose="020B0604020202020204" pitchFamily="34" charset="0"/>
              <a:buChar char="•"/>
            </a:pPr>
            <a:r>
              <a:rPr lang="en-US" sz="2500" dirty="0" smtClean="0"/>
              <a:t>Course Material: </a:t>
            </a:r>
            <a:r>
              <a:rPr lang="en-US" sz="2000" dirty="0" smtClean="0"/>
              <a:t>GitHub</a:t>
            </a:r>
          </a:p>
        </p:txBody>
      </p:sp>
    </p:spTree>
    <p:extLst>
      <p:ext uri="{BB962C8B-B14F-4D97-AF65-F5344CB8AC3E}">
        <p14:creationId xmlns:p14="http://schemas.microsoft.com/office/powerpoint/2010/main" val="3211920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Switch statement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5235" y="1905000"/>
            <a:ext cx="2993530" cy="4267200"/>
          </a:xfrm>
          <a:prstGeom prst="rect">
            <a:avLst/>
          </a:prstGeom>
        </p:spPr>
      </p:pic>
    </p:spTree>
    <p:extLst>
      <p:ext uri="{BB962C8B-B14F-4D97-AF65-F5344CB8AC3E}">
        <p14:creationId xmlns:p14="http://schemas.microsoft.com/office/powerpoint/2010/main" val="1182496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Casting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200" y="1966583"/>
            <a:ext cx="6197600" cy="1435100"/>
          </a:xfrm>
          <a:prstGeom prst="rect">
            <a:avLst/>
          </a:prstGeom>
        </p:spPr>
      </p:pic>
    </p:spTree>
    <p:extLst>
      <p:ext uri="{BB962C8B-B14F-4D97-AF65-F5344CB8AC3E}">
        <p14:creationId xmlns:p14="http://schemas.microsoft.com/office/powerpoint/2010/main" val="3284373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arrays</a:t>
            </a:r>
          </a:p>
          <a:p>
            <a:pPr lvl="1"/>
            <a:endParaRPr lang="en-US" sz="2500" dirty="0" smtClean="0"/>
          </a:p>
          <a:p>
            <a:pPr marL="1657350" lvl="2" indent="-742950">
              <a:buFont typeface="Arial" panose="020B0604020202020204" pitchFamily="34" charset="0"/>
              <a:buChar char="•"/>
            </a:pPr>
            <a:r>
              <a:rPr lang="en-US" sz="2500" dirty="0" smtClean="0"/>
              <a:t>Visual C++ supports two kinds of arrays: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096" y="2667000"/>
            <a:ext cx="7112000" cy="2022969"/>
          </a:xfrm>
          <a:prstGeom prst="rect">
            <a:avLst/>
          </a:prstGeom>
        </p:spPr>
      </p:pic>
    </p:spTree>
    <p:extLst>
      <p:ext uri="{BB962C8B-B14F-4D97-AF65-F5344CB8AC3E}">
        <p14:creationId xmlns:p14="http://schemas.microsoft.com/office/powerpoint/2010/main" val="702688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arrays</a:t>
            </a:r>
          </a:p>
          <a:p>
            <a:pPr lvl="1"/>
            <a:endParaRPr lang="en-US" sz="2500" dirty="0" smtClean="0"/>
          </a:p>
          <a:p>
            <a:pPr marL="1657350" lvl="2" indent="-742950">
              <a:buFont typeface="Arial" panose="020B0604020202020204" pitchFamily="34" charset="0"/>
              <a:buChar char="•"/>
            </a:pPr>
            <a:r>
              <a:rPr lang="en-US" sz="2500" dirty="0" smtClean="0"/>
              <a:t>Visual C++ supports two kinds of multi-dimensional 	arrays: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75" y="2971800"/>
            <a:ext cx="7426041" cy="1816100"/>
          </a:xfrm>
          <a:prstGeom prst="rect">
            <a:avLst/>
          </a:prstGeom>
        </p:spPr>
      </p:pic>
    </p:spTree>
    <p:extLst>
      <p:ext uri="{BB962C8B-B14F-4D97-AF65-F5344CB8AC3E}">
        <p14:creationId xmlns:p14="http://schemas.microsoft.com/office/powerpoint/2010/main" val="1726877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records</a:t>
            </a:r>
          </a:p>
          <a:p>
            <a:pPr lvl="1"/>
            <a:endParaRPr lang="en-US" sz="2500" dirty="0" smtClean="0"/>
          </a:p>
          <a:p>
            <a:pPr marL="1657350" lvl="2" indent="-742950">
              <a:buFont typeface="Arial" panose="020B0604020202020204" pitchFamily="34" charset="0"/>
              <a:buChar char="•"/>
            </a:pPr>
            <a:r>
              <a:rPr lang="en-US" sz="2500" dirty="0" smtClean="0"/>
              <a:t>Called “</a:t>
            </a:r>
            <a:r>
              <a:rPr lang="en-US" sz="2500" dirty="0" err="1" smtClean="0"/>
              <a:t>struct</a:t>
            </a:r>
            <a:r>
              <a:rPr lang="en-US" sz="2500" dirty="0" smtClean="0"/>
              <a:t>” in Native C++</a:t>
            </a:r>
          </a:p>
          <a:p>
            <a:pPr marL="1657350" lvl="2" indent="-742950">
              <a:buFont typeface="Arial" panose="020B0604020202020204" pitchFamily="34" charset="0"/>
              <a:buChar char="•"/>
            </a:pPr>
            <a:r>
              <a:rPr lang="en-US" sz="2500" dirty="0" smtClean="0"/>
              <a:t>Deprecated, we will not use them</a:t>
            </a:r>
          </a:p>
          <a:p>
            <a:pPr marL="1657350" lvl="2" indent="-742950">
              <a:buFont typeface="Arial" panose="020B0604020202020204" pitchFamily="34" charset="0"/>
              <a:buChar char="•"/>
            </a:pPr>
            <a:r>
              <a:rPr lang="en-US" sz="2500" dirty="0" smtClean="0"/>
              <a:t>If we need to hold a mixed collection of data</a:t>
            </a:r>
            <a:endParaRPr lang="en-US" sz="2000" dirty="0"/>
          </a:p>
          <a:p>
            <a:pPr lvl="2"/>
            <a:r>
              <a:rPr lang="en-US" sz="2000" dirty="0" smtClean="0"/>
              <a:t>	</a:t>
            </a:r>
            <a:r>
              <a:rPr lang="en-US" sz="2500" dirty="0" smtClean="0"/>
              <a:t>elements, we will declare a class</a:t>
            </a:r>
          </a:p>
        </p:txBody>
      </p:sp>
    </p:spTree>
    <p:extLst>
      <p:ext uri="{BB962C8B-B14F-4D97-AF65-F5344CB8AC3E}">
        <p14:creationId xmlns:p14="http://schemas.microsoft.com/office/powerpoint/2010/main" val="42797789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Strings</a:t>
            </a:r>
          </a:p>
          <a:p>
            <a:pPr lvl="2"/>
            <a:endParaRPr lang="en-US" sz="2500" dirty="0"/>
          </a:p>
          <a:p>
            <a:pPr marL="1657350" lvl="2" indent="-742950">
              <a:buFont typeface="Arial" panose="020B0604020202020204" pitchFamily="34" charset="0"/>
              <a:buChar char="•"/>
            </a:pPr>
            <a:r>
              <a:rPr lang="en-US" sz="2500" dirty="0" smtClean="0"/>
              <a:t>“C has the weakest character string capability </a:t>
            </a:r>
          </a:p>
          <a:p>
            <a:pPr lvl="2"/>
            <a:r>
              <a:rPr lang="en-US" sz="2500" dirty="0"/>
              <a:t>	</a:t>
            </a:r>
            <a:r>
              <a:rPr lang="en-US" sz="2500" dirty="0" smtClean="0"/>
              <a:t>of any 	general-purpose programming language” 	</a:t>
            </a:r>
          </a:p>
          <a:p>
            <a:pPr marL="1657350" lvl="2" indent="-742950">
              <a:buFont typeface="Arial" panose="020B0604020202020204" pitchFamily="34" charset="0"/>
              <a:buChar char="•"/>
            </a:pPr>
            <a:r>
              <a:rPr lang="en-US" sz="2500" dirty="0" smtClean="0"/>
              <a:t>Modern C++ implementations provide string </a:t>
            </a:r>
          </a:p>
          <a:p>
            <a:pPr lvl="2"/>
            <a:r>
              <a:rPr lang="en-US" sz="2500" dirty="0"/>
              <a:t>	</a:t>
            </a:r>
            <a:r>
              <a:rPr lang="en-US" sz="2500" dirty="0" smtClean="0"/>
              <a:t>classes that wrap C’s character arrays to make </a:t>
            </a:r>
          </a:p>
          <a:p>
            <a:pPr lvl="2"/>
            <a:r>
              <a:rPr lang="en-US" sz="2500" dirty="0"/>
              <a:t>	</a:t>
            </a:r>
            <a:r>
              <a:rPr lang="en-US" sz="2500" dirty="0" smtClean="0"/>
              <a:t>them look like strings</a:t>
            </a:r>
          </a:p>
          <a:p>
            <a:pPr marL="1657350" lvl="2" indent="-742950">
              <a:buFont typeface="Arial" panose="020B0604020202020204" pitchFamily="34" charset="0"/>
              <a:buChar char="•"/>
            </a:pPr>
            <a:r>
              <a:rPr lang="en-US" sz="2500" dirty="0" smtClean="0"/>
              <a:t>We will use String</a:t>
            </a:r>
          </a:p>
          <a:p>
            <a:pPr marL="1657350" lvl="2" indent="-742950">
              <a:buFont typeface="Arial" panose="020B0604020202020204" pitchFamily="34" charset="0"/>
              <a:buChar char="•"/>
            </a:pPr>
            <a:r>
              <a:rPr lang="en-US" sz="2500" dirty="0" smtClean="0"/>
              <a:t>Requires namespace System</a:t>
            </a:r>
            <a:endParaRPr lang="en-US" sz="2500" dirty="0"/>
          </a:p>
        </p:txBody>
      </p:sp>
    </p:spTree>
    <p:extLst>
      <p:ext uri="{BB962C8B-B14F-4D97-AF65-F5344CB8AC3E}">
        <p14:creationId xmlns:p14="http://schemas.microsoft.com/office/powerpoint/2010/main" val="1652871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45479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Submitting your code</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All assessments excluding exam will be submitted </a:t>
            </a:r>
          </a:p>
          <a:p>
            <a:pPr lvl="2"/>
            <a:r>
              <a:rPr lang="en-US" sz="2500" dirty="0"/>
              <a:t>	</a:t>
            </a:r>
            <a:r>
              <a:rPr lang="en-US" sz="2500" dirty="0" smtClean="0"/>
              <a:t>via GitHub classroom</a:t>
            </a:r>
          </a:p>
          <a:p>
            <a:pPr marL="1657350" lvl="2" indent="-742950">
              <a:buFont typeface="Arial" panose="020B0604020202020204" pitchFamily="34" charset="0"/>
              <a:buChar char="•"/>
            </a:pPr>
            <a:r>
              <a:rPr lang="en-US" sz="2500" dirty="0" smtClean="0"/>
              <a:t>You will need a GitHub account</a:t>
            </a:r>
            <a:endParaRPr lang="en-US" sz="2500" dirty="0"/>
          </a:p>
          <a:p>
            <a:pPr marL="1657350" lvl="2" indent="-742950">
              <a:buFont typeface="Arial" panose="020B0604020202020204" pitchFamily="34" charset="0"/>
              <a:buChar char="•"/>
            </a:pPr>
            <a:r>
              <a:rPr lang="en-US" sz="2500" dirty="0" smtClean="0"/>
              <a:t>Here is the link to GitHub Classroom:</a:t>
            </a:r>
          </a:p>
          <a:p>
            <a:pPr marL="2114550" lvl="3" indent="-742950">
              <a:buFont typeface="Arial" panose="020B0604020202020204" pitchFamily="34" charset="0"/>
              <a:buChar char="•"/>
            </a:pPr>
            <a:r>
              <a:rPr lang="en-US" sz="2000" dirty="0">
                <a:hlinkClick r:id="rId3"/>
              </a:rPr>
              <a:t>https://</a:t>
            </a:r>
            <a:r>
              <a:rPr lang="en-US" sz="2000" dirty="0" smtClean="0">
                <a:hlinkClick r:id="rId3"/>
              </a:rPr>
              <a:t>classroom.github.com/a/uRzzYdv9</a:t>
            </a:r>
          </a:p>
        </p:txBody>
      </p:sp>
    </p:spTree>
    <p:extLst>
      <p:ext uri="{BB962C8B-B14F-4D97-AF65-F5344CB8AC3E}">
        <p14:creationId xmlns:p14="http://schemas.microsoft.com/office/powerpoint/2010/main" val="10264890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Create a new </a:t>
            </a:r>
            <a:r>
              <a:rPr lang="en-US" sz="2500" b="1" i="1" dirty="0" smtClean="0"/>
              <a:t>CLR Empty Project </a:t>
            </a:r>
            <a:r>
              <a:rPr lang="en-US" sz="2500" dirty="0" smtClean="0"/>
              <a:t>under </a:t>
            </a:r>
          </a:p>
          <a:p>
            <a:pPr lvl="3"/>
            <a:r>
              <a:rPr lang="en-US" sz="2500" b="1" i="1" dirty="0"/>
              <a:t>	</a:t>
            </a:r>
            <a:r>
              <a:rPr lang="en-US" sz="2500" b="1" i="1" dirty="0" smtClean="0"/>
              <a:t>Visual C++ -&gt; CLR</a:t>
            </a:r>
            <a:r>
              <a:rPr lang="en-US" sz="2500" dirty="0" smtClean="0"/>
              <a:t>. </a:t>
            </a:r>
          </a:p>
          <a:p>
            <a:pPr marL="1657350" lvl="2" indent="-742950">
              <a:buFont typeface="Arial" panose="020B0604020202020204" pitchFamily="34" charset="0"/>
              <a:buChar char="•"/>
            </a:pPr>
            <a:r>
              <a:rPr lang="en-US" sz="2500" dirty="0" smtClean="0"/>
              <a:t>Name your new project “</a:t>
            </a:r>
            <a:r>
              <a:rPr lang="en-US" sz="2500" b="1" i="1" dirty="0" smtClean="0"/>
              <a:t>Practical</a:t>
            </a:r>
            <a:r>
              <a:rPr lang="en-US" sz="2500" dirty="0" smtClean="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518" y="3124200"/>
            <a:ext cx="4677156" cy="3171812"/>
          </a:xfrm>
          <a:prstGeom prst="rect">
            <a:avLst/>
          </a:prstGeom>
        </p:spPr>
      </p:pic>
    </p:spTree>
    <p:extLst>
      <p:ext uri="{BB962C8B-B14F-4D97-AF65-F5344CB8AC3E}">
        <p14:creationId xmlns:p14="http://schemas.microsoft.com/office/powerpoint/2010/main" val="1664944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Add a new </a:t>
            </a:r>
            <a:r>
              <a:rPr lang="en-US" sz="2500" b="1" i="1" dirty="0" smtClean="0"/>
              <a:t>Item </a:t>
            </a:r>
            <a:r>
              <a:rPr lang="en-US" sz="2500" dirty="0" smtClean="0"/>
              <a:t>under </a:t>
            </a:r>
            <a:r>
              <a:rPr lang="en-US" sz="2500" b="1" i="1" dirty="0" smtClean="0"/>
              <a:t>Header File -&gt; </a:t>
            </a:r>
          </a:p>
          <a:p>
            <a:pPr lvl="2"/>
            <a:r>
              <a:rPr lang="en-US" sz="2500" b="1" i="1" dirty="0"/>
              <a:t>	</a:t>
            </a:r>
            <a:r>
              <a:rPr lang="en-US" sz="2500" b="1" i="1" dirty="0" smtClean="0"/>
              <a:t>Add -&gt; New Item</a:t>
            </a:r>
            <a:endParaRPr lang="en-US" sz="3500" b="1" i="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196" y="3048000"/>
            <a:ext cx="6781800" cy="2765724"/>
          </a:xfrm>
          <a:prstGeom prst="rect">
            <a:avLst/>
          </a:prstGeom>
        </p:spPr>
      </p:pic>
    </p:spTree>
    <p:extLst>
      <p:ext uri="{BB962C8B-B14F-4D97-AF65-F5344CB8AC3E}">
        <p14:creationId xmlns:p14="http://schemas.microsoft.com/office/powerpoint/2010/main" val="1166963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Add a new </a:t>
            </a:r>
            <a:r>
              <a:rPr lang="en-US" sz="2500" b="1" i="1" dirty="0" smtClean="0"/>
              <a:t>Windows Form </a:t>
            </a:r>
            <a:r>
              <a:rPr lang="en-US" sz="2500" dirty="0" smtClean="0"/>
              <a:t>under </a:t>
            </a:r>
            <a:r>
              <a:rPr lang="en-US" sz="2500" b="1" i="1" dirty="0" smtClean="0"/>
              <a:t>UI</a:t>
            </a:r>
            <a:endParaRPr lang="en-US" sz="3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521" y="2362200"/>
            <a:ext cx="7292957" cy="2971800"/>
          </a:xfrm>
          <a:prstGeom prst="rect">
            <a:avLst/>
          </a:prstGeom>
        </p:spPr>
      </p:pic>
    </p:spTree>
    <p:extLst>
      <p:ext uri="{BB962C8B-B14F-4D97-AF65-F5344CB8AC3E}">
        <p14:creationId xmlns:p14="http://schemas.microsoft.com/office/powerpoint/2010/main" val="456933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Class sessions</a:t>
            </a:r>
          </a:p>
          <a:p>
            <a:pPr lvl="1"/>
            <a:endParaRPr lang="en-US" sz="2500" dirty="0" smtClean="0"/>
          </a:p>
          <a:p>
            <a:pPr marL="1657350" lvl="2" indent="-742950">
              <a:buFont typeface="Arial" panose="020B0604020202020204" pitchFamily="34" charset="0"/>
              <a:buChar char="•"/>
            </a:pPr>
            <a:r>
              <a:rPr lang="en-US" sz="2500" dirty="0" smtClean="0"/>
              <a:t>Session 1: </a:t>
            </a:r>
            <a:r>
              <a:rPr lang="en-US" sz="2000" dirty="0" smtClean="0"/>
              <a:t>Wednesday 10am – 12pm in D312</a:t>
            </a:r>
            <a:endParaRPr lang="en-US" sz="2500" dirty="0" smtClean="0"/>
          </a:p>
          <a:p>
            <a:pPr marL="1657350" lvl="2" indent="-742950">
              <a:buFont typeface="Arial" panose="020B0604020202020204" pitchFamily="34" charset="0"/>
              <a:buChar char="•"/>
            </a:pPr>
            <a:r>
              <a:rPr lang="en-US" sz="2500" dirty="0" smtClean="0"/>
              <a:t>Session 2: </a:t>
            </a:r>
            <a:r>
              <a:rPr lang="en-US" sz="2000" dirty="0" smtClean="0"/>
              <a:t>Friday</a:t>
            </a:r>
            <a:r>
              <a:rPr lang="en-US" sz="2500" dirty="0" smtClean="0"/>
              <a:t> </a:t>
            </a:r>
            <a:r>
              <a:rPr lang="en-US" sz="2000" dirty="0" smtClean="0"/>
              <a:t>8am – 10</a:t>
            </a:r>
            <a:r>
              <a:rPr lang="en-US" sz="2000" dirty="0"/>
              <a:t>a</a:t>
            </a:r>
            <a:r>
              <a:rPr lang="en-US" sz="2000" dirty="0" smtClean="0"/>
              <a:t>m in D105B</a:t>
            </a:r>
          </a:p>
          <a:p>
            <a:pPr marL="1657350" lvl="2" indent="-742950">
              <a:buFont typeface="Arial" panose="020B0604020202020204" pitchFamily="34" charset="0"/>
              <a:buChar char="•"/>
            </a:pPr>
            <a:r>
              <a:rPr lang="en-US" sz="2500" dirty="0" smtClean="0"/>
              <a:t>Videos will be provided for each session</a:t>
            </a:r>
          </a:p>
        </p:txBody>
      </p:sp>
    </p:spTree>
    <p:extLst>
      <p:ext uri="{BB962C8B-B14F-4D97-AF65-F5344CB8AC3E}">
        <p14:creationId xmlns:p14="http://schemas.microsoft.com/office/powerpoint/2010/main" val="31911017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 new </a:t>
            </a:r>
            <a:r>
              <a:rPr lang="en-US" sz="2500" b="1" i="1" dirty="0" smtClean="0"/>
              <a:t>Windows Form .h </a:t>
            </a:r>
            <a:r>
              <a:rPr lang="en-US" sz="2500" dirty="0" smtClean="0"/>
              <a:t>and </a:t>
            </a:r>
            <a:r>
              <a:rPr lang="en-US" sz="2500" b="1" i="1" dirty="0" smtClean="0"/>
              <a:t>.cpp </a:t>
            </a:r>
            <a:r>
              <a:rPr lang="en-US" sz="2500" dirty="0" smtClean="0"/>
              <a:t>has been created</a:t>
            </a:r>
            <a:endParaRPr lang="en-US" sz="3500" b="1" i="1"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796" y="2514600"/>
            <a:ext cx="7086600" cy="2886993"/>
          </a:xfrm>
          <a:prstGeom prst="rect">
            <a:avLst/>
          </a:prstGeom>
        </p:spPr>
      </p:pic>
    </p:spTree>
    <p:extLst>
      <p:ext uri="{BB962C8B-B14F-4D97-AF65-F5344CB8AC3E}">
        <p14:creationId xmlns:p14="http://schemas.microsoft.com/office/powerpoint/2010/main" val="8517231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Drag </a:t>
            </a:r>
            <a:r>
              <a:rPr lang="en-US" sz="2500" b="1" i="1" dirty="0" smtClean="0"/>
              <a:t>MyForm.cpp </a:t>
            </a:r>
            <a:r>
              <a:rPr lang="en-US" sz="2500" dirty="0" smtClean="0"/>
              <a:t>to the </a:t>
            </a:r>
            <a:r>
              <a:rPr lang="en-US" sz="2500" b="1" i="1" dirty="0" smtClean="0"/>
              <a:t>Source Files </a:t>
            </a:r>
            <a:r>
              <a:rPr lang="en-US" sz="2500" dirty="0" smtClean="0"/>
              <a:t>directory</a:t>
            </a:r>
            <a:endParaRPr lang="en-US" sz="3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696" y="2895600"/>
            <a:ext cx="7162800" cy="2918464"/>
          </a:xfrm>
          <a:prstGeom prst="rect">
            <a:avLst/>
          </a:prstGeom>
        </p:spPr>
      </p:pic>
    </p:spTree>
    <p:extLst>
      <p:ext uri="{BB962C8B-B14F-4D97-AF65-F5344CB8AC3E}">
        <p14:creationId xmlns:p14="http://schemas.microsoft.com/office/powerpoint/2010/main" val="3557784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Write the following lines of code into </a:t>
            </a:r>
          </a:p>
          <a:p>
            <a:pPr lvl="2"/>
            <a:r>
              <a:rPr lang="en-US" sz="2500" dirty="0"/>
              <a:t>	</a:t>
            </a:r>
            <a:r>
              <a:rPr lang="en-US" sz="2500" dirty="0" smtClean="0"/>
              <a:t>your </a:t>
            </a:r>
            <a:r>
              <a:rPr lang="en-US" sz="2500" b="1" i="1" dirty="0" smtClean="0"/>
              <a:t>MyForm.h</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900" y="2819400"/>
            <a:ext cx="6934200" cy="2822199"/>
          </a:xfrm>
          <a:prstGeom prst="rect">
            <a:avLst/>
          </a:prstGeom>
        </p:spPr>
      </p:pic>
    </p:spTree>
    <p:extLst>
      <p:ext uri="{BB962C8B-B14F-4D97-AF65-F5344CB8AC3E}">
        <p14:creationId xmlns:p14="http://schemas.microsoft.com/office/powerpoint/2010/main" val="20811454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42374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When you run the project, you should get </a:t>
            </a:r>
          </a:p>
          <a:p>
            <a:pPr lvl="2"/>
            <a:r>
              <a:rPr lang="en-US" sz="2500" dirty="0"/>
              <a:t>	</a:t>
            </a:r>
            <a:r>
              <a:rPr lang="en-US" sz="2500" dirty="0" smtClean="0"/>
              <a:t>the following error “</a:t>
            </a:r>
            <a:r>
              <a:rPr lang="en-US" sz="2500" b="1" i="1" dirty="0"/>
              <a:t>entry point must be </a:t>
            </a:r>
            <a:r>
              <a:rPr lang="en-US" sz="2500" b="1" i="1" dirty="0" smtClean="0"/>
              <a:t>defined</a:t>
            </a:r>
            <a:r>
              <a:rPr lang="en-US" sz="2800" dirty="0" smtClean="0"/>
              <a:t>”</a:t>
            </a:r>
            <a:endParaRPr lang="en-US" sz="2500" b="1" i="1"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977" y="2895600"/>
            <a:ext cx="6806045" cy="2772833"/>
          </a:xfrm>
          <a:prstGeom prst="rect">
            <a:avLst/>
          </a:prstGeom>
        </p:spPr>
      </p:pic>
    </p:spTree>
    <p:extLst>
      <p:ext uri="{BB962C8B-B14F-4D97-AF65-F5344CB8AC3E}">
        <p14:creationId xmlns:p14="http://schemas.microsoft.com/office/powerpoint/2010/main" val="651636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Go to the project’s </a:t>
            </a:r>
            <a:r>
              <a:rPr lang="en-US" sz="2500" b="1" i="1" dirty="0" smtClean="0"/>
              <a:t>Properties</a:t>
            </a:r>
          </a:p>
          <a:p>
            <a:pPr marL="1657350" lvl="2" indent="-742950">
              <a:buFont typeface="Arial" panose="020B0604020202020204" pitchFamily="34" charset="0"/>
              <a:buChar char="•"/>
            </a:pPr>
            <a:r>
              <a:rPr lang="en-US" sz="2500" dirty="0"/>
              <a:t>C</a:t>
            </a:r>
            <a:r>
              <a:rPr lang="en-US" sz="2500" dirty="0" smtClean="0"/>
              <a:t>lick </a:t>
            </a:r>
            <a:r>
              <a:rPr lang="en-US" sz="2500" b="1" i="1" dirty="0" smtClean="0"/>
              <a:t>Linker -&gt; System </a:t>
            </a:r>
            <a:r>
              <a:rPr lang="en-US" sz="2500" dirty="0" smtClean="0"/>
              <a:t>and change the </a:t>
            </a:r>
            <a:r>
              <a:rPr lang="en-US" sz="2500" b="1" i="1" dirty="0" smtClean="0"/>
              <a:t>SubSystem</a:t>
            </a:r>
          </a:p>
          <a:p>
            <a:pPr lvl="2"/>
            <a:r>
              <a:rPr lang="en-US" sz="2500" dirty="0"/>
              <a:t>	</a:t>
            </a:r>
            <a:r>
              <a:rPr lang="en-US" sz="2500" dirty="0" smtClean="0"/>
              <a:t>to the following</a:t>
            </a:r>
            <a:endParaRPr lang="en-US" sz="2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536" y="2971800"/>
            <a:ext cx="7129119" cy="2906906"/>
          </a:xfrm>
          <a:prstGeom prst="rect">
            <a:avLst/>
          </a:prstGeom>
        </p:spPr>
      </p:pic>
    </p:spTree>
    <p:extLst>
      <p:ext uri="{BB962C8B-B14F-4D97-AF65-F5344CB8AC3E}">
        <p14:creationId xmlns:p14="http://schemas.microsoft.com/office/powerpoint/2010/main" val="289016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a:t>Go to the project’s </a:t>
            </a:r>
            <a:r>
              <a:rPr lang="en-US" sz="2500" b="1" i="1" dirty="0"/>
              <a:t>Properties</a:t>
            </a:r>
          </a:p>
          <a:p>
            <a:pPr marL="1657350" lvl="2" indent="-742950">
              <a:buFont typeface="Arial" panose="020B0604020202020204" pitchFamily="34" charset="0"/>
              <a:buChar char="•"/>
            </a:pPr>
            <a:r>
              <a:rPr lang="en-US" sz="2500" dirty="0"/>
              <a:t>Click </a:t>
            </a:r>
            <a:r>
              <a:rPr lang="en-US" sz="2500" b="1" i="1" dirty="0"/>
              <a:t>Linker -&gt; </a:t>
            </a:r>
            <a:r>
              <a:rPr lang="en-US" sz="2500" b="1" i="1" dirty="0" smtClean="0"/>
              <a:t>Advanced </a:t>
            </a:r>
            <a:r>
              <a:rPr lang="en-US" sz="2500" dirty="0" smtClean="0"/>
              <a:t>and </a:t>
            </a:r>
            <a:r>
              <a:rPr lang="en-US" sz="2500" dirty="0"/>
              <a:t>change the </a:t>
            </a:r>
            <a:r>
              <a:rPr lang="en-US" sz="2500" b="1" i="1" dirty="0" smtClean="0"/>
              <a:t>Entry </a:t>
            </a:r>
          </a:p>
          <a:p>
            <a:pPr lvl="2"/>
            <a:r>
              <a:rPr lang="en-US" sz="2500" b="1" i="1" dirty="0"/>
              <a:t>	</a:t>
            </a:r>
            <a:r>
              <a:rPr lang="en-US" sz="2500" b="1" i="1" dirty="0" smtClean="0"/>
              <a:t>Point </a:t>
            </a:r>
            <a:r>
              <a:rPr lang="en-US" sz="2500" dirty="0" smtClean="0"/>
              <a:t>to </a:t>
            </a:r>
            <a:r>
              <a:rPr lang="en-US" sz="2500" dirty="0"/>
              <a:t>the following</a:t>
            </a:r>
            <a:endParaRPr lang="en-US" sz="2500" b="1" i="1"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196" y="3048000"/>
            <a:ext cx="6781800" cy="2768614"/>
          </a:xfrm>
          <a:prstGeom prst="rect">
            <a:avLst/>
          </a:prstGeom>
        </p:spPr>
      </p:pic>
    </p:spTree>
    <p:extLst>
      <p:ext uri="{BB962C8B-B14F-4D97-AF65-F5344CB8AC3E}">
        <p14:creationId xmlns:p14="http://schemas.microsoft.com/office/powerpoint/2010/main" val="878626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Now you can run your application without </a:t>
            </a:r>
          </a:p>
          <a:p>
            <a:pPr lvl="2"/>
            <a:r>
              <a:rPr lang="en-US" sz="2500" dirty="0"/>
              <a:t>	</a:t>
            </a:r>
            <a:r>
              <a:rPr lang="en-US" sz="2500" dirty="0" smtClean="0"/>
              <a:t>compilation errors. An empty form should display</a:t>
            </a:r>
            <a:endParaRPr lang="en-US" sz="2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38" y="2895600"/>
            <a:ext cx="7126516" cy="2902095"/>
          </a:xfrm>
          <a:prstGeom prst="rect">
            <a:avLst/>
          </a:prstGeom>
        </p:spPr>
      </p:pic>
    </p:spTree>
    <p:extLst>
      <p:ext uri="{BB962C8B-B14F-4D97-AF65-F5344CB8AC3E}">
        <p14:creationId xmlns:p14="http://schemas.microsoft.com/office/powerpoint/2010/main" val="129722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Provisional schedule</a:t>
            </a:r>
          </a:p>
        </p:txBody>
      </p:sp>
      <p:graphicFrame>
        <p:nvGraphicFramePr>
          <p:cNvPr id="3" name="Table 2"/>
          <p:cNvGraphicFramePr>
            <a:graphicFrameLocks noGrp="1"/>
          </p:cNvGraphicFramePr>
          <p:nvPr>
            <p:extLst>
              <p:ext uri="{D42A27DB-BD31-4B8C-83A1-F6EECF244321}">
                <p14:modId xmlns:p14="http://schemas.microsoft.com/office/powerpoint/2010/main" val="701049220"/>
              </p:ext>
            </p:extLst>
          </p:nvPr>
        </p:nvGraphicFramePr>
        <p:xfrm>
          <a:off x="687635" y="1676400"/>
          <a:ext cx="7780921" cy="4598884"/>
        </p:xfrm>
        <a:graphic>
          <a:graphicData uri="http://schemas.openxmlformats.org/drawingml/2006/table">
            <a:tbl>
              <a:tblPr firstRow="1" firstCol="1" bandRow="1">
                <a:tableStyleId>{5C22544A-7EE6-4342-B048-85BDC9FD1C3A}</a:tableStyleId>
              </a:tblPr>
              <a:tblGrid>
                <a:gridCol w="968944">
                  <a:extLst>
                    <a:ext uri="{9D8B030D-6E8A-4147-A177-3AD203B41FA5}">
                      <a16:colId xmlns:a16="http://schemas.microsoft.com/office/drawing/2014/main" val="2816816517"/>
                    </a:ext>
                  </a:extLst>
                </a:gridCol>
                <a:gridCol w="1884347">
                  <a:extLst>
                    <a:ext uri="{9D8B030D-6E8A-4147-A177-3AD203B41FA5}">
                      <a16:colId xmlns:a16="http://schemas.microsoft.com/office/drawing/2014/main" val="2082632600"/>
                    </a:ext>
                  </a:extLst>
                </a:gridCol>
                <a:gridCol w="2434453">
                  <a:extLst>
                    <a:ext uri="{9D8B030D-6E8A-4147-A177-3AD203B41FA5}">
                      <a16:colId xmlns:a16="http://schemas.microsoft.com/office/drawing/2014/main" val="1705333090"/>
                    </a:ext>
                  </a:extLst>
                </a:gridCol>
                <a:gridCol w="2493177">
                  <a:extLst>
                    <a:ext uri="{9D8B030D-6E8A-4147-A177-3AD203B41FA5}">
                      <a16:colId xmlns:a16="http://schemas.microsoft.com/office/drawing/2014/main" val="1002004627"/>
                    </a:ext>
                  </a:extLst>
                </a:gridCol>
              </a:tblGrid>
              <a:tr h="255484">
                <a:tc>
                  <a:txBody>
                    <a:bodyPr/>
                    <a:lstStyle/>
                    <a:p>
                      <a:pPr algn="ctr">
                        <a:spcAft>
                          <a:spcPts val="0"/>
                        </a:spcAft>
                      </a:pPr>
                      <a:r>
                        <a:rPr lang="en-AU" sz="1500" dirty="0">
                          <a:effectLst/>
                        </a:rPr>
                        <a:t>Week</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Date</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Session 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Session 2</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1459288414"/>
                  </a:ext>
                </a:extLst>
              </a:tr>
              <a:tr h="227987">
                <a:tc>
                  <a:txBody>
                    <a:bodyPr/>
                    <a:lstStyle/>
                    <a:p>
                      <a:pPr algn="ctr">
                        <a:spcAft>
                          <a:spcPts val="0"/>
                        </a:spcAft>
                      </a:pPr>
                      <a:r>
                        <a:rPr lang="en-AU" sz="1500">
                          <a:effectLst/>
                        </a:rPr>
                        <a:t>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22-07-2019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Intro to C++ CLI</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Pointers</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200150096"/>
                  </a:ext>
                </a:extLst>
              </a:tr>
              <a:tr h="227987">
                <a:tc>
                  <a:txBody>
                    <a:bodyPr/>
                    <a:lstStyle/>
                    <a:p>
                      <a:pPr algn="ctr">
                        <a:spcAft>
                          <a:spcPts val="0"/>
                        </a:spcAft>
                      </a:pPr>
                      <a:r>
                        <a:rPr lang="en-AU" sz="1500">
                          <a:effectLst/>
                        </a:rPr>
                        <a:t>2</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29-07-2019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File Structure</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Event Loops</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1203425802"/>
                  </a:ext>
                </a:extLst>
              </a:tr>
              <a:tr h="227987">
                <a:tc>
                  <a:txBody>
                    <a:bodyPr/>
                    <a:lstStyle/>
                    <a:p>
                      <a:pPr algn="ctr">
                        <a:spcAft>
                          <a:spcPts val="0"/>
                        </a:spcAft>
                      </a:pPr>
                      <a:r>
                        <a:rPr lang="en-AU" sz="1500">
                          <a:effectLst/>
                        </a:rPr>
                        <a:t>3</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05-08-2019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gridSpan="2">
                  <a:txBody>
                    <a:bodyPr/>
                    <a:lstStyle/>
                    <a:p>
                      <a:pPr algn="ctr">
                        <a:spcAft>
                          <a:spcPts val="0"/>
                        </a:spcAft>
                      </a:pPr>
                      <a:r>
                        <a:rPr lang="en-AU" sz="1500" dirty="0">
                          <a:effectLst/>
                        </a:rPr>
                        <a:t>Linked </a:t>
                      </a:r>
                      <a:r>
                        <a:rPr lang="en-AU" sz="1500" dirty="0" smtClean="0">
                          <a:effectLst/>
                        </a:rPr>
                        <a:t>Lists</a:t>
                      </a:r>
                    </a:p>
                  </a:txBody>
                  <a:tcPr marL="93268" marR="93268" marT="0" marB="0"/>
                </a:tc>
                <a:tc hMerge="1">
                  <a:txBody>
                    <a:bodyPr/>
                    <a:lstStyle/>
                    <a:p>
                      <a:pPr algn="ctr">
                        <a:spcAft>
                          <a:spcPts val="0"/>
                        </a:spcAft>
                      </a:pP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2553359360"/>
                  </a:ext>
                </a:extLst>
              </a:tr>
              <a:tr h="227987">
                <a:tc>
                  <a:txBody>
                    <a:bodyPr/>
                    <a:lstStyle/>
                    <a:p>
                      <a:pPr algn="ctr">
                        <a:spcAft>
                          <a:spcPts val="0"/>
                        </a:spcAft>
                      </a:pPr>
                      <a:r>
                        <a:rPr lang="en-AU" sz="1500">
                          <a:effectLst/>
                        </a:rPr>
                        <a:t>4</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12-08-2019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2D Animation </a:t>
                      </a:r>
                      <a:r>
                        <a:rPr lang="en-AU" sz="1500" smtClean="0">
                          <a:effectLst/>
                        </a:rPr>
                        <a:t>Algorithms</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smtClean="0">
                          <a:effectLst/>
                          <a:latin typeface="+mn-lt"/>
                          <a:ea typeface="+mn-ea"/>
                          <a:cs typeface="+mn-cs"/>
                        </a:rPr>
                        <a:t>Double</a:t>
                      </a:r>
                      <a:r>
                        <a:rPr lang="en-AU" sz="1500" baseline="0" dirty="0" smtClean="0">
                          <a:effectLst/>
                          <a:latin typeface="+mn-lt"/>
                          <a:ea typeface="+mn-ea"/>
                          <a:cs typeface="+mn-cs"/>
                        </a:rPr>
                        <a:t> Buffering</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2819461663"/>
                  </a:ext>
                </a:extLst>
              </a:tr>
              <a:tr h="227987">
                <a:tc>
                  <a:txBody>
                    <a:bodyPr/>
                    <a:lstStyle/>
                    <a:p>
                      <a:pPr algn="ctr">
                        <a:spcAft>
                          <a:spcPts val="0"/>
                        </a:spcAft>
                      </a:pPr>
                      <a:r>
                        <a:rPr lang="en-AU" sz="1500">
                          <a:effectLst/>
                        </a:rPr>
                        <a:t>5</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19-08-2019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Directional Sprites</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smtClean="0">
                          <a:effectLst/>
                        </a:rPr>
                        <a:t>Dale’s Day </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2796892357"/>
                  </a:ext>
                </a:extLst>
              </a:tr>
              <a:tr h="227987">
                <a:tc>
                  <a:txBody>
                    <a:bodyPr/>
                    <a:lstStyle/>
                    <a:p>
                      <a:pPr algn="ctr">
                        <a:spcAft>
                          <a:spcPts val="0"/>
                        </a:spcAft>
                      </a:pPr>
                      <a:r>
                        <a:rPr lang="en-AU" sz="1500">
                          <a:effectLst/>
                        </a:rPr>
                        <a:t>6</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26-08-2019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Bound Actions</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smtClean="0">
                          <a:effectLst/>
                        </a:rPr>
                        <a:t>Tile </a:t>
                      </a:r>
                      <a:r>
                        <a:rPr lang="en-AU" sz="1500" dirty="0">
                          <a:effectLst/>
                        </a:rPr>
                        <a:t>Map</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1603786101"/>
                  </a:ext>
                </a:extLst>
              </a:tr>
              <a:tr h="227987">
                <a:tc>
                  <a:txBody>
                    <a:bodyPr/>
                    <a:lstStyle/>
                    <a:p>
                      <a:pPr algn="ctr">
                        <a:spcAft>
                          <a:spcPts val="0"/>
                        </a:spcAft>
                      </a:pPr>
                      <a:r>
                        <a:rPr lang="en-AU" sz="1500">
                          <a:effectLst/>
                        </a:rPr>
                        <a:t>7</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02-09-2019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Manual Scrolling Tile Map</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Sprite Scrolling Tile Map</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3005815023"/>
                  </a:ext>
                </a:extLst>
              </a:tr>
              <a:tr h="227987">
                <a:tc>
                  <a:txBody>
                    <a:bodyPr/>
                    <a:lstStyle/>
                    <a:p>
                      <a:pPr algn="ctr">
                        <a:spcAft>
                          <a:spcPts val="0"/>
                        </a:spcAft>
                      </a:pPr>
                      <a:r>
                        <a:rPr lang="en-AU" sz="1500">
                          <a:effectLst/>
                        </a:rPr>
                        <a:t>8</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09-09-2019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NPC Scrolling Tile Map</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NPC Collision</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1623960316"/>
                  </a:ext>
                </a:extLst>
              </a:tr>
              <a:tr h="455974">
                <a:tc>
                  <a:txBody>
                    <a:bodyPr/>
                    <a:lstStyle/>
                    <a:p>
                      <a:pPr algn="ctr">
                        <a:spcAft>
                          <a:spcPts val="0"/>
                        </a:spcAft>
                      </a:pPr>
                      <a:r>
                        <a:rPr lang="en-AU" sz="1500">
                          <a:effectLst/>
                        </a:rPr>
                        <a:t>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16-09-2019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Terrain Collision</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Assessment (Roguelike) Overview</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454624050"/>
                  </a:ext>
                </a:extLst>
              </a:tr>
              <a:tr h="227987">
                <a:tc>
                  <a:txBody>
                    <a:bodyPr/>
                    <a:lstStyle/>
                    <a:p>
                      <a:pPr algn="ctr">
                        <a:spcAft>
                          <a:spcPts val="0"/>
                        </a:spcAft>
                      </a:pPr>
                      <a:r>
                        <a:rPr lang="en-AU" sz="1500">
                          <a:effectLst/>
                        </a:rPr>
                        <a:t>10</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23-09-2019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Inheritance Approach Avoid</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Finite State Machines</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905322406"/>
                  </a:ext>
                </a:extLst>
              </a:tr>
              <a:tr h="455974">
                <a:tc>
                  <a:txBody>
                    <a:bodyPr/>
                    <a:lstStyle/>
                    <a:p>
                      <a:pPr algn="ctr">
                        <a:spcAft>
                          <a:spcPts val="0"/>
                        </a:spcAft>
                      </a:pPr>
                      <a:r>
                        <a:rPr lang="en-AU" sz="1500">
                          <a:effectLst/>
                        </a:rPr>
                        <a:t>11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14-10-2019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Intro to Programming Paradigms</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Intro to Python</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331737331"/>
                  </a:ext>
                </a:extLst>
              </a:tr>
              <a:tr h="227987">
                <a:tc>
                  <a:txBody>
                    <a:bodyPr/>
                    <a:lstStyle/>
                    <a:p>
                      <a:pPr algn="ctr">
                        <a:spcAft>
                          <a:spcPts val="0"/>
                        </a:spcAft>
                      </a:pPr>
                      <a:r>
                        <a:rPr lang="en-AU" sz="1500">
                          <a:effectLst/>
                        </a:rPr>
                        <a:t>12</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21-10-2019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Functional Programming 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Functional Programming 2</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1295383036"/>
                  </a:ext>
                </a:extLst>
              </a:tr>
              <a:tr h="455974">
                <a:tc>
                  <a:txBody>
                    <a:bodyPr/>
                    <a:lstStyle/>
                    <a:p>
                      <a:pPr algn="ctr">
                        <a:spcAft>
                          <a:spcPts val="0"/>
                        </a:spcAft>
                      </a:pPr>
                      <a:r>
                        <a:rPr lang="en-AU" sz="1500">
                          <a:effectLst/>
                        </a:rPr>
                        <a:t>13</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28-10-2019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Logical Programming</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Assessment (Language Exploration) Overview</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932526337"/>
                  </a:ext>
                </a:extLst>
              </a:tr>
              <a:tr h="227987">
                <a:tc>
                  <a:txBody>
                    <a:bodyPr/>
                    <a:lstStyle/>
                    <a:p>
                      <a:pPr algn="ctr">
                        <a:spcAft>
                          <a:spcPts val="0"/>
                        </a:spcAft>
                      </a:pPr>
                      <a:r>
                        <a:rPr lang="en-AU" sz="1500">
                          <a:effectLst/>
                        </a:rPr>
                        <a:t>14</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04-11-2019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Introduction to Ruby</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Introduction to Rust</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3814481976"/>
                  </a:ext>
                </a:extLst>
              </a:tr>
              <a:tr h="227987">
                <a:tc>
                  <a:txBody>
                    <a:bodyPr/>
                    <a:lstStyle/>
                    <a:p>
                      <a:pPr algn="ctr">
                        <a:spcAft>
                          <a:spcPts val="0"/>
                        </a:spcAft>
                      </a:pPr>
                      <a:r>
                        <a:rPr lang="en-AU" sz="1500">
                          <a:effectLst/>
                        </a:rPr>
                        <a:t>15</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11-11-2019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Assessment Work</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Assessment Work</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3831280871"/>
                  </a:ext>
                </a:extLst>
              </a:tr>
              <a:tr h="227987">
                <a:tc>
                  <a:txBody>
                    <a:bodyPr/>
                    <a:lstStyle/>
                    <a:p>
                      <a:pPr algn="ctr">
                        <a:spcAft>
                          <a:spcPts val="0"/>
                        </a:spcAft>
                      </a:pPr>
                      <a:r>
                        <a:rPr lang="en-AU" sz="1500">
                          <a:effectLst/>
                        </a:rPr>
                        <a:t>16</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18-11-2019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Exam Preparation</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Exam</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144360989"/>
                  </a:ext>
                </a:extLst>
              </a:tr>
            </a:tbl>
          </a:graphicData>
        </a:graphic>
      </p:graphicFrame>
    </p:spTree>
    <p:extLst>
      <p:ext uri="{BB962C8B-B14F-4D97-AF65-F5344CB8AC3E}">
        <p14:creationId xmlns:p14="http://schemas.microsoft.com/office/powerpoint/2010/main" val="2244104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Assessments</a:t>
            </a:r>
            <a:endParaRPr lang="en-US" sz="3500" dirty="0" smtClean="0"/>
          </a:p>
        </p:txBody>
      </p:sp>
      <p:graphicFrame>
        <p:nvGraphicFramePr>
          <p:cNvPr id="2" name="Table 1"/>
          <p:cNvGraphicFramePr>
            <a:graphicFrameLocks noGrp="1"/>
          </p:cNvGraphicFramePr>
          <p:nvPr>
            <p:extLst>
              <p:ext uri="{D42A27DB-BD31-4B8C-83A1-F6EECF244321}">
                <p14:modId xmlns:p14="http://schemas.microsoft.com/office/powerpoint/2010/main" val="492297499"/>
              </p:ext>
            </p:extLst>
          </p:nvPr>
        </p:nvGraphicFramePr>
        <p:xfrm>
          <a:off x="338385" y="1976600"/>
          <a:ext cx="8467230" cy="1676400"/>
        </p:xfrm>
        <a:graphic>
          <a:graphicData uri="http://schemas.openxmlformats.org/drawingml/2006/table">
            <a:tbl>
              <a:tblPr firstRow="1" firstCol="1" bandRow="1">
                <a:tableStyleId>{5C22544A-7EE6-4342-B048-85BDC9FD1C3A}</a:tableStyleId>
              </a:tblPr>
              <a:tblGrid>
                <a:gridCol w="2926410">
                  <a:extLst>
                    <a:ext uri="{9D8B030D-6E8A-4147-A177-3AD203B41FA5}">
                      <a16:colId xmlns:a16="http://schemas.microsoft.com/office/drawing/2014/main" val="1878650380"/>
                    </a:ext>
                  </a:extLst>
                </a:gridCol>
                <a:gridCol w="2024242">
                  <a:extLst>
                    <a:ext uri="{9D8B030D-6E8A-4147-A177-3AD203B41FA5}">
                      <a16:colId xmlns:a16="http://schemas.microsoft.com/office/drawing/2014/main" val="3514817832"/>
                    </a:ext>
                  </a:extLst>
                </a:gridCol>
                <a:gridCol w="3516578">
                  <a:extLst>
                    <a:ext uri="{9D8B030D-6E8A-4147-A177-3AD203B41FA5}">
                      <a16:colId xmlns:a16="http://schemas.microsoft.com/office/drawing/2014/main" val="1918102830"/>
                    </a:ext>
                  </a:extLst>
                </a:gridCol>
              </a:tblGrid>
              <a:tr h="273177">
                <a:tc>
                  <a:txBody>
                    <a:bodyPr/>
                    <a:lstStyle/>
                    <a:p>
                      <a:pPr algn="ctr">
                        <a:spcAft>
                          <a:spcPts val="0"/>
                        </a:spcAft>
                      </a:pPr>
                      <a:r>
                        <a:rPr lang="en-AU" sz="2200" dirty="0">
                          <a:effectLst/>
                        </a:rPr>
                        <a:t>Assessment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Weight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Due Date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a16="http://schemas.microsoft.com/office/drawing/2014/main" val="3083959343"/>
                  </a:ext>
                </a:extLst>
              </a:tr>
              <a:tr h="256420">
                <a:tc>
                  <a:txBody>
                    <a:bodyPr/>
                    <a:lstStyle/>
                    <a:p>
                      <a:pPr algn="ctr">
                        <a:spcAft>
                          <a:spcPts val="0"/>
                        </a:spcAft>
                      </a:pPr>
                      <a:r>
                        <a:rPr lang="en-AU" sz="2200">
                          <a:effectLst/>
                        </a:rPr>
                        <a:t>Practicals</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a:effectLst/>
                        </a:rPr>
                        <a:t>15%</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Weekly</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a16="http://schemas.microsoft.com/office/drawing/2014/main" val="324899849"/>
                  </a:ext>
                </a:extLst>
              </a:tr>
              <a:tr h="256420">
                <a:tc>
                  <a:txBody>
                    <a:bodyPr/>
                    <a:lstStyle/>
                    <a:p>
                      <a:pPr algn="ctr">
                        <a:spcAft>
                          <a:spcPts val="0"/>
                        </a:spcAft>
                      </a:pPr>
                      <a:r>
                        <a:rPr lang="en-AU" sz="2200" dirty="0">
                          <a:effectLst/>
                        </a:rPr>
                        <a:t>Roguelike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a:effectLst/>
                        </a:rPr>
                        <a:t>40%</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Friday 25</a:t>
                      </a:r>
                      <a:r>
                        <a:rPr lang="en-AU" sz="2200" baseline="30000" dirty="0">
                          <a:effectLst/>
                        </a:rPr>
                        <a:t>th</a:t>
                      </a:r>
                      <a:r>
                        <a:rPr lang="en-AU" sz="2200" dirty="0">
                          <a:effectLst/>
                        </a:rPr>
                        <a:t> October 5pm</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a16="http://schemas.microsoft.com/office/drawing/2014/main" val="1715622986"/>
                  </a:ext>
                </a:extLst>
              </a:tr>
              <a:tr h="256420">
                <a:tc>
                  <a:txBody>
                    <a:bodyPr/>
                    <a:lstStyle/>
                    <a:p>
                      <a:pPr algn="ctr">
                        <a:spcAft>
                          <a:spcPts val="0"/>
                        </a:spcAft>
                      </a:pPr>
                      <a:r>
                        <a:rPr lang="en-AU" sz="2200">
                          <a:effectLst/>
                        </a:rPr>
                        <a:t>Language Exploration</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a:effectLst/>
                        </a:rPr>
                        <a:t>30%</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a:effectLst/>
                        </a:rPr>
                        <a:t>Friday 22</a:t>
                      </a:r>
                      <a:r>
                        <a:rPr lang="en-AU" sz="2200" baseline="30000">
                          <a:effectLst/>
                        </a:rPr>
                        <a:t>nd</a:t>
                      </a:r>
                      <a:r>
                        <a:rPr lang="en-AU" sz="2200">
                          <a:effectLst/>
                        </a:rPr>
                        <a:t> November 5pm</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a16="http://schemas.microsoft.com/office/drawing/2014/main" val="2107937398"/>
                  </a:ext>
                </a:extLst>
              </a:tr>
              <a:tr h="256420">
                <a:tc>
                  <a:txBody>
                    <a:bodyPr/>
                    <a:lstStyle/>
                    <a:p>
                      <a:pPr algn="ctr">
                        <a:spcAft>
                          <a:spcPts val="0"/>
                        </a:spcAft>
                      </a:pPr>
                      <a:r>
                        <a:rPr lang="en-AU" sz="2200" dirty="0">
                          <a:effectLst/>
                        </a:rPr>
                        <a:t>Exam</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15%</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Friday 22</a:t>
                      </a:r>
                      <a:r>
                        <a:rPr lang="en-AU" sz="2200" baseline="30000" dirty="0">
                          <a:effectLst/>
                        </a:rPr>
                        <a:t>nd</a:t>
                      </a:r>
                      <a:r>
                        <a:rPr lang="en-AU" sz="2200" dirty="0">
                          <a:effectLst/>
                        </a:rPr>
                        <a:t> </a:t>
                      </a:r>
                      <a:r>
                        <a:rPr lang="en-AU" sz="2200" dirty="0" smtClean="0">
                          <a:effectLst/>
                        </a:rPr>
                        <a:t>November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a16="http://schemas.microsoft.com/office/drawing/2014/main" val="77502295"/>
                  </a:ext>
                </a:extLst>
              </a:tr>
            </a:tbl>
          </a:graphicData>
        </a:graphic>
      </p:graphicFrame>
    </p:spTree>
    <p:extLst>
      <p:ext uri="{BB962C8B-B14F-4D97-AF65-F5344CB8AC3E}">
        <p14:creationId xmlns:p14="http://schemas.microsoft.com/office/powerpoint/2010/main" val="3983487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76284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Goals</a:t>
            </a:r>
          </a:p>
          <a:p>
            <a:pPr lvl="1"/>
            <a:endParaRPr lang="en-US" sz="2500" dirty="0" smtClean="0"/>
          </a:p>
          <a:p>
            <a:pPr marL="1657350" lvl="2" indent="-742950">
              <a:buFont typeface="Arial" panose="020B0604020202020204" pitchFamily="34" charset="0"/>
              <a:buChar char="•"/>
            </a:pPr>
            <a:r>
              <a:rPr lang="en-US" sz="2500" dirty="0" smtClean="0"/>
              <a:t>Learn how to design and build increasingly </a:t>
            </a:r>
          </a:p>
          <a:p>
            <a:pPr lvl="2"/>
            <a:r>
              <a:rPr lang="en-US" sz="2500" dirty="0"/>
              <a:t>	</a:t>
            </a:r>
            <a:r>
              <a:rPr lang="en-US" sz="2500" dirty="0" smtClean="0"/>
              <a:t>complex OO architectures</a:t>
            </a:r>
          </a:p>
          <a:p>
            <a:pPr marL="1657350" lvl="2" indent="-742950">
              <a:buFont typeface="Arial" panose="020B0604020202020204" pitchFamily="34" charset="0"/>
              <a:buChar char="•"/>
            </a:pPr>
            <a:r>
              <a:rPr lang="en-US" sz="2500" dirty="0" smtClean="0"/>
              <a:t>Learn how to use more complex </a:t>
            </a:r>
            <a:r>
              <a:rPr lang="en-US" sz="2500" dirty="0"/>
              <a:t>abstract </a:t>
            </a:r>
            <a:r>
              <a:rPr lang="en-US" sz="2500" dirty="0" smtClean="0"/>
              <a:t>data </a:t>
            </a:r>
          </a:p>
          <a:p>
            <a:pPr lvl="2"/>
            <a:r>
              <a:rPr lang="en-US" sz="2500" dirty="0"/>
              <a:t>	</a:t>
            </a:r>
            <a:r>
              <a:rPr lang="en-US" sz="2500" dirty="0" smtClean="0"/>
              <a:t>types and algorithms</a:t>
            </a:r>
          </a:p>
          <a:p>
            <a:pPr marL="1657350" lvl="2" indent="-742950">
              <a:buFont typeface="Arial" panose="020B0604020202020204" pitchFamily="34" charset="0"/>
              <a:buChar char="•"/>
            </a:pPr>
            <a:r>
              <a:rPr lang="en-US" sz="2500" dirty="0" smtClean="0"/>
              <a:t>Learn a variety of programming languages and 	paradigms</a:t>
            </a:r>
          </a:p>
          <a:p>
            <a:pPr marL="1657350" lvl="2" indent="-742950">
              <a:buFont typeface="Arial" panose="020B0604020202020204" pitchFamily="34" charset="0"/>
              <a:buChar char="•"/>
            </a:pPr>
            <a:r>
              <a:rPr lang="en-US" sz="2500" dirty="0" smtClean="0"/>
              <a:t>Start to think in terms of programming principles, </a:t>
            </a:r>
          </a:p>
          <a:p>
            <a:pPr lvl="3"/>
            <a:r>
              <a:rPr lang="en-US" sz="2500" dirty="0"/>
              <a:t>	</a:t>
            </a:r>
            <a:r>
              <a:rPr lang="en-US" sz="2500" dirty="0" smtClean="0"/>
              <a:t>not technological specifics</a:t>
            </a:r>
          </a:p>
        </p:txBody>
      </p:sp>
    </p:spTree>
    <p:extLst>
      <p:ext uri="{BB962C8B-B14F-4D97-AF65-F5344CB8AC3E}">
        <p14:creationId xmlns:p14="http://schemas.microsoft.com/office/powerpoint/2010/main" val="2019395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545534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Intro to C++ CLI</a:t>
            </a:r>
          </a:p>
          <a:p>
            <a:pPr lvl="1"/>
            <a:endParaRPr lang="en-US" sz="2500" dirty="0" smtClean="0"/>
          </a:p>
          <a:p>
            <a:pPr marL="1657350" lvl="2" indent="-742950">
              <a:buFont typeface="Arial" panose="020B0604020202020204" pitchFamily="34" charset="0"/>
              <a:buChar char="•"/>
            </a:pPr>
            <a:r>
              <a:rPr lang="en-US" sz="2500" dirty="0" smtClean="0"/>
              <a:t>Brief history</a:t>
            </a:r>
          </a:p>
          <a:p>
            <a:pPr marL="2114550" lvl="3" indent="-742950">
              <a:buFont typeface="Arial" panose="020B0604020202020204" pitchFamily="34" charset="0"/>
              <a:buChar char="•"/>
            </a:pPr>
            <a:r>
              <a:rPr lang="en-US" sz="2000" dirty="0" smtClean="0"/>
              <a:t>Developed Bjarne Stroustrup</a:t>
            </a:r>
          </a:p>
          <a:p>
            <a:pPr marL="2114550" lvl="3" indent="-742950">
              <a:buFont typeface="Arial" panose="020B0604020202020204" pitchFamily="34" charset="0"/>
              <a:buChar char="•"/>
            </a:pPr>
            <a:r>
              <a:rPr lang="en-US" sz="2000" dirty="0" smtClean="0"/>
              <a:t>Originally called C with classes</a:t>
            </a:r>
          </a:p>
          <a:p>
            <a:pPr marL="2114550" lvl="3" indent="-742950">
              <a:buFont typeface="Arial" panose="020B0604020202020204" pitchFamily="34" charset="0"/>
              <a:buChar char="•"/>
            </a:pPr>
            <a:r>
              <a:rPr lang="en-US" sz="2000" dirty="0" smtClean="0"/>
              <a:t>Renamed C++ in 1983</a:t>
            </a:r>
          </a:p>
          <a:p>
            <a:pPr marL="2114550" lvl="3" indent="-742950">
              <a:buFont typeface="Arial" panose="020B0604020202020204" pitchFamily="34" charset="0"/>
              <a:buChar char="•"/>
            </a:pPr>
            <a:r>
              <a:rPr lang="en-US" sz="2000" dirty="0" smtClean="0"/>
              <a:t>Interchangeable with C</a:t>
            </a:r>
          </a:p>
          <a:p>
            <a:pPr marL="2114550" lvl="3" indent="-742950">
              <a:buFont typeface="Arial" panose="020B0604020202020204" pitchFamily="34" charset="0"/>
              <a:buChar char="•"/>
            </a:pPr>
            <a:r>
              <a:rPr lang="en-US" sz="2000" dirty="0" smtClean="0"/>
              <a:t>Includes main OO features</a:t>
            </a:r>
          </a:p>
          <a:p>
            <a:pPr marL="1657350" lvl="2" indent="-742950">
              <a:buFont typeface="Arial" panose="020B0604020202020204" pitchFamily="34" charset="0"/>
              <a:buChar char="•"/>
            </a:pPr>
            <a:r>
              <a:rPr lang="en-US" sz="2500" dirty="0" smtClean="0"/>
              <a:t>Difference between C++ CLI and native C++:</a:t>
            </a:r>
          </a:p>
          <a:p>
            <a:pPr marL="2114550" lvl="3" indent="-742950">
              <a:buFont typeface="Arial" panose="020B0604020202020204" pitchFamily="34" charset="0"/>
              <a:buChar char="•"/>
            </a:pPr>
            <a:r>
              <a:rPr lang="en-US" sz="2000" dirty="0" smtClean="0"/>
              <a:t>Managed and unmanaged</a:t>
            </a:r>
          </a:p>
          <a:p>
            <a:pPr marL="2114550" lvl="3" indent="-742950">
              <a:buFont typeface="Arial" panose="020B0604020202020204" pitchFamily="34" charset="0"/>
              <a:buChar char="•"/>
            </a:pPr>
            <a:r>
              <a:rPr lang="en-US" sz="2000" dirty="0" smtClean="0"/>
              <a:t>Managed </a:t>
            </a:r>
            <a:r>
              <a:rPr lang="mr-IN" sz="2000" dirty="0" smtClean="0"/>
              <a:t>–</a:t>
            </a:r>
            <a:r>
              <a:rPr lang="en-US" sz="2000" dirty="0" smtClean="0"/>
              <a:t> compiled to an intermediate format</a:t>
            </a:r>
          </a:p>
          <a:p>
            <a:pPr marL="2114550" lvl="3" indent="-742950">
              <a:buFont typeface="Arial" panose="020B0604020202020204" pitchFamily="34" charset="0"/>
              <a:buChar char="•"/>
            </a:pPr>
            <a:r>
              <a:rPr lang="en-US" sz="2000" dirty="0" smtClean="0"/>
              <a:t>Unmanaged </a:t>
            </a:r>
            <a:r>
              <a:rPr lang="mr-IN" sz="2000" dirty="0" smtClean="0"/>
              <a:t>–</a:t>
            </a:r>
            <a:r>
              <a:rPr lang="en-US" sz="2000" dirty="0" smtClean="0"/>
              <a:t> compiled to  machine exe binary</a:t>
            </a:r>
          </a:p>
          <a:p>
            <a:pPr marL="2114550" lvl="3" indent="-742950">
              <a:buFont typeface="Arial" panose="020B0604020202020204" pitchFamily="34" charset="0"/>
              <a:buChar char="•"/>
            </a:pPr>
            <a:r>
              <a:rPr lang="en-US" sz="2000" dirty="0" smtClean="0"/>
              <a:t>Automatic garbage collection</a:t>
            </a:r>
          </a:p>
          <a:p>
            <a:pPr marL="2114550" lvl="3" indent="-742950">
              <a:buFont typeface="Arial" panose="020B0604020202020204" pitchFamily="34" charset="0"/>
              <a:buChar char="•"/>
            </a:pPr>
            <a:r>
              <a:rPr lang="en-US" sz="2000" dirty="0" smtClean="0"/>
              <a:t>Access to the .NET libraries</a:t>
            </a:r>
          </a:p>
        </p:txBody>
      </p:sp>
    </p:spTree>
    <p:extLst>
      <p:ext uri="{BB962C8B-B14F-4D97-AF65-F5344CB8AC3E}">
        <p14:creationId xmlns:p14="http://schemas.microsoft.com/office/powerpoint/2010/main" val="1379304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Major difference from C# and Java</a:t>
            </a:r>
          </a:p>
          <a:p>
            <a:pPr lvl="1"/>
            <a:endParaRPr lang="en-US" sz="2500" dirty="0" smtClean="0"/>
          </a:p>
          <a:p>
            <a:pPr marL="1657350" lvl="2" indent="-742950">
              <a:buFont typeface="Arial" panose="020B0604020202020204" pitchFamily="34" charset="0"/>
              <a:buChar char="•"/>
            </a:pPr>
            <a:r>
              <a:rPr lang="en-US" sz="2500" dirty="0" smtClean="0"/>
              <a:t>All complex objects e.g. buttons, graphics, </a:t>
            </a:r>
          </a:p>
          <a:p>
            <a:pPr lvl="2"/>
            <a:r>
              <a:rPr lang="en-US" sz="2500" dirty="0"/>
              <a:t>	</a:t>
            </a:r>
            <a:r>
              <a:rPr lang="en-US" sz="2500" dirty="0" smtClean="0"/>
              <a:t>user-defined class instances are created </a:t>
            </a:r>
          </a:p>
          <a:p>
            <a:pPr lvl="2"/>
            <a:r>
              <a:rPr lang="en-US" sz="2500" dirty="0" smtClean="0"/>
              <a:t>	dynamically and managed via pointers</a:t>
            </a:r>
          </a:p>
          <a:p>
            <a:pPr marL="1657350" lvl="2" indent="-742950">
              <a:buFont typeface="Arial" panose="020B0604020202020204" pitchFamily="34" charset="0"/>
              <a:buChar char="•"/>
            </a:pPr>
            <a:r>
              <a:rPr lang="en-US" sz="2500" dirty="0" smtClean="0"/>
              <a:t>Syntactically, C++ CLI uses -&gt; to access properties </a:t>
            </a:r>
          </a:p>
          <a:p>
            <a:pPr lvl="2"/>
            <a:r>
              <a:rPr lang="en-US" sz="2500" dirty="0" smtClean="0"/>
              <a:t>	and methods of dynamically created objects</a:t>
            </a:r>
            <a:endParaRPr lang="en-US" sz="20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981" y="3886200"/>
            <a:ext cx="4550229" cy="1676400"/>
          </a:xfrm>
          <a:prstGeom prst="rect">
            <a:avLst/>
          </a:prstGeom>
        </p:spPr>
      </p:pic>
    </p:spTree>
    <p:extLst>
      <p:ext uri="{BB962C8B-B14F-4D97-AF65-F5344CB8AC3E}">
        <p14:creationId xmlns:p14="http://schemas.microsoft.com/office/powerpoint/2010/main" val="2661638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General features of C-family languages</a:t>
            </a:r>
          </a:p>
          <a:p>
            <a:pPr lvl="1"/>
            <a:endParaRPr lang="en-US" sz="2500" dirty="0" smtClean="0"/>
          </a:p>
          <a:p>
            <a:pPr marL="1657350" lvl="2" indent="-742950">
              <a:buFont typeface="Arial" panose="020B0604020202020204" pitchFamily="34" charset="0"/>
              <a:buChar char="•"/>
            </a:pPr>
            <a:r>
              <a:rPr lang="en-US" sz="2500" dirty="0" smtClean="0"/>
              <a:t>Case sensitive</a:t>
            </a:r>
          </a:p>
          <a:p>
            <a:pPr marL="1657350" lvl="2" indent="-742950">
              <a:buFont typeface="Arial" panose="020B0604020202020204" pitchFamily="34" charset="0"/>
              <a:buChar char="•"/>
            </a:pPr>
            <a:r>
              <a:rPr lang="en-US" sz="2500" dirty="0" smtClean="0"/>
              <a:t>{} to mark the beginning and end of code blocks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087095"/>
            <a:ext cx="4724400" cy="1968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0100" y="2819400"/>
            <a:ext cx="5003800" cy="952500"/>
          </a:xfrm>
          <a:prstGeom prst="rect">
            <a:avLst/>
          </a:prstGeom>
        </p:spPr>
      </p:pic>
    </p:spTree>
    <p:extLst>
      <p:ext uri="{BB962C8B-B14F-4D97-AF65-F5344CB8AC3E}">
        <p14:creationId xmlns:p14="http://schemas.microsoft.com/office/powerpoint/2010/main" val="2906963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4610</TotalTime>
  <Words>2117</Words>
  <Application>Microsoft Office PowerPoint</Application>
  <PresentationFormat>On-screen Show (4:3)</PresentationFormat>
  <Paragraphs>456</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Mangal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cp:lastModifiedBy>
  <cp:revision>107</cp:revision>
  <dcterms:created xsi:type="dcterms:W3CDTF">2019-06-29T13:44:04Z</dcterms:created>
  <dcterms:modified xsi:type="dcterms:W3CDTF">2019-08-21T07:49:57Z</dcterms:modified>
</cp:coreProperties>
</file>