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61521" autoAdjust="0"/>
  </p:normalViewPr>
  <p:slideViewPr>
    <p:cSldViewPr>
      <p:cViewPr varScale="1">
        <p:scale>
          <a:sx n="23" d="100"/>
          <a:sy n="23" d="100"/>
        </p:scale>
        <p:origin x="208" y="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373F4-E0B6-AB43-80EF-246983C958D0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708B0-4FC3-324B-AF19-209DBD881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18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28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9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NZ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33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NZ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17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NZ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59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NZ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74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NZ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19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NZ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7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 smtClean="0"/>
              <a:t>www.reinerstilesets.de/2d-grafiken/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89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90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63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8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80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36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7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05.1 Directional Sprites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9599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776366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Moving sprite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Velocities need to be separated into a magnitude </a:t>
            </a:r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and a direction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Let xVel and yVel now represent the magnitude of </a:t>
            </a:r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a single step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Add direction properties to control the x and y </a:t>
            </a:r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direction of movement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Direction values  = {-1, 0, 1}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One direction value for x/horizontal movement </a:t>
            </a:r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and one for y/vertical movement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To control the axis (direction) of movement, multiply </a:t>
            </a:r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the velocities by their direction values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Add the results to </a:t>
            </a:r>
            <a:r>
              <a:rPr lang="en-NZ" sz="2500" dirty="0" err="1" smtClean="0"/>
              <a:t>xPos</a:t>
            </a:r>
            <a:r>
              <a:rPr lang="en-NZ" sz="2500" dirty="0" smtClean="0"/>
              <a:t> and </a:t>
            </a:r>
            <a:r>
              <a:rPr lang="en-NZ" sz="2500" dirty="0" err="1" smtClean="0"/>
              <a:t>yPos</a:t>
            </a:r>
            <a:r>
              <a:rPr lang="en-NZ" sz="2500" dirty="0" smtClean="0"/>
              <a:t> </a:t>
            </a:r>
            <a:endParaRPr lang="en-NZ" sz="2000" dirty="0" smtClean="0"/>
          </a:p>
          <a:p>
            <a:pPr lvl="2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15515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691727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Moving sprite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Example: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Assume </a:t>
            </a:r>
            <a:r>
              <a:rPr lang="en-NZ" sz="2500" dirty="0" err="1" smtClean="0"/>
              <a:t>xVel</a:t>
            </a:r>
            <a:r>
              <a:rPr lang="en-NZ" sz="2500" dirty="0" smtClean="0"/>
              <a:t> = 5 and </a:t>
            </a:r>
            <a:r>
              <a:rPr lang="en-NZ" sz="2500" dirty="0" err="1" smtClean="0"/>
              <a:t>yVel</a:t>
            </a:r>
            <a:r>
              <a:rPr lang="en-NZ" sz="2500" dirty="0" smtClean="0"/>
              <a:t> = 5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What are the </a:t>
            </a:r>
            <a:r>
              <a:rPr lang="en-NZ" sz="2500" dirty="0" err="1" smtClean="0"/>
              <a:t>xDirection</a:t>
            </a:r>
            <a:r>
              <a:rPr lang="en-NZ" sz="2500" dirty="0" smtClean="0"/>
              <a:t> and </a:t>
            </a:r>
            <a:r>
              <a:rPr lang="en-NZ" sz="2500" dirty="0" err="1" smtClean="0"/>
              <a:t>yDirection</a:t>
            </a:r>
            <a:r>
              <a:rPr lang="en-NZ" sz="2500" dirty="0" smtClean="0"/>
              <a:t> values </a:t>
            </a:r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to move: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 smtClean="0"/>
              <a:t>East?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 smtClean="0"/>
              <a:t>South?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 smtClean="0"/>
              <a:t>West?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 smtClean="0"/>
              <a:t>North?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In each case we would compute: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 err="1" smtClean="0"/>
              <a:t>xPos</a:t>
            </a:r>
            <a:r>
              <a:rPr lang="en-NZ" sz="2000" dirty="0" smtClean="0"/>
              <a:t> += (</a:t>
            </a:r>
            <a:r>
              <a:rPr lang="en-NZ" sz="2000" dirty="0" err="1" smtClean="0"/>
              <a:t>xVel</a:t>
            </a:r>
            <a:r>
              <a:rPr lang="en-NZ" sz="2000" dirty="0" smtClean="0"/>
              <a:t> * </a:t>
            </a:r>
            <a:r>
              <a:rPr lang="en-NZ" sz="2000" dirty="0" err="1" smtClean="0"/>
              <a:t>xDirection</a:t>
            </a:r>
            <a:r>
              <a:rPr lang="en-NZ" sz="2000" dirty="0" smtClean="0"/>
              <a:t>)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 err="1" smtClean="0"/>
              <a:t>yPos</a:t>
            </a:r>
            <a:r>
              <a:rPr lang="en-NZ" sz="2000" dirty="0" smtClean="0"/>
              <a:t> += (</a:t>
            </a:r>
            <a:r>
              <a:rPr lang="en-NZ" sz="2000" dirty="0" err="1" smtClean="0"/>
              <a:t>yVel</a:t>
            </a:r>
            <a:r>
              <a:rPr lang="en-NZ" sz="2000" dirty="0" smtClean="0"/>
              <a:t> * </a:t>
            </a:r>
            <a:r>
              <a:rPr lang="en-NZ" sz="2000" dirty="0" err="1" smtClean="0"/>
              <a:t>yDirection</a:t>
            </a:r>
            <a:r>
              <a:rPr lang="en-NZ" sz="2000" dirty="0" smtClean="0"/>
              <a:t>)</a:t>
            </a:r>
          </a:p>
          <a:p>
            <a:pPr lvl="2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55870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Moving sprite</a:t>
            </a:r>
          </a:p>
          <a:p>
            <a:pPr lvl="1"/>
            <a:endParaRPr lang="en-US" sz="2500" dirty="0" smtClean="0"/>
          </a:p>
          <a:p>
            <a:pPr lvl="2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77220"/>
              </p:ext>
            </p:extLst>
          </p:nvPr>
        </p:nvGraphicFramePr>
        <p:xfrm>
          <a:off x="820288" y="2133600"/>
          <a:ext cx="751561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205">
                  <a:extLst>
                    <a:ext uri="{9D8B030D-6E8A-4147-A177-3AD203B41FA5}">
                      <a16:colId xmlns="" xmlns:a16="http://schemas.microsoft.com/office/drawing/2014/main" val="4216884713"/>
                    </a:ext>
                  </a:extLst>
                </a:gridCol>
                <a:gridCol w="2505205">
                  <a:extLst>
                    <a:ext uri="{9D8B030D-6E8A-4147-A177-3AD203B41FA5}">
                      <a16:colId xmlns="" xmlns:a16="http://schemas.microsoft.com/office/drawing/2014/main" val="3045886549"/>
                    </a:ext>
                  </a:extLst>
                </a:gridCol>
                <a:gridCol w="2505205">
                  <a:extLst>
                    <a:ext uri="{9D8B030D-6E8A-4147-A177-3AD203B41FA5}">
                      <a16:colId xmlns="" xmlns:a16="http://schemas.microsoft.com/office/drawing/2014/main" val="411559654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NZ" sz="2200" dirty="0" smtClean="0"/>
                        <a:t>If direction is</a:t>
                      </a:r>
                      <a:endParaRPr lang="en-NZ" sz="2200" dirty="0"/>
                    </a:p>
                  </a:txBody>
                  <a:tcPr marL="112734" marR="112734" marT="56367" marB="56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200" dirty="0" smtClean="0"/>
                        <a:t>Multiply </a:t>
                      </a:r>
                      <a:r>
                        <a:rPr lang="en-NZ" sz="2200" dirty="0" err="1" smtClean="0"/>
                        <a:t>xVel</a:t>
                      </a:r>
                      <a:r>
                        <a:rPr lang="en-NZ" sz="2200" dirty="0" smtClean="0"/>
                        <a:t> by</a:t>
                      </a:r>
                      <a:endParaRPr lang="en-NZ" sz="2200" dirty="0"/>
                    </a:p>
                  </a:txBody>
                  <a:tcPr marL="112734" marR="112734" marT="56367" marB="56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200" dirty="0" smtClean="0"/>
                        <a:t>Multiply </a:t>
                      </a:r>
                      <a:r>
                        <a:rPr lang="en-NZ" sz="2200" dirty="0" err="1" smtClean="0"/>
                        <a:t>yVel</a:t>
                      </a:r>
                      <a:r>
                        <a:rPr lang="en-NZ" sz="2200" dirty="0" smtClean="0"/>
                        <a:t> by</a:t>
                      </a:r>
                      <a:endParaRPr lang="en-NZ" sz="2200" dirty="0"/>
                    </a:p>
                  </a:txBody>
                  <a:tcPr marL="112734" marR="112734" marT="56367" marB="56367"/>
                </a:tc>
                <a:extLst>
                  <a:ext uri="{0D108BD9-81ED-4DB2-BD59-A6C34878D82A}">
                    <a16:rowId xmlns="" xmlns:a16="http://schemas.microsoft.com/office/drawing/2014/main" val="7547037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NZ" sz="2200" dirty="0" smtClean="0"/>
                        <a:t>EAST</a:t>
                      </a:r>
                      <a:endParaRPr lang="en-NZ" sz="2200" dirty="0"/>
                    </a:p>
                  </a:txBody>
                  <a:tcPr marL="112734" marR="112734" marT="56367" marB="56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200" dirty="0" smtClean="0"/>
                        <a:t>1</a:t>
                      </a:r>
                      <a:endParaRPr lang="en-NZ" sz="2200" dirty="0"/>
                    </a:p>
                  </a:txBody>
                  <a:tcPr marL="112734" marR="112734" marT="56367" marB="56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200" dirty="0" smtClean="0"/>
                        <a:t>0</a:t>
                      </a:r>
                      <a:endParaRPr lang="en-NZ" sz="2200" dirty="0"/>
                    </a:p>
                  </a:txBody>
                  <a:tcPr marL="112734" marR="112734" marT="56367" marB="56367"/>
                </a:tc>
                <a:extLst>
                  <a:ext uri="{0D108BD9-81ED-4DB2-BD59-A6C34878D82A}">
                    <a16:rowId xmlns="" xmlns:a16="http://schemas.microsoft.com/office/drawing/2014/main" val="38093895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NZ" sz="2200" dirty="0" smtClean="0"/>
                        <a:t>SOUTH</a:t>
                      </a:r>
                      <a:endParaRPr lang="en-NZ" sz="2200" dirty="0"/>
                    </a:p>
                  </a:txBody>
                  <a:tcPr marL="112734" marR="112734" marT="56367" marB="56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200" dirty="0" smtClean="0"/>
                        <a:t>0</a:t>
                      </a:r>
                      <a:endParaRPr lang="en-NZ" sz="2200" dirty="0"/>
                    </a:p>
                  </a:txBody>
                  <a:tcPr marL="112734" marR="112734" marT="56367" marB="56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200" dirty="0" smtClean="0"/>
                        <a:t>1</a:t>
                      </a:r>
                      <a:endParaRPr lang="en-NZ" sz="2200" dirty="0"/>
                    </a:p>
                  </a:txBody>
                  <a:tcPr marL="112734" marR="112734" marT="56367" marB="56367"/>
                </a:tc>
                <a:extLst>
                  <a:ext uri="{0D108BD9-81ED-4DB2-BD59-A6C34878D82A}">
                    <a16:rowId xmlns="" xmlns:a16="http://schemas.microsoft.com/office/drawing/2014/main" val="19676039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NZ" sz="2200" dirty="0" smtClean="0"/>
                        <a:t>WEST</a:t>
                      </a:r>
                      <a:endParaRPr lang="en-NZ" sz="2200" dirty="0"/>
                    </a:p>
                  </a:txBody>
                  <a:tcPr marL="112734" marR="112734" marT="56367" marB="56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200" dirty="0" smtClean="0"/>
                        <a:t>-1</a:t>
                      </a:r>
                      <a:endParaRPr lang="en-NZ" sz="2200" dirty="0"/>
                    </a:p>
                  </a:txBody>
                  <a:tcPr marL="112734" marR="112734" marT="56367" marB="56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200" dirty="0" smtClean="0"/>
                        <a:t>0</a:t>
                      </a:r>
                      <a:endParaRPr lang="en-NZ" sz="2200" dirty="0"/>
                    </a:p>
                  </a:txBody>
                  <a:tcPr marL="112734" marR="112734" marT="56367" marB="56367"/>
                </a:tc>
                <a:extLst>
                  <a:ext uri="{0D108BD9-81ED-4DB2-BD59-A6C34878D82A}">
                    <a16:rowId xmlns="" xmlns:a16="http://schemas.microsoft.com/office/drawing/2014/main" val="297632114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NZ" sz="2200" dirty="0" smtClean="0"/>
                        <a:t>NORTH</a:t>
                      </a:r>
                      <a:endParaRPr lang="en-NZ" sz="2200" dirty="0"/>
                    </a:p>
                  </a:txBody>
                  <a:tcPr marL="112734" marR="112734" marT="56367" marB="56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200" dirty="0" smtClean="0"/>
                        <a:t>0</a:t>
                      </a:r>
                      <a:endParaRPr lang="en-NZ" sz="2200" dirty="0"/>
                    </a:p>
                  </a:txBody>
                  <a:tcPr marL="112734" marR="112734" marT="56367" marB="56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200" dirty="0" smtClean="0"/>
                        <a:t>-1</a:t>
                      </a:r>
                      <a:endParaRPr lang="en-NZ" sz="2200" dirty="0"/>
                    </a:p>
                  </a:txBody>
                  <a:tcPr marL="112734" marR="112734" marT="56367" marB="56367"/>
                </a:tc>
                <a:extLst>
                  <a:ext uri="{0D108BD9-81ED-4DB2-BD59-A6C34878D82A}">
                    <a16:rowId xmlns="" xmlns:a16="http://schemas.microsoft.com/office/drawing/2014/main" val="284325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6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Moving sprite</a:t>
            </a:r>
          </a:p>
          <a:p>
            <a:pPr lvl="1"/>
            <a:endParaRPr lang="en-US" sz="25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Assume an array&lt;Point&gt;^ </a:t>
            </a:r>
            <a:r>
              <a:rPr lang="en-US" sz="2500" dirty="0" err="1" smtClean="0"/>
              <a:t>velocityDirections</a:t>
            </a:r>
            <a:r>
              <a:rPr lang="en-US" sz="2500" dirty="0" smtClean="0"/>
              <a:t> represents this table: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840562"/>
              </p:ext>
            </p:extLst>
          </p:nvPr>
        </p:nvGraphicFramePr>
        <p:xfrm>
          <a:off x="820288" y="2590800"/>
          <a:ext cx="751561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205">
                  <a:extLst>
                    <a:ext uri="{9D8B030D-6E8A-4147-A177-3AD203B41FA5}">
                      <a16:colId xmlns="" xmlns:a16="http://schemas.microsoft.com/office/drawing/2014/main" val="4216884713"/>
                    </a:ext>
                  </a:extLst>
                </a:gridCol>
                <a:gridCol w="2505205">
                  <a:extLst>
                    <a:ext uri="{9D8B030D-6E8A-4147-A177-3AD203B41FA5}">
                      <a16:colId xmlns="" xmlns:a16="http://schemas.microsoft.com/office/drawing/2014/main" val="3045886549"/>
                    </a:ext>
                  </a:extLst>
                </a:gridCol>
                <a:gridCol w="2505205">
                  <a:extLst>
                    <a:ext uri="{9D8B030D-6E8A-4147-A177-3AD203B41FA5}">
                      <a16:colId xmlns="" xmlns:a16="http://schemas.microsoft.com/office/drawing/2014/main" val="411559654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NZ" sz="2200" dirty="0" smtClean="0"/>
                        <a:t>If direction is</a:t>
                      </a:r>
                      <a:endParaRPr lang="en-NZ" sz="2200" dirty="0"/>
                    </a:p>
                  </a:txBody>
                  <a:tcPr marL="112734" marR="112734" marT="56367" marB="56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200" dirty="0" smtClean="0"/>
                        <a:t>Multiply </a:t>
                      </a:r>
                      <a:r>
                        <a:rPr lang="en-NZ" sz="2200" dirty="0" err="1" smtClean="0"/>
                        <a:t>xVel</a:t>
                      </a:r>
                      <a:r>
                        <a:rPr lang="en-NZ" sz="2200" dirty="0" smtClean="0"/>
                        <a:t> by</a:t>
                      </a:r>
                      <a:endParaRPr lang="en-NZ" sz="2200" dirty="0"/>
                    </a:p>
                  </a:txBody>
                  <a:tcPr marL="112734" marR="112734" marT="56367" marB="56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200" dirty="0" smtClean="0"/>
                        <a:t>Multiply </a:t>
                      </a:r>
                      <a:r>
                        <a:rPr lang="en-NZ" sz="2200" dirty="0" err="1" smtClean="0"/>
                        <a:t>yVel</a:t>
                      </a:r>
                      <a:r>
                        <a:rPr lang="en-NZ" sz="2200" dirty="0" smtClean="0"/>
                        <a:t> by</a:t>
                      </a:r>
                      <a:endParaRPr lang="en-NZ" sz="2200" dirty="0"/>
                    </a:p>
                  </a:txBody>
                  <a:tcPr marL="112734" marR="112734" marT="56367" marB="56367"/>
                </a:tc>
                <a:extLst>
                  <a:ext uri="{0D108BD9-81ED-4DB2-BD59-A6C34878D82A}">
                    <a16:rowId xmlns="" xmlns:a16="http://schemas.microsoft.com/office/drawing/2014/main" val="7547037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NZ" sz="2200" dirty="0" smtClean="0"/>
                        <a:t>EAST</a:t>
                      </a:r>
                      <a:endParaRPr lang="en-NZ" sz="2200" dirty="0"/>
                    </a:p>
                  </a:txBody>
                  <a:tcPr marL="112734" marR="112734" marT="56367" marB="56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200" dirty="0" smtClean="0"/>
                        <a:t>1</a:t>
                      </a:r>
                      <a:endParaRPr lang="en-NZ" sz="2200" dirty="0"/>
                    </a:p>
                  </a:txBody>
                  <a:tcPr marL="112734" marR="112734" marT="56367" marB="56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200" dirty="0" smtClean="0"/>
                        <a:t>0</a:t>
                      </a:r>
                      <a:endParaRPr lang="en-NZ" sz="2200" dirty="0"/>
                    </a:p>
                  </a:txBody>
                  <a:tcPr marL="112734" marR="112734" marT="56367" marB="56367"/>
                </a:tc>
                <a:extLst>
                  <a:ext uri="{0D108BD9-81ED-4DB2-BD59-A6C34878D82A}">
                    <a16:rowId xmlns="" xmlns:a16="http://schemas.microsoft.com/office/drawing/2014/main" val="38093895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NZ" sz="2200" dirty="0" smtClean="0"/>
                        <a:t>SOUTH</a:t>
                      </a:r>
                      <a:endParaRPr lang="en-NZ" sz="2200" dirty="0"/>
                    </a:p>
                  </a:txBody>
                  <a:tcPr marL="112734" marR="112734" marT="56367" marB="56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200" dirty="0" smtClean="0"/>
                        <a:t>0</a:t>
                      </a:r>
                      <a:endParaRPr lang="en-NZ" sz="2200" dirty="0"/>
                    </a:p>
                  </a:txBody>
                  <a:tcPr marL="112734" marR="112734" marT="56367" marB="56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200" dirty="0" smtClean="0"/>
                        <a:t>1</a:t>
                      </a:r>
                      <a:endParaRPr lang="en-NZ" sz="2200" dirty="0"/>
                    </a:p>
                  </a:txBody>
                  <a:tcPr marL="112734" marR="112734" marT="56367" marB="56367"/>
                </a:tc>
                <a:extLst>
                  <a:ext uri="{0D108BD9-81ED-4DB2-BD59-A6C34878D82A}">
                    <a16:rowId xmlns="" xmlns:a16="http://schemas.microsoft.com/office/drawing/2014/main" val="19676039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NZ" sz="2200" dirty="0" smtClean="0"/>
                        <a:t>WEST</a:t>
                      </a:r>
                      <a:endParaRPr lang="en-NZ" sz="2200" dirty="0"/>
                    </a:p>
                  </a:txBody>
                  <a:tcPr marL="112734" marR="112734" marT="56367" marB="56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200" dirty="0" smtClean="0"/>
                        <a:t>-1</a:t>
                      </a:r>
                      <a:endParaRPr lang="en-NZ" sz="2200" dirty="0"/>
                    </a:p>
                  </a:txBody>
                  <a:tcPr marL="112734" marR="112734" marT="56367" marB="56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200" dirty="0" smtClean="0"/>
                        <a:t>0</a:t>
                      </a:r>
                      <a:endParaRPr lang="en-NZ" sz="2200" dirty="0"/>
                    </a:p>
                  </a:txBody>
                  <a:tcPr marL="112734" marR="112734" marT="56367" marB="56367"/>
                </a:tc>
                <a:extLst>
                  <a:ext uri="{0D108BD9-81ED-4DB2-BD59-A6C34878D82A}">
                    <a16:rowId xmlns="" xmlns:a16="http://schemas.microsoft.com/office/drawing/2014/main" val="297632114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NZ" sz="2200" dirty="0" smtClean="0"/>
                        <a:t>NORTH</a:t>
                      </a:r>
                      <a:endParaRPr lang="en-NZ" sz="2200" dirty="0"/>
                    </a:p>
                  </a:txBody>
                  <a:tcPr marL="112734" marR="112734" marT="56367" marB="56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200" dirty="0" smtClean="0"/>
                        <a:t>0</a:t>
                      </a:r>
                      <a:endParaRPr lang="en-NZ" sz="2200" dirty="0"/>
                    </a:p>
                  </a:txBody>
                  <a:tcPr marL="112734" marR="112734" marT="56367" marB="56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200" dirty="0" smtClean="0"/>
                        <a:t>-1</a:t>
                      </a:r>
                      <a:endParaRPr lang="en-NZ" sz="2200" dirty="0"/>
                    </a:p>
                  </a:txBody>
                  <a:tcPr marL="112734" marR="112734" marT="56367" marB="56367"/>
                </a:tc>
                <a:extLst>
                  <a:ext uri="{0D108BD9-81ED-4DB2-BD59-A6C34878D82A}">
                    <a16:rowId xmlns="" xmlns:a16="http://schemas.microsoft.com/office/drawing/2014/main" val="284325855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06" y="5105400"/>
            <a:ext cx="7169378" cy="114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Velocity directions</a:t>
            </a:r>
          </a:p>
          <a:p>
            <a:pPr lvl="1"/>
            <a:endParaRPr lang="en-US" sz="25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Declare </a:t>
            </a:r>
            <a:r>
              <a:rPr lang="en-US" sz="2500" dirty="0" err="1" smtClean="0"/>
              <a:t>velocityDirections</a:t>
            </a:r>
            <a:r>
              <a:rPr lang="en-US" sz="2500" dirty="0" smtClean="0"/>
              <a:t> in Sprite.h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Instantiate </a:t>
            </a:r>
            <a:r>
              <a:rPr lang="en-US" sz="2500" dirty="0" err="1" smtClean="0"/>
              <a:t>velocityDirections</a:t>
            </a:r>
            <a:r>
              <a:rPr lang="en-US" sz="2500" dirty="0" smtClean="0"/>
              <a:t> in Sprite.cpp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2712332"/>
            <a:ext cx="82423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Controlling sprite</a:t>
            </a:r>
          </a:p>
          <a:p>
            <a:pPr lvl="1"/>
            <a:endParaRPr lang="en-US" sz="25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Key down event in </a:t>
            </a:r>
            <a:r>
              <a:rPr lang="en-US" sz="2500" dirty="0" err="1" smtClean="0"/>
              <a:t>MyForm.h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49" y="2438400"/>
            <a:ext cx="8092293" cy="333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4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Creating sprite</a:t>
            </a:r>
          </a:p>
          <a:p>
            <a:pPr lvl="1"/>
            <a:endParaRPr lang="en-US" sz="25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Create a method called </a:t>
            </a:r>
            <a:r>
              <a:rPr lang="en-US" sz="2500" dirty="0" err="1" smtClean="0"/>
              <a:t>generateKnightSprite</a:t>
            </a:r>
            <a:r>
              <a:rPr lang="en-US" sz="2500" dirty="0" smtClean="0"/>
              <a:t>()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707" y="2438400"/>
            <a:ext cx="5786777" cy="379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7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Initialisation</a:t>
            </a:r>
          </a:p>
          <a:p>
            <a:pPr lvl="2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74" y="1828800"/>
            <a:ext cx="8457444" cy="171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60813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Directional movement</a:t>
            </a: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2743200" y="1646886"/>
            <a:ext cx="3854196" cy="4717463"/>
            <a:chOff x="533399" y="1614228"/>
            <a:chExt cx="3124201" cy="382396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930" t="4943" r="58321" b="56529"/>
            <a:stretch/>
          </p:blipFill>
          <p:spPr>
            <a:xfrm>
              <a:off x="533399" y="1614228"/>
              <a:ext cx="3124201" cy="189097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58333" t="4692" r="833" b="56509"/>
            <a:stretch/>
          </p:blipFill>
          <p:spPr>
            <a:xfrm>
              <a:off x="533399" y="3537856"/>
              <a:ext cx="3124200" cy="19003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724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Multiple sprite sheets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We will being multiple sprite sheets for our </a:t>
            </a:r>
          </a:p>
          <a:p>
            <a:pPr lvl="2"/>
            <a:r>
              <a:rPr lang="en-US" sz="2500" dirty="0" smtClean="0"/>
              <a:t>	practical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027176" y="2438400"/>
            <a:ext cx="7101840" cy="4084320"/>
            <a:chOff x="792480" y="2269191"/>
            <a:chExt cx="7101840" cy="4084320"/>
          </a:xfrm>
        </p:grpSpPr>
        <p:pic>
          <p:nvPicPr>
            <p:cNvPr id="3" name="Content Placeholder 3" descr="Walking East All.bmp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960" y="2269191"/>
              <a:ext cx="7071360" cy="883920"/>
            </a:xfrm>
            <a:prstGeom prst="rect">
              <a:avLst/>
            </a:prstGeom>
          </p:spPr>
        </p:pic>
        <p:pic>
          <p:nvPicPr>
            <p:cNvPr id="4" name="Picture 3" descr="Walking South All.bmp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960" y="3335991"/>
              <a:ext cx="7071360" cy="883920"/>
            </a:xfrm>
            <a:prstGeom prst="rect">
              <a:avLst/>
            </a:prstGeom>
          </p:spPr>
        </p:pic>
        <p:pic>
          <p:nvPicPr>
            <p:cNvPr id="6" name="Picture 5" descr="Walking West All.bmp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480" y="4402791"/>
              <a:ext cx="7071360" cy="883920"/>
            </a:xfrm>
            <a:prstGeom prst="rect">
              <a:avLst/>
            </a:prstGeom>
          </p:spPr>
        </p:pic>
        <p:pic>
          <p:nvPicPr>
            <p:cNvPr id="7" name="Picture 6" descr="Walking North All.bmp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2480" y="5469591"/>
              <a:ext cx="7071360" cy="883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1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Multiple sprite sheets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Think of this as an array of four bitmaps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Each with a direction of either 0, 1, 2, 3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What changes do we need to make to the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Sprite class?</a:t>
            </a: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9557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76284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Direction constants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Two ways you can create a sprite direction: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 smtClean="0"/>
              <a:t>#</a:t>
            </a:r>
            <a:r>
              <a:rPr lang="en-NZ" sz="2000" dirty="0"/>
              <a:t>define EAST 0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#define SOUTH 1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#define WEST 2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#define NORTH 3</a:t>
            </a:r>
          </a:p>
          <a:p>
            <a:pPr lvl="2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6" y="3733800"/>
            <a:ext cx="7772400" cy="79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6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Modify Sprite.h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Modify your Sprite class (in the .h)</a:t>
            </a:r>
            <a:endParaRPr lang="en-NZ" sz="2000" dirty="0"/>
          </a:p>
          <a:p>
            <a:pPr lvl="2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00" y="2667000"/>
            <a:ext cx="5699591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Modify Sprite.cpp 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Modify your Sprite constructor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6" y="2514600"/>
            <a:ext cx="7315200" cy="228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1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Modify Sprite.cpp 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Give the sprite’s direction a default value</a:t>
            </a:r>
            <a:endParaRPr lang="en-NZ" sz="2000" dirty="0"/>
          </a:p>
          <a:p>
            <a:pPr lvl="2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6" y="2514600"/>
            <a:ext cx="7848600" cy="273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Drawing sprite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We should think about writing maintainable code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Make use of intermediate variables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Note my X and Y position are properties</a:t>
            </a:r>
            <a:endParaRPr lang="en-NZ" sz="2000" dirty="0" smtClean="0"/>
          </a:p>
          <a:p>
            <a:pPr lvl="2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120209"/>
            <a:ext cx="8001000" cy="118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264</Words>
  <Application>Microsoft Macintosh PowerPoint</Application>
  <PresentationFormat>On-screen Show (4:3)</PresentationFormat>
  <Paragraphs>163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30</cp:revision>
  <dcterms:created xsi:type="dcterms:W3CDTF">2019-07-01T01:08:54Z</dcterms:created>
  <dcterms:modified xsi:type="dcterms:W3CDTF">2019-08-20T09:28:35Z</dcterms:modified>
</cp:coreProperties>
</file>