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1" r:id="rId16"/>
    <p:sldId id="272" r:id="rId17"/>
    <p:sldId id="27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61504" autoAdjust="0"/>
  </p:normalViewPr>
  <p:slideViewPr>
    <p:cSldViewPr>
      <p:cViewPr varScale="1">
        <p:scale>
          <a:sx n="45" d="100"/>
          <a:sy n="45" d="100"/>
        </p:scale>
        <p:origin x="1728"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2373F4-E0B6-AB43-80EF-246983C958D0}" type="datetimeFigureOut">
              <a:rPr lang="en-US" smtClean="0"/>
              <a:t>8/18/2019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D708B0-4FC3-324B-AF19-209DBD881A9E}" type="slidenum">
              <a:rPr lang="en-US" smtClean="0"/>
              <a:t>‹#›</a:t>
            </a:fld>
            <a:endParaRPr lang="en-US"/>
          </a:p>
        </p:txBody>
      </p:sp>
    </p:spTree>
    <p:extLst>
      <p:ext uri="{BB962C8B-B14F-4D97-AF65-F5344CB8AC3E}">
        <p14:creationId xmlns:p14="http://schemas.microsoft.com/office/powerpoint/2010/main" val="1764418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2</a:t>
            </a:fld>
            <a:endParaRPr lang="en-US"/>
          </a:p>
        </p:txBody>
      </p:sp>
    </p:spTree>
    <p:extLst>
      <p:ext uri="{BB962C8B-B14F-4D97-AF65-F5344CB8AC3E}">
        <p14:creationId xmlns:p14="http://schemas.microsoft.com/office/powerpoint/2010/main" val="2129128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ct val="0"/>
              </a:spcBef>
              <a:buFont typeface="Arial" panose="020B0604020202020204" pitchFamily="34" charset="0"/>
              <a:buChar char="•"/>
            </a:pPr>
            <a:r>
              <a:rPr lang="en-AU" dirty="0" smtClean="0"/>
              <a:t>You can easily do NE, SE,</a:t>
            </a:r>
            <a:r>
              <a:rPr lang="en-AU" baseline="0" dirty="0" smtClean="0"/>
              <a:t> SW ad NW</a:t>
            </a:r>
          </a:p>
          <a:p>
            <a:pPr marL="171450" indent="-171450">
              <a:spcBef>
                <a:spcPct val="0"/>
              </a:spcBef>
              <a:buFont typeface="Arial" panose="020B0604020202020204" pitchFamily="34" charset="0"/>
              <a:buChar char="•"/>
            </a:pPr>
            <a:endParaRPr lang="en-AU" baseline="0" dirty="0" smtClean="0"/>
          </a:p>
          <a:p>
            <a:pPr marL="171450" indent="-171450">
              <a:spcBef>
                <a:spcPct val="0"/>
              </a:spcBef>
              <a:buFont typeface="Arial" panose="020B0604020202020204" pitchFamily="34" charset="0"/>
              <a:buChar char="•"/>
            </a:pPr>
            <a:r>
              <a:rPr lang="en-AU" baseline="0" dirty="0" smtClean="0"/>
              <a:t>You will need to come up with an elegant way of handling user input</a:t>
            </a:r>
          </a:p>
          <a:p>
            <a:pPr marL="171450" indent="-171450">
              <a:spcBef>
                <a:spcPct val="0"/>
              </a:spcBef>
              <a:buFont typeface="Arial" panose="020B0604020202020204" pitchFamily="34" charset="0"/>
              <a:buChar char="•"/>
            </a:pPr>
            <a:endParaRPr lang="en-AU" baseline="0" dirty="0" smtClean="0"/>
          </a:p>
          <a:p>
            <a:pPr marL="171450" indent="-171450">
              <a:buFont typeface="Arial" panose="020B0604020202020204" pitchFamily="34" charset="0"/>
              <a:buChar char="•"/>
            </a:pPr>
            <a:r>
              <a:rPr lang="en-NZ" baseline="0" dirty="0" smtClean="0"/>
              <a:t>When we perform the computation, the sprite moves in the desired direction</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If his image shows him facing that way, we have convincing directional movement</a:t>
            </a:r>
          </a:p>
          <a:p>
            <a:pPr marL="171450" indent="-171450">
              <a:spcBef>
                <a:spcPct val="0"/>
              </a:spcBef>
              <a:buFont typeface="Arial" panose="020B0604020202020204" pitchFamily="34" charset="0"/>
              <a:buChar char="•"/>
            </a:pPr>
            <a:endParaRPr lang="en-AU" baseline="0" dirty="0" smtClean="0"/>
          </a:p>
          <a:p>
            <a:pPr marL="171450" indent="-171450">
              <a:spcBef>
                <a:spcPct val="0"/>
              </a:spcBef>
              <a:buFont typeface="Arial" panose="020B0604020202020204" pitchFamily="34" charset="0"/>
              <a:buChar char="•"/>
            </a:pPr>
            <a:endParaRPr lang="en-AU"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11</a:t>
            </a:fld>
            <a:endParaRPr lang="en-US"/>
          </a:p>
        </p:txBody>
      </p:sp>
    </p:spTree>
    <p:extLst>
      <p:ext uri="{BB962C8B-B14F-4D97-AF65-F5344CB8AC3E}">
        <p14:creationId xmlns:p14="http://schemas.microsoft.com/office/powerpoint/2010/main" val="1980796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ct val="0"/>
              </a:spcBef>
              <a:buFont typeface="Arial" panose="020B0604020202020204" pitchFamily="34" charset="0"/>
              <a:buChar char="•"/>
            </a:pPr>
            <a:r>
              <a:rPr lang="en-NZ" dirty="0" smtClean="0"/>
              <a:t>You</a:t>
            </a:r>
            <a:r>
              <a:rPr lang="en-NZ" baseline="0" dirty="0" smtClean="0"/>
              <a:t> could organise your intuitions there into this little table</a:t>
            </a:r>
          </a:p>
          <a:p>
            <a:pPr marL="171450" indent="-171450">
              <a:spcBef>
                <a:spcPct val="0"/>
              </a:spcBef>
              <a:buFont typeface="Arial" panose="020B0604020202020204" pitchFamily="34" charset="0"/>
              <a:buChar char="•"/>
            </a:pPr>
            <a:endParaRPr lang="en-NZ" baseline="0" dirty="0" smtClean="0"/>
          </a:p>
          <a:p>
            <a:pPr marL="171450" indent="-171450">
              <a:spcBef>
                <a:spcPct val="0"/>
              </a:spcBef>
              <a:buFont typeface="Arial" panose="020B0604020202020204" pitchFamily="34" charset="0"/>
              <a:buChar char="•"/>
            </a:pPr>
            <a:r>
              <a:rPr lang="en-NZ" dirty="0" smtClean="0"/>
              <a:t>How then do you store and use these values? Do you need 8 new data properties for your Sprite: </a:t>
            </a:r>
            <a:r>
              <a:rPr lang="en-NZ" dirty="0" err="1" smtClean="0"/>
              <a:t>xDirEast</a:t>
            </a:r>
            <a:r>
              <a:rPr lang="en-NZ" dirty="0" smtClean="0"/>
              <a:t>,</a:t>
            </a:r>
            <a:r>
              <a:rPr lang="en-NZ" baseline="0" dirty="0" smtClean="0"/>
              <a:t> </a:t>
            </a:r>
            <a:r>
              <a:rPr lang="en-NZ" baseline="0" dirty="0" err="1" smtClean="0"/>
              <a:t>yDirEast</a:t>
            </a:r>
            <a:r>
              <a:rPr lang="en-NZ" baseline="0" dirty="0" smtClean="0"/>
              <a:t>, </a:t>
            </a:r>
            <a:r>
              <a:rPr lang="en-NZ" baseline="0" dirty="0" err="1" smtClean="0"/>
              <a:t>xDirSouth</a:t>
            </a:r>
            <a:r>
              <a:rPr lang="en-NZ" baseline="0" dirty="0" smtClean="0"/>
              <a:t>, </a:t>
            </a:r>
            <a:r>
              <a:rPr lang="en-NZ" baseline="0" dirty="0" err="1" smtClean="0"/>
              <a:t>yDirSouth</a:t>
            </a:r>
            <a:r>
              <a:rPr lang="en-NZ" baseline="0" dirty="0" smtClean="0"/>
              <a:t>, etc.? No</a:t>
            </a:r>
          </a:p>
          <a:p>
            <a:pPr>
              <a:spcBef>
                <a:spcPct val="0"/>
              </a:spcBef>
              <a:buFontTx/>
              <a:buNone/>
            </a:pPr>
            <a:endParaRPr lang="en-NZ" baseline="0" dirty="0" smtClean="0"/>
          </a:p>
          <a:p>
            <a:pPr marL="171450" indent="-171450">
              <a:spcBef>
                <a:spcPct val="0"/>
              </a:spcBef>
              <a:buFont typeface="Arial" panose="020B0604020202020204" pitchFamily="34" charset="0"/>
              <a:buChar char="•"/>
            </a:pPr>
            <a:r>
              <a:rPr lang="en-NZ" dirty="0" smtClean="0"/>
              <a:t>See this nice table? Whenever you find yourself expressing logic by putting things</a:t>
            </a:r>
            <a:r>
              <a:rPr lang="en-NZ" baseline="0" dirty="0" smtClean="0"/>
              <a:t> into a table, you should consider whether an array would help</a:t>
            </a:r>
          </a:p>
          <a:p>
            <a:pPr>
              <a:spcBef>
                <a:spcPct val="0"/>
              </a:spcBef>
              <a:buFontTx/>
              <a:buNone/>
            </a:pPr>
            <a:endParaRPr lang="en-NZ" baseline="0" dirty="0" smtClean="0"/>
          </a:p>
          <a:p>
            <a:pPr marL="171450" indent="-171450">
              <a:spcBef>
                <a:spcPct val="0"/>
              </a:spcBef>
              <a:buFont typeface="Arial" panose="020B0604020202020204" pitchFamily="34" charset="0"/>
              <a:buChar char="•"/>
            </a:pPr>
            <a:r>
              <a:rPr lang="en-NZ" baseline="0" dirty="0" smtClean="0"/>
              <a:t>We don’t want to have to store 8 individual direction variables. In addition to being simply cumbersome, it would be very awkward to switch between them when we changed directions. It would require some large switch statement or if-else</a:t>
            </a:r>
          </a:p>
          <a:p>
            <a:pPr>
              <a:spcBef>
                <a:spcPct val="0"/>
              </a:spcBef>
              <a:buFontTx/>
              <a:buNone/>
            </a:pPr>
            <a:endParaRPr lang="en-NZ" baseline="0" dirty="0" smtClean="0"/>
          </a:p>
          <a:p>
            <a:pPr marL="171450" indent="-171450">
              <a:spcBef>
                <a:spcPct val="0"/>
              </a:spcBef>
              <a:buFont typeface="Arial" panose="020B0604020202020204" pitchFamily="34" charset="0"/>
              <a:buChar char="•"/>
            </a:pPr>
            <a:r>
              <a:rPr lang="en-NZ" b="0" baseline="0" dirty="0" smtClean="0"/>
              <a:t>If instead we store the direction variables in a nice array, we can use </a:t>
            </a:r>
            <a:r>
              <a:rPr lang="en-NZ" b="0" baseline="0" dirty="0" err="1" smtClean="0"/>
              <a:t>spriteDirections</a:t>
            </a:r>
            <a:r>
              <a:rPr lang="en-NZ" b="0" baseline="0" dirty="0" smtClean="0"/>
              <a:t> to index into it exactly as we use </a:t>
            </a:r>
            <a:r>
              <a:rPr lang="en-NZ" b="0" baseline="0" dirty="0" err="1" smtClean="0"/>
              <a:t>spriteDirections</a:t>
            </a:r>
            <a:r>
              <a:rPr lang="en-NZ" b="0" baseline="0" dirty="0" smtClean="0"/>
              <a:t> to index into the bitmap array. Just put the directions for EAST in location 0, for SOUTH in location 1, etc.</a:t>
            </a:r>
          </a:p>
        </p:txBody>
      </p:sp>
      <p:sp>
        <p:nvSpPr>
          <p:cNvPr id="4" name="Slide Number Placeholder 3"/>
          <p:cNvSpPr>
            <a:spLocks noGrp="1"/>
          </p:cNvSpPr>
          <p:nvPr>
            <p:ph type="sldNum" sz="quarter" idx="10"/>
          </p:nvPr>
        </p:nvSpPr>
        <p:spPr/>
        <p:txBody>
          <a:bodyPr/>
          <a:lstStyle/>
          <a:p>
            <a:fld id="{5FA57C19-9E0E-4142-AAC1-12A23B691F36}" type="slidenum">
              <a:rPr lang="en-US" smtClean="0"/>
              <a:t>12</a:t>
            </a:fld>
            <a:endParaRPr lang="en-US"/>
          </a:p>
        </p:txBody>
      </p:sp>
    </p:spTree>
    <p:extLst>
      <p:ext uri="{BB962C8B-B14F-4D97-AF65-F5344CB8AC3E}">
        <p14:creationId xmlns:p14="http://schemas.microsoft.com/office/powerpoint/2010/main" val="30429337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ct val="0"/>
              </a:spcBef>
              <a:buFont typeface="Arial" panose="020B0604020202020204" pitchFamily="34" charset="0"/>
              <a:buChar char="•"/>
            </a:pPr>
            <a:r>
              <a:rPr lang="en-NZ" b="0" baseline="0" dirty="0" smtClean="0"/>
              <a:t>This code will go in your Move()</a:t>
            </a:r>
          </a:p>
        </p:txBody>
      </p:sp>
      <p:sp>
        <p:nvSpPr>
          <p:cNvPr id="4" name="Slide Number Placeholder 3"/>
          <p:cNvSpPr>
            <a:spLocks noGrp="1"/>
          </p:cNvSpPr>
          <p:nvPr>
            <p:ph type="sldNum" sz="quarter" idx="10"/>
          </p:nvPr>
        </p:nvSpPr>
        <p:spPr/>
        <p:txBody>
          <a:bodyPr/>
          <a:lstStyle/>
          <a:p>
            <a:fld id="{5FA57C19-9E0E-4142-AAC1-12A23B691F36}" type="slidenum">
              <a:rPr lang="en-US" smtClean="0"/>
              <a:t>13</a:t>
            </a:fld>
            <a:endParaRPr lang="en-US"/>
          </a:p>
        </p:txBody>
      </p:sp>
    </p:spTree>
    <p:extLst>
      <p:ext uri="{BB962C8B-B14F-4D97-AF65-F5344CB8AC3E}">
        <p14:creationId xmlns:p14="http://schemas.microsoft.com/office/powerpoint/2010/main" val="12442175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ct val="0"/>
              </a:spcBef>
              <a:buFont typeface="Arial" panose="020B0604020202020204" pitchFamily="34" charset="0"/>
              <a:buChar char="•"/>
            </a:pPr>
            <a:r>
              <a:rPr lang="en-US" sz="1200" dirty="0" smtClean="0"/>
              <a:t>Instantiate in the Sprite constructors</a:t>
            </a:r>
            <a:endParaRPr lang="en-NZ" b="0"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14</a:t>
            </a:fld>
            <a:endParaRPr lang="en-US"/>
          </a:p>
        </p:txBody>
      </p:sp>
    </p:spTree>
    <p:extLst>
      <p:ext uri="{BB962C8B-B14F-4D97-AF65-F5344CB8AC3E}">
        <p14:creationId xmlns:p14="http://schemas.microsoft.com/office/powerpoint/2010/main" val="31687590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ct val="0"/>
              </a:spcBef>
              <a:buFont typeface="Arial" panose="020B0604020202020204" pitchFamily="34" charset="0"/>
              <a:buNone/>
            </a:pPr>
            <a:endParaRPr lang="en-NZ" b="0"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15</a:t>
            </a:fld>
            <a:endParaRPr lang="en-US"/>
          </a:p>
        </p:txBody>
      </p:sp>
    </p:spTree>
    <p:extLst>
      <p:ext uri="{BB962C8B-B14F-4D97-AF65-F5344CB8AC3E}">
        <p14:creationId xmlns:p14="http://schemas.microsoft.com/office/powerpoint/2010/main" val="8422747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ct val="0"/>
              </a:spcBef>
              <a:buFont typeface="Arial" panose="020B0604020202020204" pitchFamily="34" charset="0"/>
              <a:buNone/>
            </a:pPr>
            <a:endParaRPr lang="en-NZ" b="0"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16</a:t>
            </a:fld>
            <a:endParaRPr lang="en-US"/>
          </a:p>
        </p:txBody>
      </p:sp>
    </p:spTree>
    <p:extLst>
      <p:ext uri="{BB962C8B-B14F-4D97-AF65-F5344CB8AC3E}">
        <p14:creationId xmlns:p14="http://schemas.microsoft.com/office/powerpoint/2010/main" val="35643196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ct val="0"/>
              </a:spcBef>
              <a:buFont typeface="Arial" panose="020B0604020202020204" pitchFamily="34" charset="0"/>
              <a:buNone/>
            </a:pPr>
            <a:endParaRPr lang="en-NZ" b="0"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17</a:t>
            </a:fld>
            <a:endParaRPr lang="en-US"/>
          </a:p>
        </p:txBody>
      </p:sp>
    </p:spTree>
    <p:extLst>
      <p:ext uri="{BB962C8B-B14F-4D97-AF65-F5344CB8AC3E}">
        <p14:creationId xmlns:p14="http://schemas.microsoft.com/office/powerpoint/2010/main" val="247177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dirty="0" smtClean="0"/>
              <a:t>www.reinerstilesets.de/2d-grafiken/</a:t>
            </a:r>
          </a:p>
        </p:txBody>
      </p:sp>
      <p:sp>
        <p:nvSpPr>
          <p:cNvPr id="4" name="Slide Number Placeholder 3"/>
          <p:cNvSpPr>
            <a:spLocks noGrp="1"/>
          </p:cNvSpPr>
          <p:nvPr>
            <p:ph type="sldNum" sz="quarter" idx="10"/>
          </p:nvPr>
        </p:nvSpPr>
        <p:spPr/>
        <p:txBody>
          <a:bodyPr/>
          <a:lstStyle/>
          <a:p>
            <a:fld id="{5FA57C19-9E0E-4142-AAC1-12A23B691F36}" type="slidenum">
              <a:rPr lang="en-US" smtClean="0"/>
              <a:t>3</a:t>
            </a:fld>
            <a:endParaRPr lang="en-US"/>
          </a:p>
        </p:txBody>
      </p:sp>
    </p:spTree>
    <p:extLst>
      <p:ext uri="{BB962C8B-B14F-4D97-AF65-F5344CB8AC3E}">
        <p14:creationId xmlns:p14="http://schemas.microsoft.com/office/powerpoint/2010/main" val="339121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Let’s assume that you have figured out which of these </a:t>
            </a:r>
            <a:r>
              <a:rPr lang="en-US" dirty="0" err="1" smtClean="0"/>
              <a:t>spriteSheets</a:t>
            </a:r>
            <a:r>
              <a:rPr lang="en-US" baseline="0" dirty="0" smtClean="0"/>
              <a:t> to use</a:t>
            </a:r>
          </a:p>
          <a:p>
            <a:pPr marL="171450" indent="-171450">
              <a:buFont typeface="Arial" charset="0"/>
              <a:buChar char="•"/>
            </a:pPr>
            <a:endParaRPr lang="en-US" baseline="0" dirty="0" smtClean="0"/>
          </a:p>
          <a:p>
            <a:pPr marL="171450" indent="-171450">
              <a:buFont typeface="Arial" charset="0"/>
              <a:buChar char="•"/>
            </a:pPr>
            <a:r>
              <a:rPr lang="en-US" baseline="0" dirty="0" smtClean="0"/>
              <a:t>The </a:t>
            </a:r>
            <a:r>
              <a:rPr lang="en-US" baseline="0" dirty="0" err="1" smtClean="0"/>
              <a:t>UpdateFarme</a:t>
            </a:r>
            <a:r>
              <a:rPr lang="en-US" baseline="0" dirty="0" smtClean="0"/>
              <a:t>() is identical</a:t>
            </a:r>
          </a:p>
          <a:p>
            <a:pPr marL="171450" indent="-171450">
              <a:buFont typeface="Arial" charset="0"/>
              <a:buChar char="•"/>
            </a:pPr>
            <a:endParaRPr lang="en-US" baseline="0" dirty="0" smtClean="0"/>
          </a:p>
          <a:p>
            <a:pPr marL="171450" indent="-171450">
              <a:buFont typeface="Arial" charset="0"/>
              <a:buChar char="•"/>
            </a:pPr>
            <a:r>
              <a:rPr lang="en-US" baseline="0" dirty="0" smtClean="0"/>
              <a:t>Move() and Draw() need to change. He needs the correct bitmap/sprite sheet for Draw() and needs the correct values to modify </a:t>
            </a:r>
            <a:r>
              <a:rPr lang="en-US" baseline="0" dirty="0" err="1" smtClean="0"/>
              <a:t>xPos</a:t>
            </a:r>
            <a:r>
              <a:rPr lang="en-US" baseline="0" dirty="0" smtClean="0"/>
              <a:t> and </a:t>
            </a:r>
            <a:r>
              <a:rPr lang="en-US" baseline="0" dirty="0" err="1" smtClean="0"/>
              <a:t>yPos</a:t>
            </a:r>
            <a:r>
              <a:rPr lang="en-US" baseline="0" dirty="0" smtClean="0"/>
              <a:t> for Move() so that he moves in the correct compass direction</a:t>
            </a:r>
          </a:p>
          <a:p>
            <a:pPr marL="171450" indent="-171450">
              <a:buFont typeface="Arial" charset="0"/>
              <a:buChar char="•"/>
            </a:pPr>
            <a:endParaRPr lang="en-US" baseline="0" dirty="0" smtClean="0"/>
          </a:p>
          <a:p>
            <a:pPr marL="171450" indent="-171450">
              <a:buFont typeface="Arial" charset="0"/>
              <a:buChar char="•"/>
            </a:pPr>
            <a:r>
              <a:rPr lang="en-US" baseline="0" dirty="0" smtClean="0"/>
              <a:t>Draw() </a:t>
            </a:r>
          </a:p>
          <a:p>
            <a:pPr marL="628650" lvl="1" indent="-171450">
              <a:buFont typeface="Arial" charset="0"/>
              <a:buChar char="•"/>
            </a:pPr>
            <a:r>
              <a:rPr lang="en-US" baseline="0" dirty="0" smtClean="0"/>
              <a:t>Drawing to the canvas is identical – using a </a:t>
            </a:r>
            <a:r>
              <a:rPr lang="en-NZ" sz="1200" b="0" i="0" kern="1200" dirty="0" smtClean="0">
                <a:solidFill>
                  <a:schemeClr val="tx1"/>
                </a:solidFill>
                <a:effectLst/>
                <a:latin typeface="+mn-lt"/>
                <a:ea typeface="+mn-ea"/>
                <a:cs typeface="+mn-cs"/>
              </a:rPr>
              <a:t>Rectangle(</a:t>
            </a:r>
            <a:r>
              <a:rPr lang="en-NZ" sz="1200" b="0" i="0" kern="1200" dirty="0" err="1" smtClean="0">
                <a:solidFill>
                  <a:schemeClr val="tx1"/>
                </a:solidFill>
                <a:effectLst/>
                <a:latin typeface="+mn-lt"/>
                <a:ea typeface="+mn-ea"/>
                <a:cs typeface="+mn-cs"/>
              </a:rPr>
              <a:t>currentFrame</a:t>
            </a:r>
            <a:r>
              <a:rPr lang="en-NZ" sz="1200" b="0" i="0" kern="1200" dirty="0" smtClean="0">
                <a:solidFill>
                  <a:schemeClr val="tx1"/>
                </a:solidFill>
                <a:effectLst/>
                <a:latin typeface="+mn-lt"/>
                <a:ea typeface="+mn-ea"/>
                <a:cs typeface="+mn-cs"/>
              </a:rPr>
              <a:t> * </a:t>
            </a:r>
            <a:r>
              <a:rPr lang="en-NZ" sz="1200" b="0" i="0" kern="1200" dirty="0" err="1" smtClean="0">
                <a:solidFill>
                  <a:schemeClr val="tx1"/>
                </a:solidFill>
                <a:effectLst/>
                <a:latin typeface="+mn-lt"/>
                <a:ea typeface="+mn-ea"/>
                <a:cs typeface="+mn-cs"/>
              </a:rPr>
              <a:t>frameWidth</a:t>
            </a:r>
            <a:r>
              <a:rPr lang="en-NZ" sz="1200" b="0" i="0" kern="1200" dirty="0" smtClean="0">
                <a:solidFill>
                  <a:schemeClr val="tx1"/>
                </a:solidFill>
                <a:effectLst/>
                <a:latin typeface="+mn-lt"/>
                <a:ea typeface="+mn-ea"/>
                <a:cs typeface="+mn-cs"/>
              </a:rPr>
              <a:t>, 0, </a:t>
            </a:r>
            <a:r>
              <a:rPr lang="en-NZ" sz="1200" b="0" i="0" kern="1200" dirty="0" err="1" smtClean="0">
                <a:solidFill>
                  <a:schemeClr val="tx1"/>
                </a:solidFill>
                <a:effectLst/>
                <a:latin typeface="+mn-lt"/>
                <a:ea typeface="+mn-ea"/>
                <a:cs typeface="+mn-cs"/>
              </a:rPr>
              <a:t>frameWidth</a:t>
            </a:r>
            <a:r>
              <a:rPr lang="en-NZ" sz="1200" b="0" i="0" kern="1200" dirty="0" smtClean="0">
                <a:solidFill>
                  <a:schemeClr val="tx1"/>
                </a:solidFill>
                <a:effectLst/>
                <a:latin typeface="+mn-lt"/>
                <a:ea typeface="+mn-ea"/>
                <a:cs typeface="+mn-cs"/>
              </a:rPr>
              <a:t>, </a:t>
            </a:r>
            <a:r>
              <a:rPr lang="en-NZ" sz="1200" b="0" i="0" kern="1200" dirty="0" err="1" smtClean="0">
                <a:solidFill>
                  <a:schemeClr val="tx1"/>
                </a:solidFill>
                <a:effectLst/>
                <a:latin typeface="+mn-lt"/>
                <a:ea typeface="+mn-ea"/>
                <a:cs typeface="+mn-cs"/>
              </a:rPr>
              <a:t>frameHeight</a:t>
            </a:r>
            <a:r>
              <a:rPr lang="en-NZ" sz="1200" b="0" i="0" kern="1200" dirty="0" smtClean="0">
                <a:solidFill>
                  <a:schemeClr val="tx1"/>
                </a:solidFill>
                <a:effectLst/>
                <a:latin typeface="+mn-lt"/>
                <a:ea typeface="+mn-ea"/>
                <a:cs typeface="+mn-cs"/>
              </a:rPr>
              <a:t>) and </a:t>
            </a:r>
            <a:r>
              <a:rPr lang="en-NZ" sz="1200" b="0" i="0" kern="1200" dirty="0" err="1" smtClean="0">
                <a:solidFill>
                  <a:schemeClr val="tx1"/>
                </a:solidFill>
                <a:effectLst/>
                <a:latin typeface="+mn-lt"/>
                <a:ea typeface="+mn-ea"/>
                <a:cs typeface="+mn-cs"/>
              </a:rPr>
              <a:t>DrawImage</a:t>
            </a:r>
            <a:r>
              <a:rPr lang="en-NZ" sz="1200" b="0" i="0" kern="1200" dirty="0" smtClean="0">
                <a:solidFill>
                  <a:schemeClr val="tx1"/>
                </a:solidFill>
                <a:effectLst/>
                <a:latin typeface="+mn-lt"/>
                <a:ea typeface="+mn-ea"/>
                <a:cs typeface="+mn-cs"/>
              </a:rPr>
              <a:t>(), </a:t>
            </a:r>
            <a:r>
              <a:rPr lang="en-NZ" sz="1200" b="0" i="0" kern="1200" dirty="0" err="1" smtClean="0">
                <a:solidFill>
                  <a:schemeClr val="tx1"/>
                </a:solidFill>
                <a:effectLst/>
                <a:latin typeface="+mn-lt"/>
                <a:ea typeface="+mn-ea"/>
                <a:cs typeface="+mn-cs"/>
              </a:rPr>
              <a:t>etc</a:t>
            </a:r>
            <a:endParaRPr lang="en-NZ" sz="1200" b="0" i="0" kern="1200" dirty="0" smtClean="0">
              <a:solidFill>
                <a:schemeClr val="tx1"/>
              </a:solidFill>
              <a:effectLst/>
              <a:latin typeface="+mn-lt"/>
              <a:ea typeface="+mn-ea"/>
              <a:cs typeface="+mn-cs"/>
            </a:endParaRPr>
          </a:p>
          <a:p>
            <a:pPr marL="628650" lvl="1" indent="-171450">
              <a:buFont typeface="Arial" charset="0"/>
              <a:buChar char="•"/>
            </a:pPr>
            <a:endParaRPr lang="en-NZ" sz="1200" b="0" i="0" kern="1200" dirty="0" smtClean="0">
              <a:solidFill>
                <a:schemeClr val="tx1"/>
              </a:solidFill>
              <a:effectLst/>
              <a:latin typeface="+mn-lt"/>
              <a:ea typeface="+mn-ea"/>
              <a:cs typeface="+mn-cs"/>
            </a:endParaRPr>
          </a:p>
          <a:p>
            <a:pPr marL="628650" lvl="1" indent="-171450">
              <a:buFont typeface="Arial" charset="0"/>
              <a:buChar char="•"/>
            </a:pPr>
            <a:r>
              <a:rPr lang="en-NZ" sz="1200" b="0" i="0" kern="1200" baseline="0" dirty="0" smtClean="0">
                <a:solidFill>
                  <a:schemeClr val="tx1"/>
                </a:solidFill>
                <a:effectLst/>
                <a:latin typeface="+mn-lt"/>
                <a:ea typeface="+mn-ea"/>
                <a:cs typeface="+mn-cs"/>
              </a:rPr>
              <a:t>But, instead of having a single </a:t>
            </a:r>
            <a:r>
              <a:rPr lang="en-NZ" baseline="0" dirty="0" smtClean="0"/>
              <a:t>sprite sheet variable that you always pass to canvas-&gt;</a:t>
            </a:r>
            <a:r>
              <a:rPr lang="en-NZ" baseline="0" dirty="0" err="1" smtClean="0"/>
              <a:t>DrawImage</a:t>
            </a:r>
            <a:r>
              <a:rPr lang="en-NZ" baseline="0" dirty="0" smtClean="0"/>
              <a:t>(), you have an array of sprite sheets, and at each draw, you select the correct one to pass to canvas-&gt;</a:t>
            </a:r>
            <a:r>
              <a:rPr lang="en-NZ" baseline="0" dirty="0" err="1" smtClean="0"/>
              <a:t>DrawImage</a:t>
            </a:r>
            <a:r>
              <a:rPr lang="en-NZ" baseline="0" dirty="0" smtClean="0"/>
              <a:t>()</a:t>
            </a:r>
          </a:p>
          <a:p>
            <a:pPr marL="628650" lvl="1" indent="-171450">
              <a:buFont typeface="Arial" charset="0"/>
              <a:buChar char="•"/>
            </a:pPr>
            <a:endParaRPr lang="en-NZ" baseline="0" dirty="0" smtClean="0"/>
          </a:p>
          <a:p>
            <a:pPr marL="628650" lvl="1" indent="-171450">
              <a:buFont typeface="Arial" charset="0"/>
              <a:buChar char="•"/>
            </a:pPr>
            <a:r>
              <a:rPr lang="en-NZ" baseline="0" dirty="0" smtClean="0"/>
              <a:t>You can use your new class property to index into the Bitmap array and select the correct Bitmap to give to canvas-&gt;</a:t>
            </a:r>
            <a:r>
              <a:rPr lang="en-NZ" baseline="0" dirty="0" err="1" smtClean="0"/>
              <a:t>DrawImage</a:t>
            </a:r>
            <a:r>
              <a:rPr lang="en-NZ" baseline="0" dirty="0" smtClean="0"/>
              <a:t>()</a:t>
            </a:r>
          </a:p>
          <a:p>
            <a:pPr marL="628650" lvl="1" indent="-171450">
              <a:buFont typeface="Arial" charset="0"/>
              <a:buChar char="•"/>
            </a:pPr>
            <a:endParaRPr lang="en-NZ" baseline="0" dirty="0" smtClean="0"/>
          </a:p>
          <a:p>
            <a:pPr marL="628650" lvl="1" indent="-171450">
              <a:buFont typeface="Arial" charset="0"/>
              <a:buChar char="•"/>
            </a:pPr>
            <a:r>
              <a:rPr lang="en-NZ" baseline="0" dirty="0" smtClean="0"/>
              <a:t>Something like Bitmap^ </a:t>
            </a:r>
            <a:r>
              <a:rPr lang="en-NZ" baseline="0" dirty="0" err="1" smtClean="0"/>
              <a:t>currentBitmap</a:t>
            </a:r>
            <a:r>
              <a:rPr lang="en-NZ" baseline="0" dirty="0" smtClean="0"/>
              <a:t> = </a:t>
            </a:r>
            <a:r>
              <a:rPr lang="en-NZ" baseline="0" dirty="0" err="1" smtClean="0"/>
              <a:t>spriteSheet</a:t>
            </a:r>
            <a:r>
              <a:rPr lang="en-NZ" baseline="0" dirty="0" smtClean="0"/>
              <a:t>[</a:t>
            </a:r>
            <a:r>
              <a:rPr lang="en-NZ" baseline="0" dirty="0" err="1" smtClean="0"/>
              <a:t>spriteDirections</a:t>
            </a:r>
            <a:r>
              <a:rPr lang="en-NZ" baseline="0" dirty="0" smtClean="0"/>
              <a:t>]</a:t>
            </a:r>
          </a:p>
          <a:p>
            <a:pPr marL="628650" lvl="1" indent="-171450">
              <a:buFont typeface="Arial" charset="0"/>
              <a:buChar char="•"/>
            </a:pPr>
            <a:endParaRPr lang="en-NZ" baseline="0" dirty="0" smtClean="0"/>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NZ" baseline="0" dirty="0" smtClean="0"/>
              <a:t>If you’ve put your bitmaps in the array as shown above, if he’s moving east, you want 0; if he’s moving south you want 1, </a:t>
            </a:r>
            <a:r>
              <a:rPr lang="en-NZ" baseline="0" dirty="0" err="1" smtClean="0"/>
              <a:t>etc</a:t>
            </a:r>
            <a:endParaRPr lang="en-NZ" baseline="0" dirty="0" smtClean="0"/>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endParaRPr lang="en-NZ" baseline="0" dirty="0" smtClean="0"/>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NZ" baseline="0" dirty="0" smtClean="0"/>
              <a:t>So you will somewhere (think about where….) need to put those numbers into your </a:t>
            </a:r>
            <a:r>
              <a:rPr lang="en-NZ" baseline="0" dirty="0" err="1" smtClean="0"/>
              <a:t>spriteDirections</a:t>
            </a:r>
            <a:r>
              <a:rPr lang="en-NZ" baseline="0" dirty="0" smtClean="0"/>
              <a:t> state variable</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endParaRPr lang="en-NZ" baseline="0" dirty="0" smtClean="0"/>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NZ" baseline="0" dirty="0" smtClean="0"/>
              <a:t>You could imagine code like “</a:t>
            </a:r>
            <a:r>
              <a:rPr lang="en-NZ" baseline="0" dirty="0" err="1" smtClean="0"/>
              <a:t>spriteDirections</a:t>
            </a:r>
            <a:r>
              <a:rPr lang="en-NZ" baseline="0" dirty="0" smtClean="0"/>
              <a:t> = 2”, but that’s confusing because, what is 2? It’s better to use sensible string values, but we still need an </a:t>
            </a:r>
            <a:r>
              <a:rPr lang="en-NZ" baseline="0" dirty="0" err="1" smtClean="0"/>
              <a:t>int</a:t>
            </a:r>
            <a:r>
              <a:rPr lang="en-NZ" baseline="0" dirty="0" smtClean="0"/>
              <a:t> to index into the array. There are two acceptable ways to do this in C++/CLI</a:t>
            </a:r>
            <a:endParaRPr lang="en-NZ" dirty="0" smtClean="0"/>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endParaRPr lang="en-NZ" baseline="0" dirty="0" smtClean="0"/>
          </a:p>
          <a:p>
            <a:pPr marL="628650" lvl="1" indent="-171450">
              <a:buFont typeface="Arial" charset="0"/>
              <a:buChar char="•"/>
            </a:pPr>
            <a:endParaRPr lang="en-NZ" baseline="0" dirty="0" smtClean="0"/>
          </a:p>
          <a:p>
            <a:pPr marL="628650" lvl="1" indent="-171450">
              <a:buFont typeface="Arial" charset="0"/>
              <a:buChar char="•"/>
            </a:pPr>
            <a:endParaRPr lang="en-NZ" baseline="0" dirty="0" smtClean="0"/>
          </a:p>
          <a:p>
            <a:pPr marL="628650" lvl="1" indent="-171450">
              <a:buFont typeface="Arial" charset="0"/>
              <a:buChar char="•"/>
            </a:pPr>
            <a:endParaRPr lang="en-US"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4</a:t>
            </a:fld>
            <a:endParaRPr lang="en-US"/>
          </a:p>
        </p:txBody>
      </p:sp>
    </p:spTree>
    <p:extLst>
      <p:ext uri="{BB962C8B-B14F-4D97-AF65-F5344CB8AC3E}">
        <p14:creationId xmlns:p14="http://schemas.microsoft.com/office/powerpoint/2010/main" val="3372889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ct val="0"/>
              </a:spcBef>
              <a:buFont typeface="Arial" panose="020B0604020202020204" pitchFamily="34" charset="0"/>
              <a:buChar char="•"/>
            </a:pPr>
            <a:r>
              <a:rPr lang="en-NZ" dirty="0" smtClean="0"/>
              <a:t>#defines – easy and bulletproof, but somewhat limited. You</a:t>
            </a:r>
            <a:r>
              <a:rPr lang="en-NZ" baseline="0" dirty="0" smtClean="0"/>
              <a:t> will see them a lot, especially in older C++ code</a:t>
            </a:r>
          </a:p>
          <a:p>
            <a:pPr marL="171450" indent="-171450">
              <a:spcBef>
                <a:spcPct val="0"/>
              </a:spcBef>
              <a:buFont typeface="Arial" panose="020B0604020202020204" pitchFamily="34" charset="0"/>
              <a:buChar char="•"/>
            </a:pPr>
            <a:endParaRPr lang="en-NZ" dirty="0" smtClean="0"/>
          </a:p>
          <a:p>
            <a:pPr marL="171450" indent="-171450">
              <a:spcBef>
                <a:spcPct val="0"/>
              </a:spcBef>
              <a:buFont typeface="Arial" panose="020B0604020202020204" pitchFamily="34" charset="0"/>
              <a:buChar char="•"/>
            </a:pPr>
            <a:r>
              <a:rPr lang="en-NZ" dirty="0" smtClean="0"/>
              <a:t>Put these statements in</a:t>
            </a:r>
            <a:r>
              <a:rPr lang="en-NZ" baseline="0" dirty="0" smtClean="0"/>
              <a:t> </a:t>
            </a:r>
            <a:r>
              <a:rPr lang="en-NZ" baseline="0" dirty="0" err="1" smtClean="0"/>
              <a:t>Sprite.h</a:t>
            </a:r>
            <a:r>
              <a:rPr lang="en-NZ" baseline="0" dirty="0" smtClean="0"/>
              <a:t>, up at the top, before the class definition (not inside it). </a:t>
            </a:r>
          </a:p>
          <a:p>
            <a:pPr marL="171450" indent="-171450">
              <a:spcBef>
                <a:spcPct val="0"/>
              </a:spcBef>
              <a:buFont typeface="Arial" panose="020B0604020202020204" pitchFamily="34" charset="0"/>
              <a:buChar char="•"/>
            </a:pPr>
            <a:endParaRPr lang="en-NZ" baseline="0" dirty="0" smtClean="0"/>
          </a:p>
          <a:p>
            <a:pPr marL="171450" indent="-171450">
              <a:spcBef>
                <a:spcPct val="0"/>
              </a:spcBef>
              <a:buFont typeface="Arial" panose="020B0604020202020204" pitchFamily="34" charset="0"/>
              <a:buChar char="•"/>
            </a:pPr>
            <a:r>
              <a:rPr lang="en-NZ" baseline="0" dirty="0" smtClean="0"/>
              <a:t>Sprite will understand them, and so will</a:t>
            </a:r>
            <a:r>
              <a:rPr lang="en-NZ" dirty="0" smtClean="0"/>
              <a:t> any class that includes Sprite, like, for example, the Form</a:t>
            </a:r>
            <a:r>
              <a:rPr lang="en-NZ" baseline="0" dirty="0" smtClean="0"/>
              <a:t> (still thinking about where we set </a:t>
            </a:r>
            <a:r>
              <a:rPr lang="en-NZ" baseline="0" dirty="0" err="1" smtClean="0"/>
              <a:t>spriteDirections</a:t>
            </a:r>
            <a:r>
              <a:rPr lang="en-NZ" baseline="0" dirty="0" smtClean="0"/>
              <a:t>?)</a:t>
            </a:r>
          </a:p>
          <a:p>
            <a:pPr marL="171450" indent="-171450">
              <a:spcBef>
                <a:spcPct val="0"/>
              </a:spcBef>
              <a:buFont typeface="Arial" panose="020B0604020202020204" pitchFamily="34" charset="0"/>
              <a:buChar char="•"/>
            </a:pPr>
            <a:endParaRPr lang="en-NZ" dirty="0" smtClean="0"/>
          </a:p>
          <a:p>
            <a:pPr marL="171450" indent="-171450">
              <a:spcBef>
                <a:spcPct val="0"/>
              </a:spcBef>
              <a:buFont typeface="Arial" panose="020B0604020202020204" pitchFamily="34" charset="0"/>
              <a:buChar char="•"/>
            </a:pPr>
            <a:r>
              <a:rPr lang="en-NZ" dirty="0" smtClean="0"/>
              <a:t>Remember that #define</a:t>
            </a:r>
            <a:r>
              <a:rPr lang="en-NZ" baseline="0" dirty="0" smtClean="0"/>
              <a:t> is a text-replace, not an expression that gets evaluated</a:t>
            </a:r>
          </a:p>
          <a:p>
            <a:pPr marL="171450" indent="-171450">
              <a:spcBef>
                <a:spcPct val="0"/>
              </a:spcBef>
              <a:buFont typeface="Arial" panose="020B0604020202020204" pitchFamily="34" charset="0"/>
              <a:buChar char="•"/>
            </a:pPr>
            <a:endParaRPr lang="en-NZ" baseline="0" dirty="0" smtClean="0"/>
          </a:p>
          <a:p>
            <a:pPr marL="171450" indent="-171450">
              <a:spcBef>
                <a:spcPct val="0"/>
              </a:spcBef>
              <a:buFont typeface="Arial" panose="020B0604020202020204" pitchFamily="34" charset="0"/>
              <a:buChar char="•"/>
            </a:pPr>
            <a:r>
              <a:rPr lang="en-NZ" baseline="0" dirty="0" smtClean="0"/>
              <a:t>If this order isn’t the one that makes sense to you, use any order you want. Just match the location of each </a:t>
            </a:r>
            <a:r>
              <a:rPr lang="en-NZ" baseline="0" dirty="0" err="1" smtClean="0"/>
              <a:t>spriteSheet</a:t>
            </a:r>
            <a:r>
              <a:rPr lang="en-NZ" baseline="0" dirty="0" smtClean="0"/>
              <a:t> to its defined directional value</a:t>
            </a:r>
          </a:p>
          <a:p>
            <a:pPr marL="171450" indent="-171450">
              <a:spcBef>
                <a:spcPct val="0"/>
              </a:spcBef>
              <a:buFont typeface="Arial" panose="020B0604020202020204" pitchFamily="34" charset="0"/>
              <a:buChar char="•"/>
            </a:pPr>
            <a:endParaRPr lang="en-NZ" baseline="0" dirty="0" smtClean="0"/>
          </a:p>
          <a:p>
            <a:pPr marL="171450" indent="-171450">
              <a:spcBef>
                <a:spcPct val="0"/>
              </a:spcBef>
              <a:buFont typeface="Arial" panose="020B0604020202020204" pitchFamily="34" charset="0"/>
              <a:buChar char="•"/>
            </a:pPr>
            <a:r>
              <a:rPr lang="en-NZ" baseline="0" dirty="0" err="1" smtClean="0"/>
              <a:t>Enum</a:t>
            </a:r>
            <a:r>
              <a:rPr lang="en-NZ" baseline="0" dirty="0" smtClean="0"/>
              <a:t> – more flexible, but there are scoping and access issues</a:t>
            </a:r>
            <a:endParaRPr lang="en-US" sz="120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5</a:t>
            </a:fld>
            <a:endParaRPr lang="en-US"/>
          </a:p>
        </p:txBody>
      </p:sp>
    </p:spTree>
    <p:extLst>
      <p:ext uri="{BB962C8B-B14F-4D97-AF65-F5344CB8AC3E}">
        <p14:creationId xmlns:p14="http://schemas.microsoft.com/office/powerpoint/2010/main" val="23108901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ct val="0"/>
              </a:spcBef>
              <a:buFont typeface="Arial" panose="020B0604020202020204" pitchFamily="34" charset="0"/>
              <a:buChar char="•"/>
            </a:pPr>
            <a:r>
              <a:rPr lang="en-US" sz="1200" dirty="0" smtClean="0"/>
              <a:t>Change the current single Bitmap^ to an array of Bitmap^</a:t>
            </a:r>
          </a:p>
          <a:p>
            <a:pPr marL="171450" indent="-171450">
              <a:spcBef>
                <a:spcPct val="0"/>
              </a:spcBef>
              <a:buFont typeface="Arial" panose="020B0604020202020204" pitchFamily="34" charset="0"/>
              <a:buChar char="•"/>
            </a:pPr>
            <a:endParaRPr lang="en-US" sz="1200" dirty="0" smtClean="0"/>
          </a:p>
          <a:p>
            <a:pPr marL="171450" indent="-171450">
              <a:spcBef>
                <a:spcPct val="0"/>
              </a:spcBef>
              <a:buFont typeface="Arial" panose="020B0604020202020204" pitchFamily="34" charset="0"/>
              <a:buChar char="•"/>
            </a:pPr>
            <a:r>
              <a:rPr lang="en-US" sz="1200" dirty="0" smtClean="0"/>
              <a:t>Add the </a:t>
            </a:r>
            <a:r>
              <a:rPr lang="en-US" sz="1200" dirty="0" err="1" smtClean="0"/>
              <a:t>spriteDirections</a:t>
            </a:r>
            <a:r>
              <a:rPr lang="en-US" sz="1200" dirty="0" smtClean="0"/>
              <a:t>.</a:t>
            </a:r>
            <a:r>
              <a:rPr lang="en-US" sz="1200" baseline="0" dirty="0" smtClean="0"/>
              <a:t> Use an </a:t>
            </a:r>
            <a:r>
              <a:rPr lang="en-US" sz="1200" baseline="0" dirty="0" err="1" smtClean="0"/>
              <a:t>int</a:t>
            </a:r>
            <a:r>
              <a:rPr lang="en-US" sz="1200" baseline="0" dirty="0" smtClean="0"/>
              <a:t> if you are using constants</a:t>
            </a:r>
          </a:p>
          <a:p>
            <a:pPr marL="171450" indent="-171450">
              <a:spcBef>
                <a:spcPct val="0"/>
              </a:spcBef>
              <a:buFont typeface="Arial" panose="020B0604020202020204" pitchFamily="34" charset="0"/>
              <a:buChar char="•"/>
            </a:pPr>
            <a:endParaRPr lang="en-US" sz="1200" baseline="0" dirty="0" smtClean="0"/>
          </a:p>
          <a:p>
            <a:pPr marL="171450" indent="-171450">
              <a:spcBef>
                <a:spcPct val="0"/>
              </a:spcBef>
              <a:buFont typeface="Arial" panose="020B0604020202020204" pitchFamily="34" charset="0"/>
              <a:buChar char="•"/>
            </a:pPr>
            <a:r>
              <a:rPr lang="en-US" sz="1200" baseline="0" dirty="0" smtClean="0"/>
              <a:t>Either add a get/set method for the </a:t>
            </a:r>
            <a:r>
              <a:rPr lang="en-US" sz="1200" baseline="0" dirty="0" err="1" smtClean="0"/>
              <a:t>spriteDirections</a:t>
            </a:r>
            <a:r>
              <a:rPr lang="en-US" sz="1200" baseline="0" dirty="0" smtClean="0"/>
              <a:t>, or make it a property</a:t>
            </a:r>
          </a:p>
          <a:p>
            <a:pPr marL="171450" indent="-171450">
              <a:spcBef>
                <a:spcPct val="0"/>
              </a:spcBef>
              <a:buFont typeface="Arial" panose="020B0604020202020204" pitchFamily="34" charset="0"/>
              <a:buChar char="•"/>
            </a:pPr>
            <a:endParaRPr lang="en-US" sz="1200" baseline="0" dirty="0" smtClean="0"/>
          </a:p>
          <a:p>
            <a:pPr marL="171450" indent="-171450">
              <a:spcBef>
                <a:spcPct val="0"/>
              </a:spcBef>
              <a:buFont typeface="Arial" panose="020B0604020202020204" pitchFamily="34" charset="0"/>
              <a:buChar char="•"/>
            </a:pPr>
            <a:r>
              <a:rPr lang="en-NZ" baseline="0" dirty="0" smtClean="0"/>
              <a:t>When we change sprite sheets there will be some work to do, so we will write a set method for that</a:t>
            </a:r>
          </a:p>
          <a:p>
            <a:pPr marL="171450" indent="-171450">
              <a:spcBef>
                <a:spcPct val="0"/>
              </a:spcBef>
              <a:buFont typeface="Arial" panose="020B0604020202020204" pitchFamily="34" charset="0"/>
              <a:buChar char="•"/>
            </a:pPr>
            <a:endParaRPr lang="en-NZ" baseline="0" dirty="0" smtClean="0"/>
          </a:p>
          <a:p>
            <a:pPr marL="171450" indent="-171450">
              <a:spcBef>
                <a:spcPct val="0"/>
              </a:spcBef>
              <a:buFont typeface="Arial" panose="020B0604020202020204" pitchFamily="34" charset="0"/>
              <a:buChar char="•"/>
            </a:pPr>
            <a:r>
              <a:rPr lang="en-NZ" baseline="0" dirty="0" smtClean="0"/>
              <a:t>Assume for now you have the same number of frames for each direction</a:t>
            </a:r>
          </a:p>
          <a:p>
            <a:pPr marL="171450" indent="-171450">
              <a:spcBef>
                <a:spcPct val="0"/>
              </a:spcBef>
              <a:buFont typeface="Arial" panose="020B0604020202020204" pitchFamily="34" charset="0"/>
              <a:buChar char="•"/>
            </a:pPr>
            <a:endParaRPr lang="en-NZ" baseline="0" dirty="0" smtClean="0"/>
          </a:p>
          <a:p>
            <a:pPr marL="171450" indent="-171450">
              <a:spcBef>
                <a:spcPct val="0"/>
              </a:spcBef>
              <a:buFont typeface="Arial" panose="020B0604020202020204" pitchFamily="34" charset="0"/>
              <a:buChar char="•"/>
            </a:pPr>
            <a:r>
              <a:rPr lang="en-NZ" baseline="0" dirty="0" smtClean="0"/>
              <a:t>How will you set </a:t>
            </a:r>
            <a:r>
              <a:rPr lang="en-NZ" baseline="0" dirty="0" err="1" smtClean="0"/>
              <a:t>frameWidth</a:t>
            </a:r>
            <a:r>
              <a:rPr lang="en-NZ" baseline="0" dirty="0" smtClean="0"/>
              <a:t>? We were using (</a:t>
            </a:r>
            <a:r>
              <a:rPr lang="en-NZ" baseline="0" dirty="0" err="1" smtClean="0"/>
              <a:t>int</a:t>
            </a:r>
            <a:r>
              <a:rPr lang="en-NZ" baseline="0" dirty="0" smtClean="0"/>
              <a:t>)</a:t>
            </a:r>
            <a:r>
              <a:rPr lang="en-NZ" sz="1200" b="0" i="0" kern="1200" dirty="0" err="1" smtClean="0">
                <a:solidFill>
                  <a:schemeClr val="tx1"/>
                </a:solidFill>
                <a:effectLst/>
                <a:latin typeface="+mn-lt"/>
                <a:ea typeface="+mn-ea"/>
                <a:cs typeface="+mn-cs"/>
              </a:rPr>
              <a:t>spriteSheet</a:t>
            </a:r>
            <a:r>
              <a:rPr lang="en-NZ" sz="1200" b="0" i="0" kern="1200" dirty="0" smtClean="0">
                <a:solidFill>
                  <a:schemeClr val="tx1"/>
                </a:solidFill>
                <a:effectLst/>
                <a:latin typeface="+mn-lt"/>
                <a:ea typeface="+mn-ea"/>
                <a:cs typeface="+mn-cs"/>
              </a:rPr>
              <a:t>-&gt;Width / </a:t>
            </a:r>
            <a:r>
              <a:rPr lang="en-NZ" sz="1200" b="0" i="0" kern="1200" dirty="0" err="1" smtClean="0">
                <a:solidFill>
                  <a:schemeClr val="tx1"/>
                </a:solidFill>
                <a:effectLst/>
                <a:latin typeface="+mn-lt"/>
                <a:ea typeface="+mn-ea"/>
                <a:cs typeface="+mn-cs"/>
              </a:rPr>
              <a:t>nFrames</a:t>
            </a:r>
            <a:r>
              <a:rPr lang="en-NZ" sz="1200" b="0" i="0" kern="1200" dirty="0" smtClean="0">
                <a:solidFill>
                  <a:schemeClr val="tx1"/>
                </a:solidFill>
                <a:effectLst/>
                <a:latin typeface="+mn-lt"/>
                <a:ea typeface="+mn-ea"/>
                <a:cs typeface="+mn-cs"/>
              </a:rPr>
              <a:t>. Now we have multiple sprite</a:t>
            </a:r>
            <a:r>
              <a:rPr lang="en-NZ" sz="1200" b="0" i="0" kern="1200" baseline="0" dirty="0" smtClean="0">
                <a:solidFill>
                  <a:schemeClr val="tx1"/>
                </a:solidFill>
                <a:effectLst/>
                <a:latin typeface="+mn-lt"/>
                <a:ea typeface="+mn-ea"/>
                <a:cs typeface="+mn-cs"/>
              </a:rPr>
              <a:t> sheets, so must use </a:t>
            </a:r>
            <a:r>
              <a:rPr lang="en-NZ" sz="1200" b="0" i="0" kern="1200" dirty="0" smtClean="0">
                <a:solidFill>
                  <a:schemeClr val="tx1"/>
                </a:solidFill>
                <a:effectLst/>
                <a:latin typeface="+mn-lt"/>
                <a:ea typeface="+mn-ea"/>
                <a:cs typeface="+mn-cs"/>
              </a:rPr>
              <a:t>(</a:t>
            </a:r>
            <a:r>
              <a:rPr lang="en-NZ" sz="1200" b="0" i="0" kern="1200" dirty="0" err="1" smtClean="0">
                <a:solidFill>
                  <a:schemeClr val="tx1"/>
                </a:solidFill>
                <a:effectLst/>
                <a:latin typeface="+mn-lt"/>
                <a:ea typeface="+mn-ea"/>
                <a:cs typeface="+mn-cs"/>
              </a:rPr>
              <a:t>int</a:t>
            </a:r>
            <a:r>
              <a:rPr lang="en-NZ" sz="1200" b="0" i="0" kern="1200" dirty="0" smtClean="0">
                <a:solidFill>
                  <a:schemeClr val="tx1"/>
                </a:solidFill>
                <a:effectLst/>
                <a:latin typeface="+mn-lt"/>
                <a:ea typeface="+mn-ea"/>
                <a:cs typeface="+mn-cs"/>
              </a:rPr>
              <a:t>)</a:t>
            </a:r>
            <a:r>
              <a:rPr lang="en-NZ" sz="1200" b="0" i="0" kern="1200" dirty="0" err="1" smtClean="0">
                <a:solidFill>
                  <a:schemeClr val="tx1"/>
                </a:solidFill>
                <a:effectLst/>
                <a:latin typeface="+mn-lt"/>
                <a:ea typeface="+mn-ea"/>
                <a:cs typeface="+mn-cs"/>
              </a:rPr>
              <a:t>spriteSheet</a:t>
            </a:r>
            <a:r>
              <a:rPr lang="en-NZ" sz="1200" b="0" i="0" kern="1200" dirty="0" smtClean="0">
                <a:solidFill>
                  <a:schemeClr val="tx1"/>
                </a:solidFill>
                <a:effectLst/>
                <a:latin typeface="+mn-lt"/>
                <a:ea typeface="+mn-ea"/>
                <a:cs typeface="+mn-cs"/>
              </a:rPr>
              <a:t>[i]-&gt;Width / </a:t>
            </a:r>
            <a:r>
              <a:rPr lang="en-NZ" sz="1200" b="0" i="0" kern="1200" dirty="0" err="1" smtClean="0">
                <a:solidFill>
                  <a:schemeClr val="tx1"/>
                </a:solidFill>
                <a:effectLst/>
                <a:latin typeface="+mn-lt"/>
                <a:ea typeface="+mn-ea"/>
                <a:cs typeface="+mn-cs"/>
              </a:rPr>
              <a:t>nFrames</a:t>
            </a:r>
            <a:r>
              <a:rPr lang="en-NZ" sz="1200" b="0" i="0" kern="1200" dirty="0" smtClean="0">
                <a:solidFill>
                  <a:schemeClr val="tx1"/>
                </a:solidFill>
                <a:effectLst/>
                <a:latin typeface="+mn-lt"/>
                <a:ea typeface="+mn-ea"/>
                <a:cs typeface="+mn-cs"/>
              </a:rPr>
              <a:t> with I starting off at 0</a:t>
            </a:r>
            <a:endParaRPr lang="en-NZ" baseline="0" dirty="0" smtClean="0"/>
          </a:p>
          <a:p>
            <a:pPr marL="171450" indent="-171450">
              <a:spcBef>
                <a:spcPct val="0"/>
              </a:spcBef>
              <a:buFont typeface="Arial" panose="020B0604020202020204" pitchFamily="34" charset="0"/>
              <a:buChar char="•"/>
            </a:pPr>
            <a:endParaRPr lang="en-NZ" sz="1200" baseline="0" dirty="0" smtClean="0"/>
          </a:p>
          <a:p>
            <a:pPr marL="171450" indent="-171450">
              <a:spcBef>
                <a:spcPct val="0"/>
              </a:spcBef>
              <a:buFont typeface="Arial" panose="020B0604020202020204" pitchFamily="34" charset="0"/>
              <a:buChar char="•"/>
            </a:pPr>
            <a:endParaRPr lang="en-US" sz="120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6</a:t>
            </a:fld>
            <a:endParaRPr lang="en-US"/>
          </a:p>
        </p:txBody>
      </p:sp>
    </p:spTree>
    <p:extLst>
      <p:ext uri="{BB962C8B-B14F-4D97-AF65-F5344CB8AC3E}">
        <p14:creationId xmlns:p14="http://schemas.microsoft.com/office/powerpoint/2010/main" val="4294163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ct val="0"/>
              </a:spcBef>
              <a:buFont typeface="Arial" panose="020B0604020202020204" pitchFamily="34" charset="0"/>
              <a:buChar char="•"/>
            </a:pPr>
            <a:r>
              <a:rPr lang="en-US" sz="1200" dirty="0" smtClean="0"/>
              <a:t>There is two possible</a:t>
            </a:r>
            <a:r>
              <a:rPr lang="en-US" sz="1200" baseline="0" dirty="0" smtClean="0"/>
              <a:t> approaches:</a:t>
            </a:r>
          </a:p>
          <a:p>
            <a:pPr marL="628650" lvl="1" indent="-171450">
              <a:spcBef>
                <a:spcPct val="0"/>
              </a:spcBef>
              <a:buFont typeface="Arial" panose="020B0604020202020204" pitchFamily="34" charset="0"/>
              <a:buChar char="•"/>
            </a:pPr>
            <a:r>
              <a:rPr lang="en-US" sz="1200" baseline="0" dirty="0" smtClean="0"/>
              <a:t>Pass in an array of bitmaps</a:t>
            </a:r>
          </a:p>
          <a:p>
            <a:pPr marL="628650" lvl="1" indent="-171450">
              <a:spcBef>
                <a:spcPct val="0"/>
              </a:spcBef>
              <a:buFont typeface="Arial" panose="020B0604020202020204" pitchFamily="34" charset="0"/>
              <a:buChar char="•"/>
            </a:pPr>
            <a:r>
              <a:rPr lang="en-US" sz="1200" baseline="0" dirty="0" smtClean="0"/>
              <a:t>Pass in an array of file name and let the sprite create his bitmaps</a:t>
            </a:r>
          </a:p>
          <a:p>
            <a:pPr marL="171450" indent="-171450">
              <a:spcBef>
                <a:spcPct val="0"/>
              </a:spcBef>
              <a:buFont typeface="Arial" panose="020B0604020202020204" pitchFamily="34" charset="0"/>
              <a:buChar char="•"/>
            </a:pPr>
            <a:endParaRPr lang="en-US" sz="1200" baseline="0" dirty="0" smtClean="0"/>
          </a:p>
          <a:p>
            <a:pPr marL="171450" indent="-171450">
              <a:spcBef>
                <a:spcPct val="0"/>
              </a:spcBef>
              <a:buFont typeface="Arial" panose="020B0604020202020204" pitchFamily="34" charset="0"/>
              <a:buChar char="•"/>
            </a:pPr>
            <a:r>
              <a:rPr lang="en-US" sz="1200" baseline="0" dirty="0" smtClean="0"/>
              <a:t>Here is the pass the bitmaps way</a:t>
            </a:r>
          </a:p>
          <a:p>
            <a:pPr marL="628650" lvl="1" indent="-171450">
              <a:spcBef>
                <a:spcPct val="0"/>
              </a:spcBef>
              <a:buFont typeface="Arial" panose="020B0604020202020204" pitchFamily="34" charset="0"/>
              <a:buChar char="•"/>
            </a:pPr>
            <a:r>
              <a:rPr lang="en-US" sz="1200" baseline="0" dirty="0" smtClean="0"/>
              <a:t>A pointer is sent into a preloaded array, and you just grab the address it holds</a:t>
            </a:r>
          </a:p>
        </p:txBody>
      </p:sp>
      <p:sp>
        <p:nvSpPr>
          <p:cNvPr id="4" name="Slide Number Placeholder 3"/>
          <p:cNvSpPr>
            <a:spLocks noGrp="1"/>
          </p:cNvSpPr>
          <p:nvPr>
            <p:ph type="sldNum" sz="quarter" idx="10"/>
          </p:nvPr>
        </p:nvSpPr>
        <p:spPr/>
        <p:txBody>
          <a:bodyPr/>
          <a:lstStyle/>
          <a:p>
            <a:fld id="{5FA57C19-9E0E-4142-AAC1-12A23B691F36}" type="slidenum">
              <a:rPr lang="en-US" smtClean="0"/>
              <a:t>7</a:t>
            </a:fld>
            <a:endParaRPr lang="en-US"/>
          </a:p>
        </p:txBody>
      </p:sp>
    </p:spTree>
    <p:extLst>
      <p:ext uri="{BB962C8B-B14F-4D97-AF65-F5344CB8AC3E}">
        <p14:creationId xmlns:p14="http://schemas.microsoft.com/office/powerpoint/2010/main" val="2372728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ct val="0"/>
              </a:spcBef>
              <a:buFont typeface="Arial" panose="020B0604020202020204" pitchFamily="34" charset="0"/>
              <a:buChar char="•"/>
            </a:pPr>
            <a:r>
              <a:rPr lang="en-US" sz="1200" baseline="0" dirty="0" smtClean="0"/>
              <a:t>You will need to give your </a:t>
            </a:r>
            <a:r>
              <a:rPr lang="en-US" sz="1200" baseline="0" dirty="0" err="1" smtClean="0"/>
              <a:t>spriteDirections</a:t>
            </a:r>
            <a:r>
              <a:rPr lang="en-US" sz="1200" baseline="0" dirty="0" smtClean="0"/>
              <a:t> class data member a default value</a:t>
            </a:r>
          </a:p>
          <a:p>
            <a:pPr marL="171450" indent="-171450">
              <a:spcBef>
                <a:spcPct val="0"/>
              </a:spcBef>
              <a:buFont typeface="Arial" panose="020B0604020202020204" pitchFamily="34" charset="0"/>
              <a:buChar char="•"/>
            </a:pPr>
            <a:endParaRPr lang="en-US" sz="1200" baseline="0" dirty="0" smtClean="0"/>
          </a:p>
          <a:p>
            <a:pPr marL="171450" indent="-171450">
              <a:spcBef>
                <a:spcPct val="0"/>
              </a:spcBef>
              <a:buFont typeface="Arial" panose="020B0604020202020204" pitchFamily="34" charset="0"/>
              <a:buChar char="•"/>
            </a:pPr>
            <a:r>
              <a:rPr lang="en-US" sz="1200" baseline="0" dirty="0" smtClean="0"/>
              <a:t>Here I am giving </a:t>
            </a:r>
            <a:r>
              <a:rPr lang="en-US" sz="1200" baseline="0" dirty="0" err="1" smtClean="0"/>
              <a:t>spriteDirections</a:t>
            </a:r>
            <a:r>
              <a:rPr lang="en-US" sz="1200" baseline="0" dirty="0" smtClean="0"/>
              <a:t> the default value of 0 or EAST</a:t>
            </a:r>
          </a:p>
        </p:txBody>
      </p:sp>
      <p:sp>
        <p:nvSpPr>
          <p:cNvPr id="4" name="Slide Number Placeholder 3"/>
          <p:cNvSpPr>
            <a:spLocks noGrp="1"/>
          </p:cNvSpPr>
          <p:nvPr>
            <p:ph type="sldNum" sz="quarter" idx="10"/>
          </p:nvPr>
        </p:nvSpPr>
        <p:spPr/>
        <p:txBody>
          <a:bodyPr/>
          <a:lstStyle/>
          <a:p>
            <a:fld id="{5FA57C19-9E0E-4142-AAC1-12A23B691F36}" type="slidenum">
              <a:rPr lang="en-US" smtClean="0"/>
              <a:t>8</a:t>
            </a:fld>
            <a:endParaRPr lang="en-US"/>
          </a:p>
        </p:txBody>
      </p:sp>
    </p:spTree>
    <p:extLst>
      <p:ext uri="{BB962C8B-B14F-4D97-AF65-F5344CB8AC3E}">
        <p14:creationId xmlns:p14="http://schemas.microsoft.com/office/powerpoint/2010/main" val="12118804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ct val="0"/>
              </a:spcBef>
              <a:buFont typeface="Arial" panose="020B0604020202020204" pitchFamily="34" charset="0"/>
              <a:buChar char="•"/>
            </a:pPr>
            <a:r>
              <a:rPr lang="en-US" sz="1200" baseline="0" dirty="0" smtClean="0"/>
              <a:t>It is much the same as before, except we pass the array of bitmaps into canvas-&gt;</a:t>
            </a:r>
            <a:r>
              <a:rPr lang="en-US" sz="1200" baseline="0" dirty="0" err="1" smtClean="0"/>
              <a:t>DrawImage</a:t>
            </a:r>
            <a:r>
              <a:rPr lang="en-US" sz="1200" baseline="0" dirty="0" smtClean="0"/>
              <a:t>() instead of a single bitmap</a:t>
            </a:r>
          </a:p>
          <a:p>
            <a:pPr marL="171450" indent="-171450">
              <a:spcBef>
                <a:spcPct val="0"/>
              </a:spcBef>
              <a:buFont typeface="Arial" panose="020B0604020202020204" pitchFamily="34" charset="0"/>
              <a:buChar char="•"/>
            </a:pPr>
            <a:endParaRPr lang="en-US" sz="1200" baseline="0" dirty="0" smtClean="0"/>
          </a:p>
          <a:p>
            <a:pPr marL="171450" indent="-171450">
              <a:spcBef>
                <a:spcPct val="0"/>
              </a:spcBef>
              <a:buFont typeface="Arial" panose="020B0604020202020204" pitchFamily="34" charset="0"/>
              <a:buChar char="•"/>
            </a:pPr>
            <a:r>
              <a:rPr lang="en-US" sz="1200" baseline="0" dirty="0" smtClean="0"/>
              <a:t>We will set </a:t>
            </a:r>
            <a:r>
              <a:rPr lang="en-US" sz="1200" baseline="0" dirty="0" err="1" smtClean="0"/>
              <a:t>spriteDirections</a:t>
            </a:r>
            <a:r>
              <a:rPr lang="en-US" sz="1200" baseline="0" dirty="0" smtClean="0"/>
              <a:t> to EAST, SOUTH, </a:t>
            </a:r>
            <a:r>
              <a:rPr lang="en-US" sz="1200" baseline="0" dirty="0" err="1" smtClean="0"/>
              <a:t>etc</a:t>
            </a:r>
            <a:r>
              <a:rPr lang="en-US" sz="1200" baseline="0" dirty="0" smtClean="0"/>
              <a:t> in the key down event handler</a:t>
            </a:r>
          </a:p>
          <a:p>
            <a:pPr marL="171450" indent="-171450">
              <a:spcBef>
                <a:spcPct val="0"/>
              </a:spcBef>
              <a:buFont typeface="Arial" panose="020B0604020202020204" pitchFamily="34" charset="0"/>
              <a:buChar char="•"/>
            </a:pPr>
            <a:endParaRPr lang="en-US" sz="1200" baseline="0" dirty="0" smtClean="0"/>
          </a:p>
          <a:p>
            <a:pPr marL="171450" indent="-171450">
              <a:spcBef>
                <a:spcPct val="0"/>
              </a:spcBef>
              <a:buFont typeface="Arial" panose="020B0604020202020204" pitchFamily="34" charset="0"/>
              <a:buChar char="•"/>
            </a:pPr>
            <a:r>
              <a:rPr lang="en-US" sz="1200" baseline="0" dirty="0" smtClean="0"/>
              <a:t>If we place our sprite sheets in the array correctly, we can use this to select the correct bitmap</a:t>
            </a:r>
          </a:p>
          <a:p>
            <a:pPr marL="171450" indent="-171450">
              <a:spcBef>
                <a:spcPct val="0"/>
              </a:spcBef>
              <a:buFont typeface="Arial" panose="020B0604020202020204" pitchFamily="34" charset="0"/>
              <a:buChar char="•"/>
            </a:pPr>
            <a:endParaRPr lang="en-US" sz="1200" baseline="0" dirty="0" smtClean="0"/>
          </a:p>
          <a:p>
            <a:pPr marL="171450" indent="-171450">
              <a:spcBef>
                <a:spcPct val="0"/>
              </a:spcBef>
              <a:buFont typeface="Arial" panose="020B0604020202020204" pitchFamily="34" charset="0"/>
              <a:buChar char="•"/>
            </a:pPr>
            <a:r>
              <a:rPr lang="en-US" sz="1200" baseline="0" dirty="0" smtClean="0"/>
              <a:t>Assuming EAST 0 and around clockwise, how do we then do this? Put the east facing sheet into position 0, the south-facing sheet in position 1, </a:t>
            </a:r>
            <a:r>
              <a:rPr lang="en-US" sz="1200" baseline="0" dirty="0" err="1" smtClean="0"/>
              <a:t>etc</a:t>
            </a:r>
            <a:endParaRPr lang="en-US" sz="1200"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9</a:t>
            </a:fld>
            <a:endParaRPr lang="en-US"/>
          </a:p>
        </p:txBody>
      </p:sp>
    </p:spTree>
    <p:extLst>
      <p:ext uri="{BB962C8B-B14F-4D97-AF65-F5344CB8AC3E}">
        <p14:creationId xmlns:p14="http://schemas.microsoft.com/office/powerpoint/2010/main" val="3874636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ct val="0"/>
              </a:spcBef>
              <a:buFont typeface="Arial" panose="020B0604020202020204" pitchFamily="34" charset="0"/>
              <a:buChar char="•"/>
            </a:pPr>
            <a:r>
              <a:rPr lang="en-AU" dirty="0" smtClean="0"/>
              <a:t>This</a:t>
            </a:r>
            <a:r>
              <a:rPr lang="en-AU" baseline="0" dirty="0" smtClean="0"/>
              <a:t> is the tricky one. We need to move the sprite (i.e. change its </a:t>
            </a:r>
            <a:r>
              <a:rPr lang="en-AU" baseline="0" dirty="0" err="1" smtClean="0"/>
              <a:t>xPos</a:t>
            </a:r>
            <a:r>
              <a:rPr lang="en-AU" baseline="0" dirty="0" smtClean="0"/>
              <a:t> and </a:t>
            </a:r>
            <a:r>
              <a:rPr lang="en-AU" baseline="0" dirty="0" err="1" smtClean="0"/>
              <a:t>yPos</a:t>
            </a:r>
            <a:r>
              <a:rPr lang="en-AU" baseline="0" dirty="0" smtClean="0"/>
              <a:t>) in the correct direction</a:t>
            </a:r>
            <a:endParaRPr lang="en-AU" dirty="0" smtClean="0"/>
          </a:p>
          <a:p>
            <a:pPr>
              <a:spcBef>
                <a:spcPct val="0"/>
              </a:spcBef>
              <a:buFontTx/>
              <a:buNone/>
            </a:pPr>
            <a:endParaRPr lang="en-AU" dirty="0" smtClean="0"/>
          </a:p>
          <a:p>
            <a:pPr marL="171450" indent="-171450">
              <a:spcBef>
                <a:spcPct val="0"/>
              </a:spcBef>
              <a:buFont typeface="Arial" panose="020B0604020202020204" pitchFamily="34" charset="0"/>
              <a:buChar char="•"/>
            </a:pPr>
            <a:r>
              <a:rPr lang="en-AU" dirty="0" smtClean="0"/>
              <a:t>We want to continue with </a:t>
            </a:r>
            <a:r>
              <a:rPr lang="en-AU" dirty="0" err="1" smtClean="0"/>
              <a:t>xPos</a:t>
            </a:r>
            <a:r>
              <a:rPr lang="en-AU" dirty="0" smtClean="0"/>
              <a:t> += </a:t>
            </a:r>
            <a:r>
              <a:rPr lang="en-AU" dirty="0" err="1" smtClean="0"/>
              <a:t>xVel</a:t>
            </a:r>
            <a:r>
              <a:rPr lang="en-AU" dirty="0" smtClean="0"/>
              <a:t> and </a:t>
            </a:r>
            <a:r>
              <a:rPr lang="en-AU" dirty="0" err="1" smtClean="0"/>
              <a:t>yPos</a:t>
            </a:r>
            <a:r>
              <a:rPr lang="en-AU" dirty="0" smtClean="0"/>
              <a:t> +=</a:t>
            </a:r>
            <a:r>
              <a:rPr lang="en-AU" baseline="0" dirty="0" smtClean="0"/>
              <a:t> </a:t>
            </a:r>
            <a:r>
              <a:rPr lang="en-AU" baseline="0" dirty="0" err="1" smtClean="0"/>
              <a:t>yVel</a:t>
            </a:r>
            <a:r>
              <a:rPr lang="en-AU" baseline="0" dirty="0" smtClean="0"/>
              <a:t>, we now</a:t>
            </a:r>
            <a:r>
              <a:rPr lang="en-AU" dirty="0" smtClean="0"/>
              <a:t> need to have</a:t>
            </a:r>
            <a:r>
              <a:rPr lang="en-AU" baseline="0" dirty="0" smtClean="0"/>
              <a:t> the correct values to add to </a:t>
            </a:r>
            <a:r>
              <a:rPr lang="en-AU" baseline="0" dirty="0" err="1" smtClean="0"/>
              <a:t>xPos</a:t>
            </a:r>
            <a:r>
              <a:rPr lang="en-AU" baseline="0" dirty="0" smtClean="0"/>
              <a:t> and </a:t>
            </a:r>
            <a:r>
              <a:rPr lang="en-AU" baseline="0" dirty="0" err="1" smtClean="0"/>
              <a:t>yPos</a:t>
            </a:r>
            <a:r>
              <a:rPr lang="en-AU" baseline="0" dirty="0" smtClean="0"/>
              <a:t> in our Move()</a:t>
            </a:r>
          </a:p>
          <a:p>
            <a:pPr>
              <a:spcBef>
                <a:spcPct val="0"/>
              </a:spcBef>
              <a:buFontTx/>
              <a:buNone/>
            </a:pPr>
            <a:endParaRPr lang="en-AU" dirty="0" smtClean="0"/>
          </a:p>
          <a:p>
            <a:pPr marL="171450" indent="-171450">
              <a:spcBef>
                <a:spcPct val="0"/>
              </a:spcBef>
              <a:buFont typeface="Arial" panose="020B0604020202020204" pitchFamily="34" charset="0"/>
              <a:buChar char="•"/>
            </a:pPr>
            <a:r>
              <a:rPr lang="en-AU" dirty="0" smtClean="0"/>
              <a:t>Let’s start first thinking only about East/West movement</a:t>
            </a:r>
            <a:r>
              <a:rPr lang="en-AU" baseline="0" dirty="0" smtClean="0"/>
              <a:t> (so </a:t>
            </a:r>
            <a:r>
              <a:rPr lang="en-AU" baseline="0" dirty="0" err="1" smtClean="0"/>
              <a:t>yVel</a:t>
            </a:r>
            <a:r>
              <a:rPr lang="en-AU" baseline="0" dirty="0" smtClean="0"/>
              <a:t>= 0 and doesn’t matter). You will easily be able to expand the logic to include North/South</a:t>
            </a:r>
          </a:p>
          <a:p>
            <a:pPr>
              <a:spcBef>
                <a:spcPct val="0"/>
              </a:spcBef>
              <a:buFontTx/>
              <a:buNone/>
            </a:pPr>
            <a:endParaRPr lang="en-AU" baseline="0" dirty="0" smtClean="0"/>
          </a:p>
          <a:p>
            <a:pPr marL="171450" indent="-171450">
              <a:spcBef>
                <a:spcPct val="0"/>
              </a:spcBef>
              <a:buFont typeface="Arial" panose="020B0604020202020204" pitchFamily="34" charset="0"/>
              <a:buChar char="•"/>
            </a:pPr>
            <a:r>
              <a:rPr lang="en-AU" baseline="0" dirty="0" smtClean="0"/>
              <a:t>So far, since our move was </a:t>
            </a:r>
            <a:r>
              <a:rPr lang="en-AU" baseline="0" dirty="0" err="1" smtClean="0"/>
              <a:t>xPos</a:t>
            </a:r>
            <a:r>
              <a:rPr lang="en-AU" baseline="0" dirty="0" smtClean="0"/>
              <a:t> += </a:t>
            </a:r>
            <a:r>
              <a:rPr lang="en-AU" baseline="0" dirty="0" err="1" smtClean="0"/>
              <a:t>xVel</a:t>
            </a:r>
            <a:r>
              <a:rPr lang="en-AU" baseline="0" dirty="0" smtClean="0"/>
              <a:t>, if we wanted to move East we made </a:t>
            </a:r>
            <a:r>
              <a:rPr lang="en-AU" baseline="0" dirty="0" err="1" smtClean="0"/>
              <a:t>xVel</a:t>
            </a:r>
            <a:r>
              <a:rPr lang="en-AU" baseline="0" dirty="0" smtClean="0"/>
              <a:t> positive, say 5. If we wanted to move West, we multiplied </a:t>
            </a:r>
            <a:r>
              <a:rPr lang="en-AU" baseline="0" dirty="0" err="1" smtClean="0"/>
              <a:t>xVel</a:t>
            </a:r>
            <a:r>
              <a:rPr lang="en-AU" baseline="0" dirty="0" smtClean="0"/>
              <a:t> by -1, changing it to -5. That way, we could use the same code in the Move (better than trying to sometimes add and sometimes subtract)</a:t>
            </a:r>
          </a:p>
          <a:p>
            <a:pPr>
              <a:spcBef>
                <a:spcPct val="0"/>
              </a:spcBef>
              <a:buFontTx/>
              <a:buNone/>
            </a:pPr>
            <a:endParaRPr lang="en-AU" baseline="0" dirty="0" smtClean="0"/>
          </a:p>
          <a:p>
            <a:pPr marL="171450" indent="-171450">
              <a:spcBef>
                <a:spcPct val="0"/>
              </a:spcBef>
              <a:buFont typeface="Arial" panose="020B0604020202020204" pitchFamily="34" charset="0"/>
              <a:buChar char="•"/>
            </a:pPr>
            <a:r>
              <a:rPr lang="en-AU" baseline="0" dirty="0" smtClean="0"/>
              <a:t>If you try to do directional movement by changing </a:t>
            </a:r>
            <a:r>
              <a:rPr lang="en-AU" baseline="0" dirty="0" err="1" smtClean="0"/>
              <a:t>xVel</a:t>
            </a:r>
            <a:r>
              <a:rPr lang="en-AU" baseline="0" dirty="0" smtClean="0"/>
              <a:t>, you will spend a lot of time toggling and your code will get messy</a:t>
            </a:r>
          </a:p>
          <a:p>
            <a:pPr>
              <a:spcBef>
                <a:spcPct val="0"/>
              </a:spcBef>
              <a:buFontTx/>
              <a:buNone/>
            </a:pPr>
            <a:endParaRPr lang="en-AU" baseline="0" dirty="0" smtClean="0"/>
          </a:p>
          <a:p>
            <a:pPr marL="171450" indent="-171450">
              <a:spcBef>
                <a:spcPct val="0"/>
              </a:spcBef>
              <a:buFont typeface="Arial" panose="020B0604020202020204" pitchFamily="34" charset="0"/>
              <a:buChar char="•"/>
            </a:pPr>
            <a:r>
              <a:rPr lang="en-AU" baseline="0" dirty="0" smtClean="0"/>
              <a:t>A more elegant solution can be achieved by recognising that there are really two components to the Sprite’s velocity: the size (magnitude) of the step, and the positive or negative direction of the step</a:t>
            </a:r>
          </a:p>
          <a:p>
            <a:pPr marL="171450" indent="-171450">
              <a:spcBef>
                <a:spcPct val="0"/>
              </a:spcBef>
              <a:buFont typeface="Arial" panose="020B0604020202020204" pitchFamily="34" charset="0"/>
              <a:buChar char="•"/>
            </a:pPr>
            <a:endParaRPr lang="en-AU" baseline="0" dirty="0" smtClean="0"/>
          </a:p>
          <a:p>
            <a:pPr marL="171450" indent="-171450">
              <a:spcBef>
                <a:spcPct val="0"/>
              </a:spcBef>
              <a:buFont typeface="Arial" panose="020B0604020202020204" pitchFamily="34" charset="0"/>
              <a:buChar char="•"/>
            </a:pPr>
            <a:r>
              <a:rPr lang="en-AU" baseline="0" dirty="0" smtClean="0"/>
              <a:t>In our above example, the size was always 5, the direction for East was positive and the direction for West was negative</a:t>
            </a:r>
          </a:p>
          <a:p>
            <a:pPr>
              <a:spcBef>
                <a:spcPct val="0"/>
              </a:spcBef>
              <a:buFontTx/>
              <a:buNone/>
            </a:pPr>
            <a:endParaRPr lang="en-AU" baseline="0" dirty="0" smtClean="0"/>
          </a:p>
          <a:p>
            <a:pPr marL="171450" indent="-171450">
              <a:spcBef>
                <a:spcPct val="0"/>
              </a:spcBef>
              <a:buFont typeface="Arial" panose="020B0604020202020204" pitchFamily="34" charset="0"/>
              <a:buChar char="•"/>
            </a:pPr>
            <a:r>
              <a:rPr lang="en-AU" baseline="0" dirty="0" smtClean="0"/>
              <a:t>The total movement is achieved by taking magnitude times direction and incrementing </a:t>
            </a:r>
            <a:r>
              <a:rPr lang="en-AU" baseline="0" dirty="0" err="1" smtClean="0"/>
              <a:t>xVel</a:t>
            </a:r>
            <a:r>
              <a:rPr lang="en-AU" baseline="0" dirty="0" smtClean="0"/>
              <a:t> by that amount. (5 * -1) or (5 * +1)</a:t>
            </a:r>
          </a:p>
          <a:p>
            <a:pPr>
              <a:spcBef>
                <a:spcPct val="0"/>
              </a:spcBef>
              <a:buFontTx/>
              <a:buNone/>
            </a:pPr>
            <a:endParaRPr lang="en-AU" baseline="0" dirty="0" smtClean="0"/>
          </a:p>
          <a:p>
            <a:pPr marL="171450" indent="-171450">
              <a:spcBef>
                <a:spcPct val="0"/>
              </a:spcBef>
              <a:buFont typeface="Arial" panose="020B0604020202020204" pitchFamily="34" charset="0"/>
              <a:buChar char="•"/>
            </a:pPr>
            <a:r>
              <a:rPr lang="en-AU" baseline="0" dirty="0" smtClean="0"/>
              <a:t>You can extend this logic to </a:t>
            </a:r>
            <a:r>
              <a:rPr lang="en-AU" baseline="0" dirty="0" err="1" smtClean="0"/>
              <a:t>yVel</a:t>
            </a:r>
            <a:r>
              <a:rPr lang="en-AU" baseline="0" dirty="0" smtClean="0"/>
              <a:t> by assuming that you can have a direction of 0. This simplifies your move equation (as we will see in a minute)</a:t>
            </a:r>
          </a:p>
          <a:p>
            <a:pPr>
              <a:spcBef>
                <a:spcPct val="0"/>
              </a:spcBef>
              <a:buFontTx/>
              <a:buNone/>
            </a:pPr>
            <a:endParaRPr lang="en-AU" baseline="0" dirty="0" smtClean="0"/>
          </a:p>
          <a:p>
            <a:pPr marL="171450" indent="-171450">
              <a:spcBef>
                <a:spcPct val="0"/>
              </a:spcBef>
              <a:buFont typeface="Arial" panose="020B0604020202020204" pitchFamily="34" charset="0"/>
              <a:buChar char="•"/>
            </a:pPr>
            <a:r>
              <a:rPr lang="en-AU" baseline="0" dirty="0" smtClean="0"/>
              <a:t>Starting now, we are going to break up our velocities into these two components. We will see the implementation advantage of this as we proceed</a:t>
            </a:r>
          </a:p>
          <a:p>
            <a:pPr>
              <a:spcBef>
                <a:spcPct val="0"/>
              </a:spcBef>
              <a:buFontTx/>
              <a:buNone/>
            </a:pPr>
            <a:endParaRPr lang="en-AU" baseline="0" dirty="0" smtClean="0"/>
          </a:p>
          <a:p>
            <a:pPr marL="171450" indent="-171450">
              <a:spcBef>
                <a:spcPct val="0"/>
              </a:spcBef>
              <a:buFont typeface="Arial" panose="020B0604020202020204" pitchFamily="34" charset="0"/>
              <a:buChar char="•"/>
            </a:pPr>
            <a:r>
              <a:rPr lang="en-AU" dirty="0" smtClean="0"/>
              <a:t>Magnitude is how much</a:t>
            </a:r>
            <a:r>
              <a:rPr lang="en-AU" baseline="0" dirty="0" smtClean="0"/>
              <a:t> the sprite moves at each timer tick (i.e. how fast he is going)</a:t>
            </a:r>
          </a:p>
          <a:p>
            <a:pPr>
              <a:spcBef>
                <a:spcPct val="0"/>
              </a:spcBef>
              <a:buFontTx/>
              <a:buNone/>
            </a:pPr>
            <a:endParaRPr lang="en-AU" baseline="0" dirty="0" smtClean="0"/>
          </a:p>
          <a:p>
            <a:pPr marL="171450" indent="-171450">
              <a:spcBef>
                <a:spcPct val="0"/>
              </a:spcBef>
              <a:buFont typeface="Arial" panose="020B0604020202020204" pitchFamily="34" charset="0"/>
              <a:buChar char="•"/>
            </a:pPr>
            <a:r>
              <a:rPr lang="en-AU" baseline="0" dirty="0" smtClean="0"/>
              <a:t>Direction is positive/negative on the x-axis and positive/negative on the y-axis</a:t>
            </a:r>
          </a:p>
          <a:p>
            <a:pPr>
              <a:spcBef>
                <a:spcPct val="0"/>
              </a:spcBef>
              <a:buFontTx/>
              <a:buNone/>
            </a:pPr>
            <a:endParaRPr lang="en-AU" dirty="0" smtClean="0"/>
          </a:p>
          <a:p>
            <a:pPr marL="171450" indent="-171450">
              <a:spcBef>
                <a:spcPct val="0"/>
              </a:spcBef>
              <a:buFont typeface="Arial" panose="020B0604020202020204" pitchFamily="34" charset="0"/>
              <a:buChar char="•"/>
            </a:pPr>
            <a:r>
              <a:rPr lang="en-AU" dirty="0" err="1" smtClean="0"/>
              <a:t>xVel</a:t>
            </a:r>
            <a:r>
              <a:rPr lang="en-AU" dirty="0" smtClean="0"/>
              <a:t> and </a:t>
            </a:r>
            <a:r>
              <a:rPr lang="en-AU" dirty="0" err="1" smtClean="0"/>
              <a:t>yVel</a:t>
            </a:r>
            <a:r>
              <a:rPr lang="en-AU" dirty="0" smtClean="0"/>
              <a:t> represent the </a:t>
            </a:r>
            <a:r>
              <a:rPr lang="en-AU" b="1" i="1" dirty="0" smtClean="0"/>
              <a:t>magnitude</a:t>
            </a:r>
            <a:r>
              <a:rPr lang="en-AU" dirty="0" smtClean="0"/>
              <a:t> of a single “step” when the sprite moves</a:t>
            </a:r>
            <a:endParaRPr lang="en-AU" b="1" dirty="0" smtClean="0"/>
          </a:p>
          <a:p>
            <a:pPr>
              <a:spcBef>
                <a:spcPct val="0"/>
              </a:spcBef>
              <a:buFontTx/>
              <a:buNone/>
            </a:pPr>
            <a:endParaRPr lang="en-AU" dirty="0" smtClean="0"/>
          </a:p>
          <a:p>
            <a:pPr marL="171450" indent="-171450">
              <a:spcBef>
                <a:spcPct val="0"/>
              </a:spcBef>
              <a:buFont typeface="Arial" panose="020B0604020202020204" pitchFamily="34" charset="0"/>
              <a:buChar char="•"/>
            </a:pPr>
            <a:r>
              <a:rPr lang="en-AU" dirty="0" smtClean="0"/>
              <a:t>So you must adjust their </a:t>
            </a:r>
            <a:r>
              <a:rPr lang="en-AU" b="1" i="1" dirty="0" smtClean="0"/>
              <a:t>sign</a:t>
            </a:r>
            <a:r>
              <a:rPr lang="en-AU" dirty="0" smtClean="0"/>
              <a:t> (positive or negative) to produce movement in the correct direction along the x and y axes</a:t>
            </a:r>
          </a:p>
        </p:txBody>
      </p:sp>
      <p:sp>
        <p:nvSpPr>
          <p:cNvPr id="4" name="Slide Number Placeholder 3"/>
          <p:cNvSpPr>
            <a:spLocks noGrp="1"/>
          </p:cNvSpPr>
          <p:nvPr>
            <p:ph type="sldNum" sz="quarter" idx="10"/>
          </p:nvPr>
        </p:nvSpPr>
        <p:spPr/>
        <p:txBody>
          <a:bodyPr/>
          <a:lstStyle/>
          <a:p>
            <a:fld id="{5FA57C19-9E0E-4142-AAC1-12A23B691F36}" type="slidenum">
              <a:rPr lang="en-US" smtClean="0"/>
              <a:t>10</a:t>
            </a:fld>
            <a:endParaRPr lang="en-US"/>
          </a:p>
        </p:txBody>
      </p:sp>
    </p:spTree>
    <p:extLst>
      <p:ext uri="{BB962C8B-B14F-4D97-AF65-F5344CB8AC3E}">
        <p14:creationId xmlns:p14="http://schemas.microsoft.com/office/powerpoint/2010/main" val="1616178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8/18/2019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8/18/2019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8/18/2019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8/18/2019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8/18/2019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8/18/2019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8/18/2019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Rectangle 1"/>
          <p:cNvSpPr/>
          <p:nvPr/>
        </p:nvSpPr>
        <p:spPr>
          <a:xfrm>
            <a:off x="0" y="2133600"/>
            <a:ext cx="9144000" cy="2300630"/>
          </a:xfrm>
          <a:prstGeom prst="rect">
            <a:avLst/>
          </a:prstGeom>
          <a:noFill/>
        </p:spPr>
        <p:txBody>
          <a:bodyPr wrap="square" lIns="68580" tIns="34290" rIns="68580" bIns="34290">
            <a:spAutoFit/>
          </a:bodyPr>
          <a:lstStyle/>
          <a:p>
            <a:pPr algn="ctr"/>
            <a:r>
              <a:rPr lang="en-US" sz="4000" b="1" dirty="0"/>
              <a:t>Programming </a:t>
            </a:r>
            <a:r>
              <a:rPr lang="en-US" sz="4000" b="1" dirty="0" smtClean="0"/>
              <a:t>4</a:t>
            </a:r>
            <a:endParaRPr lang="en-US" sz="2500" b="1" dirty="0"/>
          </a:p>
          <a:p>
            <a:pPr algn="ctr"/>
            <a:r>
              <a:rPr lang="en-US" sz="4000" b="1" dirty="0" smtClean="0"/>
              <a:t>05.1 Directional Sprites</a:t>
            </a:r>
          </a:p>
          <a:p>
            <a:pPr algn="ctr"/>
            <a:endParaRPr lang="en-US" sz="2500" b="1" dirty="0"/>
          </a:p>
          <a:p>
            <a:pPr algn="ctr"/>
            <a:r>
              <a:rPr lang="en-US" sz="4000" b="1" dirty="0"/>
              <a:t>Semester 2</a:t>
            </a:r>
            <a:r>
              <a:rPr lang="en-US" sz="4000" b="1" dirty="0" smtClean="0"/>
              <a:t>, </a:t>
            </a:r>
            <a:r>
              <a:rPr lang="en-US" sz="4000" b="1" dirty="0"/>
              <a:t>2019</a:t>
            </a:r>
          </a:p>
        </p:txBody>
      </p:sp>
    </p:spTree>
    <p:extLst>
      <p:ext uri="{BB962C8B-B14F-4D97-AF65-F5344CB8AC3E}">
        <p14:creationId xmlns:p14="http://schemas.microsoft.com/office/powerpoint/2010/main" val="959967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7763664"/>
          </a:xfrm>
          <a:prstGeom prst="rect">
            <a:avLst/>
          </a:prstGeom>
          <a:noFill/>
        </p:spPr>
        <p:txBody>
          <a:bodyPr wrap="square" lIns="68580" tIns="34290" rIns="68580" bIns="34290">
            <a:spAutoFit/>
          </a:bodyPr>
          <a:lstStyle/>
          <a:p>
            <a:pPr algn="ctr"/>
            <a:endParaRPr lang="en-US" sz="4000" b="1" dirty="0" smtClean="0"/>
          </a:p>
          <a:p>
            <a:pPr lvl="1"/>
            <a:r>
              <a:rPr lang="en-US" sz="3500" b="1" dirty="0" smtClean="0"/>
              <a:t>Moving sprite</a:t>
            </a:r>
          </a:p>
          <a:p>
            <a:pPr lvl="1"/>
            <a:endParaRPr lang="en-US" sz="2500" dirty="0" smtClean="0"/>
          </a:p>
          <a:p>
            <a:pPr marL="1657350" lvl="2" indent="-742950">
              <a:buFont typeface="Arial" panose="020B0604020202020204" pitchFamily="34" charset="0"/>
              <a:buChar char="•"/>
            </a:pPr>
            <a:r>
              <a:rPr lang="en-NZ" sz="2500" dirty="0" smtClean="0"/>
              <a:t>Velocities need to be separated into a magnitude </a:t>
            </a:r>
          </a:p>
          <a:p>
            <a:pPr lvl="2"/>
            <a:r>
              <a:rPr lang="en-NZ" sz="2500" dirty="0"/>
              <a:t>	</a:t>
            </a:r>
            <a:r>
              <a:rPr lang="en-NZ" sz="2500" dirty="0" smtClean="0"/>
              <a:t>and a direction</a:t>
            </a:r>
          </a:p>
          <a:p>
            <a:pPr marL="1657350" lvl="2" indent="-742950">
              <a:buFont typeface="Arial" panose="020B0604020202020204" pitchFamily="34" charset="0"/>
              <a:buChar char="•"/>
            </a:pPr>
            <a:r>
              <a:rPr lang="en-NZ" sz="2500" dirty="0" smtClean="0"/>
              <a:t>Let </a:t>
            </a:r>
            <a:r>
              <a:rPr lang="en-NZ" sz="2500" dirty="0" err="1" smtClean="0"/>
              <a:t>xVel</a:t>
            </a:r>
            <a:r>
              <a:rPr lang="en-NZ" sz="2500" dirty="0" smtClean="0"/>
              <a:t> and </a:t>
            </a:r>
            <a:r>
              <a:rPr lang="en-NZ" sz="2500" dirty="0" err="1" smtClean="0"/>
              <a:t>yVel</a:t>
            </a:r>
            <a:r>
              <a:rPr lang="en-NZ" sz="2500" dirty="0" smtClean="0"/>
              <a:t> now represent the magnitude of a single step</a:t>
            </a:r>
          </a:p>
          <a:p>
            <a:pPr marL="1657350" lvl="2" indent="-742950">
              <a:buFont typeface="Arial" panose="020B0604020202020204" pitchFamily="34" charset="0"/>
              <a:buChar char="•"/>
            </a:pPr>
            <a:r>
              <a:rPr lang="en-NZ" sz="2500" dirty="0" smtClean="0"/>
              <a:t>Add direction properties to control the x and y direction of movement</a:t>
            </a:r>
          </a:p>
          <a:p>
            <a:pPr marL="1657350" lvl="2" indent="-742950">
              <a:buFont typeface="Arial" panose="020B0604020202020204" pitchFamily="34" charset="0"/>
              <a:buChar char="•"/>
            </a:pPr>
            <a:r>
              <a:rPr lang="en-NZ" sz="2500" dirty="0" smtClean="0"/>
              <a:t>Direction values  = {-1, 0, 1}</a:t>
            </a:r>
          </a:p>
          <a:p>
            <a:pPr marL="1657350" lvl="2" indent="-742950">
              <a:buFont typeface="Arial" panose="020B0604020202020204" pitchFamily="34" charset="0"/>
              <a:buChar char="•"/>
            </a:pPr>
            <a:r>
              <a:rPr lang="en-NZ" sz="2500" dirty="0" smtClean="0"/>
              <a:t>One direction value for x/horizontal movement and one for y/vertical movement</a:t>
            </a:r>
          </a:p>
          <a:p>
            <a:pPr marL="1657350" lvl="2" indent="-742950">
              <a:buFont typeface="Arial" panose="020B0604020202020204" pitchFamily="34" charset="0"/>
              <a:buChar char="•"/>
            </a:pPr>
            <a:r>
              <a:rPr lang="en-NZ" sz="2500" dirty="0" smtClean="0"/>
              <a:t>To control the axis (direction) of movement, multiply the velocities by their direction values</a:t>
            </a:r>
          </a:p>
          <a:p>
            <a:pPr marL="1657350" lvl="2" indent="-742950">
              <a:buFont typeface="Arial" panose="020B0604020202020204" pitchFamily="34" charset="0"/>
              <a:buChar char="•"/>
            </a:pPr>
            <a:r>
              <a:rPr lang="en-NZ" sz="2500" dirty="0" smtClean="0"/>
              <a:t>Add the results to </a:t>
            </a:r>
            <a:r>
              <a:rPr lang="en-NZ" sz="2500" dirty="0" err="1" smtClean="0"/>
              <a:t>xPos</a:t>
            </a:r>
            <a:r>
              <a:rPr lang="en-NZ" sz="2500" dirty="0" smtClean="0"/>
              <a:t> and </a:t>
            </a:r>
            <a:r>
              <a:rPr lang="en-NZ" sz="2500" dirty="0" err="1" smtClean="0"/>
              <a:t>yPos</a:t>
            </a:r>
            <a:r>
              <a:rPr lang="en-NZ" sz="2500" dirty="0" smtClean="0"/>
              <a:t> </a:t>
            </a:r>
            <a:endParaRPr lang="en-NZ" sz="2000" dirty="0" smtClean="0"/>
          </a:p>
          <a:p>
            <a:pPr lvl="2"/>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21551525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6917278"/>
          </a:xfrm>
          <a:prstGeom prst="rect">
            <a:avLst/>
          </a:prstGeom>
          <a:noFill/>
        </p:spPr>
        <p:txBody>
          <a:bodyPr wrap="square" lIns="68580" tIns="34290" rIns="68580" bIns="34290">
            <a:spAutoFit/>
          </a:bodyPr>
          <a:lstStyle/>
          <a:p>
            <a:pPr algn="ctr"/>
            <a:endParaRPr lang="en-US" sz="4000" b="1" dirty="0" smtClean="0"/>
          </a:p>
          <a:p>
            <a:pPr lvl="1"/>
            <a:r>
              <a:rPr lang="en-US" sz="3500" b="1" dirty="0" smtClean="0"/>
              <a:t>Moving sprite</a:t>
            </a:r>
          </a:p>
          <a:p>
            <a:pPr lvl="1"/>
            <a:endParaRPr lang="en-US" sz="2500" dirty="0" smtClean="0"/>
          </a:p>
          <a:p>
            <a:pPr marL="1657350" lvl="2" indent="-742950">
              <a:buFont typeface="Arial" panose="020B0604020202020204" pitchFamily="34" charset="0"/>
              <a:buChar char="•"/>
            </a:pPr>
            <a:r>
              <a:rPr lang="en-NZ" sz="2500" dirty="0" smtClean="0"/>
              <a:t>Example:</a:t>
            </a:r>
          </a:p>
          <a:p>
            <a:pPr marL="1657350" lvl="2" indent="-742950">
              <a:buFont typeface="Arial" panose="020B0604020202020204" pitchFamily="34" charset="0"/>
              <a:buChar char="•"/>
            </a:pPr>
            <a:r>
              <a:rPr lang="en-NZ" sz="2500" dirty="0" smtClean="0"/>
              <a:t>Assume </a:t>
            </a:r>
            <a:r>
              <a:rPr lang="en-NZ" sz="2500" dirty="0" err="1" smtClean="0"/>
              <a:t>xVel</a:t>
            </a:r>
            <a:r>
              <a:rPr lang="en-NZ" sz="2500" dirty="0" smtClean="0"/>
              <a:t> = 5 and </a:t>
            </a:r>
            <a:r>
              <a:rPr lang="en-NZ" sz="2500" dirty="0" err="1" smtClean="0"/>
              <a:t>yVel</a:t>
            </a:r>
            <a:r>
              <a:rPr lang="en-NZ" sz="2500" dirty="0" smtClean="0"/>
              <a:t> = 5</a:t>
            </a:r>
          </a:p>
          <a:p>
            <a:pPr marL="1657350" lvl="2" indent="-742950">
              <a:buFont typeface="Arial" panose="020B0604020202020204" pitchFamily="34" charset="0"/>
              <a:buChar char="•"/>
            </a:pPr>
            <a:r>
              <a:rPr lang="en-NZ" sz="2500" dirty="0" smtClean="0"/>
              <a:t>What are the </a:t>
            </a:r>
            <a:r>
              <a:rPr lang="en-NZ" sz="2500" dirty="0" err="1" smtClean="0"/>
              <a:t>xDirection</a:t>
            </a:r>
            <a:r>
              <a:rPr lang="en-NZ" sz="2500" dirty="0" smtClean="0"/>
              <a:t> and </a:t>
            </a:r>
            <a:r>
              <a:rPr lang="en-NZ" sz="2500" dirty="0" err="1" smtClean="0"/>
              <a:t>yDirection</a:t>
            </a:r>
            <a:r>
              <a:rPr lang="en-NZ" sz="2500" dirty="0" smtClean="0"/>
              <a:t> values </a:t>
            </a:r>
          </a:p>
          <a:p>
            <a:pPr lvl="2"/>
            <a:r>
              <a:rPr lang="en-NZ" sz="2500" dirty="0"/>
              <a:t>	</a:t>
            </a:r>
            <a:r>
              <a:rPr lang="en-NZ" sz="2500" dirty="0" smtClean="0"/>
              <a:t>to move:</a:t>
            </a:r>
          </a:p>
          <a:p>
            <a:pPr marL="2114550" lvl="3" indent="-742950">
              <a:buFont typeface="Arial" panose="020B0604020202020204" pitchFamily="34" charset="0"/>
              <a:buChar char="•"/>
            </a:pPr>
            <a:r>
              <a:rPr lang="en-NZ" sz="2000" dirty="0" smtClean="0"/>
              <a:t>East?</a:t>
            </a:r>
          </a:p>
          <a:p>
            <a:pPr marL="2114550" lvl="3" indent="-742950">
              <a:buFont typeface="Arial" panose="020B0604020202020204" pitchFamily="34" charset="0"/>
              <a:buChar char="•"/>
            </a:pPr>
            <a:r>
              <a:rPr lang="en-NZ" sz="2000" dirty="0" smtClean="0"/>
              <a:t>South?</a:t>
            </a:r>
          </a:p>
          <a:p>
            <a:pPr marL="2114550" lvl="3" indent="-742950">
              <a:buFont typeface="Arial" panose="020B0604020202020204" pitchFamily="34" charset="0"/>
              <a:buChar char="•"/>
            </a:pPr>
            <a:r>
              <a:rPr lang="en-NZ" sz="2000" dirty="0" smtClean="0"/>
              <a:t>West?</a:t>
            </a:r>
          </a:p>
          <a:p>
            <a:pPr marL="2114550" lvl="3" indent="-742950">
              <a:buFont typeface="Arial" panose="020B0604020202020204" pitchFamily="34" charset="0"/>
              <a:buChar char="•"/>
            </a:pPr>
            <a:r>
              <a:rPr lang="en-NZ" sz="2000" dirty="0" smtClean="0"/>
              <a:t>North?</a:t>
            </a:r>
          </a:p>
          <a:p>
            <a:pPr marL="1657350" lvl="2" indent="-742950">
              <a:buFont typeface="Arial" panose="020B0604020202020204" pitchFamily="34" charset="0"/>
              <a:buChar char="•"/>
            </a:pPr>
            <a:r>
              <a:rPr lang="en-NZ" sz="2500" dirty="0" smtClean="0"/>
              <a:t>In each case we would compute:</a:t>
            </a:r>
          </a:p>
          <a:p>
            <a:pPr marL="2114550" lvl="3" indent="-742950">
              <a:buFont typeface="Arial" panose="020B0604020202020204" pitchFamily="34" charset="0"/>
              <a:buChar char="•"/>
            </a:pPr>
            <a:r>
              <a:rPr lang="en-NZ" sz="2000" dirty="0" err="1" smtClean="0"/>
              <a:t>xPos</a:t>
            </a:r>
            <a:r>
              <a:rPr lang="en-NZ" sz="2000" dirty="0" smtClean="0"/>
              <a:t> += (</a:t>
            </a:r>
            <a:r>
              <a:rPr lang="en-NZ" sz="2000" dirty="0" err="1" smtClean="0"/>
              <a:t>xVel</a:t>
            </a:r>
            <a:r>
              <a:rPr lang="en-NZ" sz="2000" dirty="0" smtClean="0"/>
              <a:t> * </a:t>
            </a:r>
            <a:r>
              <a:rPr lang="en-NZ" sz="2000" dirty="0" err="1" smtClean="0"/>
              <a:t>xDirection</a:t>
            </a:r>
            <a:r>
              <a:rPr lang="en-NZ" sz="2000" dirty="0" smtClean="0"/>
              <a:t>)</a:t>
            </a:r>
          </a:p>
          <a:p>
            <a:pPr marL="2114550" lvl="3" indent="-742950">
              <a:buFont typeface="Arial" panose="020B0604020202020204" pitchFamily="34" charset="0"/>
              <a:buChar char="•"/>
            </a:pPr>
            <a:r>
              <a:rPr lang="en-NZ" sz="2000" dirty="0" err="1" smtClean="0"/>
              <a:t>yPos</a:t>
            </a:r>
            <a:r>
              <a:rPr lang="en-NZ" sz="2000" dirty="0" smtClean="0"/>
              <a:t> += (</a:t>
            </a:r>
            <a:r>
              <a:rPr lang="en-NZ" sz="2000" dirty="0" err="1" smtClean="0"/>
              <a:t>yVel</a:t>
            </a:r>
            <a:r>
              <a:rPr lang="en-NZ" sz="2000" dirty="0" smtClean="0"/>
              <a:t> * </a:t>
            </a:r>
            <a:r>
              <a:rPr lang="en-NZ" sz="2000" dirty="0" err="1" smtClean="0"/>
              <a:t>yDirection</a:t>
            </a:r>
            <a:r>
              <a:rPr lang="en-NZ" sz="2000" dirty="0" smtClean="0"/>
              <a:t>)</a:t>
            </a:r>
          </a:p>
          <a:p>
            <a:pPr lvl="2"/>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35587025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147015"/>
          </a:xfrm>
          <a:prstGeom prst="rect">
            <a:avLst/>
          </a:prstGeom>
          <a:noFill/>
        </p:spPr>
        <p:txBody>
          <a:bodyPr wrap="square" lIns="68580" tIns="34290" rIns="68580" bIns="34290">
            <a:spAutoFit/>
          </a:bodyPr>
          <a:lstStyle/>
          <a:p>
            <a:pPr algn="ctr"/>
            <a:endParaRPr lang="en-US" sz="4000" b="1" dirty="0" smtClean="0"/>
          </a:p>
          <a:p>
            <a:pPr lvl="1"/>
            <a:r>
              <a:rPr lang="en-US" sz="3500" b="1" dirty="0" smtClean="0"/>
              <a:t>Moving sprite</a:t>
            </a:r>
          </a:p>
          <a:p>
            <a:pPr lvl="1"/>
            <a:endParaRPr lang="en-US" sz="2500" dirty="0" smtClean="0"/>
          </a:p>
          <a:p>
            <a:pPr lvl="2"/>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smtClean="0"/>
          </a:p>
        </p:txBody>
      </p:sp>
      <p:graphicFrame>
        <p:nvGraphicFramePr>
          <p:cNvPr id="6" name="Table 5"/>
          <p:cNvGraphicFramePr>
            <a:graphicFrameLocks noGrp="1"/>
          </p:cNvGraphicFramePr>
          <p:nvPr>
            <p:extLst>
              <p:ext uri="{D42A27DB-BD31-4B8C-83A1-F6EECF244321}">
                <p14:modId xmlns:p14="http://schemas.microsoft.com/office/powerpoint/2010/main" val="2833677220"/>
              </p:ext>
            </p:extLst>
          </p:nvPr>
        </p:nvGraphicFramePr>
        <p:xfrm>
          <a:off x="820288" y="2133600"/>
          <a:ext cx="7515615" cy="2286000"/>
        </p:xfrm>
        <a:graphic>
          <a:graphicData uri="http://schemas.openxmlformats.org/drawingml/2006/table">
            <a:tbl>
              <a:tblPr firstRow="1" bandRow="1">
                <a:tableStyleId>{5C22544A-7EE6-4342-B048-85BDC9FD1C3A}</a:tableStyleId>
              </a:tblPr>
              <a:tblGrid>
                <a:gridCol w="2505205">
                  <a:extLst>
                    <a:ext uri="{9D8B030D-6E8A-4147-A177-3AD203B41FA5}">
                      <a16:colId xmlns:a16="http://schemas.microsoft.com/office/drawing/2014/main" val="4216884713"/>
                    </a:ext>
                  </a:extLst>
                </a:gridCol>
                <a:gridCol w="2505205">
                  <a:extLst>
                    <a:ext uri="{9D8B030D-6E8A-4147-A177-3AD203B41FA5}">
                      <a16:colId xmlns:a16="http://schemas.microsoft.com/office/drawing/2014/main" val="3045886549"/>
                    </a:ext>
                  </a:extLst>
                </a:gridCol>
                <a:gridCol w="2505205">
                  <a:extLst>
                    <a:ext uri="{9D8B030D-6E8A-4147-A177-3AD203B41FA5}">
                      <a16:colId xmlns:a16="http://schemas.microsoft.com/office/drawing/2014/main" val="4115596541"/>
                    </a:ext>
                  </a:extLst>
                </a:gridCol>
              </a:tblGrid>
              <a:tr h="457200">
                <a:tc>
                  <a:txBody>
                    <a:bodyPr/>
                    <a:lstStyle/>
                    <a:p>
                      <a:pPr algn="ctr"/>
                      <a:r>
                        <a:rPr lang="en-NZ" sz="2200" dirty="0" smtClean="0"/>
                        <a:t>If direction is</a:t>
                      </a:r>
                      <a:endParaRPr lang="en-NZ" sz="2200" dirty="0"/>
                    </a:p>
                  </a:txBody>
                  <a:tcPr marL="112734" marR="112734" marT="56367" marB="56367"/>
                </a:tc>
                <a:tc>
                  <a:txBody>
                    <a:bodyPr/>
                    <a:lstStyle/>
                    <a:p>
                      <a:pPr algn="ctr"/>
                      <a:r>
                        <a:rPr lang="en-NZ" sz="2200" dirty="0" smtClean="0"/>
                        <a:t>Multiply </a:t>
                      </a:r>
                      <a:r>
                        <a:rPr lang="en-NZ" sz="2200" dirty="0" err="1" smtClean="0"/>
                        <a:t>xVel</a:t>
                      </a:r>
                      <a:r>
                        <a:rPr lang="en-NZ" sz="2200" dirty="0" smtClean="0"/>
                        <a:t> by</a:t>
                      </a:r>
                      <a:endParaRPr lang="en-NZ" sz="2200" dirty="0"/>
                    </a:p>
                  </a:txBody>
                  <a:tcPr marL="112734" marR="112734" marT="56367" marB="56367"/>
                </a:tc>
                <a:tc>
                  <a:txBody>
                    <a:bodyPr/>
                    <a:lstStyle/>
                    <a:p>
                      <a:pPr algn="ctr"/>
                      <a:r>
                        <a:rPr lang="en-NZ" sz="2200" dirty="0" smtClean="0"/>
                        <a:t>Multiply </a:t>
                      </a:r>
                      <a:r>
                        <a:rPr lang="en-NZ" sz="2200" dirty="0" err="1" smtClean="0"/>
                        <a:t>yVel</a:t>
                      </a:r>
                      <a:r>
                        <a:rPr lang="en-NZ" sz="2200" dirty="0" smtClean="0"/>
                        <a:t> by</a:t>
                      </a:r>
                      <a:endParaRPr lang="en-NZ" sz="2200" dirty="0"/>
                    </a:p>
                  </a:txBody>
                  <a:tcPr marL="112734" marR="112734" marT="56367" marB="56367"/>
                </a:tc>
                <a:extLst>
                  <a:ext uri="{0D108BD9-81ED-4DB2-BD59-A6C34878D82A}">
                    <a16:rowId xmlns:a16="http://schemas.microsoft.com/office/drawing/2014/main" val="754703717"/>
                  </a:ext>
                </a:extLst>
              </a:tr>
              <a:tr h="457200">
                <a:tc>
                  <a:txBody>
                    <a:bodyPr/>
                    <a:lstStyle/>
                    <a:p>
                      <a:pPr algn="ctr"/>
                      <a:r>
                        <a:rPr lang="en-NZ" sz="2200" dirty="0" smtClean="0"/>
                        <a:t>EAST</a:t>
                      </a:r>
                      <a:endParaRPr lang="en-NZ" sz="2200" dirty="0"/>
                    </a:p>
                  </a:txBody>
                  <a:tcPr marL="112734" marR="112734" marT="56367" marB="56367"/>
                </a:tc>
                <a:tc>
                  <a:txBody>
                    <a:bodyPr/>
                    <a:lstStyle/>
                    <a:p>
                      <a:pPr algn="ctr"/>
                      <a:r>
                        <a:rPr lang="en-NZ" sz="2200" dirty="0" smtClean="0"/>
                        <a:t>1</a:t>
                      </a:r>
                      <a:endParaRPr lang="en-NZ" sz="2200" dirty="0"/>
                    </a:p>
                  </a:txBody>
                  <a:tcPr marL="112734" marR="112734" marT="56367" marB="56367"/>
                </a:tc>
                <a:tc>
                  <a:txBody>
                    <a:bodyPr/>
                    <a:lstStyle/>
                    <a:p>
                      <a:pPr algn="ctr"/>
                      <a:r>
                        <a:rPr lang="en-NZ" sz="2200" dirty="0" smtClean="0"/>
                        <a:t>0</a:t>
                      </a:r>
                      <a:endParaRPr lang="en-NZ" sz="2200" dirty="0"/>
                    </a:p>
                  </a:txBody>
                  <a:tcPr marL="112734" marR="112734" marT="56367" marB="56367"/>
                </a:tc>
                <a:extLst>
                  <a:ext uri="{0D108BD9-81ED-4DB2-BD59-A6C34878D82A}">
                    <a16:rowId xmlns:a16="http://schemas.microsoft.com/office/drawing/2014/main" val="3809389524"/>
                  </a:ext>
                </a:extLst>
              </a:tr>
              <a:tr h="457200">
                <a:tc>
                  <a:txBody>
                    <a:bodyPr/>
                    <a:lstStyle/>
                    <a:p>
                      <a:pPr algn="ctr"/>
                      <a:r>
                        <a:rPr lang="en-NZ" sz="2200" dirty="0" smtClean="0"/>
                        <a:t>SOUTH</a:t>
                      </a:r>
                      <a:endParaRPr lang="en-NZ" sz="2200" dirty="0"/>
                    </a:p>
                  </a:txBody>
                  <a:tcPr marL="112734" marR="112734" marT="56367" marB="56367"/>
                </a:tc>
                <a:tc>
                  <a:txBody>
                    <a:bodyPr/>
                    <a:lstStyle/>
                    <a:p>
                      <a:pPr algn="ctr"/>
                      <a:r>
                        <a:rPr lang="en-NZ" sz="2200" dirty="0" smtClean="0"/>
                        <a:t>0</a:t>
                      </a:r>
                      <a:endParaRPr lang="en-NZ" sz="2200" dirty="0"/>
                    </a:p>
                  </a:txBody>
                  <a:tcPr marL="112734" marR="112734" marT="56367" marB="56367"/>
                </a:tc>
                <a:tc>
                  <a:txBody>
                    <a:bodyPr/>
                    <a:lstStyle/>
                    <a:p>
                      <a:pPr algn="ctr"/>
                      <a:r>
                        <a:rPr lang="en-NZ" sz="2200" dirty="0" smtClean="0"/>
                        <a:t>1</a:t>
                      </a:r>
                      <a:endParaRPr lang="en-NZ" sz="2200" dirty="0"/>
                    </a:p>
                  </a:txBody>
                  <a:tcPr marL="112734" marR="112734" marT="56367" marB="56367"/>
                </a:tc>
                <a:extLst>
                  <a:ext uri="{0D108BD9-81ED-4DB2-BD59-A6C34878D82A}">
                    <a16:rowId xmlns:a16="http://schemas.microsoft.com/office/drawing/2014/main" val="1967603967"/>
                  </a:ext>
                </a:extLst>
              </a:tr>
              <a:tr h="457200">
                <a:tc>
                  <a:txBody>
                    <a:bodyPr/>
                    <a:lstStyle/>
                    <a:p>
                      <a:pPr algn="ctr"/>
                      <a:r>
                        <a:rPr lang="en-NZ" sz="2200" dirty="0" smtClean="0"/>
                        <a:t>WEST</a:t>
                      </a:r>
                      <a:endParaRPr lang="en-NZ" sz="2200" dirty="0"/>
                    </a:p>
                  </a:txBody>
                  <a:tcPr marL="112734" marR="112734" marT="56367" marB="56367"/>
                </a:tc>
                <a:tc>
                  <a:txBody>
                    <a:bodyPr/>
                    <a:lstStyle/>
                    <a:p>
                      <a:pPr algn="ctr"/>
                      <a:r>
                        <a:rPr lang="en-NZ" sz="2200" dirty="0" smtClean="0"/>
                        <a:t>-1</a:t>
                      </a:r>
                      <a:endParaRPr lang="en-NZ" sz="2200" dirty="0"/>
                    </a:p>
                  </a:txBody>
                  <a:tcPr marL="112734" marR="112734" marT="56367" marB="56367"/>
                </a:tc>
                <a:tc>
                  <a:txBody>
                    <a:bodyPr/>
                    <a:lstStyle/>
                    <a:p>
                      <a:pPr algn="ctr"/>
                      <a:r>
                        <a:rPr lang="en-NZ" sz="2200" dirty="0" smtClean="0"/>
                        <a:t>0</a:t>
                      </a:r>
                      <a:endParaRPr lang="en-NZ" sz="2200" dirty="0"/>
                    </a:p>
                  </a:txBody>
                  <a:tcPr marL="112734" marR="112734" marT="56367" marB="56367"/>
                </a:tc>
                <a:extLst>
                  <a:ext uri="{0D108BD9-81ED-4DB2-BD59-A6C34878D82A}">
                    <a16:rowId xmlns:a16="http://schemas.microsoft.com/office/drawing/2014/main" val="2976321143"/>
                  </a:ext>
                </a:extLst>
              </a:tr>
              <a:tr h="457200">
                <a:tc>
                  <a:txBody>
                    <a:bodyPr/>
                    <a:lstStyle/>
                    <a:p>
                      <a:pPr algn="ctr"/>
                      <a:r>
                        <a:rPr lang="en-NZ" sz="2200" dirty="0" smtClean="0"/>
                        <a:t>NORTH</a:t>
                      </a:r>
                      <a:endParaRPr lang="en-NZ" sz="2200" dirty="0"/>
                    </a:p>
                  </a:txBody>
                  <a:tcPr marL="112734" marR="112734" marT="56367" marB="56367"/>
                </a:tc>
                <a:tc>
                  <a:txBody>
                    <a:bodyPr/>
                    <a:lstStyle/>
                    <a:p>
                      <a:pPr algn="ctr"/>
                      <a:r>
                        <a:rPr lang="en-NZ" sz="2200" dirty="0" smtClean="0"/>
                        <a:t>0</a:t>
                      </a:r>
                      <a:endParaRPr lang="en-NZ" sz="2200" dirty="0"/>
                    </a:p>
                  </a:txBody>
                  <a:tcPr marL="112734" marR="112734" marT="56367" marB="56367"/>
                </a:tc>
                <a:tc>
                  <a:txBody>
                    <a:bodyPr/>
                    <a:lstStyle/>
                    <a:p>
                      <a:pPr algn="ctr"/>
                      <a:r>
                        <a:rPr lang="en-NZ" sz="2200" dirty="0" smtClean="0"/>
                        <a:t>-1</a:t>
                      </a:r>
                      <a:endParaRPr lang="en-NZ" sz="2200" dirty="0"/>
                    </a:p>
                  </a:txBody>
                  <a:tcPr marL="112734" marR="112734" marT="56367" marB="56367"/>
                </a:tc>
                <a:extLst>
                  <a:ext uri="{0D108BD9-81ED-4DB2-BD59-A6C34878D82A}">
                    <a16:rowId xmlns:a16="http://schemas.microsoft.com/office/drawing/2014/main" val="284325855"/>
                  </a:ext>
                </a:extLst>
              </a:tr>
            </a:tbl>
          </a:graphicData>
        </a:graphic>
      </p:graphicFrame>
    </p:spTree>
    <p:extLst>
      <p:ext uri="{BB962C8B-B14F-4D97-AF65-F5344CB8AC3E}">
        <p14:creationId xmlns:p14="http://schemas.microsoft.com/office/powerpoint/2010/main" val="39296520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531736"/>
          </a:xfrm>
          <a:prstGeom prst="rect">
            <a:avLst/>
          </a:prstGeom>
          <a:noFill/>
        </p:spPr>
        <p:txBody>
          <a:bodyPr wrap="square" lIns="68580" tIns="34290" rIns="68580" bIns="34290">
            <a:spAutoFit/>
          </a:bodyPr>
          <a:lstStyle/>
          <a:p>
            <a:pPr algn="ctr"/>
            <a:endParaRPr lang="en-US" sz="4000" b="1" dirty="0" smtClean="0"/>
          </a:p>
          <a:p>
            <a:pPr lvl="1"/>
            <a:r>
              <a:rPr lang="en-US" sz="3500" b="1" dirty="0" smtClean="0"/>
              <a:t>Moving sprite</a:t>
            </a:r>
          </a:p>
          <a:p>
            <a:pPr lvl="1"/>
            <a:endParaRPr lang="en-US" sz="2500" dirty="0" smtClean="0"/>
          </a:p>
          <a:p>
            <a:pPr marL="1257300" lvl="2" indent="-342900">
              <a:buFont typeface="Arial" panose="020B0604020202020204" pitchFamily="34" charset="0"/>
              <a:buChar char="•"/>
            </a:pPr>
            <a:r>
              <a:rPr lang="en-US" sz="2500" dirty="0" smtClean="0"/>
              <a:t>Assume an array&lt;Point&gt;^ </a:t>
            </a:r>
            <a:r>
              <a:rPr lang="en-US" sz="2500" dirty="0" err="1" smtClean="0"/>
              <a:t>velocityDirections</a:t>
            </a:r>
            <a:r>
              <a:rPr lang="en-US" sz="2500" dirty="0" smtClean="0"/>
              <a:t> represents this table:</a:t>
            </a:r>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smtClean="0"/>
          </a:p>
        </p:txBody>
      </p:sp>
      <p:graphicFrame>
        <p:nvGraphicFramePr>
          <p:cNvPr id="6" name="Table 5"/>
          <p:cNvGraphicFramePr>
            <a:graphicFrameLocks noGrp="1"/>
          </p:cNvGraphicFramePr>
          <p:nvPr>
            <p:extLst>
              <p:ext uri="{D42A27DB-BD31-4B8C-83A1-F6EECF244321}">
                <p14:modId xmlns:p14="http://schemas.microsoft.com/office/powerpoint/2010/main" val="1352840562"/>
              </p:ext>
            </p:extLst>
          </p:nvPr>
        </p:nvGraphicFramePr>
        <p:xfrm>
          <a:off x="820288" y="2590800"/>
          <a:ext cx="7515615" cy="2286000"/>
        </p:xfrm>
        <a:graphic>
          <a:graphicData uri="http://schemas.openxmlformats.org/drawingml/2006/table">
            <a:tbl>
              <a:tblPr firstRow="1" bandRow="1">
                <a:tableStyleId>{5C22544A-7EE6-4342-B048-85BDC9FD1C3A}</a:tableStyleId>
              </a:tblPr>
              <a:tblGrid>
                <a:gridCol w="2505205">
                  <a:extLst>
                    <a:ext uri="{9D8B030D-6E8A-4147-A177-3AD203B41FA5}">
                      <a16:colId xmlns:a16="http://schemas.microsoft.com/office/drawing/2014/main" val="4216884713"/>
                    </a:ext>
                  </a:extLst>
                </a:gridCol>
                <a:gridCol w="2505205">
                  <a:extLst>
                    <a:ext uri="{9D8B030D-6E8A-4147-A177-3AD203B41FA5}">
                      <a16:colId xmlns:a16="http://schemas.microsoft.com/office/drawing/2014/main" val="3045886549"/>
                    </a:ext>
                  </a:extLst>
                </a:gridCol>
                <a:gridCol w="2505205">
                  <a:extLst>
                    <a:ext uri="{9D8B030D-6E8A-4147-A177-3AD203B41FA5}">
                      <a16:colId xmlns:a16="http://schemas.microsoft.com/office/drawing/2014/main" val="4115596541"/>
                    </a:ext>
                  </a:extLst>
                </a:gridCol>
              </a:tblGrid>
              <a:tr h="457200">
                <a:tc>
                  <a:txBody>
                    <a:bodyPr/>
                    <a:lstStyle/>
                    <a:p>
                      <a:pPr algn="ctr"/>
                      <a:r>
                        <a:rPr lang="en-NZ" sz="2200" dirty="0" smtClean="0"/>
                        <a:t>If direction is</a:t>
                      </a:r>
                      <a:endParaRPr lang="en-NZ" sz="2200" dirty="0"/>
                    </a:p>
                  </a:txBody>
                  <a:tcPr marL="112734" marR="112734" marT="56367" marB="56367"/>
                </a:tc>
                <a:tc>
                  <a:txBody>
                    <a:bodyPr/>
                    <a:lstStyle/>
                    <a:p>
                      <a:pPr algn="ctr"/>
                      <a:r>
                        <a:rPr lang="en-NZ" sz="2200" dirty="0" smtClean="0"/>
                        <a:t>Multiply </a:t>
                      </a:r>
                      <a:r>
                        <a:rPr lang="en-NZ" sz="2200" dirty="0" err="1" smtClean="0"/>
                        <a:t>xVel</a:t>
                      </a:r>
                      <a:r>
                        <a:rPr lang="en-NZ" sz="2200" dirty="0" smtClean="0"/>
                        <a:t> by</a:t>
                      </a:r>
                      <a:endParaRPr lang="en-NZ" sz="2200" dirty="0"/>
                    </a:p>
                  </a:txBody>
                  <a:tcPr marL="112734" marR="112734" marT="56367" marB="56367"/>
                </a:tc>
                <a:tc>
                  <a:txBody>
                    <a:bodyPr/>
                    <a:lstStyle/>
                    <a:p>
                      <a:pPr algn="ctr"/>
                      <a:r>
                        <a:rPr lang="en-NZ" sz="2200" dirty="0" smtClean="0"/>
                        <a:t>Multiply </a:t>
                      </a:r>
                      <a:r>
                        <a:rPr lang="en-NZ" sz="2200" dirty="0" err="1" smtClean="0"/>
                        <a:t>yVel</a:t>
                      </a:r>
                      <a:r>
                        <a:rPr lang="en-NZ" sz="2200" dirty="0" smtClean="0"/>
                        <a:t> by</a:t>
                      </a:r>
                      <a:endParaRPr lang="en-NZ" sz="2200" dirty="0"/>
                    </a:p>
                  </a:txBody>
                  <a:tcPr marL="112734" marR="112734" marT="56367" marB="56367"/>
                </a:tc>
                <a:extLst>
                  <a:ext uri="{0D108BD9-81ED-4DB2-BD59-A6C34878D82A}">
                    <a16:rowId xmlns:a16="http://schemas.microsoft.com/office/drawing/2014/main" val="754703717"/>
                  </a:ext>
                </a:extLst>
              </a:tr>
              <a:tr h="457200">
                <a:tc>
                  <a:txBody>
                    <a:bodyPr/>
                    <a:lstStyle/>
                    <a:p>
                      <a:pPr algn="ctr"/>
                      <a:r>
                        <a:rPr lang="en-NZ" sz="2200" dirty="0" smtClean="0"/>
                        <a:t>EAST</a:t>
                      </a:r>
                      <a:endParaRPr lang="en-NZ" sz="2200" dirty="0"/>
                    </a:p>
                  </a:txBody>
                  <a:tcPr marL="112734" marR="112734" marT="56367" marB="56367"/>
                </a:tc>
                <a:tc>
                  <a:txBody>
                    <a:bodyPr/>
                    <a:lstStyle/>
                    <a:p>
                      <a:pPr algn="ctr"/>
                      <a:r>
                        <a:rPr lang="en-NZ" sz="2200" dirty="0" smtClean="0"/>
                        <a:t>1</a:t>
                      </a:r>
                      <a:endParaRPr lang="en-NZ" sz="2200" dirty="0"/>
                    </a:p>
                  </a:txBody>
                  <a:tcPr marL="112734" marR="112734" marT="56367" marB="56367"/>
                </a:tc>
                <a:tc>
                  <a:txBody>
                    <a:bodyPr/>
                    <a:lstStyle/>
                    <a:p>
                      <a:pPr algn="ctr"/>
                      <a:r>
                        <a:rPr lang="en-NZ" sz="2200" dirty="0" smtClean="0"/>
                        <a:t>0</a:t>
                      </a:r>
                      <a:endParaRPr lang="en-NZ" sz="2200" dirty="0"/>
                    </a:p>
                  </a:txBody>
                  <a:tcPr marL="112734" marR="112734" marT="56367" marB="56367"/>
                </a:tc>
                <a:extLst>
                  <a:ext uri="{0D108BD9-81ED-4DB2-BD59-A6C34878D82A}">
                    <a16:rowId xmlns:a16="http://schemas.microsoft.com/office/drawing/2014/main" val="3809389524"/>
                  </a:ext>
                </a:extLst>
              </a:tr>
              <a:tr h="457200">
                <a:tc>
                  <a:txBody>
                    <a:bodyPr/>
                    <a:lstStyle/>
                    <a:p>
                      <a:pPr algn="ctr"/>
                      <a:r>
                        <a:rPr lang="en-NZ" sz="2200" dirty="0" smtClean="0"/>
                        <a:t>SOUTH</a:t>
                      </a:r>
                      <a:endParaRPr lang="en-NZ" sz="2200" dirty="0"/>
                    </a:p>
                  </a:txBody>
                  <a:tcPr marL="112734" marR="112734" marT="56367" marB="56367"/>
                </a:tc>
                <a:tc>
                  <a:txBody>
                    <a:bodyPr/>
                    <a:lstStyle/>
                    <a:p>
                      <a:pPr algn="ctr"/>
                      <a:r>
                        <a:rPr lang="en-NZ" sz="2200" dirty="0" smtClean="0"/>
                        <a:t>0</a:t>
                      </a:r>
                      <a:endParaRPr lang="en-NZ" sz="2200" dirty="0"/>
                    </a:p>
                  </a:txBody>
                  <a:tcPr marL="112734" marR="112734" marT="56367" marB="56367"/>
                </a:tc>
                <a:tc>
                  <a:txBody>
                    <a:bodyPr/>
                    <a:lstStyle/>
                    <a:p>
                      <a:pPr algn="ctr"/>
                      <a:r>
                        <a:rPr lang="en-NZ" sz="2200" dirty="0" smtClean="0"/>
                        <a:t>1</a:t>
                      </a:r>
                      <a:endParaRPr lang="en-NZ" sz="2200" dirty="0"/>
                    </a:p>
                  </a:txBody>
                  <a:tcPr marL="112734" marR="112734" marT="56367" marB="56367"/>
                </a:tc>
                <a:extLst>
                  <a:ext uri="{0D108BD9-81ED-4DB2-BD59-A6C34878D82A}">
                    <a16:rowId xmlns:a16="http://schemas.microsoft.com/office/drawing/2014/main" val="1967603967"/>
                  </a:ext>
                </a:extLst>
              </a:tr>
              <a:tr h="457200">
                <a:tc>
                  <a:txBody>
                    <a:bodyPr/>
                    <a:lstStyle/>
                    <a:p>
                      <a:pPr algn="ctr"/>
                      <a:r>
                        <a:rPr lang="en-NZ" sz="2200" dirty="0" smtClean="0"/>
                        <a:t>WEST</a:t>
                      </a:r>
                      <a:endParaRPr lang="en-NZ" sz="2200" dirty="0"/>
                    </a:p>
                  </a:txBody>
                  <a:tcPr marL="112734" marR="112734" marT="56367" marB="56367"/>
                </a:tc>
                <a:tc>
                  <a:txBody>
                    <a:bodyPr/>
                    <a:lstStyle/>
                    <a:p>
                      <a:pPr algn="ctr"/>
                      <a:r>
                        <a:rPr lang="en-NZ" sz="2200" dirty="0" smtClean="0"/>
                        <a:t>-1</a:t>
                      </a:r>
                      <a:endParaRPr lang="en-NZ" sz="2200" dirty="0"/>
                    </a:p>
                  </a:txBody>
                  <a:tcPr marL="112734" marR="112734" marT="56367" marB="56367"/>
                </a:tc>
                <a:tc>
                  <a:txBody>
                    <a:bodyPr/>
                    <a:lstStyle/>
                    <a:p>
                      <a:pPr algn="ctr"/>
                      <a:r>
                        <a:rPr lang="en-NZ" sz="2200" dirty="0" smtClean="0"/>
                        <a:t>0</a:t>
                      </a:r>
                      <a:endParaRPr lang="en-NZ" sz="2200" dirty="0"/>
                    </a:p>
                  </a:txBody>
                  <a:tcPr marL="112734" marR="112734" marT="56367" marB="56367"/>
                </a:tc>
                <a:extLst>
                  <a:ext uri="{0D108BD9-81ED-4DB2-BD59-A6C34878D82A}">
                    <a16:rowId xmlns:a16="http://schemas.microsoft.com/office/drawing/2014/main" val="2976321143"/>
                  </a:ext>
                </a:extLst>
              </a:tr>
              <a:tr h="457200">
                <a:tc>
                  <a:txBody>
                    <a:bodyPr/>
                    <a:lstStyle/>
                    <a:p>
                      <a:pPr algn="ctr"/>
                      <a:r>
                        <a:rPr lang="en-NZ" sz="2200" dirty="0" smtClean="0"/>
                        <a:t>NORTH</a:t>
                      </a:r>
                      <a:endParaRPr lang="en-NZ" sz="2200" dirty="0"/>
                    </a:p>
                  </a:txBody>
                  <a:tcPr marL="112734" marR="112734" marT="56367" marB="56367"/>
                </a:tc>
                <a:tc>
                  <a:txBody>
                    <a:bodyPr/>
                    <a:lstStyle/>
                    <a:p>
                      <a:pPr algn="ctr"/>
                      <a:r>
                        <a:rPr lang="en-NZ" sz="2200" dirty="0" smtClean="0"/>
                        <a:t>0</a:t>
                      </a:r>
                      <a:endParaRPr lang="en-NZ" sz="2200" dirty="0"/>
                    </a:p>
                  </a:txBody>
                  <a:tcPr marL="112734" marR="112734" marT="56367" marB="56367"/>
                </a:tc>
                <a:tc>
                  <a:txBody>
                    <a:bodyPr/>
                    <a:lstStyle/>
                    <a:p>
                      <a:pPr algn="ctr"/>
                      <a:r>
                        <a:rPr lang="en-NZ" sz="2200" dirty="0" smtClean="0"/>
                        <a:t>-1</a:t>
                      </a:r>
                      <a:endParaRPr lang="en-NZ" sz="2200" dirty="0"/>
                    </a:p>
                  </a:txBody>
                  <a:tcPr marL="112734" marR="112734" marT="56367" marB="56367"/>
                </a:tc>
                <a:extLst>
                  <a:ext uri="{0D108BD9-81ED-4DB2-BD59-A6C34878D82A}">
                    <a16:rowId xmlns:a16="http://schemas.microsoft.com/office/drawing/2014/main" val="284325855"/>
                  </a:ext>
                </a:extLst>
              </a:tr>
            </a:tbl>
          </a:graphicData>
        </a:graphic>
      </p:graphicFrame>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406" y="5105400"/>
            <a:ext cx="7169378" cy="1147806"/>
          </a:xfrm>
          <a:prstGeom prst="rect">
            <a:avLst/>
          </a:prstGeom>
        </p:spPr>
      </p:pic>
    </p:spTree>
    <p:extLst>
      <p:ext uri="{BB962C8B-B14F-4D97-AF65-F5344CB8AC3E}">
        <p14:creationId xmlns:p14="http://schemas.microsoft.com/office/powerpoint/2010/main" val="14307885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531736"/>
          </a:xfrm>
          <a:prstGeom prst="rect">
            <a:avLst/>
          </a:prstGeom>
          <a:noFill/>
        </p:spPr>
        <p:txBody>
          <a:bodyPr wrap="square" lIns="68580" tIns="34290" rIns="68580" bIns="34290">
            <a:spAutoFit/>
          </a:bodyPr>
          <a:lstStyle/>
          <a:p>
            <a:pPr algn="ctr"/>
            <a:endParaRPr lang="en-US" sz="4000" b="1" dirty="0" smtClean="0"/>
          </a:p>
          <a:p>
            <a:pPr lvl="1"/>
            <a:r>
              <a:rPr lang="en-US" sz="3500" b="1" dirty="0" smtClean="0"/>
              <a:t>Velocity directions</a:t>
            </a:r>
          </a:p>
          <a:p>
            <a:pPr lvl="1"/>
            <a:endParaRPr lang="en-US" sz="2500" dirty="0" smtClean="0"/>
          </a:p>
          <a:p>
            <a:pPr marL="1257300" lvl="2" indent="-342900">
              <a:buFont typeface="Arial" panose="020B0604020202020204" pitchFamily="34" charset="0"/>
              <a:buChar char="•"/>
            </a:pPr>
            <a:r>
              <a:rPr lang="en-US" sz="2500" dirty="0" smtClean="0"/>
              <a:t>Declare </a:t>
            </a:r>
            <a:r>
              <a:rPr lang="en-US" sz="2500" dirty="0" err="1" smtClean="0"/>
              <a:t>velocityDirections</a:t>
            </a:r>
            <a:r>
              <a:rPr lang="en-US" sz="2500" dirty="0" smtClean="0"/>
              <a:t> in Sprite.h</a:t>
            </a:r>
          </a:p>
          <a:p>
            <a:pPr marL="1257300" lvl="2" indent="-342900">
              <a:buFont typeface="Arial" panose="020B0604020202020204" pitchFamily="34" charset="0"/>
              <a:buChar char="•"/>
            </a:pPr>
            <a:r>
              <a:rPr lang="en-US" sz="2500" dirty="0" smtClean="0"/>
              <a:t>Instantiate </a:t>
            </a:r>
            <a:r>
              <a:rPr lang="en-US" sz="2500" dirty="0" err="1" smtClean="0"/>
              <a:t>velocityDirections</a:t>
            </a:r>
            <a:r>
              <a:rPr lang="en-US" sz="2500" dirty="0" smtClean="0"/>
              <a:t> in Sprite.cpp</a:t>
            </a:r>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696" y="2971800"/>
            <a:ext cx="8686800" cy="1611261"/>
          </a:xfrm>
          <a:prstGeom prst="rect">
            <a:avLst/>
          </a:prstGeom>
        </p:spPr>
      </p:pic>
    </p:spTree>
    <p:extLst>
      <p:ext uri="{BB962C8B-B14F-4D97-AF65-F5344CB8AC3E}">
        <p14:creationId xmlns:p14="http://schemas.microsoft.com/office/powerpoint/2010/main" val="28928069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147015"/>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Controlling sprite</a:t>
            </a:r>
          </a:p>
          <a:p>
            <a:pPr lvl="1"/>
            <a:endParaRPr lang="en-US" sz="2500" dirty="0" smtClean="0"/>
          </a:p>
          <a:p>
            <a:pPr marL="1257300" lvl="2" indent="-342900">
              <a:buFont typeface="Arial" panose="020B0604020202020204" pitchFamily="34" charset="0"/>
              <a:buChar char="•"/>
            </a:pPr>
            <a:r>
              <a:rPr lang="en-US" sz="2500" dirty="0" smtClean="0"/>
              <a:t>Key down event in </a:t>
            </a:r>
            <a:r>
              <a:rPr lang="en-US" sz="2500" dirty="0" err="1" smtClean="0"/>
              <a:t>MyForm.h</a:t>
            </a: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949" y="2438400"/>
            <a:ext cx="8092293" cy="3338692"/>
          </a:xfrm>
          <a:prstGeom prst="rect">
            <a:avLst/>
          </a:prstGeom>
        </p:spPr>
      </p:pic>
    </p:spTree>
    <p:extLst>
      <p:ext uri="{BB962C8B-B14F-4D97-AF65-F5344CB8AC3E}">
        <p14:creationId xmlns:p14="http://schemas.microsoft.com/office/powerpoint/2010/main" val="19159430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147015"/>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Creating sprite</a:t>
            </a:r>
          </a:p>
          <a:p>
            <a:pPr lvl="1"/>
            <a:endParaRPr lang="en-US" sz="2500" dirty="0" smtClean="0"/>
          </a:p>
          <a:p>
            <a:pPr marL="1257300" lvl="2" indent="-342900">
              <a:buFont typeface="Arial" panose="020B0604020202020204" pitchFamily="34" charset="0"/>
              <a:buChar char="•"/>
            </a:pPr>
            <a:r>
              <a:rPr lang="en-US" sz="2500" dirty="0" smtClean="0"/>
              <a:t>Create a method called </a:t>
            </a:r>
            <a:r>
              <a:rPr lang="en-US" sz="2500" dirty="0" err="1" smtClean="0"/>
              <a:t>generateKnightSprite</a:t>
            </a:r>
            <a:r>
              <a:rPr lang="en-US" sz="2500" dirty="0" smtClean="0"/>
              <a:t>()</a:t>
            </a:r>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smtClean="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4707" y="2438400"/>
            <a:ext cx="5786777" cy="3793679"/>
          </a:xfrm>
          <a:prstGeom prst="rect">
            <a:avLst/>
          </a:prstGeom>
        </p:spPr>
      </p:pic>
    </p:spTree>
    <p:extLst>
      <p:ext uri="{BB962C8B-B14F-4D97-AF65-F5344CB8AC3E}">
        <p14:creationId xmlns:p14="http://schemas.microsoft.com/office/powerpoint/2010/main" val="29376777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377574"/>
          </a:xfrm>
          <a:prstGeom prst="rect">
            <a:avLst/>
          </a:prstGeom>
          <a:noFill/>
        </p:spPr>
        <p:txBody>
          <a:bodyPr wrap="square" lIns="68580" tIns="34290" rIns="68580" bIns="34290">
            <a:spAutoFit/>
          </a:bodyPr>
          <a:lstStyle/>
          <a:p>
            <a:pPr algn="ctr"/>
            <a:endParaRPr lang="en-US" sz="4000" b="1" dirty="0" smtClean="0"/>
          </a:p>
          <a:p>
            <a:pPr lvl="1"/>
            <a:r>
              <a:rPr lang="en-US" sz="3500" b="1" dirty="0" smtClean="0"/>
              <a:t>Initialisation</a:t>
            </a:r>
          </a:p>
          <a:p>
            <a:pPr lvl="2"/>
            <a:endParaRPr lang="en-US" sz="2500" dirty="0" smtClean="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374" y="1828800"/>
            <a:ext cx="8457444" cy="1714569"/>
          </a:xfrm>
          <a:prstGeom prst="rect">
            <a:avLst/>
          </a:prstGeom>
        </p:spPr>
      </p:pic>
    </p:spTree>
    <p:extLst>
      <p:ext uri="{BB962C8B-B14F-4D97-AF65-F5344CB8AC3E}">
        <p14:creationId xmlns:p14="http://schemas.microsoft.com/office/powerpoint/2010/main" val="3814600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60813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Directional movement</a:t>
            </a:r>
            <a:endParaRPr lang="en-US" sz="2500" dirty="0"/>
          </a:p>
          <a:p>
            <a:pPr marL="1657350" lvl="2" indent="-742950">
              <a:buFont typeface="Arial" panose="020B0604020202020204" pitchFamily="34" charset="0"/>
              <a:buChar char="•"/>
            </a:pPr>
            <a:endParaRPr lang="en-US" sz="2500" dirty="0" smtClean="0"/>
          </a:p>
        </p:txBody>
      </p:sp>
      <p:grpSp>
        <p:nvGrpSpPr>
          <p:cNvPr id="6" name="Group 5"/>
          <p:cNvGrpSpPr/>
          <p:nvPr/>
        </p:nvGrpSpPr>
        <p:grpSpPr>
          <a:xfrm>
            <a:off x="2743200" y="1646886"/>
            <a:ext cx="3854196" cy="4717463"/>
            <a:chOff x="533399" y="1614228"/>
            <a:chExt cx="3124201" cy="3823963"/>
          </a:xfrm>
        </p:grpSpPr>
        <p:pic>
          <p:nvPicPr>
            <p:cNvPr id="2" name="Picture 1"/>
            <p:cNvPicPr>
              <a:picLocks noChangeAspect="1"/>
            </p:cNvPicPr>
            <p:nvPr/>
          </p:nvPicPr>
          <p:blipFill rotWithShape="1">
            <a:blip r:embed="rId3"/>
            <a:srcRect l="930" t="4943" r="58321" b="56529"/>
            <a:stretch/>
          </p:blipFill>
          <p:spPr>
            <a:xfrm>
              <a:off x="533399" y="1614228"/>
              <a:ext cx="3124201" cy="1890971"/>
            </a:xfrm>
            <a:prstGeom prst="rect">
              <a:avLst/>
            </a:prstGeom>
          </p:spPr>
        </p:pic>
        <p:pic>
          <p:nvPicPr>
            <p:cNvPr id="4" name="Picture 3"/>
            <p:cNvPicPr>
              <a:picLocks noChangeAspect="1"/>
            </p:cNvPicPr>
            <p:nvPr/>
          </p:nvPicPr>
          <p:blipFill rotWithShape="1">
            <a:blip r:embed="rId3"/>
            <a:srcRect l="58333" t="4692" r="833" b="56509"/>
            <a:stretch/>
          </p:blipFill>
          <p:spPr>
            <a:xfrm>
              <a:off x="533399" y="3537856"/>
              <a:ext cx="3124200" cy="1900335"/>
            </a:xfrm>
            <a:prstGeom prst="rect">
              <a:avLst/>
            </a:prstGeom>
          </p:spPr>
        </p:pic>
      </p:grpSp>
    </p:spTree>
    <p:extLst>
      <p:ext uri="{BB962C8B-B14F-4D97-AF65-F5344CB8AC3E}">
        <p14:creationId xmlns:p14="http://schemas.microsoft.com/office/powerpoint/2010/main" val="6572423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531736"/>
          </a:xfrm>
          <a:prstGeom prst="rect">
            <a:avLst/>
          </a:prstGeom>
          <a:noFill/>
        </p:spPr>
        <p:txBody>
          <a:bodyPr wrap="square" lIns="68580" tIns="34290" rIns="68580" bIns="34290">
            <a:spAutoFit/>
          </a:bodyPr>
          <a:lstStyle/>
          <a:p>
            <a:pPr algn="ctr"/>
            <a:endParaRPr lang="en-US" sz="4000" b="1" dirty="0" smtClean="0"/>
          </a:p>
          <a:p>
            <a:pPr lvl="1"/>
            <a:r>
              <a:rPr lang="en-US" sz="3500" b="1" dirty="0" smtClean="0"/>
              <a:t>Multiple sprite sheets</a:t>
            </a:r>
          </a:p>
          <a:p>
            <a:pPr lvl="1"/>
            <a:endParaRPr lang="en-US" sz="2500" dirty="0" smtClean="0"/>
          </a:p>
          <a:p>
            <a:pPr marL="1657350" lvl="2" indent="-742950">
              <a:buFont typeface="Arial" panose="020B0604020202020204" pitchFamily="34" charset="0"/>
              <a:buChar char="•"/>
            </a:pPr>
            <a:r>
              <a:rPr lang="en-US" sz="2500" dirty="0" smtClean="0"/>
              <a:t>We will being multiple sprite sheets for our </a:t>
            </a:r>
          </a:p>
          <a:p>
            <a:pPr lvl="2"/>
            <a:r>
              <a:rPr lang="en-US" sz="2500" dirty="0" smtClean="0"/>
              <a:t>	practical</a:t>
            </a:r>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smtClean="0"/>
          </a:p>
        </p:txBody>
      </p:sp>
      <p:grpSp>
        <p:nvGrpSpPr>
          <p:cNvPr id="2" name="Group 1"/>
          <p:cNvGrpSpPr/>
          <p:nvPr/>
        </p:nvGrpSpPr>
        <p:grpSpPr>
          <a:xfrm>
            <a:off x="1027176" y="2438400"/>
            <a:ext cx="7101840" cy="4084320"/>
            <a:chOff x="792480" y="2269191"/>
            <a:chExt cx="7101840" cy="4084320"/>
          </a:xfrm>
        </p:grpSpPr>
        <p:pic>
          <p:nvPicPr>
            <p:cNvPr id="3" name="Content Placeholder 3" descr="Walking East All.bmp"/>
            <p:cNvPicPr>
              <a:picLocks noChangeAspect="1"/>
            </p:cNvPicPr>
            <p:nvPr/>
          </p:nvPicPr>
          <p:blipFill>
            <a:blip r:embed="rId3" cstate="print"/>
            <a:stretch>
              <a:fillRect/>
            </a:stretch>
          </p:blipFill>
          <p:spPr>
            <a:xfrm>
              <a:off x="822960" y="2269191"/>
              <a:ext cx="7071360" cy="883920"/>
            </a:xfrm>
            <a:prstGeom prst="rect">
              <a:avLst/>
            </a:prstGeom>
          </p:spPr>
        </p:pic>
        <p:pic>
          <p:nvPicPr>
            <p:cNvPr id="4" name="Picture 3" descr="Walking South All.bmp"/>
            <p:cNvPicPr>
              <a:picLocks noChangeAspect="1"/>
            </p:cNvPicPr>
            <p:nvPr/>
          </p:nvPicPr>
          <p:blipFill>
            <a:blip r:embed="rId4" cstate="print"/>
            <a:stretch>
              <a:fillRect/>
            </a:stretch>
          </p:blipFill>
          <p:spPr>
            <a:xfrm>
              <a:off x="822960" y="3335991"/>
              <a:ext cx="7071360" cy="883920"/>
            </a:xfrm>
            <a:prstGeom prst="rect">
              <a:avLst/>
            </a:prstGeom>
          </p:spPr>
        </p:pic>
        <p:pic>
          <p:nvPicPr>
            <p:cNvPr id="6" name="Picture 5" descr="Walking West All.bmp"/>
            <p:cNvPicPr>
              <a:picLocks noChangeAspect="1"/>
            </p:cNvPicPr>
            <p:nvPr/>
          </p:nvPicPr>
          <p:blipFill>
            <a:blip r:embed="rId5" cstate="print"/>
            <a:stretch>
              <a:fillRect/>
            </a:stretch>
          </p:blipFill>
          <p:spPr>
            <a:xfrm>
              <a:off x="792480" y="4402791"/>
              <a:ext cx="7071360" cy="883920"/>
            </a:xfrm>
            <a:prstGeom prst="rect">
              <a:avLst/>
            </a:prstGeom>
          </p:spPr>
        </p:pic>
        <p:pic>
          <p:nvPicPr>
            <p:cNvPr id="7" name="Picture 6" descr="Walking North All.bmp"/>
            <p:cNvPicPr>
              <a:picLocks noChangeAspect="1"/>
            </p:cNvPicPr>
            <p:nvPr/>
          </p:nvPicPr>
          <p:blipFill>
            <a:blip r:embed="rId6" cstate="print"/>
            <a:stretch>
              <a:fillRect/>
            </a:stretch>
          </p:blipFill>
          <p:spPr>
            <a:xfrm>
              <a:off x="792480" y="5469591"/>
              <a:ext cx="7071360" cy="883920"/>
            </a:xfrm>
            <a:prstGeom prst="rect">
              <a:avLst/>
            </a:prstGeom>
          </p:spPr>
        </p:pic>
      </p:grpSp>
    </p:spTree>
    <p:extLst>
      <p:ext uri="{BB962C8B-B14F-4D97-AF65-F5344CB8AC3E}">
        <p14:creationId xmlns:p14="http://schemas.microsoft.com/office/powerpoint/2010/main" val="2011351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531736"/>
          </a:xfrm>
          <a:prstGeom prst="rect">
            <a:avLst/>
          </a:prstGeom>
          <a:noFill/>
        </p:spPr>
        <p:txBody>
          <a:bodyPr wrap="square" lIns="68580" tIns="34290" rIns="68580" bIns="34290">
            <a:spAutoFit/>
          </a:bodyPr>
          <a:lstStyle/>
          <a:p>
            <a:pPr algn="ctr"/>
            <a:endParaRPr lang="en-US" sz="4000" b="1" dirty="0" smtClean="0"/>
          </a:p>
          <a:p>
            <a:pPr lvl="1"/>
            <a:r>
              <a:rPr lang="en-US" sz="3500" b="1" dirty="0" smtClean="0"/>
              <a:t>Multiple sprite sheets</a:t>
            </a:r>
          </a:p>
          <a:p>
            <a:pPr lvl="1"/>
            <a:endParaRPr lang="en-US" sz="2500" dirty="0" smtClean="0"/>
          </a:p>
          <a:p>
            <a:pPr marL="1657350" lvl="2" indent="-742950">
              <a:buFont typeface="Arial" panose="020B0604020202020204" pitchFamily="34" charset="0"/>
              <a:buChar char="•"/>
            </a:pPr>
            <a:r>
              <a:rPr lang="en-US" sz="2500" dirty="0" smtClean="0"/>
              <a:t>Think of this as an array of four bitmaps</a:t>
            </a:r>
          </a:p>
          <a:p>
            <a:pPr marL="1657350" lvl="2" indent="-742950">
              <a:buFont typeface="Arial" panose="020B0604020202020204" pitchFamily="34" charset="0"/>
              <a:buChar char="•"/>
            </a:pPr>
            <a:r>
              <a:rPr lang="en-US" sz="2500" dirty="0" smtClean="0"/>
              <a:t>Each with a direction of either 0, 1, 2, 3</a:t>
            </a:r>
          </a:p>
          <a:p>
            <a:pPr marL="1657350" lvl="2" indent="-742950">
              <a:buFont typeface="Arial" panose="020B0604020202020204" pitchFamily="34" charset="0"/>
              <a:buChar char="•"/>
            </a:pPr>
            <a:r>
              <a:rPr lang="en-US" sz="2500" dirty="0" smtClean="0"/>
              <a:t>What changes do we need to make to the </a:t>
            </a:r>
          </a:p>
          <a:p>
            <a:pPr lvl="2"/>
            <a:r>
              <a:rPr lang="en-US" sz="2500" dirty="0"/>
              <a:t>	</a:t>
            </a:r>
            <a:r>
              <a:rPr lang="en-US" sz="2500" dirty="0" smtClean="0"/>
              <a:t>Sprite class?</a:t>
            </a:r>
            <a:endParaRPr lang="en-US" sz="2500" dirty="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9557808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4762842"/>
          </a:xfrm>
          <a:prstGeom prst="rect">
            <a:avLst/>
          </a:prstGeom>
          <a:noFill/>
        </p:spPr>
        <p:txBody>
          <a:bodyPr wrap="square" lIns="68580" tIns="34290" rIns="68580" bIns="34290">
            <a:spAutoFit/>
          </a:bodyPr>
          <a:lstStyle/>
          <a:p>
            <a:pPr algn="ctr"/>
            <a:endParaRPr lang="en-US" sz="4000" b="1" dirty="0" smtClean="0"/>
          </a:p>
          <a:p>
            <a:pPr lvl="1"/>
            <a:r>
              <a:rPr lang="en-US" sz="3500" b="1" dirty="0" smtClean="0"/>
              <a:t>Direction constants</a:t>
            </a:r>
          </a:p>
          <a:p>
            <a:pPr lvl="1"/>
            <a:endParaRPr lang="en-US" sz="2500" dirty="0" smtClean="0"/>
          </a:p>
          <a:p>
            <a:pPr marL="1657350" lvl="2" indent="-742950">
              <a:buFont typeface="Arial" panose="020B0604020202020204" pitchFamily="34" charset="0"/>
              <a:buChar char="•"/>
            </a:pPr>
            <a:r>
              <a:rPr lang="en-NZ" sz="2500" dirty="0" smtClean="0"/>
              <a:t>Two ways you can create a sprite direction:</a:t>
            </a:r>
          </a:p>
          <a:p>
            <a:pPr marL="2114550" lvl="3" indent="-742950">
              <a:buFont typeface="Arial" panose="020B0604020202020204" pitchFamily="34" charset="0"/>
              <a:buChar char="•"/>
            </a:pPr>
            <a:r>
              <a:rPr lang="en-NZ" sz="2000" dirty="0" smtClean="0"/>
              <a:t>#</a:t>
            </a:r>
            <a:r>
              <a:rPr lang="en-NZ" sz="2000" dirty="0"/>
              <a:t>define EAST 0</a:t>
            </a:r>
          </a:p>
          <a:p>
            <a:pPr marL="2114550" lvl="3" indent="-742950">
              <a:buFont typeface="Arial" panose="020B0604020202020204" pitchFamily="34" charset="0"/>
              <a:buChar char="•"/>
            </a:pPr>
            <a:r>
              <a:rPr lang="en-NZ" sz="2000" dirty="0"/>
              <a:t>#define SOUTH 1</a:t>
            </a:r>
          </a:p>
          <a:p>
            <a:pPr marL="2114550" lvl="3" indent="-742950">
              <a:buFont typeface="Arial" panose="020B0604020202020204" pitchFamily="34" charset="0"/>
              <a:buChar char="•"/>
            </a:pPr>
            <a:r>
              <a:rPr lang="en-NZ" sz="2000" dirty="0"/>
              <a:t>#define WEST 2</a:t>
            </a:r>
          </a:p>
          <a:p>
            <a:pPr marL="2114550" lvl="3" indent="-742950">
              <a:buFont typeface="Arial" panose="020B0604020202020204" pitchFamily="34" charset="0"/>
              <a:buChar char="•"/>
            </a:pPr>
            <a:r>
              <a:rPr lang="en-NZ" sz="2000" dirty="0"/>
              <a:t>#define NORTH 3</a:t>
            </a:r>
          </a:p>
          <a:p>
            <a:pPr lvl="2"/>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smtClean="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896" y="3733800"/>
            <a:ext cx="7772400" cy="791446"/>
          </a:xfrm>
          <a:prstGeom prst="rect">
            <a:avLst/>
          </a:prstGeom>
        </p:spPr>
      </p:pic>
    </p:spTree>
    <p:extLst>
      <p:ext uri="{BB962C8B-B14F-4D97-AF65-F5344CB8AC3E}">
        <p14:creationId xmlns:p14="http://schemas.microsoft.com/office/powerpoint/2010/main" val="13573620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531736"/>
          </a:xfrm>
          <a:prstGeom prst="rect">
            <a:avLst/>
          </a:prstGeom>
          <a:noFill/>
        </p:spPr>
        <p:txBody>
          <a:bodyPr wrap="square" lIns="68580" tIns="34290" rIns="68580" bIns="34290">
            <a:spAutoFit/>
          </a:bodyPr>
          <a:lstStyle/>
          <a:p>
            <a:pPr algn="ctr"/>
            <a:endParaRPr lang="en-US" sz="4000" b="1" dirty="0" smtClean="0"/>
          </a:p>
          <a:p>
            <a:pPr lvl="1"/>
            <a:r>
              <a:rPr lang="en-US" sz="3500" b="1" dirty="0" smtClean="0"/>
              <a:t>Modify Sprite.h</a:t>
            </a:r>
          </a:p>
          <a:p>
            <a:pPr lvl="1"/>
            <a:endParaRPr lang="en-US" sz="2500" dirty="0" smtClean="0"/>
          </a:p>
          <a:p>
            <a:pPr marL="1657350" lvl="2" indent="-742950">
              <a:buFont typeface="Arial" panose="020B0604020202020204" pitchFamily="34" charset="0"/>
              <a:buChar char="•"/>
            </a:pPr>
            <a:r>
              <a:rPr lang="en-NZ" sz="2500" dirty="0" smtClean="0"/>
              <a:t>Modify your Sprite class (in the .h)</a:t>
            </a:r>
            <a:endParaRPr lang="en-NZ" sz="2000" dirty="0"/>
          </a:p>
          <a:p>
            <a:pPr lvl="2"/>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6529" y="2743200"/>
            <a:ext cx="6423134" cy="1081122"/>
          </a:xfrm>
          <a:prstGeom prst="rect">
            <a:avLst/>
          </a:prstGeom>
        </p:spPr>
      </p:pic>
    </p:spTree>
    <p:extLst>
      <p:ext uri="{BB962C8B-B14F-4D97-AF65-F5344CB8AC3E}">
        <p14:creationId xmlns:p14="http://schemas.microsoft.com/office/powerpoint/2010/main" val="10534881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147015"/>
          </a:xfrm>
          <a:prstGeom prst="rect">
            <a:avLst/>
          </a:prstGeom>
          <a:noFill/>
        </p:spPr>
        <p:txBody>
          <a:bodyPr wrap="square" lIns="68580" tIns="34290" rIns="68580" bIns="34290">
            <a:spAutoFit/>
          </a:bodyPr>
          <a:lstStyle/>
          <a:p>
            <a:pPr algn="ctr"/>
            <a:endParaRPr lang="en-US" sz="4000" b="1" dirty="0" smtClean="0"/>
          </a:p>
          <a:p>
            <a:pPr lvl="1"/>
            <a:r>
              <a:rPr lang="en-US" sz="3500" b="1" dirty="0" smtClean="0"/>
              <a:t>Modify Sprite.cpp </a:t>
            </a:r>
          </a:p>
          <a:p>
            <a:pPr lvl="1"/>
            <a:endParaRPr lang="en-US" sz="2500" dirty="0" smtClean="0"/>
          </a:p>
          <a:p>
            <a:pPr marL="1657350" lvl="2" indent="-742950">
              <a:buFont typeface="Arial" panose="020B0604020202020204" pitchFamily="34" charset="0"/>
              <a:buChar char="•"/>
            </a:pPr>
            <a:r>
              <a:rPr lang="en-NZ" sz="2500" dirty="0" smtClean="0"/>
              <a:t>Modify your Sprite constructor</a:t>
            </a: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064" y="2438400"/>
            <a:ext cx="7834063" cy="2891007"/>
          </a:xfrm>
          <a:prstGeom prst="rect">
            <a:avLst/>
          </a:prstGeom>
        </p:spPr>
      </p:pic>
    </p:spTree>
    <p:extLst>
      <p:ext uri="{BB962C8B-B14F-4D97-AF65-F5344CB8AC3E}">
        <p14:creationId xmlns:p14="http://schemas.microsoft.com/office/powerpoint/2010/main" val="22662119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531736"/>
          </a:xfrm>
          <a:prstGeom prst="rect">
            <a:avLst/>
          </a:prstGeom>
          <a:noFill/>
        </p:spPr>
        <p:txBody>
          <a:bodyPr wrap="square" lIns="68580" tIns="34290" rIns="68580" bIns="34290">
            <a:spAutoFit/>
          </a:bodyPr>
          <a:lstStyle/>
          <a:p>
            <a:pPr algn="ctr"/>
            <a:endParaRPr lang="en-US" sz="4000" b="1" dirty="0" smtClean="0"/>
          </a:p>
          <a:p>
            <a:pPr lvl="1"/>
            <a:r>
              <a:rPr lang="en-US" sz="3500" b="1" dirty="0" smtClean="0"/>
              <a:t>Modify Sprite.cpp </a:t>
            </a:r>
          </a:p>
          <a:p>
            <a:pPr lvl="1"/>
            <a:endParaRPr lang="en-US" sz="2500" dirty="0" smtClean="0"/>
          </a:p>
          <a:p>
            <a:pPr marL="1657350" lvl="2" indent="-742950">
              <a:buFont typeface="Arial" panose="020B0604020202020204" pitchFamily="34" charset="0"/>
              <a:buChar char="•"/>
            </a:pPr>
            <a:r>
              <a:rPr lang="en-NZ" sz="2500" dirty="0" smtClean="0"/>
              <a:t>Give the sprite’s direction a default value</a:t>
            </a:r>
            <a:endParaRPr lang="en-NZ" sz="2000" dirty="0"/>
          </a:p>
          <a:p>
            <a:pPr lvl="2"/>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270" y="2362200"/>
            <a:ext cx="7621651" cy="2819570"/>
          </a:xfrm>
          <a:prstGeom prst="rect">
            <a:avLst/>
          </a:prstGeom>
        </p:spPr>
      </p:pic>
    </p:spTree>
    <p:extLst>
      <p:ext uri="{BB962C8B-B14F-4D97-AF65-F5344CB8AC3E}">
        <p14:creationId xmlns:p14="http://schemas.microsoft.com/office/powerpoint/2010/main" val="23755683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4301177"/>
          </a:xfrm>
          <a:prstGeom prst="rect">
            <a:avLst/>
          </a:prstGeom>
          <a:noFill/>
        </p:spPr>
        <p:txBody>
          <a:bodyPr wrap="square" lIns="68580" tIns="34290" rIns="68580" bIns="34290">
            <a:spAutoFit/>
          </a:bodyPr>
          <a:lstStyle/>
          <a:p>
            <a:pPr algn="ctr"/>
            <a:endParaRPr lang="en-US" sz="4000" b="1" dirty="0" smtClean="0"/>
          </a:p>
          <a:p>
            <a:pPr lvl="1"/>
            <a:r>
              <a:rPr lang="en-US" sz="3500" b="1" dirty="0" smtClean="0"/>
              <a:t>Drawing sprite</a:t>
            </a:r>
          </a:p>
          <a:p>
            <a:pPr lvl="1"/>
            <a:endParaRPr lang="en-US" sz="2500" dirty="0" smtClean="0"/>
          </a:p>
          <a:p>
            <a:pPr marL="1657350" lvl="2" indent="-742950">
              <a:buFont typeface="Arial" panose="020B0604020202020204" pitchFamily="34" charset="0"/>
              <a:buChar char="•"/>
            </a:pPr>
            <a:r>
              <a:rPr lang="en-NZ" sz="2500" dirty="0" smtClean="0"/>
              <a:t>We should think about writing maintainable code</a:t>
            </a:r>
          </a:p>
          <a:p>
            <a:pPr marL="1657350" lvl="2" indent="-742950">
              <a:buFont typeface="Arial" panose="020B0604020202020204" pitchFamily="34" charset="0"/>
              <a:buChar char="•"/>
            </a:pPr>
            <a:r>
              <a:rPr lang="en-NZ" sz="2500" dirty="0" smtClean="0"/>
              <a:t>Make use of intermediate variables</a:t>
            </a:r>
          </a:p>
          <a:p>
            <a:pPr marL="1657350" lvl="2" indent="-742950">
              <a:buFont typeface="Arial" panose="020B0604020202020204" pitchFamily="34" charset="0"/>
              <a:buChar char="•"/>
            </a:pPr>
            <a:r>
              <a:rPr lang="en-NZ" sz="2500" dirty="0" smtClean="0"/>
              <a:t>Note my X and Y position are properties</a:t>
            </a:r>
            <a:endParaRPr lang="en-NZ" sz="2000" dirty="0" smtClean="0"/>
          </a:p>
          <a:p>
            <a:pPr lvl="2"/>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423" y="3242656"/>
            <a:ext cx="7639345" cy="2129234"/>
          </a:xfrm>
          <a:prstGeom prst="rect">
            <a:avLst/>
          </a:prstGeom>
        </p:spPr>
      </p:pic>
    </p:spTree>
    <p:extLst>
      <p:ext uri="{BB962C8B-B14F-4D97-AF65-F5344CB8AC3E}">
        <p14:creationId xmlns:p14="http://schemas.microsoft.com/office/powerpoint/2010/main" val="29627461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514</TotalTime>
  <Words>1557</Words>
  <Application>Microsoft Office PowerPoint</Application>
  <PresentationFormat>On-screen Show (4:3)</PresentationFormat>
  <Paragraphs>264</Paragraphs>
  <Slides>17</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officegen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officegen</dc:creator>
  <cp:lastModifiedBy>Grayson Orr</cp:lastModifiedBy>
  <cp:revision>26</cp:revision>
  <dcterms:created xsi:type="dcterms:W3CDTF">2019-07-01T01:08:54Z</dcterms:created>
  <dcterms:modified xsi:type="dcterms:W3CDTF">2019-08-18T05:50:50Z</dcterms:modified>
</cp:coreProperties>
</file>