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7" r:id="rId4"/>
    <p:sldId id="258" r:id="rId5"/>
    <p:sldId id="262" r:id="rId6"/>
    <p:sldId id="263" r:id="rId7"/>
    <p:sldId id="264" r:id="rId8"/>
    <p:sldId id="265" r:id="rId9"/>
    <p:sldId id="266" r:id="rId10"/>
    <p:sldId id="278" r:id="rId11"/>
    <p:sldId id="276" r:id="rId12"/>
    <p:sldId id="280" r:id="rId13"/>
    <p:sldId id="259" r:id="rId14"/>
    <p:sldId id="268" r:id="rId15"/>
    <p:sldId id="269" r:id="rId16"/>
    <p:sldId id="271" r:id="rId17"/>
    <p:sldId id="270" r:id="rId18"/>
    <p:sldId id="272" r:id="rId19"/>
    <p:sldId id="260" r:id="rId20"/>
    <p:sldId id="273" r:id="rId21"/>
    <p:sldId id="274" r:id="rId22"/>
    <p:sldId id="279" r:id="rId23"/>
    <p:sldId id="275" r:id="rId24"/>
    <p:sldId id="26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0"/>
    <p:restoredTop sz="55488"/>
  </p:normalViewPr>
  <p:slideViewPr>
    <p:cSldViewPr snapToGrid="0" snapToObjects="1">
      <p:cViewPr>
        <p:scale>
          <a:sx n="63" d="100"/>
          <a:sy n="63" d="100"/>
        </p:scale>
        <p:origin x="2352" y="1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185898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List comprehensions are found in various languages such as JavaScript, R, Ruby and Scheme. Of course there are plenty more</a:t>
            </a:r>
            <a:r>
              <a:rPr lang="mr-IN" i="0" baseline="0" dirty="0" smtClean="0"/>
              <a:t>…</a:t>
            </a:r>
            <a:endParaRPr lang="en-AU" i="0" baseline="0" dirty="0" smtClean="0"/>
          </a:p>
          <a:p>
            <a:pPr marL="171450" indent="-171450">
              <a:buFont typeface="Arial" charset="0"/>
              <a:buChar char="•"/>
            </a:pPr>
            <a:r>
              <a:rPr lang="en-AU" i="0" baseline="0" dirty="0" smtClean="0"/>
              <a:t>You can also do dictionary and set comprehensions</a:t>
            </a:r>
          </a:p>
          <a:p>
            <a:pPr marL="171450" indent="-171450">
              <a:buFont typeface="Arial" charset="0"/>
              <a:buChar char="•"/>
            </a:pPr>
            <a:r>
              <a:rPr lang="en-AU" i="0" baseline="0" dirty="0" smtClean="0"/>
              <a:t>List comprehensions can be less readable due to limited amounts of white space. Imperative-style uses indentations making it easier to read but more lines of code</a:t>
            </a:r>
          </a:p>
          <a:p>
            <a:pPr marL="171450" indent="-171450">
              <a:buFont typeface="Arial" charset="0"/>
              <a:buChar char="•"/>
            </a:pPr>
            <a:r>
              <a:rPr lang="en-AU" i="0" baseline="0" dirty="0" smtClean="0"/>
              <a:t>If you find one liners difficult, list compressions allow line breaks</a:t>
            </a: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33377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48853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You will note that a list comprehension requires something that is iterable such as a list, tuple (immutable), string and dictionary</a:t>
            </a:r>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160474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Assume we want to write a class that makes sentences into an iterable set of words</a:t>
            </a:r>
          </a:p>
          <a:p>
            <a:pPr marL="171450" indent="-171450">
              <a:buFont typeface="Arial" charset="0"/>
              <a:buChar char="•"/>
            </a:pPr>
            <a:r>
              <a:rPr lang="en-US" baseline="0" dirty="0" smtClean="0"/>
              <a:t>Note you can already do this by using </a:t>
            </a:r>
            <a:r>
              <a:rPr lang="en-US" i="1" baseline="0" dirty="0" smtClean="0"/>
              <a:t>split()</a:t>
            </a:r>
          </a:p>
          <a:p>
            <a:pPr marL="171450" indent="-171450">
              <a:buFont typeface="Arial" charset="0"/>
              <a:buChar char="•"/>
            </a:pPr>
            <a:r>
              <a:rPr lang="en-US" i="0" baseline="0" dirty="0" smtClean="0"/>
              <a:t>Our plan is to take the input and convert it into a list of words with </a:t>
            </a:r>
            <a:r>
              <a:rPr lang="en-US" i="1" baseline="0" dirty="0" smtClean="0"/>
              <a:t>split()</a:t>
            </a:r>
          </a:p>
          <a:p>
            <a:pPr marL="171450" indent="-171450">
              <a:buFont typeface="Arial" charset="0"/>
              <a:buChar char="•"/>
            </a:pPr>
            <a:r>
              <a:rPr lang="en-US" i="0" baseline="0" dirty="0" smtClean="0"/>
              <a:t>We will keep an index counter that goes through the list</a:t>
            </a:r>
          </a:p>
          <a:p>
            <a:pPr marL="171450" indent="-171450">
              <a:buFont typeface="Arial" charset="0"/>
              <a:buChar char="•"/>
            </a:pPr>
            <a:r>
              <a:rPr lang="en-US" i="0" baseline="0" dirty="0" smtClean="0"/>
              <a:t>Each time </a:t>
            </a:r>
            <a:r>
              <a:rPr lang="en-US" i="1" baseline="0" dirty="0" smtClean="0"/>
              <a:t>__next__ </a:t>
            </a:r>
            <a:r>
              <a:rPr lang="en-US" i="0" baseline="0" dirty="0" smtClean="0"/>
              <a:t>is called, we update the counter and either return the word or exit</a:t>
            </a:r>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189212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Note that you don’t see any exception is being thrown. It’s not treated as an error in this case. It’s more like an event, and the for loop knows that it means “stop looping”</a:t>
            </a:r>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79428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41746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107026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94860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The keyword </a:t>
            </a:r>
            <a:r>
              <a:rPr lang="en-US" i="1" baseline="0" dirty="0" smtClean="0"/>
              <a:t>yield</a:t>
            </a:r>
            <a:r>
              <a:rPr lang="en-US" baseline="0" dirty="0" smtClean="0"/>
              <a:t> is used to pause and save the internal state of a value when it is returned</a:t>
            </a:r>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17629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Make sure when you are creating a generator instance, you assign it to a variable </a:t>
            </a:r>
            <a:r>
              <a:rPr lang="mr-IN" baseline="0" dirty="0" smtClean="0"/>
              <a:t>–</a:t>
            </a:r>
            <a:r>
              <a:rPr lang="en-US" baseline="0" dirty="0" smtClean="0"/>
              <a:t> creates local storage</a:t>
            </a:r>
          </a:p>
          <a:p>
            <a:pPr marL="171450" indent="-171450">
              <a:buFont typeface="Arial" charset="0"/>
              <a:buChar char="•"/>
            </a:pPr>
            <a:r>
              <a:rPr lang="en-US" baseline="0" dirty="0" smtClean="0"/>
              <a:t>Just calling the method doesn't</a:t>
            </a:r>
            <a:r>
              <a:rPr lang="mr-IN" baseline="0" dirty="0" smtClean="0"/>
              <a:t>’</a:t>
            </a:r>
            <a:r>
              <a:rPr lang="en-US" baseline="0" dirty="0" smtClean="0"/>
              <a:t>t do that </a:t>
            </a:r>
            <a:r>
              <a:rPr lang="mr-IN" baseline="0" dirty="0" smtClean="0"/>
              <a:t>–</a:t>
            </a:r>
            <a:r>
              <a:rPr lang="en-US" baseline="0" dirty="0" smtClean="0"/>
              <a:t> no local storage, yield and pause</a:t>
            </a:r>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209663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836620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18736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Once it has looped through all elements, it is exhausted </a:t>
            </a:r>
            <a:r>
              <a:rPr lang="mr-IN" baseline="0" dirty="0" smtClean="0"/>
              <a:t>–</a:t>
            </a:r>
            <a:r>
              <a:rPr lang="en-US" baseline="0" dirty="0" smtClean="0"/>
              <a:t> empty list</a:t>
            </a:r>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44044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590277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24</a:t>
            </a:fld>
            <a:endParaRPr lang="en-US"/>
          </a:p>
        </p:txBody>
      </p:sp>
    </p:spTree>
    <p:extLst>
      <p:ext uri="{BB962C8B-B14F-4D97-AF65-F5344CB8AC3E}">
        <p14:creationId xmlns:p14="http://schemas.microsoft.com/office/powerpoint/2010/main" val="100263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25</a:t>
            </a:fld>
            <a:endParaRPr lang="en-US"/>
          </a:p>
        </p:txBody>
      </p:sp>
    </p:spTree>
    <p:extLst>
      <p:ext uri="{BB962C8B-B14F-4D97-AF65-F5344CB8AC3E}">
        <p14:creationId xmlns:p14="http://schemas.microsoft.com/office/powerpoint/2010/main" val="59254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a:t>
            </a:r>
            <a:r>
              <a:rPr lang="en-US" i="1" baseline="0" dirty="0" smtClean="0"/>
              <a:t>expression </a:t>
            </a:r>
            <a:r>
              <a:rPr lang="en-US" i="0" baseline="0" dirty="0" smtClean="0"/>
              <a:t>can be an expression, function or lambda function</a:t>
            </a:r>
          </a:p>
          <a:p>
            <a:pPr marL="171450" indent="-171450">
              <a:buFont typeface="Arial" charset="0"/>
              <a:buChar char="•"/>
            </a:pPr>
            <a:r>
              <a:rPr lang="en-US" i="0" baseline="0" dirty="0" smtClean="0"/>
              <a:t>Sequences like lists and tuples have </a:t>
            </a:r>
            <a:r>
              <a:rPr lang="en-US" i="1" baseline="0" dirty="0" smtClean="0"/>
              <a:t>next </a:t>
            </a:r>
            <a:r>
              <a:rPr lang="en-US" i="0" baseline="0" dirty="0" smtClean="0"/>
              <a:t>as part of their class definitions, so they can be used in list comprehensions</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165266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Logically, the are equivalent. </a:t>
            </a:r>
            <a:r>
              <a:rPr lang="en-NZ" baseline="0" dirty="0" smtClean="0"/>
              <a:t>Although, recall that map actually returns a different data type that must be cast to a list for printing</a:t>
            </a:r>
          </a:p>
          <a:p>
            <a:pPr marL="171450" indent="-171450">
              <a:buFont typeface="Arial" charset="0"/>
              <a:buChar char="•"/>
            </a:pPr>
            <a:r>
              <a:rPr lang="en-NZ" baseline="0" dirty="0" smtClean="0"/>
              <a:t>As the computations get more complicated, the list comprehension becomes increasingly more succinct than the imperative and map approach</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105688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would need to use a function like map to do the same thing</a:t>
            </a:r>
          </a:p>
          <a:p>
            <a:pPr marL="171450" indent="-171450">
              <a:buFont typeface="Arial" charset="0"/>
              <a:buChar char="•"/>
            </a:pPr>
            <a:r>
              <a:rPr lang="en-US" baseline="0" dirty="0" smtClean="0"/>
              <a:t>There can be sometimes be a performance advantage for using one over the other, depending on the exact nature of the function and collection</a:t>
            </a:r>
          </a:p>
          <a:p>
            <a:pPr marL="171450" indent="-171450">
              <a:buFont typeface="Arial" charset="0"/>
              <a:buChar char="•"/>
            </a:pPr>
            <a:r>
              <a:rPr lang="en-US" baseline="0" dirty="0" smtClean="0"/>
              <a:t>List comprehensions are preferred because they are considered idiomatic Python</a:t>
            </a:r>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2513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is-IS" baseline="0" dirty="0" smtClean="0"/>
              <a:t>Imperative-style = 6.143417131</a:t>
            </a:r>
          </a:p>
          <a:p>
            <a:pPr marL="171450" indent="-171450">
              <a:buFont typeface="Arial" charset="0"/>
              <a:buChar char="•"/>
            </a:pPr>
            <a:r>
              <a:rPr lang="is-IS" baseline="0" dirty="0" smtClean="0"/>
              <a:t>List comprehension = 3.539589169000001</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126102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Expressions can be any function. Here we use the exponentiation function from the Python math library</a:t>
            </a:r>
          </a:p>
          <a:p>
            <a:pPr marL="171450" indent="-171450">
              <a:buFont typeface="Arial" charset="0"/>
              <a:buChar char="•"/>
            </a:pPr>
            <a:r>
              <a:rPr lang="en-US" baseline="0" dirty="0" smtClean="0"/>
              <a:t>The result returns a list of floats. We can wrap </a:t>
            </a:r>
            <a:r>
              <a:rPr lang="en-US" i="1" baseline="0" dirty="0" err="1" smtClean="0"/>
              <a:t>math.pow</a:t>
            </a:r>
            <a:r>
              <a:rPr lang="en-US" i="1" baseline="0" dirty="0" smtClean="0"/>
              <a:t> </a:t>
            </a:r>
            <a:r>
              <a:rPr lang="en-US" i="0" baseline="0" dirty="0" smtClean="0"/>
              <a:t>with </a:t>
            </a:r>
            <a:r>
              <a:rPr lang="en-US" i="1" baseline="0" dirty="0" err="1" smtClean="0"/>
              <a:t>math.trunc</a:t>
            </a:r>
            <a:r>
              <a:rPr lang="en-US" i="0" baseline="0" dirty="0" smtClean="0"/>
              <a:t> to return a list of integers instead</a:t>
            </a:r>
            <a:endParaRPr lang="en-US" i="1"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2174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75570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2609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10/23/19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dirty="0" smtClean="0"/>
              <a:t>Functional Programming with Python II</a:t>
            </a:r>
          </a:p>
          <a:p>
            <a:pPr algn="ctr"/>
            <a:endParaRPr lang="en-US" sz="3800" b="1" dirty="0" smtClean="0"/>
          </a:p>
          <a:p>
            <a:pPr algn="ctr"/>
            <a:r>
              <a:rPr lang="en-US" sz="3800" b="1" dirty="0" smtClean="0"/>
              <a:t>Semester </a:t>
            </a:r>
            <a:r>
              <a:rPr lang="en-US" sz="3800" b="1" dirty="0"/>
              <a:t>2</a:t>
            </a:r>
            <a:r>
              <a:rPr lang="en-US" sz="3800" b="1" dirty="0" smtClean="0"/>
              <a:t>,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5" name="Rectangle 4"/>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Unit testing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780" y="2529309"/>
            <a:ext cx="7282636" cy="2958912"/>
          </a:xfrm>
          <a:prstGeom prst="rect">
            <a:avLst/>
          </a:prstGeom>
        </p:spPr>
      </p:pic>
    </p:spTree>
    <p:extLst>
      <p:ext uri="{BB962C8B-B14F-4D97-AF65-F5344CB8AC3E}">
        <p14:creationId xmlns:p14="http://schemas.microsoft.com/office/powerpoint/2010/main" val="32978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930" y="3830181"/>
            <a:ext cx="6261100" cy="647700"/>
          </a:xfrm>
          <a:prstGeom prst="rect">
            <a:avLst/>
          </a:prstGeom>
        </p:spPr>
      </p:pic>
      <p:sp>
        <p:nvSpPr>
          <p:cNvPr id="6" name="Rectangle 5"/>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 </a:t>
            </a:r>
          </a:p>
          <a:p>
            <a:endParaRPr lang="en-US" sz="3800" b="1" dirty="0"/>
          </a:p>
          <a:p>
            <a:pPr marL="1485900" lvl="2" indent="-571500">
              <a:buFont typeface="Arial" charset="0"/>
              <a:buChar char="•"/>
            </a:pPr>
            <a:r>
              <a:rPr lang="en-US" sz="2500" dirty="0" smtClean="0"/>
              <a:t>Nested list comprehensions</a:t>
            </a:r>
          </a:p>
          <a:p>
            <a:pPr marL="1485900" lvl="2" indent="-571500">
              <a:buFont typeface="Arial" charset="0"/>
              <a:buChar char="•"/>
            </a:pPr>
            <a:r>
              <a:rPr lang="en-US" sz="2500" dirty="0" smtClean="0"/>
              <a:t>Returns a list of lists / 2D array in other languages</a:t>
            </a:r>
            <a:endParaRPr lang="en-US" sz="25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730" y="4721721"/>
            <a:ext cx="6667500" cy="812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40" y="1618407"/>
            <a:ext cx="2552700" cy="1435100"/>
          </a:xfrm>
          <a:prstGeom prst="rect">
            <a:avLst/>
          </a:prstGeom>
        </p:spPr>
      </p:pic>
    </p:spTree>
    <p:extLst>
      <p:ext uri="{BB962C8B-B14F-4D97-AF65-F5344CB8AC3E}">
        <p14:creationId xmlns:p14="http://schemas.microsoft.com/office/powerpoint/2010/main" val="25799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sp>
        <p:nvSpPr>
          <p:cNvPr id="6" name="Rectangle 5"/>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When to use list comprehensions</a:t>
            </a:r>
          </a:p>
          <a:p>
            <a:endParaRPr lang="en-US" sz="3800" b="1" dirty="0"/>
          </a:p>
          <a:p>
            <a:pPr marL="1485900" lvl="2" indent="-571500">
              <a:buFont typeface="Arial" charset="0"/>
              <a:buChar char="•"/>
            </a:pPr>
            <a:r>
              <a:rPr lang="en-US" sz="2500" dirty="0" smtClean="0"/>
              <a:t>Do not call functions with side effects </a:t>
            </a:r>
            <a:r>
              <a:rPr lang="mr-IN" sz="2500" dirty="0" smtClean="0"/>
              <a:t>–</a:t>
            </a:r>
            <a:r>
              <a:rPr lang="en-US" sz="2500" dirty="0" smtClean="0"/>
              <a:t> print()</a:t>
            </a:r>
          </a:p>
          <a:p>
            <a:pPr marL="1485900" lvl="2" indent="-571500">
              <a:buFont typeface="Arial" charset="0"/>
              <a:buChar char="•"/>
            </a:pPr>
            <a:r>
              <a:rPr lang="en-AU" sz="2500" dirty="0" smtClean="0"/>
              <a:t>Only use if you are making lists</a:t>
            </a:r>
            <a:endParaRPr lang="en-US" sz="2500" dirty="0" smtClean="0"/>
          </a:p>
          <a:p>
            <a:pPr marL="1485900" lvl="2" indent="-571500">
              <a:buFont typeface="Arial" charset="0"/>
              <a:buChar char="•"/>
            </a:pPr>
            <a:r>
              <a:rPr lang="en-US" sz="2500" dirty="0" smtClean="0"/>
              <a:t>Should only be used for turning one list or iterable into another list</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4439101"/>
            <a:ext cx="5740400" cy="596900"/>
          </a:xfrm>
          <a:prstGeom prst="rect">
            <a:avLst/>
          </a:prstGeom>
        </p:spPr>
      </p:pic>
    </p:spTree>
    <p:extLst>
      <p:ext uri="{BB962C8B-B14F-4D97-AF65-F5344CB8AC3E}">
        <p14:creationId xmlns:p14="http://schemas.microsoft.com/office/powerpoint/2010/main" val="10275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
        <p:nvSpPr>
          <p:cNvPr id="4" name="Rectangle 3"/>
          <p:cNvSpPr/>
          <p:nvPr/>
        </p:nvSpPr>
        <p:spPr>
          <a:xfrm>
            <a:off x="0" y="1299607"/>
            <a:ext cx="12192000" cy="3954929"/>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a:p>
          <a:p>
            <a:pPr marL="1485900" lvl="2" indent="-571500">
              <a:buFont typeface="Arial" charset="0"/>
              <a:buChar char="•"/>
            </a:pPr>
            <a:r>
              <a:rPr lang="en-US" sz="2500" dirty="0"/>
              <a:t>Can be iterated over</a:t>
            </a:r>
          </a:p>
          <a:p>
            <a:pPr marL="1485900" lvl="2" indent="-571500">
              <a:buFont typeface="Arial" charset="0"/>
              <a:buChar char="•"/>
            </a:pPr>
            <a:r>
              <a:rPr lang="en-US" sz="2500" dirty="0"/>
              <a:t>Can be processed one element at a time</a:t>
            </a:r>
          </a:p>
          <a:p>
            <a:pPr marL="1485900" lvl="2" indent="-571500">
              <a:buFont typeface="Arial" charset="0"/>
              <a:buChar char="•"/>
            </a:pPr>
            <a:r>
              <a:rPr lang="en-AU" sz="2500" dirty="0" smtClean="0"/>
              <a:t>To make an iterable class</a:t>
            </a:r>
          </a:p>
          <a:p>
            <a:pPr marL="1943100" lvl="3" indent="-571500">
              <a:buFont typeface="Arial" charset="0"/>
              <a:buChar char="•"/>
            </a:pPr>
            <a:r>
              <a:rPr lang="en-AU" sz="2500" dirty="0" smtClean="0"/>
              <a:t>Define method </a:t>
            </a:r>
            <a:r>
              <a:rPr lang="en-AU" sz="2500" i="1" dirty="0" smtClean="0"/>
              <a:t>__iter__ </a:t>
            </a:r>
            <a:r>
              <a:rPr lang="en-AU" sz="2500" dirty="0" smtClean="0"/>
              <a:t>which returns the instance</a:t>
            </a:r>
          </a:p>
          <a:p>
            <a:pPr marL="1943100" lvl="3" indent="-571500">
              <a:buFont typeface="Arial" charset="0"/>
              <a:buChar char="•"/>
            </a:pPr>
            <a:r>
              <a:rPr lang="en-AU" sz="2500" dirty="0" smtClean="0"/>
              <a:t>Define method </a:t>
            </a:r>
            <a:r>
              <a:rPr lang="en-AU" sz="2500" i="1" dirty="0" smtClean="0"/>
              <a:t>__next__ </a:t>
            </a:r>
            <a:r>
              <a:rPr lang="en-AU" sz="2500" dirty="0" smtClean="0"/>
              <a:t>which returns the relevant element, one at a time, on repeat calls</a:t>
            </a:r>
          </a:p>
          <a:p>
            <a:pPr marL="1943100" lvl="3" indent="-571500">
              <a:buFont typeface="Arial" charset="0"/>
              <a:buChar char="•"/>
            </a:pPr>
            <a:r>
              <a:rPr lang="en-AU" sz="2500" dirty="0" smtClean="0"/>
              <a:t>When all items have been given, raise the </a:t>
            </a:r>
            <a:r>
              <a:rPr lang="en-AU" sz="2500" i="1" dirty="0" smtClean="0"/>
              <a:t>StopIteration </a:t>
            </a:r>
            <a:r>
              <a:rPr lang="en-AU" sz="2500" dirty="0" smtClean="0"/>
              <a:t>exception</a:t>
            </a:r>
            <a:endParaRPr lang="en-AU" sz="2500" i="1" dirty="0" smtClean="0"/>
          </a:p>
        </p:txBody>
      </p:sp>
    </p:spTree>
    <p:extLst>
      <p:ext uri="{BB962C8B-B14F-4D97-AF65-F5344CB8AC3E}">
        <p14:creationId xmlns:p14="http://schemas.microsoft.com/office/powerpoint/2010/main" val="12006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633" y="2220456"/>
            <a:ext cx="6346733" cy="3719433"/>
          </a:xfrm>
          <a:prstGeom prst="rect">
            <a:avLst/>
          </a:prstGeom>
        </p:spPr>
      </p:pic>
    </p:spTree>
    <p:extLst>
      <p:ext uri="{BB962C8B-B14F-4D97-AF65-F5344CB8AC3E}">
        <p14:creationId xmlns:p14="http://schemas.microsoft.com/office/powerpoint/2010/main" val="116067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186" y="1976715"/>
            <a:ext cx="5543414" cy="3732019"/>
          </a:xfrm>
          <a:prstGeom prst="rect">
            <a:avLst/>
          </a:prstGeom>
        </p:spPr>
      </p:pic>
    </p:spTree>
    <p:extLst>
      <p:ext uri="{BB962C8B-B14F-4D97-AF65-F5344CB8AC3E}">
        <p14:creationId xmlns:p14="http://schemas.microsoft.com/office/powerpoint/2010/main" val="198595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5" name="Rectangle 4"/>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smtClean="0"/>
          </a:p>
          <a:p>
            <a:pPr marL="1485900" lvl="2" indent="-571500">
              <a:buFont typeface="Arial" charset="0"/>
              <a:buChar char="•"/>
            </a:pPr>
            <a:r>
              <a:rPr lang="en-US" sz="2500" dirty="0" smtClean="0"/>
              <a:t>Built in function </a:t>
            </a:r>
            <a:r>
              <a:rPr lang="en-US" sz="2500" i="1" dirty="0" smtClean="0"/>
              <a:t>iter </a:t>
            </a:r>
            <a:r>
              <a:rPr lang="en-US" sz="2500" dirty="0" smtClean="0"/>
              <a:t>takes a sequence and returns an iterator</a:t>
            </a:r>
          </a:p>
          <a:p>
            <a:pPr marL="1485900" lvl="2" indent="-571500">
              <a:buFont typeface="Arial" charset="0"/>
              <a:buChar char="•"/>
            </a:pPr>
            <a:r>
              <a:rPr lang="en-US" sz="2500" dirty="0"/>
              <a:t>Each time we call the next method on the iterator gives us the next </a:t>
            </a:r>
            <a:r>
              <a:rPr lang="en-US" sz="2500" dirty="0" smtClean="0"/>
              <a:t>element</a:t>
            </a:r>
          </a:p>
          <a:p>
            <a:pPr marL="1485900" lvl="2" indent="-571500">
              <a:buFont typeface="Arial" charset="0"/>
              <a:buChar char="•"/>
            </a:pPr>
            <a:r>
              <a:rPr lang="en-US" sz="2500" dirty="0" smtClean="0"/>
              <a:t>If </a:t>
            </a:r>
            <a:r>
              <a:rPr lang="en-US" sz="2500" dirty="0"/>
              <a:t>there are no more elements, it raises a </a:t>
            </a:r>
            <a:r>
              <a:rPr lang="en-US" sz="2500" dirty="0" smtClean="0"/>
              <a:t>StopIteration</a:t>
            </a:r>
            <a:endParaRPr lang="en-AU"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0" y="4204151"/>
            <a:ext cx="4826000" cy="1663700"/>
          </a:xfrm>
          <a:prstGeom prst="rect">
            <a:avLst/>
          </a:prstGeom>
        </p:spPr>
      </p:pic>
    </p:spTree>
    <p:extLst>
      <p:ext uri="{BB962C8B-B14F-4D97-AF65-F5344CB8AC3E}">
        <p14:creationId xmlns:p14="http://schemas.microsoft.com/office/powerpoint/2010/main" val="1081496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7" name="Rectangle 6"/>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400" y="1976715"/>
            <a:ext cx="4013200" cy="4013200"/>
          </a:xfrm>
          <a:prstGeom prst="rect">
            <a:avLst/>
          </a:prstGeom>
        </p:spPr>
      </p:pic>
    </p:spTree>
    <p:extLst>
      <p:ext uri="{BB962C8B-B14F-4D97-AF65-F5344CB8AC3E}">
        <p14:creationId xmlns:p14="http://schemas.microsoft.com/office/powerpoint/2010/main" val="1521714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2100" y="1663700"/>
            <a:ext cx="3886200" cy="4343400"/>
          </a:xfrm>
          <a:prstGeom prst="rect">
            <a:avLst/>
          </a:prstGeom>
        </p:spPr>
      </p:pic>
      <p:sp>
        <p:nvSpPr>
          <p:cNvPr id="7" name="Rectangle 6"/>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Infinite iterators</a:t>
            </a:r>
          </a:p>
          <a:p>
            <a:endParaRPr lang="en-US" sz="3800" b="1" dirty="0"/>
          </a:p>
          <a:p>
            <a:pPr marL="1485900" lvl="2" indent="-571500">
              <a:buFont typeface="Arial" charset="0"/>
              <a:buChar char="•"/>
            </a:pPr>
            <a:r>
              <a:rPr lang="en-AU" sz="2500" dirty="0" smtClean="0"/>
              <a:t>Is it our reponsiblility to break out</a:t>
            </a:r>
          </a:p>
          <a:p>
            <a:pPr marL="1485900" lvl="2" indent="-571500">
              <a:buFont typeface="Arial" charset="0"/>
              <a:buChar char="•"/>
            </a:pPr>
            <a:r>
              <a:rPr lang="en-AU" sz="2500" i="1" dirty="0" smtClean="0"/>
              <a:t>__next__ </a:t>
            </a:r>
            <a:r>
              <a:rPr lang="en-AU" sz="2500" dirty="0" smtClean="0"/>
              <a:t>never raises </a:t>
            </a:r>
            <a:r>
              <a:rPr lang="en-AU" sz="2500" i="1" dirty="0" smtClean="0"/>
              <a:t>StopIteration</a:t>
            </a:r>
          </a:p>
        </p:txBody>
      </p:sp>
    </p:spTree>
    <p:extLst>
      <p:ext uri="{BB962C8B-B14F-4D97-AF65-F5344CB8AC3E}">
        <p14:creationId xmlns:p14="http://schemas.microsoft.com/office/powerpoint/2010/main" val="90047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A special kind of function that is iterable</a:t>
            </a:r>
          </a:p>
          <a:p>
            <a:pPr marL="1485900" lvl="2" indent="-571500">
              <a:buFont typeface="Arial" charset="0"/>
              <a:buChar char="•"/>
            </a:pPr>
            <a:r>
              <a:rPr lang="en-US" sz="2500" dirty="0" smtClean="0"/>
              <a:t>Generators do not exit when they return a value, they simply pause</a:t>
            </a:r>
          </a:p>
          <a:p>
            <a:pPr marL="1485900" lvl="2" indent="-571500">
              <a:buFont typeface="Arial" charset="0"/>
              <a:buChar char="•"/>
            </a:pPr>
            <a:r>
              <a:rPr lang="en-US" sz="2500" dirty="0" smtClean="0"/>
              <a:t>The next time they are called, they pick up where they left off</a:t>
            </a:r>
          </a:p>
          <a:p>
            <a:pPr marL="1485900" lvl="2" indent="-571500">
              <a:buFont typeface="Arial" charset="0"/>
              <a:buChar char="•"/>
            </a:pPr>
            <a:r>
              <a:rPr lang="en-US" sz="2500" dirty="0" smtClean="0"/>
              <a:t>They use </a:t>
            </a:r>
            <a:r>
              <a:rPr lang="en-US" sz="2500" i="1" dirty="0" smtClean="0"/>
              <a:t>yield </a:t>
            </a:r>
            <a:r>
              <a:rPr lang="en-US" sz="2500" dirty="0" smtClean="0"/>
              <a:t>rather than return</a:t>
            </a:r>
          </a:p>
        </p:txBody>
      </p:sp>
    </p:spTree>
    <p:extLst>
      <p:ext uri="{BB962C8B-B14F-4D97-AF65-F5344CB8AC3E}">
        <p14:creationId xmlns:p14="http://schemas.microsoft.com/office/powerpoint/2010/main" val="179292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339376"/>
          </a:xfrm>
          <a:prstGeom prst="rect">
            <a:avLst/>
          </a:prstGeom>
          <a:noFill/>
        </p:spPr>
        <p:txBody>
          <a:bodyPr wrap="square" lIns="91440" tIns="45720" rIns="91440" bIns="45720">
            <a:spAutoFit/>
          </a:bodyPr>
          <a:lstStyle/>
          <a:p>
            <a:r>
              <a:rPr lang="en-US" sz="3800" dirty="0" smtClean="0"/>
              <a:t>	</a:t>
            </a:r>
            <a:r>
              <a:rPr lang="en-US" sz="3800" b="1" dirty="0" smtClean="0"/>
              <a:t>Last session</a:t>
            </a:r>
          </a:p>
          <a:p>
            <a:endParaRPr lang="en-US" sz="3800" b="1" dirty="0"/>
          </a:p>
          <a:p>
            <a:pPr marL="1485900" lvl="2" indent="-571500">
              <a:buFont typeface="Arial" charset="0"/>
              <a:buChar char="•"/>
            </a:pPr>
            <a:r>
              <a:rPr lang="en-US" sz="2500" dirty="0" smtClean="0"/>
              <a:t>Functions as objects </a:t>
            </a:r>
            <a:r>
              <a:rPr lang="mr-IN" sz="2500" dirty="0" smtClean="0"/>
              <a:t>–</a:t>
            </a:r>
            <a:r>
              <a:rPr lang="en-US" sz="2500" dirty="0" smtClean="0"/>
              <a:t> first class objects/citizens</a:t>
            </a:r>
          </a:p>
          <a:p>
            <a:pPr marL="1943100" lvl="3" indent="-571500">
              <a:buFont typeface="Arial" charset="0"/>
              <a:buChar char="•"/>
            </a:pPr>
            <a:r>
              <a:rPr lang="en-US" sz="2000" dirty="0" smtClean="0"/>
              <a:t>Assignment functions to variables</a:t>
            </a:r>
          </a:p>
          <a:p>
            <a:pPr marL="1943100" lvl="3" indent="-571500">
              <a:buFont typeface="Arial" charset="0"/>
              <a:buChar char="•"/>
            </a:pPr>
            <a:r>
              <a:rPr lang="en-US" sz="2000" dirty="0" smtClean="0"/>
              <a:t>Passing and return functions</a:t>
            </a:r>
          </a:p>
          <a:p>
            <a:pPr marL="1943100" lvl="3" indent="-571500">
              <a:buFont typeface="Arial" charset="0"/>
              <a:buChar char="•"/>
            </a:pPr>
            <a:r>
              <a:rPr lang="en-US" sz="2000" dirty="0" smtClean="0"/>
              <a:t>Callbacks</a:t>
            </a:r>
          </a:p>
          <a:p>
            <a:pPr marL="1485900" lvl="2" indent="-571500">
              <a:buFont typeface="Arial" charset="0"/>
              <a:buChar char="•"/>
            </a:pPr>
            <a:r>
              <a:rPr lang="en-US" sz="2500" dirty="0" smtClean="0"/>
              <a:t>Higher-order functions such as map, filter, reduce and closures</a:t>
            </a:r>
          </a:p>
          <a:p>
            <a:pPr marL="1485900" lvl="2" indent="-571500">
              <a:buFont typeface="Arial" charset="0"/>
              <a:buChar char="•"/>
            </a:pPr>
            <a:r>
              <a:rPr lang="en-US" sz="2500" dirty="0" smtClean="0"/>
              <a:t>Lambda functions</a:t>
            </a:r>
          </a:p>
        </p:txBody>
      </p:sp>
    </p:spTree>
    <p:extLst>
      <p:ext uri="{BB962C8B-B14F-4D97-AF65-F5344CB8AC3E}">
        <p14:creationId xmlns:p14="http://schemas.microsoft.com/office/powerpoint/2010/main" val="1625129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Each yield returns a value and pauses</a:t>
            </a:r>
          </a:p>
          <a:p>
            <a:pPr marL="1485900" lvl="2" indent="-571500">
              <a:buFont typeface="Arial" charset="0"/>
              <a:buChar char="•"/>
            </a:pPr>
            <a:r>
              <a:rPr lang="en-US" sz="2500" dirty="0" smtClean="0"/>
              <a:t>Be careful with </a:t>
            </a:r>
            <a:r>
              <a:rPr lang="en-US" sz="2500" i="1" dirty="0" smtClean="0"/>
              <a:t>__next__()</a:t>
            </a:r>
          </a:p>
          <a:p>
            <a:pPr marL="1485900" lvl="2" indent="-571500">
              <a:buFont typeface="Arial" charset="0"/>
              <a:buChar char="•"/>
            </a:pPr>
            <a:r>
              <a:rPr lang="en-US" sz="2500" dirty="0" smtClean="0"/>
              <a:t>The yield command defines the next function</a:t>
            </a:r>
          </a:p>
          <a:p>
            <a:pPr marL="1485900" lvl="2" indent="-571500">
              <a:buFont typeface="Arial" charset="0"/>
              <a:buChar char="•"/>
            </a:pPr>
            <a:r>
              <a:rPr lang="en-US" sz="2500" i="1" dirty="0" smtClean="0"/>
              <a:t>StopIteration</a:t>
            </a:r>
            <a:r>
              <a:rPr lang="en-US" sz="2500" dirty="0" smtClean="0"/>
              <a:t> is treated as an exception</a:t>
            </a:r>
            <a:endParaRPr lang="en-US" sz="2500"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759460"/>
            <a:ext cx="4216400" cy="2527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3573413"/>
            <a:ext cx="4267200" cy="2578100"/>
          </a:xfrm>
          <a:prstGeom prst="rect">
            <a:avLst/>
          </a:prstGeom>
        </p:spPr>
      </p:pic>
    </p:spTree>
    <p:extLst>
      <p:ext uri="{BB962C8B-B14F-4D97-AF65-F5344CB8AC3E}">
        <p14:creationId xmlns:p14="http://schemas.microsoft.com/office/powerpoint/2010/main" val="84444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Yield inside a for loop</a:t>
            </a:r>
          </a:p>
          <a:p>
            <a:pPr marL="1485900" lvl="2" indent="-571500">
              <a:buFont typeface="Arial" charset="0"/>
              <a:buChar char="•"/>
            </a:pPr>
            <a:r>
              <a:rPr lang="en-US" sz="2500" dirty="0" smtClean="0"/>
              <a:t>Using generator object in a list comprehension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846691"/>
            <a:ext cx="6400800" cy="1993900"/>
          </a:xfrm>
          <a:prstGeom prst="rect">
            <a:avLst/>
          </a:prstGeom>
        </p:spPr>
      </p:pic>
    </p:spTree>
    <p:extLst>
      <p:ext uri="{BB962C8B-B14F-4D97-AF65-F5344CB8AC3E}">
        <p14:creationId xmlns:p14="http://schemas.microsoft.com/office/powerpoint/2010/main" val="67113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 expressions</a:t>
            </a:r>
          </a:p>
          <a:p>
            <a:endParaRPr lang="en-US" sz="3800" b="1" dirty="0"/>
          </a:p>
          <a:p>
            <a:pPr marL="1485900" lvl="2" indent="-571500">
              <a:buFont typeface="Arial" charset="0"/>
              <a:buChar char="•"/>
            </a:pPr>
            <a:r>
              <a:rPr lang="en-US" sz="2500" dirty="0" smtClean="0"/>
              <a:t>If you change your list comprehension from [] to () </a:t>
            </a:r>
            <a:r>
              <a:rPr lang="mr-IN" sz="2500" dirty="0" smtClean="0"/>
              <a:t>–</a:t>
            </a:r>
            <a:r>
              <a:rPr lang="en-US" sz="2500" dirty="0" smtClean="0"/>
              <a:t> generator expression</a:t>
            </a:r>
          </a:p>
          <a:p>
            <a:pPr marL="1485900" lvl="2" indent="-571500">
              <a:buFont typeface="Arial" charset="0"/>
              <a:buChar char="•"/>
            </a:pPr>
            <a:r>
              <a:rPr lang="en-US" sz="2500" dirty="0" smtClean="0"/>
              <a:t>Doesn’t know its length</a:t>
            </a:r>
          </a:p>
          <a:p>
            <a:pPr marL="1485900" lvl="2" indent="-571500">
              <a:buFont typeface="Arial" charset="0"/>
              <a:buChar char="•"/>
            </a:pPr>
            <a:r>
              <a:rPr lang="en-US" sz="2500" dirty="0" smtClean="0"/>
              <a:t>Can’t index</a:t>
            </a:r>
          </a:p>
          <a:p>
            <a:pPr marL="1485900" lvl="2" indent="-571500">
              <a:buFont typeface="Arial" charset="0"/>
              <a:buChar char="•"/>
            </a:pPr>
            <a:r>
              <a:rPr lang="en-US" sz="2500" dirty="0" smtClean="0"/>
              <a:t>Single use iterable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4210501"/>
            <a:ext cx="7594600" cy="1651000"/>
          </a:xfrm>
          <a:prstGeom prst="rect">
            <a:avLst/>
          </a:prstGeom>
        </p:spPr>
      </p:pic>
    </p:spTree>
    <p:extLst>
      <p:ext uri="{BB962C8B-B14F-4D97-AF65-F5344CB8AC3E}">
        <p14:creationId xmlns:p14="http://schemas.microsoft.com/office/powerpoint/2010/main" val="139173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Infinite generators</a:t>
            </a:r>
          </a:p>
          <a:p>
            <a:endParaRPr lang="en-US" sz="3800" b="1" dirty="0"/>
          </a:p>
          <a:p>
            <a:pPr marL="1485900" lvl="2" indent="-571500">
              <a:buFont typeface="Arial" charset="0"/>
              <a:buChar char="•"/>
            </a:pPr>
            <a:r>
              <a:rPr lang="en-US" sz="2500" dirty="0" smtClean="0"/>
              <a:t>Like infinite iterators, there are infinite generators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550" y="3429000"/>
            <a:ext cx="3644900" cy="2273300"/>
          </a:xfrm>
          <a:prstGeom prst="rect">
            <a:avLst/>
          </a:prstGeom>
        </p:spPr>
      </p:pic>
    </p:spTree>
    <p:extLst>
      <p:ext uri="{BB962C8B-B14F-4D97-AF65-F5344CB8AC3E}">
        <p14:creationId xmlns:p14="http://schemas.microsoft.com/office/powerpoint/2010/main" val="1708362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24</a:t>
            </a:fld>
            <a:endParaRPr lang="en-US" dirty="0"/>
          </a:p>
        </p:txBody>
      </p:sp>
      <p:sp>
        <p:nvSpPr>
          <p:cNvPr id="4" name="Rectangle 3"/>
          <p:cNvSpPr/>
          <p:nvPr/>
        </p:nvSpPr>
        <p:spPr>
          <a:xfrm>
            <a:off x="0" y="1299607"/>
            <a:ext cx="12192000" cy="3570208"/>
          </a:xfrm>
          <a:prstGeom prst="rect">
            <a:avLst/>
          </a:prstGeom>
          <a:noFill/>
        </p:spPr>
        <p:txBody>
          <a:bodyPr wrap="square" lIns="91440" tIns="45720" rIns="91440" bIns="45720">
            <a:spAutoFit/>
          </a:bodyPr>
          <a:lstStyle/>
          <a:p>
            <a:r>
              <a:rPr lang="en-US" sz="3800" dirty="0" smtClean="0"/>
              <a:t>	</a:t>
            </a:r>
            <a:r>
              <a:rPr lang="en-US" sz="3800" b="1" dirty="0" smtClean="0"/>
              <a:t>Decorators</a:t>
            </a:r>
          </a:p>
          <a:p>
            <a:endParaRPr lang="en-US" sz="3800" b="1" dirty="0"/>
          </a:p>
          <a:p>
            <a:pPr marL="1485900" lvl="2" indent="-571500">
              <a:buFont typeface="Arial" charset="0"/>
              <a:buChar char="•"/>
            </a:pPr>
            <a:r>
              <a:rPr lang="en-AU" sz="2500" dirty="0" smtClean="0"/>
              <a:t>Brief </a:t>
            </a:r>
            <a:r>
              <a:rPr lang="mr-IN" sz="2500" dirty="0" smtClean="0"/>
              <a:t>–</a:t>
            </a:r>
            <a:r>
              <a:rPr lang="en-AU" sz="2500" dirty="0" smtClean="0"/>
              <a:t> you will look more into this in the later programming papers</a:t>
            </a:r>
          </a:p>
          <a:p>
            <a:pPr marL="1485900" lvl="2" indent="-571500">
              <a:buFont typeface="Arial" charset="0"/>
              <a:buChar char="•"/>
            </a:pPr>
            <a:r>
              <a:rPr lang="en-AU" sz="2500" dirty="0"/>
              <a:t>C</a:t>
            </a:r>
            <a:r>
              <a:rPr lang="en-AU" sz="2500" dirty="0" smtClean="0"/>
              <a:t>allable </a:t>
            </a:r>
            <a:r>
              <a:rPr lang="en-AU" sz="2500" dirty="0"/>
              <a:t>objects which are used to modify functions or </a:t>
            </a:r>
            <a:r>
              <a:rPr lang="en-AU" sz="2500" dirty="0" smtClean="0"/>
              <a:t>classes</a:t>
            </a:r>
          </a:p>
          <a:p>
            <a:pPr marL="1485900" lvl="2" indent="-571500">
              <a:buFont typeface="Arial" charset="0"/>
              <a:buChar char="•"/>
            </a:pPr>
            <a:r>
              <a:rPr lang="en-AU" sz="2500" dirty="0" smtClean="0"/>
              <a:t>Function decorators:</a:t>
            </a:r>
          </a:p>
          <a:p>
            <a:pPr marL="1943100" lvl="3" indent="-571500">
              <a:buFont typeface="Arial" charset="0"/>
              <a:buChar char="•"/>
            </a:pPr>
            <a:r>
              <a:rPr lang="en-AU" sz="2500" dirty="0" smtClean="0"/>
              <a:t>Accepts a function as an argument</a:t>
            </a:r>
          </a:p>
          <a:p>
            <a:pPr marL="1943100" lvl="3" indent="-571500">
              <a:buFont typeface="Arial" charset="0"/>
              <a:buChar char="•"/>
            </a:pPr>
            <a:r>
              <a:rPr lang="en-AU" sz="2500" dirty="0" smtClean="0"/>
              <a:t>Adds a wrapper around the function</a:t>
            </a:r>
          </a:p>
          <a:p>
            <a:pPr marL="1943100" lvl="3" indent="-571500">
              <a:buFont typeface="Arial" charset="0"/>
              <a:buChar char="•"/>
            </a:pPr>
            <a:r>
              <a:rPr lang="en-AU" sz="2500" dirty="0" smtClean="0"/>
              <a:t>Returns the wrapped function as new function</a:t>
            </a:r>
          </a:p>
        </p:txBody>
      </p:sp>
    </p:spTree>
    <p:extLst>
      <p:ext uri="{BB962C8B-B14F-4D97-AF65-F5344CB8AC3E}">
        <p14:creationId xmlns:p14="http://schemas.microsoft.com/office/powerpoint/2010/main" val="595610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25</a:t>
            </a:fld>
            <a:endParaRPr lang="en-US" dirty="0"/>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Decorators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770" y="2629447"/>
            <a:ext cx="4368800" cy="30861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590" y="2617518"/>
            <a:ext cx="3522980" cy="3098029"/>
          </a:xfrm>
          <a:prstGeom prst="rect">
            <a:avLst/>
          </a:prstGeom>
        </p:spPr>
      </p:pic>
    </p:spTree>
    <p:extLst>
      <p:ext uri="{BB962C8B-B14F-4D97-AF65-F5344CB8AC3E}">
        <p14:creationId xmlns:p14="http://schemas.microsoft.com/office/powerpoint/2010/main" val="32815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This session</a:t>
            </a:r>
          </a:p>
          <a:p>
            <a:endParaRPr lang="en-US" sz="3800" b="1" dirty="0"/>
          </a:p>
          <a:p>
            <a:pPr marL="1485900" lvl="2" indent="-571500">
              <a:buFont typeface="Arial" charset="0"/>
              <a:buChar char="•"/>
            </a:pPr>
            <a:r>
              <a:rPr lang="en-AU" sz="2500" dirty="0" smtClean="0"/>
              <a:t>List comprehensions</a:t>
            </a:r>
          </a:p>
          <a:p>
            <a:pPr marL="1485900" lvl="2" indent="-571500">
              <a:buFont typeface="Arial" charset="0"/>
              <a:buChar char="•"/>
            </a:pPr>
            <a:r>
              <a:rPr lang="en-AU" sz="2500" dirty="0" smtClean="0"/>
              <a:t>Iterators</a:t>
            </a:r>
          </a:p>
          <a:p>
            <a:pPr marL="1485900" lvl="2" indent="-571500">
              <a:buFont typeface="Arial" charset="0"/>
              <a:buChar char="•"/>
            </a:pPr>
            <a:r>
              <a:rPr lang="en-AU" sz="2500" dirty="0" smtClean="0"/>
              <a:t>Generators</a:t>
            </a:r>
          </a:p>
          <a:p>
            <a:pPr marL="1485900" lvl="2" indent="-571500">
              <a:buFont typeface="Arial" charset="0"/>
              <a:buChar char="•"/>
            </a:pPr>
            <a:r>
              <a:rPr lang="en-AU" sz="2500" dirty="0" smtClean="0"/>
              <a:t>Decorators</a:t>
            </a:r>
            <a:endParaRPr lang="en-US" sz="2500" dirty="0" smtClean="0"/>
          </a:p>
        </p:txBody>
      </p:sp>
    </p:spTree>
    <p:extLst>
      <p:ext uri="{BB962C8B-B14F-4D97-AF65-F5344CB8AC3E}">
        <p14:creationId xmlns:p14="http://schemas.microsoft.com/office/powerpoint/2010/main" val="164845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
        <p:nvSpPr>
          <p:cNvPr id="4" name="Rectangle 3"/>
          <p:cNvSpPr/>
          <p:nvPr/>
        </p:nvSpPr>
        <p:spPr>
          <a:xfrm>
            <a:off x="0" y="1299607"/>
            <a:ext cx="12192000" cy="3647152"/>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A more succinct syntax for map(fn1, filter(fn2, sequence))</a:t>
            </a:r>
          </a:p>
          <a:p>
            <a:pPr marL="1485900" lvl="2" indent="-571500">
              <a:buFont typeface="Arial" charset="0"/>
              <a:buChar char="•"/>
            </a:pPr>
            <a:r>
              <a:rPr lang="en-AU" sz="2500" dirty="0"/>
              <a:t>[</a:t>
            </a:r>
            <a:r>
              <a:rPr lang="en-AU" sz="2500" i="1" dirty="0"/>
              <a:t>epression</a:t>
            </a:r>
            <a:r>
              <a:rPr lang="en-AU" sz="2500" dirty="0"/>
              <a:t> for </a:t>
            </a:r>
            <a:r>
              <a:rPr lang="en-AU" sz="2500" i="1" dirty="0"/>
              <a:t>variableName</a:t>
            </a:r>
            <a:r>
              <a:rPr lang="en-AU" sz="2500" dirty="0"/>
              <a:t> in </a:t>
            </a:r>
            <a:r>
              <a:rPr lang="en-AU" sz="2500" i="1" dirty="0"/>
              <a:t>iterable conditional</a:t>
            </a:r>
            <a:r>
              <a:rPr lang="en-AU" sz="2500" dirty="0"/>
              <a:t>]</a:t>
            </a:r>
          </a:p>
          <a:p>
            <a:pPr marL="1943100" lvl="3" indent="-571500">
              <a:buFont typeface="Arial" charset="0"/>
              <a:buChar char="•"/>
            </a:pPr>
            <a:r>
              <a:rPr lang="en-AU" sz="2000" i="1" dirty="0"/>
              <a:t>expression</a:t>
            </a:r>
            <a:r>
              <a:rPr lang="en-AU" sz="2000" dirty="0"/>
              <a:t> </a:t>
            </a:r>
            <a:r>
              <a:rPr lang="mr-IN" sz="2000" dirty="0"/>
              <a:t>–</a:t>
            </a:r>
            <a:r>
              <a:rPr lang="en-AU" sz="2000" dirty="0"/>
              <a:t> a mathematical equation or function</a:t>
            </a:r>
          </a:p>
          <a:p>
            <a:pPr marL="1943100" lvl="3" indent="-571500">
              <a:buFont typeface="Arial" charset="0"/>
              <a:buChar char="•"/>
            </a:pPr>
            <a:r>
              <a:rPr lang="en-AU" sz="2000" i="1" dirty="0"/>
              <a:t>variableName</a:t>
            </a:r>
            <a:r>
              <a:rPr lang="en-AU" sz="2000" dirty="0"/>
              <a:t> </a:t>
            </a:r>
            <a:r>
              <a:rPr lang="mr-IN" sz="2000" dirty="0"/>
              <a:t>–</a:t>
            </a:r>
            <a:r>
              <a:rPr lang="en-AU" sz="2000" dirty="0"/>
              <a:t> a placeholder, as in a foreach loop</a:t>
            </a:r>
          </a:p>
          <a:p>
            <a:pPr marL="1943100" lvl="3" indent="-571500">
              <a:buFont typeface="Arial" charset="0"/>
              <a:buChar char="•"/>
            </a:pPr>
            <a:r>
              <a:rPr lang="en-AU" sz="2000" i="1" dirty="0"/>
              <a:t>iterable</a:t>
            </a:r>
            <a:r>
              <a:rPr lang="en-AU" sz="2000" dirty="0"/>
              <a:t> </a:t>
            </a:r>
            <a:r>
              <a:rPr lang="mr-IN" sz="2000" dirty="0"/>
              <a:t>–</a:t>
            </a:r>
            <a:r>
              <a:rPr lang="en-AU" sz="2000" dirty="0"/>
              <a:t> any collection that has a next function</a:t>
            </a:r>
          </a:p>
          <a:p>
            <a:pPr marL="1943100" lvl="3" indent="-571500">
              <a:buFont typeface="Arial" charset="0"/>
              <a:buChar char="•"/>
            </a:pPr>
            <a:r>
              <a:rPr lang="en-AU" sz="2000" i="1" dirty="0"/>
              <a:t>conditional </a:t>
            </a:r>
            <a:r>
              <a:rPr lang="mr-IN" sz="2000" i="1" dirty="0"/>
              <a:t>–</a:t>
            </a:r>
            <a:r>
              <a:rPr lang="en-AU" sz="2000" i="1" dirty="0"/>
              <a:t> </a:t>
            </a:r>
            <a:r>
              <a:rPr lang="en-AU" sz="2000" dirty="0"/>
              <a:t>a filter on the items in the </a:t>
            </a:r>
            <a:r>
              <a:rPr lang="en-AU" sz="2000" dirty="0" smtClean="0"/>
              <a:t>collection</a:t>
            </a:r>
          </a:p>
          <a:p>
            <a:pPr marL="1485900" lvl="2" indent="-571500">
              <a:buFont typeface="Arial" charset="0"/>
              <a:buChar char="•"/>
            </a:pPr>
            <a:r>
              <a:rPr lang="en-AU" sz="2500" dirty="0" smtClean="0"/>
              <a:t>Returns a new list containing all the results</a:t>
            </a:r>
          </a:p>
        </p:txBody>
      </p:sp>
    </p:spTree>
    <p:extLst>
      <p:ext uri="{BB962C8B-B14F-4D97-AF65-F5344CB8AC3E}">
        <p14:creationId xmlns:p14="http://schemas.microsoft.com/office/powerpoint/2010/main" val="120921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Imperative-style</a:t>
            </a:r>
          </a:p>
          <a:p>
            <a:pPr marL="1485900" lvl="2" indent="-571500">
              <a:buFont typeface="Arial" charset="0"/>
              <a:buChar char="•"/>
            </a:pPr>
            <a:r>
              <a:rPr lang="en-AU" sz="2500" dirty="0" smtClean="0"/>
              <a:t>Map</a:t>
            </a:r>
          </a:p>
          <a:p>
            <a:pPr marL="1485900" lvl="2" indent="-571500">
              <a:buFont typeface="Arial" charset="0"/>
              <a:buChar char="•"/>
            </a:pPr>
            <a:r>
              <a:rPr lang="en-AU" sz="2500" dirty="0" smtClean="0"/>
              <a:t>List comprehension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1603"/>
            <a:ext cx="3911600" cy="3848100"/>
          </a:xfrm>
          <a:prstGeom prst="rect">
            <a:avLst/>
          </a:prstGeom>
        </p:spPr>
      </p:pic>
    </p:spTree>
    <p:extLst>
      <p:ext uri="{BB962C8B-B14F-4D97-AF65-F5344CB8AC3E}">
        <p14:creationId xmlns:p14="http://schemas.microsoft.com/office/powerpoint/2010/main" val="14585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Doesn’t have to be a complete function definition like lambda</a:t>
            </a:r>
          </a:p>
          <a:p>
            <a:pPr marL="1485900" lvl="2" indent="-571500">
              <a:buFont typeface="Arial" charset="0"/>
              <a:buChar char="•"/>
            </a:pPr>
            <a:r>
              <a:rPr lang="en-AU" sz="2500" dirty="0" smtClean="0"/>
              <a:t>There can sometimes be a performance advantage</a:t>
            </a:r>
          </a:p>
          <a:p>
            <a:pPr marL="1485900" lvl="2" indent="-571500">
              <a:buFont typeface="Arial" charset="0"/>
              <a:buChar char="•"/>
            </a:pPr>
            <a:r>
              <a:rPr lang="en-AU" sz="2500" dirty="0" smtClean="0"/>
              <a:t>Considered idiomatic Python</a:t>
            </a:r>
          </a:p>
          <a:p>
            <a:pPr marL="1485900" lvl="2" indent="-571500">
              <a:buFont typeface="Arial" charset="0"/>
              <a:buChar char="•"/>
            </a:pPr>
            <a:endParaRPr lang="en-AU"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0" y="3734614"/>
            <a:ext cx="4445000" cy="1993900"/>
          </a:xfrm>
          <a:prstGeom prst="rect">
            <a:avLst/>
          </a:prstGeom>
        </p:spPr>
      </p:pic>
    </p:spTree>
    <p:extLst>
      <p:ext uri="{BB962C8B-B14F-4D97-AF65-F5344CB8AC3E}">
        <p14:creationId xmlns:p14="http://schemas.microsoft.com/office/powerpoint/2010/main" val="91115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List comprehension are significantly faster than imperative-style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751" y="3246437"/>
            <a:ext cx="7122497" cy="3292475"/>
          </a:xfrm>
          <a:prstGeom prst="rect">
            <a:avLst/>
          </a:prstGeom>
        </p:spPr>
      </p:pic>
    </p:spTree>
    <p:extLst>
      <p:ext uri="{BB962C8B-B14F-4D97-AF65-F5344CB8AC3E}">
        <p14:creationId xmlns:p14="http://schemas.microsoft.com/office/powerpoint/2010/main" val="187757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Conditional filtering</a:t>
            </a:r>
          </a:p>
          <a:p>
            <a:pPr marL="1485900" lvl="2" indent="-571500">
              <a:buFont typeface="Arial" charset="0"/>
              <a:buChar char="•"/>
            </a:pPr>
            <a:r>
              <a:rPr lang="en-AU" sz="2500" dirty="0" smtClean="0"/>
              <a:t>Libraries can used with in the list comprehension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150" y="3896901"/>
            <a:ext cx="6235700" cy="1600200"/>
          </a:xfrm>
          <a:prstGeom prst="rect">
            <a:avLst/>
          </a:prstGeom>
        </p:spPr>
      </p:pic>
    </p:spTree>
    <p:extLst>
      <p:ext uri="{BB962C8B-B14F-4D97-AF65-F5344CB8AC3E}">
        <p14:creationId xmlns:p14="http://schemas.microsoft.com/office/powerpoint/2010/main" val="34819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391072"/>
            <a:ext cx="7620000" cy="3225800"/>
          </a:xfrm>
          <a:prstGeom prst="rect">
            <a:avLst/>
          </a:prstGeom>
        </p:spPr>
      </p:pic>
    </p:spTree>
    <p:extLst>
      <p:ext uri="{BB962C8B-B14F-4D97-AF65-F5344CB8AC3E}">
        <p14:creationId xmlns:p14="http://schemas.microsoft.com/office/powerpoint/2010/main" val="103079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4619</TotalTime>
  <Words>515</Words>
  <Application>Microsoft Macintosh PowerPoint</Application>
  <PresentationFormat>Widescreen</PresentationFormat>
  <Paragraphs>187</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 (1000034561)</cp:lastModifiedBy>
  <cp:revision>44</cp:revision>
  <dcterms:created xsi:type="dcterms:W3CDTF">2019-04-26T14:04:32Z</dcterms:created>
  <dcterms:modified xsi:type="dcterms:W3CDTF">2019-10-22T15:29:18Z</dcterms:modified>
</cp:coreProperties>
</file>