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9091" autoAdjust="0"/>
  </p:normalViewPr>
  <p:slideViewPr>
    <p:cSldViewPr>
      <p:cViewPr varScale="1">
        <p:scale>
          <a:sx n="43" d="100"/>
          <a:sy n="43" d="100"/>
        </p:scale>
        <p:origin x="1788"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7B69E6-F8CB-4072-9959-5455E5EB1A9B}" type="datetimeFigureOut">
              <a:rPr lang="en-NZ" smtClean="0"/>
              <a:t>26/09/2019</a:t>
            </a:fld>
            <a:endParaRPr lang="en-NZ"/>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60E6E8-89A0-44EC-AF7F-F10674FF28B3}" type="slidenum">
              <a:rPr lang="en-NZ" smtClean="0"/>
              <a:t>‹#›</a:t>
            </a:fld>
            <a:endParaRPr lang="en-NZ"/>
          </a:p>
        </p:txBody>
      </p:sp>
    </p:spTree>
    <p:extLst>
      <p:ext uri="{BB962C8B-B14F-4D97-AF65-F5344CB8AC3E}">
        <p14:creationId xmlns:p14="http://schemas.microsoft.com/office/powerpoint/2010/main" val="39959695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sz="1200" kern="1200" dirty="0" smtClean="0">
                <a:solidFill>
                  <a:schemeClr val="tx1"/>
                </a:solidFill>
                <a:effectLst/>
                <a:latin typeface="+mn-lt"/>
                <a:ea typeface="+mn-ea"/>
                <a:cs typeface="+mn-cs"/>
              </a:rPr>
              <a:t>The next technique up. We will build one of these systems next week</a:t>
            </a:r>
          </a:p>
          <a:p>
            <a:pPr marL="171450" indent="-171450">
              <a:buFont typeface="Arial" charset="0"/>
              <a:buChar char="•"/>
            </a:pPr>
            <a:r>
              <a:rPr lang="en-NZ" sz="1200" kern="1200" dirty="0" smtClean="0">
                <a:solidFill>
                  <a:schemeClr val="tx1"/>
                </a:solidFill>
                <a:effectLst/>
                <a:latin typeface="+mn-lt"/>
                <a:ea typeface="+mn-ea"/>
                <a:cs typeface="+mn-cs"/>
              </a:rPr>
              <a:t>This approach requires describing the behaviour of an entity in terms of states, actions and events.</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NB: The diagram shows only the states and events. The Actions are included in an additional table that has a column for State and a column for Action. Seen next slide</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If the behaviour can be captured this way, there is a good structured technique for coding it up</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Example: This is a diagram describing the behaviour of my cat Eddie</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Usually, my cat is in the sleeping state. His actions there are sleeping, drooling and occasionally rolling over</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If a neighbour cat enters the yard, my cat will sense it. This is an event and causes him to change state</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He changes to the Chasing Neighbour Cat state. His actions in this state are targeting the neighbour cat (like the </a:t>
            </a:r>
            <a:r>
              <a:rPr lang="en-NZ" sz="1200" kern="1200" dirty="0" err="1" smtClean="0">
                <a:solidFill>
                  <a:schemeClr val="tx1"/>
                </a:solidFill>
                <a:effectLst/>
                <a:latin typeface="+mn-lt"/>
                <a:ea typeface="+mn-ea"/>
                <a:cs typeface="+mn-cs"/>
              </a:rPr>
              <a:t>Approachers</a:t>
            </a:r>
            <a:r>
              <a:rPr lang="en-NZ" sz="1200" kern="1200" dirty="0" smtClean="0">
                <a:solidFill>
                  <a:schemeClr val="tx1"/>
                </a:solidFill>
                <a:effectLst/>
                <a:latin typeface="+mn-lt"/>
                <a:ea typeface="+mn-ea"/>
                <a:cs typeface="+mn-cs"/>
              </a:rPr>
              <a:t> did with </a:t>
            </a:r>
            <a:r>
              <a:rPr lang="en-NZ" sz="1200" kern="1200" dirty="0" err="1" smtClean="0">
                <a:solidFill>
                  <a:schemeClr val="tx1"/>
                </a:solidFill>
                <a:effectLst/>
                <a:latin typeface="+mn-lt"/>
                <a:ea typeface="+mn-ea"/>
                <a:cs typeface="+mn-cs"/>
              </a:rPr>
              <a:t>Blobbo</a:t>
            </a:r>
            <a:r>
              <a:rPr lang="en-NZ" sz="1200" kern="1200" dirty="0" smtClean="0">
                <a:solidFill>
                  <a:schemeClr val="tx1"/>
                </a:solidFill>
                <a:effectLst/>
                <a:latin typeface="+mn-lt"/>
                <a:ea typeface="+mn-ea"/>
                <a:cs typeface="+mn-cs"/>
              </a:rPr>
              <a:t>), and hissing</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When the neighbour cat is gone, he returns to the sleep state</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In the sleep state, he can become hungry. This event might occur every 15 minutes of being in the sleep state. This event would move him into the Eating state</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And so on</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This type of diagram is an example of a construct used in many areas of computer science and mathematics. It is called a Finite State Machine</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Note that the details of the actions associated with a state are not included in the diagram, but are inferred</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FSMs can be used to describe fairly complex behaviour, and they are easy to code. Think about how you would code my cat…</a:t>
            </a:r>
          </a:p>
          <a:p>
            <a:pPr marL="171450" indent="-171450">
              <a:buFont typeface="Arial" charset="0"/>
              <a:buChar char="•"/>
            </a:pPr>
            <a:endParaRPr lang="en-NZ"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BC1DE02-C006-4F38-873D-E62701AB1734}" type="slidenum">
              <a:rPr lang="en-NZ" smtClean="0"/>
              <a:t>2</a:t>
            </a:fld>
            <a:endParaRPr lang="en-NZ"/>
          </a:p>
        </p:txBody>
      </p:sp>
    </p:spTree>
    <p:extLst>
      <p:ext uri="{BB962C8B-B14F-4D97-AF65-F5344CB8AC3E}">
        <p14:creationId xmlns:p14="http://schemas.microsoft.com/office/powerpoint/2010/main" val="27213454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We can extend the FSM to make the behaviours more interesting,</a:t>
            </a:r>
            <a:r>
              <a:rPr lang="en-NZ" baseline="0" dirty="0" smtClean="0"/>
              <a:t> and more useful for game play, by adding some </a:t>
            </a:r>
            <a:r>
              <a:rPr lang="en-NZ" baseline="0" dirty="0" err="1" smtClean="0"/>
              <a:t>stochasticity</a:t>
            </a:r>
            <a:endParaRPr lang="en-NZ" baseline="0" dirty="0" smtClean="0"/>
          </a:p>
          <a:p>
            <a:pPr marL="171450" indent="-171450">
              <a:buFont typeface="Arial" panose="020B0604020202020204" pitchFamily="34" charset="0"/>
              <a:buChar char="•"/>
            </a:pPr>
            <a:endParaRPr lang="en-NZ" dirty="0" smtClean="0"/>
          </a:p>
          <a:p>
            <a:pPr marL="171450" indent="-171450">
              <a:buFont typeface="Arial" panose="020B0604020202020204" pitchFamily="34" charset="0"/>
              <a:buChar char="•"/>
            </a:pPr>
            <a:r>
              <a:rPr lang="en-NZ" dirty="0" smtClean="0"/>
              <a:t>In our discussion so far, a given event always triggered a particular state change. More realistic behaviours can be achieved by adding a stochastic component</a:t>
            </a:r>
          </a:p>
          <a:p>
            <a:pPr marL="171450" indent="-171450">
              <a:buFont typeface="Arial" panose="020B0604020202020204" pitchFamily="34" charset="0"/>
              <a:buChar char="•"/>
            </a:pPr>
            <a:endParaRPr lang="en-NZ" dirty="0" smtClean="0"/>
          </a:p>
          <a:p>
            <a:pPr marL="171450" indent="-171450">
              <a:buFont typeface="Arial" panose="020B0604020202020204" pitchFamily="34" charset="0"/>
              <a:buChar char="•"/>
            </a:pPr>
            <a:r>
              <a:rPr lang="en-NZ" dirty="0" smtClean="0"/>
              <a:t>That is, event E will cause change to state S with probability P (in our previous examples, P was always</a:t>
            </a:r>
            <a:r>
              <a:rPr lang="en-NZ" baseline="0" dirty="0" smtClean="0"/>
              <a:t> </a:t>
            </a:r>
            <a:r>
              <a:rPr lang="en-NZ" dirty="0" smtClean="0"/>
              <a:t>1)</a:t>
            </a:r>
          </a:p>
          <a:p>
            <a:pPr marL="171450" indent="-171450">
              <a:buFont typeface="Arial" panose="020B0604020202020204" pitchFamily="34" charset="0"/>
              <a:buChar char="•"/>
            </a:pPr>
            <a:endParaRPr lang="en-NZ" dirty="0" smtClean="0"/>
          </a:p>
          <a:p>
            <a:pPr marL="171450" indent="-171450">
              <a:buFont typeface="Arial" panose="020B0604020202020204" pitchFamily="34" charset="0"/>
              <a:buChar char="•"/>
            </a:pPr>
            <a:r>
              <a:rPr lang="en-NZ" dirty="0" smtClean="0"/>
              <a:t>By adjusting the probability distributions, you can get different behaviours from the same FSM</a:t>
            </a:r>
          </a:p>
          <a:p>
            <a:pPr marL="171450" indent="-171450">
              <a:buFont typeface="Arial" panose="020B0604020202020204" pitchFamily="34" charset="0"/>
              <a:buChar char="•"/>
            </a:pPr>
            <a:endParaRPr lang="en-NZ" dirty="0" smtClean="0"/>
          </a:p>
          <a:p>
            <a:pPr marL="171450" indent="-171450">
              <a:buFont typeface="Arial" panose="020B0604020202020204" pitchFamily="34" charset="0"/>
              <a:buChar char="•"/>
            </a:pPr>
            <a:r>
              <a:rPr lang="en-NZ" dirty="0" smtClean="0"/>
              <a:t>Enemy 1 would be very aggressive, and enemy 2 would be very passive</a:t>
            </a:r>
            <a:endParaRPr lang="en-NZ" dirty="0"/>
          </a:p>
        </p:txBody>
      </p:sp>
      <p:sp>
        <p:nvSpPr>
          <p:cNvPr id="4" name="Slide Number Placeholder 3"/>
          <p:cNvSpPr>
            <a:spLocks noGrp="1"/>
          </p:cNvSpPr>
          <p:nvPr>
            <p:ph type="sldNum" sz="quarter" idx="10"/>
          </p:nvPr>
        </p:nvSpPr>
        <p:spPr/>
        <p:txBody>
          <a:bodyPr/>
          <a:lstStyle/>
          <a:p>
            <a:fld id="{BBC1DE02-C006-4F38-873D-E62701AB1734}" type="slidenum">
              <a:rPr lang="en-NZ" smtClean="0"/>
              <a:t>11</a:t>
            </a:fld>
            <a:endParaRPr lang="en-NZ"/>
          </a:p>
        </p:txBody>
      </p:sp>
    </p:spTree>
    <p:extLst>
      <p:ext uri="{BB962C8B-B14F-4D97-AF65-F5344CB8AC3E}">
        <p14:creationId xmlns:p14="http://schemas.microsoft.com/office/powerpoint/2010/main" val="33700233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NZ" dirty="0"/>
          </a:p>
        </p:txBody>
      </p:sp>
      <p:sp>
        <p:nvSpPr>
          <p:cNvPr id="4" name="Slide Number Placeholder 3"/>
          <p:cNvSpPr>
            <a:spLocks noGrp="1"/>
          </p:cNvSpPr>
          <p:nvPr>
            <p:ph type="sldNum" sz="quarter" idx="10"/>
          </p:nvPr>
        </p:nvSpPr>
        <p:spPr/>
        <p:txBody>
          <a:bodyPr/>
          <a:lstStyle/>
          <a:p>
            <a:fld id="{BBC1DE02-C006-4F38-873D-E62701AB1734}" type="slidenum">
              <a:rPr lang="en-NZ" smtClean="0"/>
              <a:t>12</a:t>
            </a:fld>
            <a:endParaRPr lang="en-NZ"/>
          </a:p>
        </p:txBody>
      </p:sp>
    </p:spTree>
    <p:extLst>
      <p:ext uri="{BB962C8B-B14F-4D97-AF65-F5344CB8AC3E}">
        <p14:creationId xmlns:p14="http://schemas.microsoft.com/office/powerpoint/2010/main" val="16180608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sz="1200" kern="1200" dirty="0" smtClean="0">
                <a:solidFill>
                  <a:schemeClr val="tx1"/>
                </a:solidFill>
                <a:effectLst/>
                <a:latin typeface="+mn-lt"/>
                <a:ea typeface="+mn-ea"/>
                <a:cs typeface="+mn-cs"/>
              </a:rPr>
              <a:t>NB. Note that here there is nothing about changing state</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This is just what you do while in a particular state</a:t>
            </a:r>
          </a:p>
        </p:txBody>
      </p:sp>
      <p:sp>
        <p:nvSpPr>
          <p:cNvPr id="4" name="Slide Number Placeholder 3"/>
          <p:cNvSpPr>
            <a:spLocks noGrp="1"/>
          </p:cNvSpPr>
          <p:nvPr>
            <p:ph type="sldNum" sz="quarter" idx="10"/>
          </p:nvPr>
        </p:nvSpPr>
        <p:spPr/>
        <p:txBody>
          <a:bodyPr/>
          <a:lstStyle/>
          <a:p>
            <a:fld id="{BBC1DE02-C006-4F38-873D-E62701AB1734}" type="slidenum">
              <a:rPr lang="en-NZ" smtClean="0"/>
              <a:t>3</a:t>
            </a:fld>
            <a:endParaRPr lang="en-NZ"/>
          </a:p>
        </p:txBody>
      </p:sp>
    </p:spTree>
    <p:extLst>
      <p:ext uri="{BB962C8B-B14F-4D97-AF65-F5344CB8AC3E}">
        <p14:creationId xmlns:p14="http://schemas.microsoft.com/office/powerpoint/2010/main" val="9291147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sz="1200" kern="1200" dirty="0" smtClean="0">
                <a:solidFill>
                  <a:schemeClr val="tx1"/>
                </a:solidFill>
                <a:effectLst/>
                <a:latin typeface="+mn-lt"/>
                <a:ea typeface="+mn-ea"/>
                <a:cs typeface="+mn-cs"/>
              </a:rPr>
              <a:t>The FSM is very common in games programming, because many of the required behaviours can easily be captured using the states-events-actions approach</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Here is an FSM for a patrolling guard AI</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From </a:t>
            </a:r>
            <a:r>
              <a:rPr lang="en-NZ" sz="1200" kern="1200" dirty="0" err="1" smtClean="0">
                <a:solidFill>
                  <a:schemeClr val="tx1"/>
                </a:solidFill>
                <a:effectLst/>
                <a:latin typeface="+mn-lt"/>
                <a:ea typeface="+mn-ea"/>
                <a:cs typeface="+mn-cs"/>
              </a:rPr>
              <a:t>Dalmau</a:t>
            </a:r>
            <a:r>
              <a:rPr lang="en-NZ" sz="1200" kern="1200" dirty="0" smtClean="0">
                <a:solidFill>
                  <a:schemeClr val="tx1"/>
                </a:solidFill>
                <a:effectLst/>
                <a:latin typeface="+mn-lt"/>
                <a:ea typeface="+mn-ea"/>
                <a:cs typeface="+mn-cs"/>
              </a:rPr>
              <a:t>, Core Techniques and Algorithms in Game Programming</a:t>
            </a:r>
          </a:p>
          <a:p>
            <a:pPr marL="628650" lvl="1" indent="-171450">
              <a:buFont typeface="Arial" charset="0"/>
              <a:buChar char="•"/>
            </a:pPr>
            <a:r>
              <a:rPr lang="en-NZ" sz="1200" kern="1200" dirty="0" smtClean="0">
                <a:solidFill>
                  <a:schemeClr val="tx1"/>
                </a:solidFill>
                <a:effectLst/>
                <a:latin typeface="+mn-lt"/>
                <a:ea typeface="+mn-ea"/>
                <a:cs typeface="+mn-cs"/>
              </a:rPr>
              <a:t>The enemy has a predefined set of waypoints that he patrols in a cyclical way</a:t>
            </a:r>
          </a:p>
          <a:p>
            <a:pPr marL="628650" lvl="1" indent="-171450">
              <a:buFont typeface="Arial" charset="0"/>
              <a:buChar char="•"/>
            </a:pPr>
            <a:r>
              <a:rPr lang="en-NZ" sz="1200" kern="1200" dirty="0" smtClean="0">
                <a:solidFill>
                  <a:schemeClr val="tx1"/>
                </a:solidFill>
                <a:effectLst/>
                <a:latin typeface="+mn-lt"/>
                <a:ea typeface="+mn-ea"/>
                <a:cs typeface="+mn-cs"/>
              </a:rPr>
              <a:t>The enemy detects the player when it is inside his “viewing cone” (field of vision)</a:t>
            </a:r>
          </a:p>
          <a:p>
            <a:pPr marL="628650" lvl="1" indent="-171450">
              <a:buFont typeface="Arial" charset="0"/>
              <a:buChar char="•"/>
            </a:pPr>
            <a:r>
              <a:rPr lang="en-NZ" sz="1200" kern="1200" dirty="0" smtClean="0">
                <a:solidFill>
                  <a:schemeClr val="tx1"/>
                </a:solidFill>
                <a:effectLst/>
                <a:latin typeface="+mn-lt"/>
                <a:ea typeface="+mn-ea"/>
                <a:cs typeface="+mn-cs"/>
              </a:rPr>
              <a:t>If enemy sees player, it chases</a:t>
            </a:r>
          </a:p>
          <a:p>
            <a:pPr marL="628650" lvl="1" indent="-171450">
              <a:buFont typeface="Arial" charset="0"/>
              <a:buChar char="•"/>
            </a:pPr>
            <a:r>
              <a:rPr lang="en-NZ" sz="1200" kern="1200" dirty="0" smtClean="0">
                <a:solidFill>
                  <a:schemeClr val="tx1"/>
                </a:solidFill>
                <a:effectLst/>
                <a:latin typeface="+mn-lt"/>
                <a:ea typeface="+mn-ea"/>
                <a:cs typeface="+mn-cs"/>
              </a:rPr>
              <a:t>If enemy gets close enough to player, he stops chasing and starts hitting</a:t>
            </a:r>
          </a:p>
          <a:p>
            <a:pPr marL="628650" lvl="1"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Most of the time in Seek Waypoint, walking toward waypoint</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When waypoint reached, turns toward next waypoint</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When realigned, returns to Seek state</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If while Seeking, see player, moves to Chase state</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And so on.</a:t>
            </a:r>
          </a:p>
          <a:p>
            <a:pPr marL="171450" indent="-171450">
              <a:buFont typeface="Arial" charset="0"/>
              <a:buChar char="•"/>
            </a:pPr>
            <a:endParaRPr lang="en-NZ"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BC1DE02-C006-4F38-873D-E62701AB1734}" type="slidenum">
              <a:rPr lang="en-NZ" smtClean="0"/>
              <a:t>4</a:t>
            </a:fld>
            <a:endParaRPr lang="en-NZ"/>
          </a:p>
        </p:txBody>
      </p:sp>
    </p:spTree>
    <p:extLst>
      <p:ext uri="{BB962C8B-B14F-4D97-AF65-F5344CB8AC3E}">
        <p14:creationId xmlns:p14="http://schemas.microsoft.com/office/powerpoint/2010/main" val="20259801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sz="1200" kern="1200" dirty="0" smtClean="0">
                <a:solidFill>
                  <a:schemeClr val="tx1"/>
                </a:solidFill>
                <a:effectLst/>
                <a:latin typeface="+mn-lt"/>
                <a:ea typeface="+mn-ea"/>
                <a:cs typeface="+mn-cs"/>
              </a:rPr>
              <a:t>Real FSM From Quake</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Quake is pretty much all FSM</a:t>
            </a:r>
          </a:p>
        </p:txBody>
      </p:sp>
      <p:sp>
        <p:nvSpPr>
          <p:cNvPr id="4" name="Slide Number Placeholder 3"/>
          <p:cNvSpPr>
            <a:spLocks noGrp="1"/>
          </p:cNvSpPr>
          <p:nvPr>
            <p:ph type="sldNum" sz="quarter" idx="10"/>
          </p:nvPr>
        </p:nvSpPr>
        <p:spPr/>
        <p:txBody>
          <a:bodyPr/>
          <a:lstStyle/>
          <a:p>
            <a:fld id="{BBC1DE02-C006-4F38-873D-E62701AB1734}" type="slidenum">
              <a:rPr lang="en-NZ" smtClean="0"/>
              <a:t>5</a:t>
            </a:fld>
            <a:endParaRPr lang="en-NZ"/>
          </a:p>
        </p:txBody>
      </p:sp>
    </p:spTree>
    <p:extLst>
      <p:ext uri="{BB962C8B-B14F-4D97-AF65-F5344CB8AC3E}">
        <p14:creationId xmlns:p14="http://schemas.microsoft.com/office/powerpoint/2010/main" val="1062859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sz="1200" kern="1200" dirty="0" smtClean="0">
                <a:solidFill>
                  <a:schemeClr val="tx1"/>
                </a:solidFill>
                <a:effectLst/>
                <a:latin typeface="+mn-lt"/>
                <a:ea typeface="+mn-ea"/>
                <a:cs typeface="+mn-cs"/>
              </a:rPr>
              <a:t>From Quake again</a:t>
            </a:r>
          </a:p>
        </p:txBody>
      </p:sp>
      <p:sp>
        <p:nvSpPr>
          <p:cNvPr id="4" name="Slide Number Placeholder 3"/>
          <p:cNvSpPr>
            <a:spLocks noGrp="1"/>
          </p:cNvSpPr>
          <p:nvPr>
            <p:ph type="sldNum" sz="quarter" idx="10"/>
          </p:nvPr>
        </p:nvSpPr>
        <p:spPr/>
        <p:txBody>
          <a:bodyPr/>
          <a:lstStyle/>
          <a:p>
            <a:fld id="{BBC1DE02-C006-4F38-873D-E62701AB1734}" type="slidenum">
              <a:rPr lang="en-NZ" smtClean="0"/>
              <a:t>6</a:t>
            </a:fld>
            <a:endParaRPr lang="en-NZ"/>
          </a:p>
        </p:txBody>
      </p:sp>
    </p:spTree>
    <p:extLst>
      <p:ext uri="{BB962C8B-B14F-4D97-AF65-F5344CB8AC3E}">
        <p14:creationId xmlns:p14="http://schemas.microsoft.com/office/powerpoint/2010/main" val="9365118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NZ"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BC1DE02-C006-4F38-873D-E62701AB1734}" type="slidenum">
              <a:rPr lang="en-NZ" smtClean="0"/>
              <a:t>7</a:t>
            </a:fld>
            <a:endParaRPr lang="en-NZ"/>
          </a:p>
        </p:txBody>
      </p:sp>
    </p:spTree>
    <p:extLst>
      <p:ext uri="{BB962C8B-B14F-4D97-AF65-F5344CB8AC3E}">
        <p14:creationId xmlns:p14="http://schemas.microsoft.com/office/powerpoint/2010/main" val="6783076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sz="1200" kern="1200" dirty="0" smtClean="0">
                <a:solidFill>
                  <a:schemeClr val="tx1"/>
                </a:solidFill>
                <a:effectLst/>
                <a:latin typeface="+mn-lt"/>
                <a:ea typeface="+mn-ea"/>
                <a:cs typeface="+mn-cs"/>
              </a:rPr>
              <a:t>The update state method says: Given the state I am currently in, check for each of the events that cause me to change state. If one has occurred, change</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The perform actions method says: Given the state I am currently in, do whatever actions are associated with being in that state</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At each game cycle, all AIs do their update state. Then all AIs do their perform actions</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In practice, a managing class like a sprite list, or something that holds an array of entities, iterates over its collection and calls the methods on each one. All update, then all action</a:t>
            </a:r>
          </a:p>
          <a:p>
            <a:pPr marL="171450" indent="-171450">
              <a:buFont typeface="Arial" charset="0"/>
              <a:buChar char="•"/>
            </a:pPr>
            <a:endParaRPr lang="en-NZ"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BC1DE02-C006-4F38-873D-E62701AB1734}" type="slidenum">
              <a:rPr lang="en-NZ" smtClean="0"/>
              <a:t>8</a:t>
            </a:fld>
            <a:endParaRPr lang="en-NZ"/>
          </a:p>
        </p:txBody>
      </p:sp>
    </p:spTree>
    <p:extLst>
      <p:ext uri="{BB962C8B-B14F-4D97-AF65-F5344CB8AC3E}">
        <p14:creationId xmlns:p14="http://schemas.microsoft.com/office/powerpoint/2010/main" val="10584278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sz="1200" kern="1200" dirty="0" smtClean="0">
                <a:solidFill>
                  <a:schemeClr val="tx1"/>
                </a:solidFill>
                <a:effectLst/>
                <a:latin typeface="+mn-lt"/>
                <a:ea typeface="+mn-ea"/>
                <a:cs typeface="+mn-cs"/>
              </a:rPr>
              <a:t>Both of these methods are built on one big switch statement</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NB: In this method, we only make sure we are in the correct state. We don’t do anything</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In pseudocode, it looks like this (for my cat)</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Then the bulk of the coding is to be able to keep track of things like how long since you have eaten (use counter variables) and whether there is another cat in the yard (write methods that accept a collection of neighbour cats and check their locations)</a:t>
            </a:r>
          </a:p>
        </p:txBody>
      </p:sp>
      <p:sp>
        <p:nvSpPr>
          <p:cNvPr id="4" name="Slide Number Placeholder 3"/>
          <p:cNvSpPr>
            <a:spLocks noGrp="1"/>
          </p:cNvSpPr>
          <p:nvPr>
            <p:ph type="sldNum" sz="quarter" idx="10"/>
          </p:nvPr>
        </p:nvSpPr>
        <p:spPr/>
        <p:txBody>
          <a:bodyPr/>
          <a:lstStyle/>
          <a:p>
            <a:fld id="{BBC1DE02-C006-4F38-873D-E62701AB1734}" type="slidenum">
              <a:rPr lang="en-NZ" smtClean="0"/>
              <a:t>9</a:t>
            </a:fld>
            <a:endParaRPr lang="en-NZ"/>
          </a:p>
        </p:txBody>
      </p:sp>
    </p:spTree>
    <p:extLst>
      <p:ext uri="{BB962C8B-B14F-4D97-AF65-F5344CB8AC3E}">
        <p14:creationId xmlns:p14="http://schemas.microsoft.com/office/powerpoint/2010/main" val="5927444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sz="1200" kern="1200" dirty="0" smtClean="0">
                <a:solidFill>
                  <a:schemeClr val="tx1"/>
                </a:solidFill>
                <a:effectLst/>
                <a:latin typeface="+mn-lt"/>
                <a:ea typeface="+mn-ea"/>
                <a:cs typeface="+mn-cs"/>
              </a:rPr>
              <a:t>Here are all the things one does in each state</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It is important when coding an FSM to keep quite clear what is an event that changes state and what is an action while in a state. Don’t mix them up. Don’t, for example, put actions in the </a:t>
            </a:r>
            <a:r>
              <a:rPr lang="en-NZ" sz="1200" kern="1200" dirty="0" err="1" smtClean="0">
                <a:solidFill>
                  <a:schemeClr val="tx1"/>
                </a:solidFill>
                <a:effectLst/>
                <a:latin typeface="+mn-lt"/>
                <a:ea typeface="+mn-ea"/>
                <a:cs typeface="+mn-cs"/>
              </a:rPr>
              <a:t>UpdateState</a:t>
            </a:r>
            <a:r>
              <a:rPr lang="en-NZ" sz="1200" kern="1200" dirty="0" smtClean="0">
                <a:solidFill>
                  <a:schemeClr val="tx1"/>
                </a:solidFill>
                <a:effectLst/>
                <a:latin typeface="+mn-lt"/>
                <a:ea typeface="+mn-ea"/>
                <a:cs typeface="+mn-cs"/>
              </a:rPr>
              <a:t> method. That will make your code much harder to maintain than if you keep the two types of code clearly separated</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And so on. You need to figure out how to implement all the behaviours, but the scheduling code is quite straightforward</a:t>
            </a:r>
          </a:p>
        </p:txBody>
      </p:sp>
      <p:sp>
        <p:nvSpPr>
          <p:cNvPr id="4" name="Slide Number Placeholder 3"/>
          <p:cNvSpPr>
            <a:spLocks noGrp="1"/>
          </p:cNvSpPr>
          <p:nvPr>
            <p:ph type="sldNum" sz="quarter" idx="10"/>
          </p:nvPr>
        </p:nvSpPr>
        <p:spPr/>
        <p:txBody>
          <a:bodyPr/>
          <a:lstStyle/>
          <a:p>
            <a:fld id="{BBC1DE02-C006-4F38-873D-E62701AB1734}" type="slidenum">
              <a:rPr lang="en-NZ" smtClean="0"/>
              <a:t>10</a:t>
            </a:fld>
            <a:endParaRPr lang="en-NZ"/>
          </a:p>
        </p:txBody>
      </p:sp>
    </p:spTree>
    <p:extLst>
      <p:ext uri="{BB962C8B-B14F-4D97-AF65-F5344CB8AC3E}">
        <p14:creationId xmlns:p14="http://schemas.microsoft.com/office/powerpoint/2010/main" val="27119666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9/26/2019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9/26/2019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9/26/2019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9/26/2019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9/26/2019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9/26/2019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9/26/2019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2" name="Rectangle 1"/>
          <p:cNvSpPr/>
          <p:nvPr/>
        </p:nvSpPr>
        <p:spPr>
          <a:xfrm>
            <a:off x="0" y="2133600"/>
            <a:ext cx="9144000" cy="2300630"/>
          </a:xfrm>
          <a:prstGeom prst="rect">
            <a:avLst/>
          </a:prstGeom>
          <a:noFill/>
        </p:spPr>
        <p:txBody>
          <a:bodyPr wrap="square" lIns="68580" tIns="34290" rIns="68580" bIns="34290">
            <a:spAutoFit/>
          </a:bodyPr>
          <a:lstStyle/>
          <a:p>
            <a:pPr algn="ctr"/>
            <a:r>
              <a:rPr lang="en-US" sz="4000" b="1" dirty="0"/>
              <a:t>Programming </a:t>
            </a:r>
            <a:r>
              <a:rPr lang="en-US" sz="4000" b="1" dirty="0" smtClean="0"/>
              <a:t>4</a:t>
            </a:r>
            <a:endParaRPr lang="en-US" sz="2500" b="1" dirty="0"/>
          </a:p>
          <a:p>
            <a:pPr algn="ctr"/>
            <a:r>
              <a:rPr lang="en-US" sz="4000" b="1" dirty="0" smtClean="0"/>
              <a:t>10.2 Finite State </a:t>
            </a:r>
            <a:r>
              <a:rPr lang="en-US" sz="4000" b="1" dirty="0" smtClean="0"/>
              <a:t>Machines</a:t>
            </a:r>
            <a:endParaRPr lang="en-US" sz="4000" b="1" dirty="0" smtClean="0"/>
          </a:p>
          <a:p>
            <a:pPr algn="ctr"/>
            <a:endParaRPr lang="en-US" sz="2500" b="1" dirty="0"/>
          </a:p>
          <a:p>
            <a:pPr algn="ctr"/>
            <a:r>
              <a:rPr lang="en-US" sz="4000" b="1" dirty="0"/>
              <a:t>Semester 2</a:t>
            </a:r>
            <a:r>
              <a:rPr lang="en-US" sz="4000" b="1" dirty="0" smtClean="0"/>
              <a:t>, </a:t>
            </a:r>
            <a:r>
              <a:rPr lang="en-US" sz="4000" b="1" dirty="0"/>
              <a:t>2019</a:t>
            </a:r>
          </a:p>
        </p:txBody>
      </p:sp>
    </p:spTree>
    <p:extLst>
      <p:ext uri="{BB962C8B-B14F-4D97-AF65-F5344CB8AC3E}">
        <p14:creationId xmlns:p14="http://schemas.microsoft.com/office/powerpoint/2010/main" val="32492096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5786199"/>
          </a:xfrm>
          <a:prstGeom prst="rect">
            <a:avLst/>
          </a:prstGeom>
        </p:spPr>
        <p:txBody>
          <a:bodyPr wrap="square">
            <a:spAutoFit/>
          </a:bodyPr>
          <a:lstStyle/>
          <a:p>
            <a:pPr algn="ctr"/>
            <a:endParaRPr lang="en-US" sz="4000" b="1" dirty="0"/>
          </a:p>
          <a:p>
            <a:pPr lvl="1"/>
            <a:r>
              <a:rPr lang="en-NZ" sz="3500" b="1" dirty="0" smtClean="0"/>
              <a:t>Coding an FSM</a:t>
            </a:r>
            <a:endParaRPr lang="en-US" sz="3500" b="1"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NZ" sz="2500" dirty="0" smtClean="0"/>
              <a:t>Perform actions</a:t>
            </a:r>
            <a:endParaRPr lang="en-NZ" sz="2500" dirty="0"/>
          </a:p>
          <a:p>
            <a:pPr marL="1657350" lvl="2" indent="-742950">
              <a:buFont typeface="Arial" panose="020B0604020202020204" pitchFamily="34" charset="0"/>
              <a:buChar char="•"/>
            </a:pPr>
            <a:endParaRPr lang="en-NZ" sz="2500" dirty="0"/>
          </a:p>
          <a:p>
            <a:pPr lvl="2"/>
            <a:r>
              <a:rPr lang="en-NZ" sz="2000" dirty="0"/>
              <a:t>switch (</a:t>
            </a:r>
            <a:r>
              <a:rPr lang="en-NZ" sz="2000" dirty="0" err="1"/>
              <a:t>catState</a:t>
            </a:r>
            <a:r>
              <a:rPr lang="en-NZ" sz="2000" dirty="0"/>
              <a:t>)</a:t>
            </a:r>
          </a:p>
          <a:p>
            <a:pPr lvl="3"/>
            <a:r>
              <a:rPr lang="en-NZ" sz="2000" dirty="0" smtClean="0"/>
              <a:t>case </a:t>
            </a:r>
            <a:r>
              <a:rPr lang="en-NZ" sz="2000" dirty="0"/>
              <a:t>Sleeping:</a:t>
            </a:r>
          </a:p>
          <a:p>
            <a:pPr lvl="2"/>
            <a:r>
              <a:rPr lang="en-NZ" sz="2000" dirty="0"/>
              <a:t>	Drool();</a:t>
            </a:r>
          </a:p>
          <a:p>
            <a:pPr lvl="2"/>
            <a:r>
              <a:rPr lang="en-NZ" sz="2000" dirty="0"/>
              <a:t>	if (</a:t>
            </a:r>
            <a:r>
              <a:rPr lang="en-NZ" sz="2000" dirty="0" err="1"/>
              <a:t>rGen</a:t>
            </a:r>
            <a:r>
              <a:rPr lang="en-NZ" sz="2000" dirty="0"/>
              <a:t>-&gt;Next(100) &gt; ROLLPROB) Rollover();</a:t>
            </a:r>
          </a:p>
          <a:p>
            <a:pPr lvl="2"/>
            <a:r>
              <a:rPr lang="en-NZ" sz="2000" dirty="0"/>
              <a:t>	</a:t>
            </a:r>
            <a:r>
              <a:rPr lang="en-NZ" sz="2000" dirty="0" smtClean="0"/>
              <a:t>	</a:t>
            </a:r>
            <a:r>
              <a:rPr lang="en-NZ" sz="2000" dirty="0" err="1" smtClean="0"/>
              <a:t>Haven’tEatenCount</a:t>
            </a:r>
            <a:r>
              <a:rPr lang="en-NZ" sz="2000" dirty="0"/>
              <a:t>++</a:t>
            </a:r>
          </a:p>
          <a:p>
            <a:pPr lvl="2"/>
            <a:r>
              <a:rPr lang="en-NZ" sz="2000" dirty="0"/>
              <a:t>	break;</a:t>
            </a:r>
          </a:p>
          <a:p>
            <a:pPr lvl="3"/>
            <a:r>
              <a:rPr lang="en-NZ" sz="2000" dirty="0"/>
              <a:t>case Chasing:</a:t>
            </a:r>
          </a:p>
          <a:p>
            <a:pPr lvl="4"/>
            <a:r>
              <a:rPr lang="en-NZ" sz="2000" dirty="0" err="1"/>
              <a:t>TargetAction</a:t>
            </a:r>
            <a:r>
              <a:rPr lang="en-NZ" sz="2000" dirty="0"/>
              <a:t>(</a:t>
            </a:r>
            <a:r>
              <a:rPr lang="en-NZ" sz="2000" dirty="0" err="1"/>
              <a:t>NeighbourCat</a:t>
            </a:r>
            <a:r>
              <a:rPr lang="en-NZ" sz="2000" dirty="0"/>
              <a:t>);</a:t>
            </a:r>
          </a:p>
          <a:p>
            <a:pPr lvl="4"/>
            <a:r>
              <a:rPr lang="en-NZ" sz="2000" dirty="0"/>
              <a:t>Hiss();</a:t>
            </a:r>
          </a:p>
          <a:p>
            <a:pPr lvl="4"/>
            <a:r>
              <a:rPr lang="en-NZ" sz="2000" dirty="0"/>
              <a:t>break;</a:t>
            </a:r>
          </a:p>
          <a:p>
            <a:pPr lvl="4"/>
            <a:r>
              <a:rPr lang="en-NZ" sz="2000" dirty="0"/>
              <a:t>…..</a:t>
            </a:r>
          </a:p>
        </p:txBody>
      </p:sp>
    </p:spTree>
    <p:extLst>
      <p:ext uri="{BB962C8B-B14F-4D97-AF65-F5344CB8AC3E}">
        <p14:creationId xmlns:p14="http://schemas.microsoft.com/office/powerpoint/2010/main" val="24983853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1631216"/>
          </a:xfrm>
          <a:prstGeom prst="rect">
            <a:avLst/>
          </a:prstGeom>
        </p:spPr>
        <p:txBody>
          <a:bodyPr wrap="square">
            <a:spAutoFit/>
          </a:bodyPr>
          <a:lstStyle/>
          <a:p>
            <a:pPr algn="ctr"/>
            <a:endParaRPr lang="en-US" sz="4000" b="1" dirty="0"/>
          </a:p>
          <a:p>
            <a:pPr lvl="1"/>
            <a:r>
              <a:rPr lang="en-NZ" sz="3500" b="1" dirty="0" smtClean="0"/>
              <a:t>Probabilistic FSM</a:t>
            </a:r>
            <a:endParaRPr lang="en-US" sz="3500" b="1" dirty="0" smtClean="0"/>
          </a:p>
          <a:p>
            <a:pPr marL="1657350" lvl="2" indent="-742950">
              <a:buFont typeface="Arial" panose="020B0604020202020204" pitchFamily="34" charset="0"/>
              <a:buChar char="•"/>
            </a:pPr>
            <a:endParaRPr lang="en-US" sz="2500" dirty="0" smtClean="0"/>
          </a:p>
        </p:txBody>
      </p:sp>
      <p:grpSp>
        <p:nvGrpSpPr>
          <p:cNvPr id="4" name="Group 3"/>
          <p:cNvGrpSpPr/>
          <p:nvPr/>
        </p:nvGrpSpPr>
        <p:grpSpPr>
          <a:xfrm>
            <a:off x="2070533" y="1664041"/>
            <a:ext cx="4464174" cy="2160712"/>
            <a:chOff x="323850" y="2781300"/>
            <a:chExt cx="4967288" cy="2592388"/>
          </a:xfrm>
        </p:grpSpPr>
        <p:sp>
          <p:nvSpPr>
            <p:cNvPr id="5" name="Text Box 4"/>
            <p:cNvSpPr txBox="1">
              <a:spLocks noChangeArrowheads="1"/>
            </p:cNvSpPr>
            <p:nvPr/>
          </p:nvSpPr>
          <p:spPr bwMode="auto">
            <a:xfrm>
              <a:off x="819944" y="2957513"/>
              <a:ext cx="628650" cy="366712"/>
            </a:xfrm>
            <a:prstGeom prst="rect">
              <a:avLst/>
            </a:prstGeom>
            <a:noFill/>
            <a:ln w="38100">
              <a:noFill/>
              <a:miter lim="800000"/>
              <a:headEnd/>
              <a:tailEnd/>
            </a:ln>
            <a:effectLst/>
          </p:spPr>
          <p:txBody>
            <a:bodyPr wrap="none">
              <a:spAutoFit/>
            </a:bodyPr>
            <a:lstStyle/>
            <a:p>
              <a:r>
                <a:rPr lang="en-NZ" dirty="0"/>
                <a:t>Seek</a:t>
              </a:r>
            </a:p>
          </p:txBody>
        </p:sp>
        <p:sp>
          <p:nvSpPr>
            <p:cNvPr id="6" name="Text Box 5"/>
            <p:cNvSpPr txBox="1">
              <a:spLocks noChangeArrowheads="1"/>
            </p:cNvSpPr>
            <p:nvPr/>
          </p:nvSpPr>
          <p:spPr bwMode="auto">
            <a:xfrm>
              <a:off x="4425950" y="3609353"/>
              <a:ext cx="577850" cy="366713"/>
            </a:xfrm>
            <a:prstGeom prst="rect">
              <a:avLst/>
            </a:prstGeom>
            <a:noFill/>
            <a:ln w="38100">
              <a:noFill/>
              <a:miter lim="800000"/>
              <a:headEnd/>
              <a:tailEnd/>
            </a:ln>
            <a:effectLst/>
          </p:spPr>
          <p:txBody>
            <a:bodyPr wrap="none">
              <a:spAutoFit/>
            </a:bodyPr>
            <a:lstStyle/>
            <a:p>
              <a:r>
                <a:rPr lang="en-NZ" dirty="0"/>
                <a:t>Flee</a:t>
              </a:r>
            </a:p>
          </p:txBody>
        </p:sp>
        <p:sp>
          <p:nvSpPr>
            <p:cNvPr id="7" name="Text Box 6"/>
            <p:cNvSpPr txBox="1">
              <a:spLocks noChangeArrowheads="1"/>
            </p:cNvSpPr>
            <p:nvPr/>
          </p:nvSpPr>
          <p:spPr bwMode="auto">
            <a:xfrm>
              <a:off x="547892" y="4758532"/>
              <a:ext cx="590550" cy="366712"/>
            </a:xfrm>
            <a:prstGeom prst="rect">
              <a:avLst/>
            </a:prstGeom>
            <a:noFill/>
            <a:ln w="38100">
              <a:noFill/>
              <a:miter lim="800000"/>
              <a:headEnd/>
              <a:tailEnd/>
            </a:ln>
            <a:effectLst/>
          </p:spPr>
          <p:txBody>
            <a:bodyPr wrap="none">
              <a:spAutoFit/>
            </a:bodyPr>
            <a:lstStyle/>
            <a:p>
              <a:r>
                <a:rPr lang="en-NZ" dirty="0"/>
                <a:t>Rest</a:t>
              </a:r>
            </a:p>
          </p:txBody>
        </p:sp>
        <p:sp>
          <p:nvSpPr>
            <p:cNvPr id="8" name="Oval 7"/>
            <p:cNvSpPr>
              <a:spLocks noChangeArrowheads="1"/>
            </p:cNvSpPr>
            <p:nvPr/>
          </p:nvSpPr>
          <p:spPr bwMode="auto">
            <a:xfrm>
              <a:off x="611188" y="2781300"/>
              <a:ext cx="1079500" cy="792163"/>
            </a:xfrm>
            <a:prstGeom prst="ellipse">
              <a:avLst/>
            </a:prstGeom>
            <a:noFill/>
            <a:ln w="38100">
              <a:solidFill>
                <a:srgbClr val="008000"/>
              </a:solidFill>
              <a:round/>
              <a:headEnd/>
              <a:tailEnd/>
            </a:ln>
            <a:effectLst/>
          </p:spPr>
          <p:txBody>
            <a:bodyPr wrap="none" anchor="ctr"/>
            <a:lstStyle/>
            <a:p>
              <a:endParaRPr lang="en-NZ"/>
            </a:p>
          </p:txBody>
        </p:sp>
        <p:sp>
          <p:nvSpPr>
            <p:cNvPr id="9" name="Oval 8"/>
            <p:cNvSpPr>
              <a:spLocks noChangeArrowheads="1"/>
            </p:cNvSpPr>
            <p:nvPr/>
          </p:nvSpPr>
          <p:spPr bwMode="auto">
            <a:xfrm>
              <a:off x="4211638" y="3429000"/>
              <a:ext cx="1079500" cy="792163"/>
            </a:xfrm>
            <a:prstGeom prst="ellipse">
              <a:avLst/>
            </a:prstGeom>
            <a:noFill/>
            <a:ln w="38100">
              <a:solidFill>
                <a:srgbClr val="008000"/>
              </a:solidFill>
              <a:round/>
              <a:headEnd/>
              <a:tailEnd/>
            </a:ln>
            <a:effectLst/>
          </p:spPr>
          <p:txBody>
            <a:bodyPr wrap="none" anchor="ctr"/>
            <a:lstStyle/>
            <a:p>
              <a:endParaRPr lang="en-NZ"/>
            </a:p>
          </p:txBody>
        </p:sp>
        <p:sp>
          <p:nvSpPr>
            <p:cNvPr id="10" name="Oval 9"/>
            <p:cNvSpPr>
              <a:spLocks noChangeArrowheads="1"/>
            </p:cNvSpPr>
            <p:nvPr/>
          </p:nvSpPr>
          <p:spPr bwMode="auto">
            <a:xfrm>
              <a:off x="323850" y="4581525"/>
              <a:ext cx="1079500" cy="792163"/>
            </a:xfrm>
            <a:prstGeom prst="ellipse">
              <a:avLst/>
            </a:prstGeom>
            <a:noFill/>
            <a:ln w="38100">
              <a:solidFill>
                <a:srgbClr val="008000"/>
              </a:solidFill>
              <a:round/>
              <a:headEnd/>
              <a:tailEnd/>
            </a:ln>
            <a:effectLst/>
          </p:spPr>
          <p:txBody>
            <a:bodyPr wrap="none" anchor="ctr"/>
            <a:lstStyle/>
            <a:p>
              <a:endParaRPr lang="en-NZ"/>
            </a:p>
          </p:txBody>
        </p:sp>
        <p:sp>
          <p:nvSpPr>
            <p:cNvPr id="11" name="Line 10"/>
            <p:cNvSpPr>
              <a:spLocks noChangeShapeType="1"/>
            </p:cNvSpPr>
            <p:nvPr/>
          </p:nvSpPr>
          <p:spPr bwMode="auto">
            <a:xfrm flipH="1" flipV="1">
              <a:off x="1763713" y="2997200"/>
              <a:ext cx="2303462" cy="576263"/>
            </a:xfrm>
            <a:prstGeom prst="line">
              <a:avLst/>
            </a:prstGeom>
            <a:noFill/>
            <a:ln w="38100">
              <a:solidFill>
                <a:schemeClr val="tx1"/>
              </a:solidFill>
              <a:round/>
              <a:headEnd/>
              <a:tailEnd type="triangle" w="med" len="med"/>
            </a:ln>
            <a:effectLst/>
          </p:spPr>
          <p:txBody>
            <a:bodyPr/>
            <a:lstStyle/>
            <a:p>
              <a:endParaRPr lang="en-NZ"/>
            </a:p>
          </p:txBody>
        </p:sp>
        <p:sp>
          <p:nvSpPr>
            <p:cNvPr id="12" name="Line 11"/>
            <p:cNvSpPr>
              <a:spLocks noChangeShapeType="1"/>
            </p:cNvSpPr>
            <p:nvPr/>
          </p:nvSpPr>
          <p:spPr bwMode="auto">
            <a:xfrm>
              <a:off x="1763713" y="3573463"/>
              <a:ext cx="2303462" cy="503237"/>
            </a:xfrm>
            <a:prstGeom prst="line">
              <a:avLst/>
            </a:prstGeom>
            <a:noFill/>
            <a:ln w="38100">
              <a:solidFill>
                <a:schemeClr val="tx1"/>
              </a:solidFill>
              <a:round/>
              <a:headEnd/>
              <a:tailEnd type="triangle" w="med" len="med"/>
            </a:ln>
            <a:effectLst/>
          </p:spPr>
          <p:txBody>
            <a:bodyPr/>
            <a:lstStyle/>
            <a:p>
              <a:endParaRPr lang="en-NZ"/>
            </a:p>
          </p:txBody>
        </p:sp>
        <p:sp>
          <p:nvSpPr>
            <p:cNvPr id="13" name="Line 12"/>
            <p:cNvSpPr>
              <a:spLocks noChangeShapeType="1"/>
            </p:cNvSpPr>
            <p:nvPr/>
          </p:nvSpPr>
          <p:spPr bwMode="auto">
            <a:xfrm flipH="1">
              <a:off x="1690688" y="4797425"/>
              <a:ext cx="3241675" cy="431800"/>
            </a:xfrm>
            <a:prstGeom prst="line">
              <a:avLst/>
            </a:prstGeom>
            <a:noFill/>
            <a:ln w="38100">
              <a:solidFill>
                <a:schemeClr val="tx1"/>
              </a:solidFill>
              <a:round/>
              <a:headEnd/>
              <a:tailEnd type="triangle" w="med" len="med"/>
            </a:ln>
            <a:effectLst/>
          </p:spPr>
          <p:txBody>
            <a:bodyPr/>
            <a:lstStyle/>
            <a:p>
              <a:endParaRPr lang="en-NZ"/>
            </a:p>
          </p:txBody>
        </p:sp>
        <p:sp>
          <p:nvSpPr>
            <p:cNvPr id="14" name="Line 13"/>
            <p:cNvSpPr>
              <a:spLocks noChangeShapeType="1"/>
            </p:cNvSpPr>
            <p:nvPr/>
          </p:nvSpPr>
          <p:spPr bwMode="auto">
            <a:xfrm flipV="1">
              <a:off x="1690688" y="4437063"/>
              <a:ext cx="3024187" cy="504825"/>
            </a:xfrm>
            <a:prstGeom prst="line">
              <a:avLst/>
            </a:prstGeom>
            <a:noFill/>
            <a:ln w="38100">
              <a:solidFill>
                <a:schemeClr val="tx1"/>
              </a:solidFill>
              <a:round/>
              <a:headEnd/>
              <a:tailEnd type="triangle" w="med" len="med"/>
            </a:ln>
            <a:effectLst/>
          </p:spPr>
          <p:txBody>
            <a:bodyPr/>
            <a:lstStyle/>
            <a:p>
              <a:endParaRPr lang="en-NZ"/>
            </a:p>
          </p:txBody>
        </p:sp>
        <p:sp>
          <p:nvSpPr>
            <p:cNvPr id="15" name="Line 14"/>
            <p:cNvSpPr>
              <a:spLocks noChangeShapeType="1"/>
            </p:cNvSpPr>
            <p:nvPr/>
          </p:nvSpPr>
          <p:spPr bwMode="auto">
            <a:xfrm flipV="1">
              <a:off x="1116013" y="3644900"/>
              <a:ext cx="71437" cy="863600"/>
            </a:xfrm>
            <a:prstGeom prst="line">
              <a:avLst/>
            </a:prstGeom>
            <a:noFill/>
            <a:ln w="38100">
              <a:solidFill>
                <a:schemeClr val="tx1"/>
              </a:solidFill>
              <a:round/>
              <a:headEnd/>
              <a:tailEnd type="triangle" w="med" len="med"/>
            </a:ln>
            <a:effectLst/>
          </p:spPr>
          <p:txBody>
            <a:bodyPr/>
            <a:lstStyle/>
            <a:p>
              <a:endParaRPr lang="en-NZ"/>
            </a:p>
          </p:txBody>
        </p:sp>
        <p:sp>
          <p:nvSpPr>
            <p:cNvPr id="16" name="Line 15"/>
            <p:cNvSpPr>
              <a:spLocks noChangeShapeType="1"/>
            </p:cNvSpPr>
            <p:nvPr/>
          </p:nvSpPr>
          <p:spPr bwMode="auto">
            <a:xfrm flipH="1">
              <a:off x="682625" y="3716338"/>
              <a:ext cx="144463" cy="792162"/>
            </a:xfrm>
            <a:prstGeom prst="line">
              <a:avLst/>
            </a:prstGeom>
            <a:noFill/>
            <a:ln w="38100">
              <a:solidFill>
                <a:schemeClr val="tx1"/>
              </a:solidFill>
              <a:round/>
              <a:headEnd/>
              <a:tailEnd type="triangle" w="med" len="med"/>
            </a:ln>
            <a:effectLst/>
          </p:spPr>
          <p:txBody>
            <a:bodyPr/>
            <a:lstStyle/>
            <a:p>
              <a:endParaRPr lang="en-NZ"/>
            </a:p>
          </p:txBody>
        </p:sp>
      </p:grpSp>
      <p:pic>
        <p:nvPicPr>
          <p:cNvPr id="2" name="Picture 1"/>
          <p:cNvPicPr>
            <a:picLocks noChangeAspect="1"/>
          </p:cNvPicPr>
          <p:nvPr/>
        </p:nvPicPr>
        <p:blipFill>
          <a:blip r:embed="rId3"/>
          <a:stretch>
            <a:fillRect/>
          </a:stretch>
        </p:blipFill>
        <p:spPr>
          <a:xfrm>
            <a:off x="1229970" y="4412393"/>
            <a:ext cx="6145301" cy="1853345"/>
          </a:xfrm>
          <a:prstGeom prst="rect">
            <a:avLst/>
          </a:prstGeom>
        </p:spPr>
      </p:pic>
    </p:spTree>
    <p:extLst>
      <p:ext uri="{BB962C8B-B14F-4D97-AF65-F5344CB8AC3E}">
        <p14:creationId xmlns:p14="http://schemas.microsoft.com/office/powerpoint/2010/main" val="3480313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1631216"/>
          </a:xfrm>
          <a:prstGeom prst="rect">
            <a:avLst/>
          </a:prstGeom>
        </p:spPr>
        <p:txBody>
          <a:bodyPr wrap="square">
            <a:spAutoFit/>
          </a:bodyPr>
          <a:lstStyle/>
          <a:p>
            <a:pPr algn="ctr"/>
            <a:endParaRPr lang="en-US" sz="4000" b="1" dirty="0"/>
          </a:p>
          <a:p>
            <a:pPr lvl="1"/>
            <a:r>
              <a:rPr lang="en-NZ" sz="3500" b="1" dirty="0" smtClean="0"/>
              <a:t>Practical</a:t>
            </a:r>
            <a:endParaRPr lang="en-US" sz="3500" b="1" dirty="0" smtClean="0"/>
          </a:p>
          <a:p>
            <a:pPr marL="1657350" lvl="2" indent="-742950">
              <a:buFont typeface="Arial" panose="020B0604020202020204" pitchFamily="34" charset="0"/>
              <a:buChar char="•"/>
            </a:pPr>
            <a:endParaRPr lang="en-US" sz="2500" dirty="0" smtClean="0"/>
          </a:p>
        </p:txBody>
      </p:sp>
      <p:pic>
        <p:nvPicPr>
          <p:cNvPr id="17"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867" t="4141" r="2354" b="4357"/>
          <a:stretch/>
        </p:blipFill>
        <p:spPr bwMode="auto">
          <a:xfrm>
            <a:off x="1485900" y="1631216"/>
            <a:ext cx="61722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2550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2785378"/>
          </a:xfrm>
          <a:prstGeom prst="rect">
            <a:avLst/>
          </a:prstGeom>
        </p:spPr>
        <p:txBody>
          <a:bodyPr wrap="square">
            <a:spAutoFit/>
          </a:bodyPr>
          <a:lstStyle/>
          <a:p>
            <a:pPr algn="ctr"/>
            <a:endParaRPr lang="en-US" sz="4000" b="1" dirty="0"/>
          </a:p>
          <a:p>
            <a:pPr lvl="1"/>
            <a:r>
              <a:rPr lang="en-NZ" sz="3500" b="1" dirty="0" smtClean="0"/>
              <a:t>FSM: state, actions and events</a:t>
            </a:r>
            <a:endParaRPr lang="en-US" sz="3500" b="1"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smtClean="0"/>
              <a:t>States and events</a:t>
            </a:r>
          </a:p>
          <a:p>
            <a:pPr lvl="2"/>
            <a:endParaRPr lang="en-US" sz="2500" dirty="0" smtClean="0"/>
          </a:p>
          <a:p>
            <a:pPr marL="1657350" lvl="2" indent="-742950">
              <a:buFont typeface="Arial" panose="020B0604020202020204" pitchFamily="34" charset="0"/>
              <a:buChar char="•"/>
            </a:pPr>
            <a:endParaRPr lang="en-US" sz="2500" dirty="0" smtClean="0"/>
          </a:p>
        </p:txBody>
      </p:sp>
      <p:grpSp>
        <p:nvGrpSpPr>
          <p:cNvPr id="2" name="Group 1"/>
          <p:cNvGrpSpPr/>
          <p:nvPr/>
        </p:nvGrpSpPr>
        <p:grpSpPr>
          <a:xfrm>
            <a:off x="747315" y="2590800"/>
            <a:ext cx="7649369" cy="2606319"/>
            <a:chOff x="738981" y="2708275"/>
            <a:chExt cx="7649369" cy="2606319"/>
          </a:xfrm>
        </p:grpSpPr>
        <p:sp>
          <p:nvSpPr>
            <p:cNvPr id="4" name="Text Box 4"/>
            <p:cNvSpPr txBox="1">
              <a:spLocks noChangeArrowheads="1"/>
            </p:cNvSpPr>
            <p:nvPr/>
          </p:nvSpPr>
          <p:spPr bwMode="auto">
            <a:xfrm>
              <a:off x="3275806" y="2922055"/>
              <a:ext cx="1800225" cy="366713"/>
            </a:xfrm>
            <a:prstGeom prst="rect">
              <a:avLst/>
            </a:prstGeom>
            <a:noFill/>
            <a:ln w="9525">
              <a:noFill/>
              <a:miter lim="800000"/>
              <a:headEnd/>
              <a:tailEnd/>
            </a:ln>
          </p:spPr>
          <p:txBody>
            <a:bodyPr>
              <a:spAutoFit/>
            </a:bodyPr>
            <a:lstStyle/>
            <a:p>
              <a:pPr algn="ctr">
                <a:spcBef>
                  <a:spcPct val="50000"/>
                </a:spcBef>
              </a:pPr>
              <a:r>
                <a:rPr lang="en-US" dirty="0"/>
                <a:t>Sleeping</a:t>
              </a:r>
              <a:endParaRPr lang="en-NZ" dirty="0"/>
            </a:p>
          </p:txBody>
        </p:sp>
        <p:sp>
          <p:nvSpPr>
            <p:cNvPr id="5" name="Text Box 5"/>
            <p:cNvSpPr txBox="1">
              <a:spLocks noChangeArrowheads="1"/>
            </p:cNvSpPr>
            <p:nvPr/>
          </p:nvSpPr>
          <p:spPr bwMode="auto">
            <a:xfrm>
              <a:off x="738981" y="4682007"/>
              <a:ext cx="2089150" cy="366712"/>
            </a:xfrm>
            <a:prstGeom prst="rect">
              <a:avLst/>
            </a:prstGeom>
            <a:noFill/>
            <a:ln w="9525">
              <a:noFill/>
              <a:miter lim="800000"/>
              <a:headEnd/>
              <a:tailEnd/>
            </a:ln>
          </p:spPr>
          <p:txBody>
            <a:bodyPr>
              <a:spAutoFit/>
            </a:bodyPr>
            <a:lstStyle/>
            <a:p>
              <a:pPr algn="ctr">
                <a:spcBef>
                  <a:spcPct val="50000"/>
                </a:spcBef>
              </a:pPr>
              <a:r>
                <a:rPr lang="en-US" dirty="0"/>
                <a:t>Eating</a:t>
              </a:r>
              <a:endParaRPr lang="en-NZ" dirty="0"/>
            </a:p>
          </p:txBody>
        </p:sp>
        <p:sp>
          <p:nvSpPr>
            <p:cNvPr id="6" name="Text Box 6"/>
            <p:cNvSpPr txBox="1">
              <a:spLocks noChangeArrowheads="1"/>
            </p:cNvSpPr>
            <p:nvPr/>
          </p:nvSpPr>
          <p:spPr bwMode="auto">
            <a:xfrm>
              <a:off x="5833268" y="4673244"/>
              <a:ext cx="2303463" cy="641350"/>
            </a:xfrm>
            <a:prstGeom prst="rect">
              <a:avLst/>
            </a:prstGeom>
            <a:noFill/>
            <a:ln w="9525">
              <a:noFill/>
              <a:miter lim="800000"/>
              <a:headEnd/>
              <a:tailEnd/>
            </a:ln>
          </p:spPr>
          <p:txBody>
            <a:bodyPr>
              <a:spAutoFit/>
            </a:bodyPr>
            <a:lstStyle/>
            <a:p>
              <a:pPr>
                <a:spcBef>
                  <a:spcPct val="50000"/>
                </a:spcBef>
              </a:pPr>
              <a:r>
                <a:rPr lang="en-US" dirty="0"/>
                <a:t>Chasing </a:t>
              </a:r>
              <a:r>
                <a:rPr lang="en-US" dirty="0" err="1"/>
                <a:t>neighbour</a:t>
              </a:r>
              <a:r>
                <a:rPr lang="en-US" dirty="0"/>
                <a:t> cat</a:t>
              </a:r>
              <a:endParaRPr lang="en-NZ" dirty="0"/>
            </a:p>
          </p:txBody>
        </p:sp>
        <p:sp>
          <p:nvSpPr>
            <p:cNvPr id="7" name="Line 7"/>
            <p:cNvSpPr>
              <a:spLocks noChangeShapeType="1"/>
            </p:cNvSpPr>
            <p:nvPr/>
          </p:nvSpPr>
          <p:spPr bwMode="auto">
            <a:xfrm>
              <a:off x="5003800" y="3284538"/>
              <a:ext cx="1800225" cy="1008062"/>
            </a:xfrm>
            <a:prstGeom prst="line">
              <a:avLst/>
            </a:prstGeom>
            <a:noFill/>
            <a:ln w="38100">
              <a:solidFill>
                <a:schemeClr val="tx1"/>
              </a:solidFill>
              <a:round/>
              <a:headEnd/>
              <a:tailEnd type="triangle" w="med" len="med"/>
            </a:ln>
          </p:spPr>
          <p:txBody>
            <a:bodyPr/>
            <a:lstStyle/>
            <a:p>
              <a:endParaRPr lang="en-NZ"/>
            </a:p>
          </p:txBody>
        </p:sp>
        <p:sp>
          <p:nvSpPr>
            <p:cNvPr id="8" name="Line 8"/>
            <p:cNvSpPr>
              <a:spLocks noChangeShapeType="1"/>
            </p:cNvSpPr>
            <p:nvPr/>
          </p:nvSpPr>
          <p:spPr bwMode="auto">
            <a:xfrm flipH="1">
              <a:off x="2195513" y="3357563"/>
              <a:ext cx="1368425" cy="1081087"/>
            </a:xfrm>
            <a:prstGeom prst="line">
              <a:avLst/>
            </a:prstGeom>
            <a:noFill/>
            <a:ln w="38100">
              <a:solidFill>
                <a:schemeClr val="tx1"/>
              </a:solidFill>
              <a:round/>
              <a:headEnd/>
              <a:tailEnd type="triangle" w="med" len="med"/>
            </a:ln>
          </p:spPr>
          <p:txBody>
            <a:bodyPr/>
            <a:lstStyle/>
            <a:p>
              <a:endParaRPr lang="en-NZ"/>
            </a:p>
          </p:txBody>
        </p:sp>
        <p:sp>
          <p:nvSpPr>
            <p:cNvPr id="9" name="Line 9"/>
            <p:cNvSpPr>
              <a:spLocks noChangeShapeType="1"/>
            </p:cNvSpPr>
            <p:nvPr/>
          </p:nvSpPr>
          <p:spPr bwMode="auto">
            <a:xfrm flipH="1" flipV="1">
              <a:off x="4643438" y="3573463"/>
              <a:ext cx="1295400" cy="1008062"/>
            </a:xfrm>
            <a:prstGeom prst="line">
              <a:avLst/>
            </a:prstGeom>
            <a:noFill/>
            <a:ln w="38100">
              <a:solidFill>
                <a:schemeClr val="tx1"/>
              </a:solidFill>
              <a:round/>
              <a:headEnd/>
              <a:tailEnd type="triangle" w="med" len="med"/>
            </a:ln>
          </p:spPr>
          <p:txBody>
            <a:bodyPr/>
            <a:lstStyle/>
            <a:p>
              <a:endParaRPr lang="en-NZ"/>
            </a:p>
          </p:txBody>
        </p:sp>
        <p:sp>
          <p:nvSpPr>
            <p:cNvPr id="10" name="Line 10"/>
            <p:cNvSpPr>
              <a:spLocks noChangeShapeType="1"/>
            </p:cNvSpPr>
            <p:nvPr/>
          </p:nvSpPr>
          <p:spPr bwMode="auto">
            <a:xfrm flipV="1">
              <a:off x="2555875" y="3573463"/>
              <a:ext cx="1295400" cy="1150937"/>
            </a:xfrm>
            <a:prstGeom prst="line">
              <a:avLst/>
            </a:prstGeom>
            <a:noFill/>
            <a:ln w="38100">
              <a:solidFill>
                <a:schemeClr val="tx1"/>
              </a:solidFill>
              <a:round/>
              <a:headEnd/>
              <a:tailEnd type="triangle" w="med" len="med"/>
            </a:ln>
          </p:spPr>
          <p:txBody>
            <a:bodyPr/>
            <a:lstStyle/>
            <a:p>
              <a:endParaRPr lang="en-NZ"/>
            </a:p>
          </p:txBody>
        </p:sp>
        <p:sp>
          <p:nvSpPr>
            <p:cNvPr id="11" name="Oval 11"/>
            <p:cNvSpPr>
              <a:spLocks noChangeArrowheads="1"/>
            </p:cNvSpPr>
            <p:nvPr/>
          </p:nvSpPr>
          <p:spPr bwMode="auto">
            <a:xfrm>
              <a:off x="3492500" y="2708275"/>
              <a:ext cx="1366838" cy="865188"/>
            </a:xfrm>
            <a:prstGeom prst="ellipse">
              <a:avLst/>
            </a:prstGeom>
            <a:noFill/>
            <a:ln w="38100">
              <a:solidFill>
                <a:srgbClr val="339966"/>
              </a:solidFill>
              <a:round/>
              <a:headEnd/>
              <a:tailEnd/>
            </a:ln>
          </p:spPr>
          <p:txBody>
            <a:bodyPr wrap="none" anchor="ctr"/>
            <a:lstStyle/>
            <a:p>
              <a:endParaRPr lang="en-NZ"/>
            </a:p>
          </p:txBody>
        </p:sp>
        <p:sp>
          <p:nvSpPr>
            <p:cNvPr id="12" name="Oval 12"/>
            <p:cNvSpPr>
              <a:spLocks noChangeArrowheads="1"/>
            </p:cNvSpPr>
            <p:nvPr/>
          </p:nvSpPr>
          <p:spPr bwMode="auto">
            <a:xfrm>
              <a:off x="1116013" y="4435475"/>
              <a:ext cx="1366837" cy="865188"/>
            </a:xfrm>
            <a:prstGeom prst="ellipse">
              <a:avLst/>
            </a:prstGeom>
            <a:noFill/>
            <a:ln w="38100">
              <a:solidFill>
                <a:srgbClr val="339966"/>
              </a:solidFill>
              <a:round/>
              <a:headEnd/>
              <a:tailEnd/>
            </a:ln>
          </p:spPr>
          <p:txBody>
            <a:bodyPr wrap="none" anchor="ctr"/>
            <a:lstStyle/>
            <a:p>
              <a:endParaRPr lang="en-NZ"/>
            </a:p>
          </p:txBody>
        </p:sp>
        <p:sp>
          <p:nvSpPr>
            <p:cNvPr id="13" name="Oval 13"/>
            <p:cNvSpPr>
              <a:spLocks noChangeArrowheads="1"/>
            </p:cNvSpPr>
            <p:nvPr/>
          </p:nvSpPr>
          <p:spPr bwMode="auto">
            <a:xfrm>
              <a:off x="5581650" y="4437063"/>
              <a:ext cx="2806700" cy="865187"/>
            </a:xfrm>
            <a:prstGeom prst="ellipse">
              <a:avLst/>
            </a:prstGeom>
            <a:noFill/>
            <a:ln w="38100">
              <a:solidFill>
                <a:srgbClr val="339966"/>
              </a:solidFill>
              <a:round/>
              <a:headEnd/>
              <a:tailEnd/>
            </a:ln>
          </p:spPr>
          <p:txBody>
            <a:bodyPr wrap="none" anchor="ctr"/>
            <a:lstStyle/>
            <a:p>
              <a:endParaRPr lang="en-NZ"/>
            </a:p>
          </p:txBody>
        </p:sp>
        <p:sp>
          <p:nvSpPr>
            <p:cNvPr id="14" name="Text Box 14"/>
            <p:cNvSpPr txBox="1">
              <a:spLocks noChangeArrowheads="1"/>
            </p:cNvSpPr>
            <p:nvPr/>
          </p:nvSpPr>
          <p:spPr bwMode="auto">
            <a:xfrm>
              <a:off x="5148263" y="2997200"/>
              <a:ext cx="2533650" cy="366713"/>
            </a:xfrm>
            <a:prstGeom prst="rect">
              <a:avLst/>
            </a:prstGeom>
            <a:noFill/>
            <a:ln w="9525">
              <a:noFill/>
              <a:miter lim="800000"/>
              <a:headEnd/>
              <a:tailEnd/>
            </a:ln>
          </p:spPr>
          <p:txBody>
            <a:bodyPr wrap="none">
              <a:spAutoFit/>
            </a:bodyPr>
            <a:lstStyle/>
            <a:p>
              <a:r>
                <a:rPr lang="en-US" dirty="0" err="1"/>
                <a:t>Neighbour</a:t>
              </a:r>
              <a:r>
                <a:rPr lang="en-US" dirty="0"/>
                <a:t> cat in yard</a:t>
              </a:r>
              <a:endParaRPr lang="en-NZ" dirty="0"/>
            </a:p>
          </p:txBody>
        </p:sp>
        <p:sp>
          <p:nvSpPr>
            <p:cNvPr id="15" name="Text Box 15"/>
            <p:cNvSpPr txBox="1">
              <a:spLocks noChangeArrowheads="1"/>
            </p:cNvSpPr>
            <p:nvPr/>
          </p:nvSpPr>
          <p:spPr bwMode="auto">
            <a:xfrm>
              <a:off x="4211638" y="4292600"/>
              <a:ext cx="1327150" cy="641350"/>
            </a:xfrm>
            <a:prstGeom prst="rect">
              <a:avLst/>
            </a:prstGeom>
            <a:noFill/>
            <a:ln w="9525">
              <a:noFill/>
              <a:miter lim="800000"/>
              <a:headEnd/>
              <a:tailEnd/>
            </a:ln>
          </p:spPr>
          <p:txBody>
            <a:bodyPr wrap="none">
              <a:spAutoFit/>
            </a:bodyPr>
            <a:lstStyle/>
            <a:p>
              <a:r>
                <a:rPr lang="en-US" dirty="0" err="1"/>
                <a:t>Neighbour</a:t>
              </a:r>
              <a:endParaRPr lang="en-US" dirty="0"/>
            </a:p>
            <a:p>
              <a:r>
                <a:rPr lang="en-US" dirty="0"/>
                <a:t>Cat gone</a:t>
              </a:r>
              <a:endParaRPr lang="en-NZ" dirty="0"/>
            </a:p>
          </p:txBody>
        </p:sp>
        <p:sp>
          <p:nvSpPr>
            <p:cNvPr id="16" name="Text Box 16"/>
            <p:cNvSpPr txBox="1">
              <a:spLocks noChangeArrowheads="1"/>
            </p:cNvSpPr>
            <p:nvPr/>
          </p:nvSpPr>
          <p:spPr bwMode="auto">
            <a:xfrm>
              <a:off x="1600200" y="3448050"/>
              <a:ext cx="1200150" cy="641350"/>
            </a:xfrm>
            <a:prstGeom prst="rect">
              <a:avLst/>
            </a:prstGeom>
            <a:noFill/>
            <a:ln w="9525">
              <a:noFill/>
              <a:miter lim="800000"/>
              <a:headEnd/>
              <a:tailEnd/>
            </a:ln>
          </p:spPr>
          <p:txBody>
            <a:bodyPr wrap="none">
              <a:spAutoFit/>
            </a:bodyPr>
            <a:lstStyle/>
            <a:p>
              <a:r>
                <a:rPr lang="en-US"/>
                <a:t>Becomes</a:t>
              </a:r>
            </a:p>
            <a:p>
              <a:r>
                <a:rPr lang="en-US"/>
                <a:t>hungry</a:t>
              </a:r>
              <a:endParaRPr lang="en-NZ"/>
            </a:p>
          </p:txBody>
        </p:sp>
        <p:sp>
          <p:nvSpPr>
            <p:cNvPr id="17" name="Text Box 17"/>
            <p:cNvSpPr txBox="1">
              <a:spLocks noChangeArrowheads="1"/>
            </p:cNvSpPr>
            <p:nvPr/>
          </p:nvSpPr>
          <p:spPr bwMode="auto">
            <a:xfrm>
              <a:off x="2843213" y="4437063"/>
              <a:ext cx="590550" cy="366712"/>
            </a:xfrm>
            <a:prstGeom prst="rect">
              <a:avLst/>
            </a:prstGeom>
            <a:noFill/>
            <a:ln w="9525">
              <a:noFill/>
              <a:miter lim="800000"/>
              <a:headEnd/>
              <a:tailEnd/>
            </a:ln>
          </p:spPr>
          <p:txBody>
            <a:bodyPr wrap="none">
              <a:spAutoFit/>
            </a:bodyPr>
            <a:lstStyle/>
            <a:p>
              <a:r>
                <a:rPr lang="en-US"/>
                <a:t>Full</a:t>
              </a:r>
              <a:endParaRPr lang="en-NZ"/>
            </a:p>
          </p:txBody>
        </p:sp>
      </p:grpSp>
    </p:spTree>
    <p:extLst>
      <p:ext uri="{BB962C8B-B14F-4D97-AF65-F5344CB8AC3E}">
        <p14:creationId xmlns:p14="http://schemas.microsoft.com/office/powerpoint/2010/main" val="29487634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2785378"/>
          </a:xfrm>
          <a:prstGeom prst="rect">
            <a:avLst/>
          </a:prstGeom>
        </p:spPr>
        <p:txBody>
          <a:bodyPr wrap="square">
            <a:spAutoFit/>
          </a:bodyPr>
          <a:lstStyle/>
          <a:p>
            <a:pPr algn="ctr"/>
            <a:endParaRPr lang="en-US" sz="4000" b="1" dirty="0"/>
          </a:p>
          <a:p>
            <a:pPr lvl="1"/>
            <a:r>
              <a:rPr lang="en-NZ" sz="3500" b="1" dirty="0" smtClean="0"/>
              <a:t>FSM: state, actions and events</a:t>
            </a:r>
            <a:endParaRPr lang="en-US" sz="3500" b="1"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smtClean="0"/>
              <a:t>Actions</a:t>
            </a:r>
          </a:p>
          <a:p>
            <a:pPr lvl="2"/>
            <a:endParaRPr lang="en-US" sz="2500" dirty="0" smtClean="0"/>
          </a:p>
          <a:p>
            <a:pPr marL="1657350" lvl="2" indent="-742950">
              <a:buFont typeface="Arial" panose="020B0604020202020204" pitchFamily="34" charset="0"/>
              <a:buChar char="•"/>
            </a:pPr>
            <a:endParaRPr lang="en-US" sz="2500" dirty="0" smtClean="0"/>
          </a:p>
        </p:txBody>
      </p:sp>
      <p:graphicFrame>
        <p:nvGraphicFramePr>
          <p:cNvPr id="18" name="Table 17"/>
          <p:cNvGraphicFramePr>
            <a:graphicFrameLocks noGrp="1"/>
          </p:cNvGraphicFramePr>
          <p:nvPr>
            <p:extLst>
              <p:ext uri="{D42A27DB-BD31-4B8C-83A1-F6EECF244321}">
                <p14:modId xmlns:p14="http://schemas.microsoft.com/office/powerpoint/2010/main" val="2403917949"/>
              </p:ext>
            </p:extLst>
          </p:nvPr>
        </p:nvGraphicFramePr>
        <p:xfrm>
          <a:off x="899592" y="2438400"/>
          <a:ext cx="7344816" cy="3295305"/>
        </p:xfrm>
        <a:graphic>
          <a:graphicData uri="http://schemas.openxmlformats.org/drawingml/2006/table">
            <a:tbl>
              <a:tblPr firstRow="1" bandRow="1">
                <a:tableStyleId>{5C22544A-7EE6-4342-B048-85BDC9FD1C3A}</a:tableStyleId>
              </a:tblPr>
              <a:tblGrid>
                <a:gridCol w="2952328">
                  <a:extLst>
                    <a:ext uri="{9D8B030D-6E8A-4147-A177-3AD203B41FA5}">
                      <a16:colId xmlns:a16="http://schemas.microsoft.com/office/drawing/2014/main" val="20000"/>
                    </a:ext>
                  </a:extLst>
                </a:gridCol>
                <a:gridCol w="4392488">
                  <a:extLst>
                    <a:ext uri="{9D8B030D-6E8A-4147-A177-3AD203B41FA5}">
                      <a16:colId xmlns:a16="http://schemas.microsoft.com/office/drawing/2014/main" val="20001"/>
                    </a:ext>
                  </a:extLst>
                </a:gridCol>
              </a:tblGrid>
              <a:tr h="437334">
                <a:tc>
                  <a:txBody>
                    <a:bodyPr/>
                    <a:lstStyle/>
                    <a:p>
                      <a:r>
                        <a:rPr lang="en-NZ" dirty="0" smtClean="0"/>
                        <a:t>When in state...</a:t>
                      </a:r>
                      <a:endParaRPr lang="en-NZ" dirty="0"/>
                    </a:p>
                  </a:txBody>
                  <a:tcPr/>
                </a:tc>
                <a:tc>
                  <a:txBody>
                    <a:bodyPr/>
                    <a:lstStyle/>
                    <a:p>
                      <a:r>
                        <a:rPr lang="en-NZ" dirty="0" smtClean="0"/>
                        <a:t>Action...</a:t>
                      </a:r>
                      <a:endParaRPr lang="en-NZ" dirty="0"/>
                    </a:p>
                  </a:txBody>
                  <a:tcPr/>
                </a:tc>
                <a:extLst>
                  <a:ext uri="{0D108BD9-81ED-4DB2-BD59-A6C34878D82A}">
                    <a16:rowId xmlns:a16="http://schemas.microsoft.com/office/drawing/2014/main" val="10000"/>
                  </a:ext>
                </a:extLst>
              </a:tr>
              <a:tr h="1002826">
                <a:tc>
                  <a:txBody>
                    <a:bodyPr/>
                    <a:lstStyle/>
                    <a:p>
                      <a:r>
                        <a:rPr lang="en-NZ" dirty="0" smtClean="0"/>
                        <a:t>Sleeping</a:t>
                      </a:r>
                      <a:endParaRPr lang="en-NZ" dirty="0"/>
                    </a:p>
                  </a:txBody>
                  <a:tcPr/>
                </a:tc>
                <a:tc>
                  <a:txBody>
                    <a:bodyPr/>
                    <a:lstStyle/>
                    <a:p>
                      <a:r>
                        <a:rPr lang="en-NZ" dirty="0" smtClean="0"/>
                        <a:t>Lie down with eyes closed</a:t>
                      </a:r>
                    </a:p>
                    <a:p>
                      <a:r>
                        <a:rPr lang="en-NZ" dirty="0" smtClean="0"/>
                        <a:t>Drool</a:t>
                      </a:r>
                    </a:p>
                    <a:p>
                      <a:r>
                        <a:rPr lang="en-NZ" dirty="0" smtClean="0"/>
                        <a:t>Roll</a:t>
                      </a:r>
                      <a:r>
                        <a:rPr lang="en-NZ" baseline="0" dirty="0" smtClean="0"/>
                        <a:t> over with ROLL_PROB</a:t>
                      </a:r>
                    </a:p>
                    <a:p>
                      <a:r>
                        <a:rPr lang="en-NZ" baseline="0" dirty="0" smtClean="0"/>
                        <a:t>Update Hunger</a:t>
                      </a:r>
                      <a:endParaRPr lang="en-NZ" dirty="0" smtClean="0"/>
                    </a:p>
                  </a:txBody>
                  <a:tcPr/>
                </a:tc>
                <a:extLst>
                  <a:ext uri="{0D108BD9-81ED-4DB2-BD59-A6C34878D82A}">
                    <a16:rowId xmlns:a16="http://schemas.microsoft.com/office/drawing/2014/main" val="10001"/>
                  </a:ext>
                </a:extLst>
              </a:tr>
              <a:tr h="864096">
                <a:tc>
                  <a:txBody>
                    <a:bodyPr/>
                    <a:lstStyle/>
                    <a:p>
                      <a:r>
                        <a:rPr lang="en-NZ" dirty="0" smtClean="0"/>
                        <a:t>Chasing</a:t>
                      </a:r>
                      <a:endParaRPr lang="en-NZ" dirty="0"/>
                    </a:p>
                  </a:txBody>
                  <a:tcPr/>
                </a:tc>
                <a:tc>
                  <a:txBody>
                    <a:bodyPr/>
                    <a:lstStyle/>
                    <a:p>
                      <a:r>
                        <a:rPr lang="en-NZ" dirty="0" err="1" smtClean="0"/>
                        <a:t>OrientTo</a:t>
                      </a:r>
                      <a:r>
                        <a:rPr lang="en-NZ" dirty="0" smtClean="0"/>
                        <a:t>(</a:t>
                      </a:r>
                      <a:r>
                        <a:rPr lang="en-NZ" dirty="0" err="1" smtClean="0"/>
                        <a:t>Neighbour</a:t>
                      </a:r>
                      <a:r>
                        <a:rPr lang="en-NZ" baseline="0" dirty="0" err="1" smtClean="0"/>
                        <a:t>Cat</a:t>
                      </a:r>
                      <a:r>
                        <a:rPr lang="en-NZ" baseline="0" dirty="0" smtClean="0"/>
                        <a:t>)</a:t>
                      </a:r>
                    </a:p>
                    <a:p>
                      <a:r>
                        <a:rPr lang="en-NZ" baseline="0" dirty="0" smtClean="0"/>
                        <a:t>Move</a:t>
                      </a:r>
                    </a:p>
                    <a:p>
                      <a:r>
                        <a:rPr lang="en-NZ" baseline="0" dirty="0" smtClean="0"/>
                        <a:t>Hiss</a:t>
                      </a:r>
                      <a:endParaRPr lang="en-NZ" dirty="0"/>
                    </a:p>
                  </a:txBody>
                  <a:tcPr/>
                </a:tc>
                <a:extLst>
                  <a:ext uri="{0D108BD9-81ED-4DB2-BD59-A6C34878D82A}">
                    <a16:rowId xmlns:a16="http://schemas.microsoft.com/office/drawing/2014/main" val="10002"/>
                  </a:ext>
                </a:extLst>
              </a:tr>
              <a:tr h="754851">
                <a:tc>
                  <a:txBody>
                    <a:bodyPr/>
                    <a:lstStyle/>
                    <a:p>
                      <a:r>
                        <a:rPr lang="en-NZ" dirty="0" smtClean="0"/>
                        <a:t>Eating</a:t>
                      </a:r>
                      <a:endParaRPr lang="en-NZ" dirty="0"/>
                    </a:p>
                  </a:txBody>
                  <a:tcPr/>
                </a:tc>
                <a:tc>
                  <a:txBody>
                    <a:bodyPr/>
                    <a:lstStyle/>
                    <a:p>
                      <a:r>
                        <a:rPr lang="en-NZ" dirty="0" smtClean="0"/>
                        <a:t>Gobble</a:t>
                      </a:r>
                      <a:r>
                        <a:rPr lang="en-NZ" baseline="0" dirty="0" smtClean="0"/>
                        <a:t> f</a:t>
                      </a:r>
                      <a:r>
                        <a:rPr lang="en-NZ" dirty="0" smtClean="0"/>
                        <a:t>ood</a:t>
                      </a:r>
                    </a:p>
                    <a:p>
                      <a:r>
                        <a:rPr lang="en-NZ" dirty="0" smtClean="0"/>
                        <a:t>Update Fullness</a:t>
                      </a:r>
                      <a:endParaRPr lang="en-NZ"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0571134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2400657"/>
          </a:xfrm>
          <a:prstGeom prst="rect">
            <a:avLst/>
          </a:prstGeom>
        </p:spPr>
        <p:txBody>
          <a:bodyPr wrap="square">
            <a:spAutoFit/>
          </a:bodyPr>
          <a:lstStyle/>
          <a:p>
            <a:pPr algn="ctr"/>
            <a:endParaRPr lang="en-US" sz="4000" b="1" dirty="0"/>
          </a:p>
          <a:p>
            <a:pPr lvl="1"/>
            <a:r>
              <a:rPr lang="en-NZ" sz="3500" b="1" dirty="0" smtClean="0"/>
              <a:t>FSM in games</a:t>
            </a:r>
            <a:endParaRPr lang="en-US" sz="3500" b="1" dirty="0" smtClean="0"/>
          </a:p>
          <a:p>
            <a:pPr marL="1657350" lvl="2" indent="-742950">
              <a:buFont typeface="Arial" panose="020B0604020202020204" pitchFamily="34" charset="0"/>
              <a:buChar char="•"/>
            </a:pPr>
            <a:endParaRPr lang="en-US" sz="2500" dirty="0" smtClean="0"/>
          </a:p>
          <a:p>
            <a:pPr lvl="2"/>
            <a:endParaRPr lang="en-US" sz="2500" dirty="0" smtClean="0"/>
          </a:p>
          <a:p>
            <a:pPr marL="1657350" lvl="2" indent="-742950">
              <a:buFont typeface="Arial" panose="020B0604020202020204" pitchFamily="34" charset="0"/>
              <a:buChar char="•"/>
            </a:pPr>
            <a:endParaRPr lang="en-US" sz="2500" dirty="0" smtClean="0"/>
          </a:p>
        </p:txBody>
      </p:sp>
      <p:pic>
        <p:nvPicPr>
          <p:cNvPr id="4" name="Picture 4" descr="soldier"/>
          <p:cNvPicPr>
            <a:picLocks noChangeAspect="1" noChangeArrowheads="1"/>
          </p:cNvPicPr>
          <p:nvPr/>
        </p:nvPicPr>
        <p:blipFill>
          <a:blip r:embed="rId3" cstate="print"/>
          <a:srcRect/>
          <a:stretch>
            <a:fillRect/>
          </a:stretch>
        </p:blipFill>
        <p:spPr bwMode="auto">
          <a:xfrm>
            <a:off x="1835150" y="1752600"/>
            <a:ext cx="5473700" cy="4356100"/>
          </a:xfrm>
          <a:prstGeom prst="rect">
            <a:avLst/>
          </a:prstGeom>
          <a:noFill/>
          <a:ln w="9525">
            <a:noFill/>
            <a:miter lim="800000"/>
            <a:headEnd/>
            <a:tailEnd/>
          </a:ln>
        </p:spPr>
      </p:pic>
    </p:spTree>
    <p:extLst>
      <p:ext uri="{BB962C8B-B14F-4D97-AF65-F5344CB8AC3E}">
        <p14:creationId xmlns:p14="http://schemas.microsoft.com/office/powerpoint/2010/main" val="16246719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2400657"/>
          </a:xfrm>
          <a:prstGeom prst="rect">
            <a:avLst/>
          </a:prstGeom>
        </p:spPr>
        <p:txBody>
          <a:bodyPr wrap="square">
            <a:spAutoFit/>
          </a:bodyPr>
          <a:lstStyle/>
          <a:p>
            <a:pPr algn="ctr"/>
            <a:endParaRPr lang="en-US" sz="4000" b="1" dirty="0"/>
          </a:p>
          <a:p>
            <a:pPr lvl="1"/>
            <a:r>
              <a:rPr lang="en-NZ" sz="3500" b="1" dirty="0" smtClean="0"/>
              <a:t>FSM in games</a:t>
            </a:r>
            <a:endParaRPr lang="en-US" sz="3500" b="1" dirty="0" smtClean="0"/>
          </a:p>
          <a:p>
            <a:pPr marL="1657350" lvl="2" indent="-742950">
              <a:buFont typeface="Arial" panose="020B0604020202020204" pitchFamily="34" charset="0"/>
              <a:buChar char="•"/>
            </a:pPr>
            <a:endParaRPr lang="en-US" sz="2500" dirty="0" smtClean="0"/>
          </a:p>
          <a:p>
            <a:pPr lvl="2"/>
            <a:endParaRPr lang="en-US" sz="2500" dirty="0" smtClean="0"/>
          </a:p>
          <a:p>
            <a:pPr marL="1657350" lvl="2" indent="-742950">
              <a:buFont typeface="Arial" panose="020B0604020202020204" pitchFamily="34" charset="0"/>
              <a:buChar char="•"/>
            </a:pPr>
            <a:endParaRPr lang="en-US" sz="2500" dirty="0" smtClean="0"/>
          </a:p>
        </p:txBody>
      </p:sp>
      <p:pic>
        <p:nvPicPr>
          <p:cNvPr id="5" name="Picture 4" descr="quake fsm2"/>
          <p:cNvPicPr>
            <a:picLocks noChangeAspect="1" noChangeArrowheads="1"/>
          </p:cNvPicPr>
          <p:nvPr/>
        </p:nvPicPr>
        <p:blipFill>
          <a:blip r:embed="rId3" cstate="print"/>
          <a:srcRect/>
          <a:stretch>
            <a:fillRect/>
          </a:stretch>
        </p:blipFill>
        <p:spPr bwMode="auto">
          <a:xfrm>
            <a:off x="1897856" y="1828800"/>
            <a:ext cx="5348287" cy="4141787"/>
          </a:xfrm>
          <a:prstGeom prst="rect">
            <a:avLst/>
          </a:prstGeom>
          <a:noFill/>
          <a:ln w="9525">
            <a:noFill/>
            <a:miter lim="800000"/>
            <a:headEnd/>
            <a:tailEnd/>
          </a:ln>
        </p:spPr>
      </p:pic>
    </p:spTree>
    <p:extLst>
      <p:ext uri="{BB962C8B-B14F-4D97-AF65-F5344CB8AC3E}">
        <p14:creationId xmlns:p14="http://schemas.microsoft.com/office/powerpoint/2010/main" val="12195723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2400657"/>
          </a:xfrm>
          <a:prstGeom prst="rect">
            <a:avLst/>
          </a:prstGeom>
        </p:spPr>
        <p:txBody>
          <a:bodyPr wrap="square">
            <a:spAutoFit/>
          </a:bodyPr>
          <a:lstStyle/>
          <a:p>
            <a:pPr algn="ctr"/>
            <a:endParaRPr lang="en-US" sz="4000" b="1" dirty="0"/>
          </a:p>
          <a:p>
            <a:pPr lvl="1"/>
            <a:r>
              <a:rPr lang="en-NZ" sz="3500" b="1" dirty="0" smtClean="0"/>
              <a:t>FSM in games</a:t>
            </a:r>
            <a:endParaRPr lang="en-US" sz="3500" b="1" dirty="0" smtClean="0"/>
          </a:p>
          <a:p>
            <a:pPr marL="1657350" lvl="2" indent="-742950">
              <a:buFont typeface="Arial" panose="020B0604020202020204" pitchFamily="34" charset="0"/>
              <a:buChar char="•"/>
            </a:pPr>
            <a:endParaRPr lang="en-US" sz="2500" dirty="0" smtClean="0"/>
          </a:p>
          <a:p>
            <a:pPr lvl="2"/>
            <a:endParaRPr lang="en-US" sz="2500" dirty="0" smtClean="0"/>
          </a:p>
          <a:p>
            <a:pPr marL="1657350" lvl="2" indent="-742950">
              <a:buFont typeface="Arial" panose="020B0604020202020204" pitchFamily="34" charset="0"/>
              <a:buChar char="•"/>
            </a:pPr>
            <a:endParaRPr lang="en-US" sz="2500" dirty="0" smtClean="0"/>
          </a:p>
        </p:txBody>
      </p:sp>
      <p:pic>
        <p:nvPicPr>
          <p:cNvPr id="4" name="Picture 5" descr="quake fsm"/>
          <p:cNvPicPr>
            <a:picLocks noChangeAspect="1" noChangeArrowheads="1"/>
          </p:cNvPicPr>
          <p:nvPr/>
        </p:nvPicPr>
        <p:blipFill>
          <a:blip r:embed="rId3" cstate="print"/>
          <a:srcRect/>
          <a:stretch>
            <a:fillRect/>
          </a:stretch>
        </p:blipFill>
        <p:spPr bwMode="auto">
          <a:xfrm>
            <a:off x="982663" y="1997075"/>
            <a:ext cx="7177087" cy="3519488"/>
          </a:xfrm>
          <a:prstGeom prst="rect">
            <a:avLst/>
          </a:prstGeom>
          <a:noFill/>
          <a:ln w="9525">
            <a:noFill/>
            <a:miter lim="800000"/>
            <a:headEnd/>
            <a:tailEnd/>
          </a:ln>
        </p:spPr>
      </p:pic>
    </p:spTree>
    <p:extLst>
      <p:ext uri="{BB962C8B-B14F-4D97-AF65-F5344CB8AC3E}">
        <p14:creationId xmlns:p14="http://schemas.microsoft.com/office/powerpoint/2010/main" val="40107962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4785926"/>
          </a:xfrm>
          <a:prstGeom prst="rect">
            <a:avLst/>
          </a:prstGeom>
        </p:spPr>
        <p:txBody>
          <a:bodyPr wrap="square">
            <a:spAutoFit/>
          </a:bodyPr>
          <a:lstStyle/>
          <a:p>
            <a:pPr algn="ctr"/>
            <a:endParaRPr lang="en-US" sz="4000" b="1" dirty="0"/>
          </a:p>
          <a:p>
            <a:pPr lvl="1"/>
            <a:r>
              <a:rPr lang="en-NZ" sz="3500" b="1" dirty="0" smtClean="0"/>
              <a:t>FSM in games</a:t>
            </a:r>
            <a:endParaRPr lang="en-US" sz="3500" b="1"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NZ" sz="2500" dirty="0"/>
              <a:t>Quake II NPCs have nine states:</a:t>
            </a:r>
          </a:p>
          <a:p>
            <a:pPr marL="2114550" lvl="3" indent="-742950">
              <a:buFont typeface="Arial" panose="020B0604020202020204" pitchFamily="34" charset="0"/>
              <a:buChar char="•"/>
            </a:pPr>
            <a:r>
              <a:rPr lang="en-NZ" sz="2000" dirty="0"/>
              <a:t>Standing</a:t>
            </a:r>
          </a:p>
          <a:p>
            <a:pPr marL="2114550" lvl="3" indent="-742950">
              <a:buFont typeface="Arial" panose="020B0604020202020204" pitchFamily="34" charset="0"/>
              <a:buChar char="•"/>
            </a:pPr>
            <a:r>
              <a:rPr lang="en-NZ" sz="2000" dirty="0"/>
              <a:t>Walking</a:t>
            </a:r>
          </a:p>
          <a:p>
            <a:pPr marL="2114550" lvl="3" indent="-742950">
              <a:buFont typeface="Arial" panose="020B0604020202020204" pitchFamily="34" charset="0"/>
              <a:buChar char="•"/>
            </a:pPr>
            <a:r>
              <a:rPr lang="en-NZ" sz="2000" dirty="0"/>
              <a:t>Running</a:t>
            </a:r>
          </a:p>
          <a:p>
            <a:pPr marL="2114550" lvl="3" indent="-742950">
              <a:buFont typeface="Arial" panose="020B0604020202020204" pitchFamily="34" charset="0"/>
              <a:buChar char="•"/>
            </a:pPr>
            <a:r>
              <a:rPr lang="en-NZ" sz="2000" dirty="0"/>
              <a:t>Dodging</a:t>
            </a:r>
          </a:p>
          <a:p>
            <a:pPr marL="2114550" lvl="3" indent="-742950">
              <a:buFont typeface="Arial" panose="020B0604020202020204" pitchFamily="34" charset="0"/>
              <a:buChar char="•"/>
            </a:pPr>
            <a:r>
              <a:rPr lang="en-NZ" sz="2000" dirty="0"/>
              <a:t>Attacking</a:t>
            </a:r>
          </a:p>
          <a:p>
            <a:pPr marL="2114550" lvl="3" indent="-742950">
              <a:buFont typeface="Arial" panose="020B0604020202020204" pitchFamily="34" charset="0"/>
              <a:buChar char="•"/>
            </a:pPr>
            <a:r>
              <a:rPr lang="en-NZ" sz="2000" dirty="0"/>
              <a:t>Melee</a:t>
            </a:r>
          </a:p>
          <a:p>
            <a:pPr marL="2114550" lvl="3" indent="-742950">
              <a:buFont typeface="Arial" panose="020B0604020202020204" pitchFamily="34" charset="0"/>
              <a:buChar char="•"/>
            </a:pPr>
            <a:r>
              <a:rPr lang="en-NZ" sz="2000" dirty="0"/>
              <a:t>Seeing the enemy</a:t>
            </a:r>
          </a:p>
          <a:p>
            <a:pPr marL="2114550" lvl="3" indent="-742950">
              <a:buFont typeface="Arial" panose="020B0604020202020204" pitchFamily="34" charset="0"/>
              <a:buChar char="•"/>
            </a:pPr>
            <a:r>
              <a:rPr lang="en-NZ" sz="2000" dirty="0"/>
              <a:t>Idle </a:t>
            </a:r>
          </a:p>
          <a:p>
            <a:pPr marL="2114550" lvl="3" indent="-742950">
              <a:buFont typeface="Arial" panose="020B0604020202020204" pitchFamily="34" charset="0"/>
              <a:buChar char="•"/>
            </a:pPr>
            <a:r>
              <a:rPr lang="en-NZ" sz="2000" dirty="0"/>
              <a:t>Searching </a:t>
            </a:r>
          </a:p>
        </p:txBody>
      </p:sp>
    </p:spTree>
    <p:extLst>
      <p:ext uri="{BB962C8B-B14F-4D97-AF65-F5344CB8AC3E}">
        <p14:creationId xmlns:p14="http://schemas.microsoft.com/office/powerpoint/2010/main" val="31647032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2631490"/>
          </a:xfrm>
          <a:prstGeom prst="rect">
            <a:avLst/>
          </a:prstGeom>
        </p:spPr>
        <p:txBody>
          <a:bodyPr wrap="square">
            <a:spAutoFit/>
          </a:bodyPr>
          <a:lstStyle/>
          <a:p>
            <a:pPr algn="ctr"/>
            <a:endParaRPr lang="en-US" sz="4000" b="1" dirty="0"/>
          </a:p>
          <a:p>
            <a:pPr lvl="1"/>
            <a:r>
              <a:rPr lang="en-NZ" sz="3500" b="1" dirty="0" smtClean="0"/>
              <a:t>Coding an FSM</a:t>
            </a:r>
            <a:endParaRPr lang="en-US" sz="3500" b="1"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NZ" sz="2500" dirty="0"/>
              <a:t>To code an FSM, you need two primary methods:</a:t>
            </a:r>
          </a:p>
          <a:p>
            <a:pPr marL="2114550" lvl="3" indent="-742950">
              <a:buFont typeface="Arial" panose="020B0604020202020204" pitchFamily="34" charset="0"/>
              <a:buChar char="•"/>
            </a:pPr>
            <a:r>
              <a:rPr lang="en-NZ" sz="2000" dirty="0"/>
              <a:t>Update state</a:t>
            </a:r>
          </a:p>
          <a:p>
            <a:pPr marL="2114550" lvl="3" indent="-742950">
              <a:buFont typeface="Arial" panose="020B0604020202020204" pitchFamily="34" charset="0"/>
              <a:buChar char="•"/>
            </a:pPr>
            <a:r>
              <a:rPr lang="en-NZ" sz="2000" dirty="0"/>
              <a:t>Perform actions</a:t>
            </a:r>
          </a:p>
        </p:txBody>
      </p:sp>
    </p:spTree>
    <p:extLst>
      <p:ext uri="{BB962C8B-B14F-4D97-AF65-F5344CB8AC3E}">
        <p14:creationId xmlns:p14="http://schemas.microsoft.com/office/powerpoint/2010/main" val="31033746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6093976"/>
          </a:xfrm>
          <a:prstGeom prst="rect">
            <a:avLst/>
          </a:prstGeom>
        </p:spPr>
        <p:txBody>
          <a:bodyPr wrap="square">
            <a:spAutoFit/>
          </a:bodyPr>
          <a:lstStyle/>
          <a:p>
            <a:pPr algn="ctr"/>
            <a:endParaRPr lang="en-US" sz="4000" b="1" dirty="0"/>
          </a:p>
          <a:p>
            <a:pPr lvl="1"/>
            <a:r>
              <a:rPr lang="en-NZ" sz="3500" b="1" dirty="0" smtClean="0"/>
              <a:t>Coding an FSM</a:t>
            </a:r>
            <a:endParaRPr lang="en-US" sz="3500" b="1"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NZ" sz="2500" dirty="0"/>
              <a:t>Update state</a:t>
            </a:r>
          </a:p>
          <a:p>
            <a:pPr marL="1657350" lvl="2" indent="-742950">
              <a:buFont typeface="Arial" panose="020B0604020202020204" pitchFamily="34" charset="0"/>
              <a:buChar char="•"/>
            </a:pPr>
            <a:endParaRPr lang="en-NZ" sz="2500" dirty="0"/>
          </a:p>
          <a:p>
            <a:pPr lvl="2"/>
            <a:r>
              <a:rPr lang="en-NZ" sz="2000" dirty="0"/>
              <a:t>switch (</a:t>
            </a:r>
            <a:r>
              <a:rPr lang="en-NZ" sz="2000" dirty="0" err="1"/>
              <a:t>catState</a:t>
            </a:r>
            <a:r>
              <a:rPr lang="en-NZ" sz="2000" dirty="0"/>
              <a:t>)</a:t>
            </a:r>
          </a:p>
          <a:p>
            <a:pPr lvl="3"/>
            <a:r>
              <a:rPr lang="en-NZ" sz="2000" dirty="0" smtClean="0"/>
              <a:t>case </a:t>
            </a:r>
            <a:r>
              <a:rPr lang="en-NZ" sz="2000" dirty="0"/>
              <a:t>Sleeping:</a:t>
            </a:r>
          </a:p>
          <a:p>
            <a:pPr lvl="4"/>
            <a:r>
              <a:rPr lang="en-NZ" sz="2000" dirty="0"/>
              <a:t>if (cat in yard) </a:t>
            </a:r>
          </a:p>
          <a:p>
            <a:pPr lvl="4"/>
            <a:r>
              <a:rPr lang="en-NZ" sz="2000" dirty="0" smtClean="0"/>
              <a:t>	</a:t>
            </a:r>
            <a:r>
              <a:rPr lang="en-NZ" sz="2000" dirty="0" err="1" smtClean="0"/>
              <a:t>CatState</a:t>
            </a:r>
            <a:r>
              <a:rPr lang="en-NZ" sz="2000" dirty="0" smtClean="0"/>
              <a:t> </a:t>
            </a:r>
            <a:r>
              <a:rPr lang="en-NZ" sz="2000" dirty="0"/>
              <a:t>= Chasing;</a:t>
            </a:r>
          </a:p>
          <a:p>
            <a:pPr lvl="4"/>
            <a:r>
              <a:rPr lang="en-NZ" sz="2000" dirty="0"/>
              <a:t>else if (has not eaten for 15 minutes)</a:t>
            </a:r>
          </a:p>
          <a:p>
            <a:pPr lvl="4"/>
            <a:r>
              <a:rPr lang="en-NZ" sz="2000" dirty="0" smtClean="0"/>
              <a:t>	</a:t>
            </a:r>
            <a:r>
              <a:rPr lang="en-NZ" sz="2000" dirty="0" err="1" smtClean="0"/>
              <a:t>CatState</a:t>
            </a:r>
            <a:r>
              <a:rPr lang="en-NZ" sz="2000" dirty="0" smtClean="0"/>
              <a:t> </a:t>
            </a:r>
            <a:r>
              <a:rPr lang="en-NZ" sz="2000" dirty="0"/>
              <a:t>= Eating;</a:t>
            </a:r>
          </a:p>
          <a:p>
            <a:pPr lvl="3"/>
            <a:r>
              <a:rPr lang="en-NZ" sz="2000" dirty="0" smtClean="0"/>
              <a:t>Break</a:t>
            </a:r>
            <a:r>
              <a:rPr lang="en-NZ" sz="2000" dirty="0"/>
              <a:t>;</a:t>
            </a:r>
          </a:p>
          <a:p>
            <a:pPr lvl="3"/>
            <a:r>
              <a:rPr lang="en-NZ" sz="2000" dirty="0"/>
              <a:t>case Chasing:</a:t>
            </a:r>
          </a:p>
          <a:p>
            <a:pPr lvl="4"/>
            <a:r>
              <a:rPr lang="en-NZ" sz="2000" dirty="0"/>
              <a:t>if (neighbour cat gone)</a:t>
            </a:r>
          </a:p>
          <a:p>
            <a:pPr lvl="4"/>
            <a:r>
              <a:rPr lang="en-NZ" sz="2000" dirty="0"/>
              <a:t>	  </a:t>
            </a:r>
            <a:r>
              <a:rPr lang="en-NZ" sz="2000" dirty="0" err="1"/>
              <a:t>CatState</a:t>
            </a:r>
            <a:r>
              <a:rPr lang="en-NZ" sz="2000" dirty="0"/>
              <a:t> = Sleeping;</a:t>
            </a:r>
          </a:p>
          <a:p>
            <a:pPr lvl="4"/>
            <a:r>
              <a:rPr lang="en-NZ" sz="2000" dirty="0"/>
              <a:t>break;</a:t>
            </a:r>
          </a:p>
          <a:p>
            <a:pPr lvl="4"/>
            <a:r>
              <a:rPr lang="en-NZ" sz="2000" dirty="0"/>
              <a:t>…..</a:t>
            </a:r>
          </a:p>
        </p:txBody>
      </p:sp>
    </p:spTree>
    <p:extLst>
      <p:ext uri="{BB962C8B-B14F-4D97-AF65-F5344CB8AC3E}">
        <p14:creationId xmlns:p14="http://schemas.microsoft.com/office/powerpoint/2010/main" val="49557528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1046</Words>
  <Application>Microsoft Office PowerPoint</Application>
  <PresentationFormat>On-screen Show (4:3)</PresentationFormat>
  <Paragraphs>194</Paragraphs>
  <Slides>12</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officegen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officegen</dc:creator>
  <cp:lastModifiedBy>Grayson Orr</cp:lastModifiedBy>
  <cp:revision>6</cp:revision>
  <dcterms:created xsi:type="dcterms:W3CDTF">2019-07-01T01:09:05Z</dcterms:created>
  <dcterms:modified xsi:type="dcterms:W3CDTF">2019-09-26T03:56:50Z</dcterms:modified>
</cp:coreProperties>
</file>