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54201"/>
  </p:normalViewPr>
  <p:slideViewPr>
    <p:cSldViewPr>
      <p:cViewPr varScale="1">
        <p:scale>
          <a:sx n="62" d="100"/>
          <a:sy n="62" d="100"/>
        </p:scale>
        <p:origin x="2682" y="42"/>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9C48-5678-9443-958E-9EAAE3ED0F2B}" type="datetimeFigureOut">
              <a:rPr lang="en-US" smtClean="0"/>
              <a:t>9/18/2019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F7DC-12FF-884D-889E-7B8D4C4920F1}" type="slidenum">
              <a:rPr lang="en-US" smtClean="0"/>
              <a:t>‹#›</a:t>
            </a:fld>
            <a:endParaRPr lang="en-US"/>
          </a:p>
        </p:txBody>
      </p:sp>
    </p:spTree>
    <p:extLst>
      <p:ext uri="{BB962C8B-B14F-4D97-AF65-F5344CB8AC3E}">
        <p14:creationId xmlns:p14="http://schemas.microsoft.com/office/powerpoint/2010/main" val="15593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Two important bits of logic for </a:t>
            </a:r>
            <a:r>
              <a:rPr lang="en-NZ" dirty="0" smtClean="0"/>
              <a:t>roguelikes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Today we will talk about very basic algorithms for this functionality. These are the minimum requirements for the </a:t>
            </a:r>
            <a:r>
              <a:rPr lang="en-NZ" dirty="0" smtClean="0"/>
              <a:t>assignment</a:t>
            </a:r>
            <a:br>
              <a:rPr lang="en-NZ" dirty="0" smtClean="0"/>
            </a:br>
            <a:endParaRPr lang="en-NZ" dirty="0" smtClean="0"/>
          </a:p>
          <a:p>
            <a:pPr marL="171450" indent="-171450">
              <a:buFont typeface="Arial" panose="020B0604020202020204" pitchFamily="34" charset="0"/>
              <a:buChar char="•"/>
            </a:pPr>
            <a:r>
              <a:rPr lang="en-NZ" dirty="0" smtClean="0"/>
              <a:t>There are many, many more complicated ways to do both, and you are free to explore and </a:t>
            </a:r>
            <a:r>
              <a:rPr lang="en-NZ" dirty="0" smtClean="0"/>
              <a:t>experiment</a:t>
            </a: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59556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sufficient dungeon (yellow = door)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that where wall and corridor overlap, you get door, making some of these rooms actually alcoves. That is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also that we don’t worry about walls at the edges – some of these rooms have dirt walls. That’s also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 point is that floor, door and corridor are walkable. Wall, dirt and edge of the world aren’t</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156066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Stuff it all into a while loop</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 char1 hits with some probability and takes some amount of health from char2 if the hit lands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2 gets his turn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1, and so forth until someone’s health goes to 0, at which point, it is dead</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Possible extensions include line of sight (e.g. in mine, when the player enters the a room where there is an enemy, the enemy moves toward him) fleeing, chasing, hiding and ranged weapons. </a:t>
            </a:r>
            <a:r>
              <a:rPr lang="en-NZ" smtClean="0"/>
              <a:t>Enjoy</a:t>
            </a:r>
            <a:endParaRPr lang="en-NZ"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04437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This is an absolute requirement. Since the stairway is randomly placed, this requirement must be fulfilled, or it could potentially be impossible to get to the next level</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294401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We’ll look at the algorithm in detail in just a </a:t>
            </a:r>
            <a:r>
              <a:rPr lang="en-NZ" dirty="0" smtClean="0"/>
              <a:t>second</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Many architectures are possible. Plan carefully. See Planning Document requirement in assignment handout</a:t>
            </a: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3553339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Number of rooms should be random within some range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Two phases: First make the rooms, then connect them with corridors</a:t>
            </a:r>
          </a:p>
          <a:p>
            <a:pPr marL="0" indent="0">
              <a:buFont typeface="Arial" panose="020B0604020202020204" pitchFamily="34" charset="0"/>
              <a:buNone/>
            </a:pPr>
            <a:endParaRPr lang="en-NZ" dirty="0" smtClean="0"/>
          </a:p>
          <a:p>
            <a:pPr marL="171450" indent="-171450">
              <a:buFont typeface="Arial" panose="020B0604020202020204" pitchFamily="34" charset="0"/>
              <a:buChar char="•"/>
            </a:pPr>
            <a:r>
              <a:rPr lang="en-NZ" dirty="0" smtClean="0"/>
              <a:t>You will need some way to keep track of what locations in the world you have assigned to be room and wall. Later, you will arrange for these to be translated into a 2D-integer array that the TileMap can use</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27794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that if the rooms are aligned on one axis, the complementary segment of corridor will be length 0</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need to work out carefully the order of the corridor legs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 always draw from west to east, then go either up or down, depending on the placement of the rooms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Assuming that rule, you will have situations like this.... </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337746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19883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241248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1356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55610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Algorithms For Roguelike Games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1584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0898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Where corridors are on top of walls, place a </a:t>
            </a:r>
            <a:r>
              <a:rPr lang="en-NZ" sz="2500" dirty="0" smtClean="0"/>
              <a:t>door</a:t>
            </a:r>
            <a:endParaRPr lang="en-NZ" sz="2500" dirty="0"/>
          </a:p>
          <a:p>
            <a:pPr marL="1657350" lvl="2" indent="-742950">
              <a:buFont typeface="Arial" panose="020B0604020202020204" pitchFamily="34" charset="0"/>
              <a:buChar char="•"/>
            </a:pPr>
            <a:r>
              <a:rPr lang="en-NZ" sz="2500" dirty="0"/>
              <a:t>Where corridors are on top of floor, just leave it </a:t>
            </a:r>
            <a:endParaRPr lang="en-NZ" sz="2500" dirty="0" smtClean="0"/>
          </a:p>
          <a:p>
            <a:pPr lvl="2"/>
            <a:r>
              <a:rPr lang="en-NZ" sz="2500" dirty="0"/>
              <a:t>	</a:t>
            </a:r>
            <a:r>
              <a:rPr lang="en-NZ" sz="2500" dirty="0" smtClean="0"/>
              <a:t>as floor</a:t>
            </a:r>
            <a:endParaRPr lang="en-NZ" sz="2500" dirty="0"/>
          </a:p>
          <a:p>
            <a:pPr marL="1657350" lvl="2" indent="-742950">
              <a:buFont typeface="Arial" panose="020B0604020202020204" pitchFamily="34" charset="0"/>
              <a:buChar char="•"/>
            </a:pPr>
            <a:r>
              <a:rPr lang="en-NZ" sz="2500" dirty="0"/>
              <a:t>Corridors are permitted to intersect and </a:t>
            </a:r>
            <a:r>
              <a:rPr lang="en-NZ" sz="2500" dirty="0" smtClean="0"/>
              <a:t>overlap</a:t>
            </a:r>
            <a:endParaRPr lang="en-NZ" sz="2500" dirty="0"/>
          </a:p>
          <a:p>
            <a:pPr marL="1657350" lvl="2" indent="-742950">
              <a:buFont typeface="Arial" panose="020B0604020202020204" pitchFamily="34" charset="0"/>
              <a:buChar char="•"/>
            </a:pPr>
            <a:r>
              <a:rPr lang="en-NZ" sz="2500" dirty="0"/>
              <a:t>Check bounds carefully so you don’t try to </a:t>
            </a:r>
            <a:r>
              <a:rPr lang="en-NZ" sz="2500" dirty="0" smtClean="0"/>
              <a:t>write</a:t>
            </a:r>
          </a:p>
          <a:p>
            <a:pPr lvl="2"/>
            <a:r>
              <a:rPr lang="en-NZ" sz="2500" dirty="0"/>
              <a:t>	</a:t>
            </a:r>
            <a:r>
              <a:rPr lang="en-NZ" sz="2500" dirty="0" smtClean="0"/>
              <a:t>off </a:t>
            </a:r>
            <a:r>
              <a:rPr lang="en-NZ" sz="2500" dirty="0"/>
              <a:t>the edge of your array(s</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5115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pic>
        <p:nvPicPr>
          <p:cNvPr id="4" name="Picture 2"/>
          <p:cNvPicPr>
            <a:picLocks noChangeAspect="1" noChangeArrowheads="1"/>
          </p:cNvPicPr>
          <p:nvPr/>
        </p:nvPicPr>
        <p:blipFill>
          <a:blip r:embed="rId3" cstate="print"/>
          <a:srcRect/>
          <a:stretch>
            <a:fillRect/>
          </a:stretch>
        </p:blipFill>
        <p:spPr bwMode="auto">
          <a:xfrm>
            <a:off x="2162403" y="1600200"/>
            <a:ext cx="4819194" cy="4824537"/>
          </a:xfrm>
          <a:prstGeom prst="rect">
            <a:avLst/>
          </a:prstGeom>
          <a:noFill/>
          <a:ln w="9525">
            <a:noFill/>
            <a:miter lim="800000"/>
            <a:headEnd/>
            <a:tailEnd/>
          </a:ln>
        </p:spPr>
      </p:pic>
    </p:spTree>
    <p:extLst>
      <p:ext uri="{BB962C8B-B14F-4D97-AF65-F5344CB8AC3E}">
        <p14:creationId xmlns:p14="http://schemas.microsoft.com/office/powerpoint/2010/main" val="2762141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7248138"/>
          </a:xfrm>
          <a:prstGeom prst="rect">
            <a:avLst/>
          </a:prstGeom>
        </p:spPr>
        <p:txBody>
          <a:bodyPr wrap="square">
            <a:spAutoFit/>
          </a:bodyPr>
          <a:lstStyle/>
          <a:p>
            <a:pPr algn="ctr"/>
            <a:endParaRPr lang="en-US" sz="4000" b="1" dirty="0"/>
          </a:p>
          <a:p>
            <a:pPr lvl="1"/>
            <a:r>
              <a:rPr lang="en-NZ" sz="3500" b="1" dirty="0" smtClean="0"/>
              <a:t>Combat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Easiest = turn-based, fight-to-the-death, no ranged weapons</a:t>
            </a:r>
          </a:p>
          <a:p>
            <a:pPr marL="2114550" lvl="3" indent="-742950">
              <a:buFont typeface="Arial" panose="020B0604020202020204" pitchFamily="34" charset="0"/>
              <a:buChar char="•"/>
            </a:pPr>
            <a:r>
              <a:rPr lang="en-NZ" sz="2000" dirty="0"/>
              <a:t>When two enemies collide, they commence battle</a:t>
            </a:r>
          </a:p>
          <a:p>
            <a:pPr marL="2114550" lvl="3" indent="-742950">
              <a:buFont typeface="Arial" panose="020B0604020202020204" pitchFamily="34" charset="0"/>
              <a:buChar char="•"/>
            </a:pPr>
            <a:r>
              <a:rPr lang="en-NZ" sz="2000" dirty="0"/>
              <a:t>Battle is a series of attacks, with each combatant attacking </a:t>
            </a:r>
            <a:endParaRPr lang="en-NZ" sz="2000" dirty="0" smtClean="0"/>
          </a:p>
          <a:p>
            <a:pPr lvl="3"/>
            <a:r>
              <a:rPr lang="en-NZ" sz="2000" dirty="0"/>
              <a:t>	</a:t>
            </a:r>
            <a:r>
              <a:rPr lang="en-NZ" sz="2000" dirty="0" smtClean="0"/>
              <a:t>	in </a:t>
            </a:r>
            <a:r>
              <a:rPr lang="en-NZ" sz="2000" dirty="0"/>
              <a:t>turn</a:t>
            </a:r>
          </a:p>
          <a:p>
            <a:pPr marL="2114550" lvl="3" indent="-742950">
              <a:buFont typeface="Arial" panose="020B0604020202020204" pitchFamily="34" charset="0"/>
              <a:buChar char="•"/>
            </a:pPr>
            <a:r>
              <a:rPr lang="en-NZ" sz="2000" dirty="0"/>
              <a:t>Battle continues until one combatant is defeated</a:t>
            </a:r>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Characters need:</a:t>
            </a:r>
          </a:p>
          <a:p>
            <a:pPr marL="2114550" lvl="3" indent="-742950">
              <a:buFont typeface="Arial" panose="020B0604020202020204" pitchFamily="34" charset="0"/>
              <a:buChar char="•"/>
            </a:pPr>
            <a:r>
              <a:rPr lang="en-NZ" sz="2000" dirty="0"/>
              <a:t>Some measure of health</a:t>
            </a:r>
          </a:p>
          <a:p>
            <a:pPr marL="2114550" lvl="3" indent="-742950">
              <a:buFont typeface="Arial" panose="020B0604020202020204" pitchFamily="34" charset="0"/>
              <a:buChar char="•"/>
            </a:pPr>
            <a:r>
              <a:rPr lang="en-NZ" sz="2000" dirty="0"/>
              <a:t>Some hit probability</a:t>
            </a:r>
          </a:p>
          <a:p>
            <a:pPr marL="2114550" lvl="3" indent="-742950">
              <a:buFont typeface="Arial" panose="020B0604020202020204" pitchFamily="34" charset="0"/>
              <a:buChar char="•"/>
            </a:pPr>
            <a:r>
              <a:rPr lang="en-NZ" sz="2000" dirty="0"/>
              <a:t>(Optionally) some “amount of damage” </a:t>
            </a:r>
            <a:r>
              <a:rPr lang="en-NZ" sz="2000" dirty="0" smtClean="0"/>
              <a:t>function</a:t>
            </a:r>
            <a:endParaRPr lang="en-NZ" sz="2000" dirty="0"/>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Feedback should show the health of both characters at each turn (text is fine</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639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a:p>
          <a:p>
            <a:pPr lvl="1"/>
            <a:r>
              <a:rPr lang="en-AU" sz="3500" b="1" dirty="0" smtClean="0"/>
              <a:t>Functionality</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Procedural dungeon generation</a:t>
            </a:r>
          </a:p>
          <a:p>
            <a:pPr marL="1657350" lvl="2" indent="-742950">
              <a:buFont typeface="Arial" panose="020B0604020202020204" pitchFamily="34" charset="0"/>
              <a:buChar char="•"/>
            </a:pPr>
            <a:r>
              <a:rPr lang="en-US" sz="2500" dirty="0" smtClean="0"/>
              <a:t>Combat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204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Rooms, corridors between rooms, a stairway or other portal</a:t>
            </a:r>
          </a:p>
          <a:p>
            <a:pPr marL="1657350" lvl="2" indent="-742950">
              <a:buFont typeface="Arial" panose="020B0604020202020204" pitchFamily="34" charset="0"/>
              <a:buChar char="•"/>
            </a:pPr>
            <a:r>
              <a:rPr lang="en-NZ" sz="2500" dirty="0" smtClean="0"/>
              <a:t>Requirement: From any room, there must be some </a:t>
            </a:r>
          </a:p>
          <a:p>
            <a:pPr lvl="2"/>
            <a:r>
              <a:rPr lang="en-NZ" sz="2500" dirty="0" smtClean="0"/>
              <a:t>	path to every other room. (These paths may pass               	through multiple other rooms on the way)</a:t>
            </a:r>
          </a:p>
          <a:p>
            <a:pPr marL="1657350" lvl="2" indent="-742950">
              <a:buFont typeface="Arial" panose="020B0604020202020204" pitchFamily="34" charset="0"/>
              <a:buChar char="•"/>
            </a:pPr>
            <a:r>
              <a:rPr lang="en-NZ" sz="2500" b="1" dirty="0" smtClean="0"/>
              <a:t>Simplest algorithm:</a:t>
            </a:r>
          </a:p>
          <a:p>
            <a:pPr marL="2114550" lvl="3" indent="-742950">
              <a:buFont typeface="Arial" panose="020B0604020202020204" pitchFamily="34" charset="0"/>
              <a:buChar char="•"/>
            </a:pPr>
            <a:r>
              <a:rPr lang="en-NZ" sz="2500" dirty="0" smtClean="0"/>
              <a:t>Randomly generate a set of non-overlapping rooms</a:t>
            </a:r>
          </a:p>
          <a:p>
            <a:pPr marL="2114550" lvl="3" indent="-742950">
              <a:buFont typeface="Arial" panose="020B0604020202020204" pitchFamily="34" charset="0"/>
              <a:buChar char="•"/>
            </a:pPr>
            <a:r>
              <a:rPr lang="en-NZ" sz="2500" dirty="0" smtClean="0"/>
              <a:t>Connect the rooms with corridors in such a way as </a:t>
            </a:r>
          </a:p>
          <a:p>
            <a:pPr lvl="3"/>
            <a:r>
              <a:rPr lang="en-NZ" sz="2500" dirty="0" smtClean="0"/>
              <a:t>		to meet the requirement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3213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24786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Display must be implemented via a scrolling tile map</a:t>
            </a:r>
          </a:p>
          <a:p>
            <a:pPr marL="1657350" lvl="2" indent="-742950">
              <a:buFont typeface="Arial" panose="020B0604020202020204" pitchFamily="34" charset="0"/>
              <a:buChar char="•"/>
            </a:pPr>
            <a:r>
              <a:rPr lang="en-NZ" sz="2500" dirty="0"/>
              <a:t>Tiles for floor, corridor, wall, door, empty (dirt)</a:t>
            </a:r>
          </a:p>
          <a:p>
            <a:pPr marL="1657350" lvl="2" indent="-742950">
              <a:buFont typeface="Arial" panose="020B0604020202020204" pitchFamily="34" charset="0"/>
              <a:buChar char="•"/>
            </a:pPr>
            <a:r>
              <a:rPr lang="en-NZ" sz="2500" dirty="0"/>
              <a:t>Algorithmically generate the locations of rooms, walls, </a:t>
            </a:r>
            <a:r>
              <a:rPr lang="en-NZ" sz="2500" dirty="0" smtClean="0"/>
              <a:t>	corridors </a:t>
            </a:r>
            <a:r>
              <a:rPr lang="en-NZ" sz="2500" dirty="0"/>
              <a:t>and doors (see next slides</a:t>
            </a:r>
            <a:r>
              <a:rPr lang="en-NZ" sz="2500" dirty="0" smtClean="0"/>
              <a:t>)</a:t>
            </a:r>
            <a:endParaRPr lang="en-NZ" sz="2500" dirty="0"/>
          </a:p>
          <a:p>
            <a:pPr marL="1657350" lvl="2" indent="-742950">
              <a:buFont typeface="Arial" panose="020B0604020202020204" pitchFamily="34" charset="0"/>
              <a:buChar char="•"/>
            </a:pPr>
            <a:r>
              <a:rPr lang="en-NZ" sz="2500" dirty="0"/>
              <a:t>Translate your dungeon representation into some form </a:t>
            </a:r>
            <a:r>
              <a:rPr lang="en-NZ" sz="2500" dirty="0" smtClean="0"/>
              <a:t>	that </a:t>
            </a:r>
            <a:r>
              <a:rPr lang="en-NZ" sz="2500" dirty="0"/>
              <a:t>can be used by your TileMap class</a:t>
            </a:r>
          </a:p>
          <a:p>
            <a:pPr marL="1657350" lvl="2" indent="-742950">
              <a:buFont typeface="Arial" panose="020B0604020202020204" pitchFamily="34" charset="0"/>
              <a:buChar char="•"/>
            </a:pPr>
            <a:r>
              <a:rPr lang="en-NZ" sz="2500" dirty="0"/>
              <a:t>You will need to add multiple classes to your existing </a:t>
            </a:r>
            <a:r>
              <a:rPr lang="en-NZ" sz="2500" dirty="0" smtClean="0"/>
              <a:t>	game </a:t>
            </a:r>
            <a:r>
              <a:rPr lang="en-NZ" sz="2500" dirty="0"/>
              <a:t>engine architecture in order to generate </a:t>
            </a:r>
            <a:endParaRPr lang="en-NZ" sz="2500" dirty="0" smtClean="0"/>
          </a:p>
          <a:p>
            <a:pPr lvl="2"/>
            <a:r>
              <a:rPr lang="en-NZ" sz="2500" dirty="0"/>
              <a:t> </a:t>
            </a:r>
            <a:r>
              <a:rPr lang="en-NZ" sz="2500" dirty="0" smtClean="0"/>
              <a:t>         	dungeons</a:t>
            </a:r>
            <a:endParaRPr lang="en-NZ" sz="2500" dirty="0"/>
          </a:p>
          <a:p>
            <a:pPr marL="1657350" lvl="2" indent="-742950">
              <a:buFont typeface="Arial" panose="020B0604020202020204" pitchFamily="34" charset="0"/>
              <a:buChar char="•"/>
            </a:pPr>
            <a:r>
              <a:rPr lang="en-NZ" sz="2500" dirty="0"/>
              <a:t>Maintain </a:t>
            </a:r>
            <a:r>
              <a:rPr lang="en-NZ" sz="2500" dirty="0" smtClean="0"/>
              <a:t>high cohesion </a:t>
            </a:r>
            <a:r>
              <a:rPr lang="en-NZ" sz="2500" dirty="0"/>
              <a:t>and </a:t>
            </a:r>
            <a:r>
              <a:rPr lang="en-NZ" sz="2500" dirty="0" smtClean="0"/>
              <a:t>low </a:t>
            </a:r>
            <a:r>
              <a:rPr lang="en-NZ" sz="2500" dirty="0"/>
              <a:t>c</a:t>
            </a:r>
            <a:r>
              <a:rPr lang="en-NZ" sz="2500" dirty="0" smtClean="0"/>
              <a:t>oupling</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004478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rooms</a:t>
            </a:r>
          </a:p>
          <a:p>
            <a:pPr marL="2114550" lvl="3" indent="-742950">
              <a:buFont typeface="Arial" panose="020B0604020202020204" pitchFamily="34" charset="0"/>
              <a:buChar char="•"/>
            </a:pPr>
            <a:r>
              <a:rPr lang="en-NZ" sz="2000" dirty="0"/>
              <a:t>Determine the number of rooms to make</a:t>
            </a:r>
          </a:p>
          <a:p>
            <a:pPr marL="2114550" lvl="3" indent="-742950">
              <a:buFont typeface="Arial" panose="020B0604020202020204" pitchFamily="34" charset="0"/>
              <a:buChar char="•"/>
            </a:pPr>
            <a:r>
              <a:rPr lang="en-NZ" sz="2000" dirty="0"/>
              <a:t>For each room, </a:t>
            </a:r>
          </a:p>
          <a:p>
            <a:pPr marL="2571750" lvl="4" indent="-742950">
              <a:buFont typeface="Arial" panose="020B0604020202020204" pitchFamily="34" charset="0"/>
              <a:buChar char="•"/>
            </a:pPr>
            <a:r>
              <a:rPr lang="en-NZ" sz="2000" dirty="0"/>
              <a:t>Repeat until you find space</a:t>
            </a:r>
          </a:p>
          <a:p>
            <a:pPr marL="3028950" lvl="5" indent="-742950">
              <a:buFont typeface="Arial" panose="020B0604020202020204" pitchFamily="34" charset="0"/>
              <a:buChar char="•"/>
            </a:pPr>
            <a:r>
              <a:rPr lang="en-NZ" sz="2000" dirty="0"/>
              <a:t>Randomly select the height and width (in tiles) </a:t>
            </a:r>
            <a:endParaRPr lang="en-NZ" sz="2000" dirty="0" smtClean="0"/>
          </a:p>
          <a:p>
            <a:pPr lvl="5"/>
            <a:r>
              <a:rPr lang="en-NZ" sz="2000" dirty="0" smtClean="0"/>
              <a:t>	within some </a:t>
            </a:r>
            <a:r>
              <a:rPr lang="en-NZ" sz="2000" dirty="0"/>
              <a:t>sensible range (include walls</a:t>
            </a:r>
            <a:r>
              <a:rPr lang="en-NZ" sz="2000" dirty="0" smtClean="0"/>
              <a:t>)</a:t>
            </a:r>
            <a:endParaRPr lang="en-NZ" sz="2000" dirty="0"/>
          </a:p>
          <a:p>
            <a:pPr marL="3028950" lvl="5" indent="-742950">
              <a:buFont typeface="Arial" panose="020B0604020202020204" pitchFamily="34" charset="0"/>
              <a:buChar char="•"/>
            </a:pPr>
            <a:r>
              <a:rPr lang="en-NZ" sz="2000" dirty="0"/>
              <a:t>Randomly select a location for the upper left tile of </a:t>
            </a:r>
            <a:r>
              <a:rPr lang="en-NZ" sz="2000" dirty="0" smtClean="0"/>
              <a:t>the room</a:t>
            </a:r>
            <a:endParaRPr lang="en-NZ" sz="2000" dirty="0"/>
          </a:p>
          <a:p>
            <a:pPr marL="3028950" lvl="5" indent="-742950">
              <a:buFont typeface="Arial" panose="020B0604020202020204" pitchFamily="34" charset="0"/>
              <a:buChar char="•"/>
            </a:pPr>
            <a:r>
              <a:rPr lang="en-NZ" sz="2000" dirty="0"/>
              <a:t>Check if the entire required area is empty</a:t>
            </a:r>
          </a:p>
          <a:p>
            <a:pPr marL="2571750" lvl="4" indent="-742950">
              <a:buFont typeface="Arial" panose="020B0604020202020204" pitchFamily="34" charset="0"/>
              <a:buChar char="•"/>
            </a:pPr>
            <a:r>
              <a:rPr lang="en-NZ" sz="2000" dirty="0"/>
              <a:t>When you find space, record the room in some way in an appropriate data structure. </a:t>
            </a:r>
            <a:r>
              <a:rPr lang="en-NZ" sz="2000" dirty="0" smtClean="0"/>
              <a:t>(Remember </a:t>
            </a:r>
            <a:r>
              <a:rPr lang="en-NZ" sz="2000" dirty="0"/>
              <a:t>the walls.)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5781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corridors:</a:t>
            </a:r>
          </a:p>
          <a:p>
            <a:pPr marL="2114550" lvl="3" indent="-742950">
              <a:buFont typeface="Arial" panose="020B0604020202020204" pitchFamily="34" charset="0"/>
              <a:buChar char="•"/>
            </a:pPr>
            <a:r>
              <a:rPr lang="en-NZ" sz="2000" dirty="0"/>
              <a:t>Assume the rooms are contained in a linear data </a:t>
            </a:r>
            <a:r>
              <a:rPr lang="en-NZ" sz="2000" dirty="0" smtClean="0"/>
              <a:t>structure</a:t>
            </a:r>
            <a:endParaRPr lang="en-NZ" sz="2000" dirty="0"/>
          </a:p>
          <a:p>
            <a:pPr marL="2114550" lvl="3" indent="-742950">
              <a:buFont typeface="Arial" panose="020B0604020202020204" pitchFamily="34" charset="0"/>
              <a:buChar char="•"/>
            </a:pPr>
            <a:r>
              <a:rPr lang="en-NZ" sz="2000" dirty="0"/>
              <a:t>Walk the structure, connecting each neighbouring pair of </a:t>
            </a:r>
            <a:endParaRPr lang="en-NZ" sz="2000" dirty="0" smtClean="0"/>
          </a:p>
          <a:p>
            <a:pPr lvl="3"/>
            <a:r>
              <a:rPr lang="en-NZ" sz="2000" dirty="0" smtClean="0"/>
              <a:t>		rooms </a:t>
            </a:r>
            <a:r>
              <a:rPr lang="en-NZ" sz="2000" dirty="0"/>
              <a:t>(0&amp;1, 1&amp;2, 2&amp;3, 3&amp;4...) with corridor. Horizontal </a:t>
            </a:r>
            <a:endParaRPr lang="en-NZ" sz="2000" dirty="0" smtClean="0"/>
          </a:p>
          <a:p>
            <a:pPr lvl="3"/>
            <a:r>
              <a:rPr lang="en-NZ" sz="2000" dirty="0"/>
              <a:t>	</a:t>
            </a:r>
            <a:r>
              <a:rPr lang="en-NZ" sz="2000" dirty="0" smtClean="0"/>
              <a:t>	and vertical </a:t>
            </a:r>
            <a:r>
              <a:rPr lang="en-NZ" sz="2000" dirty="0"/>
              <a:t>stretches may both be </a:t>
            </a:r>
            <a:r>
              <a:rPr lang="en-NZ" sz="2000" dirty="0" smtClean="0"/>
              <a:t>required</a:t>
            </a:r>
            <a:endParaRPr lang="en-NZ" sz="2000" dirty="0"/>
          </a:p>
          <a:p>
            <a:pPr marL="1657350" lvl="2" indent="-742950">
              <a:buFont typeface="Arial" panose="020B0604020202020204" pitchFamily="34" charset="0"/>
              <a:buChar char="•"/>
            </a:pPr>
            <a:endParaRPr lang="en-NZ" sz="2000" dirty="0"/>
          </a:p>
          <a:p>
            <a:pPr marL="1657350" lvl="2" indent="-742950">
              <a:buFont typeface="Arial" panose="020B0604020202020204" pitchFamily="34" charset="0"/>
              <a:buChar char="•"/>
            </a:pPr>
            <a:r>
              <a:rPr lang="en-NZ" sz="2500" dirty="0"/>
              <a:t>To make a corridor between two rooms:</a:t>
            </a:r>
          </a:p>
          <a:p>
            <a:pPr marL="2114550" lvl="3" indent="-742950">
              <a:buFont typeface="Arial" panose="020B0604020202020204" pitchFamily="34" charset="0"/>
              <a:buChar char="•"/>
            </a:pPr>
            <a:r>
              <a:rPr lang="en-NZ" sz="2000" dirty="0"/>
              <a:t>Find the centre points of the two rooms (in row, column units)</a:t>
            </a:r>
          </a:p>
          <a:p>
            <a:pPr marL="2114550" lvl="3" indent="-742950">
              <a:buFont typeface="Arial" panose="020B0604020202020204" pitchFamily="34" charset="0"/>
              <a:buChar char="•"/>
            </a:pPr>
            <a:r>
              <a:rPr lang="en-NZ" sz="2000" dirty="0"/>
              <a:t>Place the horizontal leg of the corridor from the centre column </a:t>
            </a:r>
            <a:endParaRPr lang="en-NZ" sz="2000" dirty="0" smtClean="0"/>
          </a:p>
          <a:p>
            <a:pPr lvl="3"/>
            <a:r>
              <a:rPr lang="en-NZ" sz="2000" dirty="0"/>
              <a:t>	</a:t>
            </a:r>
            <a:r>
              <a:rPr lang="en-NZ" sz="2000" dirty="0" smtClean="0"/>
              <a:t>	of </a:t>
            </a:r>
            <a:r>
              <a:rPr lang="en-NZ" sz="2000" dirty="0"/>
              <a:t>the first room to the centre column of the </a:t>
            </a:r>
            <a:endParaRPr lang="en-NZ" sz="2000" dirty="0" smtClean="0"/>
          </a:p>
          <a:p>
            <a:pPr lvl="3"/>
            <a:r>
              <a:rPr lang="en-NZ" sz="2000" dirty="0"/>
              <a:t>	</a:t>
            </a:r>
            <a:r>
              <a:rPr lang="en-NZ" sz="2000" dirty="0" smtClean="0"/>
              <a:t>	second room</a:t>
            </a:r>
            <a:endParaRPr lang="en-NZ" sz="2000" dirty="0"/>
          </a:p>
          <a:p>
            <a:pPr marL="2114550" lvl="3" indent="-742950">
              <a:buFont typeface="Arial" panose="020B0604020202020204" pitchFamily="34" charset="0"/>
              <a:buChar char="•"/>
            </a:pPr>
            <a:r>
              <a:rPr lang="en-NZ" sz="2000" dirty="0"/>
              <a:t>If necessary, continue the vertical leg of the corridor to </a:t>
            </a:r>
            <a:endParaRPr lang="en-NZ" sz="2000" dirty="0" smtClean="0"/>
          </a:p>
          <a:p>
            <a:pPr lvl="3"/>
            <a:r>
              <a:rPr lang="en-NZ" sz="2000" dirty="0"/>
              <a:t>	</a:t>
            </a:r>
            <a:r>
              <a:rPr lang="en-NZ" sz="2000" dirty="0" smtClean="0"/>
              <a:t>	the </a:t>
            </a:r>
            <a:r>
              <a:rPr lang="en-NZ" sz="2000" dirty="0"/>
              <a:t>centre row of the second </a:t>
            </a:r>
            <a:r>
              <a:rPr lang="en-NZ" sz="2000" dirty="0" smtClean="0"/>
              <a:t>room</a:t>
            </a:r>
            <a:endParaRPr lang="en-NZ" sz="20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931550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4" name="Rectangle 3"/>
          <p:cNvSpPr/>
          <p:nvPr/>
        </p:nvSpPr>
        <p:spPr>
          <a:xfrm>
            <a:off x="829072" y="1794520"/>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5" name="Rectangle 4"/>
          <p:cNvSpPr/>
          <p:nvPr/>
        </p:nvSpPr>
        <p:spPr>
          <a:xfrm>
            <a:off x="5437584" y="424279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6" name="Straight Connector 5"/>
          <p:cNvCxnSpPr/>
          <p:nvPr/>
        </p:nvCxnSpPr>
        <p:spPr>
          <a:xfrm>
            <a:off x="1981200" y="251460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05736" y="2514600"/>
            <a:ext cx="0" cy="2376264"/>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7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8" name="Rectangle 7"/>
          <p:cNvSpPr/>
          <p:nvPr/>
        </p:nvSpPr>
        <p:spPr>
          <a:xfrm>
            <a:off x="801688" y="4365848"/>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9" name="Rectangle 8"/>
          <p:cNvSpPr/>
          <p:nvPr/>
        </p:nvSpPr>
        <p:spPr>
          <a:xfrm>
            <a:off x="5410200" y="21336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0" name="Straight Connector 9"/>
          <p:cNvCxnSpPr/>
          <p:nvPr/>
        </p:nvCxnSpPr>
        <p:spPr>
          <a:xfrm>
            <a:off x="1953816" y="501392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78352" y="3213720"/>
            <a:ext cx="0" cy="18002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7" name="Rectangle 6"/>
          <p:cNvSpPr/>
          <p:nvPr/>
        </p:nvSpPr>
        <p:spPr>
          <a:xfrm>
            <a:off x="877888" y="2582416"/>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12" name="Rectangle 11"/>
          <p:cNvSpPr/>
          <p:nvPr/>
        </p:nvSpPr>
        <p:spPr>
          <a:xfrm>
            <a:off x="5486400" y="24384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3" name="Straight Connector 12"/>
          <p:cNvCxnSpPr/>
          <p:nvPr/>
        </p:nvCxnSpPr>
        <p:spPr>
          <a:xfrm>
            <a:off x="2030016" y="3230488"/>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9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600</Words>
  <Application>Microsoft Office PowerPoint</Application>
  <PresentationFormat>On-screen Show (4:3)</PresentationFormat>
  <Paragraphs>142</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48</cp:revision>
  <dcterms:created xsi:type="dcterms:W3CDTF">2019-07-01T01:08:58Z</dcterms:created>
  <dcterms:modified xsi:type="dcterms:W3CDTF">2019-09-17T20:41:41Z</dcterms:modified>
</cp:coreProperties>
</file>