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5" r:id="rId8"/>
    <p:sldId id="266" r:id="rId9"/>
    <p:sldId id="267" r:id="rId10"/>
    <p:sldId id="268" r:id="rId11"/>
    <p:sldId id="269" r:id="rId12"/>
    <p:sldId id="270" r:id="rId13"/>
    <p:sldId id="271" r:id="rId14"/>
    <p:sldId id="272" r:id="rId15"/>
    <p:sldId id="273" r:id="rId16"/>
    <p:sldId id="263" r:id="rId17"/>
    <p:sldId id="264"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501" autoAdjust="0"/>
  </p:normalViewPr>
  <p:slideViewPr>
    <p:cSldViewPr>
      <p:cViewPr varScale="1">
        <p:scale>
          <a:sx n="75" d="100"/>
          <a:sy n="75" d="100"/>
        </p:scale>
        <p:origin x="26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32E96-AFB4-4342-B128-80BEFC0A9F75}" type="datetimeFigureOut">
              <a:rPr lang="en-NZ" smtClean="0"/>
              <a:t>25/09/2019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E63B8-3238-4BF1-A11D-FAEA78081A49}" type="slidenum">
              <a:rPr lang="en-NZ" smtClean="0"/>
              <a:t>‹#›</a:t>
            </a:fld>
            <a:endParaRPr lang="en-NZ"/>
          </a:p>
        </p:txBody>
      </p:sp>
    </p:spTree>
    <p:extLst>
      <p:ext uri="{BB962C8B-B14F-4D97-AF65-F5344CB8AC3E}">
        <p14:creationId xmlns:p14="http://schemas.microsoft.com/office/powerpoint/2010/main" val="834274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You already know this so we’ll whip through it quickly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We’ll look at the difference between “additional” and “polymorphic in a moment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We’ll talk about is-a and has-a as well</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197159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 the syntax for the call to the parent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 after the child </a:t>
            </a:r>
            <a:r>
              <a:rPr lang="en-NZ" dirty="0" err="1" smtClean="0"/>
              <a:t>arg</a:t>
            </a:r>
            <a:r>
              <a:rPr lang="en-NZ" dirty="0" smtClean="0"/>
              <a:t> list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Give the parent class’s name. Some languages just say “base”. This is not one of them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This is a function call. It needs arguments. In this case, just pass the input </a:t>
            </a:r>
            <a:r>
              <a:rPr lang="en-NZ" dirty="0" err="1" smtClean="0"/>
              <a:t>arg</a:t>
            </a:r>
            <a:r>
              <a:rPr lang="en-NZ" dirty="0" smtClean="0"/>
              <a:t> to the child along. NO DATA TYPE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Don’t become confused. Even though this call is in the prototype line, it is not a prototype or part of the prototype. IT IS A FUNCTION CALL.</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In the code body, do whatever you want.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What is the state of the instance after this constructor? =&gt; both </a:t>
            </a:r>
            <a:r>
              <a:rPr lang="en-NZ" dirty="0" err="1" smtClean="0"/>
              <a:t>specialCihldDataString</a:t>
            </a:r>
            <a:r>
              <a:rPr lang="en-NZ" dirty="0" smtClean="0"/>
              <a:t> and </a:t>
            </a:r>
            <a:r>
              <a:rPr lang="en-NZ" dirty="0" err="1" smtClean="0"/>
              <a:t>idNumber</a:t>
            </a:r>
            <a:r>
              <a:rPr lang="en-NZ" dirty="0" smtClean="0"/>
              <a:t> are initialised.</a:t>
            </a:r>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2886675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second inheritance use case – polymorphism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parent provides a method (with or without default code body) and children can (or must) override the method, providing their own code</a:t>
            </a:r>
          </a:p>
          <a:p>
            <a:pPr marL="0" indent="0">
              <a:buFont typeface="Arial" charset="0"/>
              <a:buNone/>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Abstract is safer (each class guaranteed to have the right logic), virtual is more convenient (you can provide a default method)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there is any sensible default, one tends to go virtual, especially because there is an alternative to abstract classes (interfaces; cf. OOSD)</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308471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syntax is a little odd. Just go with it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335372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When the child overrides, they mark it in the .h. This just tells the compiler you really mean it</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234159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In the .</a:t>
            </a:r>
            <a:r>
              <a:rPr lang="en-NZ" dirty="0" err="1" smtClean="0"/>
              <a:t>cpp</a:t>
            </a:r>
            <a:r>
              <a:rPr lang="en-NZ" dirty="0" smtClean="0"/>
              <a:t>, it just looks normal. No virtual or override keywords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Other languages have different rules for how virtual, abstract and override are marked. You really have to look it up every time you switch languages. But the logic is always the same</a:t>
            </a: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404049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308579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48179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08346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One time we inherit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base class is something useful</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But then there is a version of it that adds something specialised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our sprite class is an animated character. But our player character has, for example, an inventory and inventory management methods, that no other animated character needs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 might descend “</a:t>
            </a:r>
            <a:r>
              <a:rPr lang="en-NZ" sz="1200" kern="1200" dirty="0" err="1" smtClean="0">
                <a:solidFill>
                  <a:schemeClr val="tx1"/>
                </a:solidFill>
                <a:effectLst/>
                <a:latin typeface="+mn-lt"/>
                <a:ea typeface="+mn-ea"/>
                <a:cs typeface="+mn-cs"/>
              </a:rPr>
              <a:t>PlayerSprite</a:t>
            </a:r>
            <a:r>
              <a:rPr lang="en-NZ" sz="1200" kern="1200" dirty="0" smtClean="0">
                <a:solidFill>
                  <a:schemeClr val="tx1"/>
                </a:solidFill>
                <a:effectLst/>
                <a:latin typeface="+mn-lt"/>
                <a:ea typeface="+mn-ea"/>
                <a:cs typeface="+mn-cs"/>
              </a:rPr>
              <a:t>”, or if we are really planning ahead, “</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338947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One time we inherit.</a:t>
            </a:r>
          </a:p>
          <a:p>
            <a:pPr marL="171450" indent="-171450">
              <a:buFont typeface="Arial" charset="0"/>
              <a:buChar char="•"/>
            </a:pPr>
            <a:r>
              <a:rPr lang="en-NZ" sz="1200" kern="1200" dirty="0" smtClean="0">
                <a:solidFill>
                  <a:schemeClr val="tx1"/>
                </a:solidFill>
                <a:effectLst/>
                <a:latin typeface="+mn-lt"/>
                <a:ea typeface="+mn-ea"/>
                <a:cs typeface="+mn-cs"/>
              </a:rPr>
              <a:t>The base class is something useful</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All elements of this class must do important job</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But there are multiple logically distinct ways to do this important job</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you descend multiple children. Each exposes the identical function prototype, but the code bodies are different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runtime, you create an instance of the child class. When </a:t>
            </a:r>
            <a:r>
              <a:rPr lang="en-NZ" sz="1200" kern="1200" dirty="0" err="1" smtClean="0">
                <a:solidFill>
                  <a:schemeClr val="tx1"/>
                </a:solidFill>
                <a:effectLst/>
                <a:latin typeface="+mn-lt"/>
                <a:ea typeface="+mn-ea"/>
                <a:cs typeface="+mn-cs"/>
              </a:rPr>
              <a:t>ImportantJob</a:t>
            </a:r>
            <a:r>
              <a:rPr lang="en-NZ" sz="1200" kern="1200" dirty="0" smtClean="0">
                <a:solidFill>
                  <a:schemeClr val="tx1"/>
                </a:solidFill>
                <a:effectLst/>
                <a:latin typeface="+mn-lt"/>
                <a:ea typeface="+mn-ea"/>
                <a:cs typeface="+mn-cs"/>
              </a:rPr>
              <a:t> is called, the system executes the corresponding code version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we started our sprite class with simple vectorised movement. Then we saw that some sprites need directional movement (players, NPCS) and other sprites need trajectory-based movement (projectiles). So we might choose to descend two classes from sprite. Directional and Trajectory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Then </a:t>
            </a:r>
            <a:r>
              <a:rPr lang="en-NZ" sz="1200" kern="1200" dirty="0" err="1" smtClean="0">
                <a:solidFill>
                  <a:schemeClr val="tx1"/>
                </a:solidFill>
                <a:effectLst/>
                <a:latin typeface="+mn-lt"/>
                <a:ea typeface="+mn-ea"/>
                <a:cs typeface="+mn-cs"/>
              </a:rPr>
              <a:t>PlayerSprite</a:t>
            </a:r>
            <a:r>
              <a:rPr lang="en-NZ" sz="1200" kern="1200" dirty="0" smtClean="0">
                <a:solidFill>
                  <a:schemeClr val="tx1"/>
                </a:solidFill>
                <a:effectLst/>
                <a:latin typeface="+mn-lt"/>
                <a:ea typeface="+mn-ea"/>
                <a:cs typeface="+mn-cs"/>
              </a:rPr>
              <a:t>/</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 would descend from Directional. Or you might go Sprite-&gt;Inventory-&gt;Player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this point you can see one of the risks associated with inheritance – cumbersome </a:t>
            </a:r>
            <a:r>
              <a:rPr lang="en-NZ" sz="1200" kern="1200" dirty="0" err="1" smtClean="0">
                <a:solidFill>
                  <a:schemeClr val="tx1"/>
                </a:solidFill>
                <a:effectLst/>
                <a:latin typeface="+mn-lt"/>
                <a:ea typeface="+mn-ea"/>
                <a:cs typeface="+mn-cs"/>
              </a:rPr>
              <a:t>heirarchies</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Can you think of a way to implement this directional/trajectory distinction without inheritance? </a:t>
            </a:r>
          </a:p>
          <a:p>
            <a:pPr marL="628650" lvl="1" indent="-171450">
              <a:buFont typeface="Arial" charset="0"/>
              <a:buChar char="•"/>
            </a:pPr>
            <a:r>
              <a:rPr lang="en-NZ" sz="1200" kern="1200" dirty="0" smtClean="0">
                <a:solidFill>
                  <a:schemeClr val="tx1"/>
                </a:solidFill>
                <a:effectLst/>
                <a:latin typeface="+mn-lt"/>
                <a:ea typeface="+mn-ea"/>
                <a:cs typeface="+mn-cs"/>
              </a:rPr>
              <a:t>State variables and a switch in the move method</a:t>
            </a:r>
          </a:p>
          <a:p>
            <a:pPr marL="628650" lvl="1" indent="-171450">
              <a:buFont typeface="Arial" charset="0"/>
              <a:buChar char="•"/>
            </a:pPr>
            <a:r>
              <a:rPr lang="en-NZ" sz="1200" kern="1200" dirty="0" smtClean="0">
                <a:solidFill>
                  <a:schemeClr val="tx1"/>
                </a:solidFill>
                <a:effectLst/>
                <a:latin typeface="+mn-lt"/>
                <a:ea typeface="+mn-ea"/>
                <a:cs typeface="+mn-cs"/>
              </a:rPr>
              <a:t>This would allow you to have a player character who could also jump</a:t>
            </a:r>
          </a:p>
          <a:p>
            <a:pPr marL="628650" lvl="1" indent="-171450">
              <a:buFont typeface="Arial" charset="0"/>
              <a:buChar char="•"/>
            </a:pPr>
            <a:r>
              <a:rPr lang="en-NZ" sz="1200" kern="1200" dirty="0" smtClean="0">
                <a:solidFill>
                  <a:schemeClr val="tx1"/>
                </a:solidFill>
                <a:effectLst/>
                <a:latin typeface="+mn-lt"/>
                <a:ea typeface="+mn-ea"/>
                <a:cs typeface="+mn-cs"/>
              </a:rPr>
              <a:t>Some might mention interfaces. Also a possibility</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192575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You can very quickly find yourself needing 100s of classes to make all the feature sets you need. Dependency injection (strategy pattern) is a better solution here (cf. OOSD)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Especially in the absence of multiple inheritance it can get awkward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E.G. We really want our player character to descend from </a:t>
            </a:r>
            <a:r>
              <a:rPr lang="en-NZ" sz="1200" kern="1200" dirty="0" err="1" smtClean="0">
                <a:solidFill>
                  <a:schemeClr val="tx1"/>
                </a:solidFill>
                <a:effectLst/>
                <a:latin typeface="+mn-lt"/>
                <a:ea typeface="+mn-ea"/>
                <a:cs typeface="+mn-cs"/>
              </a:rPr>
              <a:t>DirectionalSprite</a:t>
            </a:r>
            <a:r>
              <a:rPr lang="en-NZ" sz="1200" kern="1200" dirty="0" smtClean="0">
                <a:solidFill>
                  <a:schemeClr val="tx1"/>
                </a:solidFill>
                <a:effectLst/>
                <a:latin typeface="+mn-lt"/>
                <a:ea typeface="+mn-ea"/>
                <a:cs typeface="+mn-cs"/>
              </a:rPr>
              <a:t> and </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 to combine the features of the two</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linguistic reasons (specifically, potential ambiguity) most modern languages don’t allow this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Interfaces are your friend here (cf. OOSD)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Hidden functionality is the worst one. You can’t see what the child can do just by looking at its .h file. The deeper your hierarchy, the worse it gets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814164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Aggregation/Composition is the preferred technique here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b="0" i="0" kern="1200" dirty="0" smtClean="0">
                <a:solidFill>
                  <a:schemeClr val="tx1"/>
                </a:solidFill>
                <a:effectLst/>
                <a:latin typeface="+mn-lt"/>
                <a:ea typeface="+mn-ea"/>
                <a:cs typeface="+mn-cs"/>
              </a:rPr>
              <a:t>Using composition and interfaces to achieve code reuse and polymorphism</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16494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Assume this class, with .h on the left and .</a:t>
            </a:r>
            <a:r>
              <a:rPr lang="en-NZ" sz="1200" kern="1200" dirty="0" err="1" smtClean="0">
                <a:solidFill>
                  <a:schemeClr val="tx1"/>
                </a:solidFill>
                <a:effectLst/>
                <a:latin typeface="+mn-lt"/>
                <a:ea typeface="+mn-ea"/>
                <a:cs typeface="+mn-cs"/>
              </a:rPr>
              <a:t>cpp</a:t>
            </a:r>
            <a:r>
              <a:rPr lang="en-NZ" sz="1200" kern="1200" dirty="0" smtClean="0">
                <a:solidFill>
                  <a:schemeClr val="tx1"/>
                </a:solidFill>
                <a:effectLst/>
                <a:latin typeface="+mn-lt"/>
                <a:ea typeface="+mn-ea"/>
                <a:cs typeface="+mn-cs"/>
              </a:rPr>
              <a:t> on the right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 are going to descend from it</a:t>
            </a:r>
          </a:p>
          <a:p>
            <a:pPr marL="171450" indent="-171450">
              <a:buFont typeface="Arial" charset="0"/>
              <a:buChar char="•"/>
            </a:pPr>
            <a:r>
              <a:rPr lang="en-NZ" sz="1200" kern="1200" dirty="0" smtClean="0">
                <a:solidFill>
                  <a:schemeClr val="tx1"/>
                </a:solidFill>
                <a:effectLst/>
                <a:latin typeface="+mn-lt"/>
                <a:ea typeface="+mn-ea"/>
                <a:cs typeface="+mn-cs"/>
              </a:rPr>
              <a:t>What will the children have?</a:t>
            </a:r>
          </a:p>
          <a:p>
            <a:pPr marL="628650" lvl="1" indent="-171450">
              <a:buFont typeface="Arial" charset="0"/>
              <a:buChar char="•"/>
            </a:pPr>
            <a:r>
              <a:rPr lang="en-NZ" sz="1200" kern="1200" dirty="0" smtClean="0">
                <a:solidFill>
                  <a:schemeClr val="tx1"/>
                </a:solidFill>
                <a:effectLst/>
                <a:latin typeface="+mn-lt"/>
                <a:ea typeface="+mn-ea"/>
                <a:cs typeface="+mn-cs"/>
              </a:rPr>
              <a:t>An </a:t>
            </a:r>
            <a:r>
              <a:rPr lang="en-NZ" sz="1200" kern="1200" dirty="0" err="1" smtClean="0">
                <a:solidFill>
                  <a:schemeClr val="tx1"/>
                </a:solidFill>
                <a:effectLst/>
                <a:latin typeface="+mn-lt"/>
                <a:ea typeface="+mn-ea"/>
                <a:cs typeface="+mn-cs"/>
              </a:rPr>
              <a:t>int</a:t>
            </a:r>
            <a:r>
              <a:rPr lang="en-NZ" sz="1200" kern="1200" dirty="0" smtClean="0">
                <a:solidFill>
                  <a:schemeClr val="tx1"/>
                </a:solidFill>
                <a:effectLst/>
                <a:latin typeface="+mn-lt"/>
                <a:ea typeface="+mn-ea"/>
                <a:cs typeface="+mn-cs"/>
              </a:rPr>
              <a:t> </a:t>
            </a:r>
            <a:r>
              <a:rPr lang="en-NZ" sz="1200" kern="1200" dirty="0" err="1" smtClean="0">
                <a:solidFill>
                  <a:schemeClr val="tx1"/>
                </a:solidFill>
                <a:effectLst/>
                <a:latin typeface="+mn-lt"/>
                <a:ea typeface="+mn-ea"/>
                <a:cs typeface="+mn-cs"/>
              </a:rPr>
              <a:t>idNumber</a:t>
            </a:r>
            <a:r>
              <a:rPr lang="en-NZ" sz="1200" kern="1200" dirty="0" smtClean="0">
                <a:solidFill>
                  <a:schemeClr val="tx1"/>
                </a:solidFill>
                <a:effectLst/>
                <a:latin typeface="+mn-lt"/>
                <a:ea typeface="+mn-ea"/>
                <a:cs typeface="+mn-cs"/>
              </a:rPr>
              <a:t> with set and get methods</a:t>
            </a:r>
          </a:p>
          <a:p>
            <a:pPr marL="628650" lvl="1" indent="-171450">
              <a:buFont typeface="Arial" charset="0"/>
              <a:buChar char="•"/>
            </a:pPr>
            <a:r>
              <a:rPr lang="en-NZ" sz="1200" kern="1200" dirty="0" smtClean="0">
                <a:solidFill>
                  <a:schemeClr val="tx1"/>
                </a:solidFill>
                <a:effectLst/>
                <a:latin typeface="+mn-lt"/>
                <a:ea typeface="+mn-ea"/>
                <a:cs typeface="+mn-cs"/>
              </a:rPr>
              <a:t>A method </a:t>
            </a:r>
            <a:r>
              <a:rPr lang="en-NZ" sz="1200" kern="1200" dirty="0" err="1" smtClean="0">
                <a:solidFill>
                  <a:schemeClr val="tx1"/>
                </a:solidFill>
                <a:effectLst/>
                <a:latin typeface="+mn-lt"/>
                <a:ea typeface="+mn-ea"/>
                <a:cs typeface="+mn-cs"/>
              </a:rPr>
              <a:t>commonMethod</a:t>
            </a:r>
            <a:r>
              <a:rPr lang="en-NZ" sz="1200" kern="1200" dirty="0" smtClean="0">
                <a:solidFill>
                  <a:schemeClr val="tx1"/>
                </a:solidFill>
                <a:effectLst/>
                <a:latin typeface="+mn-lt"/>
                <a:ea typeface="+mn-ea"/>
                <a:cs typeface="+mn-cs"/>
              </a:rPr>
              <a:t> as shown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272289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first inheritance use case – a child needs additional functionality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Descend with :public and the name of the base class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equivalent to the extends keyword in Java</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is private inheritance as well, but it is out of scope for us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sure to include the parent’s .h file to put the parent type in scope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fill in the base class box in the class creation wizard, it does this bit for you</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255034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In the parent constructor, we initialise the common data values and perform other common initialisation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only want to write this code once, so you put it in the parent class and let the child call the parent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just a normal function call, so you  must pass the required arguments to that call</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381300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 Then child1 can</a:t>
            </a:r>
            <a:r>
              <a:rPr lang="en-NZ" baseline="0" dirty="0" smtClean="0"/>
              <a:t> have whatever additional data and methods it needs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the .</a:t>
            </a:r>
            <a:r>
              <a:rPr lang="en-NZ" baseline="0" dirty="0" err="1" smtClean="0"/>
              <a:t>cpp</a:t>
            </a:r>
            <a:r>
              <a:rPr lang="en-NZ" baseline="0" dirty="0" smtClean="0"/>
              <a:t> these work exactly as they do for any non-child class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Only the constructor is different....</a:t>
            </a:r>
            <a:endParaRPr lang="en-NZ" baseline="0"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167310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10.1 Inheritance Approach and Avoid</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2035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p:txBody>
      </p:sp>
      <p:pic>
        <p:nvPicPr>
          <p:cNvPr id="4" name="Picture 3"/>
          <p:cNvPicPr>
            <a:picLocks noChangeAspect="1" noChangeArrowheads="1"/>
          </p:cNvPicPr>
          <p:nvPr/>
        </p:nvPicPr>
        <p:blipFill>
          <a:blip r:embed="rId3" cstate="print"/>
          <a:srcRect/>
          <a:stretch>
            <a:fillRect/>
          </a:stretch>
        </p:blipFill>
        <p:spPr bwMode="auto">
          <a:xfrm>
            <a:off x="655423" y="2286000"/>
            <a:ext cx="7833153" cy="2979415"/>
          </a:xfrm>
          <a:prstGeom prst="rect">
            <a:avLst/>
          </a:prstGeom>
          <a:noFill/>
          <a:ln w="9525">
            <a:noFill/>
            <a:miter lim="800000"/>
            <a:headEnd/>
            <a:tailEnd/>
          </a:ln>
        </p:spPr>
      </p:pic>
    </p:spTree>
    <p:extLst>
      <p:ext uri="{BB962C8B-B14F-4D97-AF65-F5344CB8AC3E}">
        <p14:creationId xmlns:p14="http://schemas.microsoft.com/office/powerpoint/2010/main" val="14528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Child1.cpp</a:t>
            </a:r>
          </a:p>
        </p:txBody>
      </p:sp>
      <p:pic>
        <p:nvPicPr>
          <p:cNvPr id="5" name="Picture 2"/>
          <p:cNvPicPr>
            <a:picLocks noChangeAspect="1" noChangeArrowheads="1"/>
          </p:cNvPicPr>
          <p:nvPr/>
        </p:nvPicPr>
        <p:blipFill rotWithShape="1">
          <a:blip r:embed="rId3" cstate="print"/>
          <a:srcRect b="23103"/>
          <a:stretch/>
        </p:blipFill>
        <p:spPr bwMode="auto">
          <a:xfrm>
            <a:off x="755575" y="2564904"/>
            <a:ext cx="7326031" cy="2159496"/>
          </a:xfrm>
          <a:prstGeom prst="rect">
            <a:avLst/>
          </a:prstGeom>
          <a:noFill/>
          <a:ln w="9525">
            <a:noFill/>
            <a:miter lim="800000"/>
            <a:headEnd/>
            <a:tailEnd/>
          </a:ln>
        </p:spPr>
      </p:pic>
    </p:spTree>
    <p:extLst>
      <p:ext uri="{BB962C8B-B14F-4D97-AF65-F5344CB8AC3E}">
        <p14:creationId xmlns:p14="http://schemas.microsoft.com/office/powerpoint/2010/main" val="191629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Overriding</a:t>
            </a:r>
          </a:p>
          <a:p>
            <a:pPr marL="1657350" lvl="2" indent="-742950">
              <a:buFont typeface="Arial" panose="020B0604020202020204" pitchFamily="34" charset="0"/>
              <a:buChar char="•"/>
            </a:pPr>
            <a:r>
              <a:rPr lang="en-NZ" sz="2500" dirty="0"/>
              <a:t>virtual</a:t>
            </a:r>
          </a:p>
          <a:p>
            <a:pPr marL="2114550" lvl="3" indent="-742950">
              <a:buFont typeface="Arial" panose="020B0604020202020204" pitchFamily="34" charset="0"/>
              <a:buChar char="•"/>
            </a:pPr>
            <a:r>
              <a:rPr lang="en-NZ" sz="2000" dirty="0"/>
              <a:t>The parent provides a default code body (may be empty)</a:t>
            </a:r>
          </a:p>
          <a:p>
            <a:pPr marL="2114550" lvl="3" indent="-742950">
              <a:buFont typeface="Arial" panose="020B0604020202020204" pitchFamily="34" charset="0"/>
              <a:buChar char="•"/>
            </a:pPr>
            <a:r>
              <a:rPr lang="en-NZ" sz="2000" dirty="0"/>
              <a:t>Children have the option of overriding with their own code, or using the parent’s default </a:t>
            </a:r>
            <a:r>
              <a:rPr lang="en-NZ" sz="2000" dirty="0" smtClean="0"/>
              <a:t>version</a:t>
            </a:r>
            <a:endParaRPr lang="en-NZ" sz="2500" dirty="0"/>
          </a:p>
          <a:p>
            <a:pPr marL="1657350" lvl="2" indent="-742950">
              <a:buFont typeface="Arial" panose="020B0604020202020204" pitchFamily="34" charset="0"/>
              <a:buChar char="•"/>
            </a:pPr>
            <a:r>
              <a:rPr lang="en-NZ" sz="2500" dirty="0"/>
              <a:t>abstract</a:t>
            </a:r>
          </a:p>
          <a:p>
            <a:pPr marL="2114550" lvl="3" indent="-742950">
              <a:buFont typeface="Arial" panose="020B0604020202020204" pitchFamily="34" charset="0"/>
              <a:buChar char="•"/>
            </a:pPr>
            <a:r>
              <a:rPr lang="en-NZ" sz="2000" dirty="0"/>
              <a:t>The parent provides no code body</a:t>
            </a:r>
          </a:p>
          <a:p>
            <a:pPr marL="2114550" lvl="3" indent="-742950">
              <a:buFont typeface="Arial" panose="020B0604020202020204" pitchFamily="34" charset="0"/>
              <a:buChar char="•"/>
            </a:pPr>
            <a:r>
              <a:rPr lang="en-NZ" sz="2000" dirty="0"/>
              <a:t>All children must provide their own code</a:t>
            </a:r>
          </a:p>
          <a:p>
            <a:pPr marL="2114550" lvl="3" indent="-742950">
              <a:buFont typeface="Arial" panose="020B0604020202020204" pitchFamily="34" charset="0"/>
              <a:buChar char="•"/>
            </a:pPr>
            <a:r>
              <a:rPr lang="en-NZ" sz="2000" dirty="0"/>
              <a:t>Instances of the parent class cannot be </a:t>
            </a:r>
            <a:r>
              <a:rPr lang="en-NZ" sz="2000" dirty="0" smtClean="0"/>
              <a:t>instantiated</a:t>
            </a:r>
            <a:endParaRPr lang="en-NZ" sz="2000" dirty="0"/>
          </a:p>
        </p:txBody>
      </p:sp>
    </p:spTree>
    <p:extLst>
      <p:ext uri="{BB962C8B-B14F-4D97-AF65-F5344CB8AC3E}">
        <p14:creationId xmlns:p14="http://schemas.microsoft.com/office/powerpoint/2010/main" val="3679483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223628" y="1524000"/>
            <a:ext cx="6696744" cy="4903090"/>
            <a:chOff x="1143000" y="1524000"/>
            <a:chExt cx="6696744" cy="4903090"/>
          </a:xfrm>
        </p:grpSpPr>
        <p:pic>
          <p:nvPicPr>
            <p:cNvPr id="4" name="Picture 2"/>
            <p:cNvPicPr>
              <a:picLocks noChangeAspect="1" noChangeArrowheads="1"/>
            </p:cNvPicPr>
            <p:nvPr/>
          </p:nvPicPr>
          <p:blipFill>
            <a:blip r:embed="rId3" cstate="print"/>
            <a:srcRect/>
            <a:stretch>
              <a:fillRect/>
            </a:stretch>
          </p:blipFill>
          <p:spPr bwMode="auto">
            <a:xfrm>
              <a:off x="1143000" y="1524000"/>
              <a:ext cx="6048672" cy="4903090"/>
            </a:xfrm>
            <a:prstGeom prst="rect">
              <a:avLst/>
            </a:prstGeom>
            <a:noFill/>
            <a:ln w="9525">
              <a:noFill/>
              <a:miter lim="800000"/>
              <a:headEnd/>
              <a:tailEnd/>
            </a:ln>
          </p:spPr>
        </p:pic>
        <p:cxnSp>
          <p:nvCxnSpPr>
            <p:cNvPr id="5" name="Straight Arrow Connector 4"/>
            <p:cNvCxnSpPr/>
            <p:nvPr/>
          </p:nvCxnSpPr>
          <p:spPr>
            <a:xfrm flipH="1" flipV="1">
              <a:off x="3591272" y="2964160"/>
              <a:ext cx="936104"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615608" y="5196408"/>
              <a:ext cx="1224136"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87016" y="5484440"/>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5008" y="5772472"/>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6150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p:txBody>
      </p:sp>
      <p:pic>
        <p:nvPicPr>
          <p:cNvPr id="5" name="Picture 2"/>
          <p:cNvPicPr>
            <a:picLocks noChangeAspect="1" noChangeArrowheads="1"/>
          </p:cNvPicPr>
          <p:nvPr/>
        </p:nvPicPr>
        <p:blipFill>
          <a:blip r:embed="rId3" cstate="print"/>
          <a:srcRect/>
          <a:stretch>
            <a:fillRect/>
          </a:stretch>
        </p:blipFill>
        <p:spPr bwMode="auto">
          <a:xfrm>
            <a:off x="413370" y="2438400"/>
            <a:ext cx="8317260" cy="3672408"/>
          </a:xfrm>
          <a:prstGeom prst="rect">
            <a:avLst/>
          </a:prstGeom>
          <a:noFill/>
          <a:ln w="9525">
            <a:noFill/>
            <a:miter lim="800000"/>
            <a:headEnd/>
            <a:tailEnd/>
          </a:ln>
        </p:spPr>
      </p:pic>
    </p:spTree>
    <p:extLst>
      <p:ext uri="{BB962C8B-B14F-4D97-AF65-F5344CB8AC3E}">
        <p14:creationId xmlns:p14="http://schemas.microsoft.com/office/powerpoint/2010/main" val="218350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Child1.cpp</a:t>
            </a:r>
          </a:p>
        </p:txBody>
      </p:sp>
      <p:pic>
        <p:nvPicPr>
          <p:cNvPr id="4" name="Picture 2"/>
          <p:cNvPicPr>
            <a:picLocks noChangeAspect="1" noChangeArrowheads="1"/>
          </p:cNvPicPr>
          <p:nvPr/>
        </p:nvPicPr>
        <p:blipFill>
          <a:blip r:embed="rId3" cstate="print"/>
          <a:srcRect/>
          <a:stretch>
            <a:fillRect/>
          </a:stretch>
        </p:blipFill>
        <p:spPr bwMode="auto">
          <a:xfrm>
            <a:off x="1742661" y="2286000"/>
            <a:ext cx="5658677" cy="4104456"/>
          </a:xfrm>
          <a:prstGeom prst="rect">
            <a:avLst/>
          </a:prstGeom>
          <a:noFill/>
          <a:ln w="9525">
            <a:noFill/>
            <a:miter lim="800000"/>
            <a:headEnd/>
            <a:tailEnd/>
          </a:ln>
        </p:spPr>
      </p:pic>
    </p:spTree>
    <p:extLst>
      <p:ext uri="{BB962C8B-B14F-4D97-AF65-F5344CB8AC3E}">
        <p14:creationId xmlns:p14="http://schemas.microsoft.com/office/powerpoint/2010/main" val="14039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Approach-avoid</a:t>
            </a:r>
            <a:endParaRPr lang="en-NZ" sz="2500" dirty="0"/>
          </a:p>
        </p:txBody>
      </p:sp>
      <p:pic>
        <p:nvPicPr>
          <p:cNvPr id="4" name="Picture 3"/>
          <p:cNvPicPr>
            <a:picLocks noChangeAspect="1" noChangeArrowheads="1"/>
          </p:cNvPicPr>
          <p:nvPr/>
        </p:nvPicPr>
        <p:blipFill rotWithShape="1">
          <a:blip r:embed="rId3" cstate="print"/>
          <a:srcRect l="1117" t="5895" r="1048" b="3401"/>
          <a:stretch/>
        </p:blipFill>
        <p:spPr bwMode="auto">
          <a:xfrm>
            <a:off x="952500" y="2209800"/>
            <a:ext cx="7239000" cy="3657600"/>
          </a:xfrm>
          <a:prstGeom prst="rect">
            <a:avLst/>
          </a:prstGeom>
          <a:noFill/>
          <a:ln w="9525">
            <a:noFill/>
            <a:miter lim="800000"/>
            <a:headEnd/>
            <a:tailEnd/>
          </a:ln>
        </p:spPr>
      </p:pic>
    </p:spTree>
    <p:extLst>
      <p:ext uri="{BB962C8B-B14F-4D97-AF65-F5344CB8AC3E}">
        <p14:creationId xmlns:p14="http://schemas.microsoft.com/office/powerpoint/2010/main" val="2683406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78697"/>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Use Inheritance </a:t>
            </a:r>
            <a:r>
              <a:rPr lang="en-NZ" sz="2500" b="1" dirty="0" err="1" smtClean="0"/>
              <a:t>InheritanceApproachAvoid</a:t>
            </a:r>
            <a:r>
              <a:rPr lang="en-NZ" sz="2500" b="1" dirty="0" smtClean="0"/>
              <a:t> </a:t>
            </a:r>
            <a:r>
              <a:rPr lang="en-NZ" sz="2500" b="1" dirty="0"/>
              <a:t>Skeleton</a:t>
            </a:r>
          </a:p>
          <a:p>
            <a:pPr marL="1657350" lvl="2" indent="-742950">
              <a:buFont typeface="Arial" panose="020B0604020202020204" pitchFamily="34" charset="0"/>
              <a:buChar char="•"/>
            </a:pPr>
            <a:r>
              <a:rPr lang="en-NZ" sz="2500" dirty="0"/>
              <a:t>Carefully study the existing classes, </a:t>
            </a:r>
            <a:r>
              <a:rPr lang="en-NZ" sz="2500" b="1" dirty="0"/>
              <a:t>SimpleSprite</a:t>
            </a:r>
            <a:r>
              <a:rPr lang="en-NZ" sz="2500" dirty="0"/>
              <a:t>, </a:t>
            </a:r>
            <a:r>
              <a:rPr lang="en-NZ" sz="2500" b="1" dirty="0" err="1"/>
              <a:t>SpriteList</a:t>
            </a:r>
            <a:r>
              <a:rPr lang="en-NZ" sz="2500" dirty="0"/>
              <a:t> and </a:t>
            </a:r>
            <a:r>
              <a:rPr lang="en-NZ" sz="2500" b="1" dirty="0"/>
              <a:t>Form1</a:t>
            </a:r>
            <a:r>
              <a:rPr lang="en-NZ" sz="2500" dirty="0"/>
              <a:t>. Read the comments in </a:t>
            </a:r>
            <a:r>
              <a:rPr lang="en-NZ" sz="2500" b="1" dirty="0"/>
              <a:t>Form1.h</a:t>
            </a:r>
          </a:p>
          <a:p>
            <a:pPr marL="1657350" lvl="2" indent="-742950">
              <a:buFont typeface="Arial" panose="020B0604020202020204" pitchFamily="34" charset="0"/>
              <a:buChar char="•"/>
            </a:pPr>
            <a:r>
              <a:rPr lang="en-NZ" sz="2500" dirty="0"/>
              <a:t>Add two new classes </a:t>
            </a:r>
            <a:r>
              <a:rPr lang="en-NZ" sz="2500" b="1" dirty="0"/>
              <a:t>Approacher</a:t>
            </a:r>
            <a:r>
              <a:rPr lang="en-NZ" sz="2500" dirty="0"/>
              <a:t> and </a:t>
            </a:r>
            <a:r>
              <a:rPr lang="en-NZ" sz="2500" b="1" dirty="0"/>
              <a:t>Avoider</a:t>
            </a:r>
            <a:r>
              <a:rPr lang="en-NZ" sz="2500" dirty="0"/>
              <a:t>, both </a:t>
            </a:r>
            <a:r>
              <a:rPr lang="en-NZ" sz="2500" dirty="0" smtClean="0"/>
              <a:t>	descended from </a:t>
            </a:r>
            <a:r>
              <a:rPr lang="en-NZ" sz="2500" b="1" dirty="0" smtClean="0"/>
              <a:t>SimpleSprite</a:t>
            </a:r>
            <a:r>
              <a:rPr lang="en-NZ" sz="2500" dirty="0" smtClean="0"/>
              <a:t>, so that your </a:t>
            </a:r>
          </a:p>
          <a:p>
            <a:pPr lvl="2"/>
            <a:r>
              <a:rPr lang="en-NZ" sz="2500" dirty="0"/>
              <a:t>	</a:t>
            </a:r>
            <a:r>
              <a:rPr lang="en-NZ" sz="2500" dirty="0" smtClean="0"/>
              <a:t>application runs as in the demo</a:t>
            </a:r>
            <a:endParaRPr lang="en-NZ" sz="2500" dirty="0"/>
          </a:p>
          <a:p>
            <a:pPr marL="1657350" lvl="2" indent="-742950">
              <a:buFont typeface="Arial" panose="020B0604020202020204" pitchFamily="34" charset="0"/>
              <a:buChar char="•"/>
            </a:pPr>
            <a:r>
              <a:rPr lang="en-NZ" sz="2500" dirty="0"/>
              <a:t>Before creating your new child classes, decide:</a:t>
            </a:r>
          </a:p>
          <a:p>
            <a:pPr marL="2114550" lvl="3" indent="-742950">
              <a:buFont typeface="Arial" panose="020B0604020202020204" pitchFamily="34" charset="0"/>
              <a:buChar char="•"/>
            </a:pPr>
            <a:r>
              <a:rPr lang="en-NZ" sz="2000" dirty="0"/>
              <a:t>What data members and methods do they inherit from their parent?</a:t>
            </a:r>
          </a:p>
          <a:p>
            <a:pPr marL="2114550" lvl="3" indent="-742950">
              <a:buFont typeface="Arial" panose="020B0604020202020204" pitchFamily="34" charset="0"/>
              <a:buChar char="•"/>
            </a:pPr>
            <a:r>
              <a:rPr lang="en-NZ" sz="2000" dirty="0"/>
              <a:t>What additional data members (if any) do they each need?</a:t>
            </a:r>
          </a:p>
          <a:p>
            <a:pPr marL="2114550" lvl="3" indent="-742950">
              <a:buFont typeface="Arial" panose="020B0604020202020204" pitchFamily="34" charset="0"/>
              <a:buChar char="•"/>
            </a:pPr>
            <a:r>
              <a:rPr lang="en-NZ" sz="2000" dirty="0"/>
              <a:t>What additional methods (if any) do they each need?</a:t>
            </a:r>
          </a:p>
          <a:p>
            <a:pPr marL="2114550" lvl="3" indent="-742950">
              <a:buFont typeface="Arial" panose="020B0604020202020204" pitchFamily="34" charset="0"/>
              <a:buChar char="•"/>
            </a:pPr>
            <a:r>
              <a:rPr lang="en-NZ" sz="2000" dirty="0"/>
              <a:t>What inherited methods (if any) do they each need to override?</a:t>
            </a:r>
          </a:p>
          <a:p>
            <a:pPr marL="2114550" lvl="3" indent="-742950">
              <a:buFont typeface="Arial" panose="020B0604020202020204" pitchFamily="34" charset="0"/>
              <a:buChar char="•"/>
            </a:pPr>
            <a:r>
              <a:rPr lang="en-NZ" sz="2000" dirty="0"/>
              <a:t>If you are going to add methods or override inherited methods, what is the logic for each one?</a:t>
            </a:r>
          </a:p>
        </p:txBody>
      </p:sp>
    </p:spTree>
    <p:extLst>
      <p:ext uri="{BB962C8B-B14F-4D97-AF65-F5344CB8AC3E}">
        <p14:creationId xmlns:p14="http://schemas.microsoft.com/office/powerpoint/2010/main" val="242115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Practical – code examples</a:t>
            </a:r>
            <a:endParaRPr lang="en-US" sz="3500" b="1" dirty="0" smtClean="0"/>
          </a:p>
        </p:txBody>
      </p:sp>
      <p:grpSp>
        <p:nvGrpSpPr>
          <p:cNvPr id="5" name="Group 4"/>
          <p:cNvGrpSpPr/>
          <p:nvPr/>
        </p:nvGrpSpPr>
        <p:grpSpPr>
          <a:xfrm>
            <a:off x="366712" y="1600200"/>
            <a:ext cx="8410575" cy="4896490"/>
            <a:chOff x="403223" y="1685285"/>
            <a:chExt cx="8410575" cy="489649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3" y="4191000"/>
              <a:ext cx="8410575" cy="2390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3" y="1685285"/>
              <a:ext cx="8410575" cy="2343150"/>
            </a:xfrm>
            <a:prstGeom prst="rect">
              <a:avLst/>
            </a:prstGeom>
          </p:spPr>
        </p:pic>
      </p:grpSp>
    </p:spTree>
    <p:extLst>
      <p:ext uri="{BB962C8B-B14F-4D97-AF65-F5344CB8AC3E}">
        <p14:creationId xmlns:p14="http://schemas.microsoft.com/office/powerpoint/2010/main" val="59122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632585"/>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A group of classes are related in that they have a </a:t>
            </a:r>
            <a:r>
              <a:rPr lang="en-NZ" sz="2500" dirty="0" smtClean="0"/>
              <a:t>	common </a:t>
            </a:r>
            <a:r>
              <a:rPr lang="en-NZ" sz="2500" dirty="0"/>
              <a:t>core of shared functionality and/or </a:t>
            </a:r>
            <a:r>
              <a:rPr lang="en-NZ" sz="2500" dirty="0" smtClean="0"/>
              <a:t>data</a:t>
            </a:r>
            <a:endParaRPr lang="en-NZ" sz="2500" dirty="0"/>
          </a:p>
          <a:p>
            <a:pPr marL="1657350" lvl="2" indent="-742950">
              <a:buFont typeface="Arial" panose="020B0604020202020204" pitchFamily="34" charset="0"/>
              <a:buChar char="•"/>
            </a:pPr>
            <a:r>
              <a:rPr lang="en-NZ" sz="2500" dirty="0"/>
              <a:t>Child classes extend parent (base classes) by </a:t>
            </a:r>
            <a:r>
              <a:rPr lang="en-NZ" sz="2500" dirty="0" smtClean="0"/>
              <a:t>descent</a:t>
            </a:r>
            <a:endParaRPr lang="en-NZ" sz="2500" dirty="0"/>
          </a:p>
          <a:p>
            <a:pPr marL="1657350" lvl="2" indent="-742950">
              <a:buFont typeface="Arial" panose="020B0604020202020204" pitchFamily="34" charset="0"/>
              <a:buChar char="•"/>
            </a:pPr>
            <a:r>
              <a:rPr lang="en-NZ" sz="2500" dirty="0"/>
              <a:t>Child classes contain all public or protected data and </a:t>
            </a:r>
            <a:r>
              <a:rPr lang="en-NZ" sz="2500" dirty="0" smtClean="0"/>
              <a:t>	methods </a:t>
            </a:r>
            <a:r>
              <a:rPr lang="en-NZ" sz="2500" dirty="0"/>
              <a:t>of their </a:t>
            </a:r>
            <a:r>
              <a:rPr lang="en-NZ" sz="2500" dirty="0" smtClean="0"/>
              <a:t>ancestors</a:t>
            </a:r>
            <a:endParaRPr lang="en-NZ" sz="2500" dirty="0"/>
          </a:p>
          <a:p>
            <a:pPr marL="1657350" lvl="2" indent="-742950">
              <a:buFont typeface="Arial" panose="020B0604020202020204" pitchFamily="34" charset="0"/>
              <a:buChar char="•"/>
            </a:pPr>
            <a:r>
              <a:rPr lang="en-NZ" sz="2500" dirty="0"/>
              <a:t>Inheritance promotes code reuse and reduces code </a:t>
            </a:r>
            <a:r>
              <a:rPr lang="en-NZ" sz="2500" dirty="0" smtClean="0"/>
              <a:t>	duplication</a:t>
            </a:r>
            <a:endParaRPr lang="en-NZ" sz="2500" dirty="0"/>
          </a:p>
          <a:p>
            <a:pPr marL="1657350" lvl="2" indent="-742950">
              <a:buFont typeface="Arial" panose="020B0604020202020204" pitchFamily="34" charset="0"/>
              <a:buChar char="•"/>
            </a:pPr>
            <a:r>
              <a:rPr lang="en-NZ" sz="2500" dirty="0"/>
              <a:t>Child classes contain additional data, additional </a:t>
            </a:r>
            <a:r>
              <a:rPr lang="en-NZ" sz="2500" dirty="0" smtClean="0"/>
              <a:t>	functionality </a:t>
            </a:r>
            <a:r>
              <a:rPr lang="en-NZ" sz="2500" dirty="0"/>
              <a:t>or polymorphic </a:t>
            </a:r>
            <a:r>
              <a:rPr lang="en-NZ" sz="2500" dirty="0" smtClean="0"/>
              <a:t>implementations</a:t>
            </a:r>
            <a:endParaRPr lang="en-NZ" sz="2500" dirty="0"/>
          </a:p>
          <a:p>
            <a:pPr marL="1657350" lvl="2" indent="-742950">
              <a:buFont typeface="Arial" panose="020B0604020202020204" pitchFamily="34" charset="0"/>
              <a:buChar char="•"/>
            </a:pPr>
            <a:r>
              <a:rPr lang="en-NZ" sz="2500" dirty="0"/>
              <a:t>The parent-child relationship must be an “is-a” </a:t>
            </a:r>
            <a:r>
              <a:rPr lang="en-NZ" sz="2500" dirty="0" smtClean="0"/>
              <a:t>	relationship</a:t>
            </a:r>
            <a:r>
              <a:rPr lang="en-NZ" sz="2500" dirty="0"/>
              <a:t>, not a “has-a” </a:t>
            </a:r>
            <a:r>
              <a:rPr lang="en-NZ" sz="2500" dirty="0" smtClean="0"/>
              <a:t>relationship</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78459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Inheritance for extension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2879812" y="2438400"/>
            <a:ext cx="3384376" cy="3312368"/>
            <a:chOff x="2895600" y="2438400"/>
            <a:chExt cx="3384376" cy="3312368"/>
          </a:xfrm>
        </p:grpSpPr>
        <p:sp>
          <p:nvSpPr>
            <p:cNvPr id="4" name="Rectangle 3"/>
            <p:cNvSpPr/>
            <p:nvPr/>
          </p:nvSpPr>
          <p:spPr>
            <a:xfrm>
              <a:off x="2895600" y="2438400"/>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Common Core</a:t>
              </a:r>
              <a:endParaRPr lang="en-NZ" dirty="0"/>
            </a:p>
          </p:txBody>
        </p:sp>
        <p:sp>
          <p:nvSpPr>
            <p:cNvPr id="5" name="Rectangle 4"/>
            <p:cNvSpPr/>
            <p:nvPr/>
          </p:nvSpPr>
          <p:spPr>
            <a:xfrm>
              <a:off x="2895600" y="445462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 + Specialised</a:t>
              </a:r>
              <a:endParaRPr lang="en-NZ" dirty="0"/>
            </a:p>
          </p:txBody>
        </p:sp>
        <p:cxnSp>
          <p:nvCxnSpPr>
            <p:cNvPr id="6" name="Straight Arrow Connector 5"/>
            <p:cNvCxnSpPr>
              <a:stCxn id="4" idx="2"/>
              <a:endCxn id="5" idx="0"/>
            </p:cNvCxnSpPr>
            <p:nvPr/>
          </p:nvCxnSpPr>
          <p:spPr>
            <a:xfrm>
              <a:off x="4587788" y="373454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7711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Inheritance for polymorphism</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773578" y="2438400"/>
            <a:ext cx="7596844" cy="3528392"/>
            <a:chOff x="683568" y="2852936"/>
            <a:chExt cx="7596844" cy="3528392"/>
          </a:xfrm>
        </p:grpSpPr>
        <p:sp>
          <p:nvSpPr>
            <p:cNvPr id="7" name="Rectangle 6"/>
            <p:cNvSpPr/>
            <p:nvPr/>
          </p:nvSpPr>
          <p:spPr>
            <a:xfrm>
              <a:off x="2843808" y="2852936"/>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 Common Core</a:t>
              </a:r>
            </a:p>
            <a:p>
              <a:pPr algn="ctr"/>
              <a:r>
                <a:rPr lang="en-NZ" dirty="0" smtClean="0"/>
                <a:t>Including </a:t>
              </a:r>
              <a:r>
                <a:rPr lang="en-NZ" dirty="0" err="1" smtClean="0"/>
                <a:t>ImportantJob</a:t>
              </a:r>
              <a:r>
                <a:rPr lang="en-NZ" dirty="0" smtClean="0"/>
                <a:t>()</a:t>
              </a:r>
              <a:endParaRPr lang="en-NZ" dirty="0"/>
            </a:p>
          </p:txBody>
        </p:sp>
        <p:sp>
          <p:nvSpPr>
            <p:cNvPr id="8" name="Rectangle 7"/>
            <p:cNvSpPr/>
            <p:nvPr/>
          </p:nvSpPr>
          <p:spPr>
            <a:xfrm>
              <a:off x="683568"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Class1</a:t>
              </a:r>
            </a:p>
            <a:p>
              <a:pPr algn="ctr"/>
              <a:r>
                <a:rPr lang="en-NZ" dirty="0" smtClean="0"/>
                <a:t>Implements </a:t>
              </a:r>
              <a:r>
                <a:rPr lang="en-NZ" dirty="0" err="1" smtClean="0"/>
                <a:t>ImportantJob</a:t>
              </a:r>
              <a:r>
                <a:rPr lang="en-NZ" dirty="0" smtClean="0"/>
                <a:t>() with algorithm 1</a:t>
              </a:r>
              <a:endParaRPr lang="en-NZ" dirty="0"/>
            </a:p>
          </p:txBody>
        </p:sp>
        <p:cxnSp>
          <p:nvCxnSpPr>
            <p:cNvPr id="9" name="Straight Arrow Connector 8"/>
            <p:cNvCxnSpPr>
              <a:stCxn id="7" idx="2"/>
              <a:endCxn id="8" idx="0"/>
            </p:cNvCxnSpPr>
            <p:nvPr/>
          </p:nvCxnSpPr>
          <p:spPr>
            <a:xfrm flipH="1">
              <a:off x="2375756" y="4149080"/>
              <a:ext cx="2160240"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96036"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Class2</a:t>
              </a:r>
            </a:p>
            <a:p>
              <a:pPr algn="ctr"/>
              <a:r>
                <a:rPr lang="en-NZ" dirty="0" smtClean="0"/>
                <a:t>Implements </a:t>
              </a:r>
              <a:r>
                <a:rPr lang="en-NZ" dirty="0" err="1" smtClean="0"/>
                <a:t>ImportantJob</a:t>
              </a:r>
              <a:r>
                <a:rPr lang="en-NZ" dirty="0" smtClean="0"/>
                <a:t>() with algorithm 2</a:t>
              </a:r>
              <a:endParaRPr lang="en-NZ" dirty="0"/>
            </a:p>
          </p:txBody>
        </p:sp>
        <p:cxnSp>
          <p:nvCxnSpPr>
            <p:cNvPr id="11" name="Straight Arrow Connector 10"/>
            <p:cNvCxnSpPr>
              <a:stCxn id="7" idx="2"/>
              <a:endCxn id="10" idx="0"/>
            </p:cNvCxnSpPr>
            <p:nvPr/>
          </p:nvCxnSpPr>
          <p:spPr>
            <a:xfrm>
              <a:off x="4535996" y="4149080"/>
              <a:ext cx="2052228"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65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554819"/>
          </a:xfrm>
          <a:prstGeom prst="rect">
            <a:avLst/>
          </a:prstGeom>
        </p:spPr>
        <p:txBody>
          <a:bodyPr wrap="square">
            <a:spAutoFit/>
          </a:bodyPr>
          <a:lstStyle/>
          <a:p>
            <a:pPr algn="ctr"/>
            <a:endParaRPr lang="en-US" sz="4000" b="1" dirty="0"/>
          </a:p>
          <a:p>
            <a:pPr lvl="1"/>
            <a:r>
              <a:rPr lang="en-NZ" sz="3500" b="1" dirty="0" smtClean="0"/>
              <a:t>Dangers of inheritance</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Cumbersome hierarchies – confusing to use</a:t>
            </a:r>
          </a:p>
          <a:p>
            <a:pPr marL="1657350" lvl="2" indent="-742950">
              <a:buFont typeface="Arial" panose="020B0604020202020204" pitchFamily="34" charset="0"/>
              <a:buChar char="•"/>
            </a:pPr>
            <a:r>
              <a:rPr lang="en-NZ" sz="2500" dirty="0"/>
              <a:t>Single hierarchical structure not a good match for information architecture.</a:t>
            </a:r>
          </a:p>
          <a:p>
            <a:pPr marL="1657350" lvl="2" indent="-742950">
              <a:buFont typeface="Arial" panose="020B0604020202020204" pitchFamily="34" charset="0"/>
              <a:buChar char="•"/>
            </a:pPr>
            <a:r>
              <a:rPr lang="en-NZ" sz="2500" dirty="0"/>
              <a:t>Hidden functionality in </a:t>
            </a:r>
            <a:r>
              <a:rPr lang="en-NZ" sz="2500" dirty="0" smtClean="0"/>
              <a:t>ancestors</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81792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smtClean="0"/>
              <a:t>Don’t use inheritance</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...when it isn’t a true </a:t>
            </a:r>
            <a:r>
              <a:rPr lang="en-NZ" sz="2500" b="1" dirty="0"/>
              <a:t>“is-a” </a:t>
            </a:r>
            <a:r>
              <a:rPr lang="en-NZ" sz="2500" dirty="0" smtClean="0"/>
              <a:t>relationship</a:t>
            </a:r>
            <a:endParaRPr lang="en-NZ" sz="2500" dirty="0"/>
          </a:p>
        </p:txBody>
      </p:sp>
    </p:spTree>
    <p:extLst>
      <p:ext uri="{BB962C8B-B14F-4D97-AF65-F5344CB8AC3E}">
        <p14:creationId xmlns:p14="http://schemas.microsoft.com/office/powerpoint/2010/main" val="1216123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Inheritance syntax in C++</a:t>
            </a:r>
            <a:endParaRPr lang="en-US" sz="3500" b="1" dirty="0" smtClean="0"/>
          </a:p>
          <a:p>
            <a:pPr lvl="2"/>
            <a:endParaRPr lang="en-US" sz="2500" dirty="0" smtClean="0"/>
          </a:p>
        </p:txBody>
      </p:sp>
      <p:grpSp>
        <p:nvGrpSpPr>
          <p:cNvPr id="2" name="Group 1"/>
          <p:cNvGrpSpPr/>
          <p:nvPr/>
        </p:nvGrpSpPr>
        <p:grpSpPr>
          <a:xfrm>
            <a:off x="371475" y="1752600"/>
            <a:ext cx="8401050" cy="3467100"/>
            <a:chOff x="77466" y="1752600"/>
            <a:chExt cx="8401050" cy="3467100"/>
          </a:xfrm>
        </p:grpSpPr>
        <p:pic>
          <p:nvPicPr>
            <p:cNvPr id="4" name="Picture 2"/>
            <p:cNvPicPr>
              <a:picLocks noChangeAspect="1" noChangeArrowheads="1"/>
            </p:cNvPicPr>
            <p:nvPr/>
          </p:nvPicPr>
          <p:blipFill>
            <a:blip r:embed="rId3" cstate="print"/>
            <a:srcRect/>
            <a:stretch>
              <a:fillRect/>
            </a:stretch>
          </p:blipFill>
          <p:spPr bwMode="auto">
            <a:xfrm>
              <a:off x="77466" y="1752600"/>
              <a:ext cx="4038600" cy="3467100"/>
            </a:xfrm>
            <a:prstGeom prst="rect">
              <a:avLst/>
            </a:prstGeom>
            <a:noFill/>
            <a:ln w="9525">
              <a:noFill/>
              <a:miter lim="800000"/>
              <a:headEnd/>
              <a:tailEnd/>
            </a:ln>
          </p:spPr>
        </p:pic>
        <p:pic>
          <p:nvPicPr>
            <p:cNvPr id="5" name="Picture 3"/>
            <p:cNvPicPr>
              <a:picLocks noChangeAspect="1" noChangeArrowheads="1"/>
            </p:cNvPicPr>
            <p:nvPr/>
          </p:nvPicPr>
          <p:blipFill rotWithShape="1">
            <a:blip r:embed="rId4" cstate="print"/>
            <a:srcRect b="6383"/>
            <a:stretch/>
          </p:blipFill>
          <p:spPr bwMode="auto">
            <a:xfrm>
              <a:off x="4116066" y="1752600"/>
              <a:ext cx="4362450" cy="2514600"/>
            </a:xfrm>
            <a:prstGeom prst="rect">
              <a:avLst/>
            </a:prstGeom>
            <a:noFill/>
            <a:ln w="9525">
              <a:noFill/>
              <a:miter lim="800000"/>
              <a:headEnd/>
              <a:tailEnd/>
            </a:ln>
          </p:spPr>
        </p:pic>
      </p:grpSp>
    </p:spTree>
    <p:extLst>
      <p:ext uri="{BB962C8B-B14F-4D97-AF65-F5344CB8AC3E}">
        <p14:creationId xmlns:p14="http://schemas.microsoft.com/office/powerpoint/2010/main" val="1553269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endParaRPr lang="en-NZ" sz="2500" dirty="0"/>
          </a:p>
        </p:txBody>
      </p:sp>
      <p:pic>
        <p:nvPicPr>
          <p:cNvPr id="4" name="Picture 2"/>
          <p:cNvPicPr>
            <a:picLocks noChangeAspect="1" noChangeArrowheads="1"/>
          </p:cNvPicPr>
          <p:nvPr/>
        </p:nvPicPr>
        <p:blipFill>
          <a:blip r:embed="rId3" cstate="print"/>
          <a:srcRect/>
          <a:stretch>
            <a:fillRect/>
          </a:stretch>
        </p:blipFill>
        <p:spPr bwMode="auto">
          <a:xfrm>
            <a:off x="1615726" y="2438400"/>
            <a:ext cx="5912547" cy="1296144"/>
          </a:xfrm>
          <a:prstGeom prst="rect">
            <a:avLst/>
          </a:prstGeom>
          <a:noFill/>
          <a:ln w="9525">
            <a:noFill/>
            <a:miter lim="800000"/>
            <a:headEnd/>
            <a:tailEnd/>
          </a:ln>
        </p:spPr>
      </p:pic>
    </p:spTree>
    <p:extLst>
      <p:ext uri="{BB962C8B-B14F-4D97-AF65-F5344CB8AC3E}">
        <p14:creationId xmlns:p14="http://schemas.microsoft.com/office/powerpoint/2010/main" val="325858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739485"/>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a:p>
            <a:pPr marL="1657350" lvl="2" indent="-742950">
              <a:buFont typeface="Arial" panose="020B0604020202020204" pitchFamily="34" charset="0"/>
              <a:buChar char="•"/>
            </a:pPr>
            <a:r>
              <a:rPr lang="en-NZ" sz="2800" dirty="0"/>
              <a:t>If you want to call the parent constructor, make </a:t>
            </a:r>
            <a:r>
              <a:rPr lang="en-NZ" sz="2800" dirty="0" smtClean="0"/>
              <a:t>	sure </a:t>
            </a:r>
            <a:r>
              <a:rPr lang="en-NZ" sz="2800" dirty="0"/>
              <a:t>the child constructor contains </a:t>
            </a:r>
            <a:r>
              <a:rPr lang="en-NZ" sz="2800" i="1" dirty="0"/>
              <a:t>at least</a:t>
            </a:r>
            <a:r>
              <a:rPr lang="en-NZ" sz="2800" dirty="0"/>
              <a:t> all </a:t>
            </a:r>
            <a:endParaRPr lang="en-NZ" sz="2800" dirty="0" smtClean="0"/>
          </a:p>
          <a:p>
            <a:pPr lvl="2"/>
            <a:r>
              <a:rPr lang="en-NZ" sz="2800" dirty="0"/>
              <a:t>	</a:t>
            </a:r>
            <a:r>
              <a:rPr lang="en-NZ" sz="2800" dirty="0" smtClean="0"/>
              <a:t>the </a:t>
            </a:r>
            <a:r>
              <a:rPr lang="en-NZ" sz="2800" dirty="0"/>
              <a:t>input arguments that the parent constructor </a:t>
            </a:r>
            <a:r>
              <a:rPr lang="en-NZ" sz="2800" dirty="0" smtClean="0"/>
              <a:t>	contains</a:t>
            </a:r>
            <a:endParaRPr lang="en-NZ" sz="2800" dirty="0"/>
          </a:p>
        </p:txBody>
      </p:sp>
      <p:pic>
        <p:nvPicPr>
          <p:cNvPr id="5" name="Picture 2"/>
          <p:cNvPicPr>
            <a:picLocks noChangeAspect="1" noChangeArrowheads="1"/>
          </p:cNvPicPr>
          <p:nvPr/>
        </p:nvPicPr>
        <p:blipFill>
          <a:blip r:embed="rId3" cstate="print"/>
          <a:srcRect/>
          <a:stretch>
            <a:fillRect/>
          </a:stretch>
        </p:blipFill>
        <p:spPr bwMode="auto">
          <a:xfrm>
            <a:off x="970233" y="3962400"/>
            <a:ext cx="7203534" cy="1715578"/>
          </a:xfrm>
          <a:prstGeom prst="rect">
            <a:avLst/>
          </a:prstGeom>
          <a:noFill/>
          <a:ln w="9525">
            <a:noFill/>
            <a:miter lim="800000"/>
            <a:headEnd/>
            <a:tailEnd/>
          </a:ln>
        </p:spPr>
      </p:pic>
    </p:spTree>
    <p:extLst>
      <p:ext uri="{BB962C8B-B14F-4D97-AF65-F5344CB8AC3E}">
        <p14:creationId xmlns:p14="http://schemas.microsoft.com/office/powerpoint/2010/main" val="355996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1239</Words>
  <Application>Microsoft Office PowerPoint</Application>
  <PresentationFormat>On-screen Show (4:3)</PresentationFormat>
  <Paragraphs>217</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11</cp:revision>
  <dcterms:created xsi:type="dcterms:W3CDTF">2019-07-01T01:09:04Z</dcterms:created>
  <dcterms:modified xsi:type="dcterms:W3CDTF">2019-09-24T21:44:13Z</dcterms:modified>
</cp:coreProperties>
</file>