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8" r:id="rId4"/>
    <p:sldId id="258" r:id="rId5"/>
    <p:sldId id="261" r:id="rId6"/>
    <p:sldId id="259" r:id="rId7"/>
    <p:sldId id="260" r:id="rId8"/>
    <p:sldId id="273" r:id="rId9"/>
    <p:sldId id="271" r:id="rId10"/>
    <p:sldId id="262" r:id="rId11"/>
    <p:sldId id="272" r:id="rId12"/>
    <p:sldId id="263" r:id="rId13"/>
    <p:sldId id="264" r:id="rId14"/>
    <p:sldId id="267" r:id="rId15"/>
    <p:sldId id="274" r:id="rId16"/>
    <p:sldId id="275" r:id="rId17"/>
    <p:sldId id="276" r:id="rId18"/>
    <p:sldId id="277" r:id="rId19"/>
    <p:sldId id="278" r:id="rId20"/>
    <p:sldId id="279" r:id="rId21"/>
    <p:sldId id="280" r:id="rId22"/>
    <p:sldId id="281"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61"/>
    <p:restoredTop sz="65060"/>
  </p:normalViewPr>
  <p:slideViewPr>
    <p:cSldViewPr snapToGrid="0" snapToObjects="1">
      <p:cViewPr varScale="1">
        <p:scale>
          <a:sx n="68" d="100"/>
          <a:sy n="68" d="100"/>
        </p:scale>
        <p:origin x="136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5C721-1CBE-9B49-BE99-3A9DF18FA391}" type="datetimeFigureOut">
              <a:rPr lang="en-US" smtClean="0"/>
              <a:t>5/17/19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49890-84D1-B346-997E-B43A2CF20212}" type="slidenum">
              <a:rPr lang="en-US" smtClean="0"/>
              <a:t>‹#›</a:t>
            </a:fld>
            <a:endParaRPr lang="en-US"/>
          </a:p>
        </p:txBody>
      </p:sp>
    </p:spTree>
    <p:extLst>
      <p:ext uri="{BB962C8B-B14F-4D97-AF65-F5344CB8AC3E}">
        <p14:creationId xmlns:p14="http://schemas.microsoft.com/office/powerpoint/2010/main" val="576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a:t>
            </a:fld>
            <a:endParaRPr lang="en-US"/>
          </a:p>
        </p:txBody>
      </p:sp>
    </p:spTree>
    <p:extLst>
      <p:ext uri="{BB962C8B-B14F-4D97-AF65-F5344CB8AC3E}">
        <p14:creationId xmlns:p14="http://schemas.microsoft.com/office/powerpoint/2010/main" val="80763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11</a:t>
            </a:fld>
            <a:endParaRPr lang="en-US"/>
          </a:p>
        </p:txBody>
      </p:sp>
    </p:spTree>
    <p:extLst>
      <p:ext uri="{BB962C8B-B14F-4D97-AF65-F5344CB8AC3E}">
        <p14:creationId xmlns:p14="http://schemas.microsoft.com/office/powerpoint/2010/main" val="1764422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Strong/weak</a:t>
            </a:r>
            <a:r>
              <a:rPr lang="en-US" baseline="0" dirty="0" smtClean="0"/>
              <a:t> type is about show strictly are </a:t>
            </a:r>
            <a:r>
              <a:rPr lang="en-US" sz="1200" b="0" i="0" kern="1200" dirty="0" smtClean="0">
                <a:solidFill>
                  <a:schemeClr val="tx1"/>
                </a:solidFill>
                <a:effectLst/>
                <a:latin typeface="+mn-lt"/>
                <a:ea typeface="+mn-ea"/>
                <a:cs typeface="+mn-cs"/>
              </a:rPr>
              <a:t>distinguished </a:t>
            </a:r>
            <a:r>
              <a:rPr lang="mr-I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JavaScript and C# use</a:t>
            </a:r>
            <a:r>
              <a:rPr lang="en-US" sz="1200" b="0" i="0" kern="1200" baseline="0" dirty="0" smtClean="0">
                <a:solidFill>
                  <a:schemeClr val="tx1"/>
                </a:solidFill>
                <a:effectLst/>
                <a:latin typeface="+mn-lt"/>
                <a:ea typeface="+mn-ea"/>
                <a:cs typeface="+mn-cs"/>
              </a:rPr>
              <a:t> the keyword var</a:t>
            </a:r>
            <a:endParaRPr lang="en-US" sz="1200" b="0" i="0" kern="1200" dirty="0" smtClean="0">
              <a:solidFill>
                <a:schemeClr val="tx1"/>
              </a:solidFill>
              <a:effectLst/>
              <a:latin typeface="+mn-lt"/>
              <a:ea typeface="+mn-ea"/>
              <a:cs typeface="+mn-cs"/>
            </a:endParaRPr>
          </a:p>
          <a:p>
            <a:pPr marL="171450" indent="-171450">
              <a:buFont typeface="Arial" charset="0"/>
              <a:buChar char="•"/>
            </a:pPr>
            <a:r>
              <a:rPr lang="en-US" sz="1200" b="0" i="0" kern="1200" dirty="0" smtClean="0">
                <a:solidFill>
                  <a:schemeClr val="tx1"/>
                </a:solidFill>
                <a:effectLst/>
                <a:latin typeface="+mn-lt"/>
                <a:ea typeface="+mn-ea"/>
                <a:cs typeface="+mn-cs"/>
              </a:rPr>
              <a:t>Static/dynamic</a:t>
            </a:r>
            <a:r>
              <a:rPr lang="en-US" sz="1200" b="0" i="0" kern="1200" baseline="0" dirty="0" smtClean="0">
                <a:solidFill>
                  <a:schemeClr val="tx1"/>
                </a:solidFill>
                <a:effectLst/>
                <a:latin typeface="+mn-lt"/>
                <a:ea typeface="+mn-ea"/>
                <a:cs typeface="+mn-cs"/>
              </a:rPr>
              <a:t> type is about when type information is acquired either at compile time or at runtime</a:t>
            </a:r>
          </a:p>
          <a:p>
            <a:pPr marL="628650" lvl="1" indent="-171450">
              <a:buFont typeface="Arial" charset="0"/>
              <a:buChar char="•"/>
            </a:pPr>
            <a:r>
              <a:rPr lang="en-US" b="0" i="0" kern="1200" baseline="0" dirty="0" smtClean="0">
                <a:solidFill>
                  <a:schemeClr val="tx1"/>
                </a:solidFill>
                <a:effectLst/>
                <a:latin typeface="+mn-lt"/>
                <a:ea typeface="+mn-ea"/>
                <a:cs typeface="+mn-cs"/>
              </a:rPr>
              <a:t>Static checks the types then runs the program </a:t>
            </a:r>
            <a:r>
              <a:rPr lang="mr-IN" b="0" i="0" kern="1200" baseline="0" dirty="0" smtClean="0">
                <a:solidFill>
                  <a:schemeClr val="tx1"/>
                </a:solidFill>
                <a:effectLst/>
                <a:latin typeface="+mn-lt"/>
                <a:ea typeface="+mn-ea"/>
                <a:cs typeface="+mn-cs"/>
              </a:rPr>
              <a:t>–</a:t>
            </a:r>
            <a:r>
              <a:rPr lang="en-US" b="0" i="0" kern="1200" baseline="0" dirty="0" smtClean="0">
                <a:solidFill>
                  <a:schemeClr val="tx1"/>
                </a:solidFill>
                <a:effectLst/>
                <a:latin typeface="+mn-lt"/>
                <a:ea typeface="+mn-ea"/>
                <a:cs typeface="+mn-cs"/>
              </a:rPr>
              <a:t> C#, C++, Java and Go are statically typed language</a:t>
            </a:r>
          </a:p>
          <a:p>
            <a:pPr marL="628650" lvl="1" indent="-171450">
              <a:buFont typeface="Arial" charset="0"/>
              <a:buChar char="•"/>
            </a:pPr>
            <a:r>
              <a:rPr lang="en-US" b="0" i="0" kern="1200" baseline="0" dirty="0" smtClean="0">
                <a:solidFill>
                  <a:schemeClr val="tx1"/>
                </a:solidFill>
                <a:effectLst/>
                <a:latin typeface="+mn-lt"/>
                <a:ea typeface="+mn-ea"/>
                <a:cs typeface="+mn-cs"/>
              </a:rPr>
              <a:t>Dynamic runs the programs then checks the types </a:t>
            </a:r>
            <a:r>
              <a:rPr lang="mr-IN" b="0" i="0" kern="1200" baseline="0" dirty="0" smtClean="0">
                <a:solidFill>
                  <a:schemeClr val="tx1"/>
                </a:solidFill>
                <a:effectLst/>
                <a:latin typeface="+mn-lt"/>
                <a:ea typeface="+mn-ea"/>
                <a:cs typeface="+mn-cs"/>
              </a:rPr>
              <a:t>–</a:t>
            </a:r>
            <a:r>
              <a:rPr lang="en-US" b="0" i="0" kern="1200" baseline="0" dirty="0" smtClean="0">
                <a:solidFill>
                  <a:schemeClr val="tx1"/>
                </a:solidFill>
                <a:effectLst/>
                <a:latin typeface="+mn-lt"/>
                <a:ea typeface="+mn-ea"/>
                <a:cs typeface="+mn-cs"/>
              </a:rPr>
              <a:t> JavaScript, Ruby and PHP are dynamically typed languages</a:t>
            </a:r>
          </a:p>
          <a:p>
            <a:pPr marL="628650" lvl="1"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12</a:t>
            </a:fld>
            <a:endParaRPr lang="en-US"/>
          </a:p>
        </p:txBody>
      </p:sp>
    </p:spTree>
    <p:extLst>
      <p:ext uri="{BB962C8B-B14F-4D97-AF65-F5344CB8AC3E}">
        <p14:creationId xmlns:p14="http://schemas.microsoft.com/office/powerpoint/2010/main" val="138026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13</a:t>
            </a:fld>
            <a:endParaRPr lang="en-US"/>
          </a:p>
        </p:txBody>
      </p:sp>
    </p:spTree>
    <p:extLst>
      <p:ext uri="{BB962C8B-B14F-4D97-AF65-F5344CB8AC3E}">
        <p14:creationId xmlns:p14="http://schemas.microsoft.com/office/powerpoint/2010/main" val="2040952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14</a:t>
            </a:fld>
            <a:endParaRPr lang="en-US"/>
          </a:p>
        </p:txBody>
      </p:sp>
    </p:spTree>
    <p:extLst>
      <p:ext uri="{BB962C8B-B14F-4D97-AF65-F5344CB8AC3E}">
        <p14:creationId xmlns:p14="http://schemas.microsoft.com/office/powerpoint/2010/main" val="30942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15</a:t>
            </a:fld>
            <a:endParaRPr lang="en-US"/>
          </a:p>
        </p:txBody>
      </p:sp>
    </p:spTree>
    <p:extLst>
      <p:ext uri="{BB962C8B-B14F-4D97-AF65-F5344CB8AC3E}">
        <p14:creationId xmlns:p14="http://schemas.microsoft.com/office/powerpoint/2010/main" val="1197118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check a variable’s type by calling the built-in type method</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16</a:t>
            </a:fld>
            <a:endParaRPr lang="en-US"/>
          </a:p>
        </p:txBody>
      </p:sp>
    </p:spTree>
    <p:extLst>
      <p:ext uri="{BB962C8B-B14F-4D97-AF65-F5344CB8AC3E}">
        <p14:creationId xmlns:p14="http://schemas.microsoft.com/office/powerpoint/2010/main" val="582883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17</a:t>
            </a:fld>
            <a:endParaRPr lang="en-US"/>
          </a:p>
        </p:txBody>
      </p:sp>
    </p:spTree>
    <p:extLst>
      <p:ext uri="{BB962C8B-B14F-4D97-AF65-F5344CB8AC3E}">
        <p14:creationId xmlns:p14="http://schemas.microsoft.com/office/powerpoint/2010/main" val="426405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18</a:t>
            </a:fld>
            <a:endParaRPr lang="en-US"/>
          </a:p>
        </p:txBody>
      </p:sp>
    </p:spTree>
    <p:extLst>
      <p:ext uri="{BB962C8B-B14F-4D97-AF65-F5344CB8AC3E}">
        <p14:creationId xmlns:p14="http://schemas.microsoft.com/office/powerpoint/2010/main" val="2035809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19</a:t>
            </a:fld>
            <a:endParaRPr lang="en-US"/>
          </a:p>
        </p:txBody>
      </p:sp>
    </p:spTree>
    <p:extLst>
      <p:ext uri="{BB962C8B-B14F-4D97-AF65-F5344CB8AC3E}">
        <p14:creationId xmlns:p14="http://schemas.microsoft.com/office/powerpoint/2010/main" val="553814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20</a:t>
            </a:fld>
            <a:endParaRPr lang="en-US"/>
          </a:p>
        </p:txBody>
      </p:sp>
    </p:spTree>
    <p:extLst>
      <p:ext uri="{BB962C8B-B14F-4D97-AF65-F5344CB8AC3E}">
        <p14:creationId xmlns:p14="http://schemas.microsoft.com/office/powerpoint/2010/main" val="1293918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A programming language is built on a series of choices </a:t>
            </a:r>
            <a:r>
              <a:rPr lang="mr-IN" sz="1200" kern="1200" baseline="0" dirty="0" smtClean="0">
                <a:solidFill>
                  <a:schemeClr val="tx1"/>
                </a:solidFill>
                <a:latin typeface="Times New Roman" pitchFamily="18" charset="0"/>
                <a:ea typeface="+mn-ea"/>
                <a:cs typeface="Arial" charset="0"/>
              </a:rPr>
              <a:t>–</a:t>
            </a:r>
            <a:r>
              <a:rPr lang="en-NZ" sz="1200" kern="1200" baseline="0" dirty="0" smtClean="0">
                <a:solidFill>
                  <a:schemeClr val="tx1"/>
                </a:solidFill>
                <a:latin typeface="Times New Roman" pitchFamily="18" charset="0"/>
                <a:ea typeface="+mn-ea"/>
                <a:cs typeface="Arial" charset="0"/>
              </a:rPr>
              <a:t> these choices are primarily paradigms and syntax</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A programming paradigm is an approach to solve a problem using a programming language of your choice or a method of using tools and techniques to solve a problem</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Programming 1 and 2, you learned C#, Programming 3, you learned Java, Web 2, you learned PHP. These are examples of the imperative paradigm. DB2, you learned SQL, which is an example of the declarative paradigm. We will look more into this soon</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Syntax refers to the spelling and grammar of a programming language</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Languages of the same paradigm frequently have the same syntactic features for performing the same action. For example, inheritance, Java uses the “extend” keyword and C# and C++ use “:”. The result is always going to be the same, the syntax is different. It looks different to the eye</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Each feature implemented in a programming language is clear and deliberately made by the language author. </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Every language comes with their obvious pros and cons. Some languages were designed to make programs easier to write, some languages were designed to help compilers or interpreters to produce more efficient code, some languages are designed to prevent runtime errors</a:t>
            </a:r>
          </a:p>
        </p:txBody>
      </p:sp>
      <p:sp>
        <p:nvSpPr>
          <p:cNvPr id="4" name="Slide Number Placeholder 3"/>
          <p:cNvSpPr>
            <a:spLocks noGrp="1"/>
          </p:cNvSpPr>
          <p:nvPr>
            <p:ph type="sldNum" sz="quarter" idx="10"/>
          </p:nvPr>
        </p:nvSpPr>
        <p:spPr/>
        <p:txBody>
          <a:bodyPr/>
          <a:lstStyle/>
          <a:p>
            <a:fld id="{5C949890-84D1-B346-997E-B43A2CF20212}" type="slidenum">
              <a:rPr lang="en-US" smtClean="0"/>
              <a:t>3</a:t>
            </a:fld>
            <a:endParaRPr lang="en-US"/>
          </a:p>
        </p:txBody>
      </p:sp>
    </p:spTree>
    <p:extLst>
      <p:ext uri="{BB962C8B-B14F-4D97-AF65-F5344CB8AC3E}">
        <p14:creationId xmlns:p14="http://schemas.microsoft.com/office/powerpoint/2010/main" val="1421296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basic loop over sequence of numbers functionality</a:t>
            </a:r>
            <a:r>
              <a:rPr lang="en-US" baseline="0" dirty="0" smtClean="0"/>
              <a:t> is achieved with the range function</a:t>
            </a:r>
          </a:p>
          <a:p>
            <a:pPr marL="171450" indent="-171450">
              <a:buFont typeface="Arial" charset="0"/>
              <a:buChar char="•"/>
            </a:pPr>
            <a:r>
              <a:rPr lang="en-US" baseline="0" dirty="0" smtClean="0"/>
              <a:t>Range also takes an additional argument called step which can be positive and negative</a:t>
            </a:r>
          </a:p>
          <a:p>
            <a:pPr marL="171450" indent="-171450">
              <a:buFont typeface="Arial" charset="0"/>
              <a:buChar char="•"/>
            </a:pPr>
            <a:r>
              <a:rPr lang="en-US" baseline="0" dirty="0" smtClean="0"/>
              <a:t>Three example on how we can use the for-loop in Python:</a:t>
            </a:r>
          </a:p>
          <a:p>
            <a:pPr marL="628650" lvl="1" indent="-171450">
              <a:buFont typeface="Arial" charset="0"/>
              <a:buChar char="•"/>
            </a:pPr>
            <a:r>
              <a:rPr lang="en-US" baseline="0" dirty="0" smtClean="0"/>
              <a:t>Looping through a string</a:t>
            </a:r>
          </a:p>
          <a:p>
            <a:pPr marL="628650" lvl="1" indent="-171450">
              <a:buFont typeface="Arial" charset="0"/>
              <a:buChar char="•"/>
            </a:pPr>
            <a:r>
              <a:rPr lang="en-US" baseline="0" dirty="0" smtClean="0"/>
              <a:t>Looping through a number/integer</a:t>
            </a:r>
          </a:p>
          <a:p>
            <a:pPr marL="628650" lvl="1" indent="-171450">
              <a:buFont typeface="Arial" charset="0"/>
              <a:buChar char="•"/>
            </a:pPr>
            <a:r>
              <a:rPr lang="en-US" baseline="0" dirty="0" smtClean="0"/>
              <a:t>Looping through an array of strings</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21</a:t>
            </a:fld>
            <a:endParaRPr lang="en-US"/>
          </a:p>
        </p:txBody>
      </p:sp>
    </p:spTree>
    <p:extLst>
      <p:ext uri="{BB962C8B-B14F-4D97-AF65-F5344CB8AC3E}">
        <p14:creationId xmlns:p14="http://schemas.microsoft.com/office/powerpoint/2010/main" val="1748263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22</a:t>
            </a:fld>
            <a:endParaRPr lang="en-US"/>
          </a:p>
        </p:txBody>
      </p:sp>
    </p:spTree>
    <p:extLst>
      <p:ext uri="{BB962C8B-B14F-4D97-AF65-F5344CB8AC3E}">
        <p14:creationId xmlns:p14="http://schemas.microsoft.com/office/powerpoint/2010/main" val="371469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23</a:t>
            </a:fld>
            <a:endParaRPr lang="en-US"/>
          </a:p>
        </p:txBody>
      </p:sp>
    </p:spTree>
    <p:extLst>
      <p:ext uri="{BB962C8B-B14F-4D97-AF65-F5344CB8AC3E}">
        <p14:creationId xmlns:p14="http://schemas.microsoft.com/office/powerpoint/2010/main" val="60812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dirty="0" smtClean="0">
                <a:solidFill>
                  <a:schemeClr val="tx1"/>
                </a:solidFill>
                <a:latin typeface="Times New Roman" pitchFamily="18" charset="0"/>
                <a:ea typeface="+mn-ea"/>
                <a:cs typeface="Arial" charset="0"/>
              </a:rPr>
              <a:t>The programming paradigm is a broad, abstract model of how programs are constructed</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dirty="0" smtClean="0">
                <a:solidFill>
                  <a:schemeClr val="tx1"/>
                </a:solidFill>
                <a:latin typeface="Times New Roman" pitchFamily="18" charset="0"/>
                <a:ea typeface="+mn-ea"/>
                <a:cs typeface="Arial" charset="0"/>
              </a:rPr>
              <a:t>These</a:t>
            </a:r>
            <a:r>
              <a:rPr lang="en-NZ" sz="1200" kern="1200" baseline="0" dirty="0" smtClean="0">
                <a:solidFill>
                  <a:schemeClr val="tx1"/>
                </a:solidFill>
                <a:latin typeface="Times New Roman" pitchFamily="18" charset="0"/>
                <a:ea typeface="+mn-ea"/>
                <a:cs typeface="Arial" charset="0"/>
              </a:rPr>
              <a:t> are the four primary programming paradigms that you should care about </a:t>
            </a:r>
            <a:r>
              <a:rPr lang="mr-IN" sz="1200" kern="1200" baseline="0" dirty="0" smtClean="0">
                <a:solidFill>
                  <a:schemeClr val="tx1"/>
                </a:solidFill>
                <a:latin typeface="Times New Roman" pitchFamily="18" charset="0"/>
                <a:ea typeface="+mn-ea"/>
                <a:cs typeface="Arial" charset="0"/>
              </a:rPr>
              <a:t>–</a:t>
            </a:r>
            <a:r>
              <a:rPr lang="en-NZ" sz="1200" kern="1200" baseline="0" dirty="0" smtClean="0">
                <a:solidFill>
                  <a:schemeClr val="tx1"/>
                </a:solidFill>
                <a:latin typeface="Times New Roman" pitchFamily="18" charset="0"/>
                <a:ea typeface="+mn-ea"/>
                <a:cs typeface="Arial" charset="0"/>
              </a:rPr>
              <a:t> there are less common ones and a huge range of multi-paradigms</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There are many programming languages that are multi-paradigm </a:t>
            </a:r>
            <a:r>
              <a:rPr lang="mr-IN" sz="1200" kern="1200" baseline="0" dirty="0" smtClean="0">
                <a:solidFill>
                  <a:schemeClr val="tx1"/>
                </a:solidFill>
                <a:latin typeface="Times New Roman" pitchFamily="18" charset="0"/>
                <a:ea typeface="+mn-ea"/>
                <a:cs typeface="Arial" charset="0"/>
              </a:rPr>
              <a:t>–</a:t>
            </a:r>
            <a:r>
              <a:rPr lang="en-NZ" sz="1200" kern="1200" baseline="0" dirty="0" smtClean="0">
                <a:solidFill>
                  <a:schemeClr val="tx1"/>
                </a:solidFill>
                <a:latin typeface="Times New Roman" pitchFamily="18" charset="0"/>
                <a:ea typeface="+mn-ea"/>
                <a:cs typeface="Arial" charset="0"/>
              </a:rPr>
              <a:t> meaning that it can support features of one or more paradigms. </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For example, JavaScript is imperative but has functional features such as map, reduce, filter. C# is imperative but has declarative features such as LINQ</a:t>
            </a:r>
          </a:p>
          <a:p>
            <a:pPr marL="628650" marR="0" lvl="1"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b="0" i="0" kern="1200" dirty="0" smtClean="0">
                <a:solidFill>
                  <a:schemeClr val="tx1"/>
                </a:solidFill>
                <a:effectLst/>
                <a:latin typeface="+mn-lt"/>
                <a:ea typeface="+mn-ea"/>
                <a:cs typeface="+mn-cs"/>
              </a:rPr>
              <a:t>Language Integrated Query (LINQ) is a structured query syntax </a:t>
            </a:r>
            <a:r>
              <a:rPr lang="en-NZ" sz="1200" b="0" i="0" kern="1200" baseline="0" dirty="0" smtClean="0">
                <a:solidFill>
                  <a:schemeClr val="tx1"/>
                </a:solidFill>
                <a:effectLst/>
                <a:latin typeface="+mn-lt"/>
                <a:ea typeface="+mn-ea"/>
                <a:cs typeface="+mn-cs"/>
              </a:rPr>
              <a:t>similar to SQL used to retrieve data from different types of data sources such as databases and web services</a:t>
            </a:r>
            <a:endParaRPr lang="en-NZ"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C949890-84D1-B346-997E-B43A2CF20212}" type="slidenum">
              <a:rPr lang="en-US" smtClean="0"/>
              <a:t>4</a:t>
            </a:fld>
            <a:endParaRPr lang="en-US"/>
          </a:p>
        </p:txBody>
      </p:sp>
    </p:spTree>
    <p:extLst>
      <p:ext uri="{BB962C8B-B14F-4D97-AF65-F5344CB8AC3E}">
        <p14:creationId xmlns:p14="http://schemas.microsoft.com/office/powerpoint/2010/main" val="915932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0" i="0" kern="1200" dirty="0" smtClean="0">
                <a:solidFill>
                  <a:schemeClr val="tx1"/>
                </a:solidFill>
                <a:effectLst/>
                <a:latin typeface="+mn-lt"/>
                <a:ea typeface="+mn-ea"/>
                <a:cs typeface="+mn-cs"/>
              </a:rPr>
              <a:t>Imperative language</a:t>
            </a:r>
            <a:r>
              <a:rPr lang="en-US" sz="1200" b="0" i="0" kern="1200" baseline="0" dirty="0" smtClean="0">
                <a:solidFill>
                  <a:schemeClr val="tx1"/>
                </a:solidFill>
                <a:effectLst/>
                <a:latin typeface="+mn-lt"/>
                <a:ea typeface="+mn-ea"/>
                <a:cs typeface="+mn-cs"/>
              </a:rPr>
              <a:t> uses a sequence of instructions to determine how to reach a certain goal</a:t>
            </a:r>
          </a:p>
          <a:p>
            <a:pPr marL="171450" indent="-171450">
              <a:buFont typeface="Arial" charset="0"/>
              <a:buChar char="•"/>
            </a:pPr>
            <a:r>
              <a:rPr lang="en-US" sz="1200" b="0" i="0" kern="1200" baseline="0" dirty="0" smtClean="0">
                <a:solidFill>
                  <a:schemeClr val="tx1"/>
                </a:solidFill>
                <a:effectLst/>
                <a:latin typeface="+mn-lt"/>
                <a:ea typeface="+mn-ea"/>
                <a:cs typeface="+mn-cs"/>
              </a:rPr>
              <a:t>These instructions change the state of the program as each one is executed in turn</a:t>
            </a:r>
          </a:p>
        </p:txBody>
      </p:sp>
      <p:sp>
        <p:nvSpPr>
          <p:cNvPr id="4" name="Slide Number Placeholder 3"/>
          <p:cNvSpPr>
            <a:spLocks noGrp="1"/>
          </p:cNvSpPr>
          <p:nvPr>
            <p:ph type="sldNum" sz="quarter" idx="10"/>
          </p:nvPr>
        </p:nvSpPr>
        <p:spPr/>
        <p:txBody>
          <a:bodyPr/>
          <a:lstStyle/>
          <a:p>
            <a:fld id="{5C949890-84D1-B346-997E-B43A2CF20212}" type="slidenum">
              <a:rPr lang="en-US" smtClean="0"/>
              <a:t>5</a:t>
            </a:fld>
            <a:endParaRPr lang="en-US"/>
          </a:p>
        </p:txBody>
      </p:sp>
    </p:spTree>
    <p:extLst>
      <p:ext uri="{BB962C8B-B14F-4D97-AF65-F5344CB8AC3E}">
        <p14:creationId xmlns:p14="http://schemas.microsoft.com/office/powerpoint/2010/main" val="2067569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a:t>
            </a:r>
            <a:r>
              <a:rPr lang="en-US" baseline="0" dirty="0" smtClean="0"/>
              <a:t>e declarative paradigm focuses on building logic without actually describing its flow</a:t>
            </a:r>
          </a:p>
          <a:p>
            <a:pPr marL="171450" indent="-171450">
              <a:buFont typeface="Arial" charset="0"/>
              <a:buChar char="•"/>
            </a:pPr>
            <a:r>
              <a:rPr lang="en-US" baseline="0" dirty="0" smtClean="0"/>
              <a:t>You are saying what without adding how. For example with HTML you use an &lt;</a:t>
            </a:r>
            <a:r>
              <a:rPr lang="en-US" baseline="0" dirty="0" err="1" smtClean="0"/>
              <a:t>img</a:t>
            </a:r>
            <a:r>
              <a:rPr lang="en-US" baseline="0" dirty="0" smtClean="0"/>
              <a:t>&gt; tag to tell the browser to display an image</a:t>
            </a:r>
          </a:p>
          <a:p>
            <a:pPr marL="171450" indent="-171450">
              <a:buFont typeface="Arial" charset="0"/>
              <a:buChar char="•"/>
            </a:pPr>
            <a:r>
              <a:rPr lang="en-US" baseline="0" dirty="0" smtClean="0"/>
              <a:t>You don’t care how it does that. The implementation details are left to the system or for example your compiler</a:t>
            </a:r>
            <a:endParaRPr lang="en-US"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6</a:t>
            </a:fld>
            <a:endParaRPr lang="en-US"/>
          </a:p>
        </p:txBody>
      </p:sp>
    </p:spTree>
    <p:extLst>
      <p:ext uri="{BB962C8B-B14F-4D97-AF65-F5344CB8AC3E}">
        <p14:creationId xmlns:p14="http://schemas.microsoft.com/office/powerpoint/2010/main" val="67229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Functional</a:t>
            </a:r>
            <a:r>
              <a:rPr lang="en-US" baseline="0" dirty="0" smtClean="0"/>
              <a:t> languages are designed to avoid states, side effects and mutation of data</a:t>
            </a:r>
            <a:endParaRPr lang="en-US" dirty="0" smtClean="0"/>
          </a:p>
          <a:p>
            <a:pPr marL="171450" indent="-171450">
              <a:buFont typeface="Arial" charset="0"/>
              <a:buChar char="•"/>
            </a:pPr>
            <a:r>
              <a:rPr lang="en-US" dirty="0" smtClean="0"/>
              <a:t>There are the theoretical foundations of</a:t>
            </a:r>
            <a:r>
              <a:rPr lang="en-US" baseline="0" dirty="0" smtClean="0"/>
              <a:t> functional programming and apply to any purely functional language</a:t>
            </a:r>
            <a:endParaRPr lang="en-US" dirty="0" smtClean="0"/>
          </a:p>
          <a:p>
            <a:pPr marL="171450" indent="-171450">
              <a:buFont typeface="Arial" charset="0"/>
              <a:buChar char="•"/>
            </a:pPr>
            <a:r>
              <a:rPr lang="en-US" dirty="0" smtClean="0"/>
              <a:t>A piece</a:t>
            </a:r>
            <a:r>
              <a:rPr lang="en-US" baseline="0" dirty="0" smtClean="0"/>
              <a:t> of code such as a method or subroutine is treated like a piece of data</a:t>
            </a:r>
          </a:p>
          <a:p>
            <a:pPr marL="171450" indent="-171450">
              <a:buFont typeface="Arial" charset="0"/>
              <a:buChar char="•"/>
            </a:pPr>
            <a:r>
              <a:rPr lang="en-US" baseline="0" dirty="0" smtClean="0"/>
              <a:t>You can assign the data to a variable, you pass it to another function and you can return it to another function</a:t>
            </a:r>
          </a:p>
          <a:p>
            <a:pPr marL="171450" indent="-171450">
              <a:buFont typeface="Arial" charset="0"/>
              <a:buChar char="•"/>
            </a:pPr>
            <a:r>
              <a:rPr lang="en-US" baseline="0" dirty="0" smtClean="0"/>
              <a:t>Non-functional programming languages also implement this behaviour to various extents. For example, JavaScript allows functions to be treated as objects. C++ allows “function-pointers” to be passed around. C# uses delegates to allow you to encapsulate a method and pass it around like an object</a:t>
            </a:r>
            <a:endParaRPr lang="en-US" dirty="0" smtClean="0"/>
          </a:p>
          <a:p>
            <a:pPr marL="171450" indent="-171450">
              <a:buFont typeface="Arial" charset="0"/>
              <a:buChar char="•"/>
            </a:pPr>
            <a:r>
              <a:rPr lang="en-US" dirty="0" smtClean="0"/>
              <a:t>Programs are stateless meaning programs work without shared state</a:t>
            </a:r>
            <a:r>
              <a:rPr lang="en-US" baseline="0" dirty="0" smtClean="0"/>
              <a:t> - the state of an object is held in private or protected variables and shared through properties or getters/setters</a:t>
            </a:r>
          </a:p>
          <a:p>
            <a:pPr marL="171450" indent="-171450">
              <a:buFont typeface="Arial" charset="0"/>
              <a:buChar char="•"/>
            </a:pPr>
            <a:r>
              <a:rPr lang="en-US" baseline="0" dirty="0" smtClean="0"/>
              <a:t>A higher order function is something that either takes one or more functions as arguments or returns a function as it result or both</a:t>
            </a:r>
            <a:endParaRPr lang="en-NZ"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7</a:t>
            </a:fld>
            <a:endParaRPr lang="en-US"/>
          </a:p>
        </p:txBody>
      </p:sp>
    </p:spTree>
    <p:extLst>
      <p:ext uri="{BB962C8B-B14F-4D97-AF65-F5344CB8AC3E}">
        <p14:creationId xmlns:p14="http://schemas.microsoft.com/office/powerpoint/2010/main" val="629570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aseline="0" dirty="0" smtClean="0"/>
              <a:t>Less error prone </a:t>
            </a:r>
            <a:r>
              <a:rPr lang="mr-IN" baseline="0" dirty="0" smtClean="0"/>
              <a:t>–</a:t>
            </a:r>
            <a:r>
              <a:rPr lang="en-NZ" baseline="0" dirty="0" smtClean="0"/>
              <a:t> programs are stateless, they do not raise any side-effects</a:t>
            </a:r>
          </a:p>
          <a:p>
            <a:pPr marL="171450" indent="-171450">
              <a:buFont typeface="Arial" charset="0"/>
              <a:buChar char="•"/>
            </a:pPr>
            <a:r>
              <a:rPr lang="en-NZ" baseline="0" dirty="0" smtClean="0"/>
              <a:t>Better performance </a:t>
            </a:r>
            <a:r>
              <a:rPr lang="mr-IN" baseline="0" dirty="0" smtClean="0"/>
              <a:t>–</a:t>
            </a:r>
            <a:r>
              <a:rPr lang="en-NZ" baseline="0" dirty="0" smtClean="0"/>
              <a:t> programs run in parallel or concurrently</a:t>
            </a:r>
          </a:p>
          <a:p>
            <a:pPr marL="171450" indent="-171450">
              <a:buFont typeface="Arial" charset="0"/>
              <a:buChar char="•"/>
            </a:pPr>
            <a:r>
              <a:rPr lang="en-NZ" baseline="0" dirty="0" smtClean="0"/>
              <a:t>Increase usability </a:t>
            </a:r>
            <a:r>
              <a:rPr lang="mr-IN" baseline="0" dirty="0" smtClean="0"/>
              <a:t>–</a:t>
            </a:r>
            <a:r>
              <a:rPr lang="en-NZ" baseline="0" dirty="0" smtClean="0"/>
              <a:t> each unit is a function</a:t>
            </a:r>
          </a:p>
          <a:p>
            <a:pPr marL="171450" indent="-171450">
              <a:buFont typeface="Arial" charset="0"/>
              <a:buChar char="•"/>
            </a:pPr>
            <a:r>
              <a:rPr lang="en-NZ" baseline="0" dirty="0" smtClean="0"/>
              <a:t>Good for Big Data </a:t>
            </a:r>
            <a:r>
              <a:rPr lang="mr-IN" baseline="0" dirty="0" smtClean="0"/>
              <a:t>–</a:t>
            </a:r>
            <a:r>
              <a:rPr lang="en-NZ" baseline="0" dirty="0" smtClean="0"/>
              <a:t> supports parallel programming</a:t>
            </a:r>
          </a:p>
        </p:txBody>
      </p:sp>
      <p:sp>
        <p:nvSpPr>
          <p:cNvPr id="4" name="Slide Number Placeholder 3"/>
          <p:cNvSpPr>
            <a:spLocks noGrp="1"/>
          </p:cNvSpPr>
          <p:nvPr>
            <p:ph type="sldNum" sz="quarter" idx="10"/>
          </p:nvPr>
        </p:nvSpPr>
        <p:spPr/>
        <p:txBody>
          <a:bodyPr/>
          <a:lstStyle/>
          <a:p>
            <a:fld id="{5C949890-84D1-B346-997E-B43A2CF20212}" type="slidenum">
              <a:rPr lang="en-US" smtClean="0"/>
              <a:t>8</a:t>
            </a:fld>
            <a:endParaRPr lang="en-US"/>
          </a:p>
        </p:txBody>
      </p:sp>
    </p:spTree>
    <p:extLst>
      <p:ext uri="{BB962C8B-B14F-4D97-AF65-F5344CB8AC3E}">
        <p14:creationId xmlns:p14="http://schemas.microsoft.com/office/powerpoint/2010/main" val="1994002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Factorial</a:t>
            </a:r>
            <a:r>
              <a:rPr lang="en-US" baseline="0" dirty="0" smtClean="0"/>
              <a:t> </a:t>
            </a:r>
            <a:r>
              <a:rPr lang="mr-IN" baseline="0" dirty="0" smtClean="0"/>
              <a:t>–</a:t>
            </a:r>
            <a:r>
              <a:rPr lang="en-US" baseline="0" dirty="0" smtClean="0"/>
              <a:t> example, fac(4) = 24 </a:t>
            </a:r>
          </a:p>
          <a:p>
            <a:pPr marL="171450" indent="-171450">
              <a:buFont typeface="Arial" charset="0"/>
              <a:buChar char="•"/>
            </a:pPr>
            <a:r>
              <a:rPr lang="en-US" baseline="0" dirty="0" smtClean="0"/>
              <a:t>Ackerman </a:t>
            </a:r>
            <a:r>
              <a:rPr lang="mr-IN" baseline="0" dirty="0" smtClean="0"/>
              <a:t>–</a:t>
            </a:r>
            <a:r>
              <a:rPr lang="en-US" baseline="0" dirty="0" smtClean="0"/>
              <a:t> classic example of recursion</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Fibonacci </a:t>
            </a:r>
            <a:r>
              <a:rPr lang="mr-IN" baseline="0" dirty="0" smtClean="0"/>
              <a:t>–</a:t>
            </a:r>
            <a:r>
              <a:rPr lang="en-US" baseline="0" dirty="0" smtClean="0"/>
              <a:t> example, </a:t>
            </a:r>
            <a:r>
              <a:rPr lang="is-IS" baseline="0" dirty="0" smtClean="0"/>
              <a:t>fib(0) = 0, 1, 1, 2, 3, 5, 8, 13, 21, 34</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9</a:t>
            </a:fld>
            <a:endParaRPr lang="en-US"/>
          </a:p>
        </p:txBody>
      </p:sp>
    </p:spTree>
    <p:extLst>
      <p:ext uri="{BB962C8B-B14F-4D97-AF65-F5344CB8AC3E}">
        <p14:creationId xmlns:p14="http://schemas.microsoft.com/office/powerpoint/2010/main" val="28560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0" i="0" u="none" strike="noStrike" kern="1200" dirty="0" smtClean="0">
                <a:solidFill>
                  <a:schemeClr val="tx1"/>
                </a:solidFill>
                <a:effectLst/>
                <a:latin typeface="+mn-lt"/>
                <a:ea typeface="+mn-ea"/>
                <a:cs typeface="+mn-cs"/>
              </a:rPr>
              <a:t>Statements</a:t>
            </a:r>
            <a:r>
              <a:rPr lang="en-US"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express facts and rules about problems within a system of formal logic</a:t>
            </a:r>
          </a:p>
          <a:p>
            <a:pPr marL="171450" indent="-171450">
              <a:buFont typeface="Arial" charset="0"/>
              <a:buChar char="•"/>
            </a:pPr>
            <a:r>
              <a:rPr lang="en-US" sz="1200" b="0" i="0" kern="1200" dirty="0" smtClean="0">
                <a:solidFill>
                  <a:schemeClr val="tx1"/>
                </a:solidFill>
                <a:effectLst/>
                <a:latin typeface="+mn-lt"/>
                <a:ea typeface="+mn-ea"/>
                <a:cs typeface="+mn-cs"/>
              </a:rPr>
              <a:t>Prolog uses the process called recursion in order to allow for a set of instructions to occur multiple times until a specific condition is met</a:t>
            </a:r>
          </a:p>
          <a:p>
            <a:pPr marL="628650" lvl="1" indent="-171450">
              <a:buFont typeface="Arial" charset="0"/>
              <a:buChar char="•"/>
            </a:pPr>
            <a:r>
              <a:rPr lang="en-US" sz="1200" b="0" i="0" kern="1200" dirty="0" smtClean="0">
                <a:solidFill>
                  <a:schemeClr val="tx1"/>
                </a:solidFill>
                <a:effectLst/>
                <a:latin typeface="+mn-lt"/>
                <a:ea typeface="+mn-ea"/>
                <a:cs typeface="+mn-cs"/>
              </a:rPr>
              <a:t>The process in which a function calls itself directly or indirectly</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10</a:t>
            </a:fld>
            <a:endParaRPr lang="en-US"/>
          </a:p>
        </p:txBody>
      </p:sp>
    </p:spTree>
    <p:extLst>
      <p:ext uri="{BB962C8B-B14F-4D97-AF65-F5344CB8AC3E}">
        <p14:creationId xmlns:p14="http://schemas.microsoft.com/office/powerpoint/2010/main" val="177372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2330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8323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9492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347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CA122-8521-6D44-9B67-558DC60F8753}"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7326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CA122-8521-6D44-9B67-558DC60F8753}"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8929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CA122-8521-6D44-9B67-558DC60F8753}" type="datetimeFigureOut">
              <a:rPr lang="en-US" smtClean="0"/>
              <a:t>5/17/19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02341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4CA122-8521-6D44-9B67-558DC60F8753}" type="datetimeFigureOut">
              <a:rPr lang="en-US" smtClean="0"/>
              <a:t>5/17/19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40534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CA122-8521-6D44-9B67-558DC60F8753}" type="datetimeFigureOut">
              <a:rPr lang="en-US" smtClean="0"/>
              <a:t>5/17/19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58560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1358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20706137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CA122-8521-6D44-9B67-558DC60F8753}" type="datetimeFigureOut">
              <a:rPr lang="en-US" smtClean="0"/>
              <a:t>5/17/19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2FDE6-25CA-0444-94EE-C6FC8C5EFEB8}" type="slidenum">
              <a:rPr lang="en-US" smtClean="0"/>
              <a:t>‹#›</a:t>
            </a:fld>
            <a:endParaRPr lang="en-US"/>
          </a:p>
        </p:txBody>
      </p:sp>
    </p:spTree>
    <p:extLst>
      <p:ext uri="{BB962C8B-B14F-4D97-AF65-F5344CB8AC3E}">
        <p14:creationId xmlns:p14="http://schemas.microsoft.com/office/powerpoint/2010/main" val="168897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336119"/>
            <a:ext cx="12192000" cy="3600986"/>
          </a:xfrm>
          <a:prstGeom prst="rect">
            <a:avLst/>
          </a:prstGeom>
          <a:noFill/>
        </p:spPr>
        <p:txBody>
          <a:bodyPr wrap="square" lIns="91440" tIns="45720" rIns="91440" bIns="45720">
            <a:spAutoFit/>
          </a:bodyPr>
          <a:lstStyle/>
          <a:p>
            <a:pPr algn="ctr"/>
            <a:r>
              <a:rPr lang="en-US" sz="3800" b="1" dirty="0" smtClean="0"/>
              <a:t>Programming 4 </a:t>
            </a:r>
            <a:r>
              <a:rPr lang="en-US" sz="3800" b="1" dirty="0"/>
              <a:t>- Intermediate Architecture </a:t>
            </a:r>
            <a:endParaRPr lang="en-US" sz="3800" b="1" dirty="0" smtClean="0"/>
          </a:p>
          <a:p>
            <a:pPr algn="ctr"/>
            <a:r>
              <a:rPr lang="en-US" sz="3800" b="1" dirty="0" smtClean="0"/>
              <a:t>and </a:t>
            </a:r>
            <a:r>
              <a:rPr lang="en-US" sz="3800" b="1" dirty="0"/>
              <a:t>Algorithms</a:t>
            </a:r>
          </a:p>
          <a:p>
            <a:pPr algn="ctr"/>
            <a:endParaRPr lang="en-US" sz="3800" b="1" dirty="0"/>
          </a:p>
          <a:p>
            <a:pPr algn="ctr"/>
            <a:r>
              <a:rPr lang="en-US" sz="3800" b="1" dirty="0" smtClean="0"/>
              <a:t>Introduction </a:t>
            </a:r>
            <a:r>
              <a:rPr lang="en-US" sz="3800" b="1" smtClean="0"/>
              <a:t>to Programming Paradigms</a:t>
            </a:r>
            <a:endParaRPr lang="en-US" sz="3800" b="1" dirty="0" smtClean="0"/>
          </a:p>
          <a:p>
            <a:pPr algn="ctr"/>
            <a:endParaRPr lang="en-US" sz="3800" b="1" dirty="0" smtClean="0"/>
          </a:p>
          <a:p>
            <a:pPr algn="ctr"/>
            <a:r>
              <a:rPr lang="en-US" sz="3800" b="1" dirty="0" smtClean="0"/>
              <a:t>Semester </a:t>
            </a:r>
            <a:r>
              <a:rPr lang="en-US" sz="3800" b="1" dirty="0"/>
              <a:t>1, </a:t>
            </a:r>
            <a:r>
              <a:rPr lang="en-US" sz="3800" b="1" dirty="0" smtClean="0"/>
              <a:t>2019</a:t>
            </a:r>
            <a:endParaRPr lang="en-US" sz="3800" b="1" dirty="0"/>
          </a:p>
        </p:txBody>
      </p:sp>
    </p:spTree>
    <p:extLst>
      <p:ext uri="{BB962C8B-B14F-4D97-AF65-F5344CB8AC3E}">
        <p14:creationId xmlns:p14="http://schemas.microsoft.com/office/powerpoint/2010/main" val="1188131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10</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Logical</a:t>
            </a:r>
          </a:p>
          <a:p>
            <a:endParaRPr lang="en-US" sz="3800" b="1" dirty="0"/>
          </a:p>
          <a:p>
            <a:pPr marL="1485900" lvl="2" indent="-571500">
              <a:buFont typeface="Arial" charset="0"/>
              <a:buChar char="•"/>
            </a:pPr>
            <a:r>
              <a:rPr lang="en-US" sz="2500" dirty="0" smtClean="0"/>
              <a:t>Based on predicate calculus</a:t>
            </a:r>
          </a:p>
          <a:p>
            <a:pPr marL="1485900" lvl="2" indent="-571500">
              <a:buFont typeface="Arial" charset="0"/>
              <a:buChar char="•"/>
            </a:pPr>
            <a:r>
              <a:rPr lang="en-US" sz="2500" dirty="0" smtClean="0"/>
              <a:t>Statements are express as facts and rules</a:t>
            </a:r>
          </a:p>
          <a:p>
            <a:pPr marL="1485900" lvl="2" indent="-571500">
              <a:buFont typeface="Arial" charset="0"/>
              <a:buChar char="•"/>
            </a:pPr>
            <a:r>
              <a:rPr lang="en-US" sz="2500" dirty="0" smtClean="0"/>
              <a:t>Prolog uses recursion</a:t>
            </a:r>
          </a:p>
          <a:p>
            <a:pPr marL="1485900" lvl="2" indent="-571500">
              <a:buFont typeface="Arial" charset="0"/>
              <a:buChar char="•"/>
            </a:pPr>
            <a:r>
              <a:rPr lang="en-US" sz="2500" dirty="0" smtClean="0"/>
              <a:t>Examples of functional languages </a:t>
            </a:r>
            <a:r>
              <a:rPr lang="en-US" sz="2500" dirty="0"/>
              <a:t>are </a:t>
            </a:r>
            <a:r>
              <a:rPr lang="en-US" sz="2500" dirty="0" smtClean="0"/>
              <a:t>Alma-0 and Prolog</a:t>
            </a:r>
          </a:p>
        </p:txBody>
      </p:sp>
    </p:spTree>
    <p:extLst>
      <p:ext uri="{BB962C8B-B14F-4D97-AF65-F5344CB8AC3E}">
        <p14:creationId xmlns:p14="http://schemas.microsoft.com/office/powerpoint/2010/main" val="1211778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11</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Example of Prolog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755" y="2227242"/>
            <a:ext cx="8898489" cy="3878580"/>
          </a:xfrm>
          <a:prstGeom prst="rect">
            <a:avLst/>
          </a:prstGeom>
        </p:spPr>
      </p:pic>
    </p:spTree>
    <p:extLst>
      <p:ext uri="{BB962C8B-B14F-4D97-AF65-F5344CB8AC3E}">
        <p14:creationId xmlns:p14="http://schemas.microsoft.com/office/powerpoint/2010/main" val="314810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Additional dimensions</a:t>
            </a:r>
          </a:p>
          <a:p>
            <a:endParaRPr lang="en-US" sz="3800" b="1" dirty="0"/>
          </a:p>
          <a:p>
            <a:pPr marL="1485900" lvl="2" indent="-571500">
              <a:buFont typeface="Arial" charset="0"/>
              <a:buChar char="•"/>
            </a:pPr>
            <a:r>
              <a:rPr lang="en-US" sz="2500" dirty="0" smtClean="0"/>
              <a:t>Strong typed vs </a:t>
            </a:r>
            <a:r>
              <a:rPr lang="en-US" sz="2500" dirty="0"/>
              <a:t>w</a:t>
            </a:r>
            <a:r>
              <a:rPr lang="en-US" sz="2500" dirty="0" smtClean="0"/>
              <a:t>eak typed</a:t>
            </a:r>
          </a:p>
          <a:p>
            <a:pPr marL="1485900" lvl="2" indent="-571500">
              <a:buFont typeface="Arial" charset="0"/>
              <a:buChar char="•"/>
            </a:pPr>
            <a:r>
              <a:rPr lang="en-US" sz="2500" dirty="0" smtClean="0"/>
              <a:t>Static typed vs </a:t>
            </a:r>
            <a:r>
              <a:rPr lang="en-US" sz="2500" dirty="0"/>
              <a:t>d</a:t>
            </a:r>
            <a:r>
              <a:rPr lang="en-US" sz="2500" dirty="0" smtClean="0"/>
              <a:t>ynamic typed</a:t>
            </a:r>
          </a:p>
        </p:txBody>
      </p:sp>
      <p:sp>
        <p:nvSpPr>
          <p:cNvPr id="9" name="Slide Number Placeholder 8"/>
          <p:cNvSpPr>
            <a:spLocks noGrp="1"/>
          </p:cNvSpPr>
          <p:nvPr>
            <p:ph type="sldNum" sz="quarter" idx="12"/>
          </p:nvPr>
        </p:nvSpPr>
        <p:spPr/>
        <p:txBody>
          <a:bodyPr/>
          <a:lstStyle/>
          <a:p>
            <a:fld id="{B822FDE6-25CA-0444-94EE-C6FC8C5EFEB8}" type="slidenum">
              <a:rPr lang="en-US" smtClean="0"/>
              <a:t>12</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25913"/>
            <a:ext cx="5307066" cy="253352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31949"/>
            <a:ext cx="5307066" cy="2497051"/>
          </a:xfrm>
          <a:prstGeom prst="rect">
            <a:avLst/>
          </a:prstGeom>
        </p:spPr>
      </p:pic>
    </p:spTree>
    <p:extLst>
      <p:ext uri="{BB962C8B-B14F-4D97-AF65-F5344CB8AC3E}">
        <p14:creationId xmlns:p14="http://schemas.microsoft.com/office/powerpoint/2010/main" val="828946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4724370"/>
          </a:xfrm>
          <a:prstGeom prst="rect">
            <a:avLst/>
          </a:prstGeom>
          <a:noFill/>
        </p:spPr>
        <p:txBody>
          <a:bodyPr wrap="square" lIns="91440" tIns="45720" rIns="91440" bIns="45720">
            <a:spAutoFit/>
          </a:bodyPr>
          <a:lstStyle/>
          <a:p>
            <a:r>
              <a:rPr lang="en-US" sz="3800" dirty="0" smtClean="0"/>
              <a:t>	</a:t>
            </a:r>
            <a:r>
              <a:rPr lang="en-US" sz="3800" b="1" dirty="0" smtClean="0"/>
              <a:t>Syntax</a:t>
            </a:r>
          </a:p>
          <a:p>
            <a:endParaRPr lang="en-US" sz="3800" b="1" dirty="0"/>
          </a:p>
          <a:p>
            <a:pPr marL="1485900" lvl="2" indent="-571500">
              <a:buFont typeface="Arial" charset="0"/>
              <a:buChar char="•"/>
            </a:pPr>
            <a:r>
              <a:rPr lang="en-US" sz="2500" dirty="0" smtClean="0"/>
              <a:t>A set of rules </a:t>
            </a:r>
          </a:p>
          <a:p>
            <a:pPr marL="1485900" lvl="2" indent="-571500">
              <a:buFont typeface="Arial" charset="0"/>
              <a:buChar char="•"/>
            </a:pPr>
            <a:r>
              <a:rPr lang="en-US" sz="2500" dirty="0" smtClean="0"/>
              <a:t>Distinguished into </a:t>
            </a:r>
            <a:r>
              <a:rPr lang="en-US" sz="2500" dirty="0"/>
              <a:t>three levels</a:t>
            </a:r>
          </a:p>
          <a:p>
            <a:pPr marL="1943100" lvl="3" indent="-571500">
              <a:buFont typeface="Arial" charset="0"/>
              <a:buChar char="•"/>
            </a:pPr>
            <a:r>
              <a:rPr lang="en-US" sz="2500" dirty="0"/>
              <a:t>Words</a:t>
            </a:r>
          </a:p>
          <a:p>
            <a:pPr marL="1943100" lvl="3" indent="-571500">
              <a:buFont typeface="Arial" charset="0"/>
              <a:buChar char="•"/>
            </a:pPr>
            <a:r>
              <a:rPr lang="en-US" sz="2500" dirty="0"/>
              <a:t>Phrases</a:t>
            </a:r>
          </a:p>
          <a:p>
            <a:pPr marL="1943100" lvl="3" indent="-571500">
              <a:buFont typeface="Arial" charset="0"/>
              <a:buChar char="•"/>
            </a:pPr>
            <a:r>
              <a:rPr lang="en-US" sz="2500" dirty="0" smtClean="0"/>
              <a:t>Context</a:t>
            </a:r>
          </a:p>
          <a:p>
            <a:pPr marL="1485900" lvl="2" indent="-571500">
              <a:buFont typeface="Arial" charset="0"/>
              <a:buChar char="•"/>
            </a:pPr>
            <a:r>
              <a:rPr lang="en-US" sz="2500" dirty="0" smtClean="0"/>
              <a:t>Examples include:</a:t>
            </a:r>
          </a:p>
          <a:p>
            <a:pPr marL="1943100" lvl="3" indent="-571500">
              <a:buFont typeface="Arial" charset="0"/>
              <a:buChar char="•"/>
            </a:pPr>
            <a:r>
              <a:rPr lang="en-US" sz="2500" dirty="0" smtClean="0"/>
              <a:t>C-family: </a:t>
            </a:r>
            <a:r>
              <a:rPr lang="en-US" sz="2500" i="1" dirty="0" smtClean="0"/>
              <a:t>for (int i = 0; i &lt; 5; i++)</a:t>
            </a:r>
          </a:p>
          <a:p>
            <a:pPr marL="1943100" lvl="3" indent="-571500">
              <a:buFont typeface="Arial" charset="0"/>
              <a:buChar char="•"/>
            </a:pPr>
            <a:r>
              <a:rPr lang="en-US" sz="2500" dirty="0" smtClean="0"/>
              <a:t>Pascal: </a:t>
            </a:r>
            <a:r>
              <a:rPr lang="en-US" sz="2500" i="1" dirty="0" smtClean="0"/>
              <a:t>for i := 0 to 5</a:t>
            </a:r>
          </a:p>
          <a:p>
            <a:pPr marL="1943100" lvl="3" indent="-571500">
              <a:buFont typeface="Arial" charset="0"/>
              <a:buChar char="•"/>
            </a:pPr>
            <a:r>
              <a:rPr lang="en-US" sz="2500" dirty="0" smtClean="0"/>
              <a:t>Ruby: </a:t>
            </a:r>
            <a:r>
              <a:rPr lang="nb-NO" sz="2500" i="1" dirty="0"/>
              <a:t>for i in 0..</a:t>
            </a:r>
            <a:r>
              <a:rPr lang="nb-NO" sz="2500" i="1" dirty="0" smtClean="0"/>
              <a:t>5</a:t>
            </a:r>
            <a:endParaRPr lang="en-US" sz="2500" i="1" dirty="0"/>
          </a:p>
        </p:txBody>
      </p:sp>
      <p:sp>
        <p:nvSpPr>
          <p:cNvPr id="9" name="Slide Number Placeholder 8"/>
          <p:cNvSpPr>
            <a:spLocks noGrp="1"/>
          </p:cNvSpPr>
          <p:nvPr>
            <p:ph type="sldNum" sz="quarter" idx="12"/>
          </p:nvPr>
        </p:nvSpPr>
        <p:spPr/>
        <p:txBody>
          <a:bodyPr/>
          <a:lstStyle/>
          <a:p>
            <a:fld id="{B822FDE6-25CA-0444-94EE-C6FC8C5EFEB8}" type="slidenum">
              <a:rPr lang="en-US" smtClean="0"/>
              <a:t>13</a:t>
            </a:fld>
            <a:endParaRPr lang="en-US"/>
          </a:p>
        </p:txBody>
      </p:sp>
    </p:spTree>
    <p:extLst>
      <p:ext uri="{BB962C8B-B14F-4D97-AF65-F5344CB8AC3E}">
        <p14:creationId xmlns:p14="http://schemas.microsoft.com/office/powerpoint/2010/main" val="1089259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4339650"/>
          </a:xfrm>
          <a:prstGeom prst="rect">
            <a:avLst/>
          </a:prstGeom>
          <a:noFill/>
        </p:spPr>
        <p:txBody>
          <a:bodyPr wrap="square" lIns="91440" tIns="45720" rIns="91440" bIns="45720">
            <a:spAutoFit/>
          </a:bodyPr>
          <a:lstStyle/>
          <a:p>
            <a:r>
              <a:rPr lang="en-US" sz="3800" dirty="0" smtClean="0"/>
              <a:t>	</a:t>
            </a:r>
            <a:r>
              <a:rPr lang="en-US" sz="3800" b="1" dirty="0" smtClean="0"/>
              <a:t>Reasons why you should </a:t>
            </a:r>
          </a:p>
          <a:p>
            <a:endParaRPr lang="en-US" sz="3800" b="1" dirty="0" smtClean="0"/>
          </a:p>
          <a:p>
            <a:pPr marL="1485900" lvl="2" indent="-571500">
              <a:buFont typeface="Arial" charset="0"/>
              <a:buChar char="•"/>
            </a:pPr>
            <a:r>
              <a:rPr lang="en-US" sz="2500" dirty="0" smtClean="0"/>
              <a:t>Worlds fastest growing programming language</a:t>
            </a:r>
          </a:p>
          <a:p>
            <a:pPr marL="1485900" lvl="2" indent="-571500">
              <a:buFont typeface="Arial" charset="0"/>
              <a:buChar char="•"/>
            </a:pPr>
            <a:r>
              <a:rPr lang="en-US" sz="2500" dirty="0" smtClean="0"/>
              <a:t>An imperative/OO programming language with functional features</a:t>
            </a:r>
          </a:p>
          <a:p>
            <a:pPr marL="1485900" lvl="2" indent="-571500">
              <a:buFont typeface="Arial" charset="0"/>
              <a:buChar char="•"/>
            </a:pPr>
            <a:r>
              <a:rPr lang="en-US" sz="2500" dirty="0" smtClean="0"/>
              <a:t>Solve problems in less time with fewer lines of code</a:t>
            </a:r>
          </a:p>
          <a:p>
            <a:pPr marL="1485900" lvl="2" indent="-571500">
              <a:buFont typeface="Arial" charset="0"/>
              <a:buChar char="•"/>
            </a:pPr>
            <a:r>
              <a:rPr lang="en-US" sz="2500" dirty="0" smtClean="0"/>
              <a:t>Compiles to byte code, then interpreted</a:t>
            </a:r>
          </a:p>
          <a:p>
            <a:pPr marL="1485900" lvl="2" indent="-571500">
              <a:buFont typeface="Arial" charset="0"/>
              <a:buChar char="•"/>
            </a:pPr>
            <a:r>
              <a:rPr lang="en-US" sz="2500" dirty="0" smtClean="0"/>
              <a:t>High level language </a:t>
            </a:r>
            <a:r>
              <a:rPr lang="mr-IN" sz="2500" dirty="0" smtClean="0"/>
              <a:t>–</a:t>
            </a:r>
            <a:r>
              <a:rPr lang="en-US" sz="2500" dirty="0" smtClean="0"/>
              <a:t> garbage collection</a:t>
            </a:r>
            <a:endParaRPr lang="en-AU" sz="2500" dirty="0"/>
          </a:p>
          <a:p>
            <a:pPr marL="1485900" lvl="2" indent="-571500">
              <a:buFont typeface="Arial" charset="0"/>
              <a:buChar char="•"/>
            </a:pPr>
            <a:r>
              <a:rPr lang="en-US" sz="2500" dirty="0" smtClean="0"/>
              <a:t>Cross-platform </a:t>
            </a:r>
            <a:r>
              <a:rPr lang="mr-IN" sz="2500" dirty="0" smtClean="0"/>
              <a:t>–</a:t>
            </a:r>
            <a:r>
              <a:rPr lang="en-AU" sz="2500" dirty="0" smtClean="0"/>
              <a:t> </a:t>
            </a:r>
            <a:r>
              <a:rPr lang="en-US" sz="2500" dirty="0" smtClean="0"/>
              <a:t>runs on Windows, MacOS and Linux</a:t>
            </a:r>
          </a:p>
          <a:p>
            <a:pPr marL="1485900" lvl="2" indent="-571500">
              <a:buFont typeface="Arial" charset="0"/>
              <a:buChar char="•"/>
            </a:pPr>
            <a:r>
              <a:rPr lang="en-US" sz="2500" dirty="0" smtClean="0"/>
              <a:t>Huge community</a:t>
            </a:r>
          </a:p>
          <a:p>
            <a:pPr marL="1485900" lvl="2" indent="-571500">
              <a:buFont typeface="Arial" charset="0"/>
              <a:buChar char="•"/>
            </a:pPr>
            <a:r>
              <a:rPr lang="en-US" sz="2500" dirty="0" smtClean="0"/>
              <a:t>Large ecosystem </a:t>
            </a:r>
            <a:r>
              <a:rPr lang="mr-IN" sz="2500" dirty="0" smtClean="0"/>
              <a:t>–</a:t>
            </a:r>
            <a:r>
              <a:rPr lang="en-US" sz="2500" dirty="0" smtClean="0"/>
              <a:t> variety of tools and libraries</a:t>
            </a:r>
          </a:p>
        </p:txBody>
      </p:sp>
      <p:sp>
        <p:nvSpPr>
          <p:cNvPr id="9" name="Slide Number Placeholder 8"/>
          <p:cNvSpPr>
            <a:spLocks noGrp="1"/>
          </p:cNvSpPr>
          <p:nvPr>
            <p:ph type="sldNum" sz="quarter" idx="12"/>
          </p:nvPr>
        </p:nvSpPr>
        <p:spPr/>
        <p:txBody>
          <a:bodyPr/>
          <a:lstStyle/>
          <a:p>
            <a:fld id="{B822FDE6-25CA-0444-94EE-C6FC8C5EFEB8}" type="slidenum">
              <a:rPr lang="en-US" smtClean="0"/>
              <a:t>14</a:t>
            </a:fld>
            <a:endParaRPr lang="en-US"/>
          </a:p>
        </p:txBody>
      </p:sp>
    </p:spTree>
    <p:extLst>
      <p:ext uri="{BB962C8B-B14F-4D97-AF65-F5344CB8AC3E}">
        <p14:creationId xmlns:p14="http://schemas.microsoft.com/office/powerpoint/2010/main" val="1115733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15</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Use # for single line comments and ‘’’ for multi-line comments</a:t>
            </a:r>
          </a:p>
          <a:p>
            <a:pPr marL="1485900" lvl="2" indent="-571500">
              <a:buFont typeface="Arial" charset="0"/>
              <a:buChar char="•"/>
            </a:pPr>
            <a:r>
              <a:rPr lang="en-US" sz="2500" dirty="0" smtClean="0"/>
              <a:t>No semi-colons at the end of statements</a:t>
            </a:r>
          </a:p>
          <a:p>
            <a:pPr marL="1485900" lvl="2" indent="-571500">
              <a:buFont typeface="Arial" charset="0"/>
              <a:buChar char="•"/>
            </a:pPr>
            <a:r>
              <a:rPr lang="en-US" sz="2500" dirty="0" smtClean="0"/>
              <a:t>Use indentation for code blocks</a:t>
            </a:r>
          </a:p>
          <a:p>
            <a:pPr marL="1943100" lvl="3" indent="-571500">
              <a:buFont typeface="Arial" charset="0"/>
              <a:buChar char="•"/>
            </a:pPr>
            <a:r>
              <a:rPr lang="en-US" sz="2500" dirty="0" smtClean="0"/>
              <a:t>Tabs or spaces </a:t>
            </a:r>
            <a:r>
              <a:rPr lang="mr-IN" sz="2500" dirty="0" smtClean="0"/>
              <a:t>–</a:t>
            </a:r>
            <a:r>
              <a:rPr lang="en-US" sz="2500" dirty="0" smtClean="0"/>
              <a:t> convention is one tab and four spaces</a:t>
            </a:r>
          </a:p>
        </p:txBody>
      </p:sp>
    </p:spTree>
    <p:extLst>
      <p:ext uri="{BB962C8B-B14F-4D97-AF65-F5344CB8AC3E}">
        <p14:creationId xmlns:p14="http://schemas.microsoft.com/office/powerpoint/2010/main" val="830469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16</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Eight kinds of types supported including bool, int, string, etc</a:t>
            </a:r>
          </a:p>
          <a:p>
            <a:pPr marL="1485900" lvl="2" indent="-571500">
              <a:buFont typeface="Arial" charset="0"/>
              <a:buChar char="•"/>
            </a:pPr>
            <a:r>
              <a:rPr lang="en-US" sz="2500" dirty="0" smtClean="0"/>
              <a:t>Types are not declared, they are inferred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245" y="3402055"/>
            <a:ext cx="2629510" cy="2954295"/>
          </a:xfrm>
          <a:prstGeom prst="rect">
            <a:avLst/>
          </a:prstGeom>
        </p:spPr>
      </p:pic>
    </p:spTree>
    <p:extLst>
      <p:ext uri="{BB962C8B-B14F-4D97-AF65-F5344CB8AC3E}">
        <p14:creationId xmlns:p14="http://schemas.microsoft.com/office/powerpoint/2010/main" val="689115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17</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Supports basic operators including addition, subtraction, multiplication, etc</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611" y="3128774"/>
            <a:ext cx="2700778" cy="3410138"/>
          </a:xfrm>
          <a:prstGeom prst="rect">
            <a:avLst/>
          </a:prstGeom>
        </p:spPr>
      </p:pic>
    </p:spTree>
    <p:extLst>
      <p:ext uri="{BB962C8B-B14F-4D97-AF65-F5344CB8AC3E}">
        <p14:creationId xmlns:p14="http://schemas.microsoft.com/office/powerpoint/2010/main" val="460647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18</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Supports casting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71" y="2339546"/>
            <a:ext cx="5725982" cy="3616410"/>
          </a:xfrm>
          <a:prstGeom prst="rect">
            <a:avLst/>
          </a:prstGeom>
        </p:spPr>
      </p:pic>
    </p:spTree>
    <p:extLst>
      <p:ext uri="{BB962C8B-B14F-4D97-AF65-F5344CB8AC3E}">
        <p14:creationId xmlns:p14="http://schemas.microsoft.com/office/powerpoint/2010/main" val="997646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19</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Assorted methods for strings including upper, lower, title and replace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982" y="3319374"/>
            <a:ext cx="2492035" cy="3036976"/>
          </a:xfrm>
          <a:prstGeom prst="rect">
            <a:avLst/>
          </a:prstGeom>
        </p:spPr>
      </p:pic>
    </p:spTree>
    <p:extLst>
      <p:ext uri="{BB962C8B-B14F-4D97-AF65-F5344CB8AC3E}">
        <p14:creationId xmlns:p14="http://schemas.microsoft.com/office/powerpoint/2010/main" val="150660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a:t>
            </a:fld>
            <a:endParaRPr lang="en-US"/>
          </a:p>
        </p:txBody>
      </p:sp>
      <p:sp>
        <p:nvSpPr>
          <p:cNvPr id="4" name="Rectangle 3"/>
          <p:cNvSpPr/>
          <p:nvPr/>
        </p:nvSpPr>
        <p:spPr>
          <a:xfrm>
            <a:off x="0" y="1299607"/>
            <a:ext cx="12192000" cy="3185487"/>
          </a:xfrm>
          <a:prstGeom prst="rect">
            <a:avLst/>
          </a:prstGeom>
          <a:noFill/>
        </p:spPr>
        <p:txBody>
          <a:bodyPr wrap="square" lIns="91440" tIns="45720" rIns="91440" bIns="45720">
            <a:spAutoFit/>
          </a:bodyPr>
          <a:lstStyle/>
          <a:p>
            <a:r>
              <a:rPr lang="en-US" sz="3800" dirty="0" smtClean="0"/>
              <a:t>	</a:t>
            </a:r>
            <a:r>
              <a:rPr lang="en-US" sz="3800" b="1" dirty="0" smtClean="0"/>
              <a:t>Programming 4</a:t>
            </a:r>
          </a:p>
          <a:p>
            <a:endParaRPr lang="en-US" sz="3800" b="1" dirty="0"/>
          </a:p>
          <a:p>
            <a:pPr marL="1485900" lvl="2" indent="-571500">
              <a:buFont typeface="Arial" charset="0"/>
              <a:buChar char="•"/>
            </a:pPr>
            <a:r>
              <a:rPr lang="en-US" sz="2500" dirty="0" smtClean="0"/>
              <a:t>Last week was the end of the C++/CLI content</a:t>
            </a:r>
          </a:p>
          <a:p>
            <a:pPr marL="1485900" lvl="2" indent="-571500">
              <a:buFont typeface="Arial" charset="0"/>
              <a:buChar char="•"/>
            </a:pPr>
            <a:r>
              <a:rPr lang="en-US" sz="2500" dirty="0" smtClean="0"/>
              <a:t>This week and beyond we are going to look into different paradigms</a:t>
            </a:r>
          </a:p>
          <a:p>
            <a:pPr marL="1485900" lvl="2" indent="-571500">
              <a:buFont typeface="Arial" charset="0"/>
              <a:buChar char="•"/>
            </a:pPr>
            <a:r>
              <a:rPr lang="en-US" sz="2500" dirty="0" smtClean="0"/>
              <a:t>Labs and assignment one are due on 14/06/2019</a:t>
            </a:r>
          </a:p>
          <a:p>
            <a:pPr marL="1485900" lvl="2" indent="-571500">
              <a:buFont typeface="Arial" charset="0"/>
              <a:buChar char="•"/>
            </a:pPr>
            <a:r>
              <a:rPr lang="en-US" sz="2500" dirty="0" smtClean="0"/>
              <a:t>Assignment two is due on 21/06/2019</a:t>
            </a:r>
          </a:p>
          <a:p>
            <a:pPr marL="1485900" lvl="2" indent="-571500">
              <a:buFont typeface="Arial" charset="0"/>
              <a:buChar char="•"/>
            </a:pPr>
            <a:r>
              <a:rPr lang="en-US" sz="2500" b="1" dirty="0" smtClean="0"/>
              <a:t>I will be active on MS Teams so feel free to ask me questions</a:t>
            </a:r>
            <a:endParaRPr lang="en-US" sz="2500" b="1" dirty="0"/>
          </a:p>
        </p:txBody>
      </p:sp>
    </p:spTree>
    <p:extLst>
      <p:ext uri="{BB962C8B-B14F-4D97-AF65-F5344CB8AC3E}">
        <p14:creationId xmlns:p14="http://schemas.microsoft.com/office/powerpoint/2010/main" val="2078278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20</a:t>
            </a:fld>
            <a:endParaRPr lang="en-US"/>
          </a:p>
        </p:txBody>
      </p:sp>
      <p:sp>
        <p:nvSpPr>
          <p:cNvPr id="4" name="Rectangle 3"/>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US" sz="2500" dirty="0" smtClean="0"/>
              <a:t>Flow of control </a:t>
            </a:r>
            <a:r>
              <a:rPr lang="mr-IN" sz="2500" dirty="0" smtClean="0"/>
              <a:t>–</a:t>
            </a:r>
            <a:r>
              <a:rPr lang="en-US" sz="2500" dirty="0" smtClean="0"/>
              <a:t> if, elif, else, for and while</a:t>
            </a:r>
          </a:p>
          <a:p>
            <a:pPr marL="1485900" lvl="2" indent="-571500">
              <a:buFont typeface="Arial" charset="0"/>
              <a:buChar char="•"/>
            </a:pPr>
            <a:r>
              <a:rPr lang="en-US" sz="2500" dirty="0" smtClean="0"/>
              <a:t>Conditionals have a trailing : (colon)</a:t>
            </a:r>
          </a:p>
          <a:p>
            <a:pPr marL="1943100" lvl="3" indent="-571500">
              <a:buFont typeface="Arial"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918" y="1752816"/>
            <a:ext cx="3766882" cy="3925673"/>
          </a:xfrm>
          <a:prstGeom prst="rect">
            <a:avLst/>
          </a:prstGeom>
        </p:spPr>
      </p:pic>
    </p:spTree>
    <p:extLst>
      <p:ext uri="{BB962C8B-B14F-4D97-AF65-F5344CB8AC3E}">
        <p14:creationId xmlns:p14="http://schemas.microsoft.com/office/powerpoint/2010/main" val="1363161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21</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AU" sz="2500" dirty="0" smtClean="0"/>
              <a:t>For-loops</a:t>
            </a:r>
            <a:r>
              <a:rPr lang="en-US" sz="2500" dirty="0"/>
              <a:t> </a:t>
            </a:r>
            <a:r>
              <a:rPr lang="en-US" sz="2500" dirty="0" smtClean="0"/>
              <a:t>are much closer to foreach loops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124" y="3156528"/>
            <a:ext cx="2612209" cy="31774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1810" y="3134178"/>
            <a:ext cx="2612209" cy="319982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496" y="3156528"/>
            <a:ext cx="2612208" cy="3199822"/>
          </a:xfrm>
          <a:prstGeom prst="rect">
            <a:avLst/>
          </a:prstGeom>
        </p:spPr>
      </p:pic>
    </p:spTree>
    <p:extLst>
      <p:ext uri="{BB962C8B-B14F-4D97-AF65-F5344CB8AC3E}">
        <p14:creationId xmlns:p14="http://schemas.microsoft.com/office/powerpoint/2010/main" val="1524437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22</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p>
          <a:p>
            <a:endParaRPr lang="en-US" sz="3800" b="1" dirty="0" smtClean="0"/>
          </a:p>
          <a:p>
            <a:pPr marL="1485900" lvl="2" indent="-571500">
              <a:buFont typeface="Arial" charset="0"/>
              <a:buChar char="•"/>
            </a:pPr>
            <a:r>
              <a:rPr lang="en-AU" sz="2500" dirty="0" smtClean="0"/>
              <a:t>Functions</a:t>
            </a:r>
          </a:p>
          <a:p>
            <a:pPr marL="1943100" lvl="3" indent="-571500">
              <a:buFont typeface="Arial" charset="0"/>
              <a:buChar char="•"/>
            </a:pPr>
            <a:r>
              <a:rPr lang="en-AU" sz="2500" dirty="0" smtClean="0"/>
              <a:t>No need for classes</a:t>
            </a:r>
          </a:p>
          <a:p>
            <a:pPr marL="1943100" lvl="3" indent="-571500">
              <a:buFont typeface="Arial" charset="0"/>
              <a:buChar char="•"/>
            </a:pPr>
            <a:r>
              <a:rPr lang="en-AU" sz="2500" dirty="0" smtClean="0"/>
              <a:t>Use the def keyword and trailing : (colon)</a:t>
            </a:r>
          </a:p>
          <a:p>
            <a:pPr marL="1943100" lvl="3" indent="-571500">
              <a:buFont typeface="Arial" charset="0"/>
              <a:buChar char="•"/>
            </a:pPr>
            <a:r>
              <a:rPr lang="en-AU" sz="2500" dirty="0" smtClean="0"/>
              <a:t>No need for types on input arguments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0" y="1839264"/>
            <a:ext cx="3454400" cy="3781394"/>
          </a:xfrm>
          <a:prstGeom prst="rect">
            <a:avLst/>
          </a:prstGeom>
        </p:spPr>
      </p:pic>
    </p:spTree>
    <p:extLst>
      <p:ext uri="{BB962C8B-B14F-4D97-AF65-F5344CB8AC3E}">
        <p14:creationId xmlns:p14="http://schemas.microsoft.com/office/powerpoint/2010/main" val="715551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Practical</a:t>
            </a:r>
          </a:p>
          <a:p>
            <a:endParaRPr lang="en-US" sz="3800" b="1" dirty="0"/>
          </a:p>
          <a:p>
            <a:pPr marL="1485900" lvl="2" indent="-571500">
              <a:buFont typeface="Arial" charset="0"/>
              <a:buChar char="•"/>
            </a:pPr>
            <a:r>
              <a:rPr lang="en-US" sz="2500" dirty="0" smtClean="0"/>
              <a:t>Set up a virtual environment</a:t>
            </a:r>
          </a:p>
          <a:p>
            <a:pPr marL="1485900" lvl="2" indent="-571500">
              <a:buFont typeface="Arial" charset="0"/>
              <a:buChar char="•"/>
            </a:pPr>
            <a:r>
              <a:rPr lang="en-US" sz="2500" dirty="0" smtClean="0"/>
              <a:t>Install a linter</a:t>
            </a:r>
          </a:p>
          <a:p>
            <a:pPr marL="1485900" lvl="2" indent="-571500">
              <a:buFont typeface="Arial" charset="0"/>
              <a:buChar char="•"/>
            </a:pPr>
            <a:r>
              <a:rPr lang="en-US" sz="2500" dirty="0" smtClean="0"/>
              <a:t>Time to do some coding</a:t>
            </a:r>
            <a:r>
              <a:rPr lang="mr-IN" sz="2500" dirty="0" smtClean="0"/>
              <a:t>…</a:t>
            </a:r>
            <a:endParaRPr lang="en-AU" sz="2500" dirty="0" smtClean="0"/>
          </a:p>
          <a:p>
            <a:pPr marL="1485900" lvl="2" indent="-571500">
              <a:buFont typeface="Arial" charset="0"/>
              <a:buChar char="•"/>
            </a:pPr>
            <a:r>
              <a:rPr lang="en-AU" sz="2500" dirty="0" smtClean="0"/>
              <a:t>A Python file has been provided under “s1_practical.py”</a:t>
            </a:r>
            <a:endParaRPr lang="en-US" sz="2500" dirty="0"/>
          </a:p>
        </p:txBody>
      </p:sp>
      <p:sp>
        <p:nvSpPr>
          <p:cNvPr id="9" name="Slide Number Placeholder 8"/>
          <p:cNvSpPr>
            <a:spLocks noGrp="1"/>
          </p:cNvSpPr>
          <p:nvPr>
            <p:ph type="sldNum" sz="quarter" idx="12"/>
          </p:nvPr>
        </p:nvSpPr>
        <p:spPr/>
        <p:txBody>
          <a:bodyPr/>
          <a:lstStyle/>
          <a:p>
            <a:fld id="{B822FDE6-25CA-0444-94EE-C6FC8C5EFEB8}" type="slidenum">
              <a:rPr lang="en-US" smtClean="0"/>
              <a:t>23</a:t>
            </a:fld>
            <a:endParaRPr lang="en-US"/>
          </a:p>
        </p:txBody>
      </p:sp>
    </p:spTree>
    <p:extLst>
      <p:ext uri="{BB962C8B-B14F-4D97-AF65-F5344CB8AC3E}">
        <p14:creationId xmlns:p14="http://schemas.microsoft.com/office/powerpoint/2010/main" val="1144372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3</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Paradigms and Syntax</a:t>
            </a:r>
          </a:p>
          <a:p>
            <a:endParaRPr lang="en-US" sz="3800" b="1" dirty="0"/>
          </a:p>
          <a:p>
            <a:pPr marL="1485900" lvl="2" indent="-571500">
              <a:buFont typeface="Arial" charset="0"/>
              <a:buChar char="•"/>
            </a:pPr>
            <a:r>
              <a:rPr lang="en-US" sz="2500" dirty="0" smtClean="0"/>
              <a:t>Construction is built on a series of choices</a:t>
            </a:r>
          </a:p>
          <a:p>
            <a:pPr marL="1485900" lvl="2" indent="-571500">
              <a:buFont typeface="Arial" charset="0"/>
              <a:buChar char="•"/>
            </a:pPr>
            <a:r>
              <a:rPr lang="en-US" sz="2500" dirty="0" smtClean="0"/>
              <a:t>Paradigm is a method to solve a problem or do a task</a:t>
            </a:r>
          </a:p>
          <a:p>
            <a:pPr marL="1485900" lvl="2" indent="-571500">
              <a:buFont typeface="Arial" charset="0"/>
              <a:buChar char="•"/>
            </a:pPr>
            <a:r>
              <a:rPr lang="en-US" sz="2500" dirty="0" smtClean="0"/>
              <a:t>Syntax refers to a languages textual features</a:t>
            </a:r>
          </a:p>
          <a:p>
            <a:pPr marL="1485900" lvl="2" indent="-571500">
              <a:buFont typeface="Arial" charset="0"/>
              <a:buChar char="•"/>
            </a:pPr>
            <a:endParaRPr lang="en-US" sz="2500" dirty="0"/>
          </a:p>
        </p:txBody>
      </p:sp>
    </p:spTree>
    <p:extLst>
      <p:ext uri="{BB962C8B-B14F-4D97-AF65-F5344CB8AC3E}">
        <p14:creationId xmlns:p14="http://schemas.microsoft.com/office/powerpoint/2010/main" val="427358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Programming paradigms</a:t>
            </a:r>
          </a:p>
          <a:p>
            <a:endParaRPr lang="en-US" sz="3800" b="1" dirty="0"/>
          </a:p>
          <a:p>
            <a:pPr marL="1485900" lvl="2" indent="-571500">
              <a:buFont typeface="Arial" charset="0"/>
              <a:buChar char="•"/>
            </a:pPr>
            <a:r>
              <a:rPr lang="en-US" sz="2500" dirty="0" smtClean="0"/>
              <a:t>Imperative</a:t>
            </a:r>
          </a:p>
          <a:p>
            <a:pPr marL="1485900" lvl="2" indent="-571500">
              <a:buFont typeface="Arial" charset="0"/>
              <a:buChar char="•"/>
            </a:pPr>
            <a:r>
              <a:rPr lang="en-US" sz="2500" dirty="0" smtClean="0"/>
              <a:t>Functional</a:t>
            </a:r>
          </a:p>
          <a:p>
            <a:pPr marL="1485900" lvl="2" indent="-571500">
              <a:buFont typeface="Arial" charset="0"/>
              <a:buChar char="•"/>
            </a:pPr>
            <a:r>
              <a:rPr lang="en-US" sz="2500" dirty="0" smtClean="0"/>
              <a:t>Declarative</a:t>
            </a:r>
          </a:p>
          <a:p>
            <a:pPr marL="1485900" lvl="2" indent="-571500">
              <a:buFont typeface="Arial" charset="0"/>
              <a:buChar char="•"/>
            </a:pPr>
            <a:r>
              <a:rPr lang="en-US" sz="2500" dirty="0" smtClean="0"/>
              <a:t>Logical</a:t>
            </a:r>
            <a:endParaRPr lang="en-US" sz="2500" dirty="0"/>
          </a:p>
        </p:txBody>
      </p:sp>
      <p:sp>
        <p:nvSpPr>
          <p:cNvPr id="9" name="Slide Number Placeholder 8"/>
          <p:cNvSpPr>
            <a:spLocks noGrp="1"/>
          </p:cNvSpPr>
          <p:nvPr>
            <p:ph type="sldNum" sz="quarter" idx="12"/>
          </p:nvPr>
        </p:nvSpPr>
        <p:spPr/>
        <p:txBody>
          <a:bodyPr/>
          <a:lstStyle/>
          <a:p>
            <a:fld id="{B822FDE6-25CA-0444-94EE-C6FC8C5EFEB8}" type="slidenum">
              <a:rPr lang="en-US" smtClean="0"/>
              <a:t>4</a:t>
            </a:fld>
            <a:endParaRPr lang="en-US"/>
          </a:p>
        </p:txBody>
      </p:sp>
    </p:spTree>
    <p:extLst>
      <p:ext uri="{BB962C8B-B14F-4D97-AF65-F5344CB8AC3E}">
        <p14:creationId xmlns:p14="http://schemas.microsoft.com/office/powerpoint/2010/main" val="158237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5</a:t>
            </a:fld>
            <a:endParaRPr lang="en-US"/>
          </a:p>
        </p:txBody>
      </p:sp>
      <p:sp>
        <p:nvSpPr>
          <p:cNvPr id="4" name="Rectangle 3"/>
          <p:cNvSpPr/>
          <p:nvPr/>
        </p:nvSpPr>
        <p:spPr>
          <a:xfrm>
            <a:off x="0" y="1299607"/>
            <a:ext cx="12192000" cy="4339650"/>
          </a:xfrm>
          <a:prstGeom prst="rect">
            <a:avLst/>
          </a:prstGeom>
          <a:noFill/>
        </p:spPr>
        <p:txBody>
          <a:bodyPr wrap="square" lIns="91440" tIns="45720" rIns="91440" bIns="45720">
            <a:spAutoFit/>
          </a:bodyPr>
          <a:lstStyle/>
          <a:p>
            <a:r>
              <a:rPr lang="en-US" sz="3800" dirty="0" smtClean="0"/>
              <a:t>	</a:t>
            </a:r>
            <a:r>
              <a:rPr lang="en-US" sz="3800" b="1" dirty="0" smtClean="0"/>
              <a:t>Imperative</a:t>
            </a:r>
          </a:p>
          <a:p>
            <a:endParaRPr lang="en-US" sz="3800" b="1" dirty="0"/>
          </a:p>
          <a:p>
            <a:pPr marL="1485900" lvl="2" indent="-571500">
              <a:buFont typeface="Arial" charset="0"/>
              <a:buChar char="•"/>
            </a:pPr>
            <a:r>
              <a:rPr lang="en-US" sz="2500" dirty="0" smtClean="0"/>
              <a:t>A step by step sequence of instructions </a:t>
            </a:r>
          </a:p>
          <a:p>
            <a:pPr marL="1485900" lvl="2" indent="-571500">
              <a:buFont typeface="Arial" charset="0"/>
              <a:buChar char="•"/>
            </a:pPr>
            <a:r>
              <a:rPr lang="en-US" sz="2500" dirty="0" smtClean="0"/>
              <a:t>Changes the state of the program </a:t>
            </a:r>
          </a:p>
          <a:p>
            <a:pPr marL="1485900" lvl="2" indent="-571500">
              <a:buFont typeface="Arial" charset="0"/>
              <a:buChar char="•"/>
            </a:pPr>
            <a:r>
              <a:rPr lang="en-US" sz="2500" dirty="0" smtClean="0"/>
              <a:t>Examples of imperative languages are C#, Java and C++</a:t>
            </a:r>
          </a:p>
          <a:p>
            <a:pPr marL="1485900" lvl="2" indent="-571500">
              <a:buFont typeface="Arial" charset="0"/>
              <a:buChar char="•"/>
            </a:pPr>
            <a:endParaRPr lang="en-US" sz="2500" dirty="0" smtClean="0"/>
          </a:p>
          <a:p>
            <a:pPr lvl="2"/>
            <a:r>
              <a:rPr lang="en-US" sz="2000" dirty="0" smtClean="0"/>
              <a:t>int </a:t>
            </a:r>
            <a:r>
              <a:rPr lang="en-US" sz="2000" dirty="0"/>
              <a:t>total = 0; </a:t>
            </a:r>
            <a:endParaRPr lang="en-US" sz="2000" dirty="0" smtClean="0"/>
          </a:p>
          <a:p>
            <a:pPr lvl="2"/>
            <a:r>
              <a:rPr lang="en-US" sz="2000" dirty="0" smtClean="0"/>
              <a:t>int </a:t>
            </a:r>
            <a:r>
              <a:rPr lang="en-US" sz="2000" dirty="0"/>
              <a:t>number1 = 5; </a:t>
            </a:r>
            <a:endParaRPr lang="en-US" sz="2000" dirty="0" smtClean="0"/>
          </a:p>
          <a:p>
            <a:pPr lvl="2"/>
            <a:r>
              <a:rPr lang="en-US" sz="2000" dirty="0" smtClean="0"/>
              <a:t>int </a:t>
            </a:r>
            <a:r>
              <a:rPr lang="en-US" sz="2000" dirty="0"/>
              <a:t>number2 = 10; </a:t>
            </a:r>
            <a:endParaRPr lang="en-US" sz="2000" dirty="0" smtClean="0"/>
          </a:p>
          <a:p>
            <a:pPr lvl="2"/>
            <a:r>
              <a:rPr lang="en-US" sz="2000" dirty="0" smtClean="0"/>
              <a:t>int </a:t>
            </a:r>
            <a:r>
              <a:rPr lang="en-US" sz="2000" dirty="0"/>
              <a:t>number3 = 15; </a:t>
            </a:r>
            <a:endParaRPr lang="en-US" sz="2000" dirty="0" smtClean="0"/>
          </a:p>
          <a:p>
            <a:pPr lvl="2"/>
            <a:r>
              <a:rPr lang="en-US" sz="2000" dirty="0" smtClean="0"/>
              <a:t>total </a:t>
            </a:r>
            <a:r>
              <a:rPr lang="en-US" sz="2000" dirty="0"/>
              <a:t>= number1 + number2 + number3; </a:t>
            </a:r>
            <a:endParaRPr lang="en-US" sz="2000" dirty="0" smtClean="0"/>
          </a:p>
        </p:txBody>
      </p:sp>
    </p:spTree>
    <p:extLst>
      <p:ext uri="{BB962C8B-B14F-4D97-AF65-F5344CB8AC3E}">
        <p14:creationId xmlns:p14="http://schemas.microsoft.com/office/powerpoint/2010/main" val="532170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6</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Declarative</a:t>
            </a:r>
          </a:p>
          <a:p>
            <a:endParaRPr lang="en-US" sz="3800" b="1" dirty="0"/>
          </a:p>
          <a:p>
            <a:pPr marL="1485900" lvl="2" indent="-571500">
              <a:buFont typeface="Arial" charset="0"/>
              <a:buChar char="•"/>
            </a:pPr>
            <a:r>
              <a:rPr lang="en-US" sz="2500" dirty="0" smtClean="0"/>
              <a:t>Building logic without describing its flow</a:t>
            </a:r>
          </a:p>
          <a:p>
            <a:pPr marL="1485900" lvl="2" indent="-571500">
              <a:buFont typeface="Arial" charset="0"/>
              <a:buChar char="•"/>
            </a:pPr>
            <a:r>
              <a:rPr lang="en-US" sz="2500" dirty="0" smtClean="0"/>
              <a:t>Examples of declarative languages are HTML, XML and SQL</a:t>
            </a:r>
          </a:p>
        </p:txBody>
      </p:sp>
    </p:spTree>
    <p:extLst>
      <p:ext uri="{BB962C8B-B14F-4D97-AF65-F5344CB8AC3E}">
        <p14:creationId xmlns:p14="http://schemas.microsoft.com/office/powerpoint/2010/main" val="1159325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7</a:t>
            </a:fld>
            <a:endParaRPr lang="en-US"/>
          </a:p>
        </p:txBody>
      </p:sp>
      <p:sp>
        <p:nvSpPr>
          <p:cNvPr id="4" name="Rectangle 3"/>
          <p:cNvSpPr/>
          <p:nvPr/>
        </p:nvSpPr>
        <p:spPr>
          <a:xfrm>
            <a:off x="0" y="1299607"/>
            <a:ext cx="12192000" cy="5724644"/>
          </a:xfrm>
          <a:prstGeom prst="rect">
            <a:avLst/>
          </a:prstGeom>
          <a:noFill/>
        </p:spPr>
        <p:txBody>
          <a:bodyPr wrap="square" lIns="91440" tIns="45720" rIns="91440" bIns="45720">
            <a:spAutoFit/>
          </a:bodyPr>
          <a:lstStyle/>
          <a:p>
            <a:r>
              <a:rPr lang="en-US" sz="3800" dirty="0" smtClean="0"/>
              <a:t>	</a:t>
            </a:r>
            <a:r>
              <a:rPr lang="en-US" sz="3800" b="1" dirty="0" smtClean="0"/>
              <a:t>Functional</a:t>
            </a:r>
          </a:p>
          <a:p>
            <a:endParaRPr lang="en-US" sz="3800" b="1" dirty="0"/>
          </a:p>
          <a:p>
            <a:pPr marL="1485900" lvl="2" indent="-571500">
              <a:buFont typeface="Arial" charset="0"/>
              <a:buChar char="•"/>
            </a:pPr>
            <a:r>
              <a:rPr lang="en-US" sz="2500" dirty="0" smtClean="0"/>
              <a:t>Based on</a:t>
            </a:r>
            <a:r>
              <a:rPr lang="en-US" sz="2500" dirty="0"/>
              <a:t> lambda </a:t>
            </a:r>
            <a:r>
              <a:rPr lang="en-US" sz="2500" dirty="0" smtClean="0"/>
              <a:t>calculus</a:t>
            </a:r>
          </a:p>
          <a:p>
            <a:pPr marL="1485900" lvl="2" indent="-571500">
              <a:buFont typeface="Arial" charset="0"/>
              <a:buChar char="•"/>
            </a:pPr>
            <a:r>
              <a:rPr lang="en-US" sz="2500" dirty="0" smtClean="0"/>
              <a:t>Functional logic</a:t>
            </a:r>
          </a:p>
          <a:p>
            <a:pPr marL="1943100" lvl="3" indent="-571500">
              <a:buFont typeface="Arial" charset="0"/>
              <a:buChar char="•"/>
            </a:pPr>
            <a:r>
              <a:rPr lang="en-US" sz="2500" dirty="0" smtClean="0"/>
              <a:t>Functions are first-class objects</a:t>
            </a:r>
          </a:p>
          <a:p>
            <a:pPr marL="1943100" lvl="3" indent="-571500">
              <a:buFont typeface="Arial" charset="0"/>
              <a:buChar char="•"/>
            </a:pPr>
            <a:r>
              <a:rPr lang="en-US" sz="2500" dirty="0" smtClean="0"/>
              <a:t>Programs are stateless</a:t>
            </a:r>
          </a:p>
          <a:p>
            <a:pPr marL="1943100" lvl="3" indent="-571500">
              <a:buFont typeface="Arial" charset="0"/>
              <a:buChar char="•"/>
            </a:pPr>
            <a:r>
              <a:rPr lang="en-US" sz="2500" dirty="0" smtClean="0"/>
              <a:t>Higher order functions </a:t>
            </a:r>
            <a:r>
              <a:rPr lang="mr-IN" sz="2500" dirty="0" smtClean="0"/>
              <a:t>–</a:t>
            </a:r>
            <a:r>
              <a:rPr lang="en-US" sz="2500" dirty="0" smtClean="0"/>
              <a:t> we will look into this more next week</a:t>
            </a:r>
          </a:p>
          <a:p>
            <a:pPr marL="1943100" lvl="3" indent="-571500">
              <a:buFont typeface="Arial" charset="0"/>
              <a:buChar char="•"/>
            </a:pPr>
            <a:r>
              <a:rPr lang="en-US" sz="2500" dirty="0" smtClean="0"/>
              <a:t>No looping</a:t>
            </a:r>
            <a:r>
              <a:rPr lang="mr-IN" sz="2500" dirty="0" smtClean="0"/>
              <a:t>…</a:t>
            </a:r>
            <a:endParaRPr lang="en-AU" sz="2500" dirty="0" smtClean="0"/>
          </a:p>
          <a:p>
            <a:pPr marL="1943100" lvl="3" indent="-571500">
              <a:buFont typeface="Arial" charset="0"/>
              <a:buChar char="•"/>
            </a:pPr>
            <a:r>
              <a:rPr lang="en-AU" sz="2500" dirty="0"/>
              <a:t>Supports </a:t>
            </a:r>
            <a:r>
              <a:rPr lang="en-AU" sz="2500" dirty="0" smtClean="0"/>
              <a:t>abstraction, encapsulation, inheritance </a:t>
            </a:r>
            <a:r>
              <a:rPr lang="en-AU" sz="2500" dirty="0"/>
              <a:t>and p</a:t>
            </a:r>
            <a:r>
              <a:rPr lang="en-AU" sz="2500" dirty="0" smtClean="0"/>
              <a:t>olymorphism</a:t>
            </a:r>
            <a:endParaRPr lang="en-US" sz="2500" dirty="0" smtClean="0"/>
          </a:p>
          <a:p>
            <a:pPr marL="1485900" lvl="2" indent="-571500">
              <a:buFont typeface="Arial" charset="0"/>
              <a:buChar char="•"/>
            </a:pPr>
            <a:r>
              <a:rPr lang="en-US" sz="2500" dirty="0" smtClean="0"/>
              <a:t>Examples of functional languages are Haskell and F#</a:t>
            </a:r>
          </a:p>
          <a:p>
            <a:pPr marL="1485900" lvl="2" indent="-571500">
              <a:buFont typeface="Arial" charset="0"/>
              <a:buChar char="•"/>
            </a:pPr>
            <a:endParaRPr lang="en-US" sz="2500" dirty="0"/>
          </a:p>
          <a:p>
            <a:pPr lvl="2"/>
            <a:r>
              <a:rPr lang="mr-IN" sz="2000" dirty="0" err="1"/>
              <a:t>const</a:t>
            </a:r>
            <a:r>
              <a:rPr lang="mr-IN" sz="2000" dirty="0"/>
              <a:t> </a:t>
            </a:r>
            <a:r>
              <a:rPr lang="mr-IN" sz="2000" dirty="0" err="1"/>
              <a:t>sum</a:t>
            </a:r>
            <a:r>
              <a:rPr lang="mr-IN" sz="2000" dirty="0"/>
              <a:t> = (</a:t>
            </a:r>
            <a:r>
              <a:rPr lang="mr-IN" sz="2000" dirty="0" err="1"/>
              <a:t>a</a:t>
            </a:r>
            <a:r>
              <a:rPr lang="mr-IN" sz="2000" dirty="0"/>
              <a:t>, </a:t>
            </a:r>
            <a:r>
              <a:rPr lang="mr-IN" sz="2000" dirty="0" err="1"/>
              <a:t>b</a:t>
            </a:r>
            <a:r>
              <a:rPr lang="en-AU" sz="2000" dirty="0"/>
              <a:t>, c</a:t>
            </a:r>
            <a:r>
              <a:rPr lang="mr-IN" sz="2000" dirty="0"/>
              <a:t>) =&gt; </a:t>
            </a:r>
            <a:r>
              <a:rPr lang="mr-IN" sz="2000" dirty="0" err="1"/>
              <a:t>a</a:t>
            </a:r>
            <a:r>
              <a:rPr lang="mr-IN" sz="2000" dirty="0"/>
              <a:t> + </a:t>
            </a:r>
            <a:r>
              <a:rPr lang="mr-IN" sz="2000" dirty="0" err="1"/>
              <a:t>b</a:t>
            </a:r>
            <a:r>
              <a:rPr lang="en-AU" sz="2000" dirty="0"/>
              <a:t> + c</a:t>
            </a:r>
            <a:r>
              <a:rPr lang="mr-IN" sz="2000" dirty="0"/>
              <a:t>;</a:t>
            </a:r>
            <a:endParaRPr lang="en-AU" sz="2000" dirty="0"/>
          </a:p>
          <a:p>
            <a:pPr lvl="2"/>
            <a:r>
              <a:rPr lang="en-AU" sz="2000" dirty="0" err="1"/>
              <a:t>console.log</a:t>
            </a:r>
            <a:r>
              <a:rPr lang="en-AU" sz="2000" dirty="0"/>
              <a:t>(sum(5, 10, 15))</a:t>
            </a:r>
            <a:endParaRPr lang="en-US" sz="2000" dirty="0"/>
          </a:p>
          <a:p>
            <a:pPr lvl="2"/>
            <a:endParaRPr lang="en-US" sz="2500" dirty="0" smtClean="0"/>
          </a:p>
        </p:txBody>
      </p:sp>
    </p:spTree>
    <p:extLst>
      <p:ext uri="{BB962C8B-B14F-4D97-AF65-F5344CB8AC3E}">
        <p14:creationId xmlns:p14="http://schemas.microsoft.com/office/powerpoint/2010/main" val="84239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8</a:t>
            </a:fld>
            <a:endParaRPr lang="en-US"/>
          </a:p>
        </p:txBody>
      </p:sp>
      <p:sp>
        <p:nvSpPr>
          <p:cNvPr id="4" name="Rectangle 3"/>
          <p:cNvSpPr/>
          <p:nvPr/>
        </p:nvSpPr>
        <p:spPr>
          <a:xfrm>
            <a:off x="0" y="1299607"/>
            <a:ext cx="12192000" cy="3185487"/>
          </a:xfrm>
          <a:prstGeom prst="rect">
            <a:avLst/>
          </a:prstGeom>
          <a:noFill/>
        </p:spPr>
        <p:txBody>
          <a:bodyPr wrap="square" lIns="91440" tIns="45720" rIns="91440" bIns="45720">
            <a:spAutoFit/>
          </a:bodyPr>
          <a:lstStyle/>
          <a:p>
            <a:r>
              <a:rPr lang="en-US" sz="3800" dirty="0" smtClean="0"/>
              <a:t>	</a:t>
            </a:r>
            <a:r>
              <a:rPr lang="en-US" sz="3800" b="1" dirty="0" smtClean="0"/>
              <a:t>Benefits of functional programming</a:t>
            </a:r>
          </a:p>
          <a:p>
            <a:endParaRPr lang="en-US" sz="3800" b="1" dirty="0"/>
          </a:p>
          <a:p>
            <a:pPr marL="1485900" lvl="2" indent="-571500">
              <a:buFont typeface="Arial" charset="0"/>
              <a:buChar char="•"/>
            </a:pPr>
            <a:r>
              <a:rPr lang="en-US" sz="2500" dirty="0" smtClean="0"/>
              <a:t>Less error prone</a:t>
            </a:r>
          </a:p>
          <a:p>
            <a:pPr marL="1485900" lvl="2" indent="-571500">
              <a:buFont typeface="Arial" charset="0"/>
              <a:buChar char="•"/>
            </a:pPr>
            <a:r>
              <a:rPr lang="en-US" sz="2500" dirty="0" smtClean="0"/>
              <a:t>Better performance</a:t>
            </a:r>
          </a:p>
          <a:p>
            <a:pPr marL="1485900" lvl="2" indent="-571500">
              <a:buFont typeface="Arial" charset="0"/>
              <a:buChar char="•"/>
            </a:pPr>
            <a:r>
              <a:rPr lang="en-US" sz="2500" dirty="0" smtClean="0"/>
              <a:t>Increase reusability</a:t>
            </a:r>
          </a:p>
          <a:p>
            <a:pPr marL="1485900" lvl="2" indent="-571500">
              <a:buFont typeface="Arial" charset="0"/>
              <a:buChar char="•"/>
            </a:pPr>
            <a:r>
              <a:rPr lang="en-US" sz="2500" dirty="0" smtClean="0"/>
              <a:t>Good for Big Data</a:t>
            </a:r>
          </a:p>
          <a:p>
            <a:pPr lvl="2"/>
            <a:endParaRPr lang="en-US" sz="2500" dirty="0" smtClean="0"/>
          </a:p>
        </p:txBody>
      </p:sp>
    </p:spTree>
    <p:extLst>
      <p:ext uri="{BB962C8B-B14F-4D97-AF65-F5344CB8AC3E}">
        <p14:creationId xmlns:p14="http://schemas.microsoft.com/office/powerpoint/2010/main" val="779151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9</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Example of Haskell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53632"/>
            <a:ext cx="4343400" cy="3225800"/>
          </a:xfrm>
          <a:prstGeom prst="rect">
            <a:avLst/>
          </a:prstGeom>
        </p:spPr>
      </p:pic>
    </p:spTree>
    <p:extLst>
      <p:ext uri="{BB962C8B-B14F-4D97-AF65-F5344CB8AC3E}">
        <p14:creationId xmlns:p14="http://schemas.microsoft.com/office/powerpoint/2010/main" val="1465064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3660</TotalTime>
  <Words>935</Words>
  <Application>Microsoft Macintosh PowerPoint</Application>
  <PresentationFormat>Widescreen</PresentationFormat>
  <Paragraphs>218</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Calibri Light</vt:lpstr>
      <vt:lpstr>Mangal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Grayson Orr (1000034561)</dc:creator>
  <cp:lastModifiedBy>Grayson Orr (1000034561)</cp:lastModifiedBy>
  <cp:revision>66</cp:revision>
  <dcterms:created xsi:type="dcterms:W3CDTF">2019-04-26T14:04:32Z</dcterms:created>
  <dcterms:modified xsi:type="dcterms:W3CDTF">2019-05-17T03:26:08Z</dcterms:modified>
</cp:coreProperties>
</file>