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2" r:id="rId10"/>
    <p:sldId id="263" r:id="rId11"/>
    <p:sldId id="264" r:id="rId12"/>
    <p:sldId id="271" r:id="rId13"/>
    <p:sldId id="265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/>
    <p:restoredTop sz="65846"/>
  </p:normalViewPr>
  <p:slideViewPr>
    <p:cSldViewPr>
      <p:cViewPr varScale="1">
        <p:scale>
          <a:sx n="59" d="100"/>
          <a:sy n="59" d="100"/>
        </p:scale>
        <p:origin x="408" y="78"/>
      </p:cViewPr>
      <p:guideLst>
        <p:guide orient="horz" pos="2112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7258C-0AF3-9544-8465-E7298A647FB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C78F6-62FE-2747-B8CE-B9C19E9B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order to create an awesome Roguelike,</a:t>
            </a:r>
            <a:r>
              <a:rPr lang="en-US" baseline="0" dirty="0" smtClean="0"/>
              <a:t> we need sprite animations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will look at how to implement sprite animations in Visual C++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This process will let us continue to develop out understanding of OO architecture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will begin with very brief discussion of how animation works from a human cognition perspective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Today we will consider the initial architecture of our animated sprite class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Over the next couple of weeks, we will add additional features to this 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drew each little square of blobbo onto the screen in rapid succession, it would look like a moving blobbo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twists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side to side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Sprite sheets usually have a background colour, for example, fuchsia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is to tell your rendering class to draw all the pixels from the sprite sheet that aren’t the background colour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work with a convenient rectangular shape, but only the sprite itself shows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called making the background transparent, but more accurately, it is simply not drawing the background pixels at all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use a .NET class to do this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72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We declare an Image^,</a:t>
            </a:r>
            <a:r>
              <a:rPr lang="en-US" baseline="0" dirty="0" smtClean="0"/>
              <a:t> initialised it with the static FromFile method and display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on the screen by handing it off to canvas-&gt;DrawImage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 always used the whole image, and</a:t>
            </a:r>
            <a:r>
              <a:rPr lang="en-US" baseline="0" dirty="0" smtClean="0"/>
              <a:t> drew all of its pixels including the background (white area of our gnome image)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65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Blobbo sprite sheet contains many frames of animation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draw a portion of the sprite sheet image at a time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 works by displaying the frames in turn, so we want to draw the first frame, then the second frame…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see blobbo appearing without it’s fuchsia background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will discuss in a minute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blobbo has the whole sprite sheet with its 8 frames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each of them is showing only a single frame-sized square from the whole sprite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36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 rectangle = Rectangle(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currentFrame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frameWidth, 0, frameWidth, frameHeight);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width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by taking the width of the sprite sheet and dividing by the number of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xLocation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yLocation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where we are drawing on the canvas, usually the form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 is four values – X, Y, width and height of the what you want to draw on the canvas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GraphicsUnit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tells it that we are using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rather than other units such as cm and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see if we can draw just a portion of this very big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starting at 1000, 400 of the image and being 200 wide and 200 high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draw that piece of the gecko onto the Form</a:t>
            </a:r>
          </a:p>
          <a:p>
            <a:pPr marL="171450" indent="-171450">
              <a:buFont typeface="Arial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7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This will copy the area of the gecko image with</a:t>
            </a:r>
            <a:r>
              <a:rPr lang="en-NZ" baseline="0" dirty="0" smtClean="0"/>
              <a:t> upper left at 1000, 400 and lower right at 1200, 600.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It will draw those pixels at location 150, 100 on the Form.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1000, 400 is in the image’s coordinate space and 150, 100 is in the Form’s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Note that Rectangle is a primitive in C++/CLI. You don’t </a:t>
            </a:r>
            <a:r>
              <a:rPr lang="en-NZ" baseline="0" dirty="0" err="1" smtClean="0"/>
              <a:t>gcnew</a:t>
            </a:r>
            <a:r>
              <a:rPr lang="en-NZ" baseline="0" dirty="0" smtClean="0"/>
              <a:t> it.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dirty="0" smtClean="0"/>
              <a:t>Note </a:t>
            </a:r>
            <a:r>
              <a:rPr lang="en-NZ" dirty="0" err="1" smtClean="0"/>
              <a:t>GraphicsUnit</a:t>
            </a:r>
            <a:r>
              <a:rPr lang="en-NZ" dirty="0" smtClean="0"/>
              <a:t>::Pixel. That is one of the .NET </a:t>
            </a:r>
            <a:r>
              <a:rPr lang="en-NZ" dirty="0" err="1" smtClean="0"/>
              <a:t>enum</a:t>
            </a:r>
            <a:r>
              <a:rPr lang="en-NZ" dirty="0" smtClean="0"/>
              <a:t> types. You will do this sort of thing a lot when working with .NET.</a:t>
            </a:r>
          </a:p>
          <a:p>
            <a:pPr marL="171450" indent="-171450">
              <a:buFont typeface="Arial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9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example, blobbo is 32 x 32 pixels </a:t>
            </a:r>
            <a:r>
              <a:rPr lang="mr-IN" baseline="0" dirty="0" smtClean="0"/>
              <a:t>–</a:t>
            </a:r>
            <a:r>
              <a:rPr lang="en-US" baseline="0" dirty="0" smtClean="0"/>
              <a:t> frames are often square, but don’t have to be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reasons that will become clear, we think of the frames as being numbered from 0 to n-1, like the locations in an array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pixel rectangles,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coordinate space of the sprite sheet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we want to display?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draw each frame at 100, 100 on the form. But the pixels we are taking from the image are changing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what if we want to add this behaviour to a Sprite class. We want our Sprite class to be able to draw itself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time we call its draw method, we want to see the next frame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call the draw once at each game cycle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 for loop, and no for loop driver. We need to find a different way to keep track of which frame we are 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40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4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0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As long as we make </a:t>
            </a:r>
            <a:r>
              <a:rPr lang="en-US" dirty="0" err="1" smtClean="0"/>
              <a:t>currentFrame</a:t>
            </a:r>
            <a:r>
              <a:rPr lang="en-US" dirty="0" smtClean="0"/>
              <a:t> a class data member, we can update it in one method (</a:t>
            </a:r>
            <a:r>
              <a:rPr lang="en-US" dirty="0" err="1" smtClean="0"/>
              <a:t>UpdateFrame</a:t>
            </a:r>
            <a:r>
              <a:rPr lang="en-US" dirty="0" smtClean="0"/>
              <a:t>) and use it in another method (Draw)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Assume </a:t>
            </a:r>
            <a:r>
              <a:rPr lang="en-US" dirty="0" err="1" smtClean="0"/>
              <a:t>blobbo</a:t>
            </a:r>
            <a:r>
              <a:rPr lang="en-US" baseline="0" dirty="0" smtClean="0"/>
              <a:t> has 8 frames. 0, 1, 2…7 is fine, but when you get to 8, you will be asking for a pixel position that is actually off the sprite sheet – causes flickering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For repeating animation like </a:t>
            </a:r>
            <a:r>
              <a:rPr lang="en-US" baseline="0" dirty="0" err="1" smtClean="0"/>
              <a:t>blobbo</a:t>
            </a:r>
            <a:r>
              <a:rPr lang="en-US" baseline="0" dirty="0" smtClean="0"/>
              <a:t>, we need to loop back around from n-1 to 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That is 0, 1, 2…7, 0, 1…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Fortunately, this is exactly what the modulo operator does. Increment the value by 1 (1 frame) and the take the mod n of that result and when it reaches n, it loops back to 0 – because the remainder of n/n = 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Questions to ask students: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1" baseline="0" dirty="0" smtClean="0"/>
              <a:t>Where, and to what, do we </a:t>
            </a:r>
            <a:r>
              <a:rPr lang="en-US" b="1" baseline="0" dirty="0" err="1" smtClean="0"/>
              <a:t>initialise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currentFrame</a:t>
            </a:r>
            <a:r>
              <a:rPr lang="en-US" b="1" baseline="0" dirty="0" smtClean="0"/>
              <a:t>? </a:t>
            </a:r>
            <a:r>
              <a:rPr lang="en-US" baseline="0" dirty="0" smtClean="0"/>
              <a:t>In the constructor and to 0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b="1" baseline="0" dirty="0" smtClean="0"/>
              <a:t>Why do we make a separate method for </a:t>
            </a:r>
            <a:r>
              <a:rPr lang="en-NZ" b="1" baseline="0" dirty="0" err="1" smtClean="0"/>
              <a:t>updateFrame</a:t>
            </a:r>
            <a:r>
              <a:rPr lang="en-NZ" b="1" baseline="0" dirty="0" smtClean="0"/>
              <a:t>, rather than just add that code to Draw()? </a:t>
            </a:r>
            <a:r>
              <a:rPr lang="en-NZ" baseline="0" dirty="0" smtClean="0"/>
              <a:t>Because updating the frame is not part of drawing. We can easily imagine situations where we want to control drawing and updating separately. This is an OO thing: one method, one job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b="1" baseline="0" dirty="0" smtClean="0"/>
              <a:t>How does animation happen? </a:t>
            </a:r>
            <a:r>
              <a:rPr lang="en-NZ" baseline="0" dirty="0" smtClean="0"/>
              <a:t>The consuming class must call Draw(), Update() in a loop. Also, possibly Erase() depending on the implementation. Or, you can provide a wrapper method that bundles them up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3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dirty="0" smtClean="0"/>
              <a:t>Fortunately,</a:t>
            </a:r>
            <a:r>
              <a:rPr lang="en-NZ" baseline="0" dirty="0" smtClean="0"/>
              <a:t> bitmaps expose a </a:t>
            </a:r>
            <a:r>
              <a:rPr lang="en-NZ" baseline="0" dirty="0" err="1" smtClean="0"/>
              <a:t>GetPixel</a:t>
            </a:r>
            <a:r>
              <a:rPr lang="en-NZ" baseline="0" dirty="0" smtClean="0"/>
              <a:t> method that does exactly what you need here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2D</a:t>
            </a:r>
            <a:r>
              <a:rPr lang="en-US" baseline="0" dirty="0" smtClean="0"/>
              <a:t> and 3D are completely different things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N, E, S,</a:t>
            </a:r>
            <a:r>
              <a:rPr lang="en-US" baseline="0" dirty="0" smtClean="0"/>
              <a:t> W </a:t>
            </a:r>
            <a:r>
              <a:rPr lang="mr-IN" baseline="0" dirty="0" smtClean="0"/>
              <a:t>–</a:t>
            </a:r>
            <a:r>
              <a:rPr lang="en-US" baseline="0" dirty="0" smtClean="0"/>
              <a:t> cardinal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N, NE, E, SE, S, SW, W, NW </a:t>
            </a:r>
            <a:r>
              <a:rPr lang="mr-IN" baseline="0" dirty="0" smtClean="0"/>
              <a:t>–</a:t>
            </a:r>
            <a:r>
              <a:rPr lang="en-US" baseline="0" dirty="0" smtClean="0"/>
              <a:t> ordinal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will be using bitmaps going forward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can create your own graphics using Adobe Photoshop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3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Structure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orientation and type of polygons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64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an important point because it distinguishes frame-based animation from cast-based</a:t>
            </a:r>
            <a:r>
              <a:rPr lang="en-US" baseline="0" dirty="0" smtClean="0"/>
              <a:t> animation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5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tiff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04.1 2D Amination Algorithms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917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Frame-based vs </a:t>
            </a:r>
            <a:r>
              <a:rPr lang="en-US" sz="3500" b="1" u="sng" dirty="0" smtClean="0"/>
              <a:t>Cast-based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Also called sprite animation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Very popular form of animation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Involves objects that move independently of the background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example, in the animation of a jungle, the trees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and plants might be part of the background, but a 	monkey would be a separate object moving 	independently of the background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98" y="4876800"/>
            <a:ext cx="5366004" cy="1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91673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Sprite sheets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Image that consists of several images and/or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animations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Combining several images into one improves: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Game performance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Reduces memory usage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Sprites are generally square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sprite sheet is X pixels high and Y pixels wide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94" y="4724400"/>
            <a:ext cx="5366004" cy="1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Sprite sheets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blobbo 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the practical today, we will be using this sprite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sheet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72" y="3119860"/>
            <a:ext cx="5068048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from a sprite sheet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have been using instances of the Image class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Image^ gnomeImg;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gnomeImg = Image::FromFile(“gnome.jpg”);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canvas-&gt;DrawImage(gnomeImg, </a:t>
            </a:r>
            <a:r>
              <a:rPr lang="en-US" sz="2000" dirty="0" err="1" smtClean="0"/>
              <a:t>xPos</a:t>
            </a:r>
            <a:r>
              <a:rPr lang="en-US" sz="2000" dirty="0" smtClean="0"/>
              <a:t>, </a:t>
            </a:r>
            <a:r>
              <a:rPr lang="en-US" sz="2000" dirty="0" err="1" smtClean="0"/>
              <a:t>yPos</a:t>
            </a:r>
            <a:r>
              <a:rPr lang="en-US" sz="20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675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from a sprite sheet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Now we need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only a portion of the pixels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07" y="2663144"/>
            <a:ext cx="6917573" cy="9187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8808" y="2677095"/>
            <a:ext cx="838200" cy="90904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762" t="23342" b="3298"/>
          <a:stretch/>
        </p:blipFill>
        <p:spPr>
          <a:xfrm>
            <a:off x="2420486" y="4038600"/>
            <a:ext cx="4315213" cy="24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part of an image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DrawImage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Image^ pathToFile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 err="1" smtClean="0"/>
              <a:t>xLocation</a:t>
            </a:r>
            <a:r>
              <a:rPr lang="en-US" sz="2000" dirty="0" smtClean="0"/>
              <a:t> // canvas</a:t>
            </a:r>
            <a:endParaRPr lang="en-US" sz="20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 err="1" smtClean="0"/>
              <a:t>yLocation</a:t>
            </a:r>
            <a:r>
              <a:rPr lang="en-US" sz="2000" dirty="0" smtClean="0"/>
              <a:t> // canvas</a:t>
            </a:r>
            <a:endParaRPr lang="en-US" sz="20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Rectangle </a:t>
            </a:r>
            <a:r>
              <a:rPr lang="en-US" sz="2000" dirty="0" err="1" smtClean="0"/>
              <a:t>rectangle</a:t>
            </a:r>
            <a:r>
              <a:rPr lang="en-US" sz="2000" dirty="0" smtClean="0"/>
              <a:t> // source</a:t>
            </a:r>
            <a:endParaRPr lang="en-US" sz="20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err="1"/>
              <a:t>GraphicsUnit</a:t>
            </a:r>
            <a:r>
              <a:rPr lang="en-US" sz="2000" dirty="0"/>
              <a:t>::Pixel</a:t>
            </a:r>
          </a:p>
        </p:txBody>
      </p:sp>
    </p:spTree>
    <p:extLst>
      <p:ext uri="{BB962C8B-B14F-4D97-AF65-F5344CB8AC3E}">
        <p14:creationId xmlns:p14="http://schemas.microsoft.com/office/powerpoint/2010/main" val="14540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part of an image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687"/>
          <a:stretch/>
        </p:blipFill>
        <p:spPr>
          <a:xfrm>
            <a:off x="1526323" y="2057400"/>
            <a:ext cx="6103545" cy="39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Drawing part of an 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447" t="30301" r="29334" b="11702"/>
          <a:stretch/>
        </p:blipFill>
        <p:spPr>
          <a:xfrm>
            <a:off x="3549396" y="4114800"/>
            <a:ext cx="2057400" cy="2078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9" y="1981200"/>
            <a:ext cx="7560961" cy="18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Using a sprite sheet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selecting frames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Assume you know frameWidth and frameHeight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Assume the sprite sheet has n frames (0 to n-1)</a:t>
            </a: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63191"/>
              </p:ext>
            </p:extLst>
          </p:nvPr>
        </p:nvGraphicFramePr>
        <p:xfrm>
          <a:off x="1600200" y="3048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Rectangle to draw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0, frameWidth,</a:t>
                      </a:r>
                      <a:r>
                        <a:rPr lang="en-US" baseline="0" dirty="0" smtClean="0"/>
                        <a:t> frameHeight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frameWidth,</a:t>
                      </a:r>
                      <a:r>
                        <a:rPr lang="en-US" baseline="0" dirty="0" smtClean="0"/>
                        <a:t> 0, frameWidth, frameHeight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* frameWidth, 0, frameWidth, frameHeight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* frameWidth, 0, frameWidth, frameHeight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(n-1) * frameWidth, 0,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framewidth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frameHeight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7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Using a sprite sheet</a:t>
            </a:r>
          </a:p>
          <a:p>
            <a:pPr lvl="1"/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6" y="2057400"/>
            <a:ext cx="7543800" cy="32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2D animation algorithms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Continue to develop our understanding of OO architecture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New computational approaches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animation works from a human cognition perspective</a:t>
            </a:r>
          </a:p>
        </p:txBody>
      </p:sp>
    </p:spTree>
    <p:extLst>
      <p:ext uri="{BB962C8B-B14F-4D97-AF65-F5344CB8AC3E}">
        <p14:creationId xmlns:p14="http://schemas.microsoft.com/office/powerpoint/2010/main" val="13819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522450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Sprite class animation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class needs to know: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What Graphics^ it should draw 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 sprite sheet 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Its frame dimensions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 frame it is currently 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class needs to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itself: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Compute the correct rectangle of pixels to display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them to its Graphics^ object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Update it current frame</a:t>
            </a:r>
          </a:p>
        </p:txBody>
      </p:sp>
    </p:spTree>
    <p:extLst>
      <p:ext uri="{BB962C8B-B14F-4D97-AF65-F5344CB8AC3E}">
        <p14:creationId xmlns:p14="http://schemas.microsoft.com/office/powerpoint/2010/main" val="20508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Updating current frame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86" y="4025900"/>
            <a:ext cx="7669427" cy="168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43" y="1743899"/>
            <a:ext cx="4634313" cy="173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2331043" y="1743899"/>
            <a:ext cx="4634313" cy="174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Implementing transparency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can no longer us Image class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Must use Bitmap, a more complex descendent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of Image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Bitmaps have a method MakeTransparent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MakeTransparent accepts the transparent colour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you draw a Bitmap instance, any pixels of the nominated transparent colour are not drawn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4724400"/>
            <a:ext cx="5321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2D animation algorithms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production of the illusion of movement by rapid representation of a series of still images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971800"/>
            <a:ext cx="7696200" cy="19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u="sng" dirty="0" smtClean="0"/>
              <a:t>2D animation</a:t>
            </a:r>
            <a:r>
              <a:rPr lang="en-US" sz="3500" b="1" dirty="0" smtClean="0"/>
              <a:t> vs 3D animation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Presentation of a series of pre-rendered static images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Often thought as traditional animation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Focuses </a:t>
            </a:r>
            <a:r>
              <a:rPr lang="en-US" sz="2500" dirty="0"/>
              <a:t>on creating </a:t>
            </a:r>
            <a:r>
              <a:rPr lang="en-US" sz="2500" dirty="0" smtClean="0"/>
              <a:t>sprites, storyboards </a:t>
            </a:r>
            <a:r>
              <a:rPr lang="en-US" sz="2500" dirty="0"/>
              <a:t>and backgrounds in </a:t>
            </a:r>
            <a:r>
              <a:rPr lang="en-US" sz="2500" dirty="0" smtClean="0"/>
              <a:t>2D environments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Sprites can move up, down, left and right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They don’t appear to move toward or away from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the user as they would in 3D animation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2D animation uses bitmap and vector graphics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451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53228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2D animation vs </a:t>
            </a:r>
            <a:r>
              <a:rPr lang="en-US" sz="3500" b="1" u="sng" dirty="0" smtClean="0"/>
              <a:t>3D animation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Images computed on the fly from mathematical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models of the scene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An image is defined as a set of X, Y, Z vertices in </a:t>
            </a:r>
          </a:p>
          <a:p>
            <a:pPr lvl="2"/>
            <a:r>
              <a:rPr lang="en-US" sz="2500" dirty="0" smtClean="0"/>
              <a:t>	a 3D coordinate space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update/move, the location of each vertex is 	computed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Creating a 3D sprite requires four separate parts: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Modelling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Rigging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Skinning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Animating</a:t>
            </a:r>
          </a:p>
        </p:txBody>
      </p:sp>
    </p:spTree>
    <p:extLst>
      <p:ext uri="{BB962C8B-B14F-4D97-AF65-F5344CB8AC3E}">
        <p14:creationId xmlns:p14="http://schemas.microsoft.com/office/powerpoint/2010/main" val="16488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60840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3D animation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modelling 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creating 3D models: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Must be careful when defining the structure of the surface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 structure defines how well it is suited for an animation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7" t="10237" r="5000" b="11454"/>
          <a:stretch/>
        </p:blipFill>
        <p:spPr>
          <a:xfrm>
            <a:off x="3475437" y="3048000"/>
            <a:ext cx="2205317" cy="36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3D animation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rigging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Process of creating the bone structure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bone structure is a set of helper objects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bones will be animated and the character will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move and deform accordingly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Bones itself won</a:t>
            </a:r>
            <a:r>
              <a:rPr lang="mr-IN" sz="2500" dirty="0" smtClean="0"/>
              <a:t>’</a:t>
            </a:r>
            <a:r>
              <a:rPr lang="en-US" sz="2500" dirty="0" smtClean="0"/>
              <a:t>t show in the final rendered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8" r="61451" b="9848"/>
          <a:stretch/>
        </p:blipFill>
        <p:spPr>
          <a:xfrm>
            <a:off x="3431563" y="3657600"/>
            <a:ext cx="2433274" cy="28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3D animation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skinning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Process of defining how the character responds to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the movement of the bones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One goes through all the joints in the bone structure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Carefully adjusts how the 3D model deforms while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 certain bone is moving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t="4095" r="34167" b="9918"/>
          <a:stretch/>
        </p:blipFill>
        <p:spPr>
          <a:xfrm>
            <a:off x="3564074" y="3559921"/>
            <a:ext cx="2028043" cy="30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u="sng" dirty="0" smtClean="0"/>
              <a:t>Frame-based</a:t>
            </a:r>
            <a:r>
              <a:rPr lang="en-US" sz="3500" b="1" dirty="0" smtClean="0"/>
              <a:t> vs Cast-based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Frame based animation is the simpler of the two 	techniques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Involves simulating movement by displaying a</a:t>
            </a:r>
          </a:p>
          <a:p>
            <a:pPr lvl="2"/>
            <a:r>
              <a:rPr lang="en-US" sz="2500" dirty="0" smtClean="0"/>
              <a:t>	sequence of static frames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the frames are shown in rapid succession,</a:t>
            </a:r>
          </a:p>
          <a:p>
            <a:pPr lvl="2"/>
            <a:r>
              <a:rPr lang="en-US" sz="2500" dirty="0" smtClean="0"/>
              <a:t>	they create the illusion of movement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There is no concept of an object distinguishable </a:t>
            </a:r>
          </a:p>
          <a:p>
            <a:pPr lvl="2"/>
            <a:r>
              <a:rPr lang="en-US" sz="2500" dirty="0" smtClean="0"/>
              <a:t>	from the background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16" y="4876800"/>
            <a:ext cx="2516968" cy="16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1583</Words>
  <Application>Microsoft Office PowerPoint</Application>
  <PresentationFormat>On-screen Show (4:3)</PresentationFormat>
  <Paragraphs>282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64</cp:revision>
  <dcterms:created xsi:type="dcterms:W3CDTF">2019-07-01T01:08:52Z</dcterms:created>
  <dcterms:modified xsi:type="dcterms:W3CDTF">2019-08-13T21:46:34Z</dcterms:modified>
</cp:coreProperties>
</file>