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69" r:id="rId4"/>
    <p:sldId id="280" r:id="rId5"/>
    <p:sldId id="281" r:id="rId6"/>
    <p:sldId id="282" r:id="rId7"/>
    <p:sldId id="283" r:id="rId8"/>
    <p:sldId id="284" r:id="rId9"/>
    <p:sldId id="262" r:id="rId10"/>
    <p:sldId id="271" r:id="rId11"/>
    <p:sldId id="265" r:id="rId12"/>
    <p:sldId id="272" r:id="rId13"/>
    <p:sldId id="275" r:id="rId14"/>
    <p:sldId id="273" r:id="rId15"/>
    <p:sldId id="274" r:id="rId16"/>
    <p:sldId id="289" r:id="rId17"/>
    <p:sldId id="290" r:id="rId18"/>
    <p:sldId id="276" r:id="rId19"/>
    <p:sldId id="267" r:id="rId20"/>
    <p:sldId id="277" r:id="rId21"/>
    <p:sldId id="279" r:id="rId22"/>
    <p:sldId id="285" r:id="rId23"/>
    <p:sldId id="286" r:id="rId24"/>
    <p:sldId id="287" r:id="rId25"/>
    <p:sldId id="288" r:id="rId26"/>
    <p:sldId id="26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5"/>
    <p:restoredTop sz="60166"/>
  </p:normalViewPr>
  <p:slideViewPr>
    <p:cSldViewPr snapToGrid="0" snapToObjects="1">
      <p:cViewPr>
        <p:scale>
          <a:sx n="44" d="100"/>
          <a:sy n="44" d="100"/>
        </p:scale>
        <p:origin x="256" y="568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5C721-1CBE-9B49-BE99-3A9DF18FA391}" type="datetimeFigureOut">
              <a:rPr lang="en-US" smtClean="0"/>
              <a:t>5/29/19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49890-84D1-B346-997E-B43A2CF2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58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7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500" dirty="0" smtClean="0"/>
              <a:t>Declare facts describing explicit relationships between objects</a:t>
            </a:r>
            <a:r>
              <a:rPr lang="en-US" sz="2500" baseline="0" dirty="0" smtClean="0"/>
              <a:t> and properties of objects </a:t>
            </a:r>
            <a:r>
              <a:rPr lang="mr-IN" sz="2500" baseline="0" dirty="0" smtClean="0"/>
              <a:t>–</a:t>
            </a:r>
            <a:r>
              <a:rPr lang="en-US" sz="2500" baseline="0" dirty="0" smtClean="0"/>
              <a:t> John likes chocolate, Google is a company, Jane teaches Physics</a:t>
            </a:r>
            <a:endParaRPr lang="en-US" sz="2500" dirty="0" smtClean="0"/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500" dirty="0" smtClean="0"/>
              <a:t>Define rules defining implicit relationships between objects and properties of objects </a:t>
            </a:r>
            <a:r>
              <a:rPr lang="mr-IN" sz="2500" dirty="0" smtClean="0"/>
              <a:t>–</a:t>
            </a:r>
            <a:r>
              <a:rPr lang="en-US" sz="2500" dirty="0" smtClean="0"/>
              <a:t> X is a child of Y if Y is a parent</a:t>
            </a:r>
            <a:r>
              <a:rPr lang="en-US" sz="2500" baseline="0" dirty="0" smtClean="0"/>
              <a:t> of X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500" baseline="0" dirty="0" smtClean="0"/>
              <a:t>Create queries by asking about relationships between objects and properties of objects </a:t>
            </a:r>
            <a:r>
              <a:rPr lang="mr-IN" sz="2500" baseline="0" dirty="0" smtClean="0"/>
              <a:t>–</a:t>
            </a:r>
            <a:r>
              <a:rPr lang="en-US" sz="2500" baseline="0" dirty="0" smtClean="0"/>
              <a:t> Does John like chocolate? Is Google a company?, Does Jane teach Physics?</a:t>
            </a:r>
            <a:endParaRPr lang="en-US" sz="2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9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500" dirty="0" smtClean="0"/>
              <a:t>Names of properties and relationships begin with a lowercase letter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500" dirty="0" smtClean="0"/>
              <a:t>Names of relationships</a:t>
            </a:r>
            <a:r>
              <a:rPr lang="en-US" sz="2500" baseline="0" dirty="0" smtClean="0"/>
              <a:t> appear as the first term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500" baseline="0" dirty="0" smtClean="0"/>
              <a:t>Objects appear as </a:t>
            </a:r>
            <a:r>
              <a:rPr lang="en-US" sz="2800" dirty="0" smtClean="0"/>
              <a:t>comma-separated </a:t>
            </a:r>
            <a:r>
              <a:rPr lang="en-US" sz="2500" baseline="0" dirty="0" smtClean="0"/>
              <a:t>arguments within the parentheses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500" dirty="0" smtClean="0"/>
              <a:t>A period “.” must end a fact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21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4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500" dirty="0" smtClean="0"/>
              <a:t>A lecturer will teach a student if that student studies the same</a:t>
            </a:r>
            <a:r>
              <a:rPr lang="en-US" sz="2500" baseline="0" dirty="0" smtClean="0"/>
              <a:t> course paper name on which the lecturer lectures</a:t>
            </a:r>
            <a:endParaRPr lang="en-US" sz="2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52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500" dirty="0" smtClean="0"/>
              <a:t>A period “.” must end a 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43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3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22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2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556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5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018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List processing </a:t>
            </a:r>
            <a:r>
              <a:rPr lang="mr-IN" baseline="0" dirty="0" smtClean="0"/>
              <a:t>–</a:t>
            </a:r>
            <a:r>
              <a:rPr lang="en-US" baseline="0" dirty="0" smtClean="0"/>
              <a:t> member, reverse, delete, subtract, 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09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878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513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12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H1 </a:t>
            </a:r>
            <a:r>
              <a:rPr lang="mr-IN" baseline="0" dirty="0" smtClean="0"/>
              <a:t>–</a:t>
            </a:r>
            <a:r>
              <a:rPr lang="en-US" baseline="0" dirty="0" smtClean="0"/>
              <a:t> amber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H2 </a:t>
            </a:r>
            <a:r>
              <a:rPr lang="mr-IN" baseline="0" dirty="0" smtClean="0"/>
              <a:t>–</a:t>
            </a:r>
            <a:r>
              <a:rPr lang="en-US" baseline="0" dirty="0" smtClean="0"/>
              <a:t> eagle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V1 </a:t>
            </a:r>
            <a:r>
              <a:rPr lang="mr-IN" baseline="0" dirty="0" smtClean="0"/>
              <a:t>–</a:t>
            </a:r>
            <a:r>
              <a:rPr lang="en-US" baseline="0" dirty="0" smtClean="0"/>
              <a:t> apple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V2 </a:t>
            </a:r>
            <a:r>
              <a:rPr lang="mr-IN" baseline="0" dirty="0" smtClean="0"/>
              <a:t>–</a:t>
            </a:r>
            <a:r>
              <a:rPr lang="en-US" baseline="0" dirty="0" smtClean="0"/>
              <a:t> raise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H1 </a:t>
            </a:r>
            <a:r>
              <a:rPr lang="mr-IN" baseline="0" dirty="0" smtClean="0"/>
              <a:t>–</a:t>
            </a:r>
            <a:r>
              <a:rPr lang="en-US" baseline="0" dirty="0" smtClean="0"/>
              <a:t> apple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H2 </a:t>
            </a:r>
            <a:r>
              <a:rPr lang="mr-IN" baseline="0" dirty="0" smtClean="0"/>
              <a:t>–</a:t>
            </a:r>
            <a:r>
              <a:rPr lang="en-US" baseline="0" dirty="0" smtClean="0"/>
              <a:t> raise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V1 </a:t>
            </a:r>
            <a:r>
              <a:rPr lang="mr-IN" baseline="0" dirty="0" smtClean="0"/>
              <a:t>–</a:t>
            </a:r>
            <a:r>
              <a:rPr lang="en-US" baseline="0" dirty="0" smtClean="0"/>
              <a:t> amber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V2 </a:t>
            </a:r>
            <a:r>
              <a:rPr lang="mr-IN" baseline="0" dirty="0" smtClean="0"/>
              <a:t>–</a:t>
            </a:r>
            <a:r>
              <a:rPr lang="en-US" baseline="0" dirty="0" smtClean="0"/>
              <a:t> eagle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9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162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33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2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77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In a clause where a variable is used once only, the variable can be replaced by an ”anonymous”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30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Atoms can be constructed in three ways: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dirty="0" smtClean="0"/>
              <a:t>String of letters, digits and the underscore character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Strings of special characters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baseline="0" dirty="0" smtClean="0"/>
              <a:t>When using atoms of this type, we must be careful. Some strings of special characters already have a predefined meaning, for example :-</a:t>
            </a:r>
            <a:endParaRPr lang="en-US" sz="1200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Strings enclosed in single quotes</a:t>
            </a:r>
          </a:p>
          <a:p>
            <a:pPr marL="628650" lvl="1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Prolog is primarily used for symbolic, non-numeric computation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Integers are used often in symbolic computation, for example, to count the number of items in a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71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Syntax: functor first, then arguments in parentheses, separated by commas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 number of arguments is called the arity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24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39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0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4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0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8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CA122-8521-6D44-9B67-558DC60F8753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7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36119"/>
            <a:ext cx="12192000" cy="36009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b="1" dirty="0" smtClean="0"/>
              <a:t>Programming 4 </a:t>
            </a:r>
            <a:r>
              <a:rPr lang="en-US" sz="3800" b="1" dirty="0"/>
              <a:t>- Intermediate Architecture </a:t>
            </a:r>
            <a:endParaRPr lang="en-US" sz="3800" b="1" dirty="0" smtClean="0"/>
          </a:p>
          <a:p>
            <a:pPr algn="ctr"/>
            <a:r>
              <a:rPr lang="en-US" sz="3800" b="1" dirty="0" smtClean="0"/>
              <a:t>and </a:t>
            </a:r>
            <a:r>
              <a:rPr lang="en-US" sz="3800" b="1" dirty="0"/>
              <a:t>Algorithms</a:t>
            </a:r>
          </a:p>
          <a:p>
            <a:pPr algn="ctr"/>
            <a:endParaRPr lang="en-US" sz="3800" b="1" dirty="0"/>
          </a:p>
          <a:p>
            <a:pPr algn="ctr"/>
            <a:r>
              <a:rPr lang="en-US" sz="3800" b="1" smtClean="0"/>
              <a:t>Prolog Basics</a:t>
            </a:r>
            <a:endParaRPr lang="en-US" sz="3800" b="1" dirty="0" smtClean="0"/>
          </a:p>
          <a:p>
            <a:pPr algn="ctr"/>
            <a:endParaRPr lang="en-US" sz="3800" b="1" dirty="0" smtClean="0"/>
          </a:p>
          <a:p>
            <a:pPr algn="ctr"/>
            <a:r>
              <a:rPr lang="en-US" sz="3800" b="1" dirty="0" smtClean="0"/>
              <a:t>Semester </a:t>
            </a:r>
            <a:r>
              <a:rPr lang="en-US" sz="3800" b="1" dirty="0"/>
              <a:t>1, </a:t>
            </a:r>
            <a:r>
              <a:rPr lang="en-US" sz="3800" b="1" dirty="0" smtClean="0"/>
              <a:t>2019</a:t>
            </a:r>
            <a:endParaRPr 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118813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299607"/>
            <a:ext cx="12192000" cy="40318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Relations</a:t>
            </a:r>
          </a:p>
          <a:p>
            <a:pPr marL="1485900" lvl="2" indent="-571500">
              <a:buFont typeface="Arial" charset="0"/>
              <a:buChar char="•"/>
            </a:pPr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We need to be careful how we phrase things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Constraints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Conditions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Example, X and Y are sisters if: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X and Y are both female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They have the same father </a:t>
            </a:r>
            <a:r>
              <a:rPr lang="en-US" sz="2000" b="1" dirty="0" smtClean="0"/>
              <a:t>and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They have the same mother </a:t>
            </a:r>
            <a:r>
              <a:rPr lang="en-US" sz="2000" b="1" dirty="0" smtClean="0"/>
              <a:t>and</a:t>
            </a:r>
            <a:endParaRPr lang="en-US" sz="2000" dirty="0" smtClean="0"/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X is not the same as 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909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4160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Facts, rules and queries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Declare facts describing explicit relationships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Define rules defining implicit relationships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Create queries by asking about relationships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282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4160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Facts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John has the following cellphone number: 0271234567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In Prolog, it would be written as: </a:t>
            </a:r>
            <a:r>
              <a:rPr lang="en-US" sz="2500" b="1" dirty="0" err="1" smtClean="0"/>
              <a:t>cellphone_num</a:t>
            </a:r>
            <a:r>
              <a:rPr lang="en-US" sz="2500" b="1" dirty="0" smtClean="0"/>
              <a:t>(john, 0271234567).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b="1" dirty="0" err="1" smtClean="0"/>
              <a:t>cellphone_num</a:t>
            </a:r>
            <a:r>
              <a:rPr lang="en-US" sz="2500" b="1" dirty="0" smtClean="0"/>
              <a:t>(john</a:t>
            </a:r>
            <a:r>
              <a:rPr lang="en-US" sz="2500" b="1" dirty="0"/>
              <a:t>, 0271234567</a:t>
            </a:r>
            <a:r>
              <a:rPr lang="en-US" sz="2500" b="1" dirty="0" smtClean="0"/>
              <a:t>).</a:t>
            </a:r>
            <a:r>
              <a:rPr lang="en-US" sz="2500" b="1" dirty="0"/>
              <a:t> </a:t>
            </a:r>
            <a:r>
              <a:rPr lang="en-US" sz="2500" dirty="0" smtClean="0"/>
              <a:t>Is also called a predicate or clause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41468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46474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Facts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l</a:t>
            </a:r>
            <a:r>
              <a:rPr lang="en-US" sz="2500" dirty="0" smtClean="0"/>
              <a:t>ectures(X, Y): lecturer X lectures paper Y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l</a:t>
            </a:r>
            <a:r>
              <a:rPr lang="en-US" sz="2000" dirty="0" smtClean="0"/>
              <a:t>ectures(john, programming_1).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lectures(jane, programming_2).</a:t>
            </a:r>
            <a:endParaRPr lang="en-US" sz="2000" dirty="0"/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lectures(</a:t>
            </a:r>
            <a:r>
              <a:rPr lang="en-US" sz="2000" dirty="0" err="1" smtClean="0"/>
              <a:t>james</a:t>
            </a:r>
            <a:r>
              <a:rPr lang="en-US" sz="2000" dirty="0" smtClean="0"/>
              <a:t>, programming_3).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studies(X, Y): student X studies </a:t>
            </a:r>
            <a:r>
              <a:rPr lang="en-US" sz="2500" dirty="0" smtClean="0"/>
              <a:t>papers </a:t>
            </a:r>
            <a:r>
              <a:rPr lang="en-US" sz="2500" dirty="0"/>
              <a:t>Y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studies(cam, </a:t>
            </a:r>
            <a:r>
              <a:rPr lang="en-US" sz="2000" dirty="0" smtClean="0"/>
              <a:t>programming_1).</a:t>
            </a:r>
            <a:endParaRPr lang="en-US" sz="2000" dirty="0"/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studies(pam, </a:t>
            </a:r>
            <a:r>
              <a:rPr lang="en-US" sz="2000" dirty="0" smtClean="0"/>
              <a:t>programming_2).</a:t>
            </a:r>
            <a:endParaRPr lang="en-US" sz="2000" dirty="0"/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studies(</a:t>
            </a:r>
            <a:r>
              <a:rPr lang="en-US" sz="2000" dirty="0" err="1"/>
              <a:t>sam</a:t>
            </a:r>
            <a:r>
              <a:rPr lang="en-US" sz="2000" dirty="0"/>
              <a:t>, </a:t>
            </a:r>
            <a:r>
              <a:rPr lang="en-US" sz="2000" dirty="0" smtClean="0"/>
              <a:t>programming_3).</a:t>
            </a:r>
            <a:endParaRPr lang="en-US" sz="2500" dirty="0" smtClean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Facts form Prolog’s database/knowledge base </a:t>
            </a:r>
            <a:endParaRPr lang="en-US" sz="2000" dirty="0" smtClean="0"/>
          </a:p>
          <a:p>
            <a:pPr marL="1943100" lvl="3" indent="-571500">
              <a:buFont typeface="Arial" charset="0"/>
              <a:buChar char="•"/>
            </a:pP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67044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30315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Rules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Facts are unit clauses and rules are non-unit clauses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Example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teaches(Lecturer, Student) :- </a:t>
            </a:r>
          </a:p>
          <a:p>
            <a:pPr marL="2400300" lvl="4" indent="-571500">
              <a:buFont typeface="Arial" charset="0"/>
              <a:buChar char="•"/>
            </a:pPr>
            <a:r>
              <a:rPr lang="en-US" sz="2000" dirty="0" smtClean="0"/>
              <a:t>lectures(john</a:t>
            </a:r>
            <a:r>
              <a:rPr lang="en-US" sz="2000" dirty="0"/>
              <a:t>, </a:t>
            </a:r>
            <a:r>
              <a:rPr lang="en-US" sz="2000" dirty="0" smtClean="0"/>
              <a:t>programming_1), studies (cam, programming_1).</a:t>
            </a:r>
            <a:endParaRPr lang="en-US" sz="2000" dirty="0"/>
          </a:p>
          <a:p>
            <a:pPr marL="1943100" lvl="3" indent="-571500">
              <a:buFont typeface="Arial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02094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Queries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Based on facts and rules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Can ask questions based on the stored information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Example, suppose we want to know if James teaches Programming 3: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| ?- lectures(</a:t>
            </a:r>
            <a:r>
              <a:rPr lang="en-US" sz="2000" dirty="0" err="1"/>
              <a:t>james</a:t>
            </a:r>
            <a:r>
              <a:rPr lang="en-US" sz="2000" dirty="0"/>
              <a:t>, </a:t>
            </a:r>
            <a:r>
              <a:rPr lang="en-US" sz="2000" dirty="0" smtClean="0"/>
              <a:t>programming_3</a:t>
            </a:r>
            <a:r>
              <a:rPr lang="en-US" sz="2000" dirty="0"/>
              <a:t>).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Yes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To satisfy a query, Prolog checks if a known fact is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13204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39549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Queries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You are choir conductor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In your choir, you have sopranos, altos, tenors, and baritones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Sopranos and tenors are upper voices (they sing melody); altos and baritones are lower voices (they sing harmony</a:t>
            </a:r>
            <a:r>
              <a:rPr lang="en-US" sz="2500" dirty="0" smtClean="0"/>
              <a:t>)</a:t>
            </a:r>
            <a:endParaRPr lang="en-US" sz="2500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You wish to perform some duets, and for each, you want to choose one upper voice and one lower </a:t>
            </a:r>
            <a:r>
              <a:rPr lang="en-US" sz="2500" dirty="0" smtClean="0"/>
              <a:t>voice</a:t>
            </a:r>
            <a:endParaRPr lang="en-US" sz="2500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Find all the pairs of singers who can sing a </a:t>
            </a:r>
            <a:r>
              <a:rPr lang="en-US" sz="2500" dirty="0" smtClean="0"/>
              <a:t>duet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75241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Queries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488" y="2566332"/>
            <a:ext cx="4318000" cy="3200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50" y="2045632"/>
            <a:ext cx="34417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497" y="1270110"/>
            <a:ext cx="12192000" cy="47243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Syntax of a clause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“:-” means “if”. Also referred to the neck symbol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The left hand side of the neck is called the head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The right hand side of the neck is called the body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“,” stands for and/conjunction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err="1"/>
              <a:t>w</a:t>
            </a:r>
            <a:r>
              <a:rPr lang="en-US" sz="2000" dirty="0" err="1" smtClean="0"/>
              <a:t>ill_graduate</a:t>
            </a:r>
            <a:r>
              <a:rPr lang="en-US" sz="2000" dirty="0" smtClean="0"/>
              <a:t>(Student</a:t>
            </a:r>
            <a:r>
              <a:rPr lang="en-US" sz="2000" dirty="0"/>
              <a:t>) :- </a:t>
            </a:r>
            <a:r>
              <a:rPr lang="en-US" sz="2000" dirty="0" err="1" smtClean="0"/>
              <a:t>has_enough_credits</a:t>
            </a:r>
            <a:r>
              <a:rPr lang="en-US" sz="2000" dirty="0" smtClean="0"/>
              <a:t>(Student</a:t>
            </a:r>
            <a:r>
              <a:rPr lang="en-US" sz="2000" dirty="0"/>
              <a:t>), </a:t>
            </a:r>
            <a:r>
              <a:rPr lang="en-US" sz="2000" dirty="0" err="1" smtClean="0"/>
              <a:t>hires_regalia</a:t>
            </a:r>
            <a:r>
              <a:rPr lang="en-US" sz="2000" dirty="0" smtClean="0"/>
              <a:t>(Student). </a:t>
            </a:r>
            <a:endParaRPr lang="en-US" sz="2500" dirty="0" smtClean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“;” stands for or/disjunction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err="1" smtClean="0"/>
              <a:t>can_program</a:t>
            </a:r>
            <a:r>
              <a:rPr lang="en-US" sz="2000" dirty="0" smtClean="0"/>
              <a:t>(Person) :- </a:t>
            </a:r>
            <a:r>
              <a:rPr lang="en-US" sz="2000" dirty="0" err="1" smtClean="0"/>
              <a:t>knows_csharp</a:t>
            </a:r>
            <a:r>
              <a:rPr lang="en-US" sz="2000" dirty="0" smtClean="0"/>
              <a:t>(Person) ; </a:t>
            </a:r>
            <a:r>
              <a:rPr lang="en-US" sz="2000" dirty="0" err="1" smtClean="0"/>
              <a:t>knows_java</a:t>
            </a:r>
            <a:r>
              <a:rPr lang="en-US" sz="2000" dirty="0" smtClean="0"/>
              <a:t>(Person).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Can also be written as:</a:t>
            </a:r>
          </a:p>
          <a:p>
            <a:pPr marL="2400300" lvl="4" indent="-571500">
              <a:buFont typeface="Arial" charset="0"/>
              <a:buChar char="•"/>
            </a:pPr>
            <a:r>
              <a:rPr lang="en-US" sz="2000" dirty="0" err="1"/>
              <a:t>c</a:t>
            </a:r>
            <a:r>
              <a:rPr lang="en-US" sz="2000" dirty="0" err="1" smtClean="0"/>
              <a:t>an_program</a:t>
            </a:r>
            <a:r>
              <a:rPr lang="en-US" sz="2000" dirty="0" smtClean="0"/>
              <a:t>(Person</a:t>
            </a:r>
            <a:r>
              <a:rPr lang="en-US" sz="2000" dirty="0"/>
              <a:t>) :- </a:t>
            </a:r>
            <a:r>
              <a:rPr lang="en-US" sz="2000" dirty="0" err="1" smtClean="0"/>
              <a:t>knows_csharp</a:t>
            </a:r>
            <a:r>
              <a:rPr lang="en-US" sz="2000" dirty="0" smtClean="0"/>
              <a:t>(Person).</a:t>
            </a:r>
          </a:p>
          <a:p>
            <a:pPr marL="2400300" lvl="4" indent="-571500">
              <a:buFont typeface="Arial" charset="0"/>
              <a:buChar char="•"/>
            </a:pPr>
            <a:r>
              <a:rPr lang="en-US" sz="2000" dirty="0" err="1" smtClean="0"/>
              <a:t>can_program</a:t>
            </a:r>
            <a:r>
              <a:rPr lang="en-US" sz="2000" dirty="0" smtClean="0"/>
              <a:t>(Person) :- </a:t>
            </a:r>
            <a:r>
              <a:rPr lang="en-US" sz="2000" dirty="0" err="1" smtClean="0"/>
              <a:t>knows_java</a:t>
            </a:r>
            <a:r>
              <a:rPr lang="en-US" sz="2000" dirty="0" smtClean="0"/>
              <a:t>(Person).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036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4160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Operators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Standard arithmetic operators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Boolean comparison</a:t>
            </a:r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385088"/>
              </p:ext>
            </p:extLst>
          </p:nvPr>
        </p:nvGraphicFramePr>
        <p:xfrm>
          <a:off x="2739513" y="3715653"/>
          <a:ext cx="6712974" cy="2133600"/>
        </p:xfrm>
        <a:graphic>
          <a:graphicData uri="http://schemas.openxmlformats.org/drawingml/2006/table">
            <a:tbl>
              <a:tblPr/>
              <a:tblGrid>
                <a:gridCol w="3356487"/>
                <a:gridCol w="3356487"/>
              </a:tblGrid>
              <a:tr h="228817">
                <a:tc>
                  <a:txBody>
                    <a:bodyPr/>
                    <a:lstStyle/>
                    <a:p>
                      <a:r>
                        <a:rPr lang="mr-IN" sz="1400">
                          <a:effectLst/>
                          <a:latin typeface="ArialMT" charset="0"/>
                        </a:rPr>
                        <a:t>&lt; </a:t>
                      </a:r>
                      <a:endParaRPr lang="mr-IN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MT" charset="0"/>
                        </a:rPr>
                        <a:t>Less than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817">
                <a:tc>
                  <a:txBody>
                    <a:bodyPr/>
                    <a:lstStyle/>
                    <a:p>
                      <a:r>
                        <a:rPr lang="mr-IN" sz="1400">
                          <a:effectLst/>
                          <a:latin typeface="ArialMT" charset="0"/>
                        </a:rPr>
                        <a:t>=&lt; </a:t>
                      </a:r>
                      <a:endParaRPr lang="mr-IN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MT" charset="0"/>
                        </a:rPr>
                        <a:t>Less than or equal to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817">
                <a:tc>
                  <a:txBody>
                    <a:bodyPr/>
                    <a:lstStyle/>
                    <a:p>
                      <a:r>
                        <a:rPr lang="mr-IN" sz="1400">
                          <a:effectLst/>
                          <a:latin typeface="ArialMT" charset="0"/>
                        </a:rPr>
                        <a:t>&gt; </a:t>
                      </a:r>
                      <a:endParaRPr lang="mr-IN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MT" charset="0"/>
                        </a:rPr>
                        <a:t>Greater than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817">
                <a:tc>
                  <a:txBody>
                    <a:bodyPr/>
                    <a:lstStyle/>
                    <a:p>
                      <a:r>
                        <a:rPr lang="mr-IN" sz="1400">
                          <a:effectLst/>
                          <a:latin typeface="ArialMT" charset="0"/>
                        </a:rPr>
                        <a:t>=&gt; </a:t>
                      </a:r>
                      <a:endParaRPr lang="mr-IN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MT" charset="0"/>
                        </a:rPr>
                        <a:t>Greater than or equal to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817">
                <a:tc>
                  <a:txBody>
                    <a:bodyPr/>
                    <a:lstStyle/>
                    <a:p>
                      <a:r>
                        <a:rPr lang="mr-IN" sz="1400">
                          <a:effectLst/>
                          <a:latin typeface="ArialMT" charset="0"/>
                        </a:rPr>
                        <a:t>=:= </a:t>
                      </a:r>
                      <a:endParaRPr lang="mr-IN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MT" charset="0"/>
                        </a:rPr>
                        <a:t>Equal in value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817">
                <a:tc>
                  <a:txBody>
                    <a:bodyPr/>
                    <a:lstStyle/>
                    <a:p>
                      <a:r>
                        <a:rPr lang="mr-IN" sz="1400">
                          <a:effectLst/>
                          <a:latin typeface="ArialMT" charset="0"/>
                        </a:rPr>
                        <a:t>=\= </a:t>
                      </a:r>
                      <a:endParaRPr lang="mr-IN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MT" charset="0"/>
                        </a:rPr>
                        <a:t>Not equal in value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817">
                <a:tc>
                  <a:txBody>
                    <a:bodyPr/>
                    <a:lstStyle/>
                    <a:p>
                      <a:r>
                        <a:rPr lang="mr-IN" sz="1400">
                          <a:effectLst/>
                          <a:latin typeface="ArialMT" charset="0"/>
                        </a:rPr>
                        <a:t>\= </a:t>
                      </a:r>
                      <a:endParaRPr lang="mr-IN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ArialMT" charset="0"/>
                        </a:rPr>
                        <a:t>Not (re. a property) 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41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35702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Logical paradigm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Two basic terms used: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Logic </a:t>
            </a:r>
            <a:r>
              <a:rPr lang="mr-IN" sz="2000" dirty="0" smtClean="0"/>
              <a:t>–</a:t>
            </a:r>
            <a:r>
              <a:rPr lang="en-US" sz="2000" dirty="0" smtClean="0"/>
              <a:t> used to represent knowledge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Inference </a:t>
            </a:r>
            <a:r>
              <a:rPr lang="mr-IN" sz="2000" dirty="0" smtClean="0"/>
              <a:t>–</a:t>
            </a:r>
            <a:r>
              <a:rPr lang="en-US" sz="2000" dirty="0" smtClean="0"/>
              <a:t> used to manipulate knowledge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Largely based on formal logic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Metamathematics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Foundations of mathematics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Theoretical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71714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16466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Built-in predicates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List processing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3178888"/>
            <a:ext cx="6235700" cy="1739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0" y="5187950"/>
            <a:ext cx="49276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3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21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Built-in predicates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788" y="2470150"/>
            <a:ext cx="4597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3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Recursion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Easy in Prolog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We don</a:t>
            </a:r>
            <a:r>
              <a:rPr lang="mr-IN" sz="2500" dirty="0" smtClean="0"/>
              <a:t>’</a:t>
            </a:r>
            <a:r>
              <a:rPr lang="en-US" sz="2500" dirty="0" smtClean="0"/>
              <a:t>t translate the logical relationship, we just state them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3465513"/>
            <a:ext cx="3606800" cy="3009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88" y="4246356"/>
            <a:ext cx="48387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4160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Recursion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The dangers of recursion </a:t>
            </a:r>
            <a:r>
              <a:rPr lang="mr-IN" sz="2500" dirty="0" smtClean="0"/>
              <a:t>–</a:t>
            </a:r>
            <a:r>
              <a:rPr lang="en-US" sz="2500" dirty="0" smtClean="0"/>
              <a:t> failure to terminate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Recursive relations must have (at least) two rues </a:t>
            </a:r>
            <a:r>
              <a:rPr lang="mr-IN" sz="2500" dirty="0" smtClean="0"/>
              <a:t>–</a:t>
            </a:r>
            <a:r>
              <a:rPr lang="en-US" sz="2500" dirty="0"/>
              <a:t> </a:t>
            </a:r>
            <a:r>
              <a:rPr lang="en-US" sz="2500" dirty="0" smtClean="0"/>
              <a:t>base and recursive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Base must be reached </a:t>
            </a:r>
            <a:r>
              <a:rPr lang="mr-IN" sz="2500" dirty="0" smtClean="0"/>
              <a:t>–</a:t>
            </a:r>
            <a:r>
              <a:rPr lang="en-US" sz="2500" dirty="0" smtClean="0"/>
              <a:t> must come first in the knowledge base</a:t>
            </a:r>
          </a:p>
        </p:txBody>
      </p:sp>
    </p:spTree>
    <p:extLst>
      <p:ext uri="{BB962C8B-B14F-4D97-AF65-F5344CB8AC3E}">
        <p14:creationId xmlns:p14="http://schemas.microsoft.com/office/powerpoint/2010/main" val="15364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24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70240" y="2250843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/>
          <p:cNvSpPr/>
          <p:nvPr/>
        </p:nvSpPr>
        <p:spPr>
          <a:xfrm>
            <a:off x="6018312" y="2250843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ectangle 6"/>
          <p:cNvSpPr/>
          <p:nvPr/>
        </p:nvSpPr>
        <p:spPr>
          <a:xfrm>
            <a:off x="6666384" y="2250843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/>
          <p:cNvSpPr/>
          <p:nvPr/>
        </p:nvSpPr>
        <p:spPr>
          <a:xfrm>
            <a:off x="7314456" y="2250843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/>
          <p:cNvSpPr/>
          <p:nvPr/>
        </p:nvSpPr>
        <p:spPr>
          <a:xfrm>
            <a:off x="7962528" y="2250843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 10"/>
          <p:cNvSpPr/>
          <p:nvPr/>
        </p:nvSpPr>
        <p:spPr>
          <a:xfrm>
            <a:off x="7962528" y="2826907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Rectangle 11"/>
          <p:cNvSpPr/>
          <p:nvPr/>
        </p:nvSpPr>
        <p:spPr>
          <a:xfrm>
            <a:off x="7962528" y="3402971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 12"/>
          <p:cNvSpPr/>
          <p:nvPr/>
        </p:nvSpPr>
        <p:spPr>
          <a:xfrm>
            <a:off x="7962528" y="3979035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Rectangle 13"/>
          <p:cNvSpPr/>
          <p:nvPr/>
        </p:nvSpPr>
        <p:spPr>
          <a:xfrm>
            <a:off x="5370240" y="4555099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Rectangle 14"/>
          <p:cNvSpPr/>
          <p:nvPr/>
        </p:nvSpPr>
        <p:spPr>
          <a:xfrm>
            <a:off x="6018312" y="4555099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/>
          <p:cNvSpPr/>
          <p:nvPr/>
        </p:nvSpPr>
        <p:spPr>
          <a:xfrm>
            <a:off x="6666384" y="4555099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Rectangle 16"/>
          <p:cNvSpPr/>
          <p:nvPr/>
        </p:nvSpPr>
        <p:spPr>
          <a:xfrm>
            <a:off x="7314456" y="4555099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Rectangle 17"/>
          <p:cNvSpPr/>
          <p:nvPr/>
        </p:nvSpPr>
        <p:spPr>
          <a:xfrm>
            <a:off x="7962528" y="4555099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Rectangle 18"/>
          <p:cNvSpPr/>
          <p:nvPr/>
        </p:nvSpPr>
        <p:spPr>
          <a:xfrm>
            <a:off x="5370240" y="2826907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Rectangle 19"/>
          <p:cNvSpPr/>
          <p:nvPr/>
        </p:nvSpPr>
        <p:spPr>
          <a:xfrm>
            <a:off x="5370240" y="3402971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Rectangle 20"/>
          <p:cNvSpPr/>
          <p:nvPr/>
        </p:nvSpPr>
        <p:spPr>
          <a:xfrm>
            <a:off x="5370240" y="3979035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TextBox 21"/>
          <p:cNvSpPr txBox="1"/>
          <p:nvPr/>
        </p:nvSpPr>
        <p:spPr>
          <a:xfrm>
            <a:off x="5442248" y="189080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V1</a:t>
            </a:r>
            <a:endParaRPr lang="en-NZ" dirty="0"/>
          </a:p>
        </p:txBody>
      </p:sp>
      <p:sp>
        <p:nvSpPr>
          <p:cNvPr id="23" name="TextBox 22"/>
          <p:cNvSpPr txBox="1"/>
          <p:nvPr/>
        </p:nvSpPr>
        <p:spPr>
          <a:xfrm>
            <a:off x="8034536" y="189080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V2</a:t>
            </a:r>
            <a:endParaRPr lang="en-NZ" dirty="0"/>
          </a:p>
        </p:txBody>
      </p:sp>
      <p:sp>
        <p:nvSpPr>
          <p:cNvPr id="24" name="TextBox 23"/>
          <p:cNvSpPr txBox="1"/>
          <p:nvPr/>
        </p:nvSpPr>
        <p:spPr>
          <a:xfrm>
            <a:off x="4903446" y="231355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H1</a:t>
            </a:r>
            <a:endParaRPr lang="en-NZ" dirty="0"/>
          </a:p>
        </p:txBody>
      </p:sp>
      <p:sp>
        <p:nvSpPr>
          <p:cNvPr id="25" name="TextBox 24"/>
          <p:cNvSpPr txBox="1"/>
          <p:nvPr/>
        </p:nvSpPr>
        <p:spPr>
          <a:xfrm>
            <a:off x="4866184" y="461781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H2</a:t>
            </a:r>
            <a:endParaRPr lang="en-NZ" dirty="0"/>
          </a:p>
        </p:txBody>
      </p:sp>
      <p:sp>
        <p:nvSpPr>
          <p:cNvPr id="27" name="Rectangle 26"/>
          <p:cNvSpPr/>
          <p:nvPr/>
        </p:nvSpPr>
        <p:spPr>
          <a:xfrm>
            <a:off x="0" y="1299607"/>
            <a:ext cx="1219200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Recursion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Apple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Amber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Eagle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Raise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15519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25</a:t>
            </a:fld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1299607"/>
            <a:ext cx="12192000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Recursion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50" y="3258482"/>
            <a:ext cx="3441700" cy="1816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2826682"/>
            <a:ext cx="52070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26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47243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Installing Prolog compiler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Find setup-gprolog-1.3.1 on I: drive. 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Install 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Open with the GNU Prolog shortcut. 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Type your knowledge base into a text file (traditionally with file </a:t>
            </a:r>
            <a:r>
              <a:rPr lang="en-US" sz="2500" dirty="0" smtClean="0"/>
              <a:t>suffix .</a:t>
            </a:r>
            <a:r>
              <a:rPr lang="en-US" sz="2500" dirty="0" err="1" smtClean="0"/>
              <a:t>pl</a:t>
            </a:r>
            <a:r>
              <a:rPr lang="en-US" sz="2500" dirty="0"/>
              <a:t>). Remember the full stops. Save this file on the desktop. 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In the compiler, click </a:t>
            </a:r>
            <a:r>
              <a:rPr lang="en-US" sz="2500" dirty="0" smtClean="0"/>
              <a:t>File -&gt; Consult </a:t>
            </a:r>
            <a:r>
              <a:rPr lang="en-US" sz="2500" dirty="0"/>
              <a:t>and browse for your file, or type </a:t>
            </a:r>
            <a:r>
              <a:rPr lang="en-US" sz="2500" dirty="0" smtClean="0"/>
              <a:t>consult(“&lt;filename&gt;.</a:t>
            </a:r>
            <a:r>
              <a:rPr lang="en-US" sz="2500" dirty="0" err="1" smtClean="0"/>
              <a:t>pl</a:t>
            </a:r>
            <a:r>
              <a:rPr lang="en-US" sz="2500" dirty="0" smtClean="0"/>
              <a:t>”). </a:t>
            </a:r>
            <a:r>
              <a:rPr lang="en-US" sz="2500" dirty="0"/>
              <a:t>to load your knowledge base. 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Enter your queries. Remember the full stops. 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Where there are multiple solutions, type ; to continue and return to break out. </a:t>
            </a:r>
          </a:p>
        </p:txBody>
      </p:sp>
    </p:spTree>
    <p:extLst>
      <p:ext uri="{BB962C8B-B14F-4D97-AF65-F5344CB8AC3E}">
        <p14:creationId xmlns:p14="http://schemas.microsoft.com/office/powerpoint/2010/main" val="116004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Prolog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Short for ”</a:t>
            </a:r>
            <a:r>
              <a:rPr lang="en-US" sz="2500" b="1" dirty="0"/>
              <a:t>PRO</a:t>
            </a:r>
            <a:r>
              <a:rPr lang="en-US" sz="2500" dirty="0"/>
              <a:t>gramming in </a:t>
            </a:r>
            <a:r>
              <a:rPr lang="en-US" sz="2500" b="1" dirty="0"/>
              <a:t>LOG</a:t>
            </a:r>
            <a:r>
              <a:rPr lang="en-US" sz="2500" dirty="0"/>
              <a:t>ic</a:t>
            </a:r>
            <a:r>
              <a:rPr lang="en-US" sz="2500" dirty="0" smtClean="0"/>
              <a:t>”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Logical </a:t>
            </a:r>
            <a:r>
              <a:rPr lang="en-US" sz="2500" dirty="0"/>
              <a:t>and declarative programming </a:t>
            </a:r>
            <a:r>
              <a:rPr lang="en-US" sz="2500" dirty="0" smtClean="0"/>
              <a:t>language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Associated with AI/ML and Computational Linguistics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Prolog is a </a:t>
            </a:r>
            <a:r>
              <a:rPr lang="en-US" sz="2500" dirty="0" err="1"/>
              <a:t>typeless</a:t>
            </a:r>
            <a:r>
              <a:rPr lang="en-US" sz="2500" dirty="0"/>
              <a:t> language, which means you do not declare types</a:t>
            </a:r>
          </a:p>
        </p:txBody>
      </p:sp>
    </p:spTree>
    <p:extLst>
      <p:ext uri="{BB962C8B-B14F-4D97-AF65-F5344CB8AC3E}">
        <p14:creationId xmlns:p14="http://schemas.microsoft.com/office/powerpoint/2010/main" val="133230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Data types </a:t>
            </a:r>
            <a:r>
              <a:rPr lang="mr-IN" sz="3800" b="1" dirty="0" smtClean="0"/>
              <a:t>–</a:t>
            </a:r>
            <a:r>
              <a:rPr lang="en-US" sz="3800" b="1" dirty="0" smtClean="0"/>
              <a:t> terms </a:t>
            </a:r>
          </a:p>
          <a:p>
            <a:r>
              <a:rPr lang="en-US" sz="3800" b="1" dirty="0" smtClean="0"/>
              <a:t>	</a:t>
            </a:r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All Prolog data types are called terms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Terms are either variables, atoms, numbers or compound terms</a:t>
            </a:r>
          </a:p>
        </p:txBody>
      </p:sp>
    </p:spTree>
    <p:extLst>
      <p:ext uri="{BB962C8B-B14F-4D97-AF65-F5344CB8AC3E}">
        <p14:creationId xmlns:p14="http://schemas.microsoft.com/office/powerpoint/2010/main" val="36451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40318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Subtypes </a:t>
            </a:r>
            <a:r>
              <a:rPr lang="mr-IN" sz="3800" b="1" dirty="0" smtClean="0"/>
              <a:t>–</a:t>
            </a:r>
            <a:r>
              <a:rPr lang="en-US" sz="3800" b="1" dirty="0" smtClean="0"/>
              <a:t> variables 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Letters, digits and the underscore character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Start with an uppercase letter or the underscore character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Anonymous variable 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h</a:t>
            </a:r>
            <a:r>
              <a:rPr lang="en-US" sz="2000" dirty="0" smtClean="0"/>
              <a:t>as_a_child(X) :- parent(X, </a:t>
            </a:r>
            <a:r>
              <a:rPr lang="en-US" sz="2000" dirty="0"/>
              <a:t>Y) can be written as has_a_child(X) :- parent(X, </a:t>
            </a:r>
            <a:r>
              <a:rPr lang="en-US" sz="2000" dirty="0" smtClean="0"/>
              <a:t>_)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Examples: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Cow</a:t>
            </a:r>
            <a:endParaRPr lang="en-US" sz="2000" dirty="0"/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Sheep_123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_chicken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440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69557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Subtypes </a:t>
            </a:r>
            <a:r>
              <a:rPr lang="mr-IN" sz="3800" b="1" dirty="0" smtClean="0"/>
              <a:t>–</a:t>
            </a:r>
            <a:r>
              <a:rPr lang="en-US" sz="3800" b="1" dirty="0" smtClean="0"/>
              <a:t> atoms 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L</a:t>
            </a:r>
            <a:r>
              <a:rPr lang="en-US" sz="2500" dirty="0" smtClean="0"/>
              <a:t>etters, digits and the underscore character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S</a:t>
            </a:r>
            <a:r>
              <a:rPr lang="en-US" sz="2500" dirty="0" smtClean="0"/>
              <a:t>pecial characters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Characters enclosed in single quotes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Start with a lowercase letter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Examples: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cow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sheep_123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====&gt;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>
                <a:sym typeface="Wingdings"/>
              </a:rPr>
              <a:t>&lt;----&gt;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>
                <a:sym typeface="Wingdings"/>
              </a:rPr>
              <a:t>‘Goat’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>
                <a:sym typeface="Wingdings"/>
              </a:rPr>
              <a:t>‘chicken’</a:t>
            </a:r>
            <a:endParaRPr lang="en-US" sz="2000" dirty="0"/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  <a:p>
            <a:pPr marL="1943100" lvl="3" indent="-571500">
              <a:buFont typeface="Arial" charset="0"/>
              <a:buChar char="•"/>
            </a:pPr>
            <a:endParaRPr lang="en-US" sz="2500" dirty="0" smtClean="0"/>
          </a:p>
          <a:p>
            <a:pPr marL="1943100" lvl="3" indent="-571500">
              <a:buFont typeface="Arial" charset="0"/>
              <a:buChar char="•"/>
            </a:pPr>
            <a:endParaRPr lang="en-US" sz="2500" dirty="0" smtClean="0"/>
          </a:p>
          <a:p>
            <a:pPr marL="1943100" lvl="3" indent="-571500">
              <a:buFont typeface="Arial" charset="0"/>
              <a:buChar char="•"/>
            </a:pPr>
            <a:endParaRPr lang="en-US" sz="2500" dirty="0" smtClean="0"/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71885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4160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Subtypes </a:t>
            </a:r>
            <a:r>
              <a:rPr lang="mr-IN" sz="3800" b="1" dirty="0" smtClean="0"/>
              <a:t>–</a:t>
            </a:r>
            <a:r>
              <a:rPr lang="en-US" sz="3800" b="1" dirty="0" smtClean="0"/>
              <a:t> numbers 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The range of integer numbers is -16383 </a:t>
            </a:r>
            <a:r>
              <a:rPr lang="en-US" sz="2500" dirty="0"/>
              <a:t>to </a:t>
            </a:r>
            <a:r>
              <a:rPr lang="en-US" sz="2500" dirty="0" smtClean="0"/>
              <a:t>16383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The treatment of real numbers depends of the version of Prolog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Real numbers are rarely used in Prolog programming</a:t>
            </a:r>
          </a:p>
        </p:txBody>
      </p:sp>
    </p:spTree>
    <p:extLst>
      <p:ext uri="{BB962C8B-B14F-4D97-AF65-F5344CB8AC3E}">
        <p14:creationId xmlns:p14="http://schemas.microsoft.com/office/powerpoint/2010/main" val="64090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Subtypes </a:t>
            </a:r>
            <a:r>
              <a:rPr lang="mr-IN" sz="3800" b="1" dirty="0" smtClean="0"/>
              <a:t>–</a:t>
            </a:r>
            <a:r>
              <a:rPr lang="en-US" sz="3800" b="1" dirty="0" smtClean="0"/>
              <a:t> compound terms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Functor which an is atom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One </a:t>
            </a:r>
            <a:r>
              <a:rPr lang="en-US" sz="2500" dirty="0"/>
              <a:t>or more arguments, which can be any </a:t>
            </a:r>
            <a:r>
              <a:rPr lang="en-US" sz="2500" dirty="0" smtClean="0"/>
              <a:t>terms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178" y="4022442"/>
            <a:ext cx="5669644" cy="164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1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299607"/>
            <a:ext cx="12192000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Relations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Specifying relationships among objects and properties of objects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Example, “John has a car”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b="1" dirty="0"/>
              <a:t>Declaring</a:t>
            </a:r>
            <a:r>
              <a:rPr lang="en-US" sz="2000" dirty="0"/>
              <a:t> the relationship between two </a:t>
            </a:r>
            <a:r>
              <a:rPr lang="en-US" sz="2000" dirty="0" smtClean="0"/>
              <a:t>objects</a:t>
            </a:r>
            <a:endParaRPr lang="en-US" sz="2500" dirty="0" smtClean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Example, “Does John own a car?”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Trying to find out a </a:t>
            </a:r>
            <a:r>
              <a:rPr lang="en-US" sz="2000" dirty="0" smtClean="0"/>
              <a:t>relationship</a:t>
            </a:r>
            <a:endParaRPr lang="en-US" sz="2500" dirty="0" smtClean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Example, two people (X and Y) are sisters if: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They are both female </a:t>
            </a:r>
            <a:r>
              <a:rPr lang="en-US" sz="2000" b="1" dirty="0" smtClean="0"/>
              <a:t>and</a:t>
            </a:r>
            <a:r>
              <a:rPr lang="en-US" sz="2000" dirty="0" smtClean="0"/>
              <a:t> 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T</a:t>
            </a:r>
            <a:r>
              <a:rPr lang="en-US" sz="2000" dirty="0" smtClean="0"/>
              <a:t>hey both have the same parents</a:t>
            </a:r>
          </a:p>
          <a:p>
            <a:pPr marL="2400300" lvl="4" indent="-571500">
              <a:buFont typeface="Arial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41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4702</TotalTime>
  <Words>400</Words>
  <Application>Microsoft Macintosh PowerPoint</Application>
  <PresentationFormat>Widescreen</PresentationFormat>
  <Paragraphs>266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ArialMT</vt:lpstr>
      <vt:lpstr>Calibri</vt:lpstr>
      <vt:lpstr>Calibri Light</vt:lpstr>
      <vt:lpstr>Mangal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Grayson Orr (1000034561)</dc:creator>
  <cp:lastModifiedBy>Grayson Orr (1000034561)</cp:lastModifiedBy>
  <cp:revision>78</cp:revision>
  <dcterms:created xsi:type="dcterms:W3CDTF">2019-04-26T14:04:32Z</dcterms:created>
  <dcterms:modified xsi:type="dcterms:W3CDTF">2019-05-28T23:39:02Z</dcterms:modified>
</cp:coreProperties>
</file>