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8" y="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2E96-AFB4-4342-B128-80BEFC0A9F75}" type="datetimeFigureOut">
              <a:rPr lang="en-NZ" smtClean="0"/>
              <a:t>24/09/2019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E63B8-3238-4BF1-A11D-FAEA78081A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42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15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947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575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416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94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579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179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10</a:t>
            </a:r>
            <a:r>
              <a:rPr lang="en-US" sz="4000" b="1" dirty="0" smtClean="0"/>
              <a:t>.1 Inheritance Approach and Avoid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3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Inheritance in OO - review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 group of classes are related in that they have a common core of shared functionality and/or </a:t>
            </a:r>
            <a:r>
              <a:rPr lang="en-NZ" sz="2500" dirty="0" smtClean="0"/>
              <a:t>data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extend parent (base classes) by </a:t>
            </a:r>
            <a:r>
              <a:rPr lang="en-NZ" sz="2500" dirty="0" smtClean="0"/>
              <a:t>descent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contain all public or protected data and </a:t>
            </a:r>
            <a:r>
              <a:rPr lang="en-NZ" sz="2500" dirty="0" smtClean="0"/>
              <a:t>	methods </a:t>
            </a:r>
            <a:r>
              <a:rPr lang="en-NZ" sz="2500" dirty="0"/>
              <a:t>of their </a:t>
            </a:r>
            <a:r>
              <a:rPr lang="en-NZ" sz="2500" dirty="0" smtClean="0"/>
              <a:t>ancestors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Inheritance promotes code reuse and reduces code duplication.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contain additional data, additional functionality or polymorphic </a:t>
            </a:r>
            <a:r>
              <a:rPr lang="en-NZ" sz="2500" dirty="0" smtClean="0"/>
              <a:t>implementations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The parent-child relationship must be an “is-a” relationship, not a “has-a” </a:t>
            </a:r>
            <a:r>
              <a:rPr lang="en-NZ" sz="2500" dirty="0" smtClean="0"/>
              <a:t>relationship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784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Inheritance in OO - review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Inheritance for extension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879812" y="2438400"/>
            <a:ext cx="3384376" cy="3312368"/>
            <a:chOff x="2895600" y="2438400"/>
            <a:chExt cx="3384376" cy="3312368"/>
          </a:xfrm>
        </p:grpSpPr>
        <p:sp>
          <p:nvSpPr>
            <p:cNvPr id="4" name="Rectangle 3"/>
            <p:cNvSpPr/>
            <p:nvPr/>
          </p:nvSpPr>
          <p:spPr>
            <a:xfrm>
              <a:off x="2895600" y="2438400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Base Class: Common Core</a:t>
              </a:r>
              <a:endParaRPr lang="en-NZ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445462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Child Class: + Specialised</a:t>
              </a:r>
              <a:endParaRPr lang="en-NZ" dirty="0"/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4587788" y="3734544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Inheritance in OO - review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Inheritance for polymorphism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73578" y="2438400"/>
            <a:ext cx="7596844" cy="3528392"/>
            <a:chOff x="683568" y="2852936"/>
            <a:chExt cx="7596844" cy="3528392"/>
          </a:xfrm>
        </p:grpSpPr>
        <p:sp>
          <p:nvSpPr>
            <p:cNvPr id="7" name="Rectangle 6"/>
            <p:cNvSpPr/>
            <p:nvPr/>
          </p:nvSpPr>
          <p:spPr>
            <a:xfrm>
              <a:off x="2843808" y="2852936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Base Class – Common Core</a:t>
              </a:r>
            </a:p>
            <a:p>
              <a:pPr algn="ctr"/>
              <a:r>
                <a:rPr lang="en-NZ" dirty="0" smtClean="0"/>
                <a:t>Including </a:t>
              </a:r>
              <a:r>
                <a:rPr lang="en-NZ" dirty="0" err="1" smtClean="0"/>
                <a:t>ImportantJob</a:t>
              </a:r>
              <a:r>
                <a:rPr lang="en-NZ" dirty="0" smtClean="0"/>
                <a:t>()</a:t>
              </a:r>
              <a:endParaRPr lang="en-NZ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508518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Child Class1</a:t>
              </a:r>
            </a:p>
            <a:p>
              <a:pPr algn="ctr"/>
              <a:r>
                <a:rPr lang="en-NZ" dirty="0" smtClean="0"/>
                <a:t>Implements </a:t>
              </a:r>
              <a:r>
                <a:rPr lang="en-NZ" dirty="0" err="1" smtClean="0"/>
                <a:t>ImportantJob</a:t>
              </a:r>
              <a:r>
                <a:rPr lang="en-NZ" dirty="0" smtClean="0"/>
                <a:t>() </a:t>
              </a:r>
              <a:r>
                <a:rPr lang="en-NZ" dirty="0" smtClean="0"/>
                <a:t>with algorithm 1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2375756" y="4149080"/>
              <a:ext cx="2160240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896036" y="508518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Child Class2</a:t>
              </a:r>
            </a:p>
            <a:p>
              <a:pPr algn="ctr"/>
              <a:r>
                <a:rPr lang="en-NZ" dirty="0" smtClean="0"/>
                <a:t>Implements </a:t>
              </a:r>
              <a:r>
                <a:rPr lang="en-NZ" dirty="0" err="1" smtClean="0"/>
                <a:t>ImportantJob</a:t>
              </a:r>
              <a:r>
                <a:rPr lang="en-NZ" dirty="0" smtClean="0"/>
                <a:t>() </a:t>
              </a:r>
              <a:r>
                <a:rPr lang="en-NZ" dirty="0" smtClean="0"/>
                <a:t>with algorithm 2</a:t>
              </a:r>
              <a:endParaRPr lang="en-NZ" dirty="0"/>
            </a:p>
          </p:txBody>
        </p:sp>
        <p:cxnSp>
          <p:nvCxnSpPr>
            <p:cNvPr id="11" name="Straight Arrow Connector 10"/>
            <p:cNvCxnSpPr>
              <a:stCxn id="7" idx="2"/>
              <a:endCxn id="10" idx="0"/>
            </p:cNvCxnSpPr>
            <p:nvPr/>
          </p:nvCxnSpPr>
          <p:spPr>
            <a:xfrm>
              <a:off x="4535996" y="4149080"/>
              <a:ext cx="2052228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Dangers of inheritance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Cumbersome hierarchies – confusing to use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Single hierarchical structure not a good match for information architecture.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Hidden functionality in </a:t>
            </a:r>
            <a:r>
              <a:rPr lang="en-NZ" sz="2500" dirty="0" smtClean="0"/>
              <a:t>ancestors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817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Don’t use inheritance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...when it isn’t a true </a:t>
            </a:r>
            <a:r>
              <a:rPr lang="en-NZ" sz="2500" b="1" dirty="0"/>
              <a:t>“is-a” </a:t>
            </a:r>
            <a:r>
              <a:rPr lang="en-NZ" sz="2500" dirty="0" smtClean="0"/>
              <a:t>relationship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2161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Approach-avoid</a:t>
            </a:r>
            <a:endParaRPr lang="en-NZ" sz="25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117" t="5895" r="1048" b="3401"/>
          <a:stretch/>
        </p:blipFill>
        <p:spPr bwMode="auto">
          <a:xfrm>
            <a:off x="952500" y="22098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4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Use Inheritance </a:t>
            </a:r>
            <a:r>
              <a:rPr lang="en-NZ" sz="2500" b="1" dirty="0" err="1" smtClean="0"/>
              <a:t>InheritanceApproachAvoid</a:t>
            </a:r>
            <a:r>
              <a:rPr lang="en-NZ" sz="2500" b="1" dirty="0" smtClean="0"/>
              <a:t> </a:t>
            </a:r>
            <a:r>
              <a:rPr lang="en-NZ" sz="2500" b="1" dirty="0"/>
              <a:t>Skeleton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Carefully study the existing classes, </a:t>
            </a:r>
            <a:r>
              <a:rPr lang="en-NZ" sz="2500" b="1" dirty="0"/>
              <a:t>SimpleSprite</a:t>
            </a:r>
            <a:r>
              <a:rPr lang="en-NZ" sz="2500" dirty="0"/>
              <a:t>, </a:t>
            </a:r>
            <a:r>
              <a:rPr lang="en-NZ" sz="2500" b="1" dirty="0" err="1"/>
              <a:t>SpriteList</a:t>
            </a:r>
            <a:r>
              <a:rPr lang="en-NZ" sz="2500" dirty="0"/>
              <a:t> and </a:t>
            </a:r>
            <a:r>
              <a:rPr lang="en-NZ" sz="2500" b="1" dirty="0"/>
              <a:t>Form1</a:t>
            </a:r>
            <a:r>
              <a:rPr lang="en-NZ" sz="2500" dirty="0"/>
              <a:t>. Read the comments in </a:t>
            </a:r>
            <a:r>
              <a:rPr lang="en-NZ" sz="2500" b="1" dirty="0"/>
              <a:t>Form1.h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two new classes </a:t>
            </a:r>
            <a:r>
              <a:rPr lang="en-NZ" sz="2500" b="1" dirty="0"/>
              <a:t>Approacher</a:t>
            </a:r>
            <a:r>
              <a:rPr lang="en-NZ" sz="2500" dirty="0"/>
              <a:t> and </a:t>
            </a:r>
            <a:r>
              <a:rPr lang="en-NZ" sz="2500" b="1" dirty="0"/>
              <a:t>Avoider</a:t>
            </a:r>
            <a:r>
              <a:rPr lang="en-NZ" sz="2500" dirty="0"/>
              <a:t>, both </a:t>
            </a:r>
            <a:r>
              <a:rPr lang="en-NZ" sz="2500" dirty="0" smtClean="0"/>
              <a:t>	descended from </a:t>
            </a:r>
            <a:r>
              <a:rPr lang="en-NZ" sz="2500" b="1" dirty="0" smtClean="0"/>
              <a:t>SimpleSprite</a:t>
            </a:r>
            <a:r>
              <a:rPr lang="en-NZ" sz="2500" dirty="0" smtClean="0"/>
              <a:t>, so that your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application runs as in the demo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Before creating your new child classes, decide: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data members and methods do they inherit from their parent?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additional data members (if any) do they each need?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additional methods (if any) do they each need?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inherited methods (if any) do they each need to override?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you are going to add methods or override inherited methods, what is the logic for each one?</a:t>
            </a:r>
          </a:p>
        </p:txBody>
      </p:sp>
    </p:spTree>
    <p:extLst>
      <p:ext uri="{BB962C8B-B14F-4D97-AF65-F5344CB8AC3E}">
        <p14:creationId xmlns:p14="http://schemas.microsoft.com/office/powerpoint/2010/main" val="2421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180</Words>
  <Application>Microsoft Office PowerPoint</Application>
  <PresentationFormat>On-screen Show (4:3)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5</cp:revision>
  <dcterms:created xsi:type="dcterms:W3CDTF">2019-07-01T01:09:04Z</dcterms:created>
  <dcterms:modified xsi:type="dcterms:W3CDTF">2019-09-23T22:22:14Z</dcterms:modified>
</cp:coreProperties>
</file>