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  <p:sldId id="279" r:id="rId17"/>
    <p:sldId id="277" r:id="rId18"/>
    <p:sldId id="271" r:id="rId19"/>
    <p:sldId id="272" r:id="rId20"/>
    <p:sldId id="274" r:id="rId21"/>
    <p:sldId id="273" r:id="rId22"/>
    <p:sldId id="275" r:id="rId23"/>
    <p:sldId id="280" r:id="rId24"/>
    <p:sldId id="276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0"/>
    <p:restoredTop sz="65313" autoAdjust="0"/>
  </p:normalViewPr>
  <p:slideViewPr>
    <p:cSldViewPr>
      <p:cViewPr varScale="1">
        <p:scale>
          <a:sx n="77" d="100"/>
          <a:sy n="77" d="100"/>
        </p:scale>
        <p:origin x="22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964D9-9A2E-4F10-B864-D3ADDA7AC871}" type="datetimeFigureOut">
              <a:rPr lang="en-NZ" smtClean="0"/>
              <a:t>16/07/19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1C0DB-B590-426F-A834-B29C700D0D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918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9728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3227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3045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8463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dirty="0" smtClean="0"/>
              <a:t>a = b++</a:t>
            </a:r>
          </a:p>
          <a:p>
            <a:pPr marL="628650" lvl="1" indent="-171450">
              <a:buFont typeface="Arial" charset="0"/>
              <a:buChar char="•"/>
            </a:pPr>
            <a:r>
              <a:rPr lang="en-NZ" baseline="0" dirty="0" smtClean="0"/>
              <a:t>a = b</a:t>
            </a:r>
          </a:p>
          <a:p>
            <a:pPr marL="628650" lvl="1" indent="-171450">
              <a:buFont typeface="Arial" charset="0"/>
              <a:buChar char="•"/>
            </a:pPr>
            <a:r>
              <a:rPr lang="en-NZ" baseline="0" dirty="0" smtClean="0"/>
              <a:t>b = b + 1</a:t>
            </a:r>
          </a:p>
          <a:p>
            <a:pPr marL="171450" indent="-171450">
              <a:buFont typeface="Arial" charset="0"/>
              <a:buChar char="•"/>
            </a:pPr>
            <a:r>
              <a:rPr lang="en-NZ" dirty="0" smtClean="0"/>
              <a:t>a = ++b</a:t>
            </a:r>
            <a:endParaRPr lang="en-NZ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NZ" baseline="0" dirty="0" smtClean="0"/>
              <a:t>b = b </a:t>
            </a:r>
            <a:r>
              <a:rPr lang="en-AU" baseline="0" dirty="0" smtClean="0"/>
              <a:t>+</a:t>
            </a:r>
            <a:r>
              <a:rPr lang="en-NZ" baseline="0" dirty="0" smtClean="0"/>
              <a:t> 1</a:t>
            </a:r>
          </a:p>
          <a:p>
            <a:pPr marL="628650" lvl="1" indent="-171450">
              <a:buFont typeface="Arial" charset="0"/>
              <a:buChar char="•"/>
            </a:pPr>
            <a:r>
              <a:rPr lang="en-NZ" baseline="0" dirty="0" smtClean="0"/>
              <a:t>a = b</a:t>
            </a:r>
          </a:p>
          <a:p>
            <a:pPr marL="628650" lvl="1" indent="-171450">
              <a:buFont typeface="Arial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5957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5614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7852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1562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893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153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6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7866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9758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5825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762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6318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2864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181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3757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258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29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1903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408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11213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31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4982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32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674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33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8344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34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3995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35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402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272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597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57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4730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146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1C0DB-B590-426F-A834-B29C700D0DCC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910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grayson.orr@op.ac.nz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01.1 Intro to C++ CLI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823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Data types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99434"/>
              </p:ext>
            </p:extLst>
          </p:nvPr>
        </p:nvGraphicFramePr>
        <p:xfrm>
          <a:off x="961841" y="1905000"/>
          <a:ext cx="7220318" cy="2203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8047">
                  <a:extLst>
                    <a:ext uri="{9D8B030D-6E8A-4147-A177-3AD203B41FA5}">
                      <a16:colId xmlns:a16="http://schemas.microsoft.com/office/drawing/2014/main" xmlns="" val="1878650380"/>
                    </a:ext>
                  </a:extLst>
                </a:gridCol>
                <a:gridCol w="2952271">
                  <a:extLst>
                    <a:ext uri="{9D8B030D-6E8A-4147-A177-3AD203B41FA5}">
                      <a16:colId xmlns:a16="http://schemas.microsoft.com/office/drawing/2014/main" xmlns="" val="3514817832"/>
                    </a:ext>
                  </a:extLst>
                </a:gridCol>
              </a:tblGrid>
              <a:tr h="394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Data Type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Name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3083959343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Integer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int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324899849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Real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float and double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1715622986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Character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char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2107937398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Boolean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bool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77502295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Complex in C++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1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Functions and procedures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All subroutines are functions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Functions that return nothing have return type void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All functions have argument lists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Argument lists maybe empty</a:t>
            </a:r>
          </a:p>
        </p:txBody>
      </p:sp>
    </p:spTree>
    <p:extLst>
      <p:ext uri="{BB962C8B-B14F-4D97-AF65-F5344CB8AC3E}">
        <p14:creationId xmlns:p14="http://schemas.microsoft.com/office/powerpoint/2010/main" val="5548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Relational operators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31755"/>
              </p:ext>
            </p:extLst>
          </p:nvPr>
        </p:nvGraphicFramePr>
        <p:xfrm>
          <a:off x="961841" y="1905000"/>
          <a:ext cx="7220318" cy="2874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8047">
                  <a:extLst>
                    <a:ext uri="{9D8B030D-6E8A-4147-A177-3AD203B41FA5}">
                      <a16:colId xmlns:a16="http://schemas.microsoft.com/office/drawing/2014/main" xmlns="" val="1878650380"/>
                    </a:ext>
                  </a:extLst>
                </a:gridCol>
                <a:gridCol w="2952271">
                  <a:extLst>
                    <a:ext uri="{9D8B030D-6E8A-4147-A177-3AD203B41FA5}">
                      <a16:colId xmlns:a16="http://schemas.microsoft.com/office/drawing/2014/main" xmlns="" val="3514817832"/>
                    </a:ext>
                  </a:extLst>
                </a:gridCol>
              </a:tblGrid>
              <a:tr h="394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Operator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3083959343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Equal to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324899849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Not equal</a:t>
                      </a:r>
                      <a:r>
                        <a:rPr lang="en-AU" sz="2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to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1715622986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Greater </a:t>
                      </a:r>
                      <a:r>
                        <a:rPr lang="en-AU" sz="2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than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77502295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NZ" sz="22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than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  <a:tr h="361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Greater than or equal to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  <a:tr h="361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than or equal to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0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Arithmetic operators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using /, C++ automatically performs integer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and real division</a:t>
            </a:r>
            <a:endParaRPr lang="en-US" sz="25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46477"/>
              </p:ext>
            </p:extLst>
          </p:nvPr>
        </p:nvGraphicFramePr>
        <p:xfrm>
          <a:off x="961841" y="2819400"/>
          <a:ext cx="7220318" cy="2203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8047">
                  <a:extLst>
                    <a:ext uri="{9D8B030D-6E8A-4147-A177-3AD203B41FA5}">
                      <a16:colId xmlns:a16="http://schemas.microsoft.com/office/drawing/2014/main" xmlns="" val="1878650380"/>
                    </a:ext>
                  </a:extLst>
                </a:gridCol>
                <a:gridCol w="2952271">
                  <a:extLst>
                    <a:ext uri="{9D8B030D-6E8A-4147-A177-3AD203B41FA5}">
                      <a16:colId xmlns:a16="http://schemas.microsoft.com/office/drawing/2014/main" xmlns="" val="3514817832"/>
                    </a:ext>
                  </a:extLst>
                </a:gridCol>
              </a:tblGrid>
              <a:tr h="394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3083959343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Subtraction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Multiplication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324899849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Modulo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171562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3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68562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/>
              <a:t>Arithmetic </a:t>
            </a:r>
            <a:r>
              <a:rPr lang="en-US" sz="3500" b="1" dirty="0" smtClean="0"/>
              <a:t>operators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++ and </a:t>
            </a:r>
            <a:r>
              <a:rPr lang="en-AU" sz="2500" dirty="0" smtClean="0"/>
              <a:t>--</a:t>
            </a:r>
            <a:r>
              <a:rPr lang="en-US" sz="2500" dirty="0" smtClean="0"/>
              <a:t> operators have different effect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depending on whether they come before or after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i++ </a:t>
            </a:r>
            <a:r>
              <a:rPr lang="mr-IN" sz="2500" dirty="0"/>
              <a:t>– </a:t>
            </a:r>
            <a:r>
              <a:rPr lang="en-US" sz="2500" dirty="0" smtClean="0"/>
              <a:t>evaluate, then increment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++i </a:t>
            </a:r>
            <a:r>
              <a:rPr lang="mr-IN" sz="2500" dirty="0" smtClean="0"/>
              <a:t>–</a:t>
            </a:r>
            <a:r>
              <a:rPr lang="en-US" sz="2500" dirty="0" smtClean="0"/>
              <a:t> increment, then evaluate</a:t>
            </a:r>
            <a:endParaRPr lang="en-US" sz="2000" dirty="0"/>
          </a:p>
          <a:p>
            <a:pPr lvl="1"/>
            <a:endParaRPr lang="en-US" sz="3500" b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68308"/>
              </p:ext>
            </p:extLst>
          </p:nvPr>
        </p:nvGraphicFramePr>
        <p:xfrm>
          <a:off x="961841" y="3886200"/>
          <a:ext cx="7220318" cy="1118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8047">
                  <a:extLst>
                    <a:ext uri="{9D8B030D-6E8A-4147-A177-3AD203B41FA5}">
                      <a16:colId xmlns:a16="http://schemas.microsoft.com/office/drawing/2014/main" xmlns="" val="1878650380"/>
                    </a:ext>
                  </a:extLst>
                </a:gridCol>
                <a:gridCol w="2952271">
                  <a:extLst>
                    <a:ext uri="{9D8B030D-6E8A-4147-A177-3AD203B41FA5}">
                      <a16:colId xmlns:a16="http://schemas.microsoft.com/office/drawing/2014/main" xmlns="" val="3514817832"/>
                    </a:ext>
                  </a:extLst>
                </a:gridCol>
              </a:tblGrid>
              <a:tr h="394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3083959343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i++ or ++i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Increments i by one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324899849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i-- or --i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Decrements</a:t>
                      </a:r>
                      <a:r>
                        <a:rPr lang="en-AU" sz="2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i by one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171562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5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Assignment operators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88583"/>
              </p:ext>
            </p:extLst>
          </p:nvPr>
        </p:nvGraphicFramePr>
        <p:xfrm>
          <a:off x="967937" y="1905000"/>
          <a:ext cx="7220318" cy="2874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8047"/>
                <a:gridCol w="2952271"/>
              </a:tblGrid>
              <a:tr h="394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Assign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+=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 and assign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-=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Subtraction and assign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*=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Multiplication and assign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/=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Division and assign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%=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Modulo and assign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8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Conditional operators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Caution: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" y="2400300"/>
            <a:ext cx="7851976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Random number generation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 CLI, create an object of class Random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and call its Next method</a:t>
            </a:r>
            <a:endParaRPr lang="en-US" sz="35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2895600"/>
            <a:ext cx="6083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If statements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Use brackets to enforce operator precedence</a:t>
            </a:r>
          </a:p>
          <a:p>
            <a:pPr lvl="2"/>
            <a:r>
              <a:rPr lang="en-US" sz="2500" dirty="0" smtClean="0"/>
              <a:t>	in </a:t>
            </a:r>
            <a:r>
              <a:rPr lang="en-US" sz="2500" dirty="0"/>
              <a:t>complex </a:t>
            </a:r>
            <a:r>
              <a:rPr lang="en-US" sz="2500" dirty="0" smtClean="0"/>
              <a:t>conditionals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Remember </a:t>
            </a:r>
            <a:r>
              <a:rPr lang="en-US" sz="2500" dirty="0"/>
              <a:t>there must be an outer set of </a:t>
            </a:r>
            <a:r>
              <a:rPr lang="en-US" sz="2500" dirty="0" smtClean="0"/>
              <a:t>parentheses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46" y="3200400"/>
            <a:ext cx="6565900" cy="9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 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1905000"/>
            <a:ext cx="5854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76284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Goals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Learn how to design and build increasingly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complex OO architectures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Learn how to use more complex </a:t>
            </a:r>
            <a:r>
              <a:rPr lang="en-US" sz="2500" dirty="0"/>
              <a:t>abstract </a:t>
            </a:r>
            <a:r>
              <a:rPr lang="en-US" sz="2500" dirty="0" smtClean="0"/>
              <a:t>data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types and algorithms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Learn a variety of programming languages and 	paradigms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Start to think in terms of programming principles, </a:t>
            </a:r>
          </a:p>
          <a:p>
            <a:pPr lvl="3"/>
            <a:r>
              <a:rPr lang="en-US" sz="2500" dirty="0"/>
              <a:t>	</a:t>
            </a:r>
            <a:r>
              <a:rPr lang="en-US" sz="2500" dirty="0" smtClean="0"/>
              <a:t>not technological specifics</a:t>
            </a:r>
          </a:p>
        </p:txBody>
      </p:sp>
    </p:spTree>
    <p:extLst>
      <p:ext uri="{BB962C8B-B14F-4D97-AF65-F5344CB8AC3E}">
        <p14:creationId xmlns:p14="http://schemas.microsoft.com/office/powerpoint/2010/main" val="20193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Switch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35" y="1905000"/>
            <a:ext cx="299353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Casting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966583"/>
            <a:ext cx="6197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Complex data types – arrays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Visual C++ supports two kinds of arrays: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96" y="2667000"/>
            <a:ext cx="7112000" cy="20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Complex data types – arrays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Visual C++ supports two kinds of multi-dimensional 	arrays: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75" y="2971800"/>
            <a:ext cx="7426041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Complex data types – records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Called “</a:t>
            </a:r>
            <a:r>
              <a:rPr lang="en-US" sz="2500" dirty="0" err="1" smtClean="0"/>
              <a:t>struct</a:t>
            </a:r>
            <a:r>
              <a:rPr lang="en-US" sz="2500" dirty="0" smtClean="0"/>
              <a:t>” in Native C++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Deprecated, we will not use them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we need to hold a mixed collection of data</a:t>
            </a:r>
            <a:endParaRPr lang="en-US" sz="2000" dirty="0"/>
          </a:p>
          <a:p>
            <a:pPr lvl="2"/>
            <a:r>
              <a:rPr lang="en-US" sz="2000" dirty="0" smtClean="0"/>
              <a:t>	</a:t>
            </a:r>
            <a:r>
              <a:rPr lang="en-US" sz="2500" dirty="0" smtClean="0"/>
              <a:t>elements, we will declare a class</a:t>
            </a:r>
          </a:p>
        </p:txBody>
      </p:sp>
    </p:spTree>
    <p:extLst>
      <p:ext uri="{BB962C8B-B14F-4D97-AF65-F5344CB8AC3E}">
        <p14:creationId xmlns:p14="http://schemas.microsoft.com/office/powerpoint/2010/main" val="42797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Strings</a:t>
            </a:r>
          </a:p>
          <a:p>
            <a:pPr lvl="2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“C has the weakest character string capability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of any 	general-purpose programming language” 	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Modern C++ implementations provide string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classes that wrap C’s character arrays to make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them look like strings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We will use String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Requires namespace System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528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Creating a C++ Windows Form </a:t>
            </a:r>
            <a:r>
              <a:rPr lang="en-US" sz="3500" b="1" dirty="0" smtClean="0"/>
              <a:t>Application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Create a new </a:t>
            </a:r>
            <a:r>
              <a:rPr lang="en-US" sz="2500" b="1" i="1" dirty="0" smtClean="0"/>
              <a:t>CLR Empty Project </a:t>
            </a:r>
            <a:r>
              <a:rPr lang="en-US" sz="2500" dirty="0" smtClean="0"/>
              <a:t>under </a:t>
            </a:r>
          </a:p>
          <a:p>
            <a:pPr lvl="3"/>
            <a:r>
              <a:rPr lang="en-US" sz="2500" b="1" i="1" dirty="0"/>
              <a:t>	</a:t>
            </a:r>
            <a:r>
              <a:rPr lang="en-US" sz="2500" b="1" i="1" dirty="0" smtClean="0"/>
              <a:t>Visual C++ -&gt; CLR</a:t>
            </a:r>
            <a:r>
              <a:rPr lang="en-US" sz="2500" dirty="0" smtClean="0"/>
              <a:t>. 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Name your new project “</a:t>
            </a:r>
            <a:r>
              <a:rPr lang="en-US" sz="2500" b="1" i="1" dirty="0" smtClean="0"/>
              <a:t>Practical</a:t>
            </a:r>
            <a:r>
              <a:rPr lang="en-US" sz="2500" dirty="0" smtClean="0"/>
              <a:t>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18" y="3124200"/>
            <a:ext cx="4677156" cy="3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Creating a C++ Windows Form </a:t>
            </a:r>
            <a:r>
              <a:rPr lang="en-US" sz="3500" b="1" dirty="0" smtClean="0"/>
              <a:t>Application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Add a new </a:t>
            </a:r>
            <a:r>
              <a:rPr lang="en-US" sz="2500" b="1" i="1" dirty="0" smtClean="0"/>
              <a:t>Item </a:t>
            </a:r>
            <a:r>
              <a:rPr lang="en-US" sz="2500" dirty="0" smtClean="0"/>
              <a:t>under </a:t>
            </a:r>
            <a:r>
              <a:rPr lang="en-US" sz="2500" b="1" i="1" dirty="0" smtClean="0"/>
              <a:t>Header File -&gt; </a:t>
            </a:r>
          </a:p>
          <a:p>
            <a:pPr lvl="2"/>
            <a:r>
              <a:rPr lang="en-US" sz="2500" b="1" i="1" dirty="0"/>
              <a:t>	</a:t>
            </a:r>
            <a:r>
              <a:rPr lang="en-US" sz="2500" b="1" i="1" dirty="0" smtClean="0"/>
              <a:t>Add -&gt; New Item</a:t>
            </a:r>
            <a:endParaRPr lang="en-US" sz="3500" b="1" i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96" y="3048000"/>
            <a:ext cx="6781800" cy="27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Creating a C++ Windows Form </a:t>
            </a:r>
            <a:r>
              <a:rPr lang="en-US" sz="3500" b="1" dirty="0" smtClean="0"/>
              <a:t>Application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Add a new </a:t>
            </a:r>
            <a:r>
              <a:rPr lang="en-US" sz="2500" b="1" i="1" dirty="0" smtClean="0"/>
              <a:t>Windows Form </a:t>
            </a:r>
            <a:r>
              <a:rPr lang="en-US" sz="2500" dirty="0" smtClean="0"/>
              <a:t>under </a:t>
            </a:r>
            <a:r>
              <a:rPr lang="en-US" sz="2500" b="1" i="1" dirty="0" smtClean="0"/>
              <a:t>UI</a:t>
            </a:r>
            <a:endParaRPr lang="en-US" sz="3500" b="1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21" y="2362200"/>
            <a:ext cx="729295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Creating a C++ Windows Form </a:t>
            </a:r>
            <a:r>
              <a:rPr lang="en-US" sz="3500" b="1" dirty="0" smtClean="0"/>
              <a:t>Application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dirty="0" smtClean="0"/>
              <a:t>new </a:t>
            </a:r>
            <a:r>
              <a:rPr lang="en-US" sz="2500" b="1" i="1" dirty="0" smtClean="0"/>
              <a:t>Windows Form .h </a:t>
            </a:r>
            <a:r>
              <a:rPr lang="en-US" sz="2500" dirty="0" smtClean="0"/>
              <a:t>and </a:t>
            </a:r>
            <a:r>
              <a:rPr lang="en-US" sz="2500" b="1" i="1" dirty="0" smtClean="0"/>
              <a:t>.cpp </a:t>
            </a:r>
            <a:r>
              <a:rPr lang="en-US" sz="2500" dirty="0" smtClean="0"/>
              <a:t>has been created</a:t>
            </a:r>
            <a:endParaRPr lang="en-US" sz="3500" b="1" i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96" y="2514600"/>
            <a:ext cx="7086600" cy="28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60868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Administration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Lecturer:</a:t>
            </a:r>
            <a:r>
              <a:rPr lang="en-US" sz="2000" dirty="0" smtClean="0"/>
              <a:t> Grayson Orr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Office: </a:t>
            </a:r>
            <a:r>
              <a:rPr lang="en-US" sz="2000" dirty="0" smtClean="0"/>
              <a:t>D311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Email: </a:t>
            </a:r>
            <a:r>
              <a:rPr lang="en-US" sz="2000" dirty="0" smtClean="0">
                <a:hlinkClick r:id="rId3"/>
              </a:rPr>
              <a:t>grayson.orr@op.ac.nz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Communication Channel: </a:t>
            </a:r>
            <a:r>
              <a:rPr lang="en-US" sz="2000" dirty="0" smtClean="0"/>
              <a:t>Microsoft Outlook and Teams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Course Material: </a:t>
            </a:r>
            <a:r>
              <a:rPr lang="en-US" sz="2000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2119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Creating a C++ Windows Form </a:t>
            </a:r>
            <a:r>
              <a:rPr lang="en-US" sz="3500" b="1" dirty="0" smtClean="0"/>
              <a:t>Application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Drag </a:t>
            </a:r>
            <a:r>
              <a:rPr lang="en-US" sz="2500" b="1" i="1" dirty="0" smtClean="0"/>
              <a:t>MyForm.cpp </a:t>
            </a:r>
            <a:r>
              <a:rPr lang="en-US" sz="2500" dirty="0" smtClean="0"/>
              <a:t>to the </a:t>
            </a:r>
            <a:r>
              <a:rPr lang="en-US" sz="2500" b="1" i="1" dirty="0" smtClean="0"/>
              <a:t>Source Files </a:t>
            </a:r>
            <a:r>
              <a:rPr lang="en-US" sz="2500" dirty="0" smtClean="0"/>
              <a:t>directory</a:t>
            </a:r>
            <a:endParaRPr lang="en-US" sz="3500" b="1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6" y="2895600"/>
            <a:ext cx="7162800" cy="291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Creating a C++ Windows Form </a:t>
            </a:r>
            <a:r>
              <a:rPr lang="en-US" sz="3500" b="1" dirty="0" smtClean="0"/>
              <a:t>Application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Write the following lines of code into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your </a:t>
            </a:r>
            <a:r>
              <a:rPr lang="en-US" sz="2500" b="1" i="1" dirty="0" smtClean="0"/>
              <a:t>MyForm.h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819400"/>
            <a:ext cx="6934200" cy="282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42374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Creating a C++ Windows Form </a:t>
            </a:r>
            <a:r>
              <a:rPr lang="en-US" sz="3500" b="1" dirty="0" smtClean="0"/>
              <a:t>Application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you run the project, you should get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the following error “</a:t>
            </a:r>
            <a:r>
              <a:rPr lang="en-US" sz="2500" b="1" i="1" dirty="0"/>
              <a:t>entry point must be </a:t>
            </a:r>
            <a:r>
              <a:rPr lang="en-US" sz="2500" b="1" i="1" dirty="0" smtClean="0"/>
              <a:t>defined</a:t>
            </a:r>
            <a:r>
              <a:rPr lang="en-US" sz="2800" dirty="0" smtClean="0"/>
              <a:t>”</a:t>
            </a:r>
            <a:endParaRPr lang="en-US" sz="2500" b="1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77" y="2895600"/>
            <a:ext cx="6806045" cy="27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Creating a C++ Windows Form </a:t>
            </a:r>
            <a:r>
              <a:rPr lang="en-US" sz="3500" b="1" dirty="0" smtClean="0"/>
              <a:t>Application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Write the following lines of code into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your </a:t>
            </a:r>
            <a:r>
              <a:rPr lang="en-US" sz="2500" b="1" i="1" dirty="0" smtClean="0"/>
              <a:t>MyForm.h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6" y="2971800"/>
            <a:ext cx="7129119" cy="290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Creating a C++ Windows Form </a:t>
            </a:r>
            <a:r>
              <a:rPr lang="en-US" sz="3500" b="1" dirty="0" smtClean="0"/>
              <a:t>Application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Write the following lines of code into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your </a:t>
            </a:r>
            <a:r>
              <a:rPr lang="en-US" sz="2500" b="1" i="1" dirty="0" smtClean="0"/>
              <a:t>MyForm.h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96" y="3048000"/>
            <a:ext cx="6781800" cy="27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Creating a C++ Windows Form </a:t>
            </a:r>
            <a:r>
              <a:rPr lang="en-US" sz="3500" b="1" dirty="0" smtClean="0"/>
              <a:t>Application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Write the following lines of code into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your </a:t>
            </a:r>
            <a:r>
              <a:rPr lang="en-US" sz="2500" b="1" i="1" dirty="0" smtClean="0"/>
              <a:t>MyForm.h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38" y="2895600"/>
            <a:ext cx="7126516" cy="29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Class sessions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Session 1: </a:t>
            </a:r>
            <a:r>
              <a:rPr lang="en-US" sz="2000" dirty="0" smtClean="0"/>
              <a:t>Wednesday 10am – 12pm in D312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Session 2: </a:t>
            </a:r>
            <a:r>
              <a:rPr lang="en-US" sz="2000" dirty="0" smtClean="0"/>
              <a:t>Friday</a:t>
            </a:r>
            <a:r>
              <a:rPr lang="en-US" sz="2500" dirty="0" smtClean="0"/>
              <a:t> </a:t>
            </a:r>
            <a:r>
              <a:rPr lang="en-US" sz="2000" dirty="0" smtClean="0"/>
              <a:t>8am – 10</a:t>
            </a:r>
            <a:r>
              <a:rPr lang="en-US" sz="2000" dirty="0"/>
              <a:t>a</a:t>
            </a:r>
            <a:r>
              <a:rPr lang="en-US" sz="2000" dirty="0" smtClean="0"/>
              <a:t>m in </a:t>
            </a:r>
            <a:r>
              <a:rPr lang="en-US" sz="2000" dirty="0" smtClean="0"/>
              <a:t>D105B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Videos will be provided for each session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911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Provisional schedule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86591"/>
              </p:ext>
            </p:extLst>
          </p:nvPr>
        </p:nvGraphicFramePr>
        <p:xfrm>
          <a:off x="687635" y="1676400"/>
          <a:ext cx="7780921" cy="4598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8944">
                  <a:extLst>
                    <a:ext uri="{9D8B030D-6E8A-4147-A177-3AD203B41FA5}">
                      <a16:colId xmlns:a16="http://schemas.microsoft.com/office/drawing/2014/main" xmlns="" val="2816816517"/>
                    </a:ext>
                  </a:extLst>
                </a:gridCol>
                <a:gridCol w="1884347">
                  <a:extLst>
                    <a:ext uri="{9D8B030D-6E8A-4147-A177-3AD203B41FA5}">
                      <a16:colId xmlns:a16="http://schemas.microsoft.com/office/drawing/2014/main" xmlns="" val="2082632600"/>
                    </a:ext>
                  </a:extLst>
                </a:gridCol>
                <a:gridCol w="2434453">
                  <a:extLst>
                    <a:ext uri="{9D8B030D-6E8A-4147-A177-3AD203B41FA5}">
                      <a16:colId xmlns:a16="http://schemas.microsoft.com/office/drawing/2014/main" xmlns="" val="1705333090"/>
                    </a:ext>
                  </a:extLst>
                </a:gridCol>
                <a:gridCol w="2493177">
                  <a:extLst>
                    <a:ext uri="{9D8B030D-6E8A-4147-A177-3AD203B41FA5}">
                      <a16:colId xmlns:a16="http://schemas.microsoft.com/office/drawing/2014/main" xmlns="" val="1002004627"/>
                    </a:ext>
                  </a:extLst>
                </a:gridCol>
              </a:tblGrid>
              <a:tr h="255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Week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Date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Session 1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Session 2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extLst>
                  <a:ext uri="{0D108BD9-81ED-4DB2-BD59-A6C34878D82A}">
                    <a16:rowId xmlns:a16="http://schemas.microsoft.com/office/drawing/2014/main" xmlns="" val="1459288414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1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22-07-2019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Intro to C++ CLI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Pointers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extLst>
                  <a:ext uri="{0D108BD9-81ED-4DB2-BD59-A6C34878D82A}">
                    <a16:rowId xmlns:a16="http://schemas.microsoft.com/office/drawing/2014/main" xmlns="" val="200150096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2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29-07-2019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File Structure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Event Loops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extLst>
                  <a:ext uri="{0D108BD9-81ED-4DB2-BD59-A6C34878D82A}">
                    <a16:rowId xmlns:a16="http://schemas.microsoft.com/office/drawing/2014/main" xmlns="" val="1203425802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3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05-08-2019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Linked </a:t>
                      </a:r>
                      <a:r>
                        <a:rPr lang="en-AU" sz="1500" dirty="0" smtClean="0">
                          <a:effectLst/>
                        </a:rPr>
                        <a:t>Lists 1</a:t>
                      </a:r>
                    </a:p>
                  </a:txBody>
                  <a:tcPr marL="93268" marR="93268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extLst>
                  <a:ext uri="{0D108BD9-81ED-4DB2-BD59-A6C34878D82A}">
                    <a16:rowId xmlns:a16="http://schemas.microsoft.com/office/drawing/2014/main" xmlns="" val="2553359360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4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12-08-2019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2D Animation Algorithms 1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2D Animation Algorithms 2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extLst>
                  <a:ext uri="{0D108BD9-81ED-4DB2-BD59-A6C34878D82A}">
                    <a16:rowId xmlns:a16="http://schemas.microsoft.com/office/drawing/2014/main" xmlns="" val="2819461663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5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19-08-2019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Directional Sprites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Double Buffering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extLst>
                  <a:ext uri="{0D108BD9-81ED-4DB2-BD59-A6C34878D82A}">
                    <a16:rowId xmlns:a16="http://schemas.microsoft.com/office/drawing/2014/main" xmlns="" val="2796892357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6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26-08-2019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Bound Actions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 smtClean="0">
                          <a:effectLst/>
                        </a:rPr>
                        <a:t>Dale’s Day and Tile </a:t>
                      </a:r>
                      <a:r>
                        <a:rPr lang="en-AU" sz="1500" dirty="0">
                          <a:effectLst/>
                        </a:rPr>
                        <a:t>Map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extLst>
                  <a:ext uri="{0D108BD9-81ED-4DB2-BD59-A6C34878D82A}">
                    <a16:rowId xmlns:a16="http://schemas.microsoft.com/office/drawing/2014/main" xmlns="" val="1603786101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7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02-09-2019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Manual Scrolling Tile Map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Sprite Scrolling Tile Map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extLst>
                  <a:ext uri="{0D108BD9-81ED-4DB2-BD59-A6C34878D82A}">
                    <a16:rowId xmlns:a16="http://schemas.microsoft.com/office/drawing/2014/main" xmlns="" val="3005815023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8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09-09-2019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NPC Scrolling Tile Map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NPC Collision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extLst>
                  <a:ext uri="{0D108BD9-81ED-4DB2-BD59-A6C34878D82A}">
                    <a16:rowId xmlns:a16="http://schemas.microsoft.com/office/drawing/2014/main" xmlns="" val="1623960316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9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16-09-2019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Terrain Collision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Assessment (Roguelike) Overview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extLst>
                  <a:ext uri="{0D108BD9-81ED-4DB2-BD59-A6C34878D82A}">
                    <a16:rowId xmlns:a16="http://schemas.microsoft.com/office/drawing/2014/main" xmlns="" val="454624050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10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23-09-2019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Inheritance Approach Avoid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Finite State Machines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extLst>
                  <a:ext uri="{0D108BD9-81ED-4DB2-BD59-A6C34878D82A}">
                    <a16:rowId xmlns:a16="http://schemas.microsoft.com/office/drawing/2014/main" xmlns="" val="905322406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11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14-10-2019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Intro to Programming Paradigms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Intro to Python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extLst>
                  <a:ext uri="{0D108BD9-81ED-4DB2-BD59-A6C34878D82A}">
                    <a16:rowId xmlns:a16="http://schemas.microsoft.com/office/drawing/2014/main" xmlns="" val="331737331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12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21-10-2019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Functional Programming 1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Functional Programming 2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extLst>
                  <a:ext uri="{0D108BD9-81ED-4DB2-BD59-A6C34878D82A}">
                    <a16:rowId xmlns:a16="http://schemas.microsoft.com/office/drawing/2014/main" xmlns="" val="1295383036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13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28-10-2019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Logical Programming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Assessment (Language Exploration) Overview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extLst>
                  <a:ext uri="{0D108BD9-81ED-4DB2-BD59-A6C34878D82A}">
                    <a16:rowId xmlns:a16="http://schemas.microsoft.com/office/drawing/2014/main" xmlns="" val="932526337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14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04-11-2019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Introduction to Ruby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Introduction to Rust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extLst>
                  <a:ext uri="{0D108BD9-81ED-4DB2-BD59-A6C34878D82A}">
                    <a16:rowId xmlns:a16="http://schemas.microsoft.com/office/drawing/2014/main" xmlns="" val="3814481976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15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11-11-2019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Assessment Work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Assessment Work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extLst>
                  <a:ext uri="{0D108BD9-81ED-4DB2-BD59-A6C34878D82A}">
                    <a16:rowId xmlns:a16="http://schemas.microsoft.com/office/drawing/2014/main" xmlns="" val="3831280871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16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18-11-2019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>
                          <a:effectLst/>
                        </a:rPr>
                        <a:t>Exam Preparation</a:t>
                      </a:r>
                      <a:endParaRPr lang="en-NZ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500" dirty="0">
                          <a:effectLst/>
                        </a:rPr>
                        <a:t>Exam</a:t>
                      </a:r>
                      <a:endParaRPr lang="en-NZ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8" marR="93268" marT="0" marB="0"/>
                </a:tc>
                <a:extLst>
                  <a:ext uri="{0D108BD9-81ED-4DB2-BD59-A6C34878D82A}">
                    <a16:rowId xmlns:a16="http://schemas.microsoft.com/office/drawing/2014/main" xmlns="" val="14436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10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Assessments</a:t>
            </a:r>
            <a:endParaRPr lang="en-US" sz="35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97499"/>
              </p:ext>
            </p:extLst>
          </p:nvPr>
        </p:nvGraphicFramePr>
        <p:xfrm>
          <a:off x="338385" y="1976600"/>
          <a:ext cx="846723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6410">
                  <a:extLst>
                    <a:ext uri="{9D8B030D-6E8A-4147-A177-3AD203B41FA5}">
                      <a16:colId xmlns:a16="http://schemas.microsoft.com/office/drawing/2014/main" xmlns="" val="1878650380"/>
                    </a:ext>
                  </a:extLst>
                </a:gridCol>
                <a:gridCol w="2024242">
                  <a:extLst>
                    <a:ext uri="{9D8B030D-6E8A-4147-A177-3AD203B41FA5}">
                      <a16:colId xmlns:a16="http://schemas.microsoft.com/office/drawing/2014/main" xmlns="" val="3514817832"/>
                    </a:ext>
                  </a:extLst>
                </a:gridCol>
                <a:gridCol w="3516578">
                  <a:extLst>
                    <a:ext uri="{9D8B030D-6E8A-4147-A177-3AD203B41FA5}">
                      <a16:colId xmlns:a16="http://schemas.microsoft.com/office/drawing/2014/main" xmlns="" val="1918102830"/>
                    </a:ext>
                  </a:extLst>
                </a:gridCol>
              </a:tblGrid>
              <a:tr h="273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Assessment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493" marR="10149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Weight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493" marR="10149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Due Date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493" marR="101493" marT="0" marB="0"/>
                </a:tc>
                <a:extLst>
                  <a:ext uri="{0D108BD9-81ED-4DB2-BD59-A6C34878D82A}">
                    <a16:rowId xmlns:a16="http://schemas.microsoft.com/office/drawing/2014/main" xmlns="" val="3083959343"/>
                  </a:ext>
                </a:extLst>
              </a:tr>
              <a:tr h="256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</a:rPr>
                        <a:t>Practicals</a:t>
                      </a:r>
                      <a:endParaRPr lang="en-NZ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493" marR="10149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</a:rPr>
                        <a:t>15%</a:t>
                      </a:r>
                      <a:endParaRPr lang="en-NZ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493" marR="10149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Weekly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493" marR="101493" marT="0" marB="0"/>
                </a:tc>
                <a:extLst>
                  <a:ext uri="{0D108BD9-81ED-4DB2-BD59-A6C34878D82A}">
                    <a16:rowId xmlns:a16="http://schemas.microsoft.com/office/drawing/2014/main" xmlns="" val="324899849"/>
                  </a:ext>
                </a:extLst>
              </a:tr>
              <a:tr h="256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Roguelike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493" marR="10149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</a:rPr>
                        <a:t>40%</a:t>
                      </a:r>
                      <a:endParaRPr lang="en-NZ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493" marR="10149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Friday 25</a:t>
                      </a:r>
                      <a:r>
                        <a:rPr lang="en-AU" sz="2200" baseline="30000" dirty="0">
                          <a:effectLst/>
                        </a:rPr>
                        <a:t>th</a:t>
                      </a:r>
                      <a:r>
                        <a:rPr lang="en-AU" sz="2200" dirty="0">
                          <a:effectLst/>
                        </a:rPr>
                        <a:t> October 5pm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493" marR="101493" marT="0" marB="0"/>
                </a:tc>
                <a:extLst>
                  <a:ext uri="{0D108BD9-81ED-4DB2-BD59-A6C34878D82A}">
                    <a16:rowId xmlns:a16="http://schemas.microsoft.com/office/drawing/2014/main" xmlns="" val="1715622986"/>
                  </a:ext>
                </a:extLst>
              </a:tr>
              <a:tr h="256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</a:rPr>
                        <a:t>Language Exploration</a:t>
                      </a:r>
                      <a:endParaRPr lang="en-NZ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493" marR="10149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</a:rPr>
                        <a:t>30%</a:t>
                      </a:r>
                      <a:endParaRPr lang="en-NZ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493" marR="10149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</a:rPr>
                        <a:t>Friday 22</a:t>
                      </a:r>
                      <a:r>
                        <a:rPr lang="en-AU" sz="2200" baseline="30000">
                          <a:effectLst/>
                        </a:rPr>
                        <a:t>nd</a:t>
                      </a:r>
                      <a:r>
                        <a:rPr lang="en-AU" sz="2200">
                          <a:effectLst/>
                        </a:rPr>
                        <a:t> November 5pm</a:t>
                      </a:r>
                      <a:endParaRPr lang="en-NZ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493" marR="101493" marT="0" marB="0"/>
                </a:tc>
                <a:extLst>
                  <a:ext uri="{0D108BD9-81ED-4DB2-BD59-A6C34878D82A}">
                    <a16:rowId xmlns:a16="http://schemas.microsoft.com/office/drawing/2014/main" xmlns="" val="2107937398"/>
                  </a:ext>
                </a:extLst>
              </a:tr>
              <a:tr h="256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Exam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493" marR="10149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15%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493" marR="10149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Friday 22</a:t>
                      </a:r>
                      <a:r>
                        <a:rPr lang="en-AU" sz="2200" baseline="30000" dirty="0">
                          <a:effectLst/>
                        </a:rPr>
                        <a:t>nd</a:t>
                      </a:r>
                      <a:r>
                        <a:rPr lang="en-AU" sz="2200" dirty="0">
                          <a:effectLst/>
                        </a:rPr>
                        <a:t> </a:t>
                      </a:r>
                      <a:r>
                        <a:rPr lang="en-AU" sz="2200" dirty="0" smtClean="0">
                          <a:effectLst/>
                        </a:rPr>
                        <a:t>November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493" marR="101493" marT="0" marB="0"/>
                </a:tc>
                <a:extLst>
                  <a:ext uri="{0D108BD9-81ED-4DB2-BD59-A6C34878D82A}">
                    <a16:rowId xmlns:a16="http://schemas.microsoft.com/office/drawing/2014/main" xmlns="" val="7750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4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Intro to C++ CLI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Difference between C++ CLI and native C++: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Managed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Automatic garbage collection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Access to the .NET libraries</a:t>
            </a:r>
          </a:p>
        </p:txBody>
      </p:sp>
    </p:spTree>
    <p:extLst>
      <p:ext uri="{BB962C8B-B14F-4D97-AF65-F5344CB8AC3E}">
        <p14:creationId xmlns:p14="http://schemas.microsoft.com/office/powerpoint/2010/main" val="13793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Major difference from C# and Java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All complex objects e.g. buttons, graphics,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user-defined class instances are created </a:t>
            </a:r>
          </a:p>
          <a:p>
            <a:pPr lvl="2"/>
            <a:r>
              <a:rPr lang="en-US" sz="2500" dirty="0" smtClean="0"/>
              <a:t>	dynamically and managed via pointers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Syntactically, C++ CLI uses -&gt; to access properties </a:t>
            </a:r>
          </a:p>
          <a:p>
            <a:pPr lvl="2"/>
            <a:r>
              <a:rPr lang="en-US" sz="2500" dirty="0" smtClean="0"/>
              <a:t>	and methods of dynamically created objects</a:t>
            </a: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81" y="3886200"/>
            <a:ext cx="4550229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General features of C-family languages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Case sensitive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{} to mark the beginning and end of code blocks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087095"/>
            <a:ext cx="4724400" cy="196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2819400"/>
            <a:ext cx="5003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743</Words>
  <Application>Microsoft Macintosh PowerPoint</Application>
  <PresentationFormat>On-screen Show (4:3)</PresentationFormat>
  <Paragraphs>351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Mangal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67</cp:revision>
  <dcterms:created xsi:type="dcterms:W3CDTF">2019-06-29T13:44:04Z</dcterms:created>
  <dcterms:modified xsi:type="dcterms:W3CDTF">2019-07-16T13:07:54Z</dcterms:modified>
</cp:coreProperties>
</file>