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72440"/>
  </p:normalViewPr>
  <p:slideViewPr>
    <p:cSldViewPr>
      <p:cViewPr varScale="1">
        <p:scale>
          <a:sx n="58" d="100"/>
          <a:sy n="58" d="100"/>
        </p:scale>
        <p:origin x="208" y="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4EAA7-B5A7-9A4D-9FD1-EC72E410E78A}" type="datetimeFigureOut">
              <a:rPr lang="en-US" smtClean="0"/>
              <a:t>7/8/19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3F9FE-1503-3543-B430-F28961C3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15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45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08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51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3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23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01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10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6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9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13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54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3600"/>
            <a:ext cx="9144000" cy="230063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/>
              <a:t>Programming </a:t>
            </a:r>
            <a:r>
              <a:rPr lang="en-US" sz="4000" b="1" dirty="0" smtClean="0"/>
              <a:t>4</a:t>
            </a:r>
            <a:endParaRPr lang="en-US" sz="2500" b="1" dirty="0"/>
          </a:p>
          <a:p>
            <a:pPr algn="ctr"/>
            <a:r>
              <a:rPr lang="en-US" sz="4000" b="1" dirty="0" smtClean="0"/>
              <a:t>01.2 Pointers</a:t>
            </a:r>
          </a:p>
          <a:p>
            <a:pPr algn="ctr"/>
            <a:endParaRPr lang="en-US" sz="2500" b="1" dirty="0"/>
          </a:p>
          <a:p>
            <a:pPr algn="ctr"/>
            <a:r>
              <a:rPr lang="en-US" sz="4000" b="1" dirty="0"/>
              <a:t>Semester 2</a:t>
            </a:r>
            <a:r>
              <a:rPr lang="en-US" sz="4000" b="1" dirty="0" smtClean="0"/>
              <a:t>, </a:t>
            </a:r>
            <a:r>
              <a:rPr lang="en-US" sz="40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47412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545534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Dereferencing pointers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Dereferencing </a:t>
            </a:r>
            <a:r>
              <a:rPr lang="mr-IN" sz="2500" dirty="0" smtClean="0"/>
              <a:t>–</a:t>
            </a:r>
            <a:r>
              <a:rPr lang="en-US" sz="2500" dirty="0" smtClean="0"/>
              <a:t> finding the value stored at the</a:t>
            </a:r>
          </a:p>
          <a:p>
            <a:pPr lvl="4"/>
            <a:r>
              <a:rPr lang="en-US" sz="2500" dirty="0"/>
              <a:t>memory address a pointer is pointing to (e.g. holds </a:t>
            </a:r>
          </a:p>
          <a:p>
            <a:pPr lvl="4"/>
            <a:r>
              <a:rPr lang="en-US" sz="2500" dirty="0"/>
              <a:t>the value of</a:t>
            </a:r>
            <a:r>
              <a:rPr lang="en-US" sz="2500" dirty="0" smtClean="0"/>
              <a:t>)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 dereferencing operator is also </a:t>
            </a:r>
            <a:r>
              <a:rPr lang="en-US" sz="2500" dirty="0" smtClean="0"/>
              <a:t>*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* means “the value stored at</a:t>
            </a:r>
            <a:r>
              <a:rPr lang="en-US" sz="2500" dirty="0" smtClean="0"/>
              <a:t>”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Or colloquially “the value of the guy the pointer is 	pointing to</a:t>
            </a:r>
            <a:r>
              <a:rPr lang="en-US" sz="2500" dirty="0" smtClean="0"/>
              <a:t>”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*numPtr means “the value stored at the memory 	address held by numPtr</a:t>
            </a:r>
            <a:r>
              <a:rPr lang="en-US" sz="2500" dirty="0" smtClean="0"/>
              <a:t>”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Or “the value of the variable numPtr is pointing to</a:t>
            </a:r>
            <a:r>
              <a:rPr lang="en-US" sz="2500" dirty="0" smtClean="0"/>
              <a:t>”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813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Example</a:t>
            </a:r>
            <a:endParaRPr lang="en-US" sz="35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087" y="1828800"/>
            <a:ext cx="4493826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6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Example</a:t>
            </a:r>
            <a:endParaRPr lang="en-US" sz="35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28800"/>
            <a:ext cx="3915811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2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Example</a:t>
            </a:r>
            <a:endParaRPr lang="en-US" sz="35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848" y="1905000"/>
            <a:ext cx="476230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7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Example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What are the values of aPtr, bPtr and cPtr?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What are the values of </a:t>
            </a:r>
            <a:r>
              <a:rPr lang="en-US" sz="2500" dirty="0" smtClean="0"/>
              <a:t>*aPtr</a:t>
            </a:r>
            <a:r>
              <a:rPr lang="en-US" sz="2500" dirty="0"/>
              <a:t>, </a:t>
            </a:r>
            <a:r>
              <a:rPr lang="en-US" sz="2500" dirty="0" smtClean="0"/>
              <a:t>*bPtr </a:t>
            </a:r>
            <a:r>
              <a:rPr lang="en-US" sz="2500" dirty="0"/>
              <a:t>and </a:t>
            </a:r>
            <a:r>
              <a:rPr lang="en-US" sz="2500" dirty="0" smtClean="0"/>
              <a:t>*cPtr</a:t>
            </a:r>
            <a:r>
              <a:rPr lang="en-US" sz="2500" dirty="0"/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696" y="3048000"/>
            <a:ext cx="53848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1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491673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Unmanaged vs. Managed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.NET supports two different kinds of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pointer-based </a:t>
            </a:r>
            <a:r>
              <a:rPr lang="en-US" sz="2500" dirty="0"/>
              <a:t>data</a:t>
            </a:r>
            <a:r>
              <a:rPr lang="en-US" sz="2500" dirty="0" smtClean="0"/>
              <a:t>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Unmanaged (Native C++)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Managed (C++ CLI)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Managed objects can be moved in memory by the system while the program is </a:t>
            </a:r>
            <a:r>
              <a:rPr lang="en-US" sz="2500" dirty="0" smtClean="0"/>
              <a:t>running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Unmanaged objects can not be </a:t>
            </a:r>
            <a:r>
              <a:rPr lang="en-US" sz="2500" dirty="0" smtClean="0"/>
              <a:t>moved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If you create managed objects, you get automatic garbage </a:t>
            </a:r>
            <a:r>
              <a:rPr lang="en-US" sz="2500" dirty="0" smtClean="0"/>
              <a:t>collection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07823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360868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Unmanaged vs. Managed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Unmanaged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myClass* unmanagedPtr;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unmanagedPtr = new myClass(</a:t>
            </a:r>
            <a:r>
              <a:rPr lang="mr-IN" sz="2000" dirty="0" smtClean="0"/>
              <a:t>…</a:t>
            </a:r>
            <a:r>
              <a:rPr lang="en-US" sz="2000" dirty="0" smtClean="0"/>
              <a:t>);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Managed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myClass^ </a:t>
            </a:r>
            <a:r>
              <a:rPr lang="en-US" sz="2000" dirty="0"/>
              <a:t>unmanagedPtr;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unmanagedPtr = </a:t>
            </a:r>
            <a:r>
              <a:rPr lang="en-US" sz="2000" dirty="0" smtClean="0"/>
              <a:t>gcnew </a:t>
            </a:r>
            <a:r>
              <a:rPr lang="en-US" sz="2000" dirty="0"/>
              <a:t>myClass</a:t>
            </a:r>
            <a:r>
              <a:rPr lang="en-US" sz="2000" dirty="0" smtClean="0"/>
              <a:t>(…);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31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Graphics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In .NET, forms don’t automatically come with </a:t>
            </a:r>
          </a:p>
          <a:p>
            <a:pPr lvl="2"/>
            <a:r>
              <a:rPr lang="en-AU" sz="2500" dirty="0" smtClean="0"/>
              <a:t>	a drawing surface (canvas</a:t>
            </a:r>
            <a:r>
              <a:rPr lang="en-AU" sz="2500" dirty="0" smtClean="0"/>
              <a:t>)</a:t>
            </a:r>
            <a:endParaRPr lang="en-AU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You must create </a:t>
            </a:r>
            <a:r>
              <a:rPr lang="en-AU" sz="2500" dirty="0" smtClean="0"/>
              <a:t>one</a:t>
            </a:r>
            <a:endParaRPr lang="en-US" sz="20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Create an instance of the class </a:t>
            </a:r>
            <a:r>
              <a:rPr lang="en-US" sz="2500" dirty="0" smtClean="0"/>
              <a:t>Graphics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Using namespace System::Drawing</a:t>
            </a:r>
            <a:endParaRPr lang="en-AU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" y="4038600"/>
            <a:ext cx="79375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1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Global variables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There are technically no global </a:t>
            </a:r>
            <a:r>
              <a:rPr lang="en-AU" sz="2500" dirty="0" smtClean="0"/>
              <a:t>variables</a:t>
            </a:r>
            <a:endParaRPr lang="en-AU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We add data properties to the Form </a:t>
            </a:r>
            <a:r>
              <a:rPr lang="en-AU" sz="2500" dirty="0" smtClean="0"/>
              <a:t>class</a:t>
            </a:r>
            <a:endParaRPr lang="en-AU" sz="2500" dirty="0" smtClean="0"/>
          </a:p>
        </p:txBody>
      </p:sp>
    </p:spTree>
    <p:extLst>
      <p:ext uri="{BB962C8B-B14F-4D97-AF65-F5344CB8AC3E}">
        <p14:creationId xmlns:p14="http://schemas.microsoft.com/office/powerpoint/2010/main" val="128772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Declaring form data properties</a:t>
            </a:r>
            <a:endParaRPr lang="en-US" sz="35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2209800"/>
            <a:ext cx="56134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4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30117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Pointers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Pointers are used rarely in C# and not used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at all in </a:t>
            </a:r>
            <a:r>
              <a:rPr lang="en-US" sz="2500" dirty="0" smtClean="0"/>
              <a:t>Java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Pointers are used a lot in C</a:t>
            </a:r>
            <a:r>
              <a:rPr lang="en-US" sz="2500" dirty="0" smtClean="0"/>
              <a:t>++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All user-defined and system objects are handled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via </a:t>
            </a:r>
            <a:r>
              <a:rPr lang="en-US" sz="2500" dirty="0" smtClean="0"/>
              <a:t>pointers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Complex data structures (e.g. linked lists) rely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heavily on </a:t>
            </a:r>
            <a:r>
              <a:rPr lang="en-US" sz="2500" dirty="0" smtClean="0"/>
              <a:t>pointers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39405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Instantiating form data properties</a:t>
            </a:r>
            <a:endParaRPr lang="en-US" sz="35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96" y="2179881"/>
            <a:ext cx="7391400" cy="249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5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76229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Pointers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When you declare a variable (e.g. int num), it </a:t>
            </a:r>
          </a:p>
          <a:p>
            <a:pPr lvl="4"/>
            <a:r>
              <a:rPr lang="en-US" sz="2500" dirty="0" smtClean="0"/>
              <a:t>is assigned a memory location where its value </a:t>
            </a:r>
          </a:p>
          <a:p>
            <a:pPr lvl="4"/>
            <a:r>
              <a:rPr lang="en-US" sz="2500" dirty="0" smtClean="0"/>
              <a:t>will be </a:t>
            </a:r>
            <a:r>
              <a:rPr lang="en-US" sz="2500" dirty="0" smtClean="0"/>
              <a:t>stored</a:t>
            </a:r>
            <a:endParaRPr lang="en-US" sz="25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295400" y="3124200"/>
            <a:ext cx="6428261" cy="3303454"/>
            <a:chOff x="421802" y="3181483"/>
            <a:chExt cx="6428261" cy="3303454"/>
          </a:xfrm>
        </p:grpSpPr>
        <p:sp>
          <p:nvSpPr>
            <p:cNvPr id="3" name="Rectangle 4"/>
            <p:cNvSpPr>
              <a:spLocks noChangeArrowheads="1"/>
            </p:cNvSpPr>
            <p:nvPr/>
          </p:nvSpPr>
          <p:spPr bwMode="auto">
            <a:xfrm>
              <a:off x="4114800" y="3605212"/>
              <a:ext cx="2735263" cy="5762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4114800" y="4181475"/>
              <a:ext cx="2735263" cy="5762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4114800" y="4757737"/>
              <a:ext cx="2735263" cy="5762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114800" y="5334000"/>
              <a:ext cx="2735263" cy="5762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14800" y="5908675"/>
              <a:ext cx="2735263" cy="5762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709862" y="3181483"/>
              <a:ext cx="1916113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1500" dirty="0"/>
                <a:t>Memory Addresses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421802" y="4898316"/>
              <a:ext cx="1819748" cy="293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NZ" sz="1300" dirty="0"/>
                <a:t>n</a:t>
              </a:r>
              <a:r>
                <a:rPr lang="en-NZ" sz="1300" dirty="0" smtClean="0"/>
                <a:t>um will </a:t>
              </a:r>
              <a:r>
                <a:rPr lang="en-NZ" sz="1300" dirty="0"/>
                <a:t>be stored here</a:t>
              </a:r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2241550" y="4829175"/>
              <a:ext cx="936625" cy="431800"/>
            </a:xfrm>
            <a:prstGeom prst="rightArrow">
              <a:avLst>
                <a:gd name="adj1" fmla="val 50000"/>
                <a:gd name="adj2" fmla="val 542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5038725" y="3181483"/>
              <a:ext cx="887412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1500" dirty="0"/>
                <a:t>Memory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215141" y="3728030"/>
              <a:ext cx="887412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1500" dirty="0" smtClean="0"/>
                <a:t>115</a:t>
              </a:r>
              <a:endParaRPr lang="en-NZ" sz="1500" dirty="0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227388" y="4302705"/>
              <a:ext cx="887412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1500" dirty="0" smtClean="0"/>
                <a:t>116</a:t>
              </a:r>
              <a:endParaRPr lang="en-NZ" sz="1500" dirty="0"/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3249159" y="4884286"/>
              <a:ext cx="887412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1500" dirty="0" smtClean="0"/>
                <a:t>117</a:t>
              </a:r>
              <a:endParaRPr lang="en-NZ" sz="1500" dirty="0"/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3260045" y="5465867"/>
              <a:ext cx="887412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1500" dirty="0" smtClean="0"/>
                <a:t>118</a:t>
              </a:r>
              <a:endParaRPr lang="en-NZ" sz="1500" dirty="0"/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3260045" y="6047448"/>
              <a:ext cx="887412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1500" dirty="0" smtClean="0"/>
                <a:t>119</a:t>
              </a:r>
              <a:endParaRPr lang="en-NZ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742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30117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Pointers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Pointers are special variables that hold memory 	addresses where values </a:t>
            </a:r>
            <a:r>
              <a:rPr lang="en-US" sz="2500" dirty="0" smtClean="0"/>
              <a:t>live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You can think of num as the variable whose value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is stored at memory address </a:t>
            </a:r>
            <a:r>
              <a:rPr lang="en-US" sz="2500" dirty="0" smtClean="0"/>
              <a:t>117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You can use the pointer to observe and change the 	value of num (e.g. the value stored at memory </a:t>
            </a:r>
          </a:p>
          <a:p>
            <a:pPr lvl="2"/>
            <a:r>
              <a:rPr lang="en-US" sz="2500" dirty="0"/>
              <a:t>	 address 117</a:t>
            </a:r>
            <a:r>
              <a:rPr lang="en-US" sz="2500" dirty="0" smtClean="0"/>
              <a:t>)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81768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Pointers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To declare a pointer in C++, use the * operator.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int *numPtr;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Currently</a:t>
            </a:r>
            <a:r>
              <a:rPr lang="en-US" sz="2500" dirty="0"/>
              <a:t>, numPtr points </a:t>
            </a:r>
            <a:r>
              <a:rPr lang="en-US" sz="2500" dirty="0" smtClean="0"/>
              <a:t>to nowhere and has no 	memory </a:t>
            </a:r>
            <a:r>
              <a:rPr lang="en-US" sz="2500" dirty="0" smtClean="0"/>
              <a:t>address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 memory address must contain an </a:t>
            </a:r>
            <a:r>
              <a:rPr lang="en-US" sz="2500" dirty="0" smtClean="0"/>
              <a:t>integer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65762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8397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Initialising pointers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You can’t assign a memory address directly to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a </a:t>
            </a:r>
            <a:r>
              <a:rPr lang="en-US" sz="2500" dirty="0" smtClean="0"/>
              <a:t>pointer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You can’t say </a:t>
            </a:r>
            <a:r>
              <a:rPr lang="en-US" sz="2500" dirty="0"/>
              <a:t>numPtr </a:t>
            </a:r>
            <a:r>
              <a:rPr lang="en-US" sz="2500" dirty="0" smtClean="0"/>
              <a:t>= memory address </a:t>
            </a:r>
            <a:r>
              <a:rPr lang="en-US" sz="2500" dirty="0" smtClean="0"/>
              <a:t>117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You can initialise a pointer by: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Setting it to point to an existing </a:t>
            </a:r>
            <a:r>
              <a:rPr lang="en-US" sz="2000" dirty="0" smtClean="0"/>
              <a:t>variable</a:t>
            </a:r>
            <a:endParaRPr lang="en-US" sz="2000" dirty="0" smtClean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Creating a new variable for it to point </a:t>
            </a:r>
            <a:r>
              <a:rPr lang="en-US" sz="2000" dirty="0" smtClean="0"/>
              <a:t>to</a:t>
            </a:r>
            <a:endParaRPr lang="en-US" sz="2000" dirty="0" smtClean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Setting it equal to an already initialised </a:t>
            </a:r>
            <a:r>
              <a:rPr lang="en-US" sz="2000" dirty="0" smtClean="0"/>
              <a:t>pointer</a:t>
            </a:r>
            <a:endParaRPr lang="en-US" sz="2000" dirty="0" smtClean="0"/>
          </a:p>
          <a:p>
            <a:pPr marL="1257300" lvl="2" indent="-342900">
              <a:buFont typeface="Arial" charset="0"/>
              <a:buChar char="•"/>
            </a:pPr>
            <a:endParaRPr lang="en-US" sz="2500" dirty="0" smtClean="0"/>
          </a:p>
          <a:p>
            <a:pPr marL="1257300" lvl="2" indent="-342900">
              <a:buFont typeface="Arial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9309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91618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Initialising pointers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method 1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Setting it to point to an existing </a:t>
            </a:r>
            <a:r>
              <a:rPr lang="en-US" sz="2500" dirty="0" smtClean="0"/>
              <a:t>variable: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&amp; is ”the address of</a:t>
            </a:r>
            <a:r>
              <a:rPr lang="en-US" sz="2000" dirty="0" smtClean="0"/>
              <a:t>”</a:t>
            </a:r>
            <a:endParaRPr lang="en-US" sz="2000" dirty="0" smtClean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numPtr contains the address of </a:t>
            </a:r>
            <a:r>
              <a:rPr lang="en-US" sz="2000" dirty="0" smtClean="0"/>
              <a:t>x</a:t>
            </a:r>
            <a:endParaRPr lang="en-US" sz="2000" dirty="0" smtClean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numPtr “points to” </a:t>
            </a:r>
            <a:r>
              <a:rPr lang="en-US" sz="2000" dirty="0" smtClean="0"/>
              <a:t>x</a:t>
            </a:r>
            <a:endParaRPr lang="en-US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581400"/>
            <a:ext cx="3757599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4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91618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Initialising pointers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method 2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Creating a new variable for it to point </a:t>
            </a:r>
            <a:r>
              <a:rPr lang="en-US" sz="2500" dirty="0" smtClean="0"/>
              <a:t>to: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“new int” allocates sufficient memory to hold an </a:t>
            </a:r>
            <a:r>
              <a:rPr lang="en-US" sz="2000" dirty="0" smtClean="0"/>
              <a:t>int</a:t>
            </a:r>
            <a:endParaRPr lang="en-US" sz="2000" dirty="0" smtClean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Returns the memory address of the allocated </a:t>
            </a:r>
            <a:r>
              <a:rPr lang="en-US" sz="2000" dirty="0" smtClean="0"/>
              <a:t>space</a:t>
            </a:r>
            <a:endParaRPr lang="en-US" sz="2000" dirty="0" smtClean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numPtr points to that memory </a:t>
            </a:r>
            <a:r>
              <a:rPr lang="en-US" sz="2000" dirty="0" smtClean="0"/>
              <a:t>address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06" y="3581400"/>
            <a:ext cx="5052587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9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Initialising pointers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method 3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Setting it equal to an already initialised </a:t>
            </a:r>
            <a:r>
              <a:rPr lang="en-US" sz="2500" dirty="0" smtClean="0"/>
              <a:t>pointer</a:t>
            </a:r>
            <a:r>
              <a:rPr lang="en-US" sz="2500" dirty="0"/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796" y="2743200"/>
            <a:ext cx="50546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348</Words>
  <Application>Microsoft Macintosh PowerPoint</Application>
  <PresentationFormat>On-screen Show (4:3)</PresentationFormat>
  <Paragraphs>140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 (1000034561)</cp:lastModifiedBy>
  <cp:revision>45</cp:revision>
  <dcterms:created xsi:type="dcterms:W3CDTF">2019-07-01T01:08:47Z</dcterms:created>
  <dcterms:modified xsi:type="dcterms:W3CDTF">2019-07-07T22:26:49Z</dcterms:modified>
</cp:coreProperties>
</file>