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6" r:id="rId9"/>
    <p:sldId id="289" r:id="rId10"/>
    <p:sldId id="263" r:id="rId11"/>
    <p:sldId id="264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0" r:id="rId26"/>
    <p:sldId id="286" r:id="rId27"/>
    <p:sldId id="287" r:id="rId28"/>
    <p:sldId id="282" r:id="rId29"/>
    <p:sldId id="288" r:id="rId30"/>
    <p:sldId id="283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54"/>
  </p:normalViewPr>
  <p:slideViewPr>
    <p:cSldViewPr>
      <p:cViewPr varScale="1">
        <p:scale>
          <a:sx n="104" d="100"/>
          <a:sy n="104" d="100"/>
        </p:scale>
        <p:origin x="680" y="200"/>
      </p:cViewPr>
      <p:guideLst>
        <p:guide orient="horz" pos="2208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C0D3-76A8-3943-81E5-A2555E5107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BB2CA-74C8-6B4E-8363-D922ECB3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11.1 Intro to </a:t>
            </a:r>
            <a:r>
              <a:rPr lang="en-US" sz="4000" b="1" smtClean="0"/>
              <a:t>Programming Paradigms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6236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Declarative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Building logic without describing its </a:t>
            </a:r>
            <a:r>
              <a:rPr lang="en-US" sz="2500" dirty="0" smtClean="0"/>
              <a:t>flow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 of declarative languages are HTML,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XML and </a:t>
            </a:r>
            <a:r>
              <a:rPr lang="en-US" sz="2500" dirty="0" smtClean="0"/>
              <a:t>SQL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2366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Logical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Based on predicate </a:t>
            </a:r>
            <a:r>
              <a:rPr lang="en-US" sz="2500" dirty="0" smtClean="0"/>
              <a:t>calculus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Statements are expressed as facts and </a:t>
            </a:r>
            <a:r>
              <a:rPr lang="en-US" sz="2500" dirty="0" smtClean="0"/>
              <a:t>rules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 of logical languages are Alma-0 and </a:t>
            </a:r>
            <a:r>
              <a:rPr lang="en-US" sz="2500" dirty="0" smtClean="0"/>
              <a:t>Prolog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6965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smtClean="0"/>
              <a:t>Example </a:t>
            </a:r>
            <a:r>
              <a:rPr lang="mr-IN" sz="3500" b="1" smtClean="0"/>
              <a:t>–</a:t>
            </a:r>
            <a:r>
              <a:rPr lang="en-US" sz="3500" b="1" smtClean="0"/>
              <a:t> Prolog 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64" y="1905000"/>
            <a:ext cx="580526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685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set of </a:t>
            </a:r>
            <a:r>
              <a:rPr lang="en-US" sz="2500" dirty="0" smtClean="0"/>
              <a:t>rules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Distinguished into three levels: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Words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Phrases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Context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 include: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96" y="4114800"/>
            <a:ext cx="6527800" cy="11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Types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Strong typed vs. weak </a:t>
            </a:r>
            <a:r>
              <a:rPr lang="en-US" sz="2500" dirty="0" smtClean="0"/>
              <a:t>typed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Static typed </a:t>
            </a:r>
            <a:r>
              <a:rPr lang="en-US" sz="2500" dirty="0"/>
              <a:t>vs. </a:t>
            </a:r>
            <a:r>
              <a:rPr lang="en-US" sz="2500" dirty="0" smtClean="0"/>
              <a:t>dynamic </a:t>
            </a:r>
            <a:r>
              <a:rPr lang="en-US" sz="2500" dirty="0" smtClean="0"/>
              <a:t>typed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2971800"/>
            <a:ext cx="8077200" cy="1891598"/>
            <a:chOff x="609600" y="3048000"/>
            <a:chExt cx="8077200" cy="18915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048000"/>
              <a:ext cx="3962400" cy="189159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3048000"/>
              <a:ext cx="3962400" cy="1864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8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54553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Python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World’s fastest growing programming </a:t>
            </a:r>
            <a:r>
              <a:rPr lang="en-US" sz="2500" dirty="0" smtClean="0"/>
              <a:t>language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An imperative/object-oriented programming </a:t>
            </a:r>
          </a:p>
          <a:p>
            <a:pPr lvl="2"/>
            <a:r>
              <a:rPr lang="en-US" sz="2500" dirty="0" smtClean="0"/>
              <a:t>	language with functional </a:t>
            </a:r>
            <a:r>
              <a:rPr lang="en-US" sz="2500" dirty="0" smtClean="0"/>
              <a:t>features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Solve problems in less time with fewer lines of </a:t>
            </a:r>
            <a:r>
              <a:rPr lang="en-US" sz="2500" dirty="0" smtClean="0"/>
              <a:t>code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Compiles to byte code, then </a:t>
            </a:r>
            <a:r>
              <a:rPr lang="en-US" sz="2500" dirty="0" smtClean="0"/>
              <a:t>interpreted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High level language </a:t>
            </a:r>
            <a:r>
              <a:rPr lang="mr-IN" sz="2500" dirty="0" smtClean="0"/>
              <a:t>–</a:t>
            </a:r>
            <a:r>
              <a:rPr lang="en-US" sz="2500" dirty="0" smtClean="0"/>
              <a:t> garbage </a:t>
            </a:r>
            <a:r>
              <a:rPr lang="en-US" sz="2500" dirty="0" smtClean="0"/>
              <a:t>collection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Cross-platform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Huge </a:t>
            </a:r>
            <a:r>
              <a:rPr lang="en-US" sz="2500" dirty="0" smtClean="0"/>
              <a:t>community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Large </a:t>
            </a:r>
            <a:r>
              <a:rPr lang="en-US" sz="2500" dirty="0" smtClean="0"/>
              <a:t>ecosystem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25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Python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Use # for single-line comments and ‘’’ for </a:t>
            </a:r>
          </a:p>
          <a:p>
            <a:pPr lvl="2"/>
            <a:r>
              <a:rPr lang="en-AU" sz="2500" dirty="0" smtClean="0"/>
              <a:t>	multi-line </a:t>
            </a:r>
            <a:r>
              <a:rPr lang="en-AU" sz="2500" dirty="0" smtClean="0"/>
              <a:t>comments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No semi-colons at the end of </a:t>
            </a:r>
            <a:r>
              <a:rPr lang="en-AU" sz="2500" dirty="0" smtClean="0"/>
              <a:t>statements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Use indentation for code </a:t>
            </a:r>
            <a:r>
              <a:rPr lang="en-AU" sz="2500" dirty="0" smtClean="0"/>
              <a:t>blocks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Tabs or spaces </a:t>
            </a:r>
            <a:r>
              <a:rPr lang="mr-IN" sz="2500" dirty="0" smtClean="0"/>
              <a:t>–</a:t>
            </a:r>
            <a:r>
              <a:rPr lang="en-AU" sz="2500" dirty="0" smtClean="0"/>
              <a:t> convention is one tab and </a:t>
            </a:r>
          </a:p>
          <a:p>
            <a:pPr lvl="2"/>
            <a:r>
              <a:rPr lang="en-AU" sz="2500" dirty="0" smtClean="0"/>
              <a:t>	four </a:t>
            </a:r>
            <a:r>
              <a:rPr lang="en-AU" sz="2500" dirty="0" smtClean="0"/>
              <a:t>spaces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482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Python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Six principal in-built types in </a:t>
            </a:r>
            <a:r>
              <a:rPr lang="en-AU" sz="2500" dirty="0" smtClean="0"/>
              <a:t>Python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Types are not declared, they are </a:t>
            </a:r>
            <a:r>
              <a:rPr lang="en-AU" sz="2500" dirty="0" smtClean="0"/>
              <a:t>inferred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22" y="3048000"/>
            <a:ext cx="4364948" cy="30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399340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Python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/>
              <a:t>Supports basic operators including: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Arithmetic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Comparison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Logical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 smtClean="0"/>
              <a:t>Assignment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Special </a:t>
            </a:r>
            <a:r>
              <a:rPr lang="en-AU" sz="2500" dirty="0" smtClean="0"/>
              <a:t>Operators</a:t>
            </a:r>
            <a:endParaRPr lang="en-AU" sz="25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049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arithmetic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6" y="2133600"/>
            <a:ext cx="6311900" cy="34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Going forward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Last week was the end of the C++ CLI </a:t>
            </a:r>
            <a:r>
              <a:rPr lang="en-US" sz="2500" dirty="0" smtClean="0"/>
              <a:t>content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This week and beyond we are going to look </a:t>
            </a:r>
          </a:p>
          <a:p>
            <a:pPr lvl="2"/>
            <a:r>
              <a:rPr lang="en-US" sz="2500" dirty="0" smtClean="0"/>
              <a:t>	into </a:t>
            </a:r>
            <a:r>
              <a:rPr lang="en-US" sz="2500" dirty="0"/>
              <a:t>different programming </a:t>
            </a:r>
            <a:r>
              <a:rPr lang="en-US" sz="2500" dirty="0" smtClean="0"/>
              <a:t>paradigms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Roguelike assignment is due next Friday </a:t>
            </a:r>
            <a:r>
              <a:rPr lang="en-US" sz="2500" dirty="0" smtClean="0"/>
              <a:t>5pm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31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comparison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30" y="2133600"/>
            <a:ext cx="6884132" cy="31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logical operators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2133600"/>
            <a:ext cx="7162800" cy="20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38682"/>
              </p:ext>
            </p:extLst>
          </p:nvPr>
        </p:nvGraphicFramePr>
        <p:xfrm>
          <a:off x="967937" y="1828800"/>
          <a:ext cx="7220318" cy="4042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9382">
                  <a:extLst>
                    <a:ext uri="{9D8B030D-6E8A-4147-A177-3AD203B41FA5}">
                      <a16:colId xmlns:a16="http://schemas.microsoft.com/office/drawing/2014/main" xmlns="" val="1878650380"/>
                    </a:ext>
                  </a:extLst>
                </a:gridCol>
                <a:gridCol w="2095468">
                  <a:extLst>
                    <a:ext uri="{9D8B030D-6E8A-4147-A177-3AD203B41FA5}">
                      <a16:colId xmlns:a16="http://schemas.microsoft.com/office/drawing/2014/main" xmlns="" val="3514817832"/>
                    </a:ext>
                  </a:extLst>
                </a:gridCol>
                <a:gridCol w="2095468"/>
              </a:tblGrid>
              <a:tr h="394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Equivalent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083959343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5</a:t>
                      </a:r>
                    </a:p>
                  </a:txBody>
                  <a:tcPr marL="63500" marR="50800" marT="63500" marB="57150" anchor="ctr"/>
                </a:tc>
                <a:extLst>
                  <a:ext uri="{0D108BD9-81ED-4DB2-BD59-A6C34878D82A}">
                    <a16:rowId xmlns:a16="http://schemas.microsoft.com/office/drawing/2014/main" xmlns="" val="324899849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+=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+=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+ 5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-=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-=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- 5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*=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*=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*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/=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/=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/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%=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%=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%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//=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//=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// 5</a:t>
                      </a:r>
                    </a:p>
                  </a:txBody>
                  <a:tcPr marL="63500" marR="50800" marT="63500" marB="57150" anchor="ctr"/>
                </a:tc>
              </a:tr>
              <a:tr h="36183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>
                          <a:effectLst/>
                        </a:rPr>
                        <a:t>**=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**= 5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2200" dirty="0">
                          <a:effectLst/>
                        </a:rPr>
                        <a:t>x = x ** 5</a:t>
                      </a:r>
                    </a:p>
                  </a:txBody>
                  <a:tcPr marL="63500" marR="50800" marT="63500" marB="57150" anchor="ctr"/>
                </a:tc>
                <a:extLst>
                  <a:ext uri="{0D108BD9-81ED-4DB2-BD59-A6C34878D82A}">
                    <a16:rowId xmlns:a16="http://schemas.microsoft.com/office/drawing/2014/main" xmlns="" val="171562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special operators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133600"/>
            <a:ext cx="4800600" cy="38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special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96" y="2286000"/>
            <a:ext cx="5638800" cy="27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Casting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/>
              <a:t>Implicit </a:t>
            </a:r>
            <a:r>
              <a:rPr lang="mr-IN" sz="2500" dirty="0"/>
              <a:t>–</a:t>
            </a:r>
            <a:r>
              <a:rPr lang="en-AU" sz="2500" dirty="0"/>
              <a:t> automatically performed by the Python </a:t>
            </a:r>
            <a:r>
              <a:rPr lang="en-AU" sz="2500" dirty="0" smtClean="0"/>
              <a:t>	</a:t>
            </a:r>
            <a:r>
              <a:rPr lang="en-AU" sz="2500" dirty="0" smtClean="0"/>
              <a:t>interpreter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Explicit </a:t>
            </a:r>
            <a:r>
              <a:rPr lang="mr-IN" sz="2500" dirty="0" smtClean="0"/>
              <a:t>–</a:t>
            </a:r>
            <a:r>
              <a:rPr lang="en-AU" sz="2500" dirty="0" smtClean="0"/>
              <a:t> the type of object is converted using a 	predefined </a:t>
            </a:r>
            <a:r>
              <a:rPr lang="en-AU" sz="2500" dirty="0" smtClean="0"/>
              <a:t>function</a:t>
            </a:r>
            <a:endParaRPr lang="en-AU" sz="25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9116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Casting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implicit type conversion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96" y="2057400"/>
            <a:ext cx="6477000" cy="32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Casting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explicit type conversion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6705600" cy="36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Flow of control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If </a:t>
            </a:r>
            <a:r>
              <a:rPr lang="en-AU" sz="2500" dirty="0" smtClean="0"/>
              <a:t>statement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</a:t>
            </a:r>
            <a:r>
              <a:rPr lang="en-US" sz="2500" dirty="0" smtClean="0"/>
              <a:t>statement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While </a:t>
            </a:r>
            <a:r>
              <a:rPr lang="en-US" sz="2500" dirty="0" smtClean="0"/>
              <a:t>statement</a:t>
            </a:r>
            <a:endParaRPr lang="en-AU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3200400"/>
            <a:ext cx="6337300" cy="27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Flow of control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for statements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For statements are much closer to foreach</a:t>
            </a:r>
          </a:p>
          <a:p>
            <a:pPr lvl="2"/>
            <a:r>
              <a:rPr lang="en-AU" sz="2500" dirty="0"/>
              <a:t>	</a:t>
            </a:r>
            <a:r>
              <a:rPr lang="en-AU" sz="2500" dirty="0" smtClean="0"/>
              <a:t>statements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6" y="3048000"/>
            <a:ext cx="5930900" cy="28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Paradigms and syntax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Programming languages are built on a series </a:t>
            </a:r>
          </a:p>
          <a:p>
            <a:pPr lvl="2"/>
            <a:r>
              <a:rPr lang="en-US" sz="2500" dirty="0" smtClean="0"/>
              <a:t>	of </a:t>
            </a:r>
            <a:r>
              <a:rPr lang="en-US" sz="2500" dirty="0" smtClean="0"/>
              <a:t>choices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Paradigm is an approach used to solve a problem </a:t>
            </a:r>
          </a:p>
          <a:p>
            <a:pPr lvl="3"/>
            <a:r>
              <a:rPr lang="en-US" sz="2500" dirty="0" smtClean="0"/>
              <a:t>	or do a </a:t>
            </a:r>
            <a:r>
              <a:rPr lang="en-US" sz="2500" dirty="0" smtClean="0"/>
              <a:t>task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Syntax refers to a programming languages textual 	</a:t>
            </a:r>
            <a:r>
              <a:rPr lang="en-US" sz="2500" dirty="0" smtClean="0"/>
              <a:t>features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138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057400"/>
            <a:ext cx="5562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String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6" y="1905000"/>
            <a:ext cx="7239000" cy="18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Paradigms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Imperative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Functional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Declarative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1896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Imperative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step by step sequence of </a:t>
            </a:r>
            <a:r>
              <a:rPr lang="en-US" sz="2500" dirty="0" smtClean="0"/>
              <a:t>instructions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Changes the state of the </a:t>
            </a:r>
            <a:r>
              <a:rPr lang="en-US" sz="2500" dirty="0" smtClean="0"/>
              <a:t>program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 of imperative languages are C#, Java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and C</a:t>
            </a:r>
            <a:r>
              <a:rPr lang="en-US" sz="2500" dirty="0" smtClean="0"/>
              <a:t>++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529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Python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" y="1981200"/>
            <a:ext cx="7823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Functional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Based on lambda calculus.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Functional logic: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Functions are first-class </a:t>
            </a:r>
            <a:r>
              <a:rPr lang="en-US" sz="2000" dirty="0" smtClean="0"/>
              <a:t>objects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Programs are stateless.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High order </a:t>
            </a:r>
            <a:r>
              <a:rPr lang="en-US" sz="2000" dirty="0" smtClean="0"/>
              <a:t>functions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No looping</a:t>
            </a:r>
            <a:r>
              <a:rPr lang="mr-IN" sz="2000" dirty="0"/>
              <a:t>…</a:t>
            </a:r>
            <a:endParaRPr lang="en-AU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Supports </a:t>
            </a:r>
            <a:r>
              <a:rPr lang="en-AU" sz="2000" dirty="0" smtClean="0"/>
              <a:t>the four main principles of </a:t>
            </a:r>
            <a:r>
              <a:rPr lang="en-AU" sz="2000" dirty="0" smtClean="0"/>
              <a:t>OO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 of functional languages are Haskell and F</a:t>
            </a:r>
            <a:r>
              <a:rPr lang="en-US" sz="2500" dirty="0" smtClean="0"/>
              <a:t>#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486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90" y="1905000"/>
            <a:ext cx="6650212" cy="19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Haskell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92300"/>
            <a:ext cx="4343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369</Words>
  <Application>Microsoft Macintosh PowerPoint</Application>
  <PresentationFormat>On-screen Show (4:3)</PresentationFormat>
  <Paragraphs>176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Mangal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35</cp:revision>
  <dcterms:created xsi:type="dcterms:W3CDTF">2019-07-01T01:09:06Z</dcterms:created>
  <dcterms:modified xsi:type="dcterms:W3CDTF">2019-07-08T01:31:45Z</dcterms:modified>
</cp:coreProperties>
</file>