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68750"/>
  </p:normalViewPr>
  <p:slideViewPr>
    <p:cSldViewPr>
      <p:cViewPr varScale="1">
        <p:scale>
          <a:sx n="72" d="100"/>
          <a:sy n="72" d="100"/>
        </p:scale>
        <p:origin x="2208" y="200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C3942-CBA5-E247-A561-18C22305A47E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03CF-CF0E-274E-9C8C-6CA039D2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H1 </a:t>
            </a:r>
            <a:r>
              <a:rPr lang="mr-IN" baseline="0" dirty="0" smtClean="0"/>
              <a:t>–</a:t>
            </a:r>
            <a:r>
              <a:rPr lang="en-US" baseline="0" dirty="0" smtClean="0"/>
              <a:t> amber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H2 </a:t>
            </a:r>
            <a:r>
              <a:rPr lang="mr-IN" baseline="0" dirty="0" smtClean="0"/>
              <a:t>–</a:t>
            </a:r>
            <a:r>
              <a:rPr lang="en-US" baseline="0" dirty="0" smtClean="0"/>
              <a:t> eagle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V1 </a:t>
            </a:r>
            <a:r>
              <a:rPr lang="mr-IN" baseline="0" dirty="0" smtClean="0"/>
              <a:t>–</a:t>
            </a:r>
            <a:r>
              <a:rPr lang="en-US" baseline="0" dirty="0" smtClean="0"/>
              <a:t> apple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V2 </a:t>
            </a:r>
            <a:r>
              <a:rPr lang="mr-IN" baseline="0" dirty="0" smtClean="0"/>
              <a:t>–</a:t>
            </a:r>
            <a:r>
              <a:rPr lang="en-US" baseline="0" dirty="0" smtClean="0"/>
              <a:t> raise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H1 </a:t>
            </a:r>
            <a:r>
              <a:rPr lang="mr-IN" baseline="0" dirty="0" smtClean="0"/>
              <a:t>–</a:t>
            </a:r>
            <a:r>
              <a:rPr lang="en-US" baseline="0" dirty="0" smtClean="0"/>
              <a:t> apple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H2 </a:t>
            </a:r>
            <a:r>
              <a:rPr lang="mr-IN" baseline="0" dirty="0" smtClean="0"/>
              <a:t>–</a:t>
            </a:r>
            <a:r>
              <a:rPr lang="en-US" baseline="0" dirty="0" smtClean="0"/>
              <a:t> raise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V1 </a:t>
            </a:r>
            <a:r>
              <a:rPr lang="mr-IN" baseline="0" dirty="0" smtClean="0"/>
              <a:t>–</a:t>
            </a:r>
            <a:r>
              <a:rPr lang="en-US" baseline="0" dirty="0" smtClean="0"/>
              <a:t> amber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V2 </a:t>
            </a:r>
            <a:r>
              <a:rPr lang="mr-IN" baseline="0" dirty="0" smtClean="0"/>
              <a:t>–</a:t>
            </a:r>
            <a:r>
              <a:rPr lang="en-US" baseline="0" dirty="0" smtClean="0"/>
              <a:t> eagle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03CF-CF0E-274E-9C8C-6CA039D221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03CF-CF0E-274E-9C8C-6CA039D221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13.1 </a:t>
            </a:r>
            <a:r>
              <a:rPr lang="en-US" sz="4000" b="1" smtClean="0"/>
              <a:t>Logical </a:t>
            </a:r>
            <a:r>
              <a:rPr lang="en-US" sz="4000" b="1" smtClean="0"/>
              <a:t>Programming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569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7812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Relations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We need to be careful how we phrase things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Constraints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Conditions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Example, X and Y are sisters if: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X and Y are both female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They have the same father and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They have the same mother and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X is not the same as Y</a:t>
            </a:r>
          </a:p>
        </p:txBody>
      </p:sp>
    </p:spTree>
    <p:extLst>
      <p:ext uri="{BB962C8B-B14F-4D97-AF65-F5344CB8AC3E}">
        <p14:creationId xmlns:p14="http://schemas.microsoft.com/office/powerpoint/2010/main" val="261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Facts, rules and queries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Declare facts describing explicit relationships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Define rules defining implicit relationships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queries by asking about relationships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4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Facts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John has the following cellphone number: 0271234567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Prolog, it would be written as: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cellphone_num(john, 0271234567)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cellphone_num(john</a:t>
            </a:r>
            <a:r>
              <a:rPr lang="en-US" sz="2500" dirty="0"/>
              <a:t>, </a:t>
            </a:r>
            <a:r>
              <a:rPr lang="en-US" sz="2500" dirty="0" smtClean="0"/>
              <a:t>0271234567) is </a:t>
            </a:r>
            <a:r>
              <a:rPr lang="en-US" sz="2500" dirty="0"/>
              <a:t>also called </a:t>
            </a:r>
            <a:endParaRPr lang="en-US" sz="2500" dirty="0" smtClean="0"/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</a:t>
            </a:r>
            <a:r>
              <a:rPr lang="en-US" sz="2500" dirty="0"/>
              <a:t>predicate or </a:t>
            </a:r>
            <a:r>
              <a:rPr lang="en-US" sz="2500" dirty="0" smtClean="0"/>
              <a:t>clause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578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Facts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lectures(X, Y): lecturer X lectures paper </a:t>
            </a:r>
            <a:r>
              <a:rPr lang="en-US" sz="2500" dirty="0" smtClean="0"/>
              <a:t>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studies(X, Y): student X studies papers 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Facts </a:t>
            </a:r>
            <a:r>
              <a:rPr lang="en-US" sz="2500" dirty="0"/>
              <a:t>form Prolog’s database/knowledge </a:t>
            </a:r>
            <a:r>
              <a:rPr lang="en-US" sz="2500" dirty="0" smtClean="0"/>
              <a:t>base 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02" y="3119064"/>
            <a:ext cx="642459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Facts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Facts are unit clauses and rules are non-unit clauses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513440"/>
            <a:ext cx="8001000" cy="18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Queries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Based on facts and rules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Can ask questions based in the stored information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satisfy a query, Prolog check if a known fact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in the knowledge base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" y="3542696"/>
            <a:ext cx="7569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Queries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are a choir conductor. </a:t>
            </a:r>
            <a:r>
              <a:rPr lang="en-US" sz="2500" dirty="0"/>
              <a:t>In your choir, you </a:t>
            </a:r>
            <a:endParaRPr lang="en-US" sz="2500" dirty="0" smtClean="0"/>
          </a:p>
          <a:p>
            <a:pPr lvl="4"/>
            <a:r>
              <a:rPr lang="en-US" sz="2500" dirty="0" smtClean="0"/>
              <a:t>have </a:t>
            </a:r>
            <a:r>
              <a:rPr lang="en-US" sz="2500" dirty="0"/>
              <a:t>sopranos, altos, tenors, and </a:t>
            </a:r>
            <a:r>
              <a:rPr lang="en-US" sz="2500" dirty="0" smtClean="0"/>
              <a:t>baritones. </a:t>
            </a:r>
          </a:p>
          <a:p>
            <a:pPr lvl="4"/>
            <a:r>
              <a:rPr lang="en-US" sz="2500" dirty="0" smtClean="0"/>
              <a:t>Sopranos and tenors are upper voices </a:t>
            </a:r>
          </a:p>
          <a:p>
            <a:pPr lvl="4"/>
            <a:r>
              <a:rPr lang="en-US" sz="2500" dirty="0" smtClean="0"/>
              <a:t>(the sing melody); </a:t>
            </a:r>
            <a:r>
              <a:rPr lang="en-US" sz="2500" dirty="0"/>
              <a:t>altos and baritones are lower </a:t>
            </a:r>
            <a:endParaRPr lang="en-US" sz="2500" dirty="0" smtClean="0"/>
          </a:p>
          <a:p>
            <a:pPr lvl="4"/>
            <a:r>
              <a:rPr lang="en-US" sz="2500" dirty="0" smtClean="0"/>
              <a:t>voices </a:t>
            </a:r>
            <a:r>
              <a:rPr lang="en-US" sz="2500" dirty="0"/>
              <a:t>(they sing harmony</a:t>
            </a:r>
            <a:r>
              <a:rPr lang="en-US" sz="2500" dirty="0" smtClean="0"/>
              <a:t>). You wish to perform </a:t>
            </a:r>
          </a:p>
          <a:p>
            <a:pPr lvl="4"/>
            <a:r>
              <a:rPr lang="en-US" sz="2500" dirty="0" smtClean="0"/>
              <a:t>some duets, and for each, you want to choose one </a:t>
            </a:r>
          </a:p>
          <a:p>
            <a:pPr lvl="4"/>
            <a:r>
              <a:rPr lang="en-US" sz="2500" dirty="0" smtClean="0"/>
              <a:t>upper voice and one lower voice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Find all the pairs of singers who can sing a duet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060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queries 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2" y="1905000"/>
            <a:ext cx="683744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queries 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80" y="1524000"/>
            <a:ext cx="244243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Syntax of a clause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“:-” means “if”. Also referred to the neck symbol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left hand side of the neck is called the head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right hand side of the neck is called the body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“,” stands for and/conjunction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”;” stands for or/disjunction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5" y="3906340"/>
            <a:ext cx="6976562" cy="23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Logical paradigm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Tow basic terms used: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Logic </a:t>
            </a:r>
            <a:r>
              <a:rPr lang="mr-IN" sz="2000" dirty="0" smtClean="0"/>
              <a:t>–</a:t>
            </a:r>
            <a:r>
              <a:rPr lang="en-US" sz="2000" dirty="0" smtClean="0"/>
              <a:t> used to represent knowledge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Inference </a:t>
            </a:r>
            <a:r>
              <a:rPr lang="mr-IN" sz="2000" dirty="0" smtClean="0"/>
              <a:t>–</a:t>
            </a:r>
            <a:r>
              <a:rPr lang="en-US" sz="2000" dirty="0" smtClean="0"/>
              <a:t> used to manipulate knowledge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Largely based on formal logic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Metamathematics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Foundations of mathematics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Theoretical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5138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Operators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61699"/>
              </p:ext>
            </p:extLst>
          </p:nvPr>
        </p:nvGraphicFramePr>
        <p:xfrm>
          <a:off x="961841" y="1905000"/>
          <a:ext cx="7220318" cy="3236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8047">
                  <a:extLst>
                    <a:ext uri="{9D8B030D-6E8A-4147-A177-3AD203B41FA5}">
                      <a16:colId xmlns:a16="http://schemas.microsoft.com/office/drawing/2014/main" xmlns="" val="1878650380"/>
                    </a:ext>
                  </a:extLst>
                </a:gridCol>
                <a:gridCol w="2952271">
                  <a:extLst>
                    <a:ext uri="{9D8B030D-6E8A-4147-A177-3AD203B41FA5}">
                      <a16:colId xmlns:a16="http://schemas.microsoft.com/office/drawing/2014/main" xmlns="" val="3514817832"/>
                    </a:ext>
                  </a:extLst>
                </a:gridCol>
              </a:tblGrid>
              <a:tr h="394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</a:rPr>
                        <a:t>Operator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083959343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=:=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Equal in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324899849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=\=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in value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1715622986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\=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 (re.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 property)</a:t>
                      </a:r>
                      <a:endParaRPr lang="en-NZ" sz="2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Greater </a:t>
                      </a:r>
                      <a:r>
                        <a:rPr lang="en-AU" sz="2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en-NZ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extLst>
                  <a:ext uri="{0D108BD9-81ED-4DB2-BD59-A6C34878D82A}">
                    <a16:rowId xmlns:a16="http://schemas.microsoft.com/office/drawing/2014/main" xmlns="" val="77502295"/>
                  </a:ext>
                </a:extLst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NZ" sz="2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than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  <a:tr h="361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2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NZ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25" marR="148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Built-in predicates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24" y="2057400"/>
            <a:ext cx="6716943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Built-in predicates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1" y="1676400"/>
            <a:ext cx="2978870" cy="46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Recursion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1600200"/>
            <a:ext cx="4876800" cy="47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Recursion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dangers of recursion </a:t>
            </a:r>
            <a:r>
              <a:rPr lang="mr-IN" sz="2500" dirty="0" smtClean="0"/>
              <a:t>–</a:t>
            </a:r>
            <a:r>
              <a:rPr lang="en-US" sz="2500" dirty="0" smtClean="0"/>
              <a:t> failure to terminate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Recursive relations must have (at least) two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rules </a:t>
            </a:r>
            <a:r>
              <a:rPr lang="mr-IN" sz="2500" dirty="0" smtClean="0"/>
              <a:t>–</a:t>
            </a:r>
            <a:r>
              <a:rPr lang="en-US" sz="2500" dirty="0" smtClean="0"/>
              <a:t> base and recursive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Base must be reached </a:t>
            </a:r>
            <a:r>
              <a:rPr lang="mr-IN" sz="2500" dirty="0" smtClean="0"/>
              <a:t>–</a:t>
            </a:r>
            <a:r>
              <a:rPr lang="en-US" sz="2500" dirty="0" smtClean="0"/>
              <a:t> must come first in the 	knowledge base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241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Recursion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Apple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Amber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Eagle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Raise</a:t>
            </a: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581400" y="1371600"/>
            <a:ext cx="3744416" cy="3240360"/>
            <a:chOff x="3914800" y="1316360"/>
            <a:chExt cx="3744416" cy="3240360"/>
          </a:xfrm>
        </p:grpSpPr>
        <p:sp>
          <p:nvSpPr>
            <p:cNvPr id="3" name="Rectangle 2"/>
            <p:cNvSpPr/>
            <p:nvPr/>
          </p:nvSpPr>
          <p:spPr>
            <a:xfrm>
              <a:off x="4418856" y="1676400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66928" y="1676400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15000" y="1676400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3072" y="1676400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1144" y="1676400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1144" y="2252464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11144" y="2828528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1144" y="3404592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8856" y="3980656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66928" y="3980656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3980656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3072" y="3980656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1144" y="3980656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8856" y="2252464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18856" y="2828528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8856" y="3404592"/>
              <a:ext cx="648072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0864" y="13163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V1</a:t>
              </a:r>
              <a:endParaRPr lang="en-NZ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3152" y="13163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V2</a:t>
              </a:r>
              <a:endParaRPr lang="en-NZ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2062" y="173911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H1</a:t>
              </a:r>
              <a:endParaRPr lang="en-NZ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14800" y="40433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H2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recursion </a:t>
            </a:r>
            <a:endParaRPr lang="en-US" sz="3500" b="1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600200"/>
            <a:ext cx="4292600" cy="49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Prolog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Short for “</a:t>
            </a:r>
            <a:r>
              <a:rPr lang="en-US" sz="2500" b="1" dirty="0" smtClean="0"/>
              <a:t>PRO</a:t>
            </a:r>
            <a:r>
              <a:rPr lang="en-US" sz="2500" dirty="0" smtClean="0"/>
              <a:t>gramming in </a:t>
            </a:r>
            <a:r>
              <a:rPr lang="en-US" sz="2500" b="1" dirty="0" smtClean="0"/>
              <a:t>LOG</a:t>
            </a:r>
            <a:r>
              <a:rPr lang="en-US" sz="2500" dirty="0" smtClean="0"/>
              <a:t>ic”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Logical and declarative programming language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Associated with AI/ML and computational linguistics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Prolog is a type less language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36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types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terms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Prolog data types are called term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Terms are either variables, atoms, numbers or 	compound terms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2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7628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Subtypes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variables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Letters, digits and the underscore character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Anonymous 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as_a_child(X) :- parent(X, Y) = </a:t>
            </a:r>
            <a:r>
              <a:rPr lang="en-US" sz="2000" dirty="0"/>
              <a:t>has_a_child(X) :- parent(X, _</a:t>
            </a:r>
            <a:r>
              <a:rPr lang="en-US" sz="2000" dirty="0" smtClean="0"/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with an uppercase letter or the underscore 	character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Sheep_123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_chicken</a:t>
            </a:r>
          </a:p>
        </p:txBody>
      </p:sp>
    </p:spTree>
    <p:extLst>
      <p:ext uri="{BB962C8B-B14F-4D97-AF65-F5344CB8AC3E}">
        <p14:creationId xmlns:p14="http://schemas.microsoft.com/office/powerpoint/2010/main" val="9811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3783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Subtypes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atoms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Letters, digits and the underscore character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Special characters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Characters enclosed with single quotes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with a lowercase letter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Examples: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sheep_123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mr-IN" sz="2000" dirty="0"/>
              <a:t>====&gt;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mr-IN" sz="2000" dirty="0"/>
              <a:t>&lt;----&gt;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mr-IN" sz="2000" dirty="0"/>
              <a:t>‘Goat’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mr-IN" sz="2000" dirty="0"/>
              <a:t>‘chicken</a:t>
            </a:r>
            <a:r>
              <a:rPr lang="mr-IN" sz="2000" dirty="0" smtClean="0"/>
              <a:t>’</a:t>
            </a:r>
            <a:endParaRPr lang="mr-IN" sz="2000" dirty="0"/>
          </a:p>
        </p:txBody>
      </p:sp>
    </p:spTree>
    <p:extLst>
      <p:ext uri="{BB962C8B-B14F-4D97-AF65-F5344CB8AC3E}">
        <p14:creationId xmlns:p14="http://schemas.microsoft.com/office/powerpoint/2010/main" val="19450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Subtypes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numbers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range of integer numbers is -16383 to </a:t>
            </a:r>
            <a:r>
              <a:rPr lang="is-IS" sz="2500" dirty="0" smtClean="0"/>
              <a:t>16383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is-IS" sz="2500" dirty="0" smtClean="0"/>
              <a:t>The treatment of real numbers depend of the </a:t>
            </a:r>
          </a:p>
          <a:p>
            <a:pPr lvl="2"/>
            <a:r>
              <a:rPr lang="is-IS" sz="2500" dirty="0" smtClean="0"/>
              <a:t>	version of Prolog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is-IS" sz="2500" dirty="0" smtClean="0"/>
              <a:t>Real numbers are rarely used in Prolog </a:t>
            </a:r>
          </a:p>
          <a:p>
            <a:pPr lvl="2"/>
            <a:r>
              <a:rPr lang="is-IS" sz="2500" dirty="0" smtClean="0"/>
              <a:t>	programming</a:t>
            </a:r>
            <a:endParaRPr lang="mr-IN" sz="2000" dirty="0"/>
          </a:p>
        </p:txBody>
      </p:sp>
    </p:spTree>
    <p:extLst>
      <p:ext uri="{BB962C8B-B14F-4D97-AF65-F5344CB8AC3E}">
        <p14:creationId xmlns:p14="http://schemas.microsoft.com/office/powerpoint/2010/main" val="15334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Subtypes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compound terms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Functor which is an atom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or more arguments which can be any term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3124200"/>
            <a:ext cx="6413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Relations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Specifying relationships among objects and </a:t>
            </a:r>
            <a:endParaRPr lang="en-US" sz="2500" dirty="0" smtClean="0"/>
          </a:p>
          <a:p>
            <a:pPr lvl="2"/>
            <a:r>
              <a:rPr lang="en-US" sz="2500" dirty="0" smtClean="0"/>
              <a:t>	properties </a:t>
            </a:r>
            <a:r>
              <a:rPr lang="en-US" sz="2500" dirty="0"/>
              <a:t>of </a:t>
            </a:r>
            <a:r>
              <a:rPr lang="en-US" sz="2500" dirty="0" smtClean="0"/>
              <a:t>objects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Example, “John has a car”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Declaring the relationship between two </a:t>
            </a:r>
            <a:r>
              <a:rPr lang="en-US" sz="2000" dirty="0" smtClean="0"/>
              <a:t>objects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Example, “Does John own a car?”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Trying to find out a </a:t>
            </a:r>
            <a:r>
              <a:rPr lang="en-US" sz="2000" dirty="0" smtClean="0"/>
              <a:t>relationship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Example, two people (X and Y) are sisters if: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They are both female and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both have the same parents</a:t>
            </a:r>
          </a:p>
        </p:txBody>
      </p:sp>
    </p:spTree>
    <p:extLst>
      <p:ext uri="{BB962C8B-B14F-4D97-AF65-F5344CB8AC3E}">
        <p14:creationId xmlns:p14="http://schemas.microsoft.com/office/powerpoint/2010/main" val="455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581</Words>
  <Application>Microsoft Macintosh PowerPoint</Application>
  <PresentationFormat>On-screen Show (4:3)</PresentationFormat>
  <Paragraphs>196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18</cp:revision>
  <dcterms:created xsi:type="dcterms:W3CDTF">2019-07-01T01:09:10Z</dcterms:created>
  <dcterms:modified xsi:type="dcterms:W3CDTF">2019-07-07T23:50:53Z</dcterms:modified>
</cp:coreProperties>
</file>