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63" r:id="rId6"/>
    <p:sldId id="261" r:id="rId7"/>
    <p:sldId id="262"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68"/>
    <p:restoredTop sz="62983" autoAdjust="0"/>
  </p:normalViewPr>
  <p:slideViewPr>
    <p:cSldViewPr>
      <p:cViewPr varScale="1">
        <p:scale>
          <a:sx n="57" d="100"/>
          <a:sy n="57" d="100"/>
        </p:scale>
        <p:origin x="10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122FC-D7E3-43B5-94FB-2148EE5CCFED}" type="datetimeFigureOut">
              <a:rPr lang="en-NZ" smtClean="0"/>
              <a:t>6/08/2019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3D3A-134D-42CF-894D-EC79F6B792E1}" type="slidenum">
              <a:rPr lang="en-NZ" smtClean="0"/>
              <a:t>‹#›</a:t>
            </a:fld>
            <a:endParaRPr lang="en-NZ"/>
          </a:p>
        </p:txBody>
      </p:sp>
    </p:spTree>
    <p:extLst>
      <p:ext uri="{BB962C8B-B14F-4D97-AF65-F5344CB8AC3E}">
        <p14:creationId xmlns:p14="http://schemas.microsoft.com/office/powerpoint/2010/main" val="199001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Objects – enemies, treasure, </a:t>
            </a:r>
            <a:r>
              <a:rPr lang="en-US" dirty="0" err="1" smtClean="0"/>
              <a:t>powerups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40758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a pointer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32 or 64 bits of memory that can hold a memory address, which should be the memory address of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not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doesn’t have any of the properties of a Node, so what does it mean to say nodeWalker-&gt;Next?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38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a:t>
            </a:r>
            <a:r>
              <a:rPr lang="en-US" baseline="0" dirty="0" smtClean="0"/>
              <a:t> we assign that value to nodeWalker, where is he now pointing? To the guy his guy was pointing to. That is, he has taken one step down the chain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2473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pointing to node1</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Next of node1 is the address of node2</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3737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 = nodeWalker-&gt;Next</a:t>
            </a:r>
            <a:r>
              <a:rPr lang="en-US" baseline="0" dirty="0" smtClean="0"/>
              <a:t> points nodeWalker at node2</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we called nodeWalker-&gt;Next again?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Node2, being at the end of the list, his Next =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if you say nodeWalker = nodeWalker-&gt;Next again, nodeWalker is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That’s how you drop/break out of the loop</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21076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a:t>
            </a:r>
            <a:r>
              <a:rPr lang="en-US" baseline="0" dirty="0" smtClean="0"/>
              <a:t> can we talk to the current last node? Tail is pointing to him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Remember, tail-&gt;Next means the Next of the guy tail is pointing to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there aren’t any nodes in the list?</a:t>
            </a:r>
          </a:p>
          <a:p>
            <a:pPr marL="628650" lvl="1" indent="-171450">
              <a:buFont typeface="Arial" panose="020B0604020202020204" pitchFamily="34" charset="0"/>
              <a:buChar char="•"/>
            </a:pPr>
            <a:r>
              <a:rPr lang="en-US" baseline="0" dirty="0" smtClean="0"/>
              <a:t>What is the value of tail? Nullptr</a:t>
            </a:r>
          </a:p>
          <a:p>
            <a:pPr marL="628650" lvl="1" indent="-171450">
              <a:buFont typeface="Arial" panose="020B0604020202020204" pitchFamily="34" charset="0"/>
              <a:buChar char="•"/>
            </a:pPr>
            <a:r>
              <a:rPr lang="en-US" baseline="0" dirty="0" smtClean="0"/>
              <a:t>What will happen when you say tail-&gt;Next? Boom!!!</a:t>
            </a:r>
          </a:p>
          <a:p>
            <a:pPr marL="628650" lvl="1" indent="-171450">
              <a:buFont typeface="Arial" panose="020B0604020202020204" pitchFamily="34" charset="0"/>
              <a:buChar char="•"/>
            </a:pPr>
            <a:r>
              <a:rPr lang="en-US" dirty="0" smtClean="0"/>
              <a:t>What can you do? </a:t>
            </a:r>
            <a:r>
              <a:rPr lang="en-US" dirty="0" err="1" smtClean="0"/>
              <a:t>Recognise</a:t>
            </a:r>
            <a:r>
              <a:rPr lang="en-US" dirty="0" smtClean="0"/>
              <a:t> that this is a special</a:t>
            </a:r>
            <a:r>
              <a:rPr lang="en-US" baseline="0" dirty="0" smtClean="0"/>
              <a:t> case. This is very common. We have the ordinary thing we do most of the time and we have the boundary cases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400883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43438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3871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333610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19</a:t>
            </a:fld>
            <a:endParaRPr lang="en-US"/>
          </a:p>
        </p:txBody>
      </p:sp>
    </p:spTree>
    <p:extLst>
      <p:ext uri="{BB962C8B-B14F-4D97-AF65-F5344CB8AC3E}">
        <p14:creationId xmlns:p14="http://schemas.microsoft.com/office/powerpoint/2010/main" val="126338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r>
              <a:rPr lang="en-US" baseline="0" dirty="0" smtClean="0"/>
              <a:t>…simply set</a:t>
            </a:r>
          </a:p>
        </p:txBody>
      </p:sp>
      <p:sp>
        <p:nvSpPr>
          <p:cNvPr id="4" name="Slide Number Placeholder 3"/>
          <p:cNvSpPr>
            <a:spLocks noGrp="1"/>
          </p:cNvSpPr>
          <p:nvPr>
            <p:ph type="sldNum" sz="quarter" idx="10"/>
          </p:nvPr>
        </p:nvSpPr>
        <p:spPr/>
        <p:txBody>
          <a:bodyPr/>
          <a:lstStyle/>
          <a:p>
            <a:fld id="{5FA57C19-9E0E-4142-AAC1-12A23B691F36}" type="slidenum">
              <a:rPr lang="en-US" smtClean="0"/>
              <a:t>20</a:t>
            </a:fld>
            <a:endParaRPr lang="en-US"/>
          </a:p>
        </p:txBody>
      </p:sp>
    </p:spTree>
    <p:extLst>
      <p:ext uri="{BB962C8B-B14F-4D97-AF65-F5344CB8AC3E}">
        <p14:creationId xmlns:p14="http://schemas.microsoft.com/office/powerpoint/2010/main" val="248439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a:t>
            </a:r>
            <a:r>
              <a:rPr lang="en-US" baseline="0" dirty="0" smtClean="0"/>
              <a:t> size of the array has to be declared in advanced</a:t>
            </a:r>
          </a:p>
          <a:p>
            <a:pPr marL="628650" lvl="1" indent="-171450">
              <a:buFont typeface="Arial" charset="0"/>
              <a:buChar char="•"/>
            </a:pPr>
            <a:r>
              <a:rPr lang="en-US" baseline="0" dirty="0" smtClean="0"/>
              <a:t>Causes problems such as the array is too small and can’t hold enough items</a:t>
            </a:r>
          </a:p>
          <a:p>
            <a:pPr marL="628650" lvl="1" indent="-171450">
              <a:buFont typeface="Arial" charset="0"/>
              <a:buChar char="•"/>
            </a:pPr>
            <a:r>
              <a:rPr lang="en-US" baseline="0" dirty="0" smtClean="0"/>
              <a:t>Or the array is too large and </a:t>
            </a:r>
            <a:r>
              <a:rPr lang="en-US" baseline="0" smtClean="0"/>
              <a:t>is wasteful</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02862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21</a:t>
            </a:fld>
            <a:endParaRPr lang="en-US"/>
          </a:p>
        </p:txBody>
      </p:sp>
    </p:spTree>
    <p:extLst>
      <p:ext uri="{BB962C8B-B14F-4D97-AF65-F5344CB8AC3E}">
        <p14:creationId xmlns:p14="http://schemas.microsoft.com/office/powerpoint/2010/main" val="373212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22</a:t>
            </a:fld>
            <a:endParaRPr lang="en-US"/>
          </a:p>
        </p:txBody>
      </p:sp>
    </p:spTree>
    <p:extLst>
      <p:ext uri="{BB962C8B-B14F-4D97-AF65-F5344CB8AC3E}">
        <p14:creationId xmlns:p14="http://schemas.microsoft.com/office/powerpoint/2010/main" val="57774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 at the beginning</a:t>
            </a:r>
          </a:p>
          <a:p>
            <a:pPr marL="171450" indent="-171450">
              <a:buFont typeface="Arial" charset="0"/>
              <a:buChar char="•"/>
            </a:pPr>
            <a:r>
              <a:rPr lang="en-US" baseline="0" dirty="0" smtClean="0"/>
              <a:t>NodeWalker = head</a:t>
            </a:r>
          </a:p>
          <a:p>
            <a:pPr marL="171450" indent="-171450">
              <a:buFont typeface="Arial" charset="0"/>
              <a:buChar char="•"/>
            </a:pPr>
            <a:r>
              <a:rPr lang="en-US" baseline="0" dirty="0" smtClean="0"/>
              <a:t>Move along</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23</a:t>
            </a:fld>
            <a:endParaRPr lang="en-US"/>
          </a:p>
        </p:txBody>
      </p:sp>
    </p:spTree>
    <p:extLst>
      <p:ext uri="{BB962C8B-B14F-4D97-AF65-F5344CB8AC3E}">
        <p14:creationId xmlns:p14="http://schemas.microsoft.com/office/powerpoint/2010/main" val="1247042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Move along</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24</a:t>
            </a:fld>
            <a:endParaRPr lang="en-US"/>
          </a:p>
        </p:txBody>
      </p:sp>
    </p:spTree>
    <p:extLst>
      <p:ext uri="{BB962C8B-B14F-4D97-AF65-F5344CB8AC3E}">
        <p14:creationId xmlns:p14="http://schemas.microsoft.com/office/powerpoint/2010/main" val="1280633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25</a:t>
            </a:fld>
            <a:endParaRPr lang="en-US"/>
          </a:p>
        </p:txBody>
      </p:sp>
    </p:spTree>
    <p:extLst>
      <p:ext uri="{BB962C8B-B14F-4D97-AF65-F5344CB8AC3E}">
        <p14:creationId xmlns:p14="http://schemas.microsoft.com/office/powerpoint/2010/main" val="2540111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26</a:t>
            </a:fld>
            <a:endParaRPr lang="en-US"/>
          </a:p>
        </p:txBody>
      </p:sp>
    </p:spTree>
    <p:extLst>
      <p:ext uri="{BB962C8B-B14F-4D97-AF65-F5344CB8AC3E}">
        <p14:creationId xmlns:p14="http://schemas.microsoft.com/office/powerpoint/2010/main" val="2431294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27</a:t>
            </a:fld>
            <a:endParaRPr lang="en-US"/>
          </a:p>
        </p:txBody>
      </p:sp>
    </p:spTree>
    <p:extLst>
      <p:ext uri="{BB962C8B-B14F-4D97-AF65-F5344CB8AC3E}">
        <p14:creationId xmlns:p14="http://schemas.microsoft.com/office/powerpoint/2010/main" val="4120568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that there’s actually more than we have here</a:t>
            </a:r>
          </a:p>
          <a:p>
            <a:pPr marL="171450" indent="-171450">
              <a:buFont typeface="Arial" charset="0"/>
              <a:buChar char="•"/>
            </a:pPr>
            <a:endParaRPr lang="en-US" baseline="0" dirty="0" smtClean="0"/>
          </a:p>
          <a:p>
            <a:pPr marL="171450" indent="-171450">
              <a:buFont typeface="Arial" charset="0"/>
              <a:buChar char="•"/>
            </a:pPr>
            <a:r>
              <a:rPr lang="en-US" baseline="0" dirty="0" smtClean="0"/>
              <a:t>We need to deal with the case where we are asked to delete a node that isn’t actually in the list, and there are boundary cases, for example, when you are deleting the first node, or deleting from a list that only has one node in it. Then there is no node before</a:t>
            </a:r>
          </a:p>
          <a:p>
            <a:pPr marL="171450" indent="-171450">
              <a:buFont typeface="Arial" charset="0"/>
              <a:buChar char="•"/>
            </a:pPr>
            <a:endParaRPr lang="en-US" baseline="0" dirty="0" smtClean="0"/>
          </a:p>
          <a:p>
            <a:pPr marL="171450" indent="-171450">
              <a:buFont typeface="Arial" charset="0"/>
              <a:buChar char="•"/>
            </a:pPr>
            <a:r>
              <a:rPr lang="en-US" baseline="0" dirty="0" smtClean="0"/>
              <a:t>When we build our own linked list, we will look at these, and there is a detailed handout to help you</a:t>
            </a:r>
          </a:p>
          <a:p>
            <a:pPr marL="171450" indent="-171450">
              <a:buFont typeface="Arial" charset="0"/>
              <a:buChar char="•"/>
            </a:pPr>
            <a:endParaRPr lang="en-US" baseline="0" dirty="0" smtClean="0"/>
          </a:p>
          <a:p>
            <a:pPr marL="171450" indent="-171450">
              <a:buFont typeface="Arial" charset="0"/>
              <a:buChar char="•"/>
            </a:pPr>
            <a:r>
              <a:rPr lang="en-US" baseline="0" dirty="0" smtClean="0"/>
              <a:t>For now, just make sure you understand the logic of this basic case of deleting a node from the middle of the list</a:t>
            </a:r>
          </a:p>
          <a:p>
            <a:pPr marL="171450" indent="-171450">
              <a:buFont typeface="Arial" charset="0"/>
              <a:buChar char="•"/>
            </a:pPr>
            <a:endParaRPr lang="en-US" baseline="0" dirty="0" smtClean="0"/>
          </a:p>
          <a:p>
            <a:pPr marL="171450" indent="-171450">
              <a:buFont typeface="Arial" charset="0"/>
              <a:buChar char="•"/>
            </a:pPr>
            <a:r>
              <a:rPr lang="en-US" baseline="0" dirty="0" smtClean="0"/>
              <a:t>Use a similar approach for adding a node to an ordered list</a:t>
            </a: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28</a:t>
            </a:fld>
            <a:endParaRPr lang="en-US"/>
          </a:p>
        </p:txBody>
      </p:sp>
    </p:spTree>
    <p:extLst>
      <p:ext uri="{BB962C8B-B14F-4D97-AF65-F5344CB8AC3E}">
        <p14:creationId xmlns:p14="http://schemas.microsoft.com/office/powerpoint/2010/main" val="100774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29</a:t>
            </a:fld>
            <a:endParaRPr lang="en-US"/>
          </a:p>
        </p:txBody>
      </p:sp>
    </p:spTree>
    <p:extLst>
      <p:ext uri="{BB962C8B-B14F-4D97-AF65-F5344CB8AC3E}">
        <p14:creationId xmlns:p14="http://schemas.microsoft.com/office/powerpoint/2010/main" val="1545097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30</a:t>
            </a:fld>
            <a:endParaRPr lang="en-US"/>
          </a:p>
        </p:txBody>
      </p:sp>
    </p:spTree>
    <p:extLst>
      <p:ext uri="{BB962C8B-B14F-4D97-AF65-F5344CB8AC3E}">
        <p14:creationId xmlns:p14="http://schemas.microsoft.com/office/powerpoint/2010/main" val="255944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can add and remove items from your list as required – this</a:t>
            </a:r>
            <a:r>
              <a:rPr lang="en-US" baseline="0" dirty="0" smtClean="0"/>
              <a:t> happens during the lifetime of the program</a:t>
            </a:r>
          </a:p>
          <a:p>
            <a:pPr marL="171450" indent="-171450">
              <a:buFont typeface="Arial" charset="0"/>
              <a:buChar char="•"/>
            </a:pPr>
            <a:endParaRPr lang="en-US" baseline="0" dirty="0" smtClean="0"/>
          </a:p>
          <a:p>
            <a:pPr marL="171450" indent="-171450">
              <a:buFont typeface="Arial" charset="0"/>
              <a:buChar char="•"/>
            </a:pPr>
            <a:r>
              <a:rPr lang="en-US" baseline="0" dirty="0" smtClean="0"/>
              <a:t>An item contains a link to another item of the same type</a:t>
            </a:r>
          </a:p>
          <a:p>
            <a:pPr marL="628650" lvl="1" indent="-171450">
              <a:buFont typeface="Arial" charset="0"/>
              <a:buChar char="•"/>
            </a:pPr>
            <a:r>
              <a:rPr lang="en-US" baseline="0" dirty="0" smtClean="0"/>
              <a:t>Strings, characters, numbers, items can be sorted, unsorted, duplicate or unique</a:t>
            </a:r>
          </a:p>
          <a:p>
            <a:pPr marL="171450" indent="-171450">
              <a:buFont typeface="Arial" charset="0"/>
              <a:buChar char="•"/>
            </a:pPr>
            <a:endParaRPr lang="en-US" baseline="0" dirty="0" smtClean="0"/>
          </a:p>
          <a:p>
            <a:pPr marL="171450" indent="-171450">
              <a:buFont typeface="Arial" charset="0"/>
              <a:buChar char="•"/>
            </a:pPr>
            <a:r>
              <a:rPr lang="en-US" baseline="0" dirty="0" smtClean="0"/>
              <a:t>You can build a chain of items</a:t>
            </a:r>
          </a:p>
          <a:p>
            <a:pPr marL="171450" indent="-171450">
              <a:buFont typeface="Arial" charset="0"/>
              <a:buChar char="•"/>
            </a:pPr>
            <a:endParaRPr lang="en-US" baseline="0" dirty="0" smtClean="0"/>
          </a:p>
          <a:p>
            <a:pPr marL="171450" indent="-171450">
              <a:buFont typeface="Arial" charset="0"/>
              <a:buChar char="•"/>
            </a:pPr>
            <a:r>
              <a:rPr lang="en-US" baseline="0" dirty="0" smtClean="0"/>
              <a:t>All data operations (add, delete, search, etc.) are possible on linked lists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173141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31</a:t>
            </a:fld>
            <a:endParaRPr lang="en-US"/>
          </a:p>
        </p:txBody>
      </p:sp>
    </p:spTree>
    <p:extLst>
      <p:ext uri="{BB962C8B-B14F-4D97-AF65-F5344CB8AC3E}">
        <p14:creationId xmlns:p14="http://schemas.microsoft.com/office/powerpoint/2010/main" val="377546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32</a:t>
            </a:fld>
            <a:endParaRPr lang="en-US"/>
          </a:p>
        </p:txBody>
      </p:sp>
    </p:spTree>
    <p:extLst>
      <p:ext uri="{BB962C8B-B14F-4D97-AF65-F5344CB8AC3E}">
        <p14:creationId xmlns:p14="http://schemas.microsoft.com/office/powerpoint/2010/main" val="20828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operate</a:t>
            </a:r>
            <a:r>
              <a:rPr lang="en-US" baseline="0" dirty="0" smtClean="0"/>
              <a:t> on lined lists, we need to know where their first and last nodes are. Thus, maintain special pointers to the head and tail</a:t>
            </a:r>
          </a:p>
          <a:p>
            <a:pPr marL="171450" indent="-171450">
              <a:buFont typeface="Arial" charset="0"/>
              <a:buChar char="•"/>
            </a:pPr>
            <a:endParaRPr lang="en-US" baseline="0" dirty="0" smtClean="0"/>
          </a:p>
          <a:p>
            <a:pPr marL="171450" indent="-171450">
              <a:buFont typeface="Arial" charset="0"/>
              <a:buChar char="•"/>
            </a:pPr>
            <a:r>
              <a:rPr lang="en-US" baseline="0" dirty="0" smtClean="0"/>
              <a:t>In fact, as we shall see, the only thing a lined list needs to store is its head and tail pointers. It doesn’t store the nodes at all</a:t>
            </a:r>
          </a:p>
          <a:p>
            <a:pPr marL="171450" indent="-171450">
              <a:buFont typeface="Arial" charset="0"/>
              <a:buChar char="•"/>
            </a:pPr>
            <a:endParaRPr lang="en-US" baseline="0" dirty="0" smtClean="0"/>
          </a:p>
          <a:p>
            <a:pPr marL="171450" indent="-171450">
              <a:buFont typeface="Arial" charset="0"/>
              <a:buChar char="•"/>
            </a:pPr>
            <a:r>
              <a:rPr lang="en-US" baseline="0" dirty="0" smtClean="0"/>
              <a:t>Given the head and tail, and on the assumption that all the nodes in the list are correctly hooked together, the list can be traversed, giving access to all the nodes, without explicitly store their locations</a:t>
            </a:r>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422457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Any class can be</a:t>
            </a:r>
            <a:r>
              <a:rPr lang="en-US" baseline="0" dirty="0" smtClean="0"/>
              <a:t> a linked list node</a:t>
            </a:r>
          </a:p>
          <a:p>
            <a:pPr marL="171450" indent="-171450">
              <a:buFont typeface="Arial" charset="0"/>
              <a:buChar char="•"/>
            </a:pPr>
            <a:endParaRPr lang="en-US" baseline="0" dirty="0" smtClean="0"/>
          </a:p>
          <a:p>
            <a:pPr marL="171450" indent="-171450">
              <a:buFont typeface="Arial" charset="0"/>
              <a:buChar char="•"/>
            </a:pPr>
            <a:r>
              <a:rPr lang="en-US" baseline="0" dirty="0" smtClean="0"/>
              <a:t>Nodes are simple objects</a:t>
            </a:r>
          </a:p>
          <a:p>
            <a:pPr marL="171450" indent="-171450">
              <a:buFont typeface="Arial" charset="0"/>
              <a:buChar char="•"/>
            </a:pPr>
            <a:endParaRPr lang="en-US" baseline="0" dirty="0" smtClean="0"/>
          </a:p>
          <a:p>
            <a:pPr marL="171450" indent="-171450">
              <a:buFont typeface="Arial" charset="0"/>
              <a:buChar char="•"/>
            </a:pPr>
            <a:r>
              <a:rPr lang="en-US" baseline="0" dirty="0" smtClean="0"/>
              <a:t>Here is their generic structure…</a:t>
            </a:r>
          </a:p>
          <a:p>
            <a:pPr marL="171450" indent="-171450">
              <a:buFont typeface="Arial" charset="0"/>
              <a:buChar char="•"/>
            </a:pPr>
            <a:endParaRPr lang="en-US" baseline="0" dirty="0" smtClean="0"/>
          </a:p>
          <a:p>
            <a:pPr marL="171450" indent="-171450">
              <a:buFont typeface="Arial" charset="0"/>
              <a:buChar char="•"/>
            </a:pPr>
            <a:r>
              <a:rPr lang="en-US" baseline="0" dirty="0" smtClean="0"/>
              <a:t>Note the Next pointer is a pointer to another item of the same type – the next node in the linked list</a:t>
            </a:r>
          </a:p>
          <a:p>
            <a:pPr marL="171450" indent="-171450">
              <a:buFont typeface="Arial" charset="0"/>
              <a:buChar char="•"/>
            </a:pPr>
            <a:endParaRPr lang="en-US" baseline="0" dirty="0" smtClean="0"/>
          </a:p>
          <a:p>
            <a:pPr marL="171450" indent="-171450">
              <a:buFont typeface="Arial" charset="0"/>
              <a:buChar char="•"/>
            </a:pPr>
            <a:r>
              <a:rPr lang="en-US" baseline="0" dirty="0" smtClean="0"/>
              <a:t>Note that Next is capitalized for a reason</a:t>
            </a:r>
          </a:p>
          <a:p>
            <a:pPr marL="0" indent="0">
              <a:buFont typeface="Arial" charset="0"/>
              <a:buNone/>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16479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linked</a:t>
            </a:r>
            <a:r>
              <a:rPr lang="en-US" baseline="0" dirty="0" smtClean="0"/>
              <a:t> list object doesn’t own any nodes directly</a:t>
            </a:r>
          </a:p>
          <a:p>
            <a:pPr marL="171450" indent="-171450">
              <a:buFont typeface="Arial" charset="0"/>
              <a:buChar char="•"/>
            </a:pPr>
            <a:endParaRPr lang="en-US" baseline="0" dirty="0" smtClean="0"/>
          </a:p>
          <a:p>
            <a:pPr marL="171450" indent="-171450">
              <a:buFont typeface="Arial" charset="0"/>
              <a:buChar char="•"/>
            </a:pPr>
            <a:r>
              <a:rPr lang="en-US" baseline="0" dirty="0" smtClean="0"/>
              <a:t>It just keeps track of the head and tail nodes</a:t>
            </a:r>
          </a:p>
          <a:p>
            <a:pPr marL="171450" indent="-171450">
              <a:buFont typeface="Arial" charset="0"/>
              <a:buChar char="•"/>
            </a:pPr>
            <a:endParaRPr lang="en-US" baseline="0" dirty="0" smtClean="0"/>
          </a:p>
          <a:p>
            <a:pPr marL="171450" indent="-171450">
              <a:buFont typeface="Arial" charset="0"/>
              <a:buChar char="•"/>
            </a:pPr>
            <a:r>
              <a:rPr lang="en-US" baseline="0" dirty="0" smtClean="0"/>
              <a:t>This is all it needs to insert, delete, traverse – i.e. perform all required list operations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13190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Lists are</a:t>
            </a:r>
            <a:r>
              <a:rPr lang="en-US" baseline="0" dirty="0" smtClean="0"/>
              <a:t> empty when they start</a:t>
            </a:r>
          </a:p>
          <a:p>
            <a:pPr marL="171450" indent="-171450">
              <a:buFont typeface="Arial" charset="0"/>
              <a:buChar char="•"/>
            </a:pPr>
            <a:endParaRPr lang="en-US" baseline="0" dirty="0" smtClean="0"/>
          </a:p>
          <a:p>
            <a:pPr marL="171450" indent="-171450">
              <a:buFont typeface="Arial" charset="0"/>
              <a:buChar char="•"/>
            </a:pPr>
            <a:r>
              <a:rPr lang="en-US" baseline="0" dirty="0" smtClean="0"/>
              <a:t>Be careful not to let pointers contain garbage – by garbage I mean memory addresses</a:t>
            </a:r>
          </a:p>
          <a:p>
            <a:pPr marL="171450" indent="-171450">
              <a:buFont typeface="Arial" charset="0"/>
              <a:buChar char="•"/>
            </a:pPr>
            <a:endParaRPr lang="en-US" baseline="0" dirty="0" smtClean="0"/>
          </a:p>
          <a:p>
            <a:pPr marL="171450" indent="-171450">
              <a:buFont typeface="Arial" charset="0"/>
              <a:buChar char="•"/>
            </a:pPr>
            <a:r>
              <a:rPr lang="en-US" baseline="0" dirty="0" smtClean="0"/>
              <a:t>Always set “empty” pointers to the null value for the language and environment you are working in</a:t>
            </a:r>
          </a:p>
          <a:p>
            <a:pPr marL="171450" indent="-171450">
              <a:buFont typeface="Arial" charset="0"/>
              <a:buChar char="•"/>
            </a:pPr>
            <a:endParaRPr lang="en-US" baseline="0" dirty="0" smtClean="0"/>
          </a:p>
          <a:p>
            <a:pPr marL="171450" indent="-171450">
              <a:buFont typeface="Arial" charset="0"/>
              <a:buChar char="•"/>
            </a:pPr>
            <a:r>
              <a:rPr lang="en-US" baseline="0" dirty="0" smtClean="0"/>
              <a:t>Note that way you express null is different language to language. In C#, it is null, but in Visual C++, it is nullptr</a:t>
            </a:r>
          </a:p>
          <a:p>
            <a:pPr marL="171450" indent="-171450">
              <a:buFont typeface="Arial" charset="0"/>
              <a:buChar char="•"/>
            </a:pPr>
            <a:endParaRPr lang="en-US" baseline="0" dirty="0" smtClean="0"/>
          </a:p>
          <a:p>
            <a:pPr marL="171450" indent="-171450">
              <a:buFont typeface="Arial" charset="0"/>
              <a:buChar char="•"/>
            </a:pPr>
            <a:r>
              <a:rPr lang="en-US" baseline="0" dirty="0" smtClean="0"/>
              <a:t>You are going to be able to tell when linked lists are empty</a:t>
            </a:r>
          </a:p>
          <a:p>
            <a:pPr marL="171450" indent="-171450">
              <a:buFont typeface="Arial" charset="0"/>
              <a:buChar char="•"/>
            </a:pPr>
            <a:endParaRPr lang="en-US" baseline="0" dirty="0" smtClean="0"/>
          </a:p>
          <a:p>
            <a:pPr marL="171450" indent="-171450">
              <a:buFont typeface="Arial" charset="0"/>
              <a:buChar char="•"/>
            </a:pPr>
            <a:r>
              <a:rPr lang="en-US" baseline="0" dirty="0" smtClean="0"/>
              <a:t>You have gotten to the end of the linked list by looking for these null pointers</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initalise correctly to nullptr, the standard algorithm for linked list operations will not work</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06864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65813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What type is it returning?</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31009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03.1 Linked Lists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344158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 – code example</a:t>
            </a: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884" b="11494"/>
          <a:stretch/>
        </p:blipFill>
        <p:spPr bwMode="auto">
          <a:xfrm>
            <a:off x="1697094" y="1981200"/>
            <a:ext cx="576200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8589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nodeWalker is a Node pointer</a:t>
            </a:r>
          </a:p>
          <a:p>
            <a:pPr marL="1657350" lvl="2" indent="-742950">
              <a:buFont typeface="Arial" panose="020B0604020202020204" pitchFamily="34" charset="0"/>
              <a:buChar char="•"/>
            </a:pPr>
            <a:r>
              <a:rPr lang="en-US" sz="2500" dirty="0" smtClean="0"/>
              <a:t>It is not a Node</a:t>
            </a:r>
          </a:p>
          <a:p>
            <a:pPr marL="1657350" lvl="2" indent="-742950">
              <a:buFont typeface="Arial" panose="020B0604020202020204" pitchFamily="34" charset="0"/>
              <a:buChar char="•"/>
            </a:pPr>
            <a:r>
              <a:rPr lang="en-US" sz="2500" dirty="0" smtClean="0"/>
              <a:t>It has no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So how can we talk about its </a:t>
            </a:r>
            <a:r>
              <a:rPr lang="en-US" sz="2500" b="1" i="1" dirty="0" smtClean="0"/>
              <a:t>Next</a:t>
            </a:r>
            <a:r>
              <a:rPr lang="en-US" sz="2500" dirty="0" smtClean="0"/>
              <a:t>?</a:t>
            </a:r>
          </a:p>
          <a:p>
            <a:pPr marL="1657350" lvl="2" indent="-742950">
              <a:buFont typeface="Arial" panose="020B0604020202020204" pitchFamily="34" charset="0"/>
              <a:buChar char="•"/>
            </a:pPr>
            <a:r>
              <a:rPr lang="en-US" sz="2500" dirty="0" smtClean="0"/>
              <a:t>When working with pointers, </a:t>
            </a:r>
            <a:r>
              <a:rPr lang="en-US" sz="2500" b="1" i="1" dirty="0" smtClean="0"/>
              <a:t>ptr-&gt;Next </a:t>
            </a:r>
            <a:r>
              <a:rPr lang="en-US" sz="2500" dirty="0" smtClean="0"/>
              <a:t>does not </a:t>
            </a:r>
          </a:p>
          <a:p>
            <a:pPr lvl="2"/>
            <a:r>
              <a:rPr lang="en-US" sz="2500" dirty="0" smtClean="0"/>
              <a:t>	mean “your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It means “the </a:t>
            </a:r>
            <a:r>
              <a:rPr lang="en-US" sz="2500" b="1" i="1" dirty="0" smtClean="0"/>
              <a:t>Next</a:t>
            </a:r>
            <a:r>
              <a:rPr lang="en-US" sz="2500" dirty="0" smtClean="0"/>
              <a:t> property of the object you are pointing at”</a:t>
            </a:r>
          </a:p>
        </p:txBody>
      </p:sp>
    </p:spTree>
    <p:extLst>
      <p:ext uri="{BB962C8B-B14F-4D97-AF65-F5344CB8AC3E}">
        <p14:creationId xmlns:p14="http://schemas.microsoft.com/office/powerpoint/2010/main" val="41969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So nodeWalker = nodeWalker-&gt;Next</a:t>
            </a:r>
          </a:p>
          <a:p>
            <a:pPr marL="1657350" lvl="2" indent="-742950">
              <a:buFont typeface="Arial" panose="020B0604020202020204" pitchFamily="34" charset="0"/>
              <a:buChar char="•"/>
            </a:pPr>
            <a:r>
              <a:rPr lang="en-US" sz="2500" dirty="0" smtClean="0"/>
              <a:t>Means:</a:t>
            </a:r>
          </a:p>
          <a:p>
            <a:pPr marL="2114550" lvl="3" indent="-742950">
              <a:buFont typeface="Arial" panose="020B0604020202020204" pitchFamily="34" charset="0"/>
              <a:buChar char="•"/>
            </a:pPr>
            <a:r>
              <a:rPr lang="en-US" sz="2000" dirty="0" smtClean="0"/>
              <a:t>Find the guy nodeWalker is pointing at</a:t>
            </a:r>
          </a:p>
          <a:p>
            <a:pPr marL="2114550" lvl="3" indent="-742950">
              <a:buFont typeface="Arial" panose="020B0604020202020204" pitchFamily="34" charset="0"/>
              <a:buChar char="•"/>
            </a:pPr>
            <a:r>
              <a:rPr lang="en-US" sz="2000" dirty="0" smtClean="0"/>
              <a:t>Take that’s guy’s </a:t>
            </a:r>
            <a:r>
              <a:rPr lang="en-US" sz="2000" b="1" i="1" dirty="0" smtClean="0"/>
              <a:t>Next</a:t>
            </a:r>
            <a:r>
              <a:rPr lang="en-US" sz="2000" dirty="0" smtClean="0"/>
              <a:t> value</a:t>
            </a:r>
          </a:p>
          <a:p>
            <a:pPr marL="2114550" lvl="3" indent="-742950">
              <a:buFont typeface="Arial" panose="020B0604020202020204" pitchFamily="34" charset="0"/>
              <a:buChar char="•"/>
            </a:pPr>
            <a:r>
              <a:rPr lang="en-US" sz="2000" dirty="0" smtClean="0"/>
              <a:t>Assign that value to nodeWalker</a:t>
            </a:r>
          </a:p>
        </p:txBody>
      </p:sp>
    </p:spTree>
    <p:extLst>
      <p:ext uri="{BB962C8B-B14F-4D97-AF65-F5344CB8AC3E}">
        <p14:creationId xmlns:p14="http://schemas.microsoft.com/office/powerpoint/2010/main" val="322924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0"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7503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2518428" cy="1116013"/>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64141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7784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endParaRPr lang="en-US" sz="3500" b="1" dirty="0"/>
          </a:p>
          <a:p>
            <a:pPr lvl="1"/>
            <a:endParaRPr lang="en-US" sz="2500" dirty="0" smtClean="0"/>
          </a:p>
          <a:p>
            <a:pPr marL="1657350" lvl="2" indent="-742950">
              <a:buFont typeface="Arial" panose="020B0604020202020204" pitchFamily="34" charset="0"/>
              <a:buChar char="•"/>
            </a:pPr>
            <a:r>
              <a:rPr lang="en-US" sz="2500" dirty="0" smtClean="0"/>
              <a:t>To add a new node to an unordered linked list</a:t>
            </a:r>
          </a:p>
          <a:p>
            <a:pPr marL="1657350" lvl="2" indent="-742950">
              <a:buFont typeface="Arial" panose="020B0604020202020204" pitchFamily="34" charset="0"/>
              <a:buChar char="•"/>
            </a:pPr>
            <a:r>
              <a:rPr lang="en-US" sz="2500" dirty="0" smtClean="0"/>
              <a:t>Add it to the end</a:t>
            </a:r>
          </a:p>
          <a:p>
            <a:pPr marL="1657350" lvl="2" indent="-742950">
              <a:buFont typeface="Arial" panose="020B0604020202020204" pitchFamily="34" charset="0"/>
              <a:buChar char="•"/>
            </a:pPr>
            <a:r>
              <a:rPr lang="en-US" sz="2500" dirty="0" smtClean="0"/>
              <a:t>Process:</a:t>
            </a:r>
          </a:p>
          <a:p>
            <a:pPr marL="2114550" lvl="3" indent="-742950">
              <a:buFont typeface="Arial" panose="020B0604020202020204" pitchFamily="34" charset="0"/>
              <a:buChar char="•"/>
            </a:pPr>
            <a:r>
              <a:rPr lang="en-US" sz="2000" dirty="0" smtClean="0"/>
              <a:t>Set the </a:t>
            </a:r>
            <a:r>
              <a:rPr lang="en-US" sz="2000" b="1" i="1" dirty="0" smtClean="0"/>
              <a:t>Next </a:t>
            </a:r>
            <a:r>
              <a:rPr lang="en-US" sz="2000" dirty="0" smtClean="0"/>
              <a:t>pointer of the current last node to the new node</a:t>
            </a:r>
          </a:p>
          <a:p>
            <a:pPr marL="2114550" lvl="3" indent="-742950">
              <a:buFont typeface="Arial" panose="020B0604020202020204" pitchFamily="34" charset="0"/>
              <a:buChar char="•"/>
            </a:pPr>
            <a:r>
              <a:rPr lang="en-US" sz="2000" dirty="0" smtClean="0"/>
              <a:t>Set </a:t>
            </a:r>
            <a:r>
              <a:rPr lang="en-US" sz="2000" b="1" i="1" dirty="0" smtClean="0"/>
              <a:t>tail</a:t>
            </a:r>
            <a:r>
              <a:rPr lang="en-US" sz="2000" dirty="0" smtClean="0"/>
              <a:t> to the new node </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299" y="3581400"/>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8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07007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a:p>
            <a:pPr marL="1657350" lvl="2" indent="-742950">
              <a:buFont typeface="Arial" panose="020B0604020202020204" pitchFamily="34" charset="0"/>
              <a:buChar char="•"/>
            </a:pPr>
            <a:r>
              <a:rPr lang="en-US" sz="2500" dirty="0" smtClean="0"/>
              <a:t>If the list isn’t empty (i.e. </a:t>
            </a:r>
            <a:r>
              <a:rPr lang="en-US" sz="2500" b="1" i="1" dirty="0" smtClean="0"/>
              <a:t>tail</a:t>
            </a:r>
            <a:r>
              <a:rPr lang="en-US" sz="2500" dirty="0" smtClean="0"/>
              <a:t> isn’t nullptr), add the new node to the end</a:t>
            </a:r>
          </a:p>
          <a:p>
            <a:pPr marL="1657350" lvl="2" indent="-742950">
              <a:buFont typeface="Arial" panose="020B0604020202020204" pitchFamily="34" charset="0"/>
              <a:buChar char="•"/>
            </a:pPr>
            <a:r>
              <a:rPr lang="en-US" sz="2500" dirty="0" smtClean="0"/>
              <a:t>If tail is nullptr?	</a:t>
            </a:r>
          </a:p>
          <a:p>
            <a:pPr marL="2114550" lvl="3" indent="-742950">
              <a:buFont typeface="Arial" panose="020B0604020202020204" pitchFamily="34" charset="0"/>
              <a:buChar char="•"/>
            </a:pPr>
            <a:r>
              <a:rPr lang="en-US" sz="2000" dirty="0" smtClean="0"/>
              <a:t>Make both </a:t>
            </a:r>
            <a:r>
              <a:rPr lang="en-US" sz="2000" b="1" i="1" dirty="0" smtClean="0"/>
              <a:t>head</a:t>
            </a:r>
            <a:r>
              <a:rPr lang="en-US" sz="2000" dirty="0" smtClean="0"/>
              <a:t> and </a:t>
            </a:r>
            <a:r>
              <a:rPr lang="en-US" sz="2000" b="1" i="1" dirty="0" smtClean="0"/>
              <a:t>tail</a:t>
            </a:r>
            <a:r>
              <a:rPr lang="en-US" sz="2000" dirty="0" smtClean="0"/>
              <a:t> point to the new node</a:t>
            </a:r>
          </a:p>
        </p:txBody>
      </p:sp>
    </p:spTree>
    <p:extLst>
      <p:ext uri="{BB962C8B-B14F-4D97-AF65-F5344CB8AC3E}">
        <p14:creationId xmlns:p14="http://schemas.microsoft.com/office/powerpoint/2010/main" val="7682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p:txBody>
      </p:sp>
    </p:spTree>
    <p:extLst>
      <p:ext uri="{BB962C8B-B14F-4D97-AF65-F5344CB8AC3E}">
        <p14:creationId xmlns:p14="http://schemas.microsoft.com/office/powerpoint/2010/main" val="20546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07261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25138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storage for games</a:t>
            </a:r>
          </a:p>
          <a:p>
            <a:pPr lvl="1"/>
            <a:endParaRPr lang="en-US" sz="2500" dirty="0" smtClean="0"/>
          </a:p>
          <a:p>
            <a:pPr marL="1657350" lvl="2" indent="-742950">
              <a:buFont typeface="Arial" panose="020B0604020202020204" pitchFamily="34" charset="0"/>
              <a:buChar char="•"/>
            </a:pPr>
            <a:r>
              <a:rPr lang="en-US" sz="2500" dirty="0" smtClean="0"/>
              <a:t>How can we store all the data needed?</a:t>
            </a:r>
          </a:p>
          <a:p>
            <a:pPr marL="1657350" lvl="2" indent="-742950">
              <a:buFont typeface="Arial" panose="020B0604020202020204" pitchFamily="34" charset="0"/>
              <a:buChar char="•"/>
            </a:pPr>
            <a:r>
              <a:rPr lang="en-US" sz="2500" dirty="0" smtClean="0"/>
              <a:t>How can we represent objects in our game?</a:t>
            </a:r>
          </a:p>
        </p:txBody>
      </p:sp>
    </p:spTree>
    <p:extLst>
      <p:ext uri="{BB962C8B-B14F-4D97-AF65-F5344CB8AC3E}">
        <p14:creationId xmlns:p14="http://schemas.microsoft.com/office/powerpoint/2010/main" val="267092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onster1-&gt;Next = monster2-&gt;Next</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832719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onster2’s memory will be garbage collected</a:t>
            </a:r>
            <a:endParaRPr lang="en-US" sz="2500" dirty="0"/>
          </a:p>
        </p:txBody>
      </p:sp>
      <p:grpSp>
        <p:nvGrpSpPr>
          <p:cNvPr id="2" name="Group 1"/>
          <p:cNvGrpSpPr/>
          <p:nvPr/>
        </p:nvGrpSpPr>
        <p:grpSpPr>
          <a:xfrm>
            <a:off x="1103852" y="3281362"/>
            <a:ext cx="6156325" cy="2357438"/>
            <a:chOff x="1295400" y="2999297"/>
            <a:chExt cx="6156325" cy="2357438"/>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75735"/>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2051051" y="5209097"/>
              <a:ext cx="3887788" cy="4253"/>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20619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0895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But how would we find monster1 (i.e. the node before the one we want to delete)?</a:t>
            </a:r>
          </a:p>
          <a:p>
            <a:pPr marL="1657350" lvl="2" indent="-742950">
              <a:buFont typeface="Arial" panose="020B0604020202020204" pitchFamily="34" charset="0"/>
              <a:buChar char="•"/>
            </a:pPr>
            <a:r>
              <a:rPr lang="en-US" sz="2500" dirty="0" smtClean="0"/>
              <a:t>Algorithm:</a:t>
            </a:r>
          </a:p>
          <a:p>
            <a:pPr marL="2114550" lvl="3" indent="-742950">
              <a:buFont typeface="Arial" panose="020B0604020202020204" pitchFamily="34" charset="0"/>
              <a:buChar char="•"/>
            </a:pPr>
            <a:r>
              <a:rPr lang="en-US" sz="2000" dirty="0" smtClean="0"/>
              <a:t>Start at the beginning</a:t>
            </a:r>
          </a:p>
          <a:p>
            <a:pPr marL="2114550" lvl="3" indent="-742950">
              <a:buFont typeface="Arial" panose="020B0604020202020204" pitchFamily="34" charset="0"/>
              <a:buChar char="•"/>
            </a:pPr>
            <a:r>
              <a:rPr lang="en-US" sz="2000" dirty="0" smtClean="0"/>
              <a:t>For each node ask “is the node after this one </a:t>
            </a:r>
          </a:p>
          <a:p>
            <a:pPr lvl="3"/>
            <a:r>
              <a:rPr lang="en-US" sz="2000" dirty="0" smtClean="0"/>
              <a:t>		(i.e. its Next) the one who is to be deleted?”</a:t>
            </a:r>
          </a:p>
          <a:p>
            <a:pPr marL="2114550" lvl="3" indent="-742950">
              <a:buFont typeface="Arial" panose="020B0604020202020204" pitchFamily="34" charset="0"/>
              <a:buChar char="•"/>
            </a:pPr>
            <a:r>
              <a:rPr lang="en-US" sz="2000" dirty="0" smtClean="0"/>
              <a:t>If so, it is the previous node</a:t>
            </a:r>
          </a:p>
          <a:p>
            <a:pPr marL="2114550" lvl="3" indent="-742950">
              <a:buFont typeface="Arial" panose="020B0604020202020204" pitchFamily="34" charset="0"/>
              <a:buChar char="•"/>
            </a:pPr>
            <a:r>
              <a:rPr lang="en-US" sz="2000" dirty="0" smtClean="0"/>
              <a:t>Set the Next of the previous node to the Next </a:t>
            </a:r>
          </a:p>
          <a:p>
            <a:pPr lvl="3"/>
            <a:r>
              <a:rPr lang="en-US" sz="2000" dirty="0"/>
              <a:t>	</a:t>
            </a:r>
            <a:r>
              <a:rPr lang="en-US" sz="2000" dirty="0" smtClean="0"/>
              <a:t>	of the node to be deleted</a:t>
            </a:r>
            <a:endParaRPr lang="en-US" sz="2000" dirty="0"/>
          </a:p>
        </p:txBody>
      </p:sp>
    </p:spTree>
    <p:extLst>
      <p:ext uri="{BB962C8B-B14F-4D97-AF65-F5344CB8AC3E}">
        <p14:creationId xmlns:p14="http://schemas.microsoft.com/office/powerpoint/2010/main" val="351942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a:t>
            </a:r>
            <a:r>
              <a:rPr lang="en-US" sz="2500" dirty="0" smtClean="0"/>
              <a: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218861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a:t>
            </a:r>
            <a:r>
              <a:rPr lang="en-US" sz="2500" dirty="0" smtClean="0"/>
              <a: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29" y="2987181"/>
            <a:ext cx="1" cy="1029423"/>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4183199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nodeWalker-&gt;Next now equals nodeToDelete </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374655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n</a:t>
            </a:r>
            <a:r>
              <a:rPr lang="en-US" sz="2500" dirty="0" smtClean="0"/>
              <a:t>odeWalker-&gt;Next = nodeToDelete-&gt;Next </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
        <p:nvSpPr>
          <p:cNvPr id="23" name="Line 21"/>
          <p:cNvSpPr>
            <a:spLocks noChangeShapeType="1"/>
          </p:cNvSpPr>
          <p:nvPr/>
        </p:nvSpPr>
        <p:spPr bwMode="auto">
          <a:xfrm>
            <a:off x="3641131" y="4749607"/>
            <a:ext cx="1112485" cy="736793"/>
          </a:xfrm>
          <a:prstGeom prst="line">
            <a:avLst/>
          </a:prstGeom>
          <a:noFill/>
          <a:ln w="9525">
            <a:solidFill>
              <a:schemeClr val="tx1"/>
            </a:solidFill>
            <a:round/>
            <a:headEnd/>
            <a:tailEnd/>
          </a:ln>
          <a:effectLst/>
        </p:spPr>
        <p:txBody>
          <a:bodyPr/>
          <a:lstStyle/>
          <a:p>
            <a:endParaRPr lang="en-NZ"/>
          </a:p>
        </p:txBody>
      </p:sp>
      <p:sp>
        <p:nvSpPr>
          <p:cNvPr id="24" name="Line 22"/>
          <p:cNvSpPr>
            <a:spLocks noChangeShapeType="1"/>
          </p:cNvSpPr>
          <p:nvPr/>
        </p:nvSpPr>
        <p:spPr bwMode="auto">
          <a:xfrm flipV="1">
            <a:off x="4753616" y="4746720"/>
            <a:ext cx="2604400" cy="739680"/>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329457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m</a:t>
            </a:r>
            <a:r>
              <a:rPr lang="en-US" sz="2500" dirty="0" smtClean="0"/>
              <a:t>onster3 will be garbage collected</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81525"/>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4213225" y="5213348"/>
              <a:ext cx="3299928" cy="1"/>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442284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Assume Node^ nodeToDelete is passed in</a:t>
            </a:r>
          </a:p>
          <a:p>
            <a:pPr marL="1657350" lvl="2" indent="-742950">
              <a:buFont typeface="Arial" panose="020B0604020202020204" pitchFamily="34" charset="0"/>
              <a:buChar char="•"/>
            </a:pPr>
            <a:r>
              <a:rPr lang="en-US" sz="2500" dirty="0" smtClean="0"/>
              <a:t>Start at the beginning of the list</a:t>
            </a:r>
          </a:p>
          <a:p>
            <a:pPr marL="1657350" lvl="2" indent="-742950">
              <a:buFont typeface="Arial" panose="020B0604020202020204" pitchFamily="34" charset="0"/>
              <a:buChar char="•"/>
            </a:pPr>
            <a:r>
              <a:rPr lang="en-US" sz="2500" dirty="0" smtClean="0"/>
              <a:t>Find the node before nodeToDelete</a:t>
            </a:r>
          </a:p>
          <a:p>
            <a:pPr marL="1657350" lvl="2" indent="-742950">
              <a:buFont typeface="Arial" panose="020B0604020202020204" pitchFamily="34" charset="0"/>
              <a:buChar char="•"/>
            </a:pPr>
            <a:r>
              <a:rPr lang="en-US" sz="2500" dirty="0" smtClean="0"/>
              <a:t>Found it. Swoop around</a:t>
            </a:r>
          </a:p>
        </p:txBody>
      </p:sp>
      <p:grpSp>
        <p:nvGrpSpPr>
          <p:cNvPr id="10" name="Group 9"/>
          <p:cNvGrpSpPr/>
          <p:nvPr/>
        </p:nvGrpSpPr>
        <p:grpSpPr>
          <a:xfrm>
            <a:off x="1076129" y="3733800"/>
            <a:ext cx="7003934" cy="1852871"/>
            <a:chOff x="1096458" y="2133600"/>
            <a:chExt cx="7003934" cy="1852871"/>
          </a:xfrm>
        </p:grpSpPr>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890" b="79388"/>
            <a:stretch/>
          </p:blipFill>
          <p:spPr bwMode="auto">
            <a:xfrm>
              <a:off x="1096458" y="2133600"/>
              <a:ext cx="7003934"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23" b="57242"/>
            <a:stretch/>
          </p:blipFill>
          <p:spPr bwMode="auto">
            <a:xfrm>
              <a:off x="1096458" y="2514600"/>
              <a:ext cx="7003934" cy="32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142" b="27686"/>
            <a:stretch/>
          </p:blipFill>
          <p:spPr bwMode="auto">
            <a:xfrm>
              <a:off x="1096458" y="2843471"/>
              <a:ext cx="70039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3763" b="4789"/>
            <a:stretch/>
          </p:blipFill>
          <p:spPr bwMode="auto">
            <a:xfrm>
              <a:off x="1096458" y="3529271"/>
              <a:ext cx="70039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40175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err="1" smtClean="0"/>
              <a:t>Pellet.h</a:t>
            </a:r>
            <a:endParaRPr lang="en-US" sz="3500" b="1" dirty="0" smtClean="0"/>
          </a:p>
          <a:p>
            <a:pPr lvl="2"/>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96" y="1608133"/>
            <a:ext cx="4733399" cy="4925176"/>
          </a:xfrm>
          <a:prstGeom prst="rect">
            <a:avLst/>
          </a:prstGeom>
        </p:spPr>
      </p:pic>
    </p:spTree>
    <p:extLst>
      <p:ext uri="{BB962C8B-B14F-4D97-AF65-F5344CB8AC3E}">
        <p14:creationId xmlns:p14="http://schemas.microsoft.com/office/powerpoint/2010/main" val="28193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Static storage</a:t>
            </a:r>
          </a:p>
          <a:p>
            <a:pPr lvl="1"/>
            <a:endParaRPr lang="en-US" sz="2500" dirty="0" smtClean="0"/>
          </a:p>
          <a:p>
            <a:pPr marL="1657350" lvl="2" indent="-742950">
              <a:buFont typeface="Arial" panose="020B0604020202020204" pitchFamily="34" charset="0"/>
              <a:buChar char="•"/>
            </a:pPr>
            <a:r>
              <a:rPr lang="en-US" sz="2500" dirty="0" smtClean="0"/>
              <a:t>Arrays</a:t>
            </a:r>
          </a:p>
          <a:p>
            <a:pPr marL="2114550" lvl="3" indent="-742950">
              <a:buFont typeface="Arial" panose="020B0604020202020204" pitchFamily="34" charset="0"/>
              <a:buChar char="•"/>
            </a:pPr>
            <a:r>
              <a:rPr lang="en-US" sz="2500" dirty="0" smtClean="0"/>
              <a:t>Advantages:</a:t>
            </a:r>
          </a:p>
          <a:p>
            <a:pPr marL="2571750" lvl="4" indent="-742950">
              <a:buFont typeface="Arial" panose="020B0604020202020204" pitchFamily="34" charset="0"/>
              <a:buChar char="•"/>
            </a:pPr>
            <a:r>
              <a:rPr lang="en-US" sz="2000" dirty="0" smtClean="0"/>
              <a:t>Easy to create and initialise</a:t>
            </a:r>
          </a:p>
          <a:p>
            <a:pPr marL="2571750" lvl="4" indent="-742950">
              <a:buFont typeface="Arial" panose="020B0604020202020204" pitchFamily="34" charset="0"/>
              <a:buChar char="•"/>
            </a:pPr>
            <a:r>
              <a:rPr lang="en-US" sz="2000" dirty="0" smtClean="0"/>
              <a:t>Easy to index into</a:t>
            </a:r>
          </a:p>
          <a:p>
            <a:pPr marL="2571750" lvl="4" indent="-742950">
              <a:buFont typeface="Arial" panose="020B0604020202020204" pitchFamily="34" charset="0"/>
              <a:buChar char="•"/>
            </a:pPr>
            <a:r>
              <a:rPr lang="en-US" sz="2000" dirty="0" smtClean="0"/>
              <a:t>Built into most development environments</a:t>
            </a:r>
            <a:endParaRPr lang="en-US" sz="2500" dirty="0"/>
          </a:p>
          <a:p>
            <a:pPr marL="2114550" lvl="3" indent="-742950">
              <a:buFont typeface="Arial" panose="020B0604020202020204" pitchFamily="34" charset="0"/>
              <a:buChar char="•"/>
            </a:pPr>
            <a:r>
              <a:rPr lang="en-US" sz="2500" dirty="0" smtClean="0"/>
              <a:t>Disadvantages:</a:t>
            </a:r>
          </a:p>
          <a:p>
            <a:pPr marL="2571750" lvl="4" indent="-742950">
              <a:buFont typeface="Arial" panose="020B0604020202020204" pitchFamily="34" charset="0"/>
              <a:buChar char="•"/>
            </a:pPr>
            <a:r>
              <a:rPr lang="en-US" sz="2000" dirty="0" smtClean="0"/>
              <a:t>Inflexible size</a:t>
            </a:r>
          </a:p>
          <a:p>
            <a:pPr marL="2571750" lvl="4" indent="-742950">
              <a:buFont typeface="Arial" panose="020B0604020202020204" pitchFamily="34" charset="0"/>
              <a:buChar char="•"/>
            </a:pPr>
            <a:r>
              <a:rPr lang="en-US" sz="2000" dirty="0" smtClean="0"/>
              <a:t>Awkward for deletion</a:t>
            </a:r>
          </a:p>
        </p:txBody>
      </p:sp>
    </p:spTree>
    <p:extLst>
      <p:ext uri="{BB962C8B-B14F-4D97-AF65-F5344CB8AC3E}">
        <p14:creationId xmlns:p14="http://schemas.microsoft.com/office/powerpoint/2010/main" val="134597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PelletList.h</a:t>
            </a:r>
            <a:endParaRPr lang="en-US" sz="3500" b="1" dirty="0" smtClean="0"/>
          </a:p>
          <a:p>
            <a:pPr lvl="2"/>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87" y="1614229"/>
            <a:ext cx="4472218" cy="4729983"/>
          </a:xfrm>
          <a:prstGeom prst="rect">
            <a:avLst/>
          </a:prstGeom>
        </p:spPr>
      </p:pic>
    </p:spTree>
    <p:extLst>
      <p:ext uri="{BB962C8B-B14F-4D97-AF65-F5344CB8AC3E}">
        <p14:creationId xmlns:p14="http://schemas.microsoft.com/office/powerpoint/2010/main" val="151724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99340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KeyDown event handler</a:t>
            </a:r>
          </a:p>
          <a:p>
            <a:pPr lvl="1"/>
            <a:endParaRPr lang="en-US" sz="2500" dirty="0" smtClean="0"/>
          </a:p>
          <a:p>
            <a:pPr marL="1657350" lvl="2" indent="-742950">
              <a:buFont typeface="Arial" panose="020B0604020202020204" pitchFamily="34" charset="0"/>
              <a:buChar char="•"/>
            </a:pPr>
            <a:r>
              <a:rPr lang="en-US" sz="2500" dirty="0"/>
              <a:t>i</a:t>
            </a:r>
            <a:r>
              <a:rPr lang="en-US" sz="2500" dirty="0" smtClean="0"/>
              <a:t>f (e-&gt;KeyData == Keys::Left)</a:t>
            </a:r>
          </a:p>
          <a:p>
            <a:pPr marL="2114550" lvl="3" indent="-742950">
              <a:buFont typeface="Arial" panose="020B0604020202020204" pitchFamily="34" charset="0"/>
              <a:buChar char="•"/>
            </a:pPr>
            <a:r>
              <a:rPr lang="en-US" sz="2000" dirty="0" smtClean="0"/>
              <a:t>Move chicken 10 pixels to the left</a:t>
            </a:r>
          </a:p>
          <a:p>
            <a:pPr marL="1657350" lvl="2" indent="-742950">
              <a:buFont typeface="Arial" panose="020B0604020202020204" pitchFamily="34" charset="0"/>
              <a:buChar char="•"/>
            </a:pPr>
            <a:r>
              <a:rPr lang="en-US" sz="2500" dirty="0" smtClean="0"/>
              <a:t>if </a:t>
            </a:r>
            <a:r>
              <a:rPr lang="en-US" sz="2500" dirty="0"/>
              <a:t>(e-&gt;KeyData == Keys</a:t>
            </a:r>
            <a:r>
              <a:rPr lang="en-US" sz="2500" dirty="0" smtClean="0"/>
              <a:t>::Right)</a:t>
            </a:r>
          </a:p>
          <a:p>
            <a:pPr marL="2114550" lvl="3" indent="-742950">
              <a:buFont typeface="Arial" panose="020B0604020202020204" pitchFamily="34" charset="0"/>
              <a:buChar char="•"/>
            </a:pPr>
            <a:r>
              <a:rPr lang="en-US" sz="2000" dirty="0" smtClean="0"/>
              <a:t>Move chicken 10 pixels to the right</a:t>
            </a:r>
            <a:endParaRPr lang="en-US" sz="2000" dirty="0"/>
          </a:p>
          <a:p>
            <a:pPr marL="1657350" lvl="2" indent="-742950">
              <a:buFont typeface="Arial" panose="020B0604020202020204" pitchFamily="34" charset="0"/>
              <a:buChar char="•"/>
            </a:pPr>
            <a:r>
              <a:rPr lang="en-US" sz="2500" dirty="0"/>
              <a:t>If (e-&gt;KeyData == Keys</a:t>
            </a:r>
            <a:r>
              <a:rPr lang="en-US" sz="2500" dirty="0" smtClean="0"/>
              <a:t>::Space)</a:t>
            </a:r>
          </a:p>
          <a:p>
            <a:pPr marL="2114550" lvl="3" indent="-742950">
              <a:buFont typeface="Arial" panose="020B0604020202020204" pitchFamily="34" charset="0"/>
              <a:buChar char="•"/>
            </a:pPr>
            <a:r>
              <a:rPr lang="en-US" sz="2000" dirty="0" smtClean="0"/>
              <a:t>Create new instance of Pellet</a:t>
            </a:r>
          </a:p>
          <a:p>
            <a:pPr marL="2114550" lvl="3" indent="-742950">
              <a:buFont typeface="Arial" panose="020B0604020202020204" pitchFamily="34" charset="0"/>
              <a:buChar char="•"/>
            </a:pPr>
            <a:r>
              <a:rPr lang="en-US" sz="2000" dirty="0" smtClean="0"/>
              <a:t>Add pellet to the linked list</a:t>
            </a:r>
            <a:endParaRPr lang="en-US" sz="2000" dirty="0"/>
          </a:p>
        </p:txBody>
      </p:sp>
    </p:spTree>
    <p:extLst>
      <p:ext uri="{BB962C8B-B14F-4D97-AF65-F5344CB8AC3E}">
        <p14:creationId xmlns:p14="http://schemas.microsoft.com/office/powerpoint/2010/main" val="3937515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Practical – spitting chicken</a:t>
            </a:r>
          </a:p>
        </p:txBody>
      </p:sp>
      <p:grpSp>
        <p:nvGrpSpPr>
          <p:cNvPr id="4" name="Group 3"/>
          <p:cNvGrpSpPr/>
          <p:nvPr/>
        </p:nvGrpSpPr>
        <p:grpSpPr>
          <a:xfrm>
            <a:off x="1018446" y="2057400"/>
            <a:ext cx="7119299" cy="3018600"/>
            <a:chOff x="195901" y="1905000"/>
            <a:chExt cx="9319333" cy="3704400"/>
          </a:xfrm>
        </p:grpSpPr>
        <p:pic>
          <p:nvPicPr>
            <p:cNvPr id="3" name="Picture 2"/>
            <p:cNvPicPr>
              <a:picLocks/>
            </p:cNvPicPr>
            <p:nvPr/>
          </p:nvPicPr>
          <p:blipFill rotWithShape="1">
            <a:blip r:embed="rId3">
              <a:extLst>
                <a:ext uri="{28A0092B-C50C-407E-A947-70E740481C1C}">
                  <a14:useLocalDpi xmlns:a14="http://schemas.microsoft.com/office/drawing/2010/main" val="0"/>
                </a:ext>
              </a:extLst>
            </a:blip>
            <a:srcRect t="7511" r="1942"/>
            <a:stretch/>
          </p:blipFill>
          <p:spPr>
            <a:xfrm>
              <a:off x="195901" y="1905000"/>
              <a:ext cx="4651200" cy="37044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8128" r="2007"/>
            <a:stretch/>
          </p:blipFill>
          <p:spPr>
            <a:xfrm>
              <a:off x="4864034" y="1905000"/>
              <a:ext cx="4651200" cy="3704400"/>
            </a:xfrm>
            <a:prstGeom prst="rect">
              <a:avLst/>
            </a:prstGeom>
          </p:spPr>
        </p:pic>
      </p:grpSp>
    </p:spTree>
    <p:extLst>
      <p:ext uri="{BB962C8B-B14F-4D97-AF65-F5344CB8AC3E}">
        <p14:creationId xmlns:p14="http://schemas.microsoft.com/office/powerpoint/2010/main" val="156908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smtClean="0"/>
          </a:p>
          <a:p>
            <a:pPr marL="1657350" lvl="2" indent="-742950">
              <a:buFont typeface="Arial" panose="020B0604020202020204" pitchFamily="34" charset="0"/>
              <a:buChar char="•"/>
            </a:pPr>
            <a:r>
              <a:rPr lang="en-US" sz="2500" dirty="0" smtClean="0"/>
              <a:t>Linked lists</a:t>
            </a:r>
          </a:p>
          <a:p>
            <a:pPr marL="1657350" lvl="2" indent="-742950">
              <a:buFont typeface="Arial" panose="020B0604020202020204" pitchFamily="34" charset="0"/>
              <a:buChar char="•"/>
            </a:pPr>
            <a:r>
              <a:rPr lang="en-US" sz="2500" dirty="0" smtClean="0"/>
              <a:t>Sequence of elements where each item </a:t>
            </a:r>
          </a:p>
          <a:p>
            <a:pPr lvl="2"/>
            <a:r>
              <a:rPr lang="en-US" sz="2500" dirty="0" smtClean="0"/>
              <a:t>	links to the next item</a:t>
            </a:r>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85596" y="3505200"/>
            <a:ext cx="6985000" cy="2449513"/>
            <a:chOff x="1258888" y="2924175"/>
            <a:chExt cx="6985000" cy="2449513"/>
          </a:xfrm>
        </p:grpSpPr>
        <p:sp>
          <p:nvSpPr>
            <p:cNvPr id="31"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32"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34"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5"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7"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8"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9"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0"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41"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2"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30313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a:p>
          <a:p>
            <a:pPr marL="1657350" lvl="2" indent="-742950">
              <a:buFont typeface="Arial" panose="020B0604020202020204" pitchFamily="34" charset="0"/>
              <a:buChar char="•"/>
            </a:pPr>
            <a:r>
              <a:rPr lang="en-US" sz="2500" dirty="0"/>
              <a:t>Linked lists</a:t>
            </a:r>
          </a:p>
          <a:p>
            <a:pPr marL="1657350" lvl="2" indent="-742950">
              <a:buFont typeface="Arial" panose="020B0604020202020204" pitchFamily="34" charset="0"/>
              <a:buChar char="•"/>
            </a:pPr>
            <a:r>
              <a:rPr lang="en-US" sz="2500" dirty="0"/>
              <a:t>Sequence of elements where each item </a:t>
            </a:r>
          </a:p>
          <a:p>
            <a:pPr lvl="2"/>
            <a:r>
              <a:rPr lang="en-US" sz="2500" dirty="0"/>
              <a:t>	links to the next item</a:t>
            </a:r>
          </a:p>
        </p:txBody>
      </p:sp>
      <p:grpSp>
        <p:nvGrpSpPr>
          <p:cNvPr id="2" name="Group 1"/>
          <p:cNvGrpSpPr/>
          <p:nvPr/>
        </p:nvGrpSpPr>
        <p:grpSpPr>
          <a:xfrm>
            <a:off x="1103852" y="3200400"/>
            <a:ext cx="6948488" cy="2374391"/>
            <a:chOff x="1295400" y="2999297"/>
            <a:chExt cx="6948488" cy="2374391"/>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52"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3"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054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Node object</a:t>
            </a:r>
          </a:p>
          <a:p>
            <a:pPr lvl="1"/>
            <a:endParaRPr lang="en-US" sz="2500" dirty="0" smtClean="0"/>
          </a:p>
          <a:p>
            <a:pPr marL="1657350" lvl="2" indent="-742950">
              <a:buFont typeface="Arial" panose="020B0604020202020204" pitchFamily="34" charset="0"/>
              <a:buChar char="•"/>
            </a:pPr>
            <a:r>
              <a:rPr lang="en-US" sz="2500" dirty="0" smtClean="0"/>
              <a:t>Node</a:t>
            </a:r>
          </a:p>
          <a:p>
            <a:pPr marL="2114550" lvl="3" indent="-742950">
              <a:buFont typeface="Arial" panose="020B0604020202020204" pitchFamily="34" charset="0"/>
              <a:buChar char="•"/>
            </a:pPr>
            <a:r>
              <a:rPr lang="en-US" sz="2000" dirty="0" smtClean="0"/>
              <a:t>Node^ Next;</a:t>
            </a:r>
          </a:p>
        </p:txBody>
      </p:sp>
    </p:spTree>
    <p:extLst>
      <p:ext uri="{BB962C8B-B14F-4D97-AF65-F5344CB8AC3E}">
        <p14:creationId xmlns:p14="http://schemas.microsoft.com/office/powerpoint/2010/main" val="14050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0840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Linked list</a:t>
            </a:r>
          </a:p>
          <a:p>
            <a:pPr lvl="1"/>
            <a:endParaRPr lang="en-US" sz="2500" dirty="0" smtClean="0"/>
          </a:p>
          <a:p>
            <a:pPr marL="1657350" lvl="2" indent="-742950">
              <a:buFont typeface="Arial" panose="020B0604020202020204" pitchFamily="34" charset="0"/>
              <a:buChar char="•"/>
            </a:pPr>
            <a:r>
              <a:rPr lang="en-US" sz="2500" dirty="0" smtClean="0"/>
              <a:t>Linked list</a:t>
            </a:r>
          </a:p>
          <a:p>
            <a:pPr marL="2114550" lvl="3" indent="-742950">
              <a:buFont typeface="Arial" panose="020B0604020202020204" pitchFamily="34" charset="0"/>
              <a:buChar char="•"/>
            </a:pPr>
            <a:r>
              <a:rPr lang="en-US" sz="2000" dirty="0" smtClean="0"/>
              <a:t>Node^ head;</a:t>
            </a:r>
          </a:p>
          <a:p>
            <a:pPr marL="2114550" lvl="3" indent="-742950">
              <a:buFont typeface="Arial" panose="020B0604020202020204" pitchFamily="34" charset="0"/>
              <a:buChar char="•"/>
            </a:pPr>
            <a:r>
              <a:rPr lang="en-US" sz="2000" dirty="0" smtClean="0"/>
              <a:t>Node^ tail;</a:t>
            </a:r>
          </a:p>
        </p:txBody>
      </p:sp>
    </p:spTree>
    <p:extLst>
      <p:ext uri="{BB962C8B-B14F-4D97-AF65-F5344CB8AC3E}">
        <p14:creationId xmlns:p14="http://schemas.microsoft.com/office/powerpoint/2010/main" val="9182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create a linked list</a:t>
            </a:r>
          </a:p>
          <a:p>
            <a:pPr marL="2114550" lvl="3" indent="-742950">
              <a:buFont typeface="Arial" panose="020B0604020202020204" pitchFamily="34" charset="0"/>
              <a:buChar char="•"/>
            </a:pPr>
            <a:r>
              <a:rPr lang="en-US" sz="2000" dirty="0" smtClean="0"/>
              <a:t>Create a </a:t>
            </a:r>
            <a:r>
              <a:rPr lang="en-US" sz="2000" b="1" i="1" dirty="0" smtClean="0"/>
              <a:t>head </a:t>
            </a:r>
            <a:r>
              <a:rPr lang="en-US" sz="2000" dirty="0" smtClean="0"/>
              <a:t>node pointer</a:t>
            </a:r>
          </a:p>
          <a:p>
            <a:pPr marL="2114550" lvl="3" indent="-742950">
              <a:buFont typeface="Arial" panose="020B0604020202020204" pitchFamily="34" charset="0"/>
              <a:buChar char="•"/>
            </a:pPr>
            <a:r>
              <a:rPr lang="en-US" sz="2000" dirty="0" smtClean="0"/>
              <a:t>Create a </a:t>
            </a:r>
            <a:r>
              <a:rPr lang="en-US" sz="2000" b="1" i="1" dirty="0" smtClean="0"/>
              <a:t>tail </a:t>
            </a:r>
            <a:r>
              <a:rPr lang="en-US" sz="2000" dirty="0" smtClean="0"/>
              <a:t>node pointer</a:t>
            </a:r>
          </a:p>
          <a:p>
            <a:pPr marL="2114550" lvl="3" indent="-742950">
              <a:buFont typeface="Arial" panose="020B0604020202020204" pitchFamily="34" charset="0"/>
              <a:buChar char="•"/>
            </a:pPr>
            <a:r>
              <a:rPr lang="en-US" sz="2000" dirty="0" smtClean="0"/>
              <a:t>Set the both </a:t>
            </a:r>
            <a:r>
              <a:rPr lang="en-US" sz="2000" b="1" i="1" dirty="0" smtClean="0"/>
              <a:t>head</a:t>
            </a:r>
            <a:r>
              <a:rPr lang="en-US" sz="2000" dirty="0" smtClean="0"/>
              <a:t> and </a:t>
            </a:r>
            <a:r>
              <a:rPr lang="en-US" sz="2000" b="1" i="1" dirty="0" smtClean="0"/>
              <a:t>tail</a:t>
            </a:r>
            <a:r>
              <a:rPr lang="en-US" sz="2000" dirty="0" smtClean="0"/>
              <a:t> to </a:t>
            </a:r>
            <a:r>
              <a:rPr lang="en-US" sz="2000" b="1" i="1" dirty="0" smtClean="0"/>
              <a:t>null</a:t>
            </a:r>
            <a:r>
              <a:rPr lang="en-US" sz="2000" dirty="0" smtClean="0"/>
              <a:t> </a:t>
            </a:r>
            <a:r>
              <a:rPr lang="en-US" sz="2000" b="1" i="1" dirty="0" smtClean="0"/>
              <a:t>pointer</a:t>
            </a:r>
          </a:p>
        </p:txBody>
      </p:sp>
    </p:spTree>
    <p:extLst>
      <p:ext uri="{BB962C8B-B14F-4D97-AF65-F5344CB8AC3E}">
        <p14:creationId xmlns:p14="http://schemas.microsoft.com/office/powerpoint/2010/main" val="343481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count the number of items in a linked list:</a:t>
            </a:r>
          </a:p>
          <a:p>
            <a:pPr marL="2114550" lvl="3" indent="-742950">
              <a:buFont typeface="Arial" panose="020B0604020202020204" pitchFamily="34" charset="0"/>
              <a:buChar char="•"/>
            </a:pPr>
            <a:r>
              <a:rPr lang="en-US" sz="2000" dirty="0"/>
              <a:t>Start </a:t>
            </a:r>
            <a:r>
              <a:rPr lang="en-US" sz="2000" dirty="0" smtClean="0"/>
              <a:t>at the node pointed to by </a:t>
            </a:r>
            <a:r>
              <a:rPr lang="en-US" sz="2000" b="1" i="1" dirty="0" smtClean="0"/>
              <a:t>head</a:t>
            </a:r>
          </a:p>
          <a:p>
            <a:pPr marL="2114550" lvl="3" indent="-742950">
              <a:buFont typeface="Arial" panose="020B0604020202020204" pitchFamily="34" charset="0"/>
              <a:buChar char="•"/>
            </a:pPr>
            <a:r>
              <a:rPr lang="en-US" sz="2000" dirty="0" smtClean="0"/>
              <a:t>Node count equals zero</a:t>
            </a:r>
          </a:p>
          <a:p>
            <a:pPr marL="2114550" lvl="3" indent="-742950">
              <a:buFont typeface="Arial" panose="020B0604020202020204" pitchFamily="34" charset="0"/>
              <a:buChar char="•"/>
            </a:pPr>
            <a:r>
              <a:rPr lang="en-US" sz="2000" dirty="0"/>
              <a:t>Loop through all </a:t>
            </a:r>
            <a:r>
              <a:rPr lang="en-US" sz="2000" dirty="0" smtClean="0"/>
              <a:t>nodes – </a:t>
            </a:r>
            <a:r>
              <a:rPr lang="en-US" sz="2000" b="1" i="1" dirty="0" smtClean="0"/>
              <a:t>head</a:t>
            </a:r>
            <a:r>
              <a:rPr lang="en-US" sz="2000" dirty="0" smtClean="0"/>
              <a:t> not equal to null pointer</a:t>
            </a:r>
            <a:endParaRPr lang="en-US" sz="2000" dirty="0"/>
          </a:p>
          <a:p>
            <a:pPr marL="2571750" lvl="4" indent="-742950">
              <a:buFont typeface="Arial" panose="020B0604020202020204" pitchFamily="34" charset="0"/>
              <a:buChar char="•"/>
            </a:pPr>
            <a:r>
              <a:rPr lang="en-US" sz="2000" dirty="0"/>
              <a:t>Increment node count</a:t>
            </a:r>
          </a:p>
          <a:p>
            <a:pPr marL="2571750" lvl="4" indent="-742950">
              <a:buFont typeface="Arial" panose="020B0604020202020204" pitchFamily="34" charset="0"/>
              <a:buChar char="•"/>
            </a:pPr>
            <a:r>
              <a:rPr lang="en-US" sz="2000" dirty="0"/>
              <a:t>Go to the next node in the linked </a:t>
            </a:r>
            <a:r>
              <a:rPr lang="en-US" sz="2000" dirty="0" smtClean="0"/>
              <a:t>list</a:t>
            </a:r>
          </a:p>
          <a:p>
            <a:pPr marL="2114550" lvl="3" indent="-742950">
              <a:buFont typeface="Arial" panose="020B0604020202020204" pitchFamily="34" charset="0"/>
              <a:buChar char="•"/>
            </a:pPr>
            <a:r>
              <a:rPr lang="en-US" sz="2000" dirty="0" smtClean="0"/>
              <a:t>Return the number of items</a:t>
            </a:r>
          </a:p>
        </p:txBody>
      </p:sp>
    </p:spTree>
    <p:extLst>
      <p:ext uri="{BB962C8B-B14F-4D97-AF65-F5344CB8AC3E}">
        <p14:creationId xmlns:p14="http://schemas.microsoft.com/office/powerpoint/2010/main" val="267270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1552</Words>
  <Application>Microsoft Office PowerPoint</Application>
  <PresentationFormat>On-screen Show (4:3)</PresentationFormat>
  <Paragraphs>370</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58</cp:revision>
  <dcterms:created xsi:type="dcterms:W3CDTF">2019-07-01T01:08:50Z</dcterms:created>
  <dcterms:modified xsi:type="dcterms:W3CDTF">2019-08-06T04:25:18Z</dcterms:modified>
</cp:coreProperties>
</file>