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91" r:id="rId22"/>
    <p:sldId id="297" r:id="rId23"/>
    <p:sldId id="292" r:id="rId24"/>
    <p:sldId id="293" r:id="rId25"/>
    <p:sldId id="294" r:id="rId26"/>
    <p:sldId id="295" r:id="rId27"/>
    <p:sldId id="296" r:id="rId28"/>
    <p:sldId id="285" r:id="rId29"/>
    <p:sldId id="286" r:id="rId30"/>
    <p:sldId id="287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80"/>
    <p:restoredTop sz="62940" autoAdjust="0"/>
  </p:normalViewPr>
  <p:slideViewPr>
    <p:cSldViewPr>
      <p:cViewPr varScale="1">
        <p:scale>
          <a:sx n="14" d="100"/>
          <a:sy n="14" d="100"/>
        </p:scale>
        <p:origin x="176" y="146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122FC-D7E3-43B5-94FB-2148EE5CCFED}" type="datetimeFigureOut">
              <a:rPr lang="en-NZ" smtClean="0"/>
              <a:t>7/08/19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93D3A-134D-42CF-894D-EC79F6B792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0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1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38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9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2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0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8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3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6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06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6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8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2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7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9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7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0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5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57C19-9E0E-4142-AAC1-12A23B691F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33600"/>
            <a:ext cx="9144000" cy="230063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00" b="1" dirty="0"/>
              <a:t>Programming </a:t>
            </a:r>
            <a:r>
              <a:rPr lang="en-US" sz="4000" b="1" dirty="0" smtClean="0"/>
              <a:t>4</a:t>
            </a:r>
            <a:endParaRPr lang="en-US" sz="2500" b="1" dirty="0"/>
          </a:p>
          <a:p>
            <a:pPr algn="ctr"/>
            <a:r>
              <a:rPr lang="en-US" sz="4000" b="1" dirty="0" smtClean="0"/>
              <a:t>03.1 Linked Lists</a:t>
            </a:r>
          </a:p>
          <a:p>
            <a:pPr algn="ctr"/>
            <a:endParaRPr lang="en-US" sz="2500" b="1" dirty="0"/>
          </a:p>
          <a:p>
            <a:pPr algn="ctr"/>
            <a:r>
              <a:rPr lang="en-US" sz="4000" b="1" dirty="0"/>
              <a:t>Semester 2</a:t>
            </a:r>
            <a:r>
              <a:rPr lang="en-US" sz="4000" b="1" dirty="0" smtClean="0"/>
              <a:t>, </a:t>
            </a:r>
            <a:r>
              <a:rPr lang="en-US" sz="4000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415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858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is a Node pointer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is not a Node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has no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how can we talk about its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When working with pointers, </a:t>
            </a:r>
            <a:r>
              <a:rPr lang="en-US" sz="2500" b="1" i="1" dirty="0" smtClean="0"/>
              <a:t>ptr-&gt;Next </a:t>
            </a:r>
            <a:r>
              <a:rPr lang="en-US" sz="2500" dirty="0" smtClean="0"/>
              <a:t>does not </a:t>
            </a:r>
          </a:p>
          <a:p>
            <a:pPr lvl="2"/>
            <a:r>
              <a:rPr lang="en-US" sz="2500" dirty="0" smtClean="0"/>
              <a:t>	mean “your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property”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It means “the </a:t>
            </a:r>
            <a:r>
              <a:rPr lang="en-US" sz="2500" b="1" i="1" dirty="0" smtClean="0"/>
              <a:t>Next</a:t>
            </a:r>
            <a:r>
              <a:rPr lang="en-US" sz="2500" dirty="0" smtClean="0"/>
              <a:t> property of the object you are pointing at”</a:t>
            </a:r>
          </a:p>
        </p:txBody>
      </p:sp>
    </p:spTree>
    <p:extLst>
      <p:ext uri="{BB962C8B-B14F-4D97-AF65-F5344CB8AC3E}">
        <p14:creationId xmlns:p14="http://schemas.microsoft.com/office/powerpoint/2010/main" val="41969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So nodeWalker = nodeWalker-&gt;Next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Means: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Find the guy nodeWalker is pointing at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Take that’s guy’s </a:t>
            </a:r>
            <a:r>
              <a:rPr lang="en-US" sz="2000" b="1" i="1" dirty="0" smtClean="0"/>
              <a:t>Next</a:t>
            </a:r>
            <a:r>
              <a:rPr lang="en-US" sz="2000" dirty="0" smtClean="0"/>
              <a:t> value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Assign that value to nodeWalker</a:t>
            </a:r>
          </a:p>
        </p:txBody>
      </p:sp>
    </p:spTree>
    <p:extLst>
      <p:ext uri="{BB962C8B-B14F-4D97-AF65-F5344CB8AC3E}">
        <p14:creationId xmlns:p14="http://schemas.microsoft.com/office/powerpoint/2010/main" val="32292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7503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nodeWalker = nodeWalker-&gt;Next</a:t>
            </a:r>
          </a:p>
          <a:p>
            <a:pPr lvl="1"/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2416320" y="2133600"/>
            <a:ext cx="4323552" cy="2357438"/>
            <a:chOff x="823123" y="2993966"/>
            <a:chExt cx="4323552" cy="2357438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node1</a:t>
              </a:r>
              <a:endParaRPr lang="en-NZ" sz="2000" b="1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331913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051050" y="525780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node2</a:t>
              </a:r>
              <a:endParaRPr lang="en-NZ" sz="2000" b="1" dirty="0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635375" y="4975166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23123" y="2993966"/>
              <a:ext cx="2170104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nodeWalker</a:t>
              </a:r>
              <a:endParaRPr lang="en-NZ" sz="2000" b="1" dirty="0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1908175" y="3421063"/>
              <a:ext cx="2518428" cy="1116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414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3778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  <a:endParaRPr lang="en-US" sz="3500" b="1" dirty="0"/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add a new node to an unordered linked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Add it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Process: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</a:t>
            </a:r>
            <a:r>
              <a:rPr lang="en-US" sz="2000" b="1" i="1" dirty="0" smtClean="0"/>
              <a:t>Next </a:t>
            </a:r>
            <a:r>
              <a:rPr lang="en-US" sz="2000" dirty="0" smtClean="0"/>
              <a:t>pointer of the current last node to the new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the new node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99" y="3581400"/>
            <a:ext cx="452559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8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07007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Adding to a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the list isn’t empty (i.e. </a:t>
            </a:r>
            <a:r>
              <a:rPr lang="en-US" sz="2500" b="1" i="1" dirty="0" smtClean="0"/>
              <a:t>tail</a:t>
            </a:r>
            <a:r>
              <a:rPr lang="en-US" sz="2500" dirty="0" smtClean="0"/>
              <a:t> isn’t nullptr), add the new node to the end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tail is nullptr?	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Make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point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76829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0726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delete a node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138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onster1-&gt;Next = monster2-&gt;Next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1859502" y="5414453"/>
            <a:ext cx="2617517" cy="1038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477019" y="5414452"/>
            <a:ext cx="1989409" cy="10387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onster2’s memory will be garbage collected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81362"/>
            <a:ext cx="6156325" cy="2357438"/>
            <a:chOff x="1295400" y="2999297"/>
            <a:chExt cx="6156325" cy="2357438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75735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051051" y="5209097"/>
              <a:ext cx="3887788" cy="4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80497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2061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37757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Data storage for games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store all the data needed?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How can we represent objects in our game?</a:t>
            </a:r>
          </a:p>
        </p:txBody>
      </p:sp>
    </p:spTree>
    <p:extLst>
      <p:ext uri="{BB962C8B-B14F-4D97-AF65-F5344CB8AC3E}">
        <p14:creationId xmlns:p14="http://schemas.microsoft.com/office/powerpoint/2010/main" val="26709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60895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But how would we find monster1 (i.e. the node before the one we want to delete)?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Algorithm: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Start at the beginning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For each node ask “is the node after this one </a:t>
            </a:r>
          </a:p>
          <a:p>
            <a:pPr lvl="3"/>
            <a:r>
              <a:rPr lang="en-US" sz="2000" dirty="0" smtClean="0"/>
              <a:t>		(i.e. its Next) the one who is to be deleted?”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If so, it is the previous node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Next of the previous node to the Next </a:t>
            </a:r>
          </a:p>
          <a:p>
            <a:pPr lvl="3"/>
            <a:r>
              <a:rPr lang="en-US" sz="2000" dirty="0"/>
              <a:t>	</a:t>
            </a:r>
            <a:r>
              <a:rPr lang="en-US" sz="2000" dirty="0" smtClean="0"/>
              <a:t>	of the node to be deleted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9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2127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Deleting monster3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9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2209799" y="2987181"/>
            <a:ext cx="1431331" cy="10294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1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 </a:t>
            </a:r>
            <a:r>
              <a:rPr lang="en-US" sz="2500" dirty="0"/>
              <a:t>= </a:t>
            </a:r>
            <a:r>
              <a:rPr lang="en-US" sz="2500" dirty="0" smtClean="0"/>
              <a:t>nodeWalker-&gt;Next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29" y="2987181"/>
            <a:ext cx="1" cy="10294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1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nodeWalker-&gt;Next now equals nodeToDelete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3082250"/>
            <a:chOff x="252413" y="3009550"/>
            <a:chExt cx="8423275" cy="3545050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750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537074" y="6094413"/>
              <a:ext cx="2374899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nodeToDelete</a:t>
              </a:r>
              <a:endParaRPr lang="en-NZ" sz="2000" b="1" dirty="0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5650242" y="537368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25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n</a:t>
            </a:r>
            <a:r>
              <a:rPr lang="en-US" sz="2500" dirty="0" smtClean="0"/>
              <a:t>odeWalker-&gt;Next = nodeToDelete-&gt;Next 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860925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monster3</a:t>
              </a:r>
              <a:endParaRPr lang="en-NZ" sz="2000" b="1" dirty="0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60922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5940425" y="5157788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641131" y="4749607"/>
            <a:ext cx="1112485" cy="736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NZ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4753616" y="4746720"/>
            <a:ext cx="2604400" cy="739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72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99285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m</a:t>
            </a:r>
            <a:r>
              <a:rPr lang="en-US" sz="2500" dirty="0" smtClean="0"/>
              <a:t>onster3 will be garbage collected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857" y="2665030"/>
            <a:ext cx="6847845" cy="2081691"/>
            <a:chOff x="252413" y="3009550"/>
            <a:chExt cx="8423275" cy="2394257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360362" y="3009550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252413" y="4564063"/>
              <a:ext cx="17272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monster1</a:t>
              </a:r>
              <a:endParaRPr lang="en-NZ" sz="2000" b="1" dirty="0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52413" y="5027569"/>
              <a:ext cx="17272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9715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555875" y="4564063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monster2</a:t>
              </a:r>
              <a:endParaRPr lang="en-NZ" sz="2000" b="1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55875" y="5027569"/>
              <a:ext cx="165735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14426" y="3502025"/>
              <a:ext cx="1587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7091362" y="3052288"/>
              <a:ext cx="151130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847012" y="3516048"/>
              <a:ext cx="1588" cy="1079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018338" y="4581525"/>
              <a:ext cx="1657350" cy="4601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monster4</a:t>
              </a:r>
              <a:endParaRPr lang="en-NZ" sz="2000" b="1" dirty="0"/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7018338" y="5027569"/>
              <a:ext cx="165735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213225" y="5213348"/>
              <a:ext cx="329992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830167" y="2574220"/>
            <a:ext cx="1800028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NZ" sz="2000" b="1" dirty="0" smtClean="0"/>
              <a:t>nodeWalker</a:t>
            </a:r>
            <a:endParaRPr lang="en-NZ" sz="2000" b="1" dirty="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641130" y="2987181"/>
            <a:ext cx="1" cy="1044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819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Deleting continued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Assume Node^ nodeToDelete is passed in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Start at the beginning of the list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Find the node before nodeToDelete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Found it. Swoop around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76129" y="3733800"/>
            <a:ext cx="7003934" cy="1852871"/>
            <a:chOff x="1096458" y="2133600"/>
            <a:chExt cx="7003934" cy="1852871"/>
          </a:xfrm>
        </p:grpSpPr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90" b="79388"/>
            <a:stretch/>
          </p:blipFill>
          <p:spPr bwMode="auto">
            <a:xfrm>
              <a:off x="1096458" y="2133600"/>
              <a:ext cx="7003934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23" b="57242"/>
            <a:stretch/>
          </p:blipFill>
          <p:spPr bwMode="auto">
            <a:xfrm>
              <a:off x="1096458" y="2514600"/>
              <a:ext cx="7003934" cy="328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142" b="27686"/>
            <a:stretch/>
          </p:blipFill>
          <p:spPr bwMode="auto">
            <a:xfrm>
              <a:off x="1096458" y="2843471"/>
              <a:ext cx="7003934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763" b="4789"/>
            <a:stretch/>
          </p:blipFill>
          <p:spPr bwMode="auto">
            <a:xfrm>
              <a:off x="1096458" y="3529271"/>
              <a:ext cx="700393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017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err="1" smtClean="0"/>
              <a:t>Pellet.h</a:t>
            </a:r>
            <a:endParaRPr lang="en-US" sz="3500" b="1" dirty="0" smtClean="0"/>
          </a:p>
          <a:p>
            <a:pPr lvl="2"/>
            <a:endParaRPr lang="en-US" sz="2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96" y="1608133"/>
            <a:ext cx="4733399" cy="49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430117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Static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Arrays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create and initialise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Easy to index into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Built into most development environments</a:t>
            </a:r>
            <a:endParaRPr lang="en-US" sz="2500" dirty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Disadvantages: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Inflexible size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Awkward for deletion</a:t>
            </a:r>
          </a:p>
        </p:txBody>
      </p:sp>
    </p:spTree>
    <p:extLst>
      <p:ext uri="{BB962C8B-B14F-4D97-AF65-F5344CB8AC3E}">
        <p14:creationId xmlns:p14="http://schemas.microsoft.com/office/powerpoint/2010/main" val="13459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60813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PelletList.h</a:t>
            </a:r>
          </a:p>
          <a:p>
            <a:pPr lvl="2"/>
            <a:endParaRPr lang="en-US" sz="25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7" y="1614229"/>
            <a:ext cx="4472218" cy="47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99340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KeyDown event handler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</a:t>
            </a:r>
            <a:r>
              <a:rPr lang="en-US" sz="2500" dirty="0" smtClean="0"/>
              <a:t>f (e-&gt;KeyData == Keys::Left)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left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if </a:t>
            </a:r>
            <a:r>
              <a:rPr lang="en-US" sz="2500" dirty="0"/>
              <a:t>(e-&gt;KeyData == Keys</a:t>
            </a:r>
            <a:r>
              <a:rPr lang="en-US" sz="2500" dirty="0" smtClean="0"/>
              <a:t>::Right)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Move chicken 10 pixels to the right</a:t>
            </a:r>
            <a:endParaRPr lang="en-US" sz="20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If (e-&gt;KeyData == Keys</a:t>
            </a:r>
            <a:r>
              <a:rPr lang="en-US" sz="2500" dirty="0" smtClean="0"/>
              <a:t>::Space)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new instance of Pellet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Add pellet to the linked list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751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12234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Practical – spitting chicken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18446" y="2057400"/>
            <a:ext cx="7119299" cy="3018600"/>
            <a:chOff x="195901" y="1905000"/>
            <a:chExt cx="9319333" cy="3704400"/>
          </a:xfrm>
        </p:grpSpPr>
        <p:pic>
          <p:nvPicPr>
            <p:cNvPr id="3" name="Picture 2"/>
            <p:cNvPicPr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11" r="1942"/>
            <a:stretch/>
          </p:blipFill>
          <p:spPr>
            <a:xfrm>
              <a:off x="195901" y="1905000"/>
              <a:ext cx="4651200" cy="37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28" r="2007"/>
            <a:stretch/>
          </p:blipFill>
          <p:spPr>
            <a:xfrm>
              <a:off x="4864034" y="1905000"/>
              <a:ext cx="4651200" cy="370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1470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lists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Sequence of elements where each item </a:t>
            </a:r>
          </a:p>
          <a:p>
            <a:pPr lvl="2"/>
            <a:r>
              <a:rPr lang="en-US" sz="2500" dirty="0" smtClean="0"/>
              <a:t>	links to the next item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endParaRPr lang="en-US" sz="25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85596" y="3505200"/>
            <a:ext cx="6985000" cy="2449513"/>
            <a:chOff x="1258888" y="2924175"/>
            <a:chExt cx="6985000" cy="2449513"/>
          </a:xfrm>
        </p:grpSpPr>
        <p:sp>
          <p:nvSpPr>
            <p:cNvPr id="31" name="Text Box 62"/>
            <p:cNvSpPr txBox="1">
              <a:spLocks noChangeArrowheads="1"/>
            </p:cNvSpPr>
            <p:nvPr/>
          </p:nvSpPr>
          <p:spPr bwMode="auto">
            <a:xfrm>
              <a:off x="1258888" y="2924175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1258888" y="3357563"/>
              <a:ext cx="1511300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1978025" y="3573463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4" name="Text Box 123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5" name="Text Box 124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6" name="Line 125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38" name="Text Box 127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" name="Line 128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0" name="Text Box 129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/>
                <a:t>monster</a:t>
              </a:r>
            </a:p>
          </p:txBody>
        </p:sp>
        <p:sp>
          <p:nvSpPr>
            <p:cNvPr id="41" name="Text Box 130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2" name="Line 131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3031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7622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Dynamic storage</a:t>
            </a:r>
          </a:p>
          <a:p>
            <a:pPr lvl="1"/>
            <a:endParaRPr lang="en-US" sz="2500" dirty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We need to know where their first and last </a:t>
            </a:r>
          </a:p>
          <a:p>
            <a:pPr lvl="2"/>
            <a:r>
              <a:rPr lang="en-US" sz="2500" dirty="0"/>
              <a:t>	nodes are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/>
              <a:t>Head and tail pointer</a:t>
            </a:r>
            <a:endParaRPr lang="en-US" sz="25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03852" y="3200400"/>
            <a:ext cx="6948488" cy="2374391"/>
            <a:chOff x="1295400" y="2999297"/>
            <a:chExt cx="6948488" cy="2374391"/>
          </a:xfrm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1331913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331913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2051050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63537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363537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435451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940425" y="4564063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monster</a:t>
              </a:r>
              <a:endParaRPr lang="en-NZ" sz="2000" b="1" dirty="0"/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5940425" y="4997450"/>
              <a:ext cx="1511300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6659563" y="5213350"/>
              <a:ext cx="1584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295400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head</a:t>
              </a:r>
              <a:endParaRPr lang="en-NZ" sz="2000" b="1" dirty="0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051050" y="3410460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5903913" y="2999297"/>
              <a:ext cx="1511300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NZ" sz="2000" b="1" dirty="0" smtClean="0"/>
                <a:t>tail</a:t>
              </a:r>
              <a:endParaRPr lang="en-NZ" sz="2000" b="1" dirty="0"/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6659563" y="3405697"/>
              <a:ext cx="3175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0549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8535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Node object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Mandatory</a:t>
            </a:r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Node</a:t>
            </a:r>
            <a:endParaRPr lang="en-US" sz="2500" dirty="0" smtClean="0"/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Next;</a:t>
            </a:r>
          </a:p>
        </p:txBody>
      </p:sp>
    </p:spTree>
    <p:extLst>
      <p:ext uri="{BB962C8B-B14F-4D97-AF65-F5344CB8AC3E}">
        <p14:creationId xmlns:p14="http://schemas.microsoft.com/office/powerpoint/2010/main" val="1405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60840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Structure </a:t>
            </a:r>
            <a:r>
              <a:rPr lang="mr-IN" sz="3500" b="1" dirty="0" smtClean="0"/>
              <a:t>–</a:t>
            </a:r>
            <a:r>
              <a:rPr lang="en-US" sz="3500" b="1" dirty="0" smtClean="0"/>
              <a:t> Linked list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head;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Node^ tail;</a:t>
            </a:r>
          </a:p>
        </p:txBody>
      </p:sp>
    </p:spTree>
    <p:extLst>
      <p:ext uri="{BB962C8B-B14F-4D97-AF65-F5344CB8AC3E}">
        <p14:creationId xmlns:p14="http://schemas.microsoft.com/office/powerpoint/2010/main" val="9182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291618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create a linked 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head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b="1" i="1" dirty="0" smtClean="0"/>
              <a:t>tail </a:t>
            </a:r>
            <a:r>
              <a:rPr lang="en-US" sz="2000" dirty="0" smtClean="0"/>
              <a:t>node pointer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Set the both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and </a:t>
            </a:r>
            <a:r>
              <a:rPr lang="en-US" sz="2000" b="1" i="1" dirty="0" smtClean="0"/>
              <a:t>tail</a:t>
            </a:r>
            <a:r>
              <a:rPr lang="en-US" sz="2000" dirty="0" smtClean="0"/>
              <a:t> to </a:t>
            </a:r>
            <a:r>
              <a:rPr lang="en-US" sz="2000" b="1" i="1" dirty="0" smtClean="0"/>
              <a:t>null</a:t>
            </a:r>
            <a:r>
              <a:rPr lang="en-US" sz="2000" dirty="0" smtClean="0"/>
              <a:t> </a:t>
            </a:r>
            <a:r>
              <a:rPr lang="en-US" sz="2000" b="1" i="1" dirty="0" smtClean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4348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" y="6096"/>
            <a:ext cx="9144000" cy="383951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endParaRPr lang="en-US" sz="4000" b="1" dirty="0" smtClean="0"/>
          </a:p>
          <a:p>
            <a:pPr lvl="1"/>
            <a:r>
              <a:rPr lang="en-US" sz="3500" b="1" dirty="0" smtClean="0"/>
              <a:t>Linked list operations</a:t>
            </a:r>
          </a:p>
          <a:p>
            <a:pPr lvl="1"/>
            <a:endParaRPr lang="en-US" sz="2500" dirty="0" smtClean="0"/>
          </a:p>
          <a:p>
            <a:pPr marL="1657350" lvl="2" indent="-742950">
              <a:buFont typeface="Arial" panose="020B0604020202020204" pitchFamily="34" charset="0"/>
              <a:buChar char="•"/>
            </a:pPr>
            <a:r>
              <a:rPr lang="en-US" sz="2500" dirty="0" smtClean="0"/>
              <a:t>To count the number of items in a linked list: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Start </a:t>
            </a:r>
            <a:r>
              <a:rPr lang="en-US" sz="2000" dirty="0" smtClean="0"/>
              <a:t>at the node pointed to by </a:t>
            </a:r>
            <a:r>
              <a:rPr lang="en-US" sz="2000" b="1" i="1" dirty="0" smtClean="0"/>
              <a:t>head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Node count equals zero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/>
              <a:t>Loop through all </a:t>
            </a:r>
            <a:r>
              <a:rPr lang="en-US" sz="2000" dirty="0" smtClean="0"/>
              <a:t>nodes – </a:t>
            </a:r>
            <a:r>
              <a:rPr lang="en-US" sz="2000" b="1" i="1" dirty="0" smtClean="0"/>
              <a:t>head</a:t>
            </a:r>
            <a:r>
              <a:rPr lang="en-US" sz="2000" dirty="0" smtClean="0"/>
              <a:t> not equal to null pointer</a:t>
            </a:r>
            <a:endParaRPr lang="en-US" sz="2000" dirty="0"/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Increment node count</a:t>
            </a:r>
          </a:p>
          <a:p>
            <a:pPr marL="2571750" lvl="4" indent="-742950">
              <a:buFont typeface="Arial" panose="020B0604020202020204" pitchFamily="34" charset="0"/>
              <a:buChar char="•"/>
            </a:pPr>
            <a:r>
              <a:rPr lang="en-US" sz="2000" dirty="0"/>
              <a:t>Go to the next node in the linked </a:t>
            </a:r>
            <a:r>
              <a:rPr lang="en-US" sz="2000" dirty="0" smtClean="0"/>
              <a:t>list</a:t>
            </a:r>
          </a:p>
          <a:p>
            <a:pPr marL="2114550" lvl="3" indent="-742950">
              <a:buFont typeface="Arial" panose="020B0604020202020204" pitchFamily="34" charset="0"/>
              <a:buChar char="•"/>
            </a:pPr>
            <a:r>
              <a:rPr lang="en-US" sz="2000" dirty="0" smtClean="0"/>
              <a:t>Return the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267270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653</Words>
  <Application>Microsoft Macintosh PowerPoint</Application>
  <PresentationFormat>On-screen Show (4:3)</PresentationFormat>
  <Paragraphs>292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Grayson Orr (1000034561)</cp:lastModifiedBy>
  <cp:revision>73</cp:revision>
  <dcterms:created xsi:type="dcterms:W3CDTF">2019-07-01T01:08:50Z</dcterms:created>
  <dcterms:modified xsi:type="dcterms:W3CDTF">2019-08-06T20:52:16Z</dcterms:modified>
</cp:coreProperties>
</file>