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0" r:id="rId5"/>
    <p:sldId id="264" r:id="rId6"/>
    <p:sldId id="262" r:id="rId7"/>
    <p:sldId id="263" r:id="rId8"/>
    <p:sldId id="265" r:id="rId9"/>
    <p:sldId id="266" r:id="rId10"/>
    <p:sldId id="267" r:id="rId11"/>
    <p:sldId id="268" r:id="rId12"/>
    <p:sldId id="269" r:id="rId13"/>
    <p:sldId id="270" r:id="rId14"/>
    <p:sldId id="272" r:id="rId15"/>
    <p:sldId id="273" r:id="rId16"/>
    <p:sldId id="274" r:id="rId17"/>
    <p:sldId id="275"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5372"/>
    <p:restoredTop sz="55128" autoAdjust="0"/>
  </p:normalViewPr>
  <p:slideViewPr>
    <p:cSldViewPr>
      <p:cViewPr varScale="1">
        <p:scale>
          <a:sx n="40" d="100"/>
          <a:sy n="40" d="100"/>
        </p:scale>
        <p:origin x="117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65E5C-099F-DB4B-B3D4-39EF91E5F10D}" type="datetimeFigureOut">
              <a:rPr lang="en-US" smtClean="0"/>
              <a:t>9/20/2019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1E4BB5-D4B1-9E45-A7F9-293A4AF779B4}" type="slidenum">
              <a:rPr lang="en-US" smtClean="0"/>
              <a:t>‹#›</a:t>
            </a:fld>
            <a:endParaRPr lang="en-US"/>
          </a:p>
        </p:txBody>
      </p:sp>
    </p:spTree>
    <p:extLst>
      <p:ext uri="{BB962C8B-B14F-4D97-AF65-F5344CB8AC3E}">
        <p14:creationId xmlns:p14="http://schemas.microsoft.com/office/powerpoint/2010/main" val="1659772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We use different techniques for these two kinds</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For the first, we need to compare the locations of the two sprites, and how we define ‘location’ we will see is important</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For the second, we need to add properties to our tiles to indicate that they represent solid objects</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We’ll do this next time</a:t>
            </a:r>
          </a:p>
        </p:txBody>
      </p:sp>
      <p:sp>
        <p:nvSpPr>
          <p:cNvPr id="4" name="Slide Number Placeholder 3"/>
          <p:cNvSpPr>
            <a:spLocks noGrp="1"/>
          </p:cNvSpPr>
          <p:nvPr>
            <p:ph type="sldNum" sz="quarter" idx="10"/>
          </p:nvPr>
        </p:nvSpPr>
        <p:spPr/>
        <p:txBody>
          <a:bodyPr/>
          <a:lstStyle/>
          <a:p>
            <a:fld id="{BBC1DE02-C006-4F38-873D-E62701AB1734}" type="slidenum">
              <a:rPr lang="en-NZ" smtClean="0"/>
              <a:t>2</a:t>
            </a:fld>
            <a:endParaRPr lang="en-NZ"/>
          </a:p>
        </p:txBody>
      </p:sp>
    </p:spTree>
    <p:extLst>
      <p:ext uri="{BB962C8B-B14F-4D97-AF65-F5344CB8AC3E}">
        <p14:creationId xmlns:p14="http://schemas.microsoft.com/office/powerpoint/2010/main" val="2123602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Only need to determine if the rectangles overlap</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This situation will return true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 monster on the left will be annoyed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Nonetheless, this is what we will use – but we will use a slightly </a:t>
            </a:r>
            <a:r>
              <a:rPr lang="en-NZ" sz="1200" kern="1200" dirty="0" err="1" smtClean="0">
                <a:solidFill>
                  <a:schemeClr val="tx1"/>
                </a:solidFill>
                <a:effectLst/>
                <a:latin typeface="+mn-lt"/>
                <a:ea typeface="+mn-ea"/>
                <a:cs typeface="+mn-cs"/>
              </a:rPr>
              <a:t>souped</a:t>
            </a:r>
            <a:r>
              <a:rPr lang="en-NZ" sz="1200" kern="1200" dirty="0" smtClean="0">
                <a:solidFill>
                  <a:schemeClr val="tx1"/>
                </a:solidFill>
                <a:effectLst/>
                <a:latin typeface="+mn-lt"/>
                <a:ea typeface="+mn-ea"/>
                <a:cs typeface="+mn-cs"/>
              </a:rPr>
              <a:t> up version, as we will see in a few minutes</a:t>
            </a: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11</a:t>
            </a:fld>
            <a:endParaRPr lang="en-NZ"/>
          </a:p>
        </p:txBody>
      </p:sp>
    </p:spTree>
    <p:extLst>
      <p:ext uri="{BB962C8B-B14F-4D97-AF65-F5344CB8AC3E}">
        <p14:creationId xmlns:p14="http://schemas.microsoft.com/office/powerpoint/2010/main" val="423315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Basic approach: Compare edges (demonstrate on board or with much pointing)</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Assume collision, and test the four conditions that would falsify that assumption</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Sprite1’s Left is &gt; Sprite2’s Right, they can’t have collided, no matter where they are on the y-axis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Similarly, if Sprite1’s Bottom is higher than Sprite2’s Top, they can’t have collided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Same switching Sprite1 and Sprite2</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You thus need to make only four comparisons:</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12</a:t>
            </a:fld>
            <a:endParaRPr lang="en-NZ"/>
          </a:p>
        </p:txBody>
      </p:sp>
    </p:spTree>
    <p:extLst>
      <p:ext uri="{BB962C8B-B14F-4D97-AF65-F5344CB8AC3E}">
        <p14:creationId xmlns:p14="http://schemas.microsoft.com/office/powerpoint/2010/main" val="4101582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This is a common</a:t>
            </a:r>
            <a:r>
              <a:rPr lang="en-NZ" baseline="0" dirty="0" smtClean="0"/>
              <a:t> Boolean pattern: Start in the more probable state. Check the conditions that falsify it. Return the outcome</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For readable code, get all those bottom edges and right edges into variables before doing the comparisons, don’t do the height and width additions inside the Booleans, it will be too busy</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b="1" dirty="0" smtClean="0"/>
              <a:t>Yes, there are built-in</a:t>
            </a:r>
            <a:r>
              <a:rPr lang="en-NZ" b="1" baseline="0" dirty="0" smtClean="0"/>
              <a:t> methods in .NET you could use, but you should write your own so that you know how if you are ever working in a language that doesn’t have them.</a:t>
            </a:r>
            <a:endParaRPr lang="en-NZ" b="1" dirty="0"/>
          </a:p>
        </p:txBody>
      </p:sp>
      <p:sp>
        <p:nvSpPr>
          <p:cNvPr id="4" name="Slide Number Placeholder 3"/>
          <p:cNvSpPr>
            <a:spLocks noGrp="1"/>
          </p:cNvSpPr>
          <p:nvPr>
            <p:ph type="sldNum" sz="quarter" idx="10"/>
          </p:nvPr>
        </p:nvSpPr>
        <p:spPr/>
        <p:txBody>
          <a:bodyPr/>
          <a:lstStyle/>
          <a:p>
            <a:fld id="{BBC1DE02-C006-4F38-873D-E62701AB1734}" type="slidenum">
              <a:rPr lang="en-NZ" smtClean="0"/>
              <a:t>13</a:t>
            </a:fld>
            <a:endParaRPr lang="en-NZ"/>
          </a:p>
        </p:txBody>
      </p:sp>
    </p:spTree>
    <p:extLst>
      <p:ext uri="{BB962C8B-B14F-4D97-AF65-F5344CB8AC3E}">
        <p14:creationId xmlns:p14="http://schemas.microsoft.com/office/powerpoint/2010/main" val="2108463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This should be a method of Sprite, since he has the most direct access to his location and dimensions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Because there are two sprites involved, you will need to call the method on one instance and pass the other instance in</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Pass your Sprite the other guy and ask him if he and the other guy have collided</a:t>
            </a:r>
          </a:p>
        </p:txBody>
      </p:sp>
      <p:sp>
        <p:nvSpPr>
          <p:cNvPr id="4" name="Slide Number Placeholder 3"/>
          <p:cNvSpPr>
            <a:spLocks noGrp="1"/>
          </p:cNvSpPr>
          <p:nvPr>
            <p:ph type="sldNum" sz="quarter" idx="10"/>
          </p:nvPr>
        </p:nvSpPr>
        <p:spPr/>
        <p:txBody>
          <a:bodyPr/>
          <a:lstStyle/>
          <a:p>
            <a:fld id="{BBC1DE02-C006-4F38-873D-E62701AB1734}" type="slidenum">
              <a:rPr lang="en-NZ" smtClean="0"/>
              <a:t>14</a:t>
            </a:fld>
            <a:endParaRPr lang="en-NZ"/>
          </a:p>
        </p:txBody>
      </p:sp>
    </p:spTree>
    <p:extLst>
      <p:ext uri="{BB962C8B-B14F-4D97-AF65-F5344CB8AC3E}">
        <p14:creationId xmlns:p14="http://schemas.microsoft.com/office/powerpoint/2010/main" val="4113386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What about when we have a list of sprites to compare?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For example, we might want to compare the player character against all the enemies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It is easier to pass one guy into the list than to query the list for each element and pass it to the one guy</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Yes, this will not be perfect if there are two simultaneous collisions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it’s critical, you could write the code to build and return a linked list of </a:t>
            </a:r>
            <a:r>
              <a:rPr lang="en-NZ" sz="1200" kern="1200" dirty="0" err="1" smtClean="0">
                <a:solidFill>
                  <a:schemeClr val="tx1"/>
                </a:solidFill>
                <a:effectLst/>
                <a:latin typeface="+mn-lt"/>
                <a:ea typeface="+mn-ea"/>
                <a:cs typeface="+mn-cs"/>
              </a:rPr>
              <a:t>collidedWith</a:t>
            </a:r>
            <a:endParaRPr lang="en-NZ" sz="1200" kern="1200" dirty="0" smtClean="0">
              <a:solidFill>
                <a:schemeClr val="tx1"/>
              </a:solidFill>
              <a:effectLst/>
              <a:latin typeface="+mn-lt"/>
              <a:ea typeface="+mn-ea"/>
              <a:cs typeface="+mn-cs"/>
            </a:endParaRP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 approach illustrated here is acceptable for our purposes</a:t>
            </a:r>
          </a:p>
        </p:txBody>
      </p:sp>
      <p:sp>
        <p:nvSpPr>
          <p:cNvPr id="4" name="Slide Number Placeholder 3"/>
          <p:cNvSpPr>
            <a:spLocks noGrp="1"/>
          </p:cNvSpPr>
          <p:nvPr>
            <p:ph type="sldNum" sz="quarter" idx="10"/>
          </p:nvPr>
        </p:nvSpPr>
        <p:spPr/>
        <p:txBody>
          <a:bodyPr/>
          <a:lstStyle/>
          <a:p>
            <a:fld id="{BBC1DE02-C006-4F38-873D-E62701AB1734}" type="slidenum">
              <a:rPr lang="en-NZ" smtClean="0"/>
              <a:t>15</a:t>
            </a:fld>
            <a:endParaRPr lang="en-NZ"/>
          </a:p>
        </p:txBody>
      </p:sp>
    </p:spTree>
    <p:extLst>
      <p:ext uri="{BB962C8B-B14F-4D97-AF65-F5344CB8AC3E}">
        <p14:creationId xmlns:p14="http://schemas.microsoft.com/office/powerpoint/2010/main" val="480621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Most sprites have a large rectangular border of transparent pixels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These will cause false alarms in a simple collision detection algorithm</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Improve them by comparing, not the image borders, but some proportional reduction (10% to 30% usually, depending on your sprites)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Each sprite needs its own reduction term depending on its images, so you will need to add it as a class property</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Don’t bring it in too much, or you’ll miss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Make the proportional reduction a parameter to the collide method (left as an exercise)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Experiment to find the correct proportional reduction</a:t>
            </a:r>
          </a:p>
        </p:txBody>
      </p:sp>
      <p:sp>
        <p:nvSpPr>
          <p:cNvPr id="4" name="Slide Number Placeholder 3"/>
          <p:cNvSpPr>
            <a:spLocks noGrp="1"/>
          </p:cNvSpPr>
          <p:nvPr>
            <p:ph type="sldNum" sz="quarter" idx="10"/>
          </p:nvPr>
        </p:nvSpPr>
        <p:spPr/>
        <p:txBody>
          <a:bodyPr/>
          <a:lstStyle/>
          <a:p>
            <a:fld id="{BBC1DE02-C006-4F38-873D-E62701AB1734}" type="slidenum">
              <a:rPr lang="en-NZ" smtClean="0"/>
              <a:t>16</a:t>
            </a:fld>
            <a:endParaRPr lang="en-NZ"/>
          </a:p>
        </p:txBody>
      </p:sp>
    </p:spTree>
    <p:extLst>
      <p:ext uri="{BB962C8B-B14F-4D97-AF65-F5344CB8AC3E}">
        <p14:creationId xmlns:p14="http://schemas.microsoft.com/office/powerpoint/2010/main" val="1632815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As you are trying to balance computational load and accuracy, you may consider an intermediate approach</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For the actual requirements of this class, bounding rectangle with reduction is good enough</a:t>
            </a:r>
          </a:p>
        </p:txBody>
      </p:sp>
      <p:sp>
        <p:nvSpPr>
          <p:cNvPr id="4" name="Slide Number Placeholder 3"/>
          <p:cNvSpPr>
            <a:spLocks noGrp="1"/>
          </p:cNvSpPr>
          <p:nvPr>
            <p:ph type="sldNum" sz="quarter" idx="10"/>
          </p:nvPr>
        </p:nvSpPr>
        <p:spPr/>
        <p:txBody>
          <a:bodyPr/>
          <a:lstStyle/>
          <a:p>
            <a:fld id="{BBC1DE02-C006-4F38-873D-E62701AB1734}" type="slidenum">
              <a:rPr lang="en-NZ" smtClean="0"/>
              <a:t>17</a:t>
            </a:fld>
            <a:endParaRPr lang="en-NZ"/>
          </a:p>
        </p:txBody>
      </p:sp>
    </p:spTree>
    <p:extLst>
      <p:ext uri="{BB962C8B-B14F-4D97-AF65-F5344CB8AC3E}">
        <p14:creationId xmlns:p14="http://schemas.microsoft.com/office/powerpoint/2010/main" val="1023628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Build an application with a player character under keyboard control, and a list of NPC sprites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Program some observable behaviour on collision</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you have already implemented sprite-to-sprite collision detection, refactor your architecture to remove any coupling or lack-of-cohesion cohesion problems. </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DO NOT JUST STUFF THE COLLISION DETECTION CODE INTO THE MOVE. Use the architecture as described. Remember “it works” is no longer enough. It also has to be right</a:t>
            </a:r>
          </a:p>
        </p:txBody>
      </p:sp>
      <p:sp>
        <p:nvSpPr>
          <p:cNvPr id="4" name="Slide Number Placeholder 3"/>
          <p:cNvSpPr>
            <a:spLocks noGrp="1"/>
          </p:cNvSpPr>
          <p:nvPr>
            <p:ph type="sldNum" sz="quarter" idx="10"/>
          </p:nvPr>
        </p:nvSpPr>
        <p:spPr/>
        <p:txBody>
          <a:bodyPr/>
          <a:lstStyle/>
          <a:p>
            <a:fld id="{BBC1DE02-C006-4F38-873D-E62701AB1734}" type="slidenum">
              <a:rPr lang="en-NZ" smtClean="0"/>
              <a:t>18</a:t>
            </a:fld>
            <a:endParaRPr lang="en-NZ"/>
          </a:p>
        </p:txBody>
      </p:sp>
    </p:spTree>
    <p:extLst>
      <p:ext uri="{BB962C8B-B14F-4D97-AF65-F5344CB8AC3E}">
        <p14:creationId xmlns:p14="http://schemas.microsoft.com/office/powerpoint/2010/main" val="1751151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Two algorithms for collision detection</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A priori = “before” A posteriori = “after”</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We will use a combination of the two approaches – a priori for terrain and a posteriori for sprite-to-sprite</a:t>
            </a: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3</a:t>
            </a:fld>
            <a:endParaRPr lang="en-NZ"/>
          </a:p>
        </p:txBody>
      </p:sp>
    </p:spTree>
    <p:extLst>
      <p:ext uri="{BB962C8B-B14F-4D97-AF65-F5344CB8AC3E}">
        <p14:creationId xmlns:p14="http://schemas.microsoft.com/office/powerpoint/2010/main" val="454979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Collision detection, as we will see, is mathematically straightforward – nothing tricky involved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 more interesting technical problem is how to control the computational demands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In our little desktop game, it really makes no difference, of course, but consider the issue in an MMORPG with thousands of sprites moving around at any one game cycle, and you can see that things can get fairly demanding</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 difficulty is in the way that the number of comparisons required increases as we increase the number of sprites involved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Doubling the number of objects on the screen roughly quadruples the number of tests you must perform</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This mathematical relationship – how many pairs can you make from a given number of objects – is an example of the operation known as ‘n choose k’. We say ‘1000 choose 2’ = 499,500</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Formula: n! / (n-k)! * k!</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4</a:t>
            </a:fld>
            <a:endParaRPr lang="en-NZ"/>
          </a:p>
        </p:txBody>
      </p:sp>
    </p:spTree>
    <p:extLst>
      <p:ext uri="{BB962C8B-B14F-4D97-AF65-F5344CB8AC3E}">
        <p14:creationId xmlns:p14="http://schemas.microsoft.com/office/powerpoint/2010/main" val="1643592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To improve performance, therefore, we want to reduce the number of comparisons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There are several ways this can be done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Remember that you have to write all the code for this stuff</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Game rule elimination: Some objects can’t collide, or it doesn’t matter if they collide, so don’t check them</a:t>
            </a:r>
          </a:p>
          <a:p>
            <a:pPr marL="171450" indent="-171450">
              <a:buFont typeface="Arial" charset="0"/>
              <a:buChar char="•"/>
            </a:pPr>
            <a:endParaRPr lang="en-NZ" sz="1200" kern="1200" dirty="0" smtClean="0">
              <a:solidFill>
                <a:schemeClr val="tx1"/>
              </a:solidFill>
              <a:effectLst/>
              <a:latin typeface="+mn-lt"/>
              <a:ea typeface="+mn-ea"/>
              <a:cs typeface="+mn-cs"/>
            </a:endParaRPr>
          </a:p>
          <a:p>
            <a:pPr marL="628650" lvl="1" indent="-171450">
              <a:buFont typeface="Arial" charset="0"/>
              <a:buChar char="•"/>
            </a:pPr>
            <a:r>
              <a:rPr lang="en-NZ" sz="1200" kern="1200" dirty="0" smtClean="0">
                <a:solidFill>
                  <a:schemeClr val="tx1"/>
                </a:solidFill>
                <a:effectLst/>
                <a:latin typeface="+mn-lt"/>
                <a:ea typeface="+mn-ea"/>
                <a:cs typeface="+mn-cs"/>
              </a:rPr>
              <a:t>For example, in Mario-type games, the various baddies often walk past each other with no effect. You can skip all those comparisons</a:t>
            </a:r>
          </a:p>
          <a:p>
            <a:pPr marL="628650" lvl="1" indent="-171450">
              <a:buFont typeface="Arial" charset="0"/>
              <a:buChar char="•"/>
            </a:pPr>
            <a:endParaRPr lang="en-NZ" sz="1200" kern="1200" dirty="0" smtClean="0">
              <a:solidFill>
                <a:schemeClr val="tx1"/>
              </a:solidFill>
              <a:effectLst/>
              <a:latin typeface="+mn-lt"/>
              <a:ea typeface="+mn-ea"/>
              <a:cs typeface="+mn-cs"/>
            </a:endParaRPr>
          </a:p>
          <a:p>
            <a:pPr marL="628650" lvl="1" indent="-171450">
              <a:buFont typeface="Arial" charset="0"/>
              <a:buChar char="•"/>
            </a:pPr>
            <a:r>
              <a:rPr lang="en-NZ" sz="1200" kern="1200" dirty="0" smtClean="0">
                <a:solidFill>
                  <a:schemeClr val="tx1"/>
                </a:solidFill>
                <a:effectLst/>
                <a:latin typeface="+mn-lt"/>
                <a:ea typeface="+mn-ea"/>
                <a:cs typeface="+mn-cs"/>
              </a:rPr>
              <a:t>Or if you’re making a space-shooter where enemy missiles don’t destroy each other, there’s no need to check if they have collided</a:t>
            </a:r>
          </a:p>
          <a:p>
            <a:pPr marL="628650" lvl="1"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Spatial elimination: Some objects are physically incapable of colliding, so don’t check them</a:t>
            </a:r>
          </a:p>
          <a:p>
            <a:pPr marL="171450" indent="-171450">
              <a:buFont typeface="Arial" charset="0"/>
              <a:buChar char="•"/>
            </a:pPr>
            <a:endParaRPr lang="en-NZ" sz="1200" kern="1200" dirty="0" smtClean="0">
              <a:solidFill>
                <a:schemeClr val="tx1"/>
              </a:solidFill>
              <a:effectLst/>
              <a:latin typeface="+mn-lt"/>
              <a:ea typeface="+mn-ea"/>
              <a:cs typeface="+mn-cs"/>
            </a:endParaRPr>
          </a:p>
          <a:p>
            <a:pPr marL="628650" lvl="1" indent="-171450">
              <a:buFont typeface="Arial" charset="0"/>
              <a:buChar char="•"/>
            </a:pPr>
            <a:r>
              <a:rPr lang="en-NZ" sz="1200" kern="1200" dirty="0" smtClean="0">
                <a:solidFill>
                  <a:schemeClr val="tx1"/>
                </a:solidFill>
                <a:effectLst/>
                <a:latin typeface="+mn-lt"/>
                <a:ea typeface="+mn-ea"/>
                <a:cs typeface="+mn-cs"/>
              </a:rPr>
              <a:t>Sort by location</a:t>
            </a:r>
          </a:p>
          <a:p>
            <a:pPr marL="628650" lvl="1" indent="-171450">
              <a:buFont typeface="Arial" charset="0"/>
              <a:buChar char="•"/>
            </a:pPr>
            <a:endParaRPr lang="en-NZ" sz="1200" kern="1200" dirty="0" smtClean="0">
              <a:solidFill>
                <a:schemeClr val="tx1"/>
              </a:solidFill>
              <a:effectLst/>
              <a:latin typeface="+mn-lt"/>
              <a:ea typeface="+mn-ea"/>
              <a:cs typeface="+mn-cs"/>
            </a:endParaRPr>
          </a:p>
          <a:p>
            <a:pPr marL="628650" lvl="1" indent="-171450">
              <a:buFont typeface="Arial" charset="0"/>
              <a:buChar char="•"/>
            </a:pPr>
            <a:r>
              <a:rPr lang="en-NZ" sz="1200" kern="1200" dirty="0" smtClean="0">
                <a:solidFill>
                  <a:schemeClr val="tx1"/>
                </a:solidFill>
                <a:effectLst/>
                <a:latin typeface="+mn-lt"/>
                <a:ea typeface="+mn-ea"/>
                <a:cs typeface="+mn-cs"/>
              </a:rPr>
              <a:t>Only compare neighbours (within some distance) in the list. Quit comparing when you get width pixels (if sorted on x axis) or height pixels (if sorted on y axis) apart</a:t>
            </a:r>
          </a:p>
          <a:p>
            <a:pPr marL="628650" lvl="1"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Spatial elimination requires extra computation to sort the various objects and perform additional bookkeeping</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 It is better suited for games in which a large number of objects are active at once. If a game has only a few objects, there aren't many potential collision tests to eliminate, and the added bookkeeping can exceed the gain</a:t>
            </a: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5</a:t>
            </a:fld>
            <a:endParaRPr lang="en-NZ"/>
          </a:p>
        </p:txBody>
      </p:sp>
    </p:spTree>
    <p:extLst>
      <p:ext uri="{BB962C8B-B14F-4D97-AF65-F5344CB8AC3E}">
        <p14:creationId xmlns:p14="http://schemas.microsoft.com/office/powerpoint/2010/main" val="1555057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Given that you have decided which pairs to test, how do you programmatically determine if a collision has occurred?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Have these two objects collided?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It depends.....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6</a:t>
            </a:fld>
            <a:endParaRPr lang="en-NZ"/>
          </a:p>
        </p:txBody>
      </p:sp>
    </p:spTree>
    <p:extLst>
      <p:ext uri="{BB962C8B-B14F-4D97-AF65-F5344CB8AC3E}">
        <p14:creationId xmlns:p14="http://schemas.microsoft.com/office/powerpoint/2010/main" val="1546382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Have these two objects collided?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It depends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you look at them, it appears that they have not. However, if you check for overlap of, for example, their bitmaps, you will determine that they have</a:t>
            </a: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7</a:t>
            </a:fld>
            <a:endParaRPr lang="en-NZ"/>
          </a:p>
        </p:txBody>
      </p:sp>
    </p:spTree>
    <p:extLst>
      <p:ext uri="{BB962C8B-B14F-4D97-AF65-F5344CB8AC3E}">
        <p14:creationId xmlns:p14="http://schemas.microsoft.com/office/powerpoint/2010/main" val="3407116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You have two choices:</a:t>
            </a:r>
          </a:p>
          <a:p>
            <a:pPr marL="628650" lvl="1" indent="-171450">
              <a:buFont typeface="Arial" charset="0"/>
              <a:buChar char="•"/>
            </a:pPr>
            <a:r>
              <a:rPr lang="en-US" sz="1200" kern="1200" dirty="0" smtClean="0">
                <a:solidFill>
                  <a:schemeClr val="tx1"/>
                </a:solidFill>
                <a:effectLst/>
                <a:latin typeface="+mn-lt"/>
                <a:ea typeface="+mn-ea"/>
                <a:cs typeface="+mn-cs"/>
              </a:rPr>
              <a:t>Fast but inaccurate</a:t>
            </a:r>
          </a:p>
          <a:p>
            <a:pPr marL="628650" lvl="1" indent="-171450">
              <a:buFont typeface="Arial" charset="0"/>
              <a:buChar char="•"/>
            </a:pPr>
            <a:r>
              <a:rPr lang="en-US" sz="1200" kern="1200" dirty="0" smtClean="0">
                <a:solidFill>
                  <a:schemeClr val="tx1"/>
                </a:solidFill>
                <a:effectLst/>
                <a:latin typeface="+mn-lt"/>
                <a:ea typeface="+mn-ea"/>
                <a:cs typeface="+mn-cs"/>
              </a:rPr>
              <a:t>Accurate but</a:t>
            </a:r>
            <a:r>
              <a:rPr lang="en-US" sz="1200" kern="1200" baseline="0" dirty="0" smtClean="0">
                <a:solidFill>
                  <a:schemeClr val="tx1"/>
                </a:solidFill>
                <a:effectLst/>
                <a:latin typeface="+mn-lt"/>
                <a:ea typeface="+mn-ea"/>
                <a:cs typeface="+mn-cs"/>
              </a:rPr>
              <a:t> slow</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8</a:t>
            </a:fld>
            <a:endParaRPr lang="en-NZ"/>
          </a:p>
        </p:txBody>
      </p:sp>
    </p:spTree>
    <p:extLst>
      <p:ext uri="{BB962C8B-B14F-4D97-AF65-F5344CB8AC3E}">
        <p14:creationId xmlns:p14="http://schemas.microsoft.com/office/powerpoint/2010/main" val="4200993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This computation (double for loop) is O(n2) in the number of pixels.</a:t>
            </a:r>
            <a:r>
              <a:rPr lang="en-NZ" sz="1200" kern="1200" baseline="0" dirty="0" smtClean="0">
                <a:solidFill>
                  <a:schemeClr val="tx1"/>
                </a:solidFill>
                <a:effectLst/>
                <a:latin typeface="+mn-lt"/>
                <a:ea typeface="+mn-ea"/>
                <a:cs typeface="+mn-cs"/>
              </a:rPr>
              <a:t> Terrible speed, b</a:t>
            </a:r>
            <a:r>
              <a:rPr lang="en-NZ" sz="1200" kern="1200" dirty="0" smtClean="0">
                <a:solidFill>
                  <a:schemeClr val="tx1"/>
                </a:solidFill>
                <a:effectLst/>
                <a:latin typeface="+mn-lt"/>
                <a:ea typeface="+mn-ea"/>
                <a:cs typeface="+mn-cs"/>
              </a:rPr>
              <a:t>ut it is very accurate</a:t>
            </a:r>
          </a:p>
        </p:txBody>
      </p:sp>
      <p:sp>
        <p:nvSpPr>
          <p:cNvPr id="4" name="Slide Number Placeholder 3"/>
          <p:cNvSpPr>
            <a:spLocks noGrp="1"/>
          </p:cNvSpPr>
          <p:nvPr>
            <p:ph type="sldNum" sz="quarter" idx="10"/>
          </p:nvPr>
        </p:nvSpPr>
        <p:spPr/>
        <p:txBody>
          <a:bodyPr/>
          <a:lstStyle/>
          <a:p>
            <a:fld id="{BBC1DE02-C006-4F38-873D-E62701AB1734}" type="slidenum">
              <a:rPr lang="en-NZ" smtClean="0"/>
              <a:t>9</a:t>
            </a:fld>
            <a:endParaRPr lang="en-NZ"/>
          </a:p>
        </p:txBody>
      </p:sp>
    </p:spTree>
    <p:extLst>
      <p:ext uri="{BB962C8B-B14F-4D97-AF65-F5344CB8AC3E}">
        <p14:creationId xmlns:p14="http://schemas.microsoft.com/office/powerpoint/2010/main" val="2799823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An interesting technique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 collision map can speed up this process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Set it up in the sprite’s constructor</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Here you don’t have to keep calling the </a:t>
            </a:r>
            <a:r>
              <a:rPr lang="en-NZ" sz="1200" kern="1200" dirty="0" err="1" smtClean="0">
                <a:solidFill>
                  <a:schemeClr val="tx1"/>
                </a:solidFill>
                <a:effectLst/>
                <a:latin typeface="+mn-lt"/>
                <a:ea typeface="+mn-ea"/>
                <a:cs typeface="+mn-cs"/>
              </a:rPr>
              <a:t>GetPixel</a:t>
            </a:r>
            <a:r>
              <a:rPr lang="en-NZ" sz="1200" kern="1200" dirty="0" smtClean="0">
                <a:solidFill>
                  <a:schemeClr val="tx1"/>
                </a:solidFill>
                <a:effectLst/>
                <a:latin typeface="+mn-lt"/>
                <a:ea typeface="+mn-ea"/>
                <a:cs typeface="+mn-cs"/>
              </a:rPr>
              <a:t> method and comparing the colours all the time, you just grab the bit</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Still O(n**2) though</a:t>
            </a:r>
          </a:p>
        </p:txBody>
      </p:sp>
      <p:sp>
        <p:nvSpPr>
          <p:cNvPr id="4" name="Slide Number Placeholder 3"/>
          <p:cNvSpPr>
            <a:spLocks noGrp="1"/>
          </p:cNvSpPr>
          <p:nvPr>
            <p:ph type="sldNum" sz="quarter" idx="10"/>
          </p:nvPr>
        </p:nvSpPr>
        <p:spPr/>
        <p:txBody>
          <a:bodyPr/>
          <a:lstStyle/>
          <a:p>
            <a:fld id="{BBC1DE02-C006-4F38-873D-E62701AB1734}" type="slidenum">
              <a:rPr lang="en-NZ" smtClean="0"/>
              <a:t>10</a:t>
            </a:fld>
            <a:endParaRPr lang="en-NZ"/>
          </a:p>
        </p:txBody>
      </p:sp>
    </p:spTree>
    <p:extLst>
      <p:ext uri="{BB962C8B-B14F-4D97-AF65-F5344CB8AC3E}">
        <p14:creationId xmlns:p14="http://schemas.microsoft.com/office/powerpoint/2010/main" val="2631312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9/20/2019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9/20/2019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9/20/2019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9/20/2019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2133600"/>
            <a:ext cx="9144000" cy="2300630"/>
          </a:xfrm>
          <a:prstGeom prst="rect">
            <a:avLst/>
          </a:prstGeom>
          <a:noFill/>
        </p:spPr>
        <p:txBody>
          <a:bodyPr wrap="square" lIns="68580" tIns="34290" rIns="68580" bIns="34290">
            <a:spAutoFit/>
          </a:bodyPr>
          <a:lstStyle/>
          <a:p>
            <a:pPr algn="ctr"/>
            <a:r>
              <a:rPr lang="en-US" sz="4000" b="1" dirty="0"/>
              <a:t>Programming </a:t>
            </a:r>
            <a:r>
              <a:rPr lang="en-US" sz="4000" b="1" dirty="0" smtClean="0"/>
              <a:t>4</a:t>
            </a:r>
            <a:endParaRPr lang="en-US" sz="2500" b="1" dirty="0"/>
          </a:p>
          <a:p>
            <a:pPr algn="ctr"/>
            <a:r>
              <a:rPr lang="en-US" sz="4000" b="1" dirty="0" smtClean="0"/>
              <a:t>08.2 NPC Collision</a:t>
            </a:r>
          </a:p>
          <a:p>
            <a:pPr algn="ctr"/>
            <a:endParaRPr lang="en-US" sz="2500" b="1" dirty="0"/>
          </a:p>
          <a:p>
            <a:pPr algn="ctr"/>
            <a:r>
              <a:rPr lang="en-US" sz="4000" b="1" dirty="0"/>
              <a:t>Semester 2</a:t>
            </a:r>
            <a:r>
              <a:rPr lang="en-US" sz="4000" b="1" dirty="0" smtClean="0"/>
              <a:t>, </a:t>
            </a:r>
            <a:r>
              <a:rPr lang="en-US" sz="4000" b="1" dirty="0"/>
              <a:t>2019</a:t>
            </a:r>
          </a:p>
        </p:txBody>
      </p:sp>
    </p:spTree>
    <p:extLst>
      <p:ext uri="{BB962C8B-B14F-4D97-AF65-F5344CB8AC3E}">
        <p14:creationId xmlns:p14="http://schemas.microsoft.com/office/powerpoint/2010/main" val="1950911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4632037"/>
          </a:xfrm>
          <a:prstGeom prst="rect">
            <a:avLst/>
          </a:prstGeom>
        </p:spPr>
        <p:txBody>
          <a:bodyPr wrap="square">
            <a:spAutoFit/>
          </a:bodyPr>
          <a:lstStyle/>
          <a:p>
            <a:pPr algn="ctr"/>
            <a:endParaRPr lang="en-US" sz="4000" b="1" dirty="0"/>
          </a:p>
          <a:p>
            <a:pPr lvl="1"/>
            <a:r>
              <a:rPr lang="en-NZ" sz="3500" b="1" dirty="0" smtClean="0"/>
              <a:t>Accurate collision detection</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Collision map</a:t>
            </a:r>
          </a:p>
          <a:p>
            <a:pPr marL="2114550" lvl="3" indent="-742950">
              <a:buFont typeface="Arial" panose="020B0604020202020204" pitchFamily="34" charset="0"/>
              <a:buChar char="•"/>
            </a:pPr>
            <a:r>
              <a:rPr lang="en-NZ" sz="2000" dirty="0"/>
              <a:t>For each sprite, construct a grid of bits the same size as </a:t>
            </a:r>
            <a:endParaRPr lang="en-NZ" sz="2000" dirty="0" smtClean="0"/>
          </a:p>
          <a:p>
            <a:pPr lvl="3"/>
            <a:r>
              <a:rPr lang="en-NZ" sz="2000" dirty="0"/>
              <a:t>	</a:t>
            </a:r>
            <a:r>
              <a:rPr lang="en-NZ" sz="2000" dirty="0" smtClean="0"/>
              <a:t>     the </a:t>
            </a:r>
            <a:r>
              <a:rPr lang="en-NZ" sz="2000" dirty="0"/>
              <a:t>image in pixels</a:t>
            </a:r>
          </a:p>
          <a:p>
            <a:pPr marL="2114550" lvl="3" indent="-742950">
              <a:buFont typeface="Arial" panose="020B0604020202020204" pitchFamily="34" charset="0"/>
              <a:buChar char="•"/>
            </a:pPr>
            <a:r>
              <a:rPr lang="en-NZ" sz="2000" dirty="0"/>
              <a:t>Bit = 1 if the corresponding pixel is solid</a:t>
            </a:r>
          </a:p>
          <a:p>
            <a:pPr marL="2114550" lvl="3" indent="-742950">
              <a:buFont typeface="Arial" panose="020B0604020202020204" pitchFamily="34" charset="0"/>
              <a:buChar char="•"/>
            </a:pPr>
            <a:r>
              <a:rPr lang="en-NZ" sz="2000" dirty="0"/>
              <a:t>Bit = 0 if the corresponding pixel is transparent</a:t>
            </a:r>
          </a:p>
          <a:p>
            <a:pPr marL="2114550" lvl="3" indent="-742950">
              <a:buFont typeface="Arial" panose="020B0604020202020204" pitchFamily="34" charset="0"/>
              <a:buChar char="•"/>
            </a:pPr>
            <a:r>
              <a:rPr lang="en-NZ" sz="2000" dirty="0"/>
              <a:t>Comparison uses logical AND</a:t>
            </a:r>
          </a:p>
          <a:p>
            <a:pPr lvl="2"/>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578479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lvl="1"/>
            <a:endParaRPr lang="en-US" sz="4000" b="1" dirty="0"/>
          </a:p>
          <a:p>
            <a:pPr lvl="1"/>
            <a:r>
              <a:rPr lang="en-NZ" sz="3500" b="1" dirty="0" smtClean="0"/>
              <a:t>Accurate </a:t>
            </a:r>
            <a:r>
              <a:rPr lang="en-NZ" sz="3500" b="1" dirty="0"/>
              <a:t>collision detection</a:t>
            </a:r>
            <a:endParaRPr lang="en-US" sz="3500" b="1"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Bounding areas</a:t>
            </a:r>
            <a:endParaRPr lang="en-NZ" sz="2000" dirty="0"/>
          </a:p>
        </p:txBody>
      </p:sp>
      <p:pic>
        <p:nvPicPr>
          <p:cNvPr id="6" name="Picture 4" descr="anim_msword_flyingwraith"/>
          <p:cNvPicPr>
            <a:picLocks noChangeAspect="1" noChangeArrowheads="1" noCrop="1"/>
          </p:cNvPicPr>
          <p:nvPr/>
        </p:nvPicPr>
        <p:blipFill>
          <a:blip r:embed="rId3" cstate="print"/>
          <a:srcRect/>
          <a:stretch>
            <a:fillRect/>
          </a:stretch>
        </p:blipFill>
        <p:spPr>
          <a:xfrm>
            <a:off x="4140200" y="3136900"/>
            <a:ext cx="2767012" cy="1543050"/>
          </a:xfrm>
          <a:prstGeom prst="rect">
            <a:avLst/>
          </a:prstGeom>
          <a:noFill/>
          <a:ln/>
        </p:spPr>
      </p:pic>
      <p:pic>
        <p:nvPicPr>
          <p:cNvPr id="7" name="Picture 5" descr="Diablo"/>
          <p:cNvPicPr>
            <a:picLocks noChangeAspect="1" noChangeArrowheads="1" noCrop="1"/>
          </p:cNvPicPr>
          <p:nvPr/>
        </p:nvPicPr>
        <p:blipFill>
          <a:blip r:embed="rId4" cstate="print"/>
          <a:srcRect/>
          <a:stretch>
            <a:fillRect/>
          </a:stretch>
        </p:blipFill>
        <p:spPr>
          <a:xfrm>
            <a:off x="1981200" y="2590800"/>
            <a:ext cx="2303462" cy="2303463"/>
          </a:xfrm>
          <a:prstGeom prst="rect">
            <a:avLst/>
          </a:prstGeom>
          <a:noFill/>
          <a:ln/>
        </p:spPr>
      </p:pic>
      <p:sp>
        <p:nvSpPr>
          <p:cNvPr id="8" name="Rectangle 6"/>
          <p:cNvSpPr>
            <a:spLocks noChangeArrowheads="1"/>
          </p:cNvSpPr>
          <p:nvPr/>
        </p:nvSpPr>
        <p:spPr bwMode="auto">
          <a:xfrm>
            <a:off x="1979612" y="2590800"/>
            <a:ext cx="2376488" cy="2376488"/>
          </a:xfrm>
          <a:prstGeom prst="rect">
            <a:avLst/>
          </a:prstGeom>
          <a:noFill/>
          <a:ln w="9525">
            <a:solidFill>
              <a:schemeClr val="tx1"/>
            </a:solidFill>
            <a:miter lim="800000"/>
            <a:headEnd/>
            <a:tailEnd/>
          </a:ln>
          <a:effectLst/>
        </p:spPr>
        <p:txBody>
          <a:bodyPr wrap="none" anchor="ctr"/>
          <a:lstStyle/>
          <a:p>
            <a:endParaRPr lang="en-NZ"/>
          </a:p>
        </p:txBody>
      </p:sp>
      <p:sp>
        <p:nvSpPr>
          <p:cNvPr id="9" name="Rectangle 8"/>
          <p:cNvSpPr>
            <a:spLocks noChangeArrowheads="1"/>
          </p:cNvSpPr>
          <p:nvPr/>
        </p:nvSpPr>
        <p:spPr bwMode="auto">
          <a:xfrm>
            <a:off x="4140200" y="3095625"/>
            <a:ext cx="2808287" cy="1655763"/>
          </a:xfrm>
          <a:prstGeom prst="rect">
            <a:avLst/>
          </a:prstGeom>
          <a:noFill/>
          <a:ln w="9525">
            <a:solidFill>
              <a:schemeClr val="tx1"/>
            </a:solidFill>
            <a:miter lim="800000"/>
            <a:headEnd/>
            <a:tailEnd/>
          </a:ln>
          <a:effectLst/>
        </p:spPr>
        <p:txBody>
          <a:bodyPr wrap="none" anchor="ctr"/>
          <a:lstStyle/>
          <a:p>
            <a:endParaRPr lang="en-NZ"/>
          </a:p>
        </p:txBody>
      </p:sp>
    </p:spTree>
    <p:extLst>
      <p:ext uri="{BB962C8B-B14F-4D97-AF65-F5344CB8AC3E}">
        <p14:creationId xmlns:p14="http://schemas.microsoft.com/office/powerpoint/2010/main" val="40381638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lvl="1"/>
            <a:endParaRPr lang="en-US" sz="4000" b="1" dirty="0"/>
          </a:p>
          <a:p>
            <a:pPr lvl="1"/>
            <a:r>
              <a:rPr lang="en-NZ" sz="3500" b="1" dirty="0" smtClean="0"/>
              <a:t>Collision using bounding rectangles</a:t>
            </a:r>
            <a:endParaRPr lang="en-US" sz="3500" b="1"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Assume Sprite1 and Sprite2</a:t>
            </a:r>
            <a:endParaRPr lang="en-NZ" sz="2000" dirty="0"/>
          </a:p>
        </p:txBody>
      </p:sp>
      <p:pic>
        <p:nvPicPr>
          <p:cNvPr id="6" name="Picture 4" descr="anim_msword_flyingwraith"/>
          <p:cNvPicPr>
            <a:picLocks noChangeAspect="1" noChangeArrowheads="1" noCrop="1"/>
          </p:cNvPicPr>
          <p:nvPr/>
        </p:nvPicPr>
        <p:blipFill>
          <a:blip r:embed="rId3" cstate="print"/>
          <a:srcRect/>
          <a:stretch>
            <a:fillRect/>
          </a:stretch>
        </p:blipFill>
        <p:spPr>
          <a:xfrm>
            <a:off x="5029200" y="2438400"/>
            <a:ext cx="2767012" cy="1543050"/>
          </a:xfrm>
          <a:prstGeom prst="rect">
            <a:avLst/>
          </a:prstGeom>
          <a:noFill/>
          <a:ln/>
        </p:spPr>
      </p:pic>
      <p:pic>
        <p:nvPicPr>
          <p:cNvPr id="7" name="Picture 5" descr="Diablo"/>
          <p:cNvPicPr>
            <a:picLocks noChangeAspect="1" noChangeArrowheads="1" noCrop="1"/>
          </p:cNvPicPr>
          <p:nvPr/>
        </p:nvPicPr>
        <p:blipFill>
          <a:blip r:embed="rId4" cstate="print"/>
          <a:srcRect/>
          <a:stretch>
            <a:fillRect/>
          </a:stretch>
        </p:blipFill>
        <p:spPr>
          <a:xfrm>
            <a:off x="1828800" y="3352800"/>
            <a:ext cx="2303462" cy="2303463"/>
          </a:xfrm>
          <a:prstGeom prst="rect">
            <a:avLst/>
          </a:prstGeom>
          <a:noFill/>
          <a:ln/>
        </p:spPr>
      </p:pic>
      <p:sp>
        <p:nvSpPr>
          <p:cNvPr id="8" name="Rectangle 6"/>
          <p:cNvSpPr>
            <a:spLocks noChangeArrowheads="1"/>
          </p:cNvSpPr>
          <p:nvPr/>
        </p:nvSpPr>
        <p:spPr bwMode="auto">
          <a:xfrm>
            <a:off x="1827212" y="3352800"/>
            <a:ext cx="2376488" cy="2376488"/>
          </a:xfrm>
          <a:prstGeom prst="rect">
            <a:avLst/>
          </a:prstGeom>
          <a:noFill/>
          <a:ln w="9525">
            <a:solidFill>
              <a:schemeClr val="tx1"/>
            </a:solidFill>
            <a:miter lim="800000"/>
            <a:headEnd/>
            <a:tailEnd/>
          </a:ln>
          <a:effectLst/>
        </p:spPr>
        <p:txBody>
          <a:bodyPr wrap="none" anchor="ctr"/>
          <a:lstStyle/>
          <a:p>
            <a:endParaRPr lang="en-NZ"/>
          </a:p>
        </p:txBody>
      </p:sp>
      <p:sp>
        <p:nvSpPr>
          <p:cNvPr id="9" name="Rectangle 8"/>
          <p:cNvSpPr>
            <a:spLocks noChangeArrowheads="1"/>
          </p:cNvSpPr>
          <p:nvPr/>
        </p:nvSpPr>
        <p:spPr bwMode="auto">
          <a:xfrm>
            <a:off x="5029200" y="2397125"/>
            <a:ext cx="2808287" cy="1655763"/>
          </a:xfrm>
          <a:prstGeom prst="rect">
            <a:avLst/>
          </a:prstGeom>
          <a:noFill/>
          <a:ln w="9525">
            <a:solidFill>
              <a:schemeClr val="tx1"/>
            </a:solidFill>
            <a:miter lim="800000"/>
            <a:headEnd/>
            <a:tailEnd/>
          </a:ln>
          <a:effectLst/>
        </p:spPr>
        <p:txBody>
          <a:bodyPr wrap="none" anchor="ctr"/>
          <a:lstStyle/>
          <a:p>
            <a:endParaRPr lang="en-NZ"/>
          </a:p>
        </p:txBody>
      </p:sp>
    </p:spTree>
    <p:extLst>
      <p:ext uri="{BB962C8B-B14F-4D97-AF65-F5344CB8AC3E}">
        <p14:creationId xmlns:p14="http://schemas.microsoft.com/office/powerpoint/2010/main" val="26675845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5170646"/>
          </a:xfrm>
          <a:prstGeom prst="rect">
            <a:avLst/>
          </a:prstGeom>
        </p:spPr>
        <p:txBody>
          <a:bodyPr wrap="square">
            <a:spAutoFit/>
          </a:bodyPr>
          <a:lstStyle/>
          <a:p>
            <a:pPr algn="ctr"/>
            <a:endParaRPr lang="en-US" sz="4000" b="1" dirty="0"/>
          </a:p>
          <a:p>
            <a:pPr lvl="1"/>
            <a:r>
              <a:rPr lang="en-NZ" sz="3500" b="1" dirty="0" smtClean="0"/>
              <a:t>Collision using bounding rectangles</a:t>
            </a:r>
            <a:endParaRPr lang="en-US" sz="3500" b="1" dirty="0" smtClean="0"/>
          </a:p>
          <a:p>
            <a:pPr marL="1657350" lvl="2" indent="-742950">
              <a:buFont typeface="Arial" panose="020B0604020202020204" pitchFamily="34" charset="0"/>
              <a:buChar char="•"/>
            </a:pPr>
            <a:endParaRPr lang="en-US" sz="2500" dirty="0" smtClean="0"/>
          </a:p>
          <a:p>
            <a:pPr lvl="2"/>
            <a:r>
              <a:rPr lang="en-NZ" sz="2000" dirty="0"/>
              <a:t>collided = true</a:t>
            </a:r>
          </a:p>
          <a:p>
            <a:pPr lvl="2"/>
            <a:endParaRPr lang="en-NZ" sz="2000" dirty="0"/>
          </a:p>
          <a:p>
            <a:pPr lvl="2"/>
            <a:r>
              <a:rPr lang="en-NZ" sz="2000" dirty="0"/>
              <a:t>  if Sprite1’s </a:t>
            </a:r>
            <a:r>
              <a:rPr lang="en-NZ" sz="2000" dirty="0" err="1"/>
              <a:t>BottomEdge</a:t>
            </a:r>
            <a:r>
              <a:rPr lang="en-NZ" sz="2000" dirty="0"/>
              <a:t> &lt; Sprite2’s </a:t>
            </a:r>
            <a:r>
              <a:rPr lang="en-NZ" sz="2000" dirty="0" err="1"/>
              <a:t>TopEdge</a:t>
            </a:r>
            <a:r>
              <a:rPr lang="en-NZ" sz="2000" dirty="0"/>
              <a:t> Collided = false</a:t>
            </a:r>
          </a:p>
          <a:p>
            <a:pPr lvl="2"/>
            <a:r>
              <a:rPr lang="en-NZ" sz="2000" dirty="0"/>
              <a:t>  if Sprite1’s </a:t>
            </a:r>
            <a:r>
              <a:rPr lang="en-NZ" sz="2000" dirty="0" err="1"/>
              <a:t>TopEdge</a:t>
            </a:r>
            <a:r>
              <a:rPr lang="en-NZ" sz="2000" dirty="0"/>
              <a:t> &gt; Sprite2’s </a:t>
            </a:r>
            <a:r>
              <a:rPr lang="en-NZ" sz="2000" dirty="0" err="1"/>
              <a:t>BottomEdge</a:t>
            </a:r>
            <a:r>
              <a:rPr lang="en-NZ" sz="2000" dirty="0"/>
              <a:t> Collided = false</a:t>
            </a:r>
          </a:p>
          <a:p>
            <a:pPr lvl="2"/>
            <a:r>
              <a:rPr lang="en-NZ" sz="2000" dirty="0"/>
              <a:t>  if Sprite1’s </a:t>
            </a:r>
            <a:r>
              <a:rPr lang="en-NZ" sz="2000" dirty="0" err="1"/>
              <a:t>RightEdge</a:t>
            </a:r>
            <a:r>
              <a:rPr lang="en-NZ" sz="2000" dirty="0"/>
              <a:t> &lt; Sprite2’s </a:t>
            </a:r>
            <a:r>
              <a:rPr lang="en-NZ" sz="2000" dirty="0" err="1"/>
              <a:t>LeftEdge</a:t>
            </a:r>
            <a:r>
              <a:rPr lang="en-NZ" sz="2000" dirty="0"/>
              <a:t> Collided = false</a:t>
            </a:r>
          </a:p>
          <a:p>
            <a:pPr lvl="2"/>
            <a:r>
              <a:rPr lang="en-NZ" sz="2000" dirty="0"/>
              <a:t>  if Sprite1’s </a:t>
            </a:r>
            <a:r>
              <a:rPr lang="en-NZ" sz="2000" dirty="0" err="1"/>
              <a:t>LeftEdge</a:t>
            </a:r>
            <a:r>
              <a:rPr lang="en-NZ" sz="2000" dirty="0"/>
              <a:t> &gt; Sprite2’s </a:t>
            </a:r>
            <a:r>
              <a:rPr lang="en-NZ" sz="2000" dirty="0" err="1"/>
              <a:t>RightEdge</a:t>
            </a:r>
            <a:r>
              <a:rPr lang="en-NZ" sz="2000" dirty="0"/>
              <a:t> Collided = false</a:t>
            </a:r>
          </a:p>
          <a:p>
            <a:pPr lvl="2"/>
            <a:endParaRPr lang="en-NZ" sz="2000" dirty="0"/>
          </a:p>
          <a:p>
            <a:pPr lvl="2"/>
            <a:r>
              <a:rPr lang="en-NZ" sz="2000" dirty="0"/>
              <a:t>  return  collided</a:t>
            </a:r>
          </a:p>
          <a:p>
            <a:pPr lvl="2"/>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3401263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093154"/>
          </a:xfrm>
          <a:prstGeom prst="rect">
            <a:avLst/>
          </a:prstGeom>
        </p:spPr>
        <p:txBody>
          <a:bodyPr wrap="square">
            <a:spAutoFit/>
          </a:bodyPr>
          <a:lstStyle/>
          <a:p>
            <a:pPr algn="ctr"/>
            <a:endParaRPr lang="en-US" sz="4000" b="1" smtClean="0"/>
          </a:p>
          <a:p>
            <a:pPr lvl="1"/>
            <a:r>
              <a:rPr lang="en-NZ" sz="3500" b="1" smtClean="0"/>
              <a:t>Whose method is it?</a:t>
            </a:r>
            <a:endParaRPr lang="en-US" sz="3500" b="1" smtClean="0"/>
          </a:p>
          <a:p>
            <a:pPr marL="1657350" lvl="2" indent="-742950">
              <a:buFont typeface="Arial" panose="020B0604020202020204" pitchFamily="34" charset="0"/>
              <a:buChar char="•"/>
            </a:pPr>
            <a:endParaRPr lang="en-US" sz="2500" smtClean="0"/>
          </a:p>
          <a:p>
            <a:pPr marL="1657350" lvl="2" indent="-742950">
              <a:buFont typeface="Arial" panose="020B0604020202020204" pitchFamily="34" charset="0"/>
              <a:buChar char="•"/>
            </a:pPr>
            <a:r>
              <a:rPr lang="en-NZ" sz="2500" smtClean="0"/>
              <a:t>bool Sprite::CollidedWithMe(Sprite^ otherSprite)</a:t>
            </a:r>
          </a:p>
          <a:p>
            <a:pPr lvl="2"/>
            <a:endParaRPr lang="en-US" sz="2000" smtClean="0"/>
          </a:p>
          <a:p>
            <a:pPr marL="1657350" lvl="2" indent="-742950">
              <a:buFont typeface="Arial" panose="020B0604020202020204" pitchFamily="34" charset="0"/>
              <a:buChar char="•"/>
            </a:pPr>
            <a:endParaRPr lang="en-US" sz="250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3372519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4632037"/>
          </a:xfrm>
          <a:prstGeom prst="rect">
            <a:avLst/>
          </a:prstGeom>
        </p:spPr>
        <p:txBody>
          <a:bodyPr wrap="square">
            <a:spAutoFit/>
          </a:bodyPr>
          <a:lstStyle/>
          <a:p>
            <a:pPr algn="ctr"/>
            <a:endParaRPr lang="en-US" sz="4000" b="1" dirty="0" smtClean="0"/>
          </a:p>
          <a:p>
            <a:pPr lvl="1"/>
            <a:r>
              <a:rPr lang="en-NZ" sz="3500" b="1" dirty="0" smtClean="0"/>
              <a:t>What about </a:t>
            </a:r>
            <a:r>
              <a:rPr lang="en-NZ" sz="3500" b="1" dirty="0" err="1" smtClean="0"/>
              <a:t>SpriteList</a:t>
            </a:r>
            <a:r>
              <a:rPr lang="en-NZ" sz="3500" b="1" dirty="0" smtClean="0"/>
              <a:t>?</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Sprite^ </a:t>
            </a:r>
            <a:r>
              <a:rPr lang="en-NZ" sz="2500" dirty="0" err="1"/>
              <a:t>SpriteList</a:t>
            </a:r>
            <a:r>
              <a:rPr lang="en-NZ" sz="2500" dirty="0" smtClean="0"/>
              <a:t>::</a:t>
            </a:r>
            <a:r>
              <a:rPr lang="en-NZ" sz="2500" dirty="0" err="1" smtClean="0"/>
              <a:t>CheckCollisions</a:t>
            </a:r>
            <a:r>
              <a:rPr lang="en-NZ" sz="2500" dirty="0" smtClean="0"/>
              <a:t>(Sprite</a:t>
            </a:r>
            <a:r>
              <a:rPr lang="en-NZ" sz="2500" dirty="0"/>
              <a:t>^ </a:t>
            </a:r>
            <a:r>
              <a:rPr lang="en-NZ" sz="2500" dirty="0" err="1" smtClean="0"/>
              <a:t>otherSprite</a:t>
            </a:r>
            <a:r>
              <a:rPr lang="en-NZ" sz="2500" dirty="0" smtClean="0"/>
              <a:t>)</a:t>
            </a:r>
            <a:endParaRPr lang="en-NZ" sz="2500" dirty="0"/>
          </a:p>
          <a:p>
            <a:pPr marL="1657350" lvl="2" indent="-742950">
              <a:buFont typeface="Arial" panose="020B0604020202020204" pitchFamily="34" charset="0"/>
              <a:buChar char="•"/>
            </a:pPr>
            <a:r>
              <a:rPr lang="en-NZ" sz="2500" dirty="0"/>
              <a:t>Traverse the list, passing </a:t>
            </a:r>
            <a:r>
              <a:rPr lang="en-NZ" sz="2500" dirty="0" err="1" smtClean="0"/>
              <a:t>otherSprite</a:t>
            </a:r>
            <a:r>
              <a:rPr lang="en-NZ" sz="2500" dirty="0" smtClean="0"/>
              <a:t> </a:t>
            </a:r>
            <a:r>
              <a:rPr lang="en-NZ" sz="2500" dirty="0"/>
              <a:t>to the </a:t>
            </a:r>
            <a:r>
              <a:rPr lang="en-NZ" sz="2500" dirty="0" err="1" smtClean="0"/>
              <a:t>CollidedWithMe</a:t>
            </a:r>
            <a:r>
              <a:rPr lang="en-NZ" sz="2500" dirty="0" smtClean="0"/>
              <a:t> </a:t>
            </a:r>
            <a:r>
              <a:rPr lang="en-NZ" sz="2500" dirty="0"/>
              <a:t>method of each Sprite in the list</a:t>
            </a:r>
          </a:p>
          <a:p>
            <a:pPr marL="1657350" lvl="2" indent="-742950">
              <a:buFont typeface="Arial" panose="020B0604020202020204" pitchFamily="34" charset="0"/>
              <a:buChar char="•"/>
            </a:pPr>
            <a:r>
              <a:rPr lang="en-NZ" sz="2500" dirty="0"/>
              <a:t>Return the first Sprite hit, or null if there are no collisions</a:t>
            </a:r>
          </a:p>
          <a:p>
            <a:pPr lvl="2"/>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229675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smtClean="0"/>
          </a:p>
          <a:p>
            <a:pPr lvl="1"/>
            <a:r>
              <a:rPr lang="en-NZ" sz="3500" b="1" dirty="0" smtClean="0"/>
              <a:t>Improving bounding rectangle detection</a:t>
            </a:r>
            <a:endParaRPr lang="en-US" sz="3500" b="1" dirty="0" smtClean="0"/>
          </a:p>
        </p:txBody>
      </p:sp>
      <p:pic>
        <p:nvPicPr>
          <p:cNvPr id="4" name="Picture 22" descr="anim_msword_flyingwraith"/>
          <p:cNvPicPr>
            <a:picLocks noChangeAspect="1" noChangeArrowheads="1" noCrop="1"/>
          </p:cNvPicPr>
          <p:nvPr/>
        </p:nvPicPr>
        <p:blipFill>
          <a:blip r:embed="rId3" cstate="print"/>
          <a:srcRect/>
          <a:stretch>
            <a:fillRect/>
          </a:stretch>
        </p:blipFill>
        <p:spPr bwMode="auto">
          <a:xfrm>
            <a:off x="2373313" y="2566988"/>
            <a:ext cx="2239962" cy="1249362"/>
          </a:xfrm>
          <a:prstGeom prst="rect">
            <a:avLst/>
          </a:prstGeom>
          <a:noFill/>
          <a:ln w="9525">
            <a:noFill/>
            <a:miter lim="800000"/>
            <a:headEnd/>
            <a:tailEnd/>
          </a:ln>
        </p:spPr>
      </p:pic>
      <p:pic>
        <p:nvPicPr>
          <p:cNvPr id="5" name="Picture 23" descr="Diablo"/>
          <p:cNvPicPr>
            <a:picLocks noChangeAspect="1" noChangeArrowheads="1" noCrop="1"/>
          </p:cNvPicPr>
          <p:nvPr/>
        </p:nvPicPr>
        <p:blipFill>
          <a:blip r:embed="rId4" cstate="print"/>
          <a:srcRect/>
          <a:stretch>
            <a:fillRect/>
          </a:stretch>
        </p:blipFill>
        <p:spPr bwMode="auto">
          <a:xfrm>
            <a:off x="573088" y="2286000"/>
            <a:ext cx="1865312" cy="1865313"/>
          </a:xfrm>
          <a:prstGeom prst="rect">
            <a:avLst/>
          </a:prstGeom>
          <a:noFill/>
          <a:ln w="9525">
            <a:noFill/>
            <a:miter lim="800000"/>
            <a:headEnd/>
            <a:tailEnd/>
          </a:ln>
        </p:spPr>
      </p:pic>
      <p:sp>
        <p:nvSpPr>
          <p:cNvPr id="6" name="Rectangle 24"/>
          <p:cNvSpPr>
            <a:spLocks noChangeArrowheads="1"/>
          </p:cNvSpPr>
          <p:nvPr/>
        </p:nvSpPr>
        <p:spPr bwMode="auto">
          <a:xfrm>
            <a:off x="571500" y="2319338"/>
            <a:ext cx="1924050" cy="1905000"/>
          </a:xfrm>
          <a:prstGeom prst="rect">
            <a:avLst/>
          </a:prstGeom>
          <a:noFill/>
          <a:ln w="9525">
            <a:solidFill>
              <a:schemeClr val="tx1"/>
            </a:solidFill>
            <a:miter lim="800000"/>
            <a:headEnd/>
            <a:tailEnd/>
          </a:ln>
          <a:effectLst/>
        </p:spPr>
        <p:txBody>
          <a:bodyPr wrap="none" anchor="ctr"/>
          <a:lstStyle/>
          <a:p>
            <a:endParaRPr lang="en-NZ"/>
          </a:p>
        </p:txBody>
      </p:sp>
      <p:sp>
        <p:nvSpPr>
          <p:cNvPr id="7" name="Rectangle 25"/>
          <p:cNvSpPr>
            <a:spLocks noChangeArrowheads="1"/>
          </p:cNvSpPr>
          <p:nvPr/>
        </p:nvSpPr>
        <p:spPr bwMode="auto">
          <a:xfrm>
            <a:off x="2332038" y="2560638"/>
            <a:ext cx="2273300" cy="1327150"/>
          </a:xfrm>
          <a:prstGeom prst="rect">
            <a:avLst/>
          </a:prstGeom>
          <a:noFill/>
          <a:ln w="9525">
            <a:solidFill>
              <a:schemeClr val="tx1"/>
            </a:solidFill>
            <a:miter lim="800000"/>
            <a:headEnd/>
            <a:tailEnd/>
          </a:ln>
          <a:effectLst/>
        </p:spPr>
        <p:txBody>
          <a:bodyPr wrap="none" anchor="ctr"/>
          <a:lstStyle/>
          <a:p>
            <a:endParaRPr lang="en-NZ"/>
          </a:p>
        </p:txBody>
      </p:sp>
      <p:sp>
        <p:nvSpPr>
          <p:cNvPr id="8" name="Rectangle 26"/>
          <p:cNvSpPr>
            <a:spLocks noChangeArrowheads="1"/>
          </p:cNvSpPr>
          <p:nvPr/>
        </p:nvSpPr>
        <p:spPr bwMode="auto">
          <a:xfrm>
            <a:off x="860425" y="2424113"/>
            <a:ext cx="1368425" cy="1655762"/>
          </a:xfrm>
          <a:prstGeom prst="rect">
            <a:avLst/>
          </a:prstGeom>
          <a:noFill/>
          <a:ln w="9525">
            <a:solidFill>
              <a:srgbClr val="FF0000"/>
            </a:solidFill>
            <a:miter lim="800000"/>
            <a:headEnd/>
            <a:tailEnd/>
          </a:ln>
          <a:effectLst/>
        </p:spPr>
        <p:txBody>
          <a:bodyPr wrap="none" anchor="ctr"/>
          <a:lstStyle/>
          <a:p>
            <a:endParaRPr lang="en-NZ"/>
          </a:p>
        </p:txBody>
      </p:sp>
      <p:sp>
        <p:nvSpPr>
          <p:cNvPr id="9" name="Rectangle 27"/>
          <p:cNvSpPr>
            <a:spLocks noChangeArrowheads="1"/>
          </p:cNvSpPr>
          <p:nvPr/>
        </p:nvSpPr>
        <p:spPr bwMode="auto">
          <a:xfrm>
            <a:off x="2660650" y="2640013"/>
            <a:ext cx="1728788" cy="1079500"/>
          </a:xfrm>
          <a:prstGeom prst="rect">
            <a:avLst/>
          </a:prstGeom>
          <a:noFill/>
          <a:ln w="9525">
            <a:solidFill>
              <a:srgbClr val="FF0000"/>
            </a:solidFill>
            <a:miter lim="800000"/>
            <a:headEnd/>
            <a:tailEnd/>
          </a:ln>
          <a:effectLst/>
        </p:spPr>
        <p:txBody>
          <a:bodyPr wrap="none" anchor="ctr"/>
          <a:lstStyle/>
          <a:p>
            <a:endParaRPr lang="en-NZ"/>
          </a:p>
        </p:txBody>
      </p:sp>
      <p:pic>
        <p:nvPicPr>
          <p:cNvPr id="10" name="Picture 28" descr="anim_msword_flyingwraith"/>
          <p:cNvPicPr>
            <a:picLocks noChangeAspect="1" noChangeArrowheads="1" noCrop="1"/>
          </p:cNvPicPr>
          <p:nvPr/>
        </p:nvPicPr>
        <p:blipFill>
          <a:blip r:embed="rId3" cstate="print"/>
          <a:srcRect/>
          <a:stretch>
            <a:fillRect/>
          </a:stretch>
        </p:blipFill>
        <p:spPr bwMode="auto">
          <a:xfrm>
            <a:off x="6302375" y="2566988"/>
            <a:ext cx="2239963" cy="1249362"/>
          </a:xfrm>
          <a:prstGeom prst="rect">
            <a:avLst/>
          </a:prstGeom>
          <a:noFill/>
          <a:ln w="9525">
            <a:noFill/>
            <a:miter lim="800000"/>
            <a:headEnd/>
            <a:tailEnd/>
          </a:ln>
        </p:spPr>
      </p:pic>
      <p:pic>
        <p:nvPicPr>
          <p:cNvPr id="11" name="Picture 29" descr="Diablo"/>
          <p:cNvPicPr>
            <a:picLocks noChangeAspect="1" noChangeArrowheads="1" noCrop="1"/>
          </p:cNvPicPr>
          <p:nvPr/>
        </p:nvPicPr>
        <p:blipFill>
          <a:blip r:embed="rId4" cstate="print"/>
          <a:srcRect/>
          <a:stretch>
            <a:fillRect/>
          </a:stretch>
        </p:blipFill>
        <p:spPr bwMode="auto">
          <a:xfrm>
            <a:off x="5029200" y="2286000"/>
            <a:ext cx="1865313" cy="1865313"/>
          </a:xfrm>
          <a:prstGeom prst="rect">
            <a:avLst/>
          </a:prstGeom>
          <a:noFill/>
          <a:ln w="9525">
            <a:noFill/>
            <a:miter lim="800000"/>
            <a:headEnd/>
            <a:tailEnd/>
          </a:ln>
        </p:spPr>
      </p:pic>
      <p:sp>
        <p:nvSpPr>
          <p:cNvPr id="12" name="Rectangle 30"/>
          <p:cNvSpPr>
            <a:spLocks noChangeArrowheads="1"/>
          </p:cNvSpPr>
          <p:nvPr/>
        </p:nvSpPr>
        <p:spPr bwMode="auto">
          <a:xfrm>
            <a:off x="5027613" y="2319338"/>
            <a:ext cx="1924050" cy="1905000"/>
          </a:xfrm>
          <a:prstGeom prst="rect">
            <a:avLst/>
          </a:prstGeom>
          <a:noFill/>
          <a:ln w="9525">
            <a:solidFill>
              <a:schemeClr val="tx1"/>
            </a:solidFill>
            <a:miter lim="800000"/>
            <a:headEnd/>
            <a:tailEnd/>
          </a:ln>
          <a:effectLst/>
        </p:spPr>
        <p:txBody>
          <a:bodyPr wrap="none" anchor="ctr"/>
          <a:lstStyle/>
          <a:p>
            <a:endParaRPr lang="en-NZ"/>
          </a:p>
        </p:txBody>
      </p:sp>
      <p:sp>
        <p:nvSpPr>
          <p:cNvPr id="13" name="Rectangle 31"/>
          <p:cNvSpPr>
            <a:spLocks noChangeArrowheads="1"/>
          </p:cNvSpPr>
          <p:nvPr/>
        </p:nvSpPr>
        <p:spPr bwMode="auto">
          <a:xfrm>
            <a:off x="6261100" y="2560638"/>
            <a:ext cx="2273300" cy="1327150"/>
          </a:xfrm>
          <a:prstGeom prst="rect">
            <a:avLst/>
          </a:prstGeom>
          <a:noFill/>
          <a:ln w="9525">
            <a:solidFill>
              <a:schemeClr val="tx1"/>
            </a:solidFill>
            <a:miter lim="800000"/>
            <a:headEnd/>
            <a:tailEnd/>
          </a:ln>
          <a:effectLst/>
        </p:spPr>
        <p:txBody>
          <a:bodyPr wrap="none" anchor="ctr"/>
          <a:lstStyle/>
          <a:p>
            <a:endParaRPr lang="en-NZ"/>
          </a:p>
        </p:txBody>
      </p:sp>
      <p:sp>
        <p:nvSpPr>
          <p:cNvPr id="14" name="Rectangle 32"/>
          <p:cNvSpPr>
            <a:spLocks noChangeArrowheads="1"/>
          </p:cNvSpPr>
          <p:nvPr/>
        </p:nvSpPr>
        <p:spPr bwMode="auto">
          <a:xfrm>
            <a:off x="5316538" y="2424113"/>
            <a:ext cx="1368425" cy="1655762"/>
          </a:xfrm>
          <a:prstGeom prst="rect">
            <a:avLst/>
          </a:prstGeom>
          <a:noFill/>
          <a:ln w="9525">
            <a:solidFill>
              <a:srgbClr val="FF0000"/>
            </a:solidFill>
            <a:miter lim="800000"/>
            <a:headEnd/>
            <a:tailEnd/>
          </a:ln>
          <a:effectLst/>
        </p:spPr>
        <p:txBody>
          <a:bodyPr wrap="none" anchor="ctr"/>
          <a:lstStyle/>
          <a:p>
            <a:endParaRPr lang="en-NZ"/>
          </a:p>
        </p:txBody>
      </p:sp>
      <p:sp>
        <p:nvSpPr>
          <p:cNvPr id="15" name="Rectangle 33"/>
          <p:cNvSpPr>
            <a:spLocks noChangeArrowheads="1"/>
          </p:cNvSpPr>
          <p:nvPr/>
        </p:nvSpPr>
        <p:spPr bwMode="auto">
          <a:xfrm>
            <a:off x="6589713" y="2640013"/>
            <a:ext cx="1728787" cy="1079500"/>
          </a:xfrm>
          <a:prstGeom prst="rect">
            <a:avLst/>
          </a:prstGeom>
          <a:noFill/>
          <a:ln w="9525">
            <a:solidFill>
              <a:srgbClr val="FF0000"/>
            </a:solidFill>
            <a:miter lim="800000"/>
            <a:headEnd/>
            <a:tailEnd/>
          </a:ln>
          <a:effectLst/>
        </p:spPr>
        <p:txBody>
          <a:bodyPr wrap="none" anchor="ctr"/>
          <a:lstStyle/>
          <a:p>
            <a:endParaRPr lang="en-NZ"/>
          </a:p>
        </p:txBody>
      </p:sp>
    </p:spTree>
    <p:extLst>
      <p:ext uri="{BB962C8B-B14F-4D97-AF65-F5344CB8AC3E}">
        <p14:creationId xmlns:p14="http://schemas.microsoft.com/office/powerpoint/2010/main" val="320483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2" grpId="0" animBg="1"/>
      <p:bldP spid="13"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170099"/>
          </a:xfrm>
          <a:prstGeom prst="rect">
            <a:avLst/>
          </a:prstGeom>
        </p:spPr>
        <p:txBody>
          <a:bodyPr wrap="square">
            <a:spAutoFit/>
          </a:bodyPr>
          <a:lstStyle/>
          <a:p>
            <a:pPr algn="ctr"/>
            <a:endParaRPr lang="en-US" sz="4000" b="1" dirty="0" smtClean="0"/>
          </a:p>
          <a:p>
            <a:pPr lvl="1"/>
            <a:r>
              <a:rPr lang="en-NZ" sz="3500" b="1" dirty="0" smtClean="0"/>
              <a:t>Combining approaches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mj-lt"/>
              <a:buAutoNum type="arabicPeriod"/>
            </a:pPr>
            <a:r>
              <a:rPr lang="en-NZ" sz="2500" dirty="0" smtClean="0"/>
              <a:t>Use bounding Rectangles to determine image overlap</a:t>
            </a:r>
          </a:p>
          <a:p>
            <a:pPr marL="1657350" lvl="2" indent="-742950">
              <a:buFont typeface="+mj-lt"/>
              <a:buAutoNum type="arabicPeriod"/>
            </a:pPr>
            <a:r>
              <a:rPr lang="en-NZ" sz="2500" dirty="0" smtClean="0"/>
              <a:t>Use pixel comparisons to determine real overlap if  </a:t>
            </a:r>
          </a:p>
          <a:p>
            <a:pPr lvl="2"/>
            <a:r>
              <a:rPr lang="en-NZ" sz="2500" dirty="0"/>
              <a:t> </a:t>
            </a:r>
            <a:r>
              <a:rPr lang="en-NZ" sz="2500" dirty="0" smtClean="0"/>
              <a:t>          step two indicates a collision</a:t>
            </a: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876079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smtClean="0"/>
          </a:p>
          <a:p>
            <a:pPr lvl="1"/>
            <a:r>
              <a:rPr lang="en-NZ" sz="3500" b="1" dirty="0" smtClean="0"/>
              <a:t>Practical</a:t>
            </a:r>
            <a:endParaRPr lang="en-US" sz="3500" b="1" dirty="0" smtClean="0"/>
          </a:p>
        </p:txBody>
      </p:sp>
      <p:pic>
        <p:nvPicPr>
          <p:cNvPr id="4" name="Picture 3"/>
          <p:cNvPicPr>
            <a:picLocks noChangeAspect="1"/>
          </p:cNvPicPr>
          <p:nvPr/>
        </p:nvPicPr>
        <p:blipFill rotWithShape="1">
          <a:blip r:embed="rId3"/>
          <a:srcRect l="3699" t="6003" r="3348"/>
          <a:stretch/>
        </p:blipFill>
        <p:spPr>
          <a:xfrm>
            <a:off x="1409700" y="1524000"/>
            <a:ext cx="6324600" cy="4772835"/>
          </a:xfrm>
          <a:prstGeom prst="rect">
            <a:avLst/>
          </a:prstGeom>
        </p:spPr>
      </p:pic>
    </p:spTree>
    <p:extLst>
      <p:ext uri="{BB962C8B-B14F-4D97-AF65-F5344CB8AC3E}">
        <p14:creationId xmlns:p14="http://schemas.microsoft.com/office/powerpoint/2010/main" val="242902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4478149"/>
          </a:xfrm>
          <a:prstGeom prst="rect">
            <a:avLst/>
          </a:prstGeom>
        </p:spPr>
        <p:txBody>
          <a:bodyPr wrap="square">
            <a:spAutoFit/>
          </a:bodyPr>
          <a:lstStyle/>
          <a:p>
            <a:pPr algn="ctr"/>
            <a:endParaRPr lang="en-US" sz="4000" b="1" dirty="0"/>
          </a:p>
          <a:p>
            <a:pPr lvl="1"/>
            <a:r>
              <a:rPr lang="en-AU" sz="3500" b="1" dirty="0" smtClean="0"/>
              <a:t>Types of collision detection</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Sprite to sprite</a:t>
            </a:r>
          </a:p>
          <a:p>
            <a:pPr marL="2114550" lvl="3" indent="-742950">
              <a:buFont typeface="Arial" panose="020B0604020202020204" pitchFamily="34" charset="0"/>
              <a:buChar char="•"/>
            </a:pPr>
            <a:r>
              <a:rPr lang="en-US" sz="2000" dirty="0"/>
              <a:t>Checking for collisions with other </a:t>
            </a:r>
            <a:r>
              <a:rPr lang="en-US" sz="2000" dirty="0" smtClean="0"/>
              <a:t>sprites</a:t>
            </a:r>
            <a:endParaRPr lang="en-US" sz="2500" dirty="0" smtClean="0"/>
          </a:p>
          <a:p>
            <a:pPr marL="1657350" lvl="2" indent="-742950">
              <a:buFont typeface="Arial" panose="020B0604020202020204" pitchFamily="34" charset="0"/>
              <a:buChar char="•"/>
            </a:pPr>
            <a:r>
              <a:rPr lang="en-US" sz="2500" dirty="0" smtClean="0"/>
              <a:t>Sprite to terrain</a:t>
            </a:r>
          </a:p>
          <a:p>
            <a:pPr marL="2114550" lvl="3" indent="-742950">
              <a:buFont typeface="Arial" panose="020B0604020202020204" pitchFamily="34" charset="0"/>
              <a:buChar char="•"/>
            </a:pPr>
            <a:r>
              <a:rPr lang="en-US" sz="2000" dirty="0" smtClean="0"/>
              <a:t>Moving sprites (e.g. player character, NPCs) checking</a:t>
            </a:r>
          </a:p>
          <a:p>
            <a:pPr lvl="3"/>
            <a:r>
              <a:rPr lang="en-US" sz="2000" dirty="0"/>
              <a:t>	</a:t>
            </a:r>
            <a:r>
              <a:rPr lang="en-US" sz="2000" dirty="0" smtClean="0"/>
              <a:t>	for collisions with objects in the tile map</a:t>
            </a:r>
          </a:p>
          <a:p>
            <a:pPr marL="2114550" lvl="3"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193627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5016758"/>
          </a:xfrm>
          <a:prstGeom prst="rect">
            <a:avLst/>
          </a:prstGeom>
        </p:spPr>
        <p:txBody>
          <a:bodyPr wrap="square">
            <a:spAutoFit/>
          </a:bodyPr>
          <a:lstStyle/>
          <a:p>
            <a:pPr algn="ctr"/>
            <a:endParaRPr lang="en-US" sz="4000" b="1" dirty="0"/>
          </a:p>
          <a:p>
            <a:pPr lvl="1"/>
            <a:r>
              <a:rPr lang="en-AU" sz="3500" b="1" dirty="0" smtClean="0"/>
              <a:t>Before vs. </a:t>
            </a:r>
            <a:r>
              <a:rPr lang="en-NZ" sz="3500" b="1" dirty="0" smtClean="0"/>
              <a:t>after</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Before</a:t>
            </a:r>
          </a:p>
          <a:p>
            <a:pPr marL="2114550" lvl="3" indent="-742950">
              <a:buFont typeface="Arial" panose="020B0604020202020204" pitchFamily="34" charset="0"/>
              <a:buChar char="•"/>
            </a:pPr>
            <a:r>
              <a:rPr lang="en-US" sz="2000" dirty="0" smtClean="0"/>
              <a:t>Compute where everyone will go</a:t>
            </a:r>
          </a:p>
          <a:p>
            <a:pPr marL="2114550" lvl="3" indent="-742950">
              <a:buFont typeface="Arial" panose="020B0604020202020204" pitchFamily="34" charset="0"/>
              <a:buChar char="•"/>
            </a:pPr>
            <a:r>
              <a:rPr lang="en-US" sz="2000" dirty="0" smtClean="0"/>
              <a:t>Deal with any collisions that will occur</a:t>
            </a:r>
          </a:p>
          <a:p>
            <a:pPr marL="2114550" lvl="3" indent="-742950">
              <a:buFont typeface="Arial" panose="020B0604020202020204" pitchFamily="34" charset="0"/>
              <a:buChar char="•"/>
            </a:pPr>
            <a:r>
              <a:rPr lang="en-US" sz="2000" dirty="0" smtClean="0"/>
              <a:t>Instantiate only legal moves</a:t>
            </a:r>
          </a:p>
          <a:p>
            <a:pPr marL="1657350" lvl="2" indent="-742950">
              <a:buFont typeface="Arial" panose="020B0604020202020204" pitchFamily="34" charset="0"/>
              <a:buChar char="•"/>
            </a:pPr>
            <a:r>
              <a:rPr lang="en-US" sz="2500" dirty="0" smtClean="0"/>
              <a:t>After</a:t>
            </a:r>
            <a:endParaRPr lang="en-US" sz="2500" dirty="0" smtClean="0"/>
          </a:p>
          <a:p>
            <a:pPr marL="2114550" lvl="3" indent="-742950">
              <a:buFont typeface="Arial" panose="020B0604020202020204" pitchFamily="34" charset="0"/>
              <a:buChar char="•"/>
            </a:pPr>
            <a:r>
              <a:rPr lang="en-US" sz="2000" dirty="0" smtClean="0"/>
              <a:t>Move everyone</a:t>
            </a:r>
          </a:p>
          <a:p>
            <a:pPr marL="2114550" lvl="3" indent="-742950">
              <a:buFont typeface="Arial" panose="020B0604020202020204" pitchFamily="34" charset="0"/>
              <a:buChar char="•"/>
            </a:pPr>
            <a:r>
              <a:rPr lang="en-US" sz="2000" dirty="0" smtClean="0"/>
              <a:t>Deal with any collisions that occurred</a:t>
            </a:r>
          </a:p>
          <a:p>
            <a:pPr marL="2114550" lvl="3" indent="-742950">
              <a:buFont typeface="Arial" panose="020B0604020202020204" pitchFamily="34" charset="0"/>
              <a:buChar char="•"/>
            </a:pPr>
            <a:r>
              <a:rPr lang="en-US" sz="2000" dirty="0" smtClean="0"/>
              <a:t>Move anyone back who is in an illegal spot</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2118122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5324535"/>
          </a:xfrm>
          <a:prstGeom prst="rect">
            <a:avLst/>
          </a:prstGeom>
        </p:spPr>
        <p:txBody>
          <a:bodyPr wrap="square">
            <a:spAutoFit/>
          </a:bodyPr>
          <a:lstStyle/>
          <a:p>
            <a:pPr algn="ctr"/>
            <a:endParaRPr lang="en-US" sz="4000" b="1" dirty="0"/>
          </a:p>
          <a:p>
            <a:pPr lvl="1"/>
            <a:r>
              <a:rPr lang="en-AU" sz="3500" b="1" dirty="0" smtClean="0"/>
              <a:t>Number of comparisons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Two objects, Sprite A &amp; Sprite B</a:t>
            </a:r>
          </a:p>
          <a:p>
            <a:pPr marL="2114550" lvl="3" indent="-742950">
              <a:buFont typeface="Arial" panose="020B0604020202020204" pitchFamily="34" charset="0"/>
              <a:buChar char="•"/>
            </a:pPr>
            <a:r>
              <a:rPr lang="en-US" sz="2000" dirty="0" smtClean="0"/>
              <a:t>One comparison </a:t>
            </a:r>
            <a:r>
              <a:rPr lang="mr-IN" sz="2000" dirty="0" smtClean="0"/>
              <a:t>–</a:t>
            </a:r>
            <a:r>
              <a:rPr lang="en-US" sz="2000" dirty="0" smtClean="0"/>
              <a:t> A to B</a:t>
            </a:r>
          </a:p>
          <a:p>
            <a:pPr marL="1657350" lvl="2" indent="-742950">
              <a:buFont typeface="Arial" panose="020B0604020202020204" pitchFamily="34" charset="0"/>
              <a:buChar char="•"/>
            </a:pPr>
            <a:r>
              <a:rPr lang="en-US" sz="2500" dirty="0" smtClean="0"/>
              <a:t>Three objects, Sprite A, Sprite B &amp; Sprite C</a:t>
            </a:r>
          </a:p>
          <a:p>
            <a:pPr marL="2114550" lvl="3" indent="-742950">
              <a:buFont typeface="Arial" panose="020B0604020202020204" pitchFamily="34" charset="0"/>
              <a:buChar char="•"/>
            </a:pPr>
            <a:r>
              <a:rPr lang="en-US" sz="2000" dirty="0" smtClean="0"/>
              <a:t>Three comparisons – AB, AC, BC</a:t>
            </a:r>
          </a:p>
          <a:p>
            <a:pPr marL="1657350" lvl="2" indent="-742950">
              <a:buFont typeface="Arial" panose="020B0604020202020204" pitchFamily="34" charset="0"/>
              <a:buChar char="•"/>
            </a:pPr>
            <a:r>
              <a:rPr lang="en-US" sz="2500" dirty="0" smtClean="0"/>
              <a:t>Four objects, Sprite A, Sprite B, Sprite C &amp; Sprite D</a:t>
            </a:r>
          </a:p>
          <a:p>
            <a:pPr marL="2114550" lvl="3" indent="-742950">
              <a:buFont typeface="Arial" panose="020B0604020202020204" pitchFamily="34" charset="0"/>
              <a:buChar char="•"/>
            </a:pPr>
            <a:r>
              <a:rPr lang="en-US" sz="2000" dirty="0" smtClean="0"/>
              <a:t>Six comparisons</a:t>
            </a:r>
          </a:p>
          <a:p>
            <a:pPr marL="1657350" lvl="2" indent="-742950">
              <a:buFont typeface="Arial" panose="020B0604020202020204" pitchFamily="34" charset="0"/>
              <a:buChar char="•"/>
            </a:pPr>
            <a:r>
              <a:rPr lang="en-US" sz="2500" dirty="0" smtClean="0"/>
              <a:t>Twenty objects </a:t>
            </a:r>
            <a:r>
              <a:rPr lang="mr-IN" sz="2500" dirty="0" smtClean="0"/>
              <a:t>–</a:t>
            </a:r>
            <a:r>
              <a:rPr lang="en-US" sz="2500" dirty="0" smtClean="0"/>
              <a:t> 190 comparisons</a:t>
            </a:r>
          </a:p>
          <a:p>
            <a:pPr marL="1657350" lvl="2" indent="-742950">
              <a:buFont typeface="Arial" panose="020B0604020202020204" pitchFamily="34" charset="0"/>
              <a:buChar char="•"/>
            </a:pPr>
            <a:r>
              <a:rPr lang="en-US" sz="2500" dirty="0" smtClean="0"/>
              <a:t>1000 objects </a:t>
            </a:r>
            <a:r>
              <a:rPr lang="mr-IN" sz="2500" dirty="0" smtClean="0"/>
              <a:t>–</a:t>
            </a:r>
            <a:r>
              <a:rPr lang="en-US" sz="2500" dirty="0" smtClean="0"/>
              <a:t> 499500 comparisons</a:t>
            </a:r>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246397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6401753"/>
          </a:xfrm>
          <a:prstGeom prst="rect">
            <a:avLst/>
          </a:prstGeom>
        </p:spPr>
        <p:txBody>
          <a:bodyPr wrap="square">
            <a:spAutoFit/>
          </a:bodyPr>
          <a:lstStyle/>
          <a:p>
            <a:pPr algn="ctr"/>
            <a:endParaRPr lang="en-US" sz="4000" b="1" dirty="0"/>
          </a:p>
          <a:p>
            <a:pPr lvl="1"/>
            <a:r>
              <a:rPr lang="en-AU" sz="3500" b="1" dirty="0" smtClean="0"/>
              <a:t>Reducing the number of comparisons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AU" sz="2500" dirty="0" smtClean="0"/>
              <a:t>Game rule elimination</a:t>
            </a:r>
          </a:p>
          <a:p>
            <a:pPr marL="2114550" lvl="3" indent="-742950">
              <a:buFont typeface="Arial" panose="020B0604020202020204" pitchFamily="34" charset="0"/>
              <a:buChar char="•"/>
            </a:pPr>
            <a:r>
              <a:rPr lang="en-NZ" sz="2000" dirty="0"/>
              <a:t>When a collision between two objects is not </a:t>
            </a:r>
            <a:r>
              <a:rPr lang="en-NZ" sz="2000" dirty="0" smtClean="0"/>
              <a:t>relevant </a:t>
            </a:r>
            <a:r>
              <a:rPr lang="en-NZ" sz="2000" dirty="0"/>
              <a:t>to the </a:t>
            </a:r>
            <a:endParaRPr lang="en-NZ" sz="2000" dirty="0" smtClean="0"/>
          </a:p>
          <a:p>
            <a:pPr lvl="3"/>
            <a:r>
              <a:rPr lang="en-NZ" sz="2000" dirty="0"/>
              <a:t> </a:t>
            </a:r>
            <a:r>
              <a:rPr lang="en-NZ" sz="2000" dirty="0" smtClean="0"/>
              <a:t>            game</a:t>
            </a:r>
            <a:r>
              <a:rPr lang="en-NZ" sz="2000" dirty="0"/>
              <a:t>, don’t test for </a:t>
            </a:r>
            <a:r>
              <a:rPr lang="en-NZ" sz="2000" dirty="0" smtClean="0"/>
              <a:t>it</a:t>
            </a:r>
            <a:endParaRPr lang="en-NZ" sz="2000" dirty="0"/>
          </a:p>
          <a:p>
            <a:pPr marL="1657350" lvl="2" indent="-742950">
              <a:buFont typeface="Arial" panose="020B0604020202020204" pitchFamily="34" charset="0"/>
              <a:buChar char="•"/>
            </a:pPr>
            <a:r>
              <a:rPr lang="en-AU" sz="2500" dirty="0" smtClean="0"/>
              <a:t>Spatial elimination</a:t>
            </a:r>
          </a:p>
          <a:p>
            <a:pPr marL="2114550" lvl="3" indent="-742950">
              <a:buFont typeface="Arial" panose="020B0604020202020204" pitchFamily="34" charset="0"/>
              <a:buChar char="•"/>
            </a:pPr>
            <a:r>
              <a:rPr lang="en-NZ" sz="2000" dirty="0"/>
              <a:t>When two objects are so far apart (in </a:t>
            </a:r>
            <a:r>
              <a:rPr lang="en-NZ" sz="2000" dirty="0" smtClean="0"/>
              <a:t>world coordinates</a:t>
            </a:r>
            <a:r>
              <a:rPr lang="en-NZ" sz="2000" dirty="0"/>
              <a:t>) that </a:t>
            </a:r>
            <a:endParaRPr lang="en-NZ" sz="2000" dirty="0" smtClean="0"/>
          </a:p>
          <a:p>
            <a:pPr lvl="3"/>
            <a:r>
              <a:rPr lang="en-NZ" sz="2000" dirty="0"/>
              <a:t> </a:t>
            </a:r>
            <a:r>
              <a:rPr lang="en-NZ" sz="2000" dirty="0" smtClean="0"/>
              <a:t>            they </a:t>
            </a:r>
            <a:r>
              <a:rPr lang="en-NZ" sz="2000" dirty="0"/>
              <a:t>can’t collide, don’t test them.</a:t>
            </a:r>
          </a:p>
          <a:p>
            <a:pPr marL="2114550" lvl="3" indent="-742950">
              <a:buFont typeface="Arial" panose="020B0604020202020204" pitchFamily="34" charset="0"/>
              <a:buChar char="•"/>
            </a:pPr>
            <a:r>
              <a:rPr lang="en-NZ" sz="2000" dirty="0"/>
              <a:t>Sort all objects according to their position on one axis.</a:t>
            </a:r>
          </a:p>
          <a:p>
            <a:pPr marL="2114550" lvl="3" indent="-742950">
              <a:buFont typeface="Arial" panose="020B0604020202020204" pitchFamily="34" charset="0"/>
              <a:buChar char="•"/>
            </a:pPr>
            <a:r>
              <a:rPr lang="en-NZ" sz="2000" dirty="0"/>
              <a:t>Only making comparisons between objects that are close enough to each other that they could collide.</a:t>
            </a:r>
          </a:p>
          <a:p>
            <a:pPr marL="2114550" lvl="3" indent="-742950">
              <a:buFont typeface="Arial" panose="020B0604020202020204" pitchFamily="34" charset="0"/>
              <a:buChar char="•"/>
            </a:pPr>
            <a:r>
              <a:rPr lang="en-NZ" sz="2000" dirty="0"/>
              <a:t>Extra computation for maintaining sorted lists needs to be less than the extra computation required for collision detection</a:t>
            </a:r>
          </a:p>
          <a:p>
            <a:pPr marL="2114550" lvl="3" indent="-742950">
              <a:buFont typeface="Arial" panose="020B0604020202020204" pitchFamily="34" charset="0"/>
              <a:buChar char="•"/>
            </a:pPr>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205820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a:p>
          <a:p>
            <a:pPr lvl="1"/>
            <a:r>
              <a:rPr lang="en-NZ" sz="3500" b="1" dirty="0" smtClean="0"/>
              <a:t>Determining collisions</a:t>
            </a:r>
            <a:endParaRPr lang="en-US" sz="3500" b="1" dirty="0" smtClean="0"/>
          </a:p>
        </p:txBody>
      </p:sp>
      <p:pic>
        <p:nvPicPr>
          <p:cNvPr id="4" name="Picture 4" descr="anim_msword_flyingwraith"/>
          <p:cNvPicPr>
            <a:picLocks noChangeAspect="1" noChangeArrowheads="1" noCrop="1"/>
          </p:cNvPicPr>
          <p:nvPr/>
        </p:nvPicPr>
        <p:blipFill>
          <a:blip r:embed="rId3" cstate="print"/>
          <a:srcRect/>
          <a:stretch>
            <a:fillRect/>
          </a:stretch>
        </p:blipFill>
        <p:spPr>
          <a:xfrm>
            <a:off x="3995738" y="2822575"/>
            <a:ext cx="2767012" cy="1543050"/>
          </a:xfrm>
          <a:prstGeom prst="rect">
            <a:avLst/>
          </a:prstGeom>
          <a:noFill/>
          <a:ln/>
        </p:spPr>
      </p:pic>
      <p:pic>
        <p:nvPicPr>
          <p:cNvPr id="5" name="Picture 6" descr="Diablo"/>
          <p:cNvPicPr>
            <a:picLocks noChangeAspect="1" noChangeArrowheads="1" noCrop="1"/>
          </p:cNvPicPr>
          <p:nvPr/>
        </p:nvPicPr>
        <p:blipFill>
          <a:blip r:embed="rId4" cstate="print"/>
          <a:srcRect/>
          <a:stretch>
            <a:fillRect/>
          </a:stretch>
        </p:blipFill>
        <p:spPr>
          <a:xfrm>
            <a:off x="1836738" y="2276475"/>
            <a:ext cx="2303462" cy="2303463"/>
          </a:xfrm>
          <a:prstGeom prst="rect">
            <a:avLst/>
          </a:prstGeom>
          <a:noFill/>
          <a:ln/>
        </p:spPr>
      </p:pic>
    </p:spTree>
    <p:extLst>
      <p:ext uri="{BB962C8B-B14F-4D97-AF65-F5344CB8AC3E}">
        <p14:creationId xmlns:p14="http://schemas.microsoft.com/office/powerpoint/2010/main" val="2108643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a:p>
          <a:p>
            <a:pPr lvl="1"/>
            <a:r>
              <a:rPr lang="en-NZ" sz="3500" b="1" dirty="0" smtClean="0"/>
              <a:t>Determining collisions</a:t>
            </a:r>
            <a:endParaRPr lang="en-US" sz="3500" b="1" dirty="0" smtClean="0"/>
          </a:p>
        </p:txBody>
      </p:sp>
      <p:pic>
        <p:nvPicPr>
          <p:cNvPr id="6" name="Picture 4" descr="anim_msword_flyingwraith"/>
          <p:cNvPicPr>
            <a:picLocks noChangeAspect="1" noChangeArrowheads="1" noCrop="1"/>
          </p:cNvPicPr>
          <p:nvPr/>
        </p:nvPicPr>
        <p:blipFill>
          <a:blip r:embed="rId3" cstate="print"/>
          <a:srcRect/>
          <a:stretch>
            <a:fillRect/>
          </a:stretch>
        </p:blipFill>
        <p:spPr>
          <a:xfrm>
            <a:off x="3995738" y="2822575"/>
            <a:ext cx="2767012" cy="1543050"/>
          </a:xfrm>
          <a:prstGeom prst="rect">
            <a:avLst/>
          </a:prstGeom>
          <a:noFill/>
          <a:ln/>
        </p:spPr>
      </p:pic>
      <p:pic>
        <p:nvPicPr>
          <p:cNvPr id="7" name="Picture 5" descr="Diablo"/>
          <p:cNvPicPr>
            <a:picLocks noChangeAspect="1" noChangeArrowheads="1" noCrop="1"/>
          </p:cNvPicPr>
          <p:nvPr/>
        </p:nvPicPr>
        <p:blipFill>
          <a:blip r:embed="rId4" cstate="print"/>
          <a:srcRect/>
          <a:stretch>
            <a:fillRect/>
          </a:stretch>
        </p:blipFill>
        <p:spPr>
          <a:xfrm>
            <a:off x="1836738" y="2276475"/>
            <a:ext cx="2303462" cy="2303463"/>
          </a:xfrm>
          <a:prstGeom prst="rect">
            <a:avLst/>
          </a:prstGeom>
          <a:noFill/>
          <a:ln/>
        </p:spPr>
      </p:pic>
      <p:sp>
        <p:nvSpPr>
          <p:cNvPr id="8" name="Rectangle 6"/>
          <p:cNvSpPr>
            <a:spLocks noChangeArrowheads="1"/>
          </p:cNvSpPr>
          <p:nvPr/>
        </p:nvSpPr>
        <p:spPr bwMode="auto">
          <a:xfrm>
            <a:off x="1835150" y="2276475"/>
            <a:ext cx="2376488" cy="2376488"/>
          </a:xfrm>
          <a:prstGeom prst="rect">
            <a:avLst/>
          </a:prstGeom>
          <a:noFill/>
          <a:ln w="9525">
            <a:solidFill>
              <a:schemeClr val="tx1"/>
            </a:solidFill>
            <a:miter lim="800000"/>
            <a:headEnd/>
            <a:tailEnd/>
          </a:ln>
          <a:effectLst/>
        </p:spPr>
        <p:txBody>
          <a:bodyPr wrap="none" anchor="ctr"/>
          <a:lstStyle/>
          <a:p>
            <a:endParaRPr lang="en-NZ"/>
          </a:p>
        </p:txBody>
      </p:sp>
      <p:sp>
        <p:nvSpPr>
          <p:cNvPr id="9" name="Rectangle 8"/>
          <p:cNvSpPr>
            <a:spLocks noChangeArrowheads="1"/>
          </p:cNvSpPr>
          <p:nvPr/>
        </p:nvSpPr>
        <p:spPr bwMode="auto">
          <a:xfrm>
            <a:off x="3995738" y="2781300"/>
            <a:ext cx="2808287" cy="1655763"/>
          </a:xfrm>
          <a:prstGeom prst="rect">
            <a:avLst/>
          </a:prstGeom>
          <a:noFill/>
          <a:ln w="9525">
            <a:solidFill>
              <a:schemeClr val="tx1"/>
            </a:solidFill>
            <a:miter lim="800000"/>
            <a:headEnd/>
            <a:tailEnd/>
          </a:ln>
          <a:effectLst/>
        </p:spPr>
        <p:txBody>
          <a:bodyPr wrap="none" anchor="ctr"/>
          <a:lstStyle/>
          <a:p>
            <a:endParaRPr lang="en-NZ"/>
          </a:p>
        </p:txBody>
      </p:sp>
    </p:spTree>
    <p:extLst>
      <p:ext uri="{BB962C8B-B14F-4D97-AF65-F5344CB8AC3E}">
        <p14:creationId xmlns:p14="http://schemas.microsoft.com/office/powerpoint/2010/main" val="2224928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477875"/>
          </a:xfrm>
          <a:prstGeom prst="rect">
            <a:avLst/>
          </a:prstGeom>
        </p:spPr>
        <p:txBody>
          <a:bodyPr wrap="square">
            <a:spAutoFit/>
          </a:bodyPr>
          <a:lstStyle/>
          <a:p>
            <a:pPr algn="ctr"/>
            <a:endParaRPr lang="en-US" sz="4000" b="1" dirty="0"/>
          </a:p>
          <a:p>
            <a:pPr lvl="1"/>
            <a:r>
              <a:rPr lang="en-NZ" sz="3500" b="1" dirty="0" smtClean="0"/>
              <a:t>Determining collisions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Fast methods</a:t>
            </a:r>
          </a:p>
          <a:p>
            <a:pPr marL="1657350" lvl="2" indent="-742950">
              <a:buFont typeface="Arial" panose="020B0604020202020204" pitchFamily="34" charset="0"/>
              <a:buChar char="•"/>
            </a:pPr>
            <a:r>
              <a:rPr lang="en-NZ" sz="2500" dirty="0" smtClean="0"/>
              <a:t>Accurate methods</a:t>
            </a:r>
            <a:endParaRPr lang="en-NZ" sz="2000" dirty="0"/>
          </a:p>
          <a:p>
            <a:pPr marL="2114550" lvl="3" indent="-742950">
              <a:buFont typeface="Arial" panose="020B0604020202020204" pitchFamily="34" charset="0"/>
              <a:buChar char="•"/>
            </a:pPr>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2377994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5247590"/>
          </a:xfrm>
          <a:prstGeom prst="rect">
            <a:avLst/>
          </a:prstGeom>
        </p:spPr>
        <p:txBody>
          <a:bodyPr wrap="square">
            <a:spAutoFit/>
          </a:bodyPr>
          <a:lstStyle/>
          <a:p>
            <a:pPr algn="ctr"/>
            <a:endParaRPr lang="en-US" sz="4000" b="1" dirty="0"/>
          </a:p>
          <a:p>
            <a:pPr lvl="1"/>
            <a:r>
              <a:rPr lang="en-NZ" sz="3500" b="1" dirty="0" smtClean="0"/>
              <a:t>Accurate collision detection</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Pixel-based detection</a:t>
            </a:r>
          </a:p>
          <a:p>
            <a:pPr lvl="3"/>
            <a:endParaRPr lang="en-NZ" sz="2000" dirty="0" smtClean="0"/>
          </a:p>
          <a:p>
            <a:pPr lvl="3"/>
            <a:r>
              <a:rPr lang="en-NZ" sz="2000" dirty="0" smtClean="0"/>
              <a:t>For </a:t>
            </a:r>
            <a:r>
              <a:rPr lang="en-NZ" sz="2000" dirty="0"/>
              <a:t>each Pixel pa  of  Sprite1</a:t>
            </a:r>
          </a:p>
          <a:p>
            <a:pPr lvl="3"/>
            <a:r>
              <a:rPr lang="en-NZ" sz="2000" dirty="0" smtClean="0"/>
              <a:t>	For </a:t>
            </a:r>
            <a:r>
              <a:rPr lang="en-NZ" sz="2000" dirty="0"/>
              <a:t>each Pixel </a:t>
            </a:r>
            <a:r>
              <a:rPr lang="en-NZ" sz="2000" dirty="0" err="1"/>
              <a:t>pb</a:t>
            </a:r>
            <a:r>
              <a:rPr lang="en-NZ" sz="2000" dirty="0"/>
              <a:t> in Sprite2</a:t>
            </a:r>
          </a:p>
          <a:p>
            <a:pPr lvl="6"/>
            <a:r>
              <a:rPr lang="en-NZ" sz="2000" dirty="0"/>
              <a:t>If pa is not Sprite1’s transparent colour and</a:t>
            </a:r>
          </a:p>
          <a:p>
            <a:pPr lvl="6"/>
            <a:r>
              <a:rPr lang="en-NZ" sz="2000" dirty="0"/>
              <a:t>If </a:t>
            </a:r>
            <a:r>
              <a:rPr lang="en-NZ" sz="2000" dirty="0" err="1"/>
              <a:t>pb</a:t>
            </a:r>
            <a:r>
              <a:rPr lang="en-NZ" sz="2000" dirty="0"/>
              <a:t> is not Sprite2’s transparent colour and</a:t>
            </a:r>
          </a:p>
          <a:p>
            <a:pPr lvl="3"/>
            <a:r>
              <a:rPr lang="en-NZ" sz="2000" dirty="0" smtClean="0"/>
              <a:t>	        They </a:t>
            </a:r>
            <a:r>
              <a:rPr lang="en-NZ" sz="2000" dirty="0"/>
              <a:t>are at the same pixel location in the </a:t>
            </a:r>
            <a:r>
              <a:rPr lang="en-NZ" sz="2000" dirty="0" smtClean="0"/>
              <a:t>world</a:t>
            </a:r>
          </a:p>
          <a:p>
            <a:pPr lvl="3"/>
            <a:r>
              <a:rPr lang="en-NZ" sz="2000" dirty="0"/>
              <a:t>	</a:t>
            </a:r>
            <a:r>
              <a:rPr lang="en-NZ" sz="2000" dirty="0" smtClean="0"/>
              <a:t>Collision </a:t>
            </a:r>
            <a:r>
              <a:rPr lang="en-NZ" sz="2000" dirty="0"/>
              <a:t>= true;</a:t>
            </a:r>
          </a:p>
          <a:p>
            <a:pPr lvl="2"/>
            <a:endParaRPr lang="en-US" sz="20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365367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2636</TotalTime>
  <Words>1645</Words>
  <Application>Microsoft Office PowerPoint</Application>
  <PresentationFormat>On-screen Show (4:3)</PresentationFormat>
  <Paragraphs>271</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Mangal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cp:lastModifiedBy>
  <cp:revision>23</cp:revision>
  <dcterms:created xsi:type="dcterms:W3CDTF">2019-07-01T01:09:01Z</dcterms:created>
  <dcterms:modified xsi:type="dcterms:W3CDTF">2019-09-19T19:42:52Z</dcterms:modified>
</cp:coreProperties>
</file>