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3"/>
    <p:restoredTop sz="54201"/>
  </p:normalViewPr>
  <p:slideViewPr>
    <p:cSldViewPr>
      <p:cViewPr>
        <p:scale>
          <a:sx n="100" d="100"/>
          <a:sy n="100" d="100"/>
        </p:scale>
        <p:origin x="288" y="-800"/>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D9C48-5678-9443-958E-9EAAE3ED0F2B}" type="datetimeFigureOut">
              <a:rPr lang="en-US" smtClean="0"/>
              <a:t>9/5/19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2F7DC-12FF-884D-889E-7B8D4C4920F1}" type="slidenum">
              <a:rPr lang="en-US" smtClean="0"/>
              <a:t>‹#›</a:t>
            </a:fld>
            <a:endParaRPr lang="en-US"/>
          </a:p>
        </p:txBody>
      </p:sp>
    </p:spTree>
    <p:extLst>
      <p:ext uri="{BB962C8B-B14F-4D97-AF65-F5344CB8AC3E}">
        <p14:creationId xmlns:p14="http://schemas.microsoft.com/office/powerpoint/2010/main" val="155937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In most modern 2D games, the game world is larger than can be displayed in a single screen</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 screen displays just a portion of the world, and during game play, in response to movement of a player character (in, e.g. RPGs) or in response to manual navigation by the player (in e.g. city builders), that portion changes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This movement is called scrolling</a:t>
            </a:r>
            <a:br>
              <a:rPr lang="en-NZ" dirty="0" smtClean="0"/>
            </a:br>
            <a:endParaRPr lang="en-NZ" dirty="0" smtClean="0"/>
          </a:p>
          <a:p>
            <a:pPr marL="171450" indent="-171450">
              <a:buFont typeface="Arial" panose="020B0604020202020204" pitchFamily="34" charset="0"/>
              <a:buChar char="•"/>
            </a:pPr>
            <a:r>
              <a:rPr lang="en-NZ" dirty="0" smtClean="0"/>
              <a:t>In a scrolling game, the Tile Mapping technique is the same, except the map is bigger than the screen</a:t>
            </a:r>
            <a:br>
              <a:rPr lang="en-NZ" dirty="0" smtClean="0"/>
            </a:br>
            <a:endParaRPr lang="en-NZ" dirty="0" smtClean="0"/>
          </a:p>
          <a:p>
            <a:pPr marL="171450" indent="-171450">
              <a:buFont typeface="Arial" panose="020B0604020202020204" pitchFamily="34" charset="0"/>
              <a:buChar char="•"/>
            </a:pPr>
            <a:r>
              <a:rPr lang="en-NZ" dirty="0" smtClean="0"/>
              <a:t>We think of the area that shows on the screen as being seen through a viewport, that slides around</a:t>
            </a:r>
            <a:br>
              <a:rPr lang="en-NZ" dirty="0" smtClean="0"/>
            </a:br>
            <a:endParaRPr lang="en-NZ" dirty="0" smtClean="0"/>
          </a:p>
          <a:p>
            <a:pPr marL="171450" indent="-171450">
              <a:buFont typeface="Arial" panose="020B0604020202020204" pitchFamily="34" charset="0"/>
              <a:buChar char="•"/>
            </a:pPr>
            <a:r>
              <a:rPr lang="en-NZ" dirty="0" smtClean="0"/>
              <a:t>When there is a player character, the viewport is usually positioned so that the player is in the centre as it moves (i.e. it follows the player character around)</a:t>
            </a:r>
            <a:br>
              <a:rPr lang="en-NZ" dirty="0" smtClean="0"/>
            </a:br>
            <a:endParaRPr lang="en-NZ" dirty="0" smtClean="0"/>
          </a:p>
          <a:p>
            <a:pPr marL="171450" indent="-171450">
              <a:buFont typeface="Arial" panose="020B0604020202020204" pitchFamily="34" charset="0"/>
              <a:buChar char="•"/>
            </a:pPr>
            <a:r>
              <a:rPr lang="en-NZ" dirty="0" smtClean="0"/>
              <a:t>Implementing scrolling is complicated. It requires management of even more coordinate spaces, and there is some maths. Therefore, we approach it in a couple of stages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We will first talk about the core mechanics and computation of scrolling</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we will look at manual scrolling</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we will look at how to scroll around a moving player character</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Finally, we will add sprites to the map – they must appear only when their portion of the world is visible</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59556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will need more methods as we go. These are to get started with manual movement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Here we pass the distance to move into the move method as arguments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You could also give the Viewport x and y velocities</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95859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1034935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In a more code-like format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So there are three things we must do:</a:t>
            </a:r>
          </a:p>
          <a:p>
            <a:pPr marL="628650" lvl="1" indent="-171450">
              <a:buFont typeface="Arial" charset="0"/>
              <a:buChar char="•"/>
            </a:pPr>
            <a:r>
              <a:rPr lang="en-US" sz="1200" kern="1200" dirty="0" smtClean="0">
                <a:solidFill>
                  <a:schemeClr val="tx1"/>
                </a:solidFill>
                <a:effectLst/>
                <a:latin typeface="+mn-lt"/>
                <a:ea typeface="+mn-ea"/>
                <a:cs typeface="+mn-cs"/>
              </a:rPr>
              <a:t>Figure out where in the world tile map to start</a:t>
            </a:r>
          </a:p>
          <a:p>
            <a:pPr marL="628650" lvl="1" indent="-171450">
              <a:buFont typeface="Arial" charset="0"/>
              <a:buChar char="•"/>
            </a:pPr>
            <a:r>
              <a:rPr lang="en-US" sz="1200" kern="1200" dirty="0" smtClean="0">
                <a:solidFill>
                  <a:schemeClr val="tx1"/>
                </a:solidFill>
                <a:effectLst/>
                <a:latin typeface="+mn-lt"/>
                <a:ea typeface="+mn-ea"/>
                <a:cs typeface="+mn-cs"/>
              </a:rPr>
              <a:t>Get each corresponding tile bitmap</a:t>
            </a:r>
          </a:p>
          <a:p>
            <a:pPr marL="628650" lvl="1" indent="-171450">
              <a:buFont typeface="Arial" charset="0"/>
              <a:buChar char="•"/>
            </a:pPr>
            <a:r>
              <a:rPr lang="en-US" sz="1200" kern="1200" dirty="0" smtClean="0">
                <a:solidFill>
                  <a:schemeClr val="tx1"/>
                </a:solidFill>
                <a:effectLst/>
                <a:latin typeface="+mn-lt"/>
                <a:ea typeface="+mn-ea"/>
                <a:cs typeface="+mn-cs"/>
              </a:rPr>
              <a:t>Figure out where to draw it with DrawImage</a:t>
            </a:r>
          </a:p>
          <a:p>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 will talk generally about the logic of each step in turn – there is more detail in the handout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482178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 Viewport stores its pixel location, not its tile location. This allows us to take steps smaller than one tile in size, which is necessary for smooth scrolling</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Imagine what it would look like if the game had to move 32 or 64 pixels at a time – very jumpy</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This requires </a:t>
            </a:r>
            <a:r>
              <a:rPr lang="en-US" sz="1200" kern="1200" dirty="0" err="1" smtClean="0">
                <a:solidFill>
                  <a:schemeClr val="tx1"/>
                </a:solidFill>
                <a:effectLst/>
                <a:latin typeface="+mn-lt"/>
                <a:ea typeface="+mn-ea"/>
                <a:cs typeface="+mn-cs"/>
              </a:rPr>
              <a:t>maths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383288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297226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28952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1247016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901775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As discussed on the preceding slide...</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See any problem here? What if you’re not on a tile boundary? (Attempt to draw...)</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example, your tiles might be 32 pixels, but your player character has a velocity of 5</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So you will need to be able to draw </a:t>
            </a:r>
            <a:r>
              <a:rPr lang="en-US" sz="1200" b="1" kern="1200" dirty="0" smtClean="0">
                <a:solidFill>
                  <a:schemeClr val="tx1"/>
                </a:solidFill>
                <a:effectLst/>
                <a:latin typeface="+mn-lt"/>
                <a:ea typeface="+mn-ea"/>
                <a:cs typeface="+mn-cs"/>
              </a:rPr>
              <a:t>partial tiles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How many pixels are you from the edge? Location % </a:t>
            </a:r>
            <a:r>
              <a:rPr lang="en-US" sz="1200" kern="1200" dirty="0" err="1" smtClean="0">
                <a:solidFill>
                  <a:schemeClr val="tx1"/>
                </a:solidFill>
                <a:effectLst/>
                <a:latin typeface="+mn-lt"/>
                <a:ea typeface="+mn-ea"/>
                <a:cs typeface="+mn-cs"/>
              </a:rPr>
              <a:t>tileside</a:t>
            </a:r>
            <a:endParaRPr lang="en-US"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Shift to the left. You will start in the middle of a tile on the left hand edge of the screen, then draw a viewport’s worth of pixels. </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If the viewport needs to move 1 more pixel to the right, everything just shifts one pixel over</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Give your original DrawImage that negative pixel position. It’s quite happy to start drawing off the screen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 visible pixels will start to appear at exactly the Viewport’s location in the world</a:t>
            </a:r>
          </a:p>
          <a:p>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And what about that “viewport’s worth of pixels”? If your Viewport is 100 pixels wide, your screen is 100 pixels wide. If you start at -10 and draw 100 pixels, you will only file 90 pixels of the screen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What to do? =&gt; Go back and look at the double for. It runs one extra column and row</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See handout for more discussion of the Viewport draw logic</a:t>
            </a:r>
          </a:p>
        </p:txBody>
      </p:sp>
      <p:sp>
        <p:nvSpPr>
          <p:cNvPr id="4" name="Slide Number Placeholder 3"/>
          <p:cNvSpPr>
            <a:spLocks noGrp="1"/>
          </p:cNvSpPr>
          <p:nvPr>
            <p:ph type="sldNum" sz="quarter" idx="10"/>
          </p:nvPr>
        </p:nvSpPr>
        <p:spPr/>
        <p:txBody>
          <a:bodyPr/>
          <a:lstStyle/>
          <a:p>
            <a:fld id="{BBC1DE02-C006-4F38-873D-E62701AB1734}" type="slidenum">
              <a:rPr lang="en-NZ" smtClean="0"/>
              <a:t>19</a:t>
            </a:fld>
            <a:endParaRPr lang="en-NZ"/>
          </a:p>
        </p:txBody>
      </p:sp>
    </p:spTree>
    <p:extLst>
      <p:ext uri="{BB962C8B-B14F-4D97-AF65-F5344CB8AC3E}">
        <p14:creationId xmlns:p14="http://schemas.microsoft.com/office/powerpoint/2010/main" val="26029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20</a:t>
            </a:fld>
            <a:endParaRPr lang="en-NZ"/>
          </a:p>
        </p:txBody>
      </p:sp>
    </p:spTree>
    <p:extLst>
      <p:ext uri="{BB962C8B-B14F-4D97-AF65-F5344CB8AC3E}">
        <p14:creationId xmlns:p14="http://schemas.microsoft.com/office/powerpoint/2010/main" val="20487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790220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21</a:t>
            </a:fld>
            <a:endParaRPr lang="en-NZ"/>
          </a:p>
        </p:txBody>
      </p:sp>
    </p:spTree>
    <p:extLst>
      <p:ext uri="{BB962C8B-B14F-4D97-AF65-F5344CB8AC3E}">
        <p14:creationId xmlns:p14="http://schemas.microsoft.com/office/powerpoint/2010/main" val="98380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Using Super Mario Bros (Original NES version) as an example</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SMB uses 16x16 pixel tiles, but everything here applies to any tile size</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SMB uses a world that is very wide, but only one screen high. Again, everything here applies to games with large worlds in both dimensions. You just need to extend to the y-axis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This image shows the whole world for one level. It is 211 tiles wide</a:t>
            </a: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56859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 player only sees a screen at a time, 18 tiles wide (of the total 211) by 14 tiles high</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This is the “viewport”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As the player character is moved, the tiles drawn to the screen change to show what part of the world the player character is standing in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 can think about this is achieved: In our simple tile map, we translated the integer values in the 2D map array into pixels on the screen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In a scrolling map, we do exactly the same thing, except that, at each animation cycle, we are displaying only a portion of that integer array</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All we have to do is figure out which portion we need to display</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That job will be taken care of by a new class for our engine – the Viewport</a:t>
            </a:r>
          </a:p>
          <a:p>
            <a:pPr marL="171450" indent="-171450">
              <a:buFont typeface="Arial"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969883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have to think of the game as having three separate coordinate systems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First we separate into: </a:t>
            </a:r>
          </a:p>
          <a:p>
            <a:pPr marL="628650" lvl="1" indent="-171450">
              <a:buFont typeface="Arial" charset="0"/>
              <a:buChar char="•"/>
            </a:pPr>
            <a:r>
              <a:rPr lang="en-US" sz="1200" kern="1200" dirty="0" smtClean="0">
                <a:solidFill>
                  <a:schemeClr val="tx1"/>
                </a:solidFill>
                <a:effectLst/>
                <a:latin typeface="+mn-lt"/>
                <a:ea typeface="+mn-ea"/>
                <a:cs typeface="+mn-cs"/>
              </a:rPr>
              <a:t>The world coordinates = where things are in the big world map</a:t>
            </a:r>
          </a:p>
          <a:p>
            <a:pPr marL="628650" lvl="1" indent="-171450">
              <a:buFont typeface="Arial" charset="0"/>
              <a:buChar char="•"/>
            </a:pPr>
            <a:r>
              <a:rPr lang="en-US" sz="1200" kern="1200" dirty="0" smtClean="0">
                <a:solidFill>
                  <a:schemeClr val="tx1"/>
                </a:solidFill>
                <a:effectLst/>
                <a:latin typeface="+mn-lt"/>
                <a:ea typeface="+mn-ea"/>
                <a:cs typeface="+mn-cs"/>
              </a:rPr>
              <a:t>The viewport coordinates = where things are in the viewport (the part of the world map being shown) and therefore on the screen/canvas. (Note that you can use a panel to make a canvas != actual application window, but we will tend to refer to the visible playing area as “the screen” informally.)</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Previously, the world and the visible area were always the same size, so we didn’t have to treat these separately – now we do.</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To figure out what should appear in the Viewport area (i.e. What to draw to the screen) you must know where the upper left corner of the Viewport is in </a:t>
            </a:r>
            <a:r>
              <a:rPr lang="en-US" sz="1200" b="1" kern="1200" dirty="0" smtClean="0">
                <a:solidFill>
                  <a:schemeClr val="tx1"/>
                </a:solidFill>
                <a:effectLst/>
                <a:latin typeface="+mn-lt"/>
                <a:ea typeface="+mn-ea"/>
                <a:cs typeface="+mn-cs"/>
              </a:rPr>
              <a:t>World</a:t>
            </a:r>
            <a:r>
              <a:rPr lang="en-US" sz="1200" kern="1200" dirty="0" smtClean="0">
                <a:solidFill>
                  <a:schemeClr val="tx1"/>
                </a:solidFill>
                <a:effectLst/>
                <a:latin typeface="+mn-lt"/>
                <a:ea typeface="+mn-ea"/>
                <a:cs typeface="+mn-cs"/>
              </a:rPr>
              <a:t> coordinates.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You store this position in pixels, then translate that into map tiles for drawing.</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As the Viewport moves, you need to re compute which part of the map should be visible....</a:t>
            </a:r>
          </a:p>
          <a:p>
            <a:pPr marL="171450" indent="-171450">
              <a:buFont typeface="Arial"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165918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Then we need to think about the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coordinate system – the canvas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 tile in the upper left corner of the viewport must be drawn to the upper left corner of the screen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So the Viewport and Screen coordinate spaces overlap</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But we still have to work out the exact pixel location of each tile on the screen (we’ve done this – row and column * </a:t>
            </a:r>
            <a:r>
              <a:rPr lang="en-US" sz="1200" kern="1200" dirty="0" err="1" smtClean="0">
                <a:solidFill>
                  <a:schemeClr val="tx1"/>
                </a:solidFill>
                <a:effectLst/>
                <a:latin typeface="+mn-lt"/>
                <a:ea typeface="+mn-ea"/>
                <a:cs typeface="+mn-cs"/>
              </a:rPr>
              <a:t>tileside</a:t>
            </a:r>
            <a:r>
              <a:rPr lang="en-US" sz="1200" kern="1200" dirty="0" smtClean="0">
                <a:solidFill>
                  <a:schemeClr val="tx1"/>
                </a:solidFill>
                <a:effectLst/>
                <a:latin typeface="+mn-lt"/>
                <a:ea typeface="+mn-ea"/>
                <a:cs typeface="+mn-cs"/>
              </a:rPr>
              <a: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Extend for all tiles by iterating over the Viewport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Therefore, to make a scrolling </a:t>
            </a:r>
            <a:r>
              <a:rPr lang="en-US" sz="1200" kern="1200" dirty="0" err="1" smtClean="0">
                <a:solidFill>
                  <a:schemeClr val="tx1"/>
                </a:solidFill>
                <a:effectLst/>
                <a:latin typeface="+mn-lt"/>
                <a:ea typeface="+mn-ea"/>
                <a:cs typeface="+mn-cs"/>
              </a:rPr>
              <a:t>tilemap</a:t>
            </a:r>
            <a:r>
              <a:rPr lang="en-US" sz="1200" kern="1200" dirty="0" smtClean="0">
                <a:solidFill>
                  <a:schemeClr val="tx1"/>
                </a:solidFill>
                <a:effectLst/>
                <a:latin typeface="+mn-lt"/>
                <a:ea typeface="+mn-ea"/>
                <a:cs typeface="+mn-cs"/>
              </a:rPr>
              <a:t>, we have to figure out:</a:t>
            </a:r>
          </a:p>
          <a:p>
            <a:pPr marL="628650" lvl="1" indent="-171450">
              <a:buFont typeface="Arial" charset="0"/>
              <a:buChar char="•"/>
            </a:pPr>
            <a:r>
              <a:rPr lang="en-US" sz="1200" kern="1200" dirty="0" smtClean="0">
                <a:solidFill>
                  <a:schemeClr val="tx1"/>
                </a:solidFill>
                <a:effectLst/>
                <a:latin typeface="+mn-lt"/>
                <a:ea typeface="+mn-ea"/>
                <a:cs typeface="+mn-cs"/>
              </a:rPr>
              <a:t>What tiles should be drawn</a:t>
            </a:r>
          </a:p>
          <a:p>
            <a:pPr marL="628650" lvl="1" indent="-171450">
              <a:buFont typeface="Arial" charset="0"/>
              <a:buChar char="•"/>
            </a:pPr>
            <a:r>
              <a:rPr lang="en-US" sz="1200" kern="1200" dirty="0" smtClean="0">
                <a:solidFill>
                  <a:schemeClr val="tx1"/>
                </a:solidFill>
                <a:effectLst/>
                <a:latin typeface="+mn-lt"/>
                <a:ea typeface="+mn-ea"/>
                <a:cs typeface="+mn-cs"/>
              </a:rPr>
              <a:t>Where they should be drawn</a:t>
            </a:r>
          </a:p>
          <a:p>
            <a:pPr marL="628650" lvl="1"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As the Viewport moves, you need to re compute which part of the map should be visible</a:t>
            </a:r>
          </a:p>
          <a:p>
            <a:pPr marL="171450" indent="-171450">
              <a:buFont typeface="Arial"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153444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Another example of adding sprites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You should see there is an equation here…</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We’ll look in more detail at the </a:t>
            </a:r>
            <a:r>
              <a:rPr lang="en-US" sz="1200" kern="1200" dirty="0" err="1" smtClean="0">
                <a:solidFill>
                  <a:schemeClr val="tx1"/>
                </a:solidFill>
                <a:effectLst/>
                <a:latin typeface="+mn-lt"/>
                <a:ea typeface="+mn-ea"/>
                <a:cs typeface="+mn-cs"/>
              </a:rPr>
              <a:t>maths</a:t>
            </a:r>
            <a:r>
              <a:rPr lang="en-US" sz="1200" kern="1200" dirty="0" smtClean="0">
                <a:solidFill>
                  <a:schemeClr val="tx1"/>
                </a:solidFill>
                <a:effectLst/>
                <a:latin typeface="+mn-lt"/>
                <a:ea typeface="+mn-ea"/>
                <a:cs typeface="+mn-cs"/>
              </a:rPr>
              <a:t> in practical</a:t>
            </a:r>
          </a:p>
          <a:p>
            <a:pPr marL="171450" indent="-171450">
              <a:buFont typeface="Arial"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181286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need to change the code from last week…</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You need to change the map rows and columns so that the map is much bigger than the Form</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Make them 10 times larger than the viewable area, just so we can really test moving around</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So if you are currently using a map that is 20 rows by 30 columns (like the demo file from last week), leave the Form the same size, but make the map 200 rows by 300 columns</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147495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You need to create a Viewport class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It will be responsible for the viewable area</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In our first practical, we will brute force move the Viewport around with the arrow keys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(But, in a roguelike, the Viewport is centred around the player character, so you place its upper left by shifting it over and up from the upper left of the player character. We do this in the next practical.)</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109604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9/5/19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9/5/19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9/5/19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9/5/19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07.1 Manual Scrolling Tile Map</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415841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247043"/>
          </a:xfrm>
          <a:prstGeom prst="rect">
            <a:avLst/>
          </a:prstGeom>
        </p:spPr>
        <p:txBody>
          <a:bodyPr wrap="square">
            <a:spAutoFit/>
          </a:bodyPr>
          <a:lstStyle/>
          <a:p>
            <a:pPr algn="ctr"/>
            <a:endParaRPr lang="en-US" sz="4000" b="1" dirty="0"/>
          </a:p>
          <a:p>
            <a:pPr lvl="1"/>
            <a:r>
              <a:rPr lang="en-AU" sz="3500" b="1" dirty="0" smtClean="0"/>
              <a:t>Viewport class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Your Viewport class needs to know:</a:t>
            </a:r>
          </a:p>
          <a:p>
            <a:pPr marL="2114550" lvl="3" indent="-742950">
              <a:buFont typeface="Arial" panose="020B0604020202020204" pitchFamily="34" charset="0"/>
              <a:buChar char="•"/>
            </a:pPr>
            <a:r>
              <a:rPr lang="en-US" sz="2000" dirty="0" smtClean="0"/>
              <a:t>It’s location in the World</a:t>
            </a:r>
          </a:p>
          <a:p>
            <a:pPr marL="2114550" lvl="3" indent="-742950">
              <a:buFont typeface="Arial" panose="020B0604020202020204" pitchFamily="34" charset="0"/>
              <a:buChar char="•"/>
            </a:pPr>
            <a:r>
              <a:rPr lang="en-US" sz="2000" dirty="0" smtClean="0"/>
              <a:t>It’s row and column dimensions</a:t>
            </a:r>
          </a:p>
          <a:p>
            <a:pPr marL="2114550" lvl="3" indent="-742950">
              <a:buFont typeface="Arial" panose="020B0604020202020204" pitchFamily="34" charset="0"/>
              <a:buChar char="•"/>
            </a:pPr>
            <a:r>
              <a:rPr lang="en-US" sz="2000" dirty="0" smtClean="0"/>
              <a:t>The world TileMap to work from</a:t>
            </a:r>
          </a:p>
          <a:p>
            <a:pPr marL="2114550" lvl="3" indent="-742950">
              <a:buFont typeface="Arial" panose="020B0604020202020204" pitchFamily="34" charset="0"/>
              <a:buChar char="•"/>
            </a:pPr>
            <a:r>
              <a:rPr lang="en-US" sz="2000" dirty="0" smtClean="0"/>
              <a:t>The Graphics canvas to draw to</a:t>
            </a:r>
          </a:p>
        </p:txBody>
      </p:sp>
    </p:spTree>
    <p:extLst>
      <p:ext uri="{BB962C8B-B14F-4D97-AF65-F5344CB8AC3E}">
        <p14:creationId xmlns:p14="http://schemas.microsoft.com/office/powerpoint/2010/main" val="1753496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Viewport class</a:t>
            </a:r>
            <a:endParaRPr lang="en-US" sz="35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012" y="1676400"/>
            <a:ext cx="6657975" cy="3086100"/>
          </a:xfrm>
          <a:prstGeom prst="rect">
            <a:avLst/>
          </a:prstGeom>
        </p:spPr>
      </p:pic>
    </p:spTree>
    <p:extLst>
      <p:ext uri="{BB962C8B-B14F-4D97-AF65-F5344CB8AC3E}">
        <p14:creationId xmlns:p14="http://schemas.microsoft.com/office/powerpoint/2010/main" val="842593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631763"/>
          </a:xfrm>
          <a:prstGeom prst="rect">
            <a:avLst/>
          </a:prstGeom>
        </p:spPr>
        <p:txBody>
          <a:bodyPr wrap="square">
            <a:spAutoFit/>
          </a:bodyPr>
          <a:lstStyle/>
          <a:p>
            <a:pPr algn="ctr"/>
            <a:endParaRPr lang="en-US" sz="4000" b="1" dirty="0"/>
          </a:p>
          <a:p>
            <a:pPr lvl="1"/>
            <a:r>
              <a:rPr lang="en-AU" sz="3500" b="1" dirty="0" smtClean="0"/>
              <a:t>How the Viewport draws itself</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Draw all the world tiles that are in the Viewport’s area</a:t>
            </a:r>
          </a:p>
          <a:p>
            <a:pPr marL="1657350" lvl="2" indent="-742950">
              <a:buFont typeface="Arial" panose="020B0604020202020204" pitchFamily="34" charset="0"/>
              <a:buChar char="•"/>
            </a:pPr>
            <a:r>
              <a:rPr lang="en-US" sz="2500" dirty="0" smtClean="0"/>
              <a:t>We must be able to:</a:t>
            </a:r>
          </a:p>
          <a:p>
            <a:pPr marL="2114550" lvl="3" indent="-742950">
              <a:buFont typeface="Arial" panose="020B0604020202020204" pitchFamily="34" charset="0"/>
              <a:buChar char="•"/>
            </a:pPr>
            <a:r>
              <a:rPr lang="en-US" sz="2000" dirty="0" smtClean="0"/>
              <a:t>Start at the upper left location of the Viewport (in the world)</a:t>
            </a:r>
          </a:p>
          <a:p>
            <a:pPr marL="2114550" lvl="3" indent="-742950">
              <a:buFont typeface="Arial" panose="020B0604020202020204" pitchFamily="34" charset="0"/>
              <a:buChar char="•"/>
            </a:pPr>
            <a:r>
              <a:rPr lang="en-US" sz="2000" dirty="0" smtClean="0"/>
              <a:t>Double for loop over all rows and columns of the Viewport</a:t>
            </a:r>
          </a:p>
          <a:p>
            <a:pPr marL="2571750" lvl="4" indent="-742950">
              <a:buFont typeface="Arial" panose="020B0604020202020204" pitchFamily="34" charset="0"/>
              <a:buChar char="•"/>
            </a:pPr>
            <a:r>
              <a:rPr lang="en-US" sz="2000" dirty="0" smtClean="0"/>
              <a:t>Get each TileBitmap</a:t>
            </a:r>
          </a:p>
          <a:p>
            <a:pPr marL="2571750" lvl="4" indent="-742950">
              <a:buFont typeface="Arial" panose="020B0604020202020204" pitchFamily="34" charset="0"/>
              <a:buChar char="•"/>
            </a:pPr>
            <a:r>
              <a:rPr lang="en-US" sz="2000" dirty="0" smtClean="0"/>
              <a:t>Figure out where to draw it on the canvas</a:t>
            </a:r>
          </a:p>
        </p:txBody>
      </p:sp>
    </p:spTree>
    <p:extLst>
      <p:ext uri="{BB962C8B-B14F-4D97-AF65-F5344CB8AC3E}">
        <p14:creationId xmlns:p14="http://schemas.microsoft.com/office/powerpoint/2010/main" val="647743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939540"/>
          </a:xfrm>
          <a:prstGeom prst="rect">
            <a:avLst/>
          </a:prstGeom>
        </p:spPr>
        <p:txBody>
          <a:bodyPr wrap="square">
            <a:spAutoFit/>
          </a:bodyPr>
          <a:lstStyle/>
          <a:p>
            <a:pPr algn="ctr"/>
            <a:endParaRPr lang="en-US" sz="4000" b="1" dirty="0"/>
          </a:p>
          <a:p>
            <a:pPr lvl="1"/>
            <a:r>
              <a:rPr lang="en-AU" sz="3500" b="1" dirty="0" smtClean="0"/>
              <a:t>1. Iterate over the Viewport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Pseudocode:</a:t>
            </a:r>
          </a:p>
          <a:p>
            <a:pPr marL="1657350" lvl="2" indent="-742950">
              <a:buFont typeface="Arial" panose="020B0604020202020204" pitchFamily="34" charset="0"/>
              <a:buChar char="•"/>
            </a:pPr>
            <a:r>
              <a:rPr lang="en-US" sz="2000" dirty="0" smtClean="0"/>
              <a:t>For all rows r of the Viewport (in the world)</a:t>
            </a:r>
          </a:p>
          <a:p>
            <a:pPr marL="2114550" lvl="3" indent="-742950">
              <a:buFont typeface="Arial" panose="020B0604020202020204" pitchFamily="34" charset="0"/>
              <a:buChar char="•"/>
            </a:pPr>
            <a:r>
              <a:rPr lang="en-US" sz="2000" dirty="0" smtClean="0"/>
              <a:t>For all the columns c of the Viewport (in the world)</a:t>
            </a:r>
          </a:p>
          <a:p>
            <a:pPr marL="2571750" lvl="4" indent="-742950">
              <a:buFont typeface="Arial" panose="020B0604020202020204" pitchFamily="34" charset="0"/>
              <a:buChar char="•"/>
            </a:pPr>
            <a:r>
              <a:rPr lang="en-US" sz="2000" dirty="0" smtClean="0"/>
              <a:t>Get the bitmap for the tile at (r, c) in the world TileMap</a:t>
            </a:r>
          </a:p>
          <a:p>
            <a:pPr marL="2571750" lvl="4" indent="-742950">
              <a:buFont typeface="Arial" panose="020B0604020202020204" pitchFamily="34" charset="0"/>
              <a:buChar char="•"/>
            </a:pPr>
            <a:r>
              <a:rPr lang="en-US" sz="2000" dirty="0" smtClean="0"/>
              <a:t>Figure out where it goes on the screen</a:t>
            </a:r>
          </a:p>
          <a:p>
            <a:pPr marL="2571750" lvl="4" indent="-742950">
              <a:buFont typeface="Arial" panose="020B0604020202020204" pitchFamily="34" charset="0"/>
              <a:buChar char="•"/>
            </a:pPr>
            <a:r>
              <a:rPr lang="en-US" sz="2000" dirty="0" smtClean="0"/>
              <a:t>Draw it there</a:t>
            </a:r>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881616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940088"/>
          </a:xfrm>
          <a:prstGeom prst="rect">
            <a:avLst/>
          </a:prstGeom>
        </p:spPr>
        <p:txBody>
          <a:bodyPr wrap="square">
            <a:spAutoFit/>
          </a:bodyPr>
          <a:lstStyle/>
          <a:p>
            <a:pPr algn="ctr"/>
            <a:endParaRPr lang="en-US" sz="4000" b="1" dirty="0"/>
          </a:p>
          <a:p>
            <a:pPr lvl="1"/>
            <a:r>
              <a:rPr lang="en-AU" sz="3500" b="1" dirty="0" smtClean="0"/>
              <a:t>2. What Tile to start 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world has two units of measurement for location:</a:t>
            </a:r>
          </a:p>
          <a:p>
            <a:pPr marL="2114550" lvl="3" indent="-742950">
              <a:buFont typeface="Arial" panose="020B0604020202020204" pitchFamily="34" charset="0"/>
              <a:buChar char="•"/>
            </a:pPr>
            <a:r>
              <a:rPr lang="en-US" sz="2000" dirty="0"/>
              <a:t>Pixel locations – e.g. Sprite and Viewport upper left corner positions</a:t>
            </a:r>
          </a:p>
          <a:p>
            <a:pPr marL="2114550" lvl="3" indent="-742950">
              <a:buFont typeface="Arial" panose="020B0604020202020204" pitchFamily="34" charset="0"/>
              <a:buChar char="•"/>
            </a:pPr>
            <a:r>
              <a:rPr lang="en-US" sz="2000" dirty="0"/>
              <a:t>Row, column locations – tiles in the tile map </a:t>
            </a:r>
            <a:r>
              <a:rPr lang="en-US" sz="2000" dirty="0" smtClean="0"/>
              <a:t>background</a:t>
            </a:r>
            <a:endParaRPr lang="en-US" sz="2500" dirty="0" smtClean="0"/>
          </a:p>
          <a:p>
            <a:pPr marL="1657350" lvl="2" indent="-742950">
              <a:buFont typeface="Arial" panose="020B0604020202020204" pitchFamily="34" charset="0"/>
              <a:buChar char="•"/>
            </a:pPr>
            <a:r>
              <a:rPr lang="en-US" sz="2500" dirty="0" smtClean="0"/>
              <a:t>The Viewport stores the pixel location of its upper </a:t>
            </a:r>
          </a:p>
          <a:p>
            <a:pPr lvl="2"/>
            <a:r>
              <a:rPr lang="en-US" sz="2500" dirty="0" smtClean="0"/>
              <a:t>	left corner</a:t>
            </a:r>
          </a:p>
          <a:p>
            <a:pPr marL="1657350" lvl="2" indent="-742950">
              <a:buFont typeface="Arial" panose="020B0604020202020204" pitchFamily="34" charset="0"/>
              <a:buChar char="•"/>
            </a:pPr>
            <a:r>
              <a:rPr lang="en-US" sz="2500" dirty="0" smtClean="0"/>
              <a:t>We need the tile location of the Viewport’s upper </a:t>
            </a:r>
          </a:p>
          <a:p>
            <a:pPr lvl="2"/>
            <a:r>
              <a:rPr lang="en-US" sz="2500" dirty="0" smtClean="0"/>
              <a:t>	left corner</a:t>
            </a:r>
          </a:p>
          <a:p>
            <a:pPr marL="1657350" lvl="2" indent="-742950">
              <a:buFont typeface="Arial" panose="020B0604020202020204" pitchFamily="34" charset="0"/>
              <a:buChar char="•"/>
            </a:pPr>
            <a:r>
              <a:rPr lang="en-US" sz="2500" dirty="0" smtClean="0"/>
              <a:t>We must translate from pixel (x, y) location to tile </a:t>
            </a:r>
          </a:p>
          <a:p>
            <a:pPr lvl="2"/>
            <a:r>
              <a:rPr lang="en-US" sz="2500" dirty="0" smtClean="0"/>
              <a:t>	map (row, column) location</a:t>
            </a:r>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90619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554819"/>
          </a:xfrm>
          <a:prstGeom prst="rect">
            <a:avLst/>
          </a:prstGeom>
        </p:spPr>
        <p:txBody>
          <a:bodyPr wrap="square">
            <a:spAutoFit/>
          </a:bodyPr>
          <a:lstStyle/>
          <a:p>
            <a:pPr algn="ctr"/>
            <a:endParaRPr lang="en-US" sz="4000" b="1" dirty="0"/>
          </a:p>
          <a:p>
            <a:pPr lvl="1"/>
            <a:r>
              <a:rPr lang="en-AU" sz="3500" b="1" dirty="0" smtClean="0"/>
              <a:t>2. What Tile to start 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If an object is at pixel location </a:t>
            </a:r>
            <a:r>
              <a:rPr lang="en-US" sz="2500" dirty="0" err="1" smtClean="0"/>
              <a:t>pixelX</a:t>
            </a:r>
            <a:r>
              <a:rPr lang="en-US" sz="2500" dirty="0" smtClean="0"/>
              <a:t>, </a:t>
            </a:r>
            <a:r>
              <a:rPr lang="en-US" sz="2500" dirty="0" err="1" smtClean="0"/>
              <a:t>pixelY</a:t>
            </a:r>
            <a:r>
              <a:rPr lang="en-US" sz="2500" dirty="0" smtClean="0"/>
              <a:t>, what </a:t>
            </a:r>
          </a:p>
          <a:p>
            <a:pPr lvl="2"/>
            <a:r>
              <a:rPr lang="en-US" sz="2500" dirty="0" smtClean="0"/>
              <a:t>	is its row, column location?</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err="1"/>
              <a:t>viewportTileX</a:t>
            </a:r>
            <a:r>
              <a:rPr lang="en-US" sz="2500" dirty="0"/>
              <a:t> = </a:t>
            </a:r>
            <a:r>
              <a:rPr lang="en-US" sz="2500" dirty="0" err="1" smtClean="0"/>
              <a:t>ViewportWorldX</a:t>
            </a:r>
            <a:r>
              <a:rPr lang="en-US" sz="2500" dirty="0" smtClean="0"/>
              <a:t> </a:t>
            </a:r>
            <a:r>
              <a:rPr lang="en-US" sz="2500" dirty="0"/>
              <a:t>/ </a:t>
            </a:r>
            <a:r>
              <a:rPr lang="en-US" sz="2500" dirty="0" err="1"/>
              <a:t>tileSide</a:t>
            </a:r>
            <a:r>
              <a:rPr lang="en-US" sz="2500" dirty="0"/>
              <a:t>;</a:t>
            </a:r>
          </a:p>
          <a:p>
            <a:pPr marL="1657350" lvl="2" indent="-742950">
              <a:buFont typeface="Arial" panose="020B0604020202020204" pitchFamily="34" charset="0"/>
              <a:buChar char="•"/>
            </a:pPr>
            <a:r>
              <a:rPr lang="en-US" sz="2500" dirty="0" err="1"/>
              <a:t>viewportTileY</a:t>
            </a:r>
            <a:r>
              <a:rPr lang="en-US" sz="2500" dirty="0"/>
              <a:t> = </a:t>
            </a:r>
            <a:r>
              <a:rPr lang="en-US" sz="2500" dirty="0" err="1" smtClean="0"/>
              <a:t>ViewportWorldY</a:t>
            </a:r>
            <a:r>
              <a:rPr lang="en-US" sz="2500" dirty="0" smtClean="0"/>
              <a:t> </a:t>
            </a:r>
            <a:r>
              <a:rPr lang="en-US" sz="2500" dirty="0"/>
              <a:t>/ </a:t>
            </a:r>
            <a:r>
              <a:rPr lang="en-US" sz="2500" dirty="0" err="1"/>
              <a:t>tileSide</a:t>
            </a:r>
            <a:r>
              <a:rPr lang="en-US" sz="2500" dirty="0" smtClean="0"/>
              <a:t>;</a:t>
            </a:r>
            <a:endParaRPr lang="en-US" sz="2500" dirty="0"/>
          </a:p>
        </p:txBody>
      </p:sp>
    </p:spTree>
    <p:extLst>
      <p:ext uri="{BB962C8B-B14F-4D97-AF65-F5344CB8AC3E}">
        <p14:creationId xmlns:p14="http://schemas.microsoft.com/office/powerpoint/2010/main" val="768062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AU" sz="3500" b="1" dirty="0"/>
              <a:t>3</a:t>
            </a:r>
            <a:r>
              <a:rPr lang="en-AU" sz="3500" b="1" dirty="0" smtClean="0"/>
              <a:t>. Getting a </a:t>
            </a:r>
            <a:r>
              <a:rPr lang="en-AU" sz="3500" b="1" dirty="0" err="1" smtClean="0"/>
              <a:t>TileBitmap</a:t>
            </a:r>
            <a:r>
              <a:rPr lang="en-AU" sz="3500" b="1" dirty="0" smtClean="0"/>
              <a:t> =&gt; data chain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Given a row, column location in the world </a:t>
            </a:r>
          </a:p>
          <a:p>
            <a:pPr lvl="4"/>
            <a:r>
              <a:rPr lang="en-US" sz="2500" dirty="0" smtClean="0"/>
              <a:t>TileMap, how does the Viewport know what </a:t>
            </a:r>
          </a:p>
          <a:p>
            <a:pPr lvl="4"/>
            <a:r>
              <a:rPr lang="en-US" sz="2500" dirty="0" smtClean="0"/>
              <a:t>Bitmap^ to draw?</a:t>
            </a:r>
          </a:p>
        </p:txBody>
      </p:sp>
      <p:grpSp>
        <p:nvGrpSpPr>
          <p:cNvPr id="2" name="Group 1"/>
          <p:cNvGrpSpPr/>
          <p:nvPr/>
        </p:nvGrpSpPr>
        <p:grpSpPr>
          <a:xfrm>
            <a:off x="723900" y="2895600"/>
            <a:ext cx="7696200" cy="3590330"/>
            <a:chOff x="533400" y="2886670"/>
            <a:chExt cx="7696200" cy="3590330"/>
          </a:xfrm>
        </p:grpSpPr>
        <p:sp>
          <p:nvSpPr>
            <p:cNvPr id="31" name="Rectangle 30"/>
            <p:cNvSpPr/>
            <p:nvPr/>
          </p:nvSpPr>
          <p:spPr>
            <a:xfrm>
              <a:off x="533400" y="4355068"/>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Viewport</a:t>
              </a:r>
              <a:endParaRPr lang="en-NZ" dirty="0"/>
            </a:p>
          </p:txBody>
        </p:sp>
        <p:sp>
          <p:nvSpPr>
            <p:cNvPr id="32" name="Rectangle 31"/>
            <p:cNvSpPr/>
            <p:nvPr/>
          </p:nvSpPr>
          <p:spPr>
            <a:xfrm>
              <a:off x="2590800" y="4355068"/>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t>TileMap</a:t>
              </a:r>
              <a:endParaRPr lang="en-NZ" dirty="0"/>
            </a:p>
          </p:txBody>
        </p:sp>
        <p:sp>
          <p:nvSpPr>
            <p:cNvPr id="33" name="Rectangle 32"/>
            <p:cNvSpPr/>
            <p:nvPr/>
          </p:nvSpPr>
          <p:spPr>
            <a:xfrm>
              <a:off x="4648200" y="4355068"/>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t>TileSet</a:t>
              </a:r>
              <a:endParaRPr lang="en-NZ" dirty="0"/>
            </a:p>
          </p:txBody>
        </p:sp>
        <p:sp>
          <p:nvSpPr>
            <p:cNvPr id="34" name="Rectangle 33"/>
            <p:cNvSpPr/>
            <p:nvPr/>
          </p:nvSpPr>
          <p:spPr>
            <a:xfrm>
              <a:off x="6629400" y="4355068"/>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Tile</a:t>
              </a:r>
              <a:endParaRPr lang="en-NZ" dirty="0"/>
            </a:p>
          </p:txBody>
        </p:sp>
        <p:sp>
          <p:nvSpPr>
            <p:cNvPr id="35" name="TextBox 34"/>
            <p:cNvSpPr txBox="1"/>
            <p:nvPr/>
          </p:nvSpPr>
          <p:spPr>
            <a:xfrm>
              <a:off x="1371600" y="2886670"/>
              <a:ext cx="1524000" cy="923330"/>
            </a:xfrm>
            <a:prstGeom prst="rect">
              <a:avLst/>
            </a:prstGeom>
            <a:noFill/>
          </p:spPr>
          <p:txBody>
            <a:bodyPr wrap="square" rtlCol="0">
              <a:spAutoFit/>
            </a:bodyPr>
            <a:lstStyle/>
            <a:p>
              <a:pPr algn="ctr"/>
              <a:r>
                <a:rPr lang="en-NZ" dirty="0" smtClean="0"/>
                <a:t>Passes world row and column</a:t>
              </a:r>
              <a:endParaRPr lang="en-NZ" dirty="0"/>
            </a:p>
          </p:txBody>
        </p:sp>
        <p:sp>
          <p:nvSpPr>
            <p:cNvPr id="36" name="TextBox 35"/>
            <p:cNvSpPr txBox="1"/>
            <p:nvPr/>
          </p:nvSpPr>
          <p:spPr>
            <a:xfrm>
              <a:off x="3581400" y="2886670"/>
              <a:ext cx="1524000" cy="923330"/>
            </a:xfrm>
            <a:prstGeom prst="rect">
              <a:avLst/>
            </a:prstGeom>
            <a:noFill/>
          </p:spPr>
          <p:txBody>
            <a:bodyPr wrap="square" rtlCol="0">
              <a:spAutoFit/>
            </a:bodyPr>
            <a:lstStyle/>
            <a:p>
              <a:pPr algn="ctr"/>
              <a:r>
                <a:rPr lang="en-NZ" dirty="0" smtClean="0"/>
                <a:t>Passes </a:t>
              </a:r>
              <a:r>
                <a:rPr lang="en-NZ" dirty="0" err="1" smtClean="0"/>
                <a:t>int</a:t>
              </a:r>
              <a:r>
                <a:rPr lang="en-NZ" dirty="0" smtClean="0"/>
                <a:t> from map array...</a:t>
              </a:r>
              <a:endParaRPr lang="en-NZ" dirty="0"/>
            </a:p>
          </p:txBody>
        </p:sp>
        <p:sp>
          <p:nvSpPr>
            <p:cNvPr id="37" name="TextBox 36"/>
            <p:cNvSpPr txBox="1"/>
            <p:nvPr/>
          </p:nvSpPr>
          <p:spPr>
            <a:xfrm>
              <a:off x="5638800" y="3212068"/>
              <a:ext cx="1524000" cy="646331"/>
            </a:xfrm>
            <a:prstGeom prst="rect">
              <a:avLst/>
            </a:prstGeom>
            <a:noFill/>
          </p:spPr>
          <p:txBody>
            <a:bodyPr wrap="square" rtlCol="0">
              <a:spAutoFit/>
            </a:bodyPr>
            <a:lstStyle/>
            <a:p>
              <a:pPr algn="ctr"/>
              <a:r>
                <a:rPr lang="en-NZ" dirty="0" smtClean="0"/>
                <a:t>Indexes into Tile^ array...</a:t>
              </a:r>
              <a:endParaRPr lang="en-NZ" dirty="0"/>
            </a:p>
          </p:txBody>
        </p:sp>
        <p:sp>
          <p:nvSpPr>
            <p:cNvPr id="38" name="TextBox 37"/>
            <p:cNvSpPr txBox="1"/>
            <p:nvPr/>
          </p:nvSpPr>
          <p:spPr>
            <a:xfrm>
              <a:off x="5791200" y="6107668"/>
              <a:ext cx="1524000" cy="369332"/>
            </a:xfrm>
            <a:prstGeom prst="rect">
              <a:avLst/>
            </a:prstGeom>
            <a:noFill/>
          </p:spPr>
          <p:txBody>
            <a:bodyPr wrap="square" rtlCol="0">
              <a:spAutoFit/>
            </a:bodyPr>
            <a:lstStyle/>
            <a:p>
              <a:pPr algn="ctr"/>
              <a:r>
                <a:rPr lang="en-NZ" dirty="0" smtClean="0"/>
                <a:t>Bitmap^</a:t>
              </a:r>
              <a:endParaRPr lang="en-NZ" dirty="0"/>
            </a:p>
          </p:txBody>
        </p:sp>
        <p:sp>
          <p:nvSpPr>
            <p:cNvPr id="39" name="TextBox 38"/>
            <p:cNvSpPr txBox="1"/>
            <p:nvPr/>
          </p:nvSpPr>
          <p:spPr>
            <a:xfrm>
              <a:off x="3581400" y="6107668"/>
              <a:ext cx="1524000" cy="369332"/>
            </a:xfrm>
            <a:prstGeom prst="rect">
              <a:avLst/>
            </a:prstGeom>
            <a:noFill/>
          </p:spPr>
          <p:txBody>
            <a:bodyPr wrap="square" rtlCol="0">
              <a:spAutoFit/>
            </a:bodyPr>
            <a:lstStyle/>
            <a:p>
              <a:pPr algn="ctr"/>
              <a:r>
                <a:rPr lang="en-NZ" dirty="0" smtClean="0"/>
                <a:t>Bitmap^</a:t>
              </a:r>
              <a:endParaRPr lang="en-NZ" dirty="0"/>
            </a:p>
          </p:txBody>
        </p:sp>
        <p:sp>
          <p:nvSpPr>
            <p:cNvPr id="40" name="TextBox 39"/>
            <p:cNvSpPr txBox="1"/>
            <p:nvPr/>
          </p:nvSpPr>
          <p:spPr>
            <a:xfrm>
              <a:off x="1524000" y="6107668"/>
              <a:ext cx="1524000" cy="369332"/>
            </a:xfrm>
            <a:prstGeom prst="rect">
              <a:avLst/>
            </a:prstGeom>
            <a:noFill/>
          </p:spPr>
          <p:txBody>
            <a:bodyPr wrap="square" rtlCol="0">
              <a:spAutoFit/>
            </a:bodyPr>
            <a:lstStyle/>
            <a:p>
              <a:pPr algn="ctr"/>
              <a:r>
                <a:rPr lang="en-NZ" dirty="0" smtClean="0"/>
                <a:t>Bitmap^</a:t>
              </a:r>
              <a:endParaRPr lang="en-NZ" dirty="0"/>
            </a:p>
          </p:txBody>
        </p:sp>
        <p:grpSp>
          <p:nvGrpSpPr>
            <p:cNvPr id="41" name="Group 40"/>
            <p:cNvGrpSpPr/>
            <p:nvPr/>
          </p:nvGrpSpPr>
          <p:grpSpPr>
            <a:xfrm>
              <a:off x="3543300" y="3897868"/>
              <a:ext cx="1562100" cy="457200"/>
              <a:chOff x="3543300" y="3352800"/>
              <a:chExt cx="1562100" cy="457200"/>
            </a:xfrm>
          </p:grpSpPr>
          <p:cxnSp>
            <p:nvCxnSpPr>
              <p:cNvPr id="42" name="Straight Arrow Connector 41"/>
              <p:cNvCxnSpPr/>
              <p:nvPr/>
            </p:nvCxnSpPr>
            <p:spPr>
              <a:xfrm>
                <a:off x="3733800" y="33528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543300" y="3352800"/>
                <a:ext cx="190500" cy="4572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00700" y="3897868"/>
              <a:ext cx="1562100" cy="457200"/>
              <a:chOff x="5600700" y="3352800"/>
              <a:chExt cx="1562100" cy="457200"/>
            </a:xfrm>
          </p:grpSpPr>
          <p:cxnSp>
            <p:nvCxnSpPr>
              <p:cNvPr id="45" name="Straight Arrow Connector 44"/>
              <p:cNvCxnSpPr/>
              <p:nvPr/>
            </p:nvCxnSpPr>
            <p:spPr>
              <a:xfrm>
                <a:off x="5791200" y="33528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00700" y="3352800"/>
                <a:ext cx="190500" cy="4572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867400" y="5638800"/>
              <a:ext cx="1562100" cy="392668"/>
              <a:chOff x="5867400" y="5093732"/>
              <a:chExt cx="1562100" cy="392668"/>
            </a:xfrm>
          </p:grpSpPr>
          <p:cxnSp>
            <p:nvCxnSpPr>
              <p:cNvPr id="48" name="Straight Arrow Connector 47"/>
              <p:cNvCxnSpPr/>
              <p:nvPr/>
            </p:nvCxnSpPr>
            <p:spPr>
              <a:xfrm flipH="1">
                <a:off x="5867400" y="54864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200900" y="5093732"/>
                <a:ext cx="228600" cy="3810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3657600" y="5650468"/>
              <a:ext cx="1600200" cy="381000"/>
              <a:chOff x="3657600" y="5105400"/>
              <a:chExt cx="1600200" cy="381000"/>
            </a:xfrm>
          </p:grpSpPr>
          <p:cxnSp>
            <p:nvCxnSpPr>
              <p:cNvPr id="51" name="Straight Arrow Connector 50"/>
              <p:cNvCxnSpPr/>
              <p:nvPr/>
            </p:nvCxnSpPr>
            <p:spPr>
              <a:xfrm flipH="1">
                <a:off x="3657600" y="54864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029200" y="5105400"/>
                <a:ext cx="228600" cy="3810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1524000" y="5650468"/>
              <a:ext cx="1600200" cy="381000"/>
              <a:chOff x="1524000" y="5105400"/>
              <a:chExt cx="1600200" cy="381000"/>
            </a:xfrm>
          </p:grpSpPr>
          <p:cxnSp>
            <p:nvCxnSpPr>
              <p:cNvPr id="54" name="Straight Arrow Connector 53"/>
              <p:cNvCxnSpPr/>
              <p:nvPr/>
            </p:nvCxnSpPr>
            <p:spPr>
              <a:xfrm flipH="1">
                <a:off x="1524000" y="5486400"/>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895600" y="5105400"/>
                <a:ext cx="228600" cy="38100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1295400" y="3886202"/>
              <a:ext cx="1600200" cy="685798"/>
              <a:chOff x="1295400" y="3886200"/>
              <a:chExt cx="1600200" cy="381000"/>
            </a:xfrm>
          </p:grpSpPr>
          <p:cxnSp>
            <p:nvCxnSpPr>
              <p:cNvPr id="57" name="Straight Arrow Connector 56"/>
              <p:cNvCxnSpPr/>
              <p:nvPr/>
            </p:nvCxnSpPr>
            <p:spPr>
              <a:xfrm>
                <a:off x="1524000" y="3897862"/>
                <a:ext cx="1371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295400" y="3886200"/>
                <a:ext cx="228600" cy="381000"/>
              </a:xfrm>
              <a:prstGeom prst="line">
                <a:avLst/>
              </a:prstGeom>
              <a:ln w="5715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29090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AU" sz="3500" b="1" dirty="0" smtClean="0"/>
              <a:t>New TileMap method needed</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269" y="1828800"/>
            <a:ext cx="6367462" cy="3755170"/>
          </a:xfrm>
          <a:prstGeom prst="rect">
            <a:avLst/>
          </a:prstGeom>
        </p:spPr>
      </p:pic>
    </p:spTree>
    <p:extLst>
      <p:ext uri="{BB962C8B-B14F-4D97-AF65-F5344CB8AC3E}">
        <p14:creationId xmlns:p14="http://schemas.microsoft.com/office/powerpoint/2010/main" val="939590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AU" sz="3500" b="1" dirty="0" smtClean="0"/>
              <a:t>The double for loop</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Note this is not the final code…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37" y="2590800"/>
            <a:ext cx="7172325" cy="2695575"/>
          </a:xfrm>
          <a:prstGeom prst="rect">
            <a:avLst/>
          </a:prstGeom>
        </p:spPr>
      </p:pic>
    </p:spTree>
    <p:extLst>
      <p:ext uri="{BB962C8B-B14F-4D97-AF65-F5344CB8AC3E}">
        <p14:creationId xmlns:p14="http://schemas.microsoft.com/office/powerpoint/2010/main" val="182139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093976"/>
          </a:xfrm>
          <a:prstGeom prst="rect">
            <a:avLst/>
          </a:prstGeom>
        </p:spPr>
        <p:txBody>
          <a:bodyPr wrap="square">
            <a:spAutoFit/>
          </a:bodyPr>
          <a:lstStyle/>
          <a:p>
            <a:pPr algn="ctr"/>
            <a:endParaRPr lang="en-US" sz="4000" b="1" dirty="0"/>
          </a:p>
          <a:p>
            <a:pPr lvl="1"/>
            <a:r>
              <a:rPr lang="en-AU" sz="3500" b="1" dirty="0" smtClean="0"/>
              <a:t>Where to draw on the screen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Place the upper left tile at 0,0 on the canvas </a:t>
            </a:r>
            <a:endParaRPr lang="en-NZ" sz="2500" dirty="0" smtClean="0"/>
          </a:p>
          <a:p>
            <a:pPr lvl="2"/>
            <a:r>
              <a:rPr lang="en-NZ" sz="2500" dirty="0"/>
              <a:t>	</a:t>
            </a:r>
            <a:r>
              <a:rPr lang="en-NZ" sz="2500" dirty="0" smtClean="0"/>
              <a:t>and </a:t>
            </a:r>
            <a:r>
              <a:rPr lang="en-NZ" sz="2500" dirty="0"/>
              <a:t>iterate as normal using the loop driver </a:t>
            </a:r>
            <a:r>
              <a:rPr lang="en-NZ" sz="2500" dirty="0" smtClean="0"/>
              <a:t>variables</a:t>
            </a:r>
            <a:endParaRPr lang="en-NZ" sz="2500" dirty="0"/>
          </a:p>
          <a:p>
            <a:pPr marL="1657350" lvl="2" indent="-742950">
              <a:buFont typeface="Arial" panose="020B0604020202020204" pitchFamily="34" charset="0"/>
              <a:buChar char="•"/>
            </a:pPr>
            <a:r>
              <a:rPr lang="en-NZ" sz="2500" dirty="0"/>
              <a:t>What if your Viewport edge is not on a tile boundary?</a:t>
            </a:r>
          </a:p>
          <a:p>
            <a:pPr marL="1657350" lvl="2" indent="-742950">
              <a:buFont typeface="Arial" panose="020B0604020202020204" pitchFamily="34" charset="0"/>
              <a:buChar char="•"/>
            </a:pPr>
            <a:r>
              <a:rPr lang="en-NZ" sz="2500" dirty="0"/>
              <a:t>You need to start drawing in the middle of a </a:t>
            </a:r>
            <a:r>
              <a:rPr lang="en-NZ" sz="2500" dirty="0" smtClean="0"/>
              <a:t>tile</a:t>
            </a:r>
            <a:endParaRPr lang="en-NZ" sz="2500" dirty="0"/>
          </a:p>
          <a:p>
            <a:pPr marL="1657350" lvl="2" indent="-742950">
              <a:buFont typeface="Arial" panose="020B0604020202020204" pitchFamily="34" charset="0"/>
              <a:buChar char="•"/>
            </a:pPr>
            <a:r>
              <a:rPr lang="en-NZ" sz="2500" dirty="0"/>
              <a:t>Two steps:</a:t>
            </a:r>
          </a:p>
          <a:p>
            <a:pPr lvl="4"/>
            <a:r>
              <a:rPr lang="en-NZ" sz="2000" dirty="0"/>
              <a:t>Figure out how many pixels you are from the tile </a:t>
            </a:r>
            <a:r>
              <a:rPr lang="en-NZ" sz="2000" dirty="0" smtClean="0"/>
              <a:t>boundary</a:t>
            </a:r>
            <a:endParaRPr lang="en-NZ" sz="2000" dirty="0"/>
          </a:p>
          <a:p>
            <a:pPr lvl="4"/>
            <a:r>
              <a:rPr lang="en-NZ" sz="2000" dirty="0"/>
              <a:t>Shift your drawing location that many pixels to the </a:t>
            </a:r>
            <a:r>
              <a:rPr lang="en-NZ" sz="2000" dirty="0" smtClean="0"/>
              <a:t>left</a:t>
            </a:r>
            <a:endParaRPr lang="en-NZ" sz="2000" dirty="0"/>
          </a:p>
          <a:p>
            <a:pPr marL="1657350" lvl="2" indent="-742950">
              <a:buFont typeface="Arial" panose="020B0604020202020204" pitchFamily="34" charset="0"/>
              <a:buChar char="•"/>
            </a:pPr>
            <a:endParaRPr lang="en-NZ" sz="2500" dirty="0" smtClean="0"/>
          </a:p>
          <a:p>
            <a:pPr marL="1657350" lvl="2" indent="-742950">
              <a:buFont typeface="Arial" panose="020B0604020202020204" pitchFamily="34" charset="0"/>
              <a:buChar char="•"/>
            </a:pPr>
            <a:r>
              <a:rPr lang="en-NZ" sz="2500" dirty="0" err="1" smtClean="0"/>
              <a:t>viewportOffsetX</a:t>
            </a:r>
            <a:r>
              <a:rPr lang="en-NZ" sz="2500" dirty="0" smtClean="0"/>
              <a:t> </a:t>
            </a:r>
            <a:r>
              <a:rPr lang="en-NZ" sz="2500" dirty="0"/>
              <a:t>= </a:t>
            </a:r>
            <a:r>
              <a:rPr lang="en-NZ" sz="2500" dirty="0" err="1" smtClean="0"/>
              <a:t>ViewportWorldX</a:t>
            </a:r>
            <a:r>
              <a:rPr lang="en-NZ" sz="2500" dirty="0" smtClean="0"/>
              <a:t> </a:t>
            </a:r>
            <a:r>
              <a:rPr lang="en-NZ" sz="2500" dirty="0"/>
              <a:t>% </a:t>
            </a:r>
            <a:r>
              <a:rPr lang="en-NZ" sz="2500" dirty="0" err="1"/>
              <a:t>tileSide</a:t>
            </a:r>
            <a:r>
              <a:rPr lang="en-NZ" sz="2500" dirty="0"/>
              <a:t>;</a:t>
            </a:r>
          </a:p>
          <a:p>
            <a:pPr marL="1657350" lvl="2" indent="-742950">
              <a:buFont typeface="Arial" panose="020B0604020202020204" pitchFamily="34" charset="0"/>
              <a:buChar char="•"/>
            </a:pPr>
            <a:r>
              <a:rPr lang="en-NZ" sz="2500" dirty="0" err="1"/>
              <a:t>viewportOffsetY</a:t>
            </a:r>
            <a:r>
              <a:rPr lang="en-NZ" sz="2500" dirty="0"/>
              <a:t> = </a:t>
            </a:r>
            <a:r>
              <a:rPr lang="en-NZ" sz="2500" dirty="0" err="1" smtClean="0"/>
              <a:t>ViewportWorldY</a:t>
            </a:r>
            <a:r>
              <a:rPr lang="en-NZ" sz="2500" dirty="0" smtClean="0"/>
              <a:t> </a:t>
            </a:r>
            <a:r>
              <a:rPr lang="en-NZ" sz="2500" dirty="0"/>
              <a:t>% </a:t>
            </a:r>
            <a:r>
              <a:rPr lang="en-NZ" sz="2500" dirty="0" err="1"/>
              <a:t>tileSide</a:t>
            </a:r>
            <a:r>
              <a:rPr lang="en-NZ" sz="2500" dirty="0"/>
              <a:t>;</a:t>
            </a:r>
          </a:p>
          <a:p>
            <a:pPr marL="1657350" lvl="2" indent="-742950">
              <a:buFont typeface="Arial" panose="020B0604020202020204" pitchFamily="34" charset="0"/>
              <a:buChar char="•"/>
            </a:pPr>
            <a:endParaRPr lang="en-NZ" sz="2500" dirty="0" smtClean="0"/>
          </a:p>
          <a:p>
            <a:pPr marL="1657350" lvl="2" indent="-742950">
              <a:buFont typeface="Arial" panose="020B0604020202020204" pitchFamily="34" charset="0"/>
              <a:buChar char="•"/>
            </a:pPr>
            <a:r>
              <a:rPr lang="en-NZ" sz="2500" dirty="0" err="1" smtClean="0"/>
              <a:t>DrawImage</a:t>
            </a:r>
            <a:r>
              <a:rPr lang="en-NZ" sz="2500" dirty="0" smtClean="0"/>
              <a:t> </a:t>
            </a:r>
            <a:r>
              <a:rPr lang="en-NZ" sz="2500" dirty="0"/>
              <a:t>happy to take a negative pixel </a:t>
            </a:r>
            <a:r>
              <a:rPr lang="en-NZ" sz="2500" dirty="0" smtClean="0"/>
              <a:t>position</a:t>
            </a:r>
            <a:endParaRPr lang="en-NZ" sz="2500" dirty="0"/>
          </a:p>
        </p:txBody>
      </p:sp>
    </p:spTree>
    <p:extLst>
      <p:ext uri="{BB962C8B-B14F-4D97-AF65-F5344CB8AC3E}">
        <p14:creationId xmlns:p14="http://schemas.microsoft.com/office/powerpoint/2010/main" val="1414208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324261"/>
          </a:xfrm>
          <a:prstGeom prst="rect">
            <a:avLst/>
          </a:prstGeom>
        </p:spPr>
        <p:txBody>
          <a:bodyPr wrap="square">
            <a:spAutoFit/>
          </a:bodyPr>
          <a:lstStyle/>
          <a:p>
            <a:pPr algn="ctr"/>
            <a:endParaRPr lang="en-US" sz="4000" b="1" dirty="0"/>
          </a:p>
          <a:p>
            <a:pPr lvl="1"/>
            <a:r>
              <a:rPr lang="en-AU" sz="3500" b="1" dirty="0" smtClean="0"/>
              <a:t>Scrolling</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world can be much larger than what is shown on 	our screens</a:t>
            </a:r>
          </a:p>
          <a:p>
            <a:pPr marL="1657350" lvl="2" indent="-742950">
              <a:buFont typeface="Arial" panose="020B0604020202020204" pitchFamily="34" charset="0"/>
              <a:buChar char="•"/>
            </a:pPr>
            <a:r>
              <a:rPr lang="en-US" sz="2500" dirty="0" smtClean="0"/>
              <a:t>In a scrolling game, the tile mapping technique is </a:t>
            </a:r>
            <a:r>
              <a:rPr lang="en-US" sz="2500" smtClean="0"/>
              <a:t>the 	same</a:t>
            </a:r>
            <a:endParaRPr lang="en-US" sz="2500" dirty="0" smtClean="0"/>
          </a:p>
          <a:p>
            <a:pPr marL="1657350" lvl="2" indent="-742950">
              <a:buFont typeface="Arial" panose="020B0604020202020204" pitchFamily="34" charset="0"/>
              <a:buChar char="•"/>
            </a:pPr>
            <a:r>
              <a:rPr lang="en-US" sz="2500" dirty="0" smtClean="0"/>
              <a:t>Except the map is bigger than the screen</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42048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Where to draw on the screen</a:t>
            </a:r>
            <a:endParaRPr lang="en-US" sz="3500" b="1" dirty="0" smtClean="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12" y="2038350"/>
            <a:ext cx="7191375" cy="2781300"/>
          </a:xfrm>
          <a:prstGeom prst="rect">
            <a:avLst/>
          </a:prstGeom>
        </p:spPr>
      </p:pic>
    </p:spTree>
    <p:extLst>
      <p:ext uri="{BB962C8B-B14F-4D97-AF65-F5344CB8AC3E}">
        <p14:creationId xmlns:p14="http://schemas.microsoft.com/office/powerpoint/2010/main" val="848788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AU" sz="3500" b="1" dirty="0" smtClean="0"/>
              <a:t>Moving the Viewport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Adjust </a:t>
            </a:r>
            <a:r>
              <a:rPr lang="en-NZ" sz="2500" dirty="0" err="1" smtClean="0"/>
              <a:t>ViewportWorldX</a:t>
            </a:r>
            <a:r>
              <a:rPr lang="en-NZ" sz="2500" dirty="0" smtClean="0"/>
              <a:t> </a:t>
            </a:r>
            <a:r>
              <a:rPr lang="en-NZ" sz="2500" dirty="0"/>
              <a:t>and </a:t>
            </a:r>
            <a:r>
              <a:rPr lang="en-NZ" sz="2500" dirty="0" err="1" smtClean="0"/>
              <a:t>ViewportWorldY</a:t>
            </a:r>
            <a:endParaRPr lang="en-NZ" sz="2500" dirty="0"/>
          </a:p>
          <a:p>
            <a:pPr marL="1657350" lvl="2" indent="-742950">
              <a:buFont typeface="Arial" panose="020B0604020202020204" pitchFamily="34" charset="0"/>
              <a:buChar char="•"/>
            </a:pPr>
            <a:r>
              <a:rPr lang="en-NZ" sz="2500" dirty="0"/>
              <a:t>Add bounds </a:t>
            </a:r>
            <a:r>
              <a:rPr lang="en-NZ" sz="2500" dirty="0" smtClean="0"/>
              <a:t>checking</a:t>
            </a:r>
            <a:endParaRPr lang="en-NZ"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648204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Scrolling</a:t>
            </a:r>
            <a:endParaRPr lang="en-US" sz="2500" dirty="0" smtClean="0"/>
          </a:p>
          <a:p>
            <a:pPr marL="1657350" lvl="2" indent="-742950">
              <a:buFont typeface="Arial" panose="020B0604020202020204" pitchFamily="34" charset="0"/>
              <a:buChar char="•"/>
            </a:pPr>
            <a:endParaRPr lang="en-US" sz="2500" dirty="0" smtClean="0"/>
          </a:p>
        </p:txBody>
      </p:sp>
      <p:grpSp>
        <p:nvGrpSpPr>
          <p:cNvPr id="5" name="Group 4"/>
          <p:cNvGrpSpPr/>
          <p:nvPr/>
        </p:nvGrpSpPr>
        <p:grpSpPr>
          <a:xfrm>
            <a:off x="1343386" y="1631216"/>
            <a:ext cx="6457227" cy="4697963"/>
            <a:chOff x="1343386" y="1631216"/>
            <a:chExt cx="6457227" cy="469796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386" y="1631216"/>
              <a:ext cx="6457227" cy="4697963"/>
            </a:xfrm>
            <a:prstGeom prst="rect">
              <a:avLst/>
            </a:prstGeom>
          </p:spPr>
        </p:pic>
        <p:sp>
          <p:nvSpPr>
            <p:cNvPr id="2" name="Rectangle 1"/>
            <p:cNvSpPr/>
            <p:nvPr/>
          </p:nvSpPr>
          <p:spPr>
            <a:xfrm>
              <a:off x="2933699" y="2957359"/>
              <a:ext cx="3276600" cy="20574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746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939540"/>
          </a:xfrm>
          <a:prstGeom prst="rect">
            <a:avLst/>
          </a:prstGeom>
        </p:spPr>
        <p:txBody>
          <a:bodyPr wrap="square">
            <a:spAutoFit/>
          </a:bodyPr>
          <a:lstStyle/>
          <a:p>
            <a:pPr algn="ctr"/>
            <a:endParaRPr lang="en-US" sz="4000" b="1" dirty="0"/>
          </a:p>
          <a:p>
            <a:pPr lvl="1"/>
            <a:r>
              <a:rPr lang="en-AU" sz="3500" b="1" dirty="0" smtClean="0"/>
              <a:t>Example world</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Super Mario Bros (NES) </a:t>
            </a:r>
          </a:p>
          <a:p>
            <a:pPr marL="1657350" lvl="2" indent="-742950">
              <a:buFont typeface="Arial" panose="020B0604020202020204" pitchFamily="34" charset="0"/>
              <a:buChar char="•"/>
            </a:pPr>
            <a:r>
              <a:rPr lang="en-US" sz="2500" dirty="0" smtClean="0"/>
              <a:t>SMB uses 16x16 pixel tiles </a:t>
            </a:r>
          </a:p>
          <a:p>
            <a:pPr marL="1657350" lvl="2" indent="-742950">
              <a:buFont typeface="Arial" panose="020B0604020202020204" pitchFamily="34" charset="0"/>
              <a:buChar char="•"/>
            </a:pPr>
            <a:r>
              <a:rPr lang="en-US" sz="2500" dirty="0" smtClean="0"/>
              <a:t>SMB uses a world that is very wide, but only one </a:t>
            </a:r>
          </a:p>
          <a:p>
            <a:pPr lvl="2"/>
            <a:r>
              <a:rPr lang="en-US" sz="2500" dirty="0" smtClean="0"/>
              <a:t>	screen high (211 tiles wide and 14 tiles high)</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pic>
        <p:nvPicPr>
          <p:cNvPr id="5" name="Picture 4"/>
          <p:cNvPicPr>
            <a:picLocks noChangeAspect="1"/>
          </p:cNvPicPr>
          <p:nvPr/>
        </p:nvPicPr>
        <p:blipFill>
          <a:blip r:embed="rId3"/>
          <a:stretch>
            <a:fillRect/>
          </a:stretch>
        </p:blipFill>
        <p:spPr>
          <a:xfrm>
            <a:off x="514350" y="3368040"/>
            <a:ext cx="8115300" cy="1143000"/>
          </a:xfrm>
          <a:prstGeom prst="rect">
            <a:avLst/>
          </a:prstGeom>
        </p:spPr>
      </p:pic>
    </p:spTree>
    <p:extLst>
      <p:ext uri="{BB962C8B-B14F-4D97-AF65-F5344CB8AC3E}">
        <p14:creationId xmlns:p14="http://schemas.microsoft.com/office/powerpoint/2010/main" val="1119965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AU" sz="3500" b="1" dirty="0" smtClean="0"/>
              <a:t>Example </a:t>
            </a:r>
            <a:r>
              <a:rPr lang="en-AU" sz="3500" b="1" dirty="0"/>
              <a:t>v</a:t>
            </a:r>
            <a:r>
              <a:rPr lang="en-AU" sz="3500" b="1" dirty="0" smtClean="0"/>
              <a:t>iewport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Viewport is 18 tiles wide and 14 tiles high</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pic>
        <p:nvPicPr>
          <p:cNvPr id="6" name="Picture 5"/>
          <p:cNvPicPr>
            <a:picLocks noChangeAspect="1"/>
          </p:cNvPicPr>
          <p:nvPr/>
        </p:nvPicPr>
        <p:blipFill rotWithShape="1">
          <a:blip r:embed="rId3"/>
          <a:srcRect l="7752" t="-4950" r="83337" b="992"/>
          <a:stretch/>
        </p:blipFill>
        <p:spPr>
          <a:xfrm>
            <a:off x="3009900" y="3733800"/>
            <a:ext cx="3124200" cy="2429933"/>
          </a:xfrm>
          <a:prstGeom prst="rect">
            <a:avLst/>
          </a:prstGeom>
        </p:spPr>
      </p:pic>
      <p:pic>
        <p:nvPicPr>
          <p:cNvPr id="7" name="Picture 6"/>
          <p:cNvPicPr>
            <a:picLocks noChangeAspect="1"/>
          </p:cNvPicPr>
          <p:nvPr/>
        </p:nvPicPr>
        <p:blipFill>
          <a:blip r:embed="rId3"/>
          <a:stretch>
            <a:fillRect/>
          </a:stretch>
        </p:blipFill>
        <p:spPr>
          <a:xfrm>
            <a:off x="514350" y="2438400"/>
            <a:ext cx="8115300" cy="1143000"/>
          </a:xfrm>
          <a:prstGeom prst="rect">
            <a:avLst/>
          </a:prstGeom>
        </p:spPr>
      </p:pic>
    </p:spTree>
    <p:extLst>
      <p:ext uri="{BB962C8B-B14F-4D97-AF65-F5344CB8AC3E}">
        <p14:creationId xmlns:p14="http://schemas.microsoft.com/office/powerpoint/2010/main" val="10444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Coordinate systems</a:t>
            </a:r>
            <a:endParaRPr lang="en-US" sz="3500" b="1" dirty="0" smtClean="0"/>
          </a:p>
          <a:p>
            <a:pPr marL="1657350" lvl="2" indent="-742950">
              <a:buFont typeface="Arial" panose="020B0604020202020204" pitchFamily="34" charset="0"/>
              <a:buChar char="•"/>
            </a:pPr>
            <a:endParaRPr lang="en-US" sz="2500" dirty="0" smtClean="0"/>
          </a:p>
        </p:txBody>
      </p:sp>
      <p:sp>
        <p:nvSpPr>
          <p:cNvPr id="8" name="Rectangle 7"/>
          <p:cNvSpPr/>
          <p:nvPr/>
        </p:nvSpPr>
        <p:spPr>
          <a:xfrm>
            <a:off x="1651582" y="2133600"/>
            <a:ext cx="6477000" cy="40386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46982" y="2857500"/>
            <a:ext cx="3886200" cy="2590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946982" y="1447800"/>
            <a:ext cx="2781300" cy="1355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8047" y="2133600"/>
            <a:ext cx="943535" cy="24765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946982" y="2857500"/>
            <a:ext cx="1302125" cy="1295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69796" y="894427"/>
            <a:ext cx="2917273" cy="923330"/>
          </a:xfrm>
          <a:prstGeom prst="rect">
            <a:avLst/>
          </a:prstGeom>
          <a:noFill/>
        </p:spPr>
        <p:txBody>
          <a:bodyPr wrap="none" rtlCol="0">
            <a:spAutoFit/>
          </a:bodyPr>
          <a:lstStyle/>
          <a:p>
            <a:pPr algn="ctr"/>
            <a:r>
              <a:rPr lang="en-US" dirty="0"/>
              <a:t>(0,0) in </a:t>
            </a:r>
            <a:r>
              <a:rPr lang="en-US" dirty="0" smtClean="0"/>
              <a:t>Viewport coordinates</a:t>
            </a:r>
          </a:p>
          <a:p>
            <a:pPr algn="ctr"/>
            <a:r>
              <a:rPr lang="en-US" dirty="0" smtClean="0"/>
              <a:t> (screen </a:t>
            </a:r>
            <a:r>
              <a:rPr lang="en-US" dirty="0"/>
              <a:t>coordinates)</a:t>
            </a:r>
          </a:p>
          <a:p>
            <a:pPr algn="ctr"/>
            <a:endParaRPr lang="en-US" dirty="0"/>
          </a:p>
        </p:txBody>
      </p:sp>
      <p:sp>
        <p:nvSpPr>
          <p:cNvPr id="27" name="TextBox 26"/>
          <p:cNvSpPr txBox="1"/>
          <p:nvPr/>
        </p:nvSpPr>
        <p:spPr>
          <a:xfrm>
            <a:off x="3549861" y="4206688"/>
            <a:ext cx="2044278" cy="646331"/>
          </a:xfrm>
          <a:prstGeom prst="rect">
            <a:avLst/>
          </a:prstGeom>
          <a:noFill/>
        </p:spPr>
        <p:txBody>
          <a:bodyPr wrap="none" rtlCol="0">
            <a:spAutoFit/>
          </a:bodyPr>
          <a:lstStyle/>
          <a:p>
            <a:pPr algn="ctr"/>
            <a:r>
              <a:rPr lang="en-US" dirty="0" smtClean="0"/>
              <a:t>(100, 100</a:t>
            </a:r>
            <a:r>
              <a:rPr lang="en-US" dirty="0"/>
              <a:t>) in </a:t>
            </a:r>
            <a:r>
              <a:rPr lang="en-US" dirty="0" smtClean="0"/>
              <a:t>World </a:t>
            </a:r>
          </a:p>
          <a:p>
            <a:pPr algn="ctr"/>
            <a:r>
              <a:rPr lang="en-US" dirty="0" smtClean="0"/>
              <a:t>coordinates</a:t>
            </a:r>
          </a:p>
        </p:txBody>
      </p:sp>
      <p:sp>
        <p:nvSpPr>
          <p:cNvPr id="28" name="TextBox 27"/>
          <p:cNvSpPr txBox="1"/>
          <p:nvPr/>
        </p:nvSpPr>
        <p:spPr>
          <a:xfrm>
            <a:off x="193601" y="4610100"/>
            <a:ext cx="1286314" cy="923330"/>
          </a:xfrm>
          <a:prstGeom prst="rect">
            <a:avLst/>
          </a:prstGeom>
          <a:noFill/>
        </p:spPr>
        <p:txBody>
          <a:bodyPr wrap="none" rtlCol="0">
            <a:spAutoFit/>
          </a:bodyPr>
          <a:lstStyle/>
          <a:p>
            <a:pPr algn="ctr"/>
            <a:r>
              <a:rPr lang="en-US" dirty="0" smtClean="0"/>
              <a:t>(0, 0) </a:t>
            </a:r>
            <a:r>
              <a:rPr lang="en-US" dirty="0"/>
              <a:t>in </a:t>
            </a:r>
            <a:endParaRPr lang="en-US" dirty="0" smtClean="0"/>
          </a:p>
          <a:p>
            <a:pPr algn="ctr"/>
            <a:r>
              <a:rPr lang="en-US" dirty="0" smtClean="0"/>
              <a:t>World </a:t>
            </a:r>
          </a:p>
          <a:p>
            <a:pPr algn="ctr"/>
            <a:r>
              <a:rPr lang="en-US" dirty="0" smtClean="0"/>
              <a:t>coordinates</a:t>
            </a:r>
          </a:p>
        </p:txBody>
      </p:sp>
    </p:spTree>
    <p:extLst>
      <p:ext uri="{BB962C8B-B14F-4D97-AF65-F5344CB8AC3E}">
        <p14:creationId xmlns:p14="http://schemas.microsoft.com/office/powerpoint/2010/main" val="595177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a:xfrm>
            <a:off x="1651582" y="2133600"/>
            <a:ext cx="6477000" cy="40386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46982" y="2857500"/>
            <a:ext cx="3886200" cy="2590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946982" y="1447800"/>
            <a:ext cx="2781300" cy="1355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8047" y="2133600"/>
            <a:ext cx="943535" cy="24765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946982" y="2857500"/>
            <a:ext cx="1302125" cy="1295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69796" y="894427"/>
            <a:ext cx="2917273" cy="923330"/>
          </a:xfrm>
          <a:prstGeom prst="rect">
            <a:avLst/>
          </a:prstGeom>
          <a:noFill/>
        </p:spPr>
        <p:txBody>
          <a:bodyPr wrap="none" rtlCol="0">
            <a:spAutoFit/>
          </a:bodyPr>
          <a:lstStyle/>
          <a:p>
            <a:pPr algn="ctr"/>
            <a:r>
              <a:rPr lang="en-US" dirty="0"/>
              <a:t>(0,0) in </a:t>
            </a:r>
            <a:r>
              <a:rPr lang="en-US" dirty="0" smtClean="0"/>
              <a:t>Viewport coordinates</a:t>
            </a:r>
          </a:p>
          <a:p>
            <a:pPr algn="ctr"/>
            <a:r>
              <a:rPr lang="en-US" dirty="0" smtClean="0"/>
              <a:t> (screen </a:t>
            </a:r>
            <a:r>
              <a:rPr lang="en-US" dirty="0"/>
              <a:t>coordinates)</a:t>
            </a:r>
          </a:p>
          <a:p>
            <a:pPr algn="ctr"/>
            <a:endParaRPr lang="en-US" dirty="0"/>
          </a:p>
        </p:txBody>
      </p:sp>
      <p:sp>
        <p:nvSpPr>
          <p:cNvPr id="27" name="TextBox 26"/>
          <p:cNvSpPr txBox="1"/>
          <p:nvPr/>
        </p:nvSpPr>
        <p:spPr>
          <a:xfrm>
            <a:off x="3549861" y="4206688"/>
            <a:ext cx="2044278" cy="646331"/>
          </a:xfrm>
          <a:prstGeom prst="rect">
            <a:avLst/>
          </a:prstGeom>
          <a:noFill/>
        </p:spPr>
        <p:txBody>
          <a:bodyPr wrap="none" rtlCol="0">
            <a:spAutoFit/>
          </a:bodyPr>
          <a:lstStyle/>
          <a:p>
            <a:pPr algn="ctr"/>
            <a:r>
              <a:rPr lang="en-US" dirty="0" smtClean="0"/>
              <a:t>(100, 100</a:t>
            </a:r>
            <a:r>
              <a:rPr lang="en-US" dirty="0"/>
              <a:t>) in </a:t>
            </a:r>
            <a:r>
              <a:rPr lang="en-US" dirty="0" smtClean="0"/>
              <a:t>World </a:t>
            </a:r>
          </a:p>
          <a:p>
            <a:pPr algn="ctr"/>
            <a:r>
              <a:rPr lang="en-US" dirty="0" smtClean="0"/>
              <a:t>coordinates</a:t>
            </a:r>
          </a:p>
        </p:txBody>
      </p:sp>
      <p:sp>
        <p:nvSpPr>
          <p:cNvPr id="28" name="TextBox 27"/>
          <p:cNvSpPr txBox="1"/>
          <p:nvPr/>
        </p:nvSpPr>
        <p:spPr>
          <a:xfrm>
            <a:off x="193601" y="4610100"/>
            <a:ext cx="1286314" cy="923330"/>
          </a:xfrm>
          <a:prstGeom prst="rect">
            <a:avLst/>
          </a:prstGeom>
          <a:noFill/>
        </p:spPr>
        <p:txBody>
          <a:bodyPr wrap="none" rtlCol="0">
            <a:spAutoFit/>
          </a:bodyPr>
          <a:lstStyle/>
          <a:p>
            <a:pPr algn="ctr"/>
            <a:r>
              <a:rPr lang="en-US" dirty="0" smtClean="0"/>
              <a:t>(0, 0) </a:t>
            </a:r>
            <a:r>
              <a:rPr lang="en-US" dirty="0"/>
              <a:t>in </a:t>
            </a:r>
            <a:endParaRPr lang="en-US" dirty="0" smtClean="0"/>
          </a:p>
          <a:p>
            <a:pPr algn="ctr"/>
            <a:r>
              <a:rPr lang="en-US" dirty="0" smtClean="0"/>
              <a:t>World </a:t>
            </a:r>
          </a:p>
          <a:p>
            <a:pPr algn="ctr"/>
            <a:r>
              <a:rPr lang="en-US" dirty="0" smtClean="0"/>
              <a:t>coordinates</a:t>
            </a:r>
          </a:p>
        </p:txBody>
      </p:sp>
      <p:sp>
        <p:nvSpPr>
          <p:cNvPr id="2" name="Smiley Face 1"/>
          <p:cNvSpPr/>
          <p:nvPr/>
        </p:nvSpPr>
        <p:spPr>
          <a:xfrm>
            <a:off x="5594139" y="4343400"/>
            <a:ext cx="602879" cy="601507"/>
          </a:xfrm>
          <a:prstGeom prst="smileyFac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604473" y="2900628"/>
            <a:ext cx="566171" cy="14516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52823" y="2176699"/>
            <a:ext cx="2917273" cy="923330"/>
          </a:xfrm>
          <a:prstGeom prst="rect">
            <a:avLst/>
          </a:prstGeom>
          <a:noFill/>
        </p:spPr>
        <p:txBody>
          <a:bodyPr wrap="square" rtlCol="0">
            <a:spAutoFit/>
          </a:bodyPr>
          <a:lstStyle/>
          <a:p>
            <a:pPr algn="ctr"/>
            <a:r>
              <a:rPr lang="en-US" dirty="0" smtClean="0"/>
              <a:t>(300</a:t>
            </a:r>
            <a:r>
              <a:rPr lang="en-US" dirty="0"/>
              <a:t>, </a:t>
            </a:r>
            <a:r>
              <a:rPr lang="en-US" dirty="0" smtClean="0"/>
              <a:t>200</a:t>
            </a:r>
            <a:r>
              <a:rPr lang="en-US" dirty="0"/>
              <a:t>) in World </a:t>
            </a:r>
          </a:p>
          <a:p>
            <a:pPr algn="ctr"/>
            <a:r>
              <a:rPr lang="en-US" dirty="0"/>
              <a:t>coordinates</a:t>
            </a:r>
          </a:p>
          <a:p>
            <a:pPr algn="ctr"/>
            <a:endParaRPr lang="en-US" dirty="0"/>
          </a:p>
        </p:txBody>
      </p:sp>
      <p:cxnSp>
        <p:nvCxnSpPr>
          <p:cNvPr id="18" name="Straight Arrow Connector 17"/>
          <p:cNvCxnSpPr/>
          <p:nvPr/>
        </p:nvCxnSpPr>
        <p:spPr>
          <a:xfrm flipV="1">
            <a:off x="5044476" y="4406061"/>
            <a:ext cx="549663" cy="117895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67064" y="5533430"/>
            <a:ext cx="2917273" cy="923330"/>
          </a:xfrm>
          <a:prstGeom prst="rect">
            <a:avLst/>
          </a:prstGeom>
          <a:noFill/>
        </p:spPr>
        <p:txBody>
          <a:bodyPr wrap="square" rtlCol="0">
            <a:spAutoFit/>
          </a:bodyPr>
          <a:lstStyle/>
          <a:p>
            <a:pPr algn="ctr"/>
            <a:r>
              <a:rPr lang="en-US" dirty="0" smtClean="0"/>
              <a:t>(200, </a:t>
            </a:r>
            <a:r>
              <a:rPr lang="en-US" dirty="0"/>
              <a:t>1</a:t>
            </a:r>
            <a:r>
              <a:rPr lang="en-US" dirty="0" smtClean="0"/>
              <a:t>00</a:t>
            </a:r>
            <a:r>
              <a:rPr lang="en-US" dirty="0"/>
              <a:t>) in </a:t>
            </a:r>
            <a:r>
              <a:rPr lang="en-US" dirty="0" smtClean="0"/>
              <a:t>Viewport</a:t>
            </a:r>
            <a:endParaRPr lang="en-US" dirty="0"/>
          </a:p>
          <a:p>
            <a:pPr algn="ctr"/>
            <a:r>
              <a:rPr lang="en-US" dirty="0"/>
              <a:t>coordinates</a:t>
            </a:r>
          </a:p>
          <a:p>
            <a:pPr algn="ctr"/>
            <a:endParaRPr lang="en-US" dirty="0"/>
          </a:p>
        </p:txBody>
      </p:sp>
      <p:sp>
        <p:nvSpPr>
          <p:cNvPr id="17" name="Rectangle 16"/>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Coordinate systems</a:t>
            </a:r>
            <a:endParaRPr lang="en-US" sz="3500" b="1"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067972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AU" sz="3500" b="1" dirty="0" smtClean="0"/>
              <a:t>Coordinate systems</a:t>
            </a:r>
            <a:endParaRPr lang="en-US" sz="3500" b="1" dirty="0" smtClean="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rotWithShape="1">
          <a:blip r:embed="rId3"/>
          <a:srcRect r="66667"/>
          <a:stretch/>
        </p:blipFill>
        <p:spPr>
          <a:xfrm>
            <a:off x="599236" y="3048000"/>
            <a:ext cx="7945527" cy="1577771"/>
          </a:xfrm>
          <a:prstGeom prst="rect">
            <a:avLst/>
          </a:prstGeom>
        </p:spPr>
      </p:pic>
      <p:cxnSp>
        <p:nvCxnSpPr>
          <p:cNvPr id="17" name="Straight Arrow Connector 16"/>
          <p:cNvCxnSpPr/>
          <p:nvPr/>
        </p:nvCxnSpPr>
        <p:spPr>
          <a:xfrm flipH="1">
            <a:off x="599236" y="2362200"/>
            <a:ext cx="924764" cy="685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0" y="1978655"/>
            <a:ext cx="2917273" cy="369332"/>
          </a:xfrm>
          <a:prstGeom prst="rect">
            <a:avLst/>
          </a:prstGeom>
          <a:noFill/>
        </p:spPr>
        <p:txBody>
          <a:bodyPr wrap="square" rtlCol="0">
            <a:spAutoFit/>
          </a:bodyPr>
          <a:lstStyle/>
          <a:p>
            <a:pPr algn="ctr"/>
            <a:r>
              <a:rPr lang="en-US" dirty="0"/>
              <a:t>(0</a:t>
            </a:r>
            <a:r>
              <a:rPr lang="en-US" dirty="0" smtClean="0"/>
              <a:t>, 0</a:t>
            </a:r>
            <a:r>
              <a:rPr lang="en-US" dirty="0"/>
              <a:t>) </a:t>
            </a:r>
            <a:r>
              <a:rPr lang="en-US" dirty="0" smtClean="0"/>
              <a:t>in World</a:t>
            </a:r>
            <a:endParaRPr lang="en-US" dirty="0"/>
          </a:p>
        </p:txBody>
      </p:sp>
      <p:cxnSp>
        <p:nvCxnSpPr>
          <p:cNvPr id="21" name="Straight Arrow Connector 20"/>
          <p:cNvCxnSpPr/>
          <p:nvPr/>
        </p:nvCxnSpPr>
        <p:spPr>
          <a:xfrm flipH="1">
            <a:off x="2438401" y="2136889"/>
            <a:ext cx="1904999" cy="8826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84763" y="1490558"/>
            <a:ext cx="2917273" cy="646331"/>
          </a:xfrm>
          <a:prstGeom prst="rect">
            <a:avLst/>
          </a:prstGeom>
          <a:noFill/>
        </p:spPr>
        <p:txBody>
          <a:bodyPr wrap="square" rtlCol="0">
            <a:spAutoFit/>
          </a:bodyPr>
          <a:lstStyle/>
          <a:p>
            <a:pPr algn="ctr"/>
            <a:r>
              <a:rPr lang="en-US" dirty="0" smtClean="0"/>
              <a:t>(262, 0</a:t>
            </a:r>
            <a:r>
              <a:rPr lang="en-US" dirty="0"/>
              <a:t>) </a:t>
            </a:r>
            <a:r>
              <a:rPr lang="en-US" dirty="0" smtClean="0"/>
              <a:t>in World</a:t>
            </a:r>
          </a:p>
          <a:p>
            <a:pPr algn="ctr"/>
            <a:r>
              <a:rPr lang="en-US" dirty="0" smtClean="0"/>
              <a:t>(0, 0) in Viewport</a:t>
            </a:r>
            <a:endParaRPr lang="en-US" dirty="0"/>
          </a:p>
        </p:txBody>
      </p:sp>
      <p:sp>
        <p:nvSpPr>
          <p:cNvPr id="20" name="Rectangle 19"/>
          <p:cNvSpPr/>
          <p:nvPr/>
        </p:nvSpPr>
        <p:spPr>
          <a:xfrm>
            <a:off x="2917273" y="4343400"/>
            <a:ext cx="130727" cy="123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0" name="TextBox 29"/>
          <p:cNvSpPr txBox="1"/>
          <p:nvPr/>
        </p:nvSpPr>
        <p:spPr>
          <a:xfrm>
            <a:off x="1208363" y="5325784"/>
            <a:ext cx="2917273" cy="646331"/>
          </a:xfrm>
          <a:prstGeom prst="rect">
            <a:avLst/>
          </a:prstGeom>
          <a:noFill/>
        </p:spPr>
        <p:txBody>
          <a:bodyPr wrap="square" rtlCol="0">
            <a:spAutoFit/>
          </a:bodyPr>
          <a:lstStyle/>
          <a:p>
            <a:pPr algn="ctr"/>
            <a:r>
              <a:rPr lang="en-US" dirty="0" smtClean="0"/>
              <a:t>(300, 200</a:t>
            </a:r>
            <a:r>
              <a:rPr lang="en-US" dirty="0"/>
              <a:t>) </a:t>
            </a:r>
            <a:r>
              <a:rPr lang="en-US" dirty="0" smtClean="0"/>
              <a:t>in World</a:t>
            </a:r>
          </a:p>
          <a:p>
            <a:pPr algn="ctr"/>
            <a:r>
              <a:rPr lang="en-US" dirty="0" smtClean="0"/>
              <a:t>(38, 200) in Viewport</a:t>
            </a:r>
            <a:endParaRPr lang="en-US" dirty="0"/>
          </a:p>
        </p:txBody>
      </p:sp>
      <p:cxnSp>
        <p:nvCxnSpPr>
          <p:cNvPr id="31" name="Straight Arrow Connector 30"/>
          <p:cNvCxnSpPr/>
          <p:nvPr/>
        </p:nvCxnSpPr>
        <p:spPr>
          <a:xfrm flipV="1">
            <a:off x="2667000" y="4495800"/>
            <a:ext cx="217763" cy="8157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52527" y="4932056"/>
            <a:ext cx="2917273" cy="369332"/>
          </a:xfrm>
          <a:prstGeom prst="rect">
            <a:avLst/>
          </a:prstGeom>
          <a:noFill/>
        </p:spPr>
        <p:txBody>
          <a:bodyPr wrap="square" rtlCol="0">
            <a:spAutoFit/>
          </a:bodyPr>
          <a:lstStyle/>
          <a:p>
            <a:pPr algn="ctr"/>
            <a:r>
              <a:rPr lang="en-US" dirty="0" smtClean="0"/>
              <a:t>World continues</a:t>
            </a:r>
            <a:r>
              <a:rPr lang="mr-IN" dirty="0" smtClean="0"/>
              <a:t>…</a:t>
            </a:r>
            <a:endParaRPr lang="en-US" dirty="0"/>
          </a:p>
        </p:txBody>
      </p:sp>
    </p:spTree>
    <p:extLst>
      <p:ext uri="{BB962C8B-B14F-4D97-AF65-F5344CB8AC3E}">
        <p14:creationId xmlns:p14="http://schemas.microsoft.com/office/powerpoint/2010/main" val="734675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a:p>
          <a:p>
            <a:pPr lvl="1"/>
            <a:r>
              <a:rPr lang="en-AU" sz="3500" b="1" dirty="0" smtClean="0"/>
              <a:t>Creating a world</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Your world needs to be big</a:t>
            </a:r>
          </a:p>
          <a:p>
            <a:pPr marL="1657350" lvl="2" indent="-742950">
              <a:buFont typeface="Arial" panose="020B0604020202020204" pitchFamily="34" charset="0"/>
              <a:buChar char="•"/>
            </a:pPr>
            <a:r>
              <a:rPr lang="en-US" sz="2500" dirty="0" smtClean="0"/>
              <a:t>Extend your TileMap to be much larger than </a:t>
            </a:r>
          </a:p>
          <a:p>
            <a:pPr lvl="2"/>
            <a:r>
              <a:rPr lang="en-US" sz="2500" dirty="0"/>
              <a:t>	</a:t>
            </a:r>
            <a:r>
              <a:rPr lang="en-US" sz="2500" dirty="0" smtClean="0"/>
              <a:t>your screen dimensions</a:t>
            </a:r>
          </a:p>
          <a:p>
            <a:pPr marL="1657350" lvl="2" indent="-742950">
              <a:buFont typeface="Arial" panose="020B0604020202020204" pitchFamily="34" charset="0"/>
              <a:buChar char="•"/>
            </a:pPr>
            <a:endParaRPr lang="en-US" sz="2500" dirty="0" smtClean="0"/>
          </a:p>
        </p:txBody>
      </p:sp>
      <p:sp>
        <p:nvSpPr>
          <p:cNvPr id="4" name="Rectangle 3"/>
          <p:cNvSpPr/>
          <p:nvPr/>
        </p:nvSpPr>
        <p:spPr>
          <a:xfrm>
            <a:off x="2717509" y="3352800"/>
            <a:ext cx="3708982" cy="2743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91250" y="4381500"/>
            <a:ext cx="1361499" cy="685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3891250" y="3971248"/>
            <a:ext cx="985551" cy="3525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91250" y="3648331"/>
            <a:ext cx="2044278" cy="369332"/>
          </a:xfrm>
          <a:prstGeom prst="rect">
            <a:avLst/>
          </a:prstGeom>
          <a:noFill/>
        </p:spPr>
        <p:txBody>
          <a:bodyPr wrap="square" rtlCol="0">
            <a:spAutoFit/>
          </a:bodyPr>
          <a:lstStyle/>
          <a:p>
            <a:pPr algn="ctr"/>
            <a:r>
              <a:rPr lang="en-US" smtClean="0"/>
              <a:t>Viewport</a:t>
            </a:r>
            <a:endParaRPr lang="en-US" dirty="0" smtClean="0"/>
          </a:p>
        </p:txBody>
      </p:sp>
      <p:cxnSp>
        <p:nvCxnSpPr>
          <p:cNvPr id="18" name="Straight Arrow Connector 17"/>
          <p:cNvCxnSpPr/>
          <p:nvPr/>
        </p:nvCxnSpPr>
        <p:spPr>
          <a:xfrm flipV="1">
            <a:off x="1835277" y="3352801"/>
            <a:ext cx="849328" cy="6184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8244" y="3954480"/>
            <a:ext cx="2044278" cy="369332"/>
          </a:xfrm>
          <a:prstGeom prst="rect">
            <a:avLst/>
          </a:prstGeom>
          <a:noFill/>
        </p:spPr>
        <p:txBody>
          <a:bodyPr wrap="square" rtlCol="0">
            <a:spAutoFit/>
          </a:bodyPr>
          <a:lstStyle/>
          <a:p>
            <a:pPr algn="ctr"/>
            <a:r>
              <a:rPr lang="en-US" dirty="0" smtClean="0"/>
              <a:t>World TileMap</a:t>
            </a:r>
          </a:p>
        </p:txBody>
      </p:sp>
    </p:spTree>
    <p:extLst>
      <p:ext uri="{BB962C8B-B14F-4D97-AF65-F5344CB8AC3E}">
        <p14:creationId xmlns:p14="http://schemas.microsoft.com/office/powerpoint/2010/main" val="195437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1310</Words>
  <Application>Microsoft Macintosh PowerPoint</Application>
  <PresentationFormat>On-screen Show (4:3)</PresentationFormat>
  <Paragraphs>291</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36</cp:revision>
  <dcterms:created xsi:type="dcterms:W3CDTF">2019-07-01T01:08:58Z</dcterms:created>
  <dcterms:modified xsi:type="dcterms:W3CDTF">2019-09-05T09:45:24Z</dcterms:modified>
</cp:coreProperties>
</file>