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4" r:id="rId22"/>
    <p:sldId id="275" r:id="rId23"/>
    <p:sldId id="276" r:id="rId24"/>
    <p:sldId id="27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80B495-8A8F-4A12-9EFD-DC0C883389A5}" vWet="4" dt="2021-10-19T22:59:16.018"/>
    <p1510:client id="{F8CFEA2C-BF88-4CD7-8A7C-082493009347}" v="60" dt="2021-10-19T23:54:22.1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7" Type="http://schemas.openxmlformats.org/officeDocument/2006/relationships/image" Target="../media/image32.svg"/><Relationship Id="rId2" Type="http://schemas.openxmlformats.org/officeDocument/2006/relationships/image" Target="../media/image27.png"/><Relationship Id="rId1" Type="http://schemas.openxmlformats.org/officeDocument/2006/relationships/hyperlink" Target="http://coffee-co.herokuapp.com/" TargetMode="Externa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://coffee-co.herokuapp.com/" TargetMode="External"/><Relationship Id="rId7" Type="http://schemas.openxmlformats.org/officeDocument/2006/relationships/image" Target="../media/image32.sv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335E9C-00E9-4D24-BAA0-974051821363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A8047F-DD7E-4BCC-ADEB-7036EDFDA5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hlinkClick xmlns:r="http://schemas.openxmlformats.org/officeDocument/2006/relationships" r:id="rId1"/>
            </a:rPr>
            <a:t>http://coffee-co.herokuapp.com/</a:t>
          </a:r>
          <a:endParaRPr lang="en-US" dirty="0"/>
        </a:p>
      </dgm:t>
    </dgm:pt>
    <dgm:pt modelId="{2D9DC826-1406-4ADD-B36F-2E2E130B88F6}" type="parTrans" cxnId="{17C330E3-CFF9-4596-8802-71172384ED3A}">
      <dgm:prSet/>
      <dgm:spPr/>
      <dgm:t>
        <a:bodyPr/>
        <a:lstStyle/>
        <a:p>
          <a:endParaRPr lang="en-US"/>
        </a:p>
      </dgm:t>
    </dgm:pt>
    <dgm:pt modelId="{A4F799FC-74C3-4D6F-B7A5-C84184238169}" type="sibTrans" cxnId="{17C330E3-CFF9-4596-8802-71172384ED3A}">
      <dgm:prSet/>
      <dgm:spPr/>
      <dgm:t>
        <a:bodyPr/>
        <a:lstStyle/>
        <a:p>
          <a:endParaRPr lang="en-US"/>
        </a:p>
      </dgm:t>
    </dgm:pt>
    <dgm:pt modelId="{67CF4068-FCF0-4453-912D-B74FFC2096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Database</a:t>
          </a:r>
        </a:p>
      </dgm:t>
    </dgm:pt>
    <dgm:pt modelId="{359A83DB-5B9E-4465-907F-61C911491D7D}" type="parTrans" cxnId="{C513C14D-4FD3-4ED6-A4B0-47584D9090D0}">
      <dgm:prSet/>
      <dgm:spPr/>
      <dgm:t>
        <a:bodyPr/>
        <a:lstStyle/>
        <a:p>
          <a:endParaRPr lang="en-US"/>
        </a:p>
      </dgm:t>
    </dgm:pt>
    <dgm:pt modelId="{594C5882-02FE-4BAF-BD4A-6BF6B177AF15}" type="sibTrans" cxnId="{C513C14D-4FD3-4ED6-A4B0-47584D9090D0}">
      <dgm:prSet/>
      <dgm:spPr/>
      <dgm:t>
        <a:bodyPr/>
        <a:lstStyle/>
        <a:p>
          <a:endParaRPr lang="en-US"/>
        </a:p>
      </dgm:t>
    </dgm:pt>
    <dgm:pt modelId="{4511BAFD-1972-4858-896A-D0176BBBEA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REST Requests</a:t>
          </a:r>
        </a:p>
      </dgm:t>
    </dgm:pt>
    <dgm:pt modelId="{040C6910-8EB1-49A8-A2E9-1A385441D6ED}" type="parTrans" cxnId="{3ACF50B2-8ABF-4387-8971-2139A3B8F8ED}">
      <dgm:prSet/>
      <dgm:spPr/>
      <dgm:t>
        <a:bodyPr/>
        <a:lstStyle/>
        <a:p>
          <a:endParaRPr lang="en-US"/>
        </a:p>
      </dgm:t>
    </dgm:pt>
    <dgm:pt modelId="{C51C12F8-8E3F-4BEC-AD19-0686C3A032BA}" type="sibTrans" cxnId="{3ACF50B2-8ABF-4387-8971-2139A3B8F8ED}">
      <dgm:prSet/>
      <dgm:spPr/>
      <dgm:t>
        <a:bodyPr/>
        <a:lstStyle/>
        <a:p>
          <a:endParaRPr lang="en-US"/>
        </a:p>
      </dgm:t>
    </dgm:pt>
    <dgm:pt modelId="{3C6433E5-CE5F-4668-9A95-A51F83A852AD}" type="pres">
      <dgm:prSet presAssocID="{AA335E9C-00E9-4D24-BAA0-974051821363}" presName="root" presStyleCnt="0">
        <dgm:presLayoutVars>
          <dgm:dir/>
          <dgm:resizeHandles val="exact"/>
        </dgm:presLayoutVars>
      </dgm:prSet>
      <dgm:spPr/>
    </dgm:pt>
    <dgm:pt modelId="{391A05D1-4EBD-4F3F-A680-05EC7561070E}" type="pres">
      <dgm:prSet presAssocID="{E5A8047F-DD7E-4BCC-ADEB-7036EDFDA59A}" presName="compNode" presStyleCnt="0"/>
      <dgm:spPr/>
    </dgm:pt>
    <dgm:pt modelId="{AE703D2B-07A0-4549-BFFD-5ABBBB2BCBEA}" type="pres">
      <dgm:prSet presAssocID="{E5A8047F-DD7E-4BCC-ADEB-7036EDFDA59A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F9D3E28C-2ABE-46EA-96B6-33E8679FA031}" type="pres">
      <dgm:prSet presAssocID="{E5A8047F-DD7E-4BCC-ADEB-7036EDFDA59A}" presName="spaceRect" presStyleCnt="0"/>
      <dgm:spPr/>
    </dgm:pt>
    <dgm:pt modelId="{777DF1B6-4A01-4533-A262-374D4DB739FE}" type="pres">
      <dgm:prSet presAssocID="{E5A8047F-DD7E-4BCC-ADEB-7036EDFDA59A}" presName="textRect" presStyleLbl="revTx" presStyleIdx="0" presStyleCnt="3">
        <dgm:presLayoutVars>
          <dgm:chMax val="1"/>
          <dgm:chPref val="1"/>
        </dgm:presLayoutVars>
      </dgm:prSet>
      <dgm:spPr/>
    </dgm:pt>
    <dgm:pt modelId="{BB91C9F2-C5FC-4FB4-B490-AE4770E2CC6E}" type="pres">
      <dgm:prSet presAssocID="{A4F799FC-74C3-4D6F-B7A5-C84184238169}" presName="sibTrans" presStyleCnt="0"/>
      <dgm:spPr/>
    </dgm:pt>
    <dgm:pt modelId="{7D843AEA-E3FD-4AF5-826B-1D8031A4435C}" type="pres">
      <dgm:prSet presAssocID="{67CF4068-FCF0-4453-912D-B74FFC2096CB}" presName="compNode" presStyleCnt="0"/>
      <dgm:spPr/>
    </dgm:pt>
    <dgm:pt modelId="{33D67A40-74F4-434A-B638-D957D10C2042}" type="pres">
      <dgm:prSet presAssocID="{67CF4068-FCF0-4453-912D-B74FFC2096CB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976D73F-E3D2-45D5-B007-58DA3AF2D1AA}" type="pres">
      <dgm:prSet presAssocID="{67CF4068-FCF0-4453-912D-B74FFC2096CB}" presName="spaceRect" presStyleCnt="0"/>
      <dgm:spPr/>
    </dgm:pt>
    <dgm:pt modelId="{FBCE497C-9971-4D0C-A46A-C675B5FFC793}" type="pres">
      <dgm:prSet presAssocID="{67CF4068-FCF0-4453-912D-B74FFC2096CB}" presName="textRect" presStyleLbl="revTx" presStyleIdx="1" presStyleCnt="3">
        <dgm:presLayoutVars>
          <dgm:chMax val="1"/>
          <dgm:chPref val="1"/>
        </dgm:presLayoutVars>
      </dgm:prSet>
      <dgm:spPr/>
    </dgm:pt>
    <dgm:pt modelId="{9D8A655D-F018-43F1-883B-A33D34C2FFFE}" type="pres">
      <dgm:prSet presAssocID="{594C5882-02FE-4BAF-BD4A-6BF6B177AF15}" presName="sibTrans" presStyleCnt="0"/>
      <dgm:spPr/>
    </dgm:pt>
    <dgm:pt modelId="{74C71EB7-CBA6-4002-AE8E-352AF4BA9D20}" type="pres">
      <dgm:prSet presAssocID="{4511BAFD-1972-4858-896A-D0176BBBEA3D}" presName="compNode" presStyleCnt="0"/>
      <dgm:spPr/>
    </dgm:pt>
    <dgm:pt modelId="{9CAA154A-F42D-4A58-B175-FE36CD6E4C37}" type="pres">
      <dgm:prSet presAssocID="{4511BAFD-1972-4858-896A-D0176BBBEA3D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A8913A2-C2E1-4413-A33A-052058DCD126}" type="pres">
      <dgm:prSet presAssocID="{4511BAFD-1972-4858-896A-D0176BBBEA3D}" presName="spaceRect" presStyleCnt="0"/>
      <dgm:spPr/>
    </dgm:pt>
    <dgm:pt modelId="{5DD57640-1CBF-4DAE-9364-C7E9E2CF3B97}" type="pres">
      <dgm:prSet presAssocID="{4511BAFD-1972-4858-896A-D0176BBBEA3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B8E5121-A20A-4F1B-B68B-38C9CD12AEAE}" type="presOf" srcId="{E5A8047F-DD7E-4BCC-ADEB-7036EDFDA59A}" destId="{777DF1B6-4A01-4533-A262-374D4DB739FE}" srcOrd="0" destOrd="0" presId="urn:microsoft.com/office/officeart/2018/2/layout/IconLabelList"/>
    <dgm:cxn modelId="{04EAC622-A29B-44A4-94DE-9CCA82CE5D1E}" type="presOf" srcId="{67CF4068-FCF0-4453-912D-B74FFC2096CB}" destId="{FBCE497C-9971-4D0C-A46A-C675B5FFC793}" srcOrd="0" destOrd="0" presId="urn:microsoft.com/office/officeart/2018/2/layout/IconLabelList"/>
    <dgm:cxn modelId="{600D9D30-1321-44AF-AE4C-8CDD46AA55DC}" type="presOf" srcId="{4511BAFD-1972-4858-896A-D0176BBBEA3D}" destId="{5DD57640-1CBF-4DAE-9364-C7E9E2CF3B97}" srcOrd="0" destOrd="0" presId="urn:microsoft.com/office/officeart/2018/2/layout/IconLabelList"/>
    <dgm:cxn modelId="{C513C14D-4FD3-4ED6-A4B0-47584D9090D0}" srcId="{AA335E9C-00E9-4D24-BAA0-974051821363}" destId="{67CF4068-FCF0-4453-912D-B74FFC2096CB}" srcOrd="1" destOrd="0" parTransId="{359A83DB-5B9E-4465-907F-61C911491D7D}" sibTransId="{594C5882-02FE-4BAF-BD4A-6BF6B177AF15}"/>
    <dgm:cxn modelId="{3ACF50B2-8ABF-4387-8971-2139A3B8F8ED}" srcId="{AA335E9C-00E9-4D24-BAA0-974051821363}" destId="{4511BAFD-1972-4858-896A-D0176BBBEA3D}" srcOrd="2" destOrd="0" parTransId="{040C6910-8EB1-49A8-A2E9-1A385441D6ED}" sibTransId="{C51C12F8-8E3F-4BEC-AD19-0686C3A032BA}"/>
    <dgm:cxn modelId="{ADADF9BB-9D08-483C-AFFA-6BECBDE007D7}" type="presOf" srcId="{AA335E9C-00E9-4D24-BAA0-974051821363}" destId="{3C6433E5-CE5F-4668-9A95-A51F83A852AD}" srcOrd="0" destOrd="0" presId="urn:microsoft.com/office/officeart/2018/2/layout/IconLabelList"/>
    <dgm:cxn modelId="{17C330E3-CFF9-4596-8802-71172384ED3A}" srcId="{AA335E9C-00E9-4D24-BAA0-974051821363}" destId="{E5A8047F-DD7E-4BCC-ADEB-7036EDFDA59A}" srcOrd="0" destOrd="0" parTransId="{2D9DC826-1406-4ADD-B36F-2E2E130B88F6}" sibTransId="{A4F799FC-74C3-4D6F-B7A5-C84184238169}"/>
    <dgm:cxn modelId="{0EC7D4A1-4805-4CD2-8888-7CDFF5E709D4}" type="presParOf" srcId="{3C6433E5-CE5F-4668-9A95-A51F83A852AD}" destId="{391A05D1-4EBD-4F3F-A680-05EC7561070E}" srcOrd="0" destOrd="0" presId="urn:microsoft.com/office/officeart/2018/2/layout/IconLabelList"/>
    <dgm:cxn modelId="{8B4DF1A4-233C-44ED-9820-8A5066F2CCC6}" type="presParOf" srcId="{391A05D1-4EBD-4F3F-A680-05EC7561070E}" destId="{AE703D2B-07A0-4549-BFFD-5ABBBB2BCBEA}" srcOrd="0" destOrd="0" presId="urn:microsoft.com/office/officeart/2018/2/layout/IconLabelList"/>
    <dgm:cxn modelId="{D0AD2696-1A61-491C-9833-9F2E8FFB5F80}" type="presParOf" srcId="{391A05D1-4EBD-4F3F-A680-05EC7561070E}" destId="{F9D3E28C-2ABE-46EA-96B6-33E8679FA031}" srcOrd="1" destOrd="0" presId="urn:microsoft.com/office/officeart/2018/2/layout/IconLabelList"/>
    <dgm:cxn modelId="{2143F915-8BEF-4D2E-9391-BF32969C6FC2}" type="presParOf" srcId="{391A05D1-4EBD-4F3F-A680-05EC7561070E}" destId="{777DF1B6-4A01-4533-A262-374D4DB739FE}" srcOrd="2" destOrd="0" presId="urn:microsoft.com/office/officeart/2018/2/layout/IconLabelList"/>
    <dgm:cxn modelId="{645749A5-756C-43FE-9CD1-46A609C9C507}" type="presParOf" srcId="{3C6433E5-CE5F-4668-9A95-A51F83A852AD}" destId="{BB91C9F2-C5FC-4FB4-B490-AE4770E2CC6E}" srcOrd="1" destOrd="0" presId="urn:microsoft.com/office/officeart/2018/2/layout/IconLabelList"/>
    <dgm:cxn modelId="{428364B7-6402-40AF-A87B-4087177DC347}" type="presParOf" srcId="{3C6433E5-CE5F-4668-9A95-A51F83A852AD}" destId="{7D843AEA-E3FD-4AF5-826B-1D8031A4435C}" srcOrd="2" destOrd="0" presId="urn:microsoft.com/office/officeart/2018/2/layout/IconLabelList"/>
    <dgm:cxn modelId="{8D8FE0FC-0424-405B-90F7-7BF9C7A63CE3}" type="presParOf" srcId="{7D843AEA-E3FD-4AF5-826B-1D8031A4435C}" destId="{33D67A40-74F4-434A-B638-D957D10C2042}" srcOrd="0" destOrd="0" presId="urn:microsoft.com/office/officeart/2018/2/layout/IconLabelList"/>
    <dgm:cxn modelId="{DEEA7371-73E8-4FC1-9CE8-60B9FEB97767}" type="presParOf" srcId="{7D843AEA-E3FD-4AF5-826B-1D8031A4435C}" destId="{C976D73F-E3D2-45D5-B007-58DA3AF2D1AA}" srcOrd="1" destOrd="0" presId="urn:microsoft.com/office/officeart/2018/2/layout/IconLabelList"/>
    <dgm:cxn modelId="{5D3A21FD-0DE8-45ED-AC23-A93332868CE3}" type="presParOf" srcId="{7D843AEA-E3FD-4AF5-826B-1D8031A4435C}" destId="{FBCE497C-9971-4D0C-A46A-C675B5FFC793}" srcOrd="2" destOrd="0" presId="urn:microsoft.com/office/officeart/2018/2/layout/IconLabelList"/>
    <dgm:cxn modelId="{E8216624-D1FC-40E9-B021-E3777F146B80}" type="presParOf" srcId="{3C6433E5-CE5F-4668-9A95-A51F83A852AD}" destId="{9D8A655D-F018-43F1-883B-A33D34C2FFFE}" srcOrd="3" destOrd="0" presId="urn:microsoft.com/office/officeart/2018/2/layout/IconLabelList"/>
    <dgm:cxn modelId="{24B8BF29-F5FC-487F-B9A5-350A5AC08825}" type="presParOf" srcId="{3C6433E5-CE5F-4668-9A95-A51F83A852AD}" destId="{74C71EB7-CBA6-4002-AE8E-352AF4BA9D20}" srcOrd="4" destOrd="0" presId="urn:microsoft.com/office/officeart/2018/2/layout/IconLabelList"/>
    <dgm:cxn modelId="{4DA788FB-61DB-47D0-AF0C-AF79E284E5F3}" type="presParOf" srcId="{74C71EB7-CBA6-4002-AE8E-352AF4BA9D20}" destId="{9CAA154A-F42D-4A58-B175-FE36CD6E4C37}" srcOrd="0" destOrd="0" presId="urn:microsoft.com/office/officeart/2018/2/layout/IconLabelList"/>
    <dgm:cxn modelId="{51BDC78E-D9EF-436C-B4E8-9A5A61B48AE9}" type="presParOf" srcId="{74C71EB7-CBA6-4002-AE8E-352AF4BA9D20}" destId="{FA8913A2-C2E1-4413-A33A-052058DCD126}" srcOrd="1" destOrd="0" presId="urn:microsoft.com/office/officeart/2018/2/layout/IconLabelList"/>
    <dgm:cxn modelId="{01C8D047-F62B-490D-BBE6-BD60E2304154}" type="presParOf" srcId="{74C71EB7-CBA6-4002-AE8E-352AF4BA9D20}" destId="{5DD57640-1CBF-4DAE-9364-C7E9E2CF3B9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703D2B-07A0-4549-BFFD-5ABBBB2BCBEA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7DF1B6-4A01-4533-A262-374D4DB739FE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hlinkClick xmlns:r="http://schemas.openxmlformats.org/officeDocument/2006/relationships" r:id="rId3"/>
            </a:rPr>
            <a:t>http://coffee-co.herokuapp.com/</a:t>
          </a:r>
          <a:endParaRPr lang="en-US" sz="2300" kern="1200" dirty="0"/>
        </a:p>
      </dsp:txBody>
      <dsp:txXfrm>
        <a:off x="417971" y="2644140"/>
        <a:ext cx="2889450" cy="720000"/>
      </dsp:txXfrm>
    </dsp:sp>
    <dsp:sp modelId="{33D67A40-74F4-434A-B638-D957D10C2042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CE497C-9971-4D0C-A46A-C675B5FFC793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Database</a:t>
          </a:r>
        </a:p>
      </dsp:txBody>
      <dsp:txXfrm>
        <a:off x="3813075" y="2644140"/>
        <a:ext cx="2889450" cy="720000"/>
      </dsp:txXfrm>
    </dsp:sp>
    <dsp:sp modelId="{9CAA154A-F42D-4A58-B175-FE36CD6E4C37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D57640-1CBF-4DAE-9364-C7E9E2CF3B97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REST Requests</a:t>
          </a:r>
        </a:p>
      </dsp:txBody>
      <dsp:txXfrm>
        <a:off x="7208178" y="2644140"/>
        <a:ext cx="28894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3C22D-000B-4972-BD3A-C35536897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7BCB1-B787-4F2E-96EB-E97653E7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D5353-89DF-4602-A688-205EA3E3E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0B6E-409C-4C7E-AC5A-1D6642FA33D2}" type="datetimeFigureOut">
              <a:rPr lang="en-NZ" smtClean="0"/>
              <a:t>20/10/2021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B211A-1A49-4F4F-9ABE-66DC9BF5A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B7E1C-BDAD-456F-95DD-5BFA8281A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3D8D6-936C-4F0B-B701-E5FC5213856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1930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6BEFB-75DD-4308-A564-71EDEDA58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696CDA-E89E-42BA-A85A-8EB4B6EF8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DEF38-DB51-4AA7-A350-6650F11DA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0B6E-409C-4C7E-AC5A-1D6642FA33D2}" type="datetimeFigureOut">
              <a:rPr lang="en-NZ" smtClean="0"/>
              <a:t>20/10/2021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768A6-DF4F-43CB-8BCA-7912D8D66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8DE5A-6181-4871-A097-07A1F11B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3D8D6-936C-4F0B-B701-E5FC5213856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2384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CB4348-2FB9-475F-A532-5E32F70F40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9B03F2-3757-48C8-B5CA-15E7F4673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4E05D-4B14-4578-A0ED-6A5ECAB7A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0B6E-409C-4C7E-AC5A-1D6642FA33D2}" type="datetimeFigureOut">
              <a:rPr lang="en-NZ" smtClean="0"/>
              <a:t>20/10/2021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8304E-1673-4F34-8B71-6AEB3E383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112CA-1045-4EFE-B550-CDFC1A8E2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3D8D6-936C-4F0B-B701-E5FC5213856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81674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D1488-B2A8-4B44-82FE-931B48ECA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A9B72-A742-4197-A651-74FA366CD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12622-BAC7-4135-9B6A-6CE6583CD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0B6E-409C-4C7E-AC5A-1D6642FA33D2}" type="datetimeFigureOut">
              <a:rPr lang="en-NZ" smtClean="0"/>
              <a:t>20/10/2021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B0181-2E4B-470C-9B2B-F67DB968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5E70E-D85D-4EF5-A767-B5C649A91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3D8D6-936C-4F0B-B701-E5FC5213856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23222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9E453-CE1D-466A-8E54-7DF13D7C9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BE406-6EF3-4B52-AA8D-D1E99FA95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7D13D-1D10-485B-B790-1D1DCB7FA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0B6E-409C-4C7E-AC5A-1D6642FA33D2}" type="datetimeFigureOut">
              <a:rPr lang="en-NZ" smtClean="0"/>
              <a:t>20/10/2021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E6637-8640-485E-96D5-43C6DFA3B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6914F-D67C-4E85-826E-452F41229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3D8D6-936C-4F0B-B701-E5FC5213856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31120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E1B9D-0685-48FD-A0FD-0B8BDD666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B03F2-911A-47EA-8B16-408F676FB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E0B06-8D47-40AA-ABD9-38AA39900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8768E-AB32-48D5-B213-EF3560CB2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0B6E-409C-4C7E-AC5A-1D6642FA33D2}" type="datetimeFigureOut">
              <a:rPr lang="en-NZ" smtClean="0"/>
              <a:t>20/10/2021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1DBA5-BE19-4366-A39D-87BDC4AC3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74D5E-E5CA-48A8-AFAB-56F4EBE82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3D8D6-936C-4F0B-B701-E5FC5213856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78557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CAF0F-61AD-4C9F-8E7B-7FDF695B1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4EEAC-9F63-4FD8-9885-4ED9CD027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94397-89EA-458D-911E-D7D9CDD37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D3EEFB-3B3A-4F46-BDC4-3426E2CF6E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00231F-5179-48EE-B2FF-505C80DBCE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F823B8-1D1E-4674-A1AB-1DAC915DB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0B6E-409C-4C7E-AC5A-1D6642FA33D2}" type="datetimeFigureOut">
              <a:rPr lang="en-NZ" smtClean="0"/>
              <a:t>20/10/2021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074B24-1F06-4B96-BE5A-4C688215F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D71700-3A97-4289-89C9-1AD435938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3D8D6-936C-4F0B-B701-E5FC5213856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78983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D16CA-7E89-4129-8E59-4728637C9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B94458-8D46-4448-9E92-1659BED57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0B6E-409C-4C7E-AC5A-1D6642FA33D2}" type="datetimeFigureOut">
              <a:rPr lang="en-NZ" smtClean="0"/>
              <a:t>20/10/2021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5CC1E0-9A96-4ED4-813D-F23926BB5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D751E2-2919-4B3F-8F49-0DB57D5E8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3D8D6-936C-4F0B-B701-E5FC5213856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1723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0246E-8002-4B87-8AF6-8D4937A40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0B6E-409C-4C7E-AC5A-1D6642FA33D2}" type="datetimeFigureOut">
              <a:rPr lang="en-NZ" smtClean="0"/>
              <a:t>20/10/2021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B80B92-B65D-4B76-9E2B-3D5C26B91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34C7E-675C-4279-AC34-71985C8CF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3D8D6-936C-4F0B-B701-E5FC5213856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42348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AAC49-75F3-453A-94CA-8EDF3F1EF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6237E-BD91-43A2-B2BF-DE80BCDEB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4E7F2-3749-43C1-B5BA-498F25970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76CEA-E218-45FB-BC6B-A6AFC019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0B6E-409C-4C7E-AC5A-1D6642FA33D2}" type="datetimeFigureOut">
              <a:rPr lang="en-NZ" smtClean="0"/>
              <a:t>20/10/2021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FB2EE-308B-4870-BE54-02741F2F4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C69C0-6871-4667-B9BF-73ABDE47B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3D8D6-936C-4F0B-B701-E5FC5213856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35497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B4937-177A-4F98-BEEA-FAE9A3BB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09D9A7-0596-4B8B-9CAB-4E61DE445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669391-4F27-4921-BEB6-968C62CEF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4691A-1A0C-4F32-ACCF-CC8087359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0B6E-409C-4C7E-AC5A-1D6642FA33D2}" type="datetimeFigureOut">
              <a:rPr lang="en-NZ" smtClean="0"/>
              <a:t>20/10/2021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276CF-E115-467B-B6D6-7480B6C0E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9B5A5-C2D4-434D-A489-939AEE1D7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3D8D6-936C-4F0B-B701-E5FC5213856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6837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B5B0AF-226A-42C0-84FB-A7725E2C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0A055-20DD-43EA-B358-C70400216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EA427-4AC1-4894-9880-9B7088B050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60B6E-409C-4C7E-AC5A-1D6642FA33D2}" type="datetimeFigureOut">
              <a:rPr lang="en-NZ" smtClean="0"/>
              <a:t>20/10/2021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A30BB-3AB6-4046-B5B1-794981B97E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2FF28-61A9-45E6-8F1D-5E808B7FD5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3D8D6-936C-4F0B-B701-E5FC5213856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06599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CD971A-2D66-4DC8-A9AD-E5E3E24EA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4952" y="605350"/>
            <a:ext cx="9144000" cy="2603274"/>
          </a:xfrm>
        </p:spPr>
        <p:txBody>
          <a:bodyPr>
            <a:normAutofit/>
          </a:bodyPr>
          <a:lstStyle/>
          <a:p>
            <a:r>
              <a:rPr lang="en-NZ" sz="5400" dirty="0"/>
              <a:t>NWEN304 Group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B0BB89-F417-4981-A2D5-5E311735A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8989"/>
            <a:ext cx="9144000" cy="1393711"/>
          </a:xfrm>
        </p:spPr>
        <p:txBody>
          <a:bodyPr>
            <a:normAutofit/>
          </a:bodyPr>
          <a:lstStyle/>
          <a:p>
            <a:r>
              <a:rPr lang="en-NZ" dirty="0"/>
              <a:t>Callan McAllister &amp; Ashley Raine Legaspi</a:t>
            </a:r>
          </a:p>
          <a:p>
            <a:endParaRPr lang="en-NZ" dirty="0"/>
          </a:p>
          <a:p>
            <a:r>
              <a:rPr lang="en-NZ" dirty="0"/>
              <a:t>Coffee &amp; Co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285265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08BEA-E494-4434-80F7-41E5CF3FE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/>
          </a:bodyPr>
          <a:lstStyle/>
          <a:p>
            <a:r>
              <a:rPr lang="en-NZ" sz="3600"/>
              <a:t>Password Encryption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ACC9A-1427-444F-8900-B7D062A58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7445" y="713439"/>
            <a:ext cx="6675627" cy="1605083"/>
          </a:xfrm>
        </p:spPr>
        <p:txBody>
          <a:bodyPr anchor="ctr">
            <a:normAutofit/>
          </a:bodyPr>
          <a:lstStyle/>
          <a:p>
            <a:r>
              <a:rPr lang="en-NZ" sz="1700" dirty="0"/>
              <a:t>All password encryption is done by bcrypt.js (Open Source Library)</a:t>
            </a:r>
          </a:p>
          <a:p>
            <a:pPr lvl="1"/>
            <a:r>
              <a:rPr lang="en-NZ" sz="1700" dirty="0"/>
              <a:t>Encryption is a one way Salt + Hash algorithm</a:t>
            </a:r>
          </a:p>
          <a:p>
            <a:pPr lvl="1"/>
            <a:r>
              <a:rPr lang="en-NZ" sz="1700" dirty="0"/>
              <a:t>All Encryption is done server side</a:t>
            </a:r>
          </a:p>
          <a:p>
            <a:pPr lvl="1"/>
            <a:r>
              <a:rPr lang="en-NZ" sz="1700" dirty="0"/>
              <a:t>User login password is compared to user encrypted password through </a:t>
            </a:r>
            <a:r>
              <a:rPr lang="en-NZ" sz="1700" dirty="0" err="1"/>
              <a:t>bcrypt</a:t>
            </a:r>
            <a:r>
              <a:rPr lang="en-NZ" sz="1700" dirty="0"/>
              <a:t> compare function</a:t>
            </a:r>
          </a:p>
          <a:p>
            <a:pPr lvl="1"/>
            <a:endParaRPr lang="en-NZ" sz="1700" dirty="0"/>
          </a:p>
          <a:p>
            <a:pPr lvl="1"/>
            <a:endParaRPr lang="en-NZ" sz="17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48AADC38-41AB-482C-B8C3-6B9CD91B6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6035"/>
            <a:ext cx="11548872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756A8D-4E3E-45BA-A840-74960E3C3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065" y="2746075"/>
            <a:ext cx="3002118" cy="32918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D050A9-FA7C-483A-8711-54347D14C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407" y="2746075"/>
            <a:ext cx="4764842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672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09A5C6-677E-4255-BE74-A3DD6BBC2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284731"/>
            <a:ext cx="9637776" cy="1430696"/>
          </a:xfrm>
        </p:spPr>
        <p:txBody>
          <a:bodyPr>
            <a:normAutofit/>
          </a:bodyPr>
          <a:lstStyle/>
          <a:p>
            <a:r>
              <a:rPr lang="en-NZ" dirty="0"/>
              <a:t>Restful Requests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9EE0C-D3F7-46C1-AF17-0FE763C1B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64" y="2853879"/>
            <a:ext cx="9637776" cy="2714771"/>
          </a:xfrm>
        </p:spPr>
        <p:txBody>
          <a:bodyPr>
            <a:normAutofit/>
          </a:bodyPr>
          <a:lstStyle/>
          <a:p>
            <a:r>
              <a:rPr lang="en-NZ" sz="2000"/>
              <a:t>Our web application does support GET and POST requests through the server API</a:t>
            </a:r>
          </a:p>
          <a:p>
            <a:r>
              <a:rPr lang="en-NZ" sz="2000"/>
              <a:t>These include</a:t>
            </a:r>
          </a:p>
          <a:p>
            <a:pPr lvl="1"/>
            <a:r>
              <a:rPr lang="en-NZ" sz="2000"/>
              <a:t>POST new products</a:t>
            </a:r>
          </a:p>
          <a:p>
            <a:pPr lvl="1"/>
            <a:r>
              <a:rPr lang="en-NZ" sz="2000"/>
              <a:t>GET all products</a:t>
            </a:r>
          </a:p>
          <a:p>
            <a:pPr lvl="1"/>
            <a:r>
              <a:rPr lang="en-NZ" sz="2000"/>
              <a:t>POST new user</a:t>
            </a:r>
          </a:p>
          <a:p>
            <a:pPr lvl="1"/>
            <a:r>
              <a:rPr lang="en-NZ" sz="2000"/>
              <a:t>GET all users</a:t>
            </a:r>
          </a:p>
          <a:p>
            <a:pPr lvl="1"/>
            <a:r>
              <a:rPr lang="en-NZ" sz="2000"/>
              <a:t>POST login (This was somewhat accidental)</a:t>
            </a:r>
          </a:p>
        </p:txBody>
      </p:sp>
    </p:spTree>
    <p:extLst>
      <p:ext uri="{BB962C8B-B14F-4D97-AF65-F5344CB8AC3E}">
        <p14:creationId xmlns:p14="http://schemas.microsoft.com/office/powerpoint/2010/main" val="50044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1FA1B4-9CD0-4F3D-AEEE-FFED6A93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284731"/>
            <a:ext cx="9637776" cy="1430696"/>
          </a:xfrm>
        </p:spPr>
        <p:txBody>
          <a:bodyPr>
            <a:normAutofit/>
          </a:bodyPr>
          <a:lstStyle/>
          <a:p>
            <a:r>
              <a:rPr lang="en-NZ" dirty="0"/>
              <a:t>Restful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73271-E798-4632-9CC7-648DB12B8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64" y="2853879"/>
            <a:ext cx="9637776" cy="2714771"/>
          </a:xfrm>
        </p:spPr>
        <p:txBody>
          <a:bodyPr>
            <a:normAutofit/>
          </a:bodyPr>
          <a:lstStyle/>
          <a:p>
            <a:r>
              <a:rPr lang="en-NZ" sz="2000"/>
              <a:t>REST Requests were tested through VSCode using the “REST Client” Extension. </a:t>
            </a:r>
          </a:p>
          <a:p>
            <a:pPr lvl="1"/>
            <a:r>
              <a:rPr lang="en-NZ" sz="2000"/>
              <a:t>This extension allows you to write REST Requests and send them directly from VSCode, and displays the response</a:t>
            </a:r>
          </a:p>
          <a:p>
            <a:pPr lvl="1"/>
            <a:endParaRPr lang="en-NZ" sz="2000"/>
          </a:p>
        </p:txBody>
      </p:sp>
    </p:spTree>
    <p:extLst>
      <p:ext uri="{BB962C8B-B14F-4D97-AF65-F5344CB8AC3E}">
        <p14:creationId xmlns:p14="http://schemas.microsoft.com/office/powerpoint/2010/main" val="3965356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8F7BD8-8634-4116-8FFC-1D5FC9A63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6700" y="1844675"/>
            <a:ext cx="5668963" cy="44497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269B52-AC7D-42D1-A84D-287AFBA36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988" y="1844675"/>
            <a:ext cx="3384550" cy="44497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F49A4A-9370-4522-8405-A2617FFA0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Restful Requests</a:t>
            </a:r>
          </a:p>
        </p:txBody>
      </p:sp>
    </p:spTree>
    <p:extLst>
      <p:ext uri="{BB962C8B-B14F-4D97-AF65-F5344CB8AC3E}">
        <p14:creationId xmlns:p14="http://schemas.microsoft.com/office/powerpoint/2010/main" val="201761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507D3-8951-4502-A87B-834A25073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Restful Reponses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63924-BDC1-4498-82B5-21E9AAF9E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45563" cy="4351338"/>
          </a:xfrm>
        </p:spPr>
        <p:txBody>
          <a:bodyPr/>
          <a:lstStyle/>
          <a:p>
            <a:r>
              <a:rPr lang="en-NZ" dirty="0"/>
              <a:t>Upon a successful request, a response will be sent.</a:t>
            </a:r>
          </a:p>
          <a:p>
            <a:pPr lvl="1"/>
            <a:r>
              <a:rPr lang="en-NZ" dirty="0"/>
              <a:t>Request: </a:t>
            </a:r>
            <a:br>
              <a:rPr lang="en-NZ" dirty="0"/>
            </a:br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C3512A-3FAA-46A2-9B57-DBA2FCF85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714" y="3152413"/>
            <a:ext cx="4023049" cy="22936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A5B4D1-B513-4CE4-BBF4-C5548210B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602" y="549959"/>
            <a:ext cx="4382112" cy="354379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5A43E07-9CD0-40BB-AF73-2E6CCB4951EC}"/>
              </a:ext>
            </a:extLst>
          </p:cNvPr>
          <p:cNvSpPr txBox="1">
            <a:spLocks/>
          </p:cNvSpPr>
          <p:nvPr/>
        </p:nvSpPr>
        <p:spPr>
          <a:xfrm>
            <a:off x="5972961" y="122659"/>
            <a:ext cx="2382475" cy="959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NZ" dirty="0"/>
              <a:t>Response: </a:t>
            </a:r>
            <a:br>
              <a:rPr lang="en-NZ" dirty="0"/>
            </a:br>
            <a:endParaRPr lang="en-NZ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A8F6C65-8CAD-44B5-9E7B-516F21A76229}"/>
              </a:ext>
            </a:extLst>
          </p:cNvPr>
          <p:cNvSpPr txBox="1">
            <a:spLocks/>
          </p:cNvSpPr>
          <p:nvPr/>
        </p:nvSpPr>
        <p:spPr>
          <a:xfrm>
            <a:off x="5972961" y="4299255"/>
            <a:ext cx="2994442" cy="959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NZ" dirty="0"/>
              <a:t>Database Entry: </a:t>
            </a:r>
            <a:br>
              <a:rPr lang="en-NZ" dirty="0"/>
            </a:br>
            <a:endParaRPr lang="en-NZ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912933-FCD5-4222-A058-032EE0BBB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7602" y="4779015"/>
            <a:ext cx="3478358" cy="139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620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5B2C8-A7A3-43FC-9390-B540AD1A0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NZ" dirty="0"/>
              <a:t>Work Distribution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C0F50-86A4-4BD5-BEE6-BD2AB8BC4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NZ" sz="2000"/>
              <a:t>I feel both myself and Ashley had a reasonable work distribution between the two of us.</a:t>
            </a:r>
          </a:p>
          <a:p>
            <a:pPr lvl="1"/>
            <a:r>
              <a:rPr lang="en-NZ" sz="2000"/>
              <a:t>Initially we made a plan on work distribution, but having only 2 people in the group made this hard to follow and changes were made accordingly </a:t>
            </a:r>
          </a:p>
          <a:p>
            <a:pPr lvl="2"/>
            <a:r>
              <a:rPr lang="en-NZ" dirty="0"/>
              <a:t>Initial Distribution: </a:t>
            </a:r>
          </a:p>
          <a:p>
            <a:pPr marL="914400" lvl="2" indent="0">
              <a:buNone/>
            </a:pPr>
            <a:endParaRPr lang="en-NZ" dirty="0"/>
          </a:p>
          <a:p>
            <a:pPr marL="914400" lvl="2" indent="0">
              <a:buNone/>
            </a:pPr>
            <a:endParaRPr lang="en-NZ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2D9F92-87F4-4DB2-83E4-FD60AF48D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918405"/>
            <a:ext cx="6019331" cy="501794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44522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7491D-0019-442E-BF38-55D353A9E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Actual Work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E830C-82A5-42B4-8B4C-ED11629D0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265" y="1690689"/>
            <a:ext cx="4265645" cy="3189222"/>
          </a:xfrm>
        </p:spPr>
        <p:txBody>
          <a:bodyPr/>
          <a:lstStyle/>
          <a:p>
            <a:r>
              <a:rPr lang="en-NZ" dirty="0"/>
              <a:t>Callan</a:t>
            </a:r>
          </a:p>
          <a:p>
            <a:pPr lvl="1"/>
            <a:r>
              <a:rPr lang="en-NZ" dirty="0"/>
              <a:t>Front End Design</a:t>
            </a:r>
          </a:p>
          <a:p>
            <a:pPr lvl="1"/>
            <a:r>
              <a:rPr lang="en-NZ" dirty="0"/>
              <a:t>Login / Logout</a:t>
            </a:r>
          </a:p>
          <a:p>
            <a:pPr lvl="1"/>
            <a:r>
              <a:rPr lang="en-NZ" dirty="0"/>
              <a:t>Encryption</a:t>
            </a:r>
          </a:p>
          <a:p>
            <a:pPr lvl="1"/>
            <a:r>
              <a:rPr lang="en-NZ" dirty="0"/>
              <a:t>Heroku Setup</a:t>
            </a:r>
          </a:p>
          <a:p>
            <a:pPr lvl="1"/>
            <a:r>
              <a:rPr lang="en-NZ" dirty="0"/>
              <a:t>Client Side GET / POST</a:t>
            </a:r>
          </a:p>
          <a:p>
            <a:pPr lvl="2"/>
            <a:r>
              <a:rPr lang="en-NZ" dirty="0"/>
              <a:t>Connecting client and server</a:t>
            </a:r>
          </a:p>
          <a:p>
            <a:pPr marL="457200" lvl="1" indent="0">
              <a:buNone/>
            </a:pPr>
            <a:endParaRPr lang="en-NZ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2B8B25-12E0-46F5-B1F4-38A0A9E22961}"/>
              </a:ext>
            </a:extLst>
          </p:cNvPr>
          <p:cNvSpPr txBox="1">
            <a:spLocks/>
          </p:cNvSpPr>
          <p:nvPr/>
        </p:nvSpPr>
        <p:spPr>
          <a:xfrm>
            <a:off x="5179269" y="1673874"/>
            <a:ext cx="4265645" cy="2898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/>
              <a:t>Ashley</a:t>
            </a:r>
          </a:p>
          <a:p>
            <a:pPr lvl="1"/>
            <a:r>
              <a:rPr lang="en-NZ" dirty="0"/>
              <a:t>Server Design</a:t>
            </a:r>
          </a:p>
          <a:p>
            <a:pPr lvl="1"/>
            <a:r>
              <a:rPr lang="en-NZ" dirty="0"/>
              <a:t>API Design</a:t>
            </a:r>
          </a:p>
          <a:p>
            <a:pPr lvl="2"/>
            <a:r>
              <a:rPr lang="en-NZ" dirty="0"/>
              <a:t>Creating endpoints for REST</a:t>
            </a:r>
          </a:p>
          <a:p>
            <a:pPr lvl="1"/>
            <a:r>
              <a:rPr lang="en-NZ" dirty="0"/>
              <a:t>Database Design</a:t>
            </a:r>
          </a:p>
          <a:p>
            <a:pPr lvl="1"/>
            <a:r>
              <a:rPr lang="en-NZ" dirty="0"/>
              <a:t>Routing</a:t>
            </a:r>
          </a:p>
          <a:p>
            <a:pPr lvl="2"/>
            <a:r>
              <a:rPr lang="en-NZ" dirty="0"/>
              <a:t>Tying everything together</a:t>
            </a:r>
          </a:p>
          <a:p>
            <a:pPr lvl="2"/>
            <a:endParaRPr lang="en-NZ" dirty="0"/>
          </a:p>
          <a:p>
            <a:pPr lvl="1"/>
            <a:endParaRPr lang="en-NZ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9FC23C-3741-45F9-B988-9C1C355A3574}"/>
              </a:ext>
            </a:extLst>
          </p:cNvPr>
          <p:cNvSpPr txBox="1">
            <a:spLocks/>
          </p:cNvSpPr>
          <p:nvPr/>
        </p:nvSpPr>
        <p:spPr>
          <a:xfrm>
            <a:off x="614264" y="4911597"/>
            <a:ext cx="11272936" cy="15812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/>
              <a:t>There was also lots of overlap of work, working on the same components at the time</a:t>
            </a:r>
          </a:p>
          <a:p>
            <a:pPr lvl="1"/>
            <a:r>
              <a:rPr lang="en-NZ" dirty="0"/>
              <a:t>Work distribution felt healthy, didn’t feel like one member of the group was unfairly burdened with more work</a:t>
            </a:r>
          </a:p>
        </p:txBody>
      </p:sp>
    </p:spTree>
    <p:extLst>
      <p:ext uri="{BB962C8B-B14F-4D97-AF65-F5344CB8AC3E}">
        <p14:creationId xmlns:p14="http://schemas.microsoft.com/office/powerpoint/2010/main" val="840923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5F150-6283-41A7-A817-DB3BDB0E3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NZ" dirty="0"/>
              <a:t>Website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EE645-50AC-4653-AE71-218CEAEE4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NZ" sz="2000" dirty="0"/>
              <a:t>Developer Tools provides some handy metrics for analysing performance</a:t>
            </a:r>
          </a:p>
          <a:p>
            <a:pPr lvl="1"/>
            <a:r>
              <a:rPr lang="en-NZ" sz="1600" dirty="0"/>
              <a:t>Total Load time ~985ms</a:t>
            </a:r>
          </a:p>
          <a:p>
            <a:pPr lvl="1"/>
            <a:r>
              <a:rPr lang="en-NZ" sz="1600" dirty="0"/>
              <a:t>Total time loading scripts / HTML ~110ms</a:t>
            </a:r>
          </a:p>
          <a:p>
            <a:pPr lvl="1"/>
            <a:r>
              <a:rPr lang="en-NZ" sz="1600" dirty="0"/>
              <a:t>We can see the majority of the loading time was a result of the fetching of resources</a:t>
            </a:r>
          </a:p>
          <a:p>
            <a:pPr lvl="2"/>
            <a:r>
              <a:rPr lang="en-NZ" sz="1200" dirty="0"/>
              <a:t>This could be remedied / mitigated through a more streamlined resource </a:t>
            </a:r>
            <a:r>
              <a:rPr lang="en-NZ" sz="1200"/>
              <a:t>loading pipeline</a:t>
            </a:r>
          </a:p>
          <a:p>
            <a:pPr lvl="1"/>
            <a:endParaRPr lang="en-NZ" sz="2000" dirty="0"/>
          </a:p>
          <a:p>
            <a:endParaRPr lang="en-NZ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D85D14-6F5C-4FC9-8EF1-D730E631B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920" y="807593"/>
            <a:ext cx="4663214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14986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4954C0-D3A5-463A-87A9-3CFFC816F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874" y="2637896"/>
            <a:ext cx="2690858" cy="1588946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1C1BF5-B860-4E13-9F00-884CF15C0B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5770" y="3213727"/>
            <a:ext cx="3251032" cy="5364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1FAB6E-4B16-4186-8406-4F74A57AE6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948" y="799793"/>
            <a:ext cx="3228290" cy="6037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06ED30-1562-436E-B00F-BB032DFF84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770" y="5453799"/>
            <a:ext cx="3225770" cy="5802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B260C6-2296-4008-B961-ACE073F49E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2826" y="4931318"/>
            <a:ext cx="2575599" cy="158129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5A17FC0-D416-4C8B-A9E6-5924D352B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127" y="-680"/>
            <a:ext cx="4236873" cy="685868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0041C9-BFED-45F7-9D8D-FE7E40413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2152" y="1010485"/>
            <a:ext cx="2840391" cy="33539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REST Response Times - GET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82DC870-E8E5-4050-B10C-CC24FC67E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2285774"/>
            <a:ext cx="8020742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76A74F-C283-4DED-BD4D-086753B7C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4571549"/>
            <a:ext cx="8113985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B2791FB-B2F7-4BBE-B8D8-74C37FF9E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4319" y="-680"/>
            <a:ext cx="0" cy="6858003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891B5DE-6811-4844-BB18-472A3F360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20742" y="-680"/>
            <a:ext cx="0" cy="224028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1287D2BE-B20D-4049-8AE6-9D069D5DDF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72826" y="261305"/>
            <a:ext cx="2357234" cy="1714847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7A9CA3A-7216-41E0-B3CD-058077FD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40636" y="4571549"/>
            <a:ext cx="1892695" cy="0"/>
          </a:xfrm>
          <a:prstGeom prst="line">
            <a:avLst/>
          </a:prstGeom>
          <a:ln w="15875">
            <a:solidFill>
              <a:srgbClr val="FFFFFF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F496A03-8426-42DF-AEF6-BB8018A659AA}"/>
              </a:ext>
            </a:extLst>
          </p:cNvPr>
          <p:cNvSpPr txBox="1"/>
          <p:nvPr/>
        </p:nvSpPr>
        <p:spPr>
          <a:xfrm>
            <a:off x="6820678" y="1010485"/>
            <a:ext cx="938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407ms</a:t>
            </a:r>
            <a:endParaRPr lang="en-NZ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FC0275-BE5E-44A8-AD10-CB18739884AB}"/>
              </a:ext>
            </a:extLst>
          </p:cNvPr>
          <p:cNvSpPr txBox="1"/>
          <p:nvPr/>
        </p:nvSpPr>
        <p:spPr>
          <a:xfrm>
            <a:off x="7016472" y="3213727"/>
            <a:ext cx="938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411ms</a:t>
            </a:r>
            <a:endParaRPr lang="en-NZ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C0FD76-2B7E-4165-8C1E-A2EADC2004B1}"/>
              </a:ext>
            </a:extLst>
          </p:cNvPr>
          <p:cNvSpPr txBox="1"/>
          <p:nvPr/>
        </p:nvSpPr>
        <p:spPr>
          <a:xfrm>
            <a:off x="6963452" y="5478183"/>
            <a:ext cx="938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411ms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40302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5A17FC0-D416-4C8B-A9E6-5924D352B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127" y="-680"/>
            <a:ext cx="4236873" cy="685868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0041C9-BFED-45F7-9D8D-FE7E40413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2152" y="1010485"/>
            <a:ext cx="2840391" cy="33539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REST Response Times - POST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82DC870-E8E5-4050-B10C-CC24FC67E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2285774"/>
            <a:ext cx="8020742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76A74F-C283-4DED-BD4D-086753B7C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4571549"/>
            <a:ext cx="8113985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B2791FB-B2F7-4BBE-B8D8-74C37FF9E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4319" y="-680"/>
            <a:ext cx="0" cy="6858003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891B5DE-6811-4844-BB18-472A3F360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20742" y="-680"/>
            <a:ext cx="0" cy="224028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7A9CA3A-7216-41E0-B3CD-058077FD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40636" y="4571549"/>
            <a:ext cx="1892695" cy="0"/>
          </a:xfrm>
          <a:prstGeom prst="line">
            <a:avLst/>
          </a:prstGeom>
          <a:ln w="15875">
            <a:solidFill>
              <a:srgbClr val="FFFFFF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F496A03-8426-42DF-AEF6-BB8018A659AA}"/>
              </a:ext>
            </a:extLst>
          </p:cNvPr>
          <p:cNvSpPr txBox="1"/>
          <p:nvPr/>
        </p:nvSpPr>
        <p:spPr>
          <a:xfrm>
            <a:off x="7162404" y="927276"/>
            <a:ext cx="938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869ms</a:t>
            </a:r>
            <a:endParaRPr lang="en-NZ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FC0275-BE5E-44A8-AD10-CB18739884AB}"/>
              </a:ext>
            </a:extLst>
          </p:cNvPr>
          <p:cNvSpPr txBox="1"/>
          <p:nvPr/>
        </p:nvSpPr>
        <p:spPr>
          <a:xfrm>
            <a:off x="7179984" y="3220908"/>
            <a:ext cx="938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524ms</a:t>
            </a:r>
            <a:endParaRPr lang="en-NZ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C0FD76-2B7E-4165-8C1E-A2EADC2004B1}"/>
              </a:ext>
            </a:extLst>
          </p:cNvPr>
          <p:cNvSpPr txBox="1"/>
          <p:nvPr/>
        </p:nvSpPr>
        <p:spPr>
          <a:xfrm>
            <a:off x="7210257" y="5561963"/>
            <a:ext cx="938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877ms</a:t>
            </a:r>
            <a:endParaRPr lang="en-NZ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2BEA5A-A3E0-43BD-9998-6345DB9C0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48" y="265436"/>
            <a:ext cx="3692018" cy="17525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511EEA-3DA5-47D9-9BC1-340ABA4ED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49" y="2684813"/>
            <a:ext cx="3692018" cy="145760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B8E3F54-0930-431D-B15D-0859171346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80" y="4875522"/>
            <a:ext cx="3781953" cy="17147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67EB9C7-4002-423E-AE09-5BFC78F8AD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0043" y="282166"/>
            <a:ext cx="2907467" cy="160456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A2F6E02-30A4-40FD-8487-75141C1CB2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1559" y="2562952"/>
            <a:ext cx="2991136" cy="17720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2443F35-61C6-4A48-8388-ADB600EB6D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8233" y="4875523"/>
            <a:ext cx="2964462" cy="174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918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6B130-80CB-4E58-A006-8F36AC736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284731"/>
            <a:ext cx="9637776" cy="1430696"/>
          </a:xfrm>
        </p:spPr>
        <p:txBody>
          <a:bodyPr>
            <a:normAutofit/>
          </a:bodyPr>
          <a:lstStyle/>
          <a:p>
            <a:r>
              <a:rPr lang="en-NZ" dirty="0"/>
              <a:t>Planned Web Application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0EF10-E413-4420-85FA-F6A63AA3A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64" y="2853879"/>
            <a:ext cx="9637776" cy="2714771"/>
          </a:xfrm>
        </p:spPr>
        <p:txBody>
          <a:bodyPr>
            <a:normAutofit/>
          </a:bodyPr>
          <a:lstStyle/>
          <a:p>
            <a:r>
              <a:rPr lang="en-NZ" sz="2000" dirty="0"/>
              <a:t>Our Planned Web Application was intended to be a Coffee Marketplace where a user could log in and add items to their cart</a:t>
            </a:r>
          </a:p>
          <a:p>
            <a:pPr lvl="1"/>
            <a:r>
              <a:rPr lang="en-NZ" sz="2000" dirty="0"/>
              <a:t>A user would be able to create an account</a:t>
            </a:r>
          </a:p>
          <a:p>
            <a:pPr lvl="1"/>
            <a:r>
              <a:rPr lang="en-NZ" sz="2000" dirty="0"/>
              <a:t>Once an account was created, a user could log in and add items to their cart</a:t>
            </a:r>
          </a:p>
          <a:p>
            <a:pPr lvl="1"/>
            <a:r>
              <a:rPr lang="en-NZ" sz="2000" dirty="0"/>
              <a:t>User password would be encrypted and stored in the database.</a:t>
            </a:r>
          </a:p>
          <a:p>
            <a:pPr lvl="1"/>
            <a:r>
              <a:rPr lang="en-NZ" sz="2000" dirty="0"/>
              <a:t>Products would also be stored in the database</a:t>
            </a:r>
          </a:p>
          <a:p>
            <a:pPr lvl="1"/>
            <a:r>
              <a:rPr lang="en-NZ" sz="2000" dirty="0"/>
              <a:t>Products could be added through a form or through POST requests to the server API</a:t>
            </a:r>
          </a:p>
        </p:txBody>
      </p:sp>
    </p:spTree>
    <p:extLst>
      <p:ext uri="{BB962C8B-B14F-4D97-AF65-F5344CB8AC3E}">
        <p14:creationId xmlns:p14="http://schemas.microsoft.com/office/powerpoint/2010/main" val="2000694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81675A-602D-418C-96EC-D62E31B1D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0" y="1369938"/>
            <a:ext cx="3210854" cy="4114800"/>
          </a:xfrm>
        </p:spPr>
        <p:txBody>
          <a:bodyPr>
            <a:normAutofit/>
          </a:bodyPr>
          <a:lstStyle/>
          <a:p>
            <a:r>
              <a:rPr lang="en-US" dirty="0"/>
              <a:t>REST Response times – Discussion	</a:t>
            </a:r>
            <a:endParaRPr lang="en-NZ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92F8DF-EE34-4FC5-9FFE-76EB2E3B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3168614" y="3429000"/>
            <a:ext cx="3200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BFFA1-5147-4D92-A274-136E91217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0505" y="1371600"/>
            <a:ext cx="5872185" cy="4114800"/>
          </a:xfrm>
        </p:spPr>
        <p:txBody>
          <a:bodyPr anchor="ctr">
            <a:normAutofit/>
          </a:bodyPr>
          <a:lstStyle/>
          <a:p>
            <a:r>
              <a:rPr lang="en-US" sz="2200" dirty="0"/>
              <a:t>Our REST Response times are definitely reasonably high. </a:t>
            </a:r>
          </a:p>
          <a:p>
            <a:pPr lvl="1"/>
            <a:r>
              <a:rPr lang="en-US" sz="2200" dirty="0"/>
              <a:t>This will create a bottleneck on the server side </a:t>
            </a:r>
          </a:p>
          <a:p>
            <a:pPr lvl="1"/>
            <a:r>
              <a:rPr lang="en-US" sz="2200" dirty="0"/>
              <a:t>The client side should be mostly unaffected as these requests are largely ASYNC requests, however, some requests such as GET products will affect the user experience</a:t>
            </a:r>
          </a:p>
          <a:p>
            <a:pPr lvl="1"/>
            <a:r>
              <a:rPr lang="en-US" sz="2200" dirty="0"/>
              <a:t>This is definitely something that would need to be addressed should the web application be scaled up for increased use </a:t>
            </a:r>
            <a:endParaRPr lang="en-NZ" sz="2200" dirty="0"/>
          </a:p>
        </p:txBody>
      </p:sp>
    </p:spTree>
    <p:extLst>
      <p:ext uri="{BB962C8B-B14F-4D97-AF65-F5344CB8AC3E}">
        <p14:creationId xmlns:p14="http://schemas.microsoft.com/office/powerpoint/2010/main" val="2082562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2EC8C-02A7-459A-BC3C-5029CBDB4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365" y="135502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Demonstration</a:t>
            </a:r>
            <a:endParaRPr lang="en-NZ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E7E6AE-6643-44B2-88C6-A4E9A5CE1FF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12365" y="2580634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2155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3716A-A466-4F04-BAA1-3A6DB8F43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284731"/>
            <a:ext cx="9637776" cy="1430696"/>
          </a:xfrm>
        </p:spPr>
        <p:txBody>
          <a:bodyPr>
            <a:normAutofit/>
          </a:bodyPr>
          <a:lstStyle/>
          <a:p>
            <a:r>
              <a:rPr lang="en-NZ" dirty="0"/>
              <a:t>Delivered Web Application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F8484-A231-4A52-959E-6C6B7E207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64" y="2853879"/>
            <a:ext cx="9637776" cy="2714771"/>
          </a:xfrm>
        </p:spPr>
        <p:txBody>
          <a:bodyPr>
            <a:normAutofit/>
          </a:bodyPr>
          <a:lstStyle/>
          <a:p>
            <a:r>
              <a:rPr lang="en-NZ" sz="1400"/>
              <a:t>Our delivered web application missed several features due to the size of our group, but many of the core features are functional</a:t>
            </a:r>
          </a:p>
          <a:p>
            <a:pPr lvl="1"/>
            <a:r>
              <a:rPr lang="en-NZ" sz="1400"/>
              <a:t>Users can create accounts </a:t>
            </a:r>
          </a:p>
          <a:p>
            <a:pPr lvl="1"/>
            <a:r>
              <a:rPr lang="en-NZ" sz="1400"/>
              <a:t>Passwords are encrypted and have to follow specific specifications</a:t>
            </a:r>
          </a:p>
          <a:p>
            <a:pPr lvl="1"/>
            <a:r>
              <a:rPr lang="en-NZ" sz="1400"/>
              <a:t>Users can log in</a:t>
            </a:r>
          </a:p>
          <a:p>
            <a:pPr lvl="1"/>
            <a:r>
              <a:rPr lang="en-NZ" sz="1400"/>
              <a:t>All users and products are stored in the database</a:t>
            </a:r>
          </a:p>
          <a:p>
            <a:pPr lvl="1"/>
            <a:r>
              <a:rPr lang="en-NZ" sz="1400"/>
              <a:t>Products are fetched from the database on page load for displaying</a:t>
            </a:r>
          </a:p>
          <a:p>
            <a:pPr lvl="1"/>
            <a:r>
              <a:rPr lang="en-NZ" sz="1400"/>
              <a:t>Structured with MVC</a:t>
            </a:r>
          </a:p>
          <a:p>
            <a:pPr lvl="1"/>
            <a:r>
              <a:rPr lang="en-NZ" sz="1400"/>
              <a:t>Web application supports RESTful requests</a:t>
            </a:r>
          </a:p>
          <a:p>
            <a:pPr lvl="2"/>
            <a:r>
              <a:rPr lang="en-NZ" sz="1400"/>
              <a:t>GET</a:t>
            </a:r>
          </a:p>
          <a:p>
            <a:pPr lvl="2"/>
            <a:r>
              <a:rPr lang="en-NZ" sz="1400"/>
              <a:t>POST</a:t>
            </a:r>
          </a:p>
        </p:txBody>
      </p:sp>
    </p:spTree>
    <p:extLst>
      <p:ext uri="{BB962C8B-B14F-4D97-AF65-F5344CB8AC3E}">
        <p14:creationId xmlns:p14="http://schemas.microsoft.com/office/powerpoint/2010/main" val="841454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86A0A-A716-4E8E-8C94-4025368C3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21" y="640081"/>
            <a:ext cx="4467306" cy="379348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Front End of Web Application </a:t>
            </a:r>
            <a:b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Homepage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926" y="0"/>
            <a:ext cx="756607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903" y="640091"/>
            <a:ext cx="6266120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E635A5-C555-4B11-BE46-E044903D3A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1735" y="1952804"/>
            <a:ext cx="5934456" cy="295239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40499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F3458-FAAD-4D03-9DDB-3B0CF94A5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3" y="640081"/>
            <a:ext cx="4152122" cy="379348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Front End of Web Application - Login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926" y="0"/>
            <a:ext cx="756607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903" y="640091"/>
            <a:ext cx="6266120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088ED6-93F5-4628-A836-3923363C1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1735" y="1952804"/>
            <a:ext cx="5934456" cy="295239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79684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5728-2084-400A-A653-B79529308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640081"/>
            <a:ext cx="4282811" cy="379348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Front End of Web Application – Create Account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926" y="0"/>
            <a:ext cx="756607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903" y="640091"/>
            <a:ext cx="6266120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8CDBC8-2CE0-4D78-B341-01117051D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1735" y="1952804"/>
            <a:ext cx="5934456" cy="295239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18517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1739CA5-F0F5-48E1-8E8C-F24B7182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3">
            <a:extLst>
              <a:ext uri="{FF2B5EF4-FFF2-40B4-BE49-F238E27FC236}">
                <a16:creationId xmlns:a16="http://schemas.microsoft.com/office/drawing/2014/main" id="{3EAD2937-F230-41D4-B9C5-975B129BF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D444A3-C338-4886-B7F1-4BA2AF46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3395E0-78CA-41EC-9EF5-636AEFB28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56" y="1444741"/>
            <a:ext cx="9357865" cy="10419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our application doesn’t do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991E6-9F91-47FB-A26D-34C2C6836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2656" y="2701427"/>
            <a:ext cx="4483324" cy="26999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900"/>
              <a:t>These are missing features due largely to time constraints and the size of our group</a:t>
            </a:r>
          </a:p>
          <a:p>
            <a:pPr lvl="1"/>
            <a:r>
              <a:rPr lang="en-US" sz="1900"/>
              <a:t>EJS Template Code (Webpage is HTML)</a:t>
            </a:r>
          </a:p>
          <a:p>
            <a:pPr lvl="1"/>
            <a:r>
              <a:rPr lang="en-US" sz="1900"/>
              <a:t>Admin privileges (Product Editing, Deleting, etc.)</a:t>
            </a:r>
          </a:p>
          <a:p>
            <a:pPr lvl="1"/>
            <a:r>
              <a:rPr lang="en-US" sz="1900"/>
              <a:t>Sessions / Cookies</a:t>
            </a:r>
          </a:p>
          <a:p>
            <a:pPr lvl="1"/>
            <a:r>
              <a:rPr lang="en-US" sz="1900"/>
              <a:t>OAUTH / OpenID Connect</a:t>
            </a:r>
          </a:p>
          <a:p>
            <a:pPr marL="457200" lvl="1"/>
            <a:endParaRPr lang="en-US" sz="190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DF8A9D5-DBE7-4656-A7A9-7DC65164BAB6}"/>
              </a:ext>
            </a:extLst>
          </p:cNvPr>
          <p:cNvSpPr txBox="1">
            <a:spLocks/>
          </p:cNvSpPr>
          <p:nvPr/>
        </p:nvSpPr>
        <p:spPr>
          <a:xfrm>
            <a:off x="6256020" y="2701427"/>
            <a:ext cx="4554501" cy="2699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These features were planned, but could not be implemented as our workload was simply too high only having a group of 2</a:t>
            </a:r>
          </a:p>
          <a:p>
            <a:pPr marL="457200"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57472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372F33-FEBE-4A0F-BBBF-FA12523F4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284731"/>
            <a:ext cx="9637776" cy="1430696"/>
          </a:xfrm>
        </p:spPr>
        <p:txBody>
          <a:bodyPr>
            <a:normAutofit/>
          </a:bodyPr>
          <a:lstStyle/>
          <a:p>
            <a:r>
              <a:rPr lang="en-NZ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802B4-594A-4AD8-8F16-AA8B094F9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64" y="2853879"/>
            <a:ext cx="9637776" cy="2714771"/>
          </a:xfrm>
        </p:spPr>
        <p:txBody>
          <a:bodyPr>
            <a:normAutofit/>
          </a:bodyPr>
          <a:lstStyle/>
          <a:p>
            <a:r>
              <a:rPr lang="en-NZ" sz="2000" dirty="0"/>
              <a:t>Our database design is reasonably simple</a:t>
            </a:r>
          </a:p>
          <a:p>
            <a:pPr lvl="1"/>
            <a:r>
              <a:rPr lang="en-NZ" sz="2000" dirty="0"/>
              <a:t>2 Collections</a:t>
            </a:r>
          </a:p>
          <a:p>
            <a:pPr lvl="2"/>
            <a:r>
              <a:rPr lang="en-NZ" dirty="0"/>
              <a:t>Products Collection</a:t>
            </a:r>
          </a:p>
          <a:p>
            <a:pPr lvl="2"/>
            <a:r>
              <a:rPr lang="en-NZ" dirty="0"/>
              <a:t>Users Collection</a:t>
            </a:r>
          </a:p>
          <a:p>
            <a:pPr lvl="2"/>
            <a:r>
              <a:rPr lang="en-NZ" dirty="0"/>
              <a:t>Stored in JSON Format</a:t>
            </a:r>
          </a:p>
          <a:p>
            <a:pPr lvl="2"/>
            <a:r>
              <a:rPr lang="en-NZ" dirty="0"/>
              <a:t>All passwords encrypted with Salt + Hash</a:t>
            </a:r>
          </a:p>
        </p:txBody>
      </p:sp>
    </p:spTree>
    <p:extLst>
      <p:ext uri="{BB962C8B-B14F-4D97-AF65-F5344CB8AC3E}">
        <p14:creationId xmlns:p14="http://schemas.microsoft.com/office/powerpoint/2010/main" val="1032819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0515A-6B3F-4300-A8C3-A866A89B0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7" y="338328"/>
            <a:ext cx="6255725" cy="1608328"/>
          </a:xfrm>
        </p:spPr>
        <p:txBody>
          <a:bodyPr>
            <a:normAutofit/>
          </a:bodyPr>
          <a:lstStyle/>
          <a:p>
            <a:r>
              <a:rPr lang="en-NZ" sz="3600" dirty="0"/>
              <a:t>Database – MongoDB Compass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ounded Rectangle 26">
            <a:extLst>
              <a:ext uri="{FF2B5EF4-FFF2-40B4-BE49-F238E27FC236}">
                <a16:creationId xmlns:a16="http://schemas.microsoft.com/office/drawing/2014/main" id="{48AADC38-41AB-482C-B8C3-6B9CD91B6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6035"/>
            <a:ext cx="11548872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2BEA3A-8937-4221-A7AB-34BA368AA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319" y="2746075"/>
            <a:ext cx="3283609" cy="32918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0AAF11-464A-4EA8-921F-5906FCF69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023" y="2746075"/>
            <a:ext cx="3283609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135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E2B140CFF2F84E80152486CC848D38" ma:contentTypeVersion="4" ma:contentTypeDescription="Create a new document." ma:contentTypeScope="" ma:versionID="c2f1120ed62021184079d24d66604527">
  <xsd:schema xmlns:xsd="http://www.w3.org/2001/XMLSchema" xmlns:xs="http://www.w3.org/2001/XMLSchema" xmlns:p="http://schemas.microsoft.com/office/2006/metadata/properties" xmlns:ns3="853a52ad-967e-4f8a-be8a-31da237b0a45" targetNamespace="http://schemas.microsoft.com/office/2006/metadata/properties" ma:root="true" ma:fieldsID="3ef5e8947ab0eec8c81f789222e249c9" ns3:_="">
    <xsd:import namespace="853a52ad-967e-4f8a-be8a-31da237b0a4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3a52ad-967e-4f8a-be8a-31da237b0a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96AA473-461F-44C1-9AD7-DB14AB3766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ADB18DD-4B95-47F5-A8CA-D3548FF41A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3a52ad-967e-4f8a-be8a-31da237b0a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6E9412E-2724-4470-8944-661D15405140}">
  <ds:schemaRefs>
    <ds:schemaRef ds:uri="http://purl.org/dc/elements/1.1/"/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microsoft.com/office/2006/metadata/properties"/>
    <ds:schemaRef ds:uri="853a52ad-967e-4f8a-be8a-31da237b0a45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716</Words>
  <Application>Microsoft Office PowerPoint</Application>
  <PresentationFormat>Widescreen</PresentationFormat>
  <Paragraphs>106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NWEN304 Group Project</vt:lpstr>
      <vt:lpstr>Planned Web Application </vt:lpstr>
      <vt:lpstr>Delivered Web Application </vt:lpstr>
      <vt:lpstr>Front End of Web Application  - Homepage</vt:lpstr>
      <vt:lpstr>Front End of Web Application - Login</vt:lpstr>
      <vt:lpstr>Front End of Web Application – Create Account</vt:lpstr>
      <vt:lpstr>What our application doesn’t do </vt:lpstr>
      <vt:lpstr>Database</vt:lpstr>
      <vt:lpstr>Database – MongoDB Compass</vt:lpstr>
      <vt:lpstr>Password Encryption </vt:lpstr>
      <vt:lpstr>Restful Requests </vt:lpstr>
      <vt:lpstr>Restful Requests</vt:lpstr>
      <vt:lpstr>Restful Requests</vt:lpstr>
      <vt:lpstr>Restful Reponses </vt:lpstr>
      <vt:lpstr>Work Distribution </vt:lpstr>
      <vt:lpstr>Actual Work Distribution</vt:lpstr>
      <vt:lpstr>Website Performance</vt:lpstr>
      <vt:lpstr>REST Response Times - GET</vt:lpstr>
      <vt:lpstr>REST Response Times - POST</vt:lpstr>
      <vt:lpstr>REST Response times – Discussion 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NWEN304 Group Project</dc:title>
  <dc:creator>Callan McAllister</dc:creator>
  <cp:lastModifiedBy>Callan McAllister</cp:lastModifiedBy>
  <cp:revision>2</cp:revision>
  <dcterms:created xsi:type="dcterms:W3CDTF">2021-10-19T21:01:14Z</dcterms:created>
  <dcterms:modified xsi:type="dcterms:W3CDTF">2021-10-20T01:18:27Z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0x010100EEE2B140CFF2F84E80152486CC848D38</vt:lpwstr>
  </property>
</Properties>
</file>