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016143-E03C-4CFD-AFDC-14E5BDEA754C}"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13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33E54A-A8CA-48C1-9504-691B58049D29}"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832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6C806-BBF7-471C-9527-881CE2266695}"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7755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94063-DF36-4330-A365-08DA1FA5B7D6}"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704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296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CFA4AC-08CC-42CE-BD01-C191750A04EC}"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95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A7A723-92A7-435B-B681-F25B092FEFEB}" type="datetimeFigureOut">
              <a:rPr lang="en-US" smtClean="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226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70639-886C-4FCF-9EAB-ABB5DA3F3F4A}" type="datetimeFigureOut">
              <a:rPr lang="en-US" smtClean="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941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73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404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20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10/15/2024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051123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fa.wikipedia.org/wiki/%D9%85%D8%AA%D9%86%E2%80%8C%D8%A8%D8%A7%D8%B2" TargetMode="External"/><Relationship Id="rId3" Type="http://schemas.openxmlformats.org/officeDocument/2006/relationships/hyperlink" Target="https://fa.wikipedia.org/wiki/%D8%B2%D8%A8%D8%A7%D9%86_%D8%A7%D9%86%DA%AF%D9%84%DB%8C%D8%B3%DB%8C" TargetMode="External"/><Relationship Id="rId7" Type="http://schemas.openxmlformats.org/officeDocument/2006/relationships/hyperlink" Target="https://fa.wikipedia.org/wiki/%D8%A7%D8%B1%D9%84%D9%86%DA%AF"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fa.wikipedia.org/wiki/%D8%B1%D9%88%D8%A8%DB%8C_%D8%A2%D9%86_%D8%B1%DB%8C%D9%84%D8%B2" TargetMode="External"/><Relationship Id="rId5" Type="http://schemas.openxmlformats.org/officeDocument/2006/relationships/hyperlink" Target="https://fa.wikipedia.org/wiki/%DA%AF%DB%8C%D8%AA_(%D9%86%D8%B1%D9%85%E2%80%8C%D8%A7%D9%81%D8%B2%D8%A7%D8%B1)" TargetMode="External"/><Relationship Id="rId4" Type="http://schemas.openxmlformats.org/officeDocument/2006/relationships/hyperlink" Target="https://fa.wikipedia.org/wiki/%DA%A9%D9%86%D8%AA%D8%B1%D9%84_%D9%86%D8%B3%D8%AE%D9%87_%D8%AA%D9%88%D8%B2%DB%8C%D8%B9%E2%80%8C%D8%B4%D8%AF%D9%87"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fa.wikipedia.org/wiki/%D9%85%D8%A7%DB%8C%DA%A9%D8%B1%D9%88%D8%B3%D8%A7%D9%81%D8%AA_%D9%88%D8%B1%D8%AF" TargetMode="External"/><Relationship Id="rId13" Type="http://schemas.openxmlformats.org/officeDocument/2006/relationships/hyperlink" Target="https://fa.wikipedia.org/wiki/%DA%AF%DB%8C%D8%AA%E2%80%8C%D9%87%D8%A7%D8%A8#cite_note-cto-mgmt-style-20" TargetMode="External"/><Relationship Id="rId3" Type="http://schemas.openxmlformats.org/officeDocument/2006/relationships/hyperlink" Target="https://fa.wikipedia.org/w/index.php?title=%D8%A7%D9%86%D8%AF%D8%B1%D8%B3%D9%88%D9%86_%D9%87%D9%88%D8%B1%D9%88%DB%8C%D8%AA%D8%B2&amp;action=edit&amp;redlink=1" TargetMode="External"/><Relationship Id="rId7" Type="http://schemas.openxmlformats.org/officeDocument/2006/relationships/hyperlink" Target="https://fa.wikipedia.org/wiki/%D8%B3%DB%8C%D8%B3%D8%AA%D9%85%E2%80%8C%D9%87%D8%A7%DB%8C_%DA%A9%D9%86%D8%AA%D8%B1%D9%84" TargetMode="External"/><Relationship Id="rId12" Type="http://schemas.openxmlformats.org/officeDocument/2006/relationships/hyperlink" Target="https://fa.wikipedia.org/wiki/%D8%AE%D9%88%D8%AF%D9%85%D8%AF%DB%8C%D8%B1%DB%8C%D8%AA%DB%8C_%DA%A9%D8%A7%D8%B1%DA%AF%D8%B1%D8%A7%D9%86" TargetMode="External"/><Relationship Id="rId2" Type="http://schemas.openxmlformats.org/officeDocument/2006/relationships/hyperlink" Target="https://fa.wikipedia.org/wiki/%D8%AF%D9%84%D8%A7%D8%B1_%D8%A2%D9%85%D8%B1%DB%8C%DA%A9%D8%A7" TargetMode="External"/><Relationship Id="rId1" Type="http://schemas.openxmlformats.org/officeDocument/2006/relationships/slideLayout" Target="../slideLayouts/slideLayout2.xml"/><Relationship Id="rId6" Type="http://schemas.openxmlformats.org/officeDocument/2006/relationships/hyperlink" Target="https://fa.wikipedia.org/wiki/%D9%84%DB%8C%D9%86%D9%88%DA%A9%D8%B3" TargetMode="External"/><Relationship Id="rId11" Type="http://schemas.openxmlformats.org/officeDocument/2006/relationships/hyperlink" Target="https://fa.wikipedia.org/w/index.php?title=%D8%B3%D8%A7%D8%B2%D9%85%D8%A7%D9%86_%D9%85%D8%B3%D8%B7%D8%AD&amp;action=edit&amp;redlink=1" TargetMode="External"/><Relationship Id="rId5" Type="http://schemas.openxmlformats.org/officeDocument/2006/relationships/hyperlink" Target="https://fa.wikipedia.org/wiki/%D9%84%DB%8C%D9%86%D9%88%D8%B3_%D8%AA%D9%88%D8%B1%D9%88%D8%A7%D9%84%D8%AF%D8%B2" TargetMode="External"/><Relationship Id="rId10" Type="http://schemas.openxmlformats.org/officeDocument/2006/relationships/hyperlink" Target="https://fa.wikipedia.org/wiki/%DA%AF%DB%8C%D8%AA%E2%80%8C%D9%87%D8%A7%D8%A8#cite_note-10" TargetMode="External"/><Relationship Id="rId4" Type="http://schemas.openxmlformats.org/officeDocument/2006/relationships/hyperlink" Target="https://fa.wikipedia.org/wiki/%DA%A9%D9%86%D8%AA%D8%B1%D9%84_%D9%86%D8%B3%D8%AE%D9%87" TargetMode="External"/><Relationship Id="rId9" Type="http://schemas.openxmlformats.org/officeDocument/2006/relationships/hyperlink" Target="https://fa.wikipedia.org/wiki/%D9%86%D9%88%D8%B4%D8%AA%D9%87_%D8%B3%D8%A7%D8%AF%D9%87" TargetMode="External"/><Relationship Id="rId14" Type="http://schemas.openxmlformats.org/officeDocument/2006/relationships/hyperlink" Target="https://fa.wikipedia.org/w/index.php?title=%D8%AA%D8%AE%D8%B5%DB%8C%D8%B5_%D8%B1%D8%A7_%D8%A8%D8%A7%D8%B2_%DA%A9%D9%86%DB%8C%D8%AF&amp;action=edit&amp;redlink=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0362"/>
            <a:ext cx="12192000" cy="6858000"/>
          </a:xfrm>
          <a:prstGeom prst="rect">
            <a:avLst/>
          </a:prstGeom>
        </p:spPr>
      </p:pic>
      <p:sp>
        <p:nvSpPr>
          <p:cNvPr id="2" name="Title 1"/>
          <p:cNvSpPr>
            <a:spLocks noGrp="1"/>
          </p:cNvSpPr>
          <p:nvPr>
            <p:ph type="ctrTitle"/>
          </p:nvPr>
        </p:nvSpPr>
        <p:spPr>
          <a:xfrm>
            <a:off x="10217426" y="1025413"/>
            <a:ext cx="1820848" cy="779228"/>
          </a:xfrm>
        </p:spPr>
        <p:txBody>
          <a:bodyPr>
            <a:normAutofit/>
          </a:bodyPr>
          <a:lstStyle/>
          <a:p>
            <a:r>
              <a:rPr lang="fa-IR" sz="4400" dirty="0" smtClean="0">
                <a:latin typeface="Graphik Arabic Black" pitchFamily="50" charset="-78"/>
                <a:cs typeface="Graphik Arabic Black" pitchFamily="50" charset="-78"/>
              </a:rPr>
              <a:t>گیتهاب</a:t>
            </a:r>
            <a:endParaRPr lang="en-US" sz="4400" dirty="0">
              <a:latin typeface="Graphik Arabic Black" pitchFamily="50" charset="-78"/>
              <a:cs typeface="Graphik Arabic Black" pitchFamily="50" charset="-78"/>
            </a:endParaRPr>
          </a:p>
        </p:txBody>
      </p:sp>
      <p:sp>
        <p:nvSpPr>
          <p:cNvPr id="3" name="Subtitle 2"/>
          <p:cNvSpPr>
            <a:spLocks noGrp="1"/>
          </p:cNvSpPr>
          <p:nvPr>
            <p:ph type="subTitle" idx="1"/>
          </p:nvPr>
        </p:nvSpPr>
        <p:spPr>
          <a:xfrm>
            <a:off x="294198" y="2067339"/>
            <a:ext cx="11744076" cy="2055412"/>
          </a:xfrm>
        </p:spPr>
        <p:txBody>
          <a:bodyPr>
            <a:noAutofit/>
          </a:bodyPr>
          <a:lstStyle/>
          <a:p>
            <a:pPr marL="342900" indent="-342900" algn="r" rtl="1">
              <a:buFont typeface="Arial" panose="020B0604020202020204" pitchFamily="34" charset="0"/>
              <a:buChar char="•"/>
            </a:pPr>
            <a:r>
              <a:rPr lang="fa-IR" sz="2400" b="1" dirty="0">
                <a:latin typeface="Graphik Arabic Black" pitchFamily="50" charset="-78"/>
                <a:cs typeface="Graphik Arabic Black" pitchFamily="50" charset="-78"/>
              </a:rPr>
              <a:t>گیت‌هاب (به </a:t>
            </a:r>
            <a:r>
              <a:rPr lang="fa-IR" sz="2400" b="1" dirty="0">
                <a:latin typeface="Graphik Arabic Black" pitchFamily="50" charset="-78"/>
                <a:cs typeface="Graphik Arabic Black" pitchFamily="50" charset="-78"/>
                <a:hlinkClick r:id="rId3" tooltip="زبان انگلیسی"/>
              </a:rPr>
              <a:t>انگلیسی</a:t>
            </a:r>
            <a:r>
              <a:rPr lang="fa-IR" sz="2400" b="1" dirty="0">
                <a:latin typeface="Graphik Arabic Black" pitchFamily="50" charset="-78"/>
                <a:cs typeface="Graphik Arabic Black" pitchFamily="50" charset="-78"/>
              </a:rPr>
              <a:t>: </a:t>
            </a:r>
            <a:r>
              <a:rPr lang="en-US" sz="2400" b="1" dirty="0" smtClean="0">
                <a:latin typeface="Graphik Arabic Black" pitchFamily="50" charset="-78"/>
                <a:cs typeface="Graphik Arabic Black" pitchFamily="50" charset="-78"/>
              </a:rPr>
              <a:t>( GitHub </a:t>
            </a:r>
            <a:r>
              <a:rPr lang="fa-IR" sz="2400" b="1" dirty="0" smtClean="0">
                <a:latin typeface="Graphik Arabic Black" pitchFamily="50" charset="-78"/>
                <a:cs typeface="Graphik Arabic Black" pitchFamily="50" charset="-78"/>
              </a:rPr>
              <a:t>یک </a:t>
            </a:r>
            <a:r>
              <a:rPr lang="fa-IR" sz="2400" b="1" dirty="0">
                <a:latin typeface="Graphik Arabic Black" pitchFamily="50" charset="-78"/>
                <a:cs typeface="Graphik Arabic Black" pitchFamily="50" charset="-78"/>
              </a:rPr>
              <a:t>بستر توسعه برای پروژه‌هایی است که از </a:t>
            </a:r>
            <a:r>
              <a:rPr lang="fa-IR" sz="2400" b="1" dirty="0">
                <a:latin typeface="Graphik Arabic Black" pitchFamily="50" charset="-78"/>
                <a:cs typeface="Graphik Arabic Black" pitchFamily="50" charset="-78"/>
                <a:hlinkClick r:id="rId4" tooltip="کنترل نسخه توزیع‌شده"/>
              </a:rPr>
              <a:t>کنترل نسخه توزیع‌شده</a:t>
            </a:r>
            <a:r>
              <a:rPr lang="fa-IR" sz="2400" b="1" dirty="0">
                <a:latin typeface="Graphik Arabic Black" pitchFamily="50" charset="-78"/>
                <a:cs typeface="Graphik Arabic Black" pitchFamily="50" charset="-78"/>
              </a:rPr>
              <a:t> </a:t>
            </a:r>
            <a:r>
              <a:rPr lang="fa-IR" sz="2400" b="1" dirty="0">
                <a:latin typeface="Graphik Arabic Black" pitchFamily="50" charset="-78"/>
                <a:cs typeface="Graphik Arabic Black" pitchFamily="50" charset="-78"/>
                <a:hlinkClick r:id="rId5" tooltip="گیت (نرم‌افزار)"/>
              </a:rPr>
              <a:t>گیت</a:t>
            </a:r>
            <a:r>
              <a:rPr lang="fa-IR" sz="2400" b="1" dirty="0">
                <a:latin typeface="Graphik Arabic Black" pitchFamily="50" charset="-78"/>
                <a:cs typeface="Graphik Arabic Black" pitchFamily="50" charset="-78"/>
              </a:rPr>
              <a:t> استفاده می‌کنند. گیت‌هاب با استفاده از </a:t>
            </a:r>
            <a:r>
              <a:rPr lang="fa-IR" sz="2400" b="1" dirty="0">
                <a:latin typeface="Graphik Arabic Black" pitchFamily="50" charset="-78"/>
                <a:cs typeface="Graphik Arabic Black" pitchFamily="50" charset="-78"/>
                <a:hlinkClick r:id="rId6" tooltip="روبی آن ریلز"/>
              </a:rPr>
              <a:t>روبی آن ریلز</a:t>
            </a:r>
            <a:r>
              <a:rPr lang="fa-IR" sz="2400" b="1" dirty="0">
                <a:latin typeface="Graphik Arabic Black" pitchFamily="50" charset="-78"/>
                <a:cs typeface="Graphik Arabic Black" pitchFamily="50" charset="-78"/>
              </a:rPr>
              <a:t> و </a:t>
            </a:r>
            <a:r>
              <a:rPr lang="fa-IR" sz="2400" b="1" dirty="0">
                <a:latin typeface="Graphik Arabic Black" pitchFamily="50" charset="-78"/>
                <a:cs typeface="Graphik Arabic Black" pitchFamily="50" charset="-78"/>
                <a:hlinkClick r:id="rId7" tooltip="ارلنگ"/>
              </a:rPr>
              <a:t>ارلنگ</a:t>
            </a:r>
            <a:r>
              <a:rPr lang="fa-IR" sz="2400" b="1" dirty="0">
                <a:latin typeface="Graphik Arabic Black" pitchFamily="50" charset="-78"/>
                <a:cs typeface="Graphik Arabic Black" pitchFamily="50" charset="-78"/>
              </a:rPr>
              <a:t> ساخته شده‌است</a:t>
            </a:r>
            <a:r>
              <a:rPr lang="fa-IR" sz="2400" b="1" dirty="0" smtClean="0">
                <a:latin typeface="Graphik Arabic Black" pitchFamily="50" charset="-78"/>
                <a:cs typeface="Graphik Arabic Black" pitchFamily="50" charset="-78"/>
              </a:rPr>
              <a:t>.</a:t>
            </a:r>
            <a:endParaRPr lang="en-US" sz="2400" b="1" dirty="0" smtClean="0">
              <a:latin typeface="Graphik Arabic Black" pitchFamily="50" charset="-78"/>
              <a:cs typeface="Graphik Arabic Black" pitchFamily="50" charset="-78"/>
            </a:endParaRPr>
          </a:p>
          <a:p>
            <a:pPr marL="342900" indent="-342900" algn="r" rtl="1">
              <a:buFont typeface="Arial" panose="020B0604020202020204" pitchFamily="34" charset="0"/>
              <a:buChar char="•"/>
            </a:pPr>
            <a:r>
              <a:rPr lang="fa-IR" sz="2400" b="1" dirty="0">
                <a:latin typeface="Graphik Arabic Black" pitchFamily="50" charset="-78"/>
                <a:cs typeface="Graphik Arabic Black" pitchFamily="50" charset="-78"/>
              </a:rPr>
              <a:t> این خدمت هم دارای گزینه رایگان برای پروژه‌های </a:t>
            </a:r>
            <a:r>
              <a:rPr lang="fa-IR" sz="2400" b="1" dirty="0">
                <a:latin typeface="Graphik Arabic Black" pitchFamily="50" charset="-78"/>
                <a:cs typeface="Graphik Arabic Black" pitchFamily="50" charset="-78"/>
                <a:hlinkClick r:id="rId8" tooltip="متن‌باز"/>
              </a:rPr>
              <a:t>متن‌باز</a:t>
            </a:r>
            <a:r>
              <a:rPr lang="fa-IR" sz="2400" b="1" dirty="0">
                <a:latin typeface="Graphik Arabic Black" pitchFamily="50" charset="-78"/>
                <a:cs typeface="Graphik Arabic Black" pitchFamily="50" charset="-78"/>
              </a:rPr>
              <a:t> و هم پولی است</a:t>
            </a:r>
            <a:r>
              <a:rPr lang="fa-IR" sz="2400" b="1" dirty="0" smtClean="0">
                <a:latin typeface="Graphik Arabic Black" pitchFamily="50" charset="-78"/>
                <a:cs typeface="Graphik Arabic Black" pitchFamily="50" charset="-78"/>
              </a:rPr>
              <a:t>.</a:t>
            </a:r>
            <a:r>
              <a:rPr lang="fa-IR" sz="2400" b="1" baseline="30000" dirty="0" smtClean="0">
                <a:latin typeface="Graphik Arabic Black" pitchFamily="50" charset="-78"/>
                <a:cs typeface="Graphik Arabic Black" pitchFamily="50" charset="-78"/>
              </a:rPr>
              <a:t> </a:t>
            </a:r>
            <a:r>
              <a:rPr lang="fa-IR" sz="2400" b="1" dirty="0">
                <a:latin typeface="Graphik Arabic Black" pitchFamily="50" charset="-78"/>
                <a:cs typeface="Graphik Arabic Black" pitchFamily="50" charset="-78"/>
              </a:rPr>
              <a:t> توسعهٔ پلتفرم گیت‌هاب در اکتبر ۲۰۰۷، آغاز شد. گیت‌هاب در سال ۲۰۰۸ توسط تام پرستون، کریس ونسترت و پی جی هیت پایه‌گذاری گردید و بر اساس گزارشی در ژوئن ۲۰۱۱، این سرویس محبوب‌ترین سرویس ارائه‌دهنده گیت است</a:t>
            </a:r>
            <a:r>
              <a:rPr lang="fa-IR" sz="2400" b="1" dirty="0" smtClean="0">
                <a:latin typeface="Graphik Arabic Black" pitchFamily="50" charset="-78"/>
                <a:cs typeface="Graphik Arabic Black" pitchFamily="50" charset="-78"/>
              </a:rPr>
              <a:t>.</a:t>
            </a:r>
            <a:endParaRPr lang="en-US" sz="2400" b="1" dirty="0">
              <a:latin typeface="Graphik Arabic Black" pitchFamily="50" charset="-78"/>
              <a:cs typeface="Graphik Arabic Black" pitchFamily="50" charset="-78"/>
            </a:endParaRPr>
          </a:p>
        </p:txBody>
      </p:sp>
      <p:cxnSp>
        <p:nvCxnSpPr>
          <p:cNvPr id="6" name="Straight Connector 5"/>
          <p:cNvCxnSpPr/>
          <p:nvPr/>
        </p:nvCxnSpPr>
        <p:spPr>
          <a:xfrm>
            <a:off x="0" y="1888129"/>
            <a:ext cx="12192000" cy="12233"/>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5470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369" y="930513"/>
            <a:ext cx="10515600" cy="1325563"/>
          </a:xfrm>
        </p:spPr>
        <p:txBody>
          <a:bodyPr>
            <a:noAutofit/>
          </a:bodyPr>
          <a:lstStyle/>
          <a:p>
            <a:pPr marL="285750" indent="-285750" algn="r" rtl="1">
              <a:buFont typeface="Arial" panose="020B0604020202020204" pitchFamily="34" charset="0"/>
              <a:buChar char="•"/>
            </a:pPr>
            <a:r>
              <a:rPr lang="fa-IR" sz="1800" dirty="0">
                <a:latin typeface="Graphik Arabic Black" pitchFamily="50" charset="-78"/>
                <a:cs typeface="Graphik Arabic Black" pitchFamily="50" charset="-78"/>
              </a:rPr>
              <a:t>این سایت عملکردهای یک جامعهٔ مجازی شامل: فید، دنبال‌کننده و گراف شبکه را برای نمایش دادن توسعه دهندگانی که بر یک نسخهٔ مرجع (مخزن) کار می‌کنند، به کاربرانش ارائه می‌دهد.</a:t>
            </a:r>
            <a:br>
              <a:rPr lang="fa-IR" sz="1800" dirty="0">
                <a:latin typeface="Graphik Arabic Black" pitchFamily="50" charset="-78"/>
                <a:cs typeface="Graphik Arabic Black" pitchFamily="50" charset="-78"/>
              </a:rPr>
            </a:br>
            <a:r>
              <a:rPr lang="fa-IR" sz="1800" dirty="0">
                <a:latin typeface="Graphik Arabic Black" pitchFamily="50" charset="-78"/>
                <a:cs typeface="Graphik Arabic Black" pitchFamily="50" charset="-78"/>
              </a:rPr>
              <a:t>در ژوئیه ۲۰۱۲ این شرکت با صد میلیون </a:t>
            </a:r>
            <a:r>
              <a:rPr lang="fa-IR" sz="1800" dirty="0">
                <a:latin typeface="Graphik Arabic Black" pitchFamily="50" charset="-78"/>
                <a:cs typeface="Graphik Arabic Black" pitchFamily="50" charset="-78"/>
                <a:hlinkClick r:id="rId2" tooltip="دلار آمریکا"/>
              </a:rPr>
              <a:t>دلار آمریکا</a:t>
            </a:r>
            <a:r>
              <a:rPr lang="fa-IR" sz="1800" dirty="0">
                <a:latin typeface="Graphik Arabic Black" pitchFamily="50" charset="-78"/>
                <a:cs typeface="Graphik Arabic Black" pitchFamily="50" charset="-78"/>
              </a:rPr>
              <a:t> در سری </a:t>
            </a:r>
            <a:r>
              <a:rPr lang="en-US" sz="1800" dirty="0">
                <a:latin typeface="Graphik Arabic Black" pitchFamily="50" charset="-78"/>
                <a:cs typeface="Graphik Arabic Black" pitchFamily="50" charset="-78"/>
              </a:rPr>
              <a:t>A </a:t>
            </a:r>
            <a:r>
              <a:rPr lang="fa-IR" sz="1800" dirty="0">
                <a:latin typeface="Graphik Arabic Black" pitchFamily="50" charset="-78"/>
                <a:cs typeface="Graphik Arabic Black" pitchFamily="50" charset="-78"/>
              </a:rPr>
              <a:t>سرمایه‌داران اصلی، از طرف </a:t>
            </a:r>
            <a:r>
              <a:rPr lang="fa-IR" sz="1800" dirty="0">
                <a:latin typeface="Graphik Arabic Black" pitchFamily="50" charset="-78"/>
                <a:cs typeface="Graphik Arabic Black" pitchFamily="50" charset="-78"/>
                <a:hlinkClick r:id="rId3" tooltip="اندرسون هورویتز (صفحه وجود ندارد)"/>
              </a:rPr>
              <a:t>اندرسون هورویتز</a:t>
            </a:r>
            <a:r>
              <a:rPr lang="fa-IR" sz="1800" dirty="0">
                <a:latin typeface="Graphik Arabic Black" pitchFamily="50" charset="-78"/>
                <a:cs typeface="Graphik Arabic Black" pitchFamily="50" charset="-78"/>
              </a:rPr>
              <a:t> رده‌بندی </a:t>
            </a:r>
            <a:r>
              <a:rPr lang="fa-IR" sz="1800" dirty="0" smtClean="0">
                <a:latin typeface="Graphik Arabic Black" pitchFamily="50" charset="-78"/>
                <a:cs typeface="Graphik Arabic Black" pitchFamily="50" charset="-78"/>
              </a:rPr>
              <a:t>شد</a:t>
            </a:r>
            <a:r>
              <a:rPr lang="en-US" sz="1800" dirty="0" smtClean="0">
                <a:latin typeface="Graphik Arabic Black" pitchFamily="50" charset="-78"/>
                <a:cs typeface="Graphik Arabic Black" pitchFamily="50" charset="-78"/>
              </a:rPr>
              <a:t>.</a:t>
            </a:r>
            <a:r>
              <a:rPr lang="fa-IR" sz="1800" dirty="0" smtClean="0">
                <a:latin typeface="Graphik Arabic Black" pitchFamily="50" charset="-78"/>
                <a:cs typeface="Graphik Arabic Black" pitchFamily="50" charset="-78"/>
              </a:rPr>
              <a:t/>
            </a:r>
            <a:br>
              <a:rPr lang="fa-IR" sz="1800" dirty="0" smtClean="0">
                <a:latin typeface="Graphik Arabic Black" pitchFamily="50" charset="-78"/>
                <a:cs typeface="Graphik Arabic Black" pitchFamily="50" charset="-78"/>
              </a:rPr>
            </a:br>
            <a:r>
              <a:rPr lang="fa-IR" sz="1800" dirty="0" smtClean="0">
                <a:latin typeface="Graphik Arabic Black" pitchFamily="50" charset="-78"/>
                <a:cs typeface="Graphik Arabic Black" pitchFamily="50" charset="-78"/>
              </a:rPr>
              <a:t>گیت‌هاب </a:t>
            </a:r>
            <a:r>
              <a:rPr lang="fa-IR" sz="1800" dirty="0">
                <a:latin typeface="Graphik Arabic Black" pitchFamily="50" charset="-78"/>
                <a:cs typeface="Graphik Arabic Black" pitchFamily="50" charset="-78"/>
              </a:rPr>
              <a:t>قابلیت توزیع </a:t>
            </a:r>
            <a:r>
              <a:rPr lang="fa-IR" sz="1800" dirty="0">
                <a:latin typeface="Graphik Arabic Black" pitchFamily="50" charset="-78"/>
                <a:cs typeface="Graphik Arabic Black" pitchFamily="50" charset="-78"/>
                <a:hlinkClick r:id="rId4" tooltip="کنترل نسخه"/>
              </a:rPr>
              <a:t>کنترل نسخه</a:t>
            </a:r>
            <a:r>
              <a:rPr lang="fa-IR" sz="1800" dirty="0">
                <a:latin typeface="Graphik Arabic Black" pitchFamily="50" charset="-78"/>
                <a:cs typeface="Graphik Arabic Black" pitchFamily="50" charset="-78"/>
              </a:rPr>
              <a:t> و مدیریت کد منبع(</a:t>
            </a:r>
            <a:r>
              <a:rPr lang="en-US" sz="1800" dirty="0">
                <a:latin typeface="Graphik Arabic Black" pitchFamily="50" charset="-78"/>
                <a:cs typeface="Graphik Arabic Black" pitchFamily="50" charset="-78"/>
              </a:rPr>
              <a:t>SCM) </a:t>
            </a:r>
            <a:r>
              <a:rPr lang="fa-IR" sz="1800" dirty="0">
                <a:latin typeface="Graphik Arabic Black" pitchFamily="50" charset="-78"/>
                <a:cs typeface="Graphik Arabic Black" pitchFamily="50" charset="-78"/>
              </a:rPr>
              <a:t>از گیت و همچنین اضافه کردن ویژگی‌های خاص آن را عرضه می‌کند.</a:t>
            </a:r>
            <a:br>
              <a:rPr lang="fa-IR" sz="1800" dirty="0">
                <a:latin typeface="Graphik Arabic Black" pitchFamily="50" charset="-78"/>
                <a:cs typeface="Graphik Arabic Black" pitchFamily="50" charset="-78"/>
              </a:rPr>
            </a:br>
            <a:endParaRPr lang="en-US" sz="1800" dirty="0">
              <a:latin typeface="Graphik Arabic Black" pitchFamily="50" charset="-78"/>
              <a:cs typeface="Graphik Arabic Black" pitchFamily="50" charset="-78"/>
            </a:endParaRPr>
          </a:p>
        </p:txBody>
      </p:sp>
      <p:sp>
        <p:nvSpPr>
          <p:cNvPr id="9" name="Content Placeholder 8"/>
          <p:cNvSpPr>
            <a:spLocks noGrp="1"/>
          </p:cNvSpPr>
          <p:nvPr>
            <p:ph idx="1"/>
          </p:nvPr>
        </p:nvSpPr>
        <p:spPr>
          <a:xfrm>
            <a:off x="1460369" y="2256076"/>
            <a:ext cx="10515600" cy="4351338"/>
          </a:xfrm>
        </p:spPr>
        <p:txBody>
          <a:bodyPr>
            <a:normAutofit/>
          </a:bodyPr>
          <a:lstStyle/>
          <a:p>
            <a:pPr algn="r" rtl="1"/>
            <a:r>
              <a:rPr lang="fa-IR" sz="1600" dirty="0" smtClean="0">
                <a:latin typeface="Graphik Arabic Black" pitchFamily="50" charset="-78"/>
                <a:cs typeface="Graphik Arabic Black" pitchFamily="50" charset="-78"/>
              </a:rPr>
              <a:t>در قلب </a:t>
            </a:r>
            <a:r>
              <a:rPr lang="en-US" sz="1600" dirty="0" smtClean="0">
                <a:latin typeface="Graphik Arabic Black" pitchFamily="50" charset="-78"/>
                <a:cs typeface="Graphik Arabic Black" pitchFamily="50" charset="-78"/>
              </a:rPr>
              <a:t>GitHub </a:t>
            </a:r>
            <a:r>
              <a:rPr lang="fa-IR" sz="1600" dirty="0" smtClean="0">
                <a:latin typeface="Graphik Arabic Black" pitchFamily="50" charset="-78"/>
                <a:cs typeface="Graphik Arabic Black" pitchFamily="50" charset="-78"/>
              </a:rPr>
              <a:t>یک پروژه متن‌باز که توسط </a:t>
            </a:r>
            <a:r>
              <a:rPr lang="fa-IR" sz="1600" dirty="0" smtClean="0">
                <a:latin typeface="Graphik Arabic Black" pitchFamily="50" charset="-78"/>
                <a:cs typeface="Graphik Arabic Black" pitchFamily="50" charset="-78"/>
                <a:hlinkClick r:id="rId5" tooltip="لینوس توروالدز"/>
              </a:rPr>
              <a:t>لینوس توروالدز</a:t>
            </a:r>
            <a:r>
              <a:rPr lang="fa-IR" sz="1600" dirty="0" smtClean="0">
                <a:latin typeface="Graphik Arabic Black" pitchFamily="50" charset="-78"/>
                <a:cs typeface="Graphik Arabic Black" pitchFamily="50" charset="-78"/>
              </a:rPr>
              <a:t> (خالق </a:t>
            </a:r>
            <a:r>
              <a:rPr lang="fa-IR" sz="1600" dirty="0" smtClean="0">
                <a:latin typeface="Graphik Arabic Black" pitchFamily="50" charset="-78"/>
                <a:cs typeface="Graphik Arabic Black" pitchFamily="50" charset="-78"/>
                <a:hlinkClick r:id="rId6" tooltip="لینوکس"/>
              </a:rPr>
              <a:t>لینوکس</a:t>
            </a:r>
            <a:r>
              <a:rPr lang="fa-IR" sz="1600" dirty="0" smtClean="0">
                <a:latin typeface="Graphik Arabic Black" pitchFamily="50" charset="-78"/>
                <a:cs typeface="Graphik Arabic Black" pitchFamily="50" charset="-78"/>
              </a:rPr>
              <a:t>) ایجاد شده‌است به نام گیت وجود دارد. در واقع </a:t>
            </a:r>
            <a:r>
              <a:rPr lang="en-US" sz="1600" dirty="0" smtClean="0">
                <a:latin typeface="Graphik Arabic Black" pitchFamily="50" charset="-78"/>
                <a:cs typeface="Graphik Arabic Black" pitchFamily="50" charset="-78"/>
              </a:rPr>
              <a:t>Git </a:t>
            </a:r>
            <a:r>
              <a:rPr lang="fa-IR" sz="1600" dirty="0" smtClean="0">
                <a:latin typeface="Graphik Arabic Black" pitchFamily="50" charset="-78"/>
                <a:cs typeface="Graphik Arabic Black" pitchFamily="50" charset="-78"/>
              </a:rPr>
              <a:t>یک </a:t>
            </a:r>
            <a:r>
              <a:rPr lang="fa-IR" sz="1600" dirty="0" smtClean="0">
                <a:latin typeface="Graphik Arabic Black" pitchFamily="50" charset="-78"/>
                <a:cs typeface="Graphik Arabic Black" pitchFamily="50" charset="-78"/>
                <a:hlinkClick r:id="rId4" tooltip="کنترل نسخه"/>
              </a:rPr>
              <a:t>سیستم کنترل</a:t>
            </a:r>
            <a:r>
              <a:rPr lang="fa-IR" sz="1600" dirty="0" smtClean="0">
                <a:latin typeface="Graphik Arabic Black" pitchFamily="50" charset="-78"/>
                <a:cs typeface="Graphik Arabic Black" pitchFamily="50" charset="-78"/>
              </a:rPr>
              <a:t> نسخهٔ نرم‌افزار است. </a:t>
            </a:r>
            <a:r>
              <a:rPr lang="en-US" sz="1600" dirty="0" smtClean="0">
                <a:latin typeface="Graphik Arabic Black" pitchFamily="50" charset="-78"/>
                <a:cs typeface="Graphik Arabic Black" pitchFamily="50" charset="-78"/>
              </a:rPr>
              <a:t>Matthew McCullough </a:t>
            </a:r>
            <a:r>
              <a:rPr lang="fa-IR" sz="1600" dirty="0" smtClean="0">
                <a:latin typeface="Graphik Arabic Black" pitchFamily="50" charset="-78"/>
                <a:cs typeface="Graphik Arabic Black" pitchFamily="50" charset="-78"/>
              </a:rPr>
              <a:t>یکی از اعضای گیت‌هاب می‌گوید: گیت مانند دیگر </a:t>
            </a:r>
            <a:r>
              <a:rPr lang="fa-IR" sz="1600" dirty="0" smtClean="0">
                <a:latin typeface="Graphik Arabic Black" pitchFamily="50" charset="-78"/>
                <a:cs typeface="Graphik Arabic Black" pitchFamily="50" charset="-78"/>
                <a:hlinkClick r:id="rId7" tooltip="سیستم‌های کنترل"/>
              </a:rPr>
              <a:t>سیستم‌های کنترل</a:t>
            </a:r>
            <a:r>
              <a:rPr lang="fa-IR" sz="1600" dirty="0" smtClean="0">
                <a:latin typeface="Graphik Arabic Black" pitchFamily="50" charset="-78"/>
                <a:cs typeface="Graphik Arabic Black" pitchFamily="50" charset="-78"/>
              </a:rPr>
              <a:t> نسخه، نسخه‌های نرم‌افزار را ذخیره، مدیریت و فراخوانی می‌کند؛ که البته بیشتر برای کدها استفاده می‌شود اما گیت می‌تواند برای هر نوع فایل دیگری مانند یک پرونده </a:t>
            </a:r>
            <a:r>
              <a:rPr lang="fa-IR" sz="1600" dirty="0" smtClean="0">
                <a:latin typeface="Graphik Arabic Black" pitchFamily="50" charset="-78"/>
                <a:cs typeface="Graphik Arabic Black" pitchFamily="50" charset="-78"/>
                <a:hlinkClick r:id="rId8" tooltip="مایکروسافت ورد"/>
              </a:rPr>
              <a:t>ورد</a:t>
            </a:r>
            <a:r>
              <a:rPr lang="fa-IR" sz="1600" dirty="0" smtClean="0">
                <a:latin typeface="Graphik Arabic Black" pitchFamily="50" charset="-78"/>
                <a:cs typeface="Graphik Arabic Black" pitchFamily="50" charset="-78"/>
              </a:rPr>
              <a:t> یا </a:t>
            </a:r>
            <a:r>
              <a:rPr lang="fa-IR" sz="1600" dirty="0" smtClean="0">
                <a:latin typeface="Graphik Arabic Black" pitchFamily="50" charset="-78"/>
                <a:cs typeface="Graphik Arabic Black" pitchFamily="50" charset="-78"/>
                <a:hlinkClick r:id="rId9" tooltip="نوشته ساده"/>
              </a:rPr>
              <a:t>پرونده متنی ساده</a:t>
            </a:r>
            <a:r>
              <a:rPr lang="fa-IR" sz="1600" dirty="0" smtClean="0">
                <a:latin typeface="Graphik Arabic Black" pitchFamily="50" charset="-78"/>
                <a:cs typeface="Graphik Arabic Black" pitchFamily="50" charset="-78"/>
              </a:rPr>
              <a:t> نیز استفاده شود.</a:t>
            </a:r>
          </a:p>
          <a:p>
            <a:pPr algn="r" rtl="1"/>
            <a:r>
              <a:rPr lang="fa-IR" sz="1600" dirty="0" smtClean="0">
                <a:latin typeface="Graphik Arabic Black" pitchFamily="50" charset="-78"/>
                <a:cs typeface="Graphik Arabic Black" pitchFamily="50" charset="-78"/>
              </a:rPr>
              <a:t>در ۱۴ خرداد ۱۳۹۷ مایکروسافت خرید گیت‌هاب را با قیمت</a:t>
            </a:r>
            <a:r>
              <a:rPr lang="fa-IR" sz="1600" u="sng" dirty="0" smtClean="0">
                <a:solidFill>
                  <a:srgbClr val="00B050"/>
                </a:solidFill>
                <a:latin typeface="Graphik Arabic Black" pitchFamily="50" charset="-78"/>
                <a:cs typeface="Graphik Arabic Black" pitchFamily="50" charset="-78"/>
              </a:rPr>
              <a:t> ۷/۵ میلیارد دلار </a:t>
            </a:r>
            <a:r>
              <a:rPr lang="fa-IR" sz="1600" dirty="0" smtClean="0">
                <a:latin typeface="Graphik Arabic Black" pitchFamily="50" charset="-78"/>
                <a:cs typeface="Graphik Arabic Black" pitchFamily="50" charset="-78"/>
              </a:rPr>
              <a:t>تأیید کرد.</a:t>
            </a:r>
            <a:r>
              <a:rPr lang="fa-IR" sz="1600" baseline="30000" dirty="0" smtClean="0">
                <a:latin typeface="Graphik Arabic Black" pitchFamily="50" charset="-78"/>
                <a:cs typeface="Graphik Arabic Black" pitchFamily="50" charset="-78"/>
                <a:hlinkClick r:id="rId10"/>
              </a:rPr>
              <a:t>[۱۰]</a:t>
            </a:r>
            <a:endParaRPr lang="fa-IR" sz="1600" dirty="0" smtClean="0">
              <a:latin typeface="Graphik Arabic Black" pitchFamily="50" charset="-78"/>
              <a:cs typeface="Graphik Arabic Black" pitchFamily="50" charset="-78"/>
            </a:endParaRPr>
          </a:p>
          <a:p>
            <a:pPr algn="r" rtl="1"/>
            <a:r>
              <a:rPr lang="fa-IR" sz="1600" dirty="0" smtClean="0">
                <a:latin typeface="Graphik Arabic Black" pitchFamily="50" charset="-78"/>
                <a:cs typeface="Graphik Arabic Black" pitchFamily="50" charset="-78"/>
              </a:rPr>
              <a:t>گیت‌هاب، در ابتدا یک </a:t>
            </a:r>
            <a:r>
              <a:rPr lang="fa-IR" sz="1600" dirty="0" smtClean="0">
                <a:latin typeface="Graphik Arabic Black" pitchFamily="50" charset="-78"/>
                <a:cs typeface="Graphik Arabic Black" pitchFamily="50" charset="-78"/>
                <a:hlinkClick r:id="rId11" tooltip="سازمان مسطح (صفحه وجود ندارد)"/>
              </a:rPr>
              <a:t>سازمان مسطح</a:t>
            </a:r>
            <a:r>
              <a:rPr lang="fa-IR" sz="1600" dirty="0" smtClean="0">
                <a:latin typeface="Graphik Arabic Black" pitchFamily="50" charset="-78"/>
                <a:cs typeface="Graphik Arabic Black" pitchFamily="50" charset="-78"/>
              </a:rPr>
              <a:t> و بدون مدیران میانی بود. به عبارت دیگر، «همه یک مدیر هستند» (</a:t>
            </a:r>
            <a:r>
              <a:rPr lang="fa-IR" sz="1600" dirty="0" smtClean="0">
                <a:latin typeface="Graphik Arabic Black" pitchFamily="50" charset="-78"/>
                <a:cs typeface="Graphik Arabic Black" pitchFamily="50" charset="-78"/>
                <a:hlinkClick r:id="rId12" tooltip="خودمدیریتی کارگران"/>
              </a:rPr>
              <a:t>خودمدیریتی</a:t>
            </a:r>
            <a:r>
              <a:rPr lang="fa-IR" sz="1600" dirty="0" smtClean="0">
                <a:latin typeface="Graphik Arabic Black" pitchFamily="50" charset="-78"/>
                <a:cs typeface="Graphik Arabic Black" pitchFamily="50" charset="-78"/>
              </a:rPr>
              <a:t>).</a:t>
            </a:r>
            <a:r>
              <a:rPr lang="fa-IR" sz="1600" baseline="30000" dirty="0" smtClean="0">
                <a:latin typeface="Graphik Arabic Black" pitchFamily="50" charset="-78"/>
                <a:cs typeface="Graphik Arabic Black" pitchFamily="50" charset="-78"/>
                <a:hlinkClick r:id="rId13"/>
              </a:rPr>
              <a:t>[۲۰]</a:t>
            </a:r>
            <a:r>
              <a:rPr lang="fa-IR" sz="1600" dirty="0" smtClean="0">
                <a:latin typeface="Graphik Arabic Black" pitchFamily="50" charset="-78"/>
                <a:cs typeface="Graphik Arabic Black" pitchFamily="50" charset="-78"/>
              </a:rPr>
              <a:t> کارمندان می‌توانستند روی پروژه‌هایی که به آنها علاقه دارد کار کنند (</a:t>
            </a:r>
            <a:r>
              <a:rPr lang="fa-IR" sz="1600" dirty="0" smtClean="0">
                <a:latin typeface="Graphik Arabic Black" pitchFamily="50" charset="-78"/>
                <a:cs typeface="Graphik Arabic Black" pitchFamily="50" charset="-78"/>
                <a:hlinkClick r:id="rId14" tooltip="تخصیص را باز کنید (صفحه وجود ندارد)"/>
              </a:rPr>
              <a:t>تخصیص آزاد</a:t>
            </a:r>
            <a:r>
              <a:rPr lang="fa-IR" sz="1600" dirty="0" smtClean="0">
                <a:latin typeface="Graphik Arabic Black" pitchFamily="50" charset="-78"/>
                <a:cs typeface="Graphik Arabic Black" pitchFamily="50" charset="-78"/>
              </a:rPr>
              <a:t>)، اما حقوق‌ها توسط رئیس اجرایی تعیین می‌شد.</a:t>
            </a:r>
            <a:endParaRPr lang="en-US" sz="1600" dirty="0">
              <a:latin typeface="Graphik Arabic Black" pitchFamily="50" charset="-78"/>
              <a:cs typeface="Graphik Arabic Black" pitchFamily="50" charset="-78"/>
            </a:endParaRPr>
          </a:p>
        </p:txBody>
      </p:sp>
      <p:sp>
        <p:nvSpPr>
          <p:cNvPr id="12" name="Rectangle 11"/>
          <p:cNvSpPr/>
          <p:nvPr/>
        </p:nvSpPr>
        <p:spPr>
          <a:xfrm>
            <a:off x="1898716" y="4582820"/>
            <a:ext cx="10077253" cy="830997"/>
          </a:xfrm>
          <a:prstGeom prst="rect">
            <a:avLst/>
          </a:prstGeom>
        </p:spPr>
        <p:txBody>
          <a:bodyPr wrap="square">
            <a:spAutoFit/>
          </a:bodyPr>
          <a:lstStyle/>
          <a:p>
            <a:pPr marL="285750" indent="-285750" algn="r" rtl="1">
              <a:buFont typeface="Arial" panose="020B0604020202020204" pitchFamily="34" charset="0"/>
              <a:buChar char="•"/>
            </a:pPr>
            <a:r>
              <a:rPr lang="fa-IR" sz="1600" dirty="0">
                <a:latin typeface="Graphik Arabic Black" pitchFamily="50" charset="-78"/>
                <a:cs typeface="Graphik Arabic Black" pitchFamily="50" charset="-78"/>
              </a:rPr>
              <a:t>گیت‌هاب، در ابتدا یک </a:t>
            </a:r>
            <a:r>
              <a:rPr lang="fa-IR" sz="1600" dirty="0">
                <a:latin typeface="Graphik Arabic Black" pitchFamily="50" charset="-78"/>
                <a:cs typeface="Graphik Arabic Black" pitchFamily="50" charset="-78"/>
                <a:hlinkClick r:id="rId11" tooltip="سازمان مسطح (صفحه وجود ندارد)"/>
              </a:rPr>
              <a:t>سازمان مسطح</a:t>
            </a:r>
            <a:r>
              <a:rPr lang="fa-IR" sz="1600" dirty="0">
                <a:latin typeface="Graphik Arabic Black" pitchFamily="50" charset="-78"/>
                <a:cs typeface="Graphik Arabic Black" pitchFamily="50" charset="-78"/>
              </a:rPr>
              <a:t> و بدون مدیران میانی بود. به عبارت دیگر، «همه یک مدیر هستند» (</a:t>
            </a:r>
            <a:r>
              <a:rPr lang="fa-IR" sz="1600" dirty="0">
                <a:latin typeface="Graphik Arabic Black" pitchFamily="50" charset="-78"/>
                <a:cs typeface="Graphik Arabic Black" pitchFamily="50" charset="-78"/>
                <a:hlinkClick r:id="rId12" tooltip="خودمدیریتی کارگران"/>
              </a:rPr>
              <a:t>خودمدیریتی</a:t>
            </a:r>
            <a:r>
              <a:rPr lang="fa-IR" sz="1600" dirty="0">
                <a:latin typeface="Graphik Arabic Black" pitchFamily="50" charset="-78"/>
                <a:cs typeface="Graphik Arabic Black" pitchFamily="50" charset="-78"/>
              </a:rPr>
              <a:t>).</a:t>
            </a:r>
            <a:r>
              <a:rPr lang="fa-IR" sz="1600" baseline="30000" dirty="0">
                <a:latin typeface="Graphik Arabic Black" pitchFamily="50" charset="-78"/>
                <a:cs typeface="Graphik Arabic Black" pitchFamily="50" charset="-78"/>
                <a:hlinkClick r:id="rId13"/>
              </a:rPr>
              <a:t>[۲۰]</a:t>
            </a:r>
            <a:r>
              <a:rPr lang="fa-IR" sz="1600" dirty="0">
                <a:latin typeface="Graphik Arabic Black" pitchFamily="50" charset="-78"/>
                <a:cs typeface="Graphik Arabic Black" pitchFamily="50" charset="-78"/>
              </a:rPr>
              <a:t> کارمندان می‌توانستند روی پروژه‌هایی که به آنها علاقه دارد کار کنند (</a:t>
            </a:r>
            <a:r>
              <a:rPr lang="fa-IR" sz="1600" dirty="0">
                <a:latin typeface="Graphik Arabic Black" pitchFamily="50" charset="-78"/>
                <a:cs typeface="Graphik Arabic Black" pitchFamily="50" charset="-78"/>
                <a:hlinkClick r:id="rId14" tooltip="تخصیص را باز کنید (صفحه وجود ندارد)"/>
              </a:rPr>
              <a:t>تخصیص آزاد</a:t>
            </a:r>
            <a:r>
              <a:rPr lang="fa-IR" sz="1600" dirty="0">
                <a:latin typeface="Graphik Arabic Black" pitchFamily="50" charset="-78"/>
                <a:cs typeface="Graphik Arabic Black" pitchFamily="50" charset="-78"/>
              </a:rPr>
              <a:t>)، اما حقوق‌ها توسط رئیس اجرایی تعیین می‌شد.</a:t>
            </a:r>
            <a:endParaRPr lang="fa-IR" sz="1600" dirty="0">
              <a:latin typeface="Graphik Arabic Black" pitchFamily="50" charset="-78"/>
              <a:cs typeface="Graphik Arabic Black" pitchFamily="50" charset="-78"/>
            </a:endParaRPr>
          </a:p>
        </p:txBody>
      </p:sp>
    </p:spTree>
    <p:extLst>
      <p:ext uri="{BB962C8B-B14F-4D97-AF65-F5344CB8AC3E}">
        <p14:creationId xmlns:p14="http://schemas.microsoft.com/office/powerpoint/2010/main" val="35236200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912092" y="2237933"/>
            <a:ext cx="6938913" cy="1191067"/>
          </a:xfrm>
        </p:spPr>
        <p:txBody>
          <a:bodyPr/>
          <a:lstStyle/>
          <a:p>
            <a:r>
              <a:rPr lang="fa-IR" dirty="0" smtClean="0">
                <a:solidFill>
                  <a:schemeClr val="bg1"/>
                </a:solidFill>
                <a:latin typeface="Graphik Arabic Black" pitchFamily="50" charset="-78"/>
                <a:cs typeface="Graphik Arabic Black" pitchFamily="50" charset="-78"/>
              </a:rPr>
              <a:t>بردیا قاسمی پرور / رهام علایی</a:t>
            </a:r>
            <a:endParaRPr lang="en-US" dirty="0">
              <a:solidFill>
                <a:schemeClr val="bg1"/>
              </a:solidFill>
              <a:latin typeface="Graphik Arabic Black" pitchFamily="50" charset="-78"/>
              <a:cs typeface="Graphik Arabic Black" pitchFamily="50" charset="-78"/>
            </a:endParaRPr>
          </a:p>
        </p:txBody>
      </p:sp>
      <p:sp>
        <p:nvSpPr>
          <p:cNvPr id="3" name="Content Placeholder 2"/>
          <p:cNvSpPr>
            <a:spLocks noGrp="1"/>
          </p:cNvSpPr>
          <p:nvPr>
            <p:ph idx="1"/>
          </p:nvPr>
        </p:nvSpPr>
        <p:spPr>
          <a:xfrm>
            <a:off x="4689043" y="3429000"/>
            <a:ext cx="3385009" cy="744717"/>
          </a:xfrm>
        </p:spPr>
        <p:txBody>
          <a:bodyPr/>
          <a:lstStyle/>
          <a:p>
            <a:pPr marL="0" indent="0">
              <a:buNone/>
            </a:pPr>
            <a:r>
              <a:rPr lang="fa-IR" dirty="0" smtClean="0">
                <a:solidFill>
                  <a:schemeClr val="bg1"/>
                </a:solidFill>
                <a:latin typeface="Graphik Arabic Black" pitchFamily="50" charset="-78"/>
                <a:cs typeface="Graphik Arabic Black" pitchFamily="50" charset="-78"/>
              </a:rPr>
              <a:t>یازدهم کامپیوتر (ب)</a:t>
            </a:r>
            <a:endParaRPr lang="en-US" dirty="0">
              <a:solidFill>
                <a:schemeClr val="bg1"/>
              </a:solidFill>
              <a:latin typeface="Graphik Arabic Black" pitchFamily="50" charset="-78"/>
              <a:cs typeface="Graphik Arabic Black" pitchFamily="50" charset="-78"/>
            </a:endParaRPr>
          </a:p>
        </p:txBody>
      </p:sp>
    </p:spTree>
    <p:extLst>
      <p:ext uri="{BB962C8B-B14F-4D97-AF65-F5344CB8AC3E}">
        <p14:creationId xmlns:p14="http://schemas.microsoft.com/office/powerpoint/2010/main" val="12875588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TotalTime>
  <Words>62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Graphik Arabic Black</vt:lpstr>
      <vt:lpstr>Office Theme</vt:lpstr>
      <vt:lpstr>گیتهاب</vt:lpstr>
      <vt:lpstr>این سایت عملکردهای یک جامعهٔ مجازی شامل: فید، دنبال‌کننده و گراف شبکه را برای نمایش دادن توسعه دهندگانی که بر یک نسخهٔ مرجع (مخزن) کار می‌کنند، به کاربرانش ارائه می‌دهد. در ژوئیه ۲۰۱۲ این شرکت با صد میلیون دلار آمریکا در سری A سرمایه‌داران اصلی، از طرف اندرسون هورویتز رده‌بندی شد. گیت‌هاب قابلیت توزیع کنترل نسخه و مدیریت کد منبع(SCM) از گیت و همچنین اضافه کردن ویژگی‌های خاص آن را عرضه می‌کند. </vt:lpstr>
      <vt:lpstr>بردیا قاسمی پرور / رهام علایی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گیتهاب</dc:title>
  <dc:creator>www.nikusystem.com</dc:creator>
  <cp:lastModifiedBy>www.nikusystem.com</cp:lastModifiedBy>
  <cp:revision>4</cp:revision>
  <dcterms:created xsi:type="dcterms:W3CDTF">2024-10-15T14:23:45Z</dcterms:created>
  <dcterms:modified xsi:type="dcterms:W3CDTF">2024-10-15T14:45:36Z</dcterms:modified>
</cp:coreProperties>
</file>