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088" r:id="rId3"/>
    <p:sldId id="2089" r:id="rId4"/>
    <p:sldId id="2086" r:id="rId5"/>
    <p:sldId id="2087" r:id="rId6"/>
    <p:sldId id="2090" r:id="rId7"/>
    <p:sldId id="2091" r:id="rId8"/>
    <p:sldId id="2092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08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4A93-CFCC-2B4B-A903-692DDBA7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C486-D4CA-E74C-8D6C-133A7361C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1975-D9E8-CB47-A7FD-EE072033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56AC-3B60-0343-90E7-0F384E51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1DA0-936D-2348-ABA6-5CD57ECC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C1E9-7C5F-3A42-B7F8-756C551F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E59CE-D3B4-8A43-9373-5E1FC6C8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38C4-B4A6-7446-833E-76F47EB2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7EB2-36B5-0343-8CCE-2CE9EE3C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340B-0566-4A41-B900-4E3BBDE5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66BAF-4718-F24F-B7D3-F21B4BB95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D501D-DC0E-E448-A855-B02E5046F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9D88-CE36-4448-B3D7-85F9B593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C32A-1184-144D-BFDA-0B9D4E00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DC75-D874-B447-9B6D-490BD6A5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7F9-49CD-844C-88A7-4CC77386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400-2490-EA45-8159-8A028674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55C6-35CD-0040-A830-B401259D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40D7-79E8-B148-9BA5-B757451D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ACCE-15E3-C241-B702-BB156872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0CD0-171A-DC45-9BD5-1680523F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C0B3-DB63-8D47-8230-BE78EE78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B33CB-B9CC-204C-BBFD-7F02FB5D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6CCF-ABAB-CE4C-8E6E-942903B0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3B87-6B58-CD41-9FA5-979225F1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B1BE-60D2-BA49-874B-EAA9CB5C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C449-F8E4-9449-A351-F577D1F22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EFC4-E93F-B946-B7C5-215AC7AB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D4AD0-2412-F340-9D43-4F4C8E57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5F2D-F452-8E4F-B69D-809CAAE3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7034-192B-5246-B4BE-0A6125B9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8325-254C-204A-9235-3C67E1CB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A0D6-6FC6-AF47-858A-EA0902AA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ED47-4154-8745-B64E-0B5F70AE1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C3BD-92A9-DF41-A97B-53B6F6B00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9CF56-DE8F-AF4A-A315-0AEA73AB7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01609-958D-F643-9664-2B6CDB90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DA0CD-198D-DC4D-BAE2-BE43770C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2FEC1-8312-3E49-AF31-7068D48B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8B82-AFF7-0C4A-8558-0AF20CBB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93CDC-903F-724E-AE3C-22E7C992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6650-DA5C-334A-804C-65DE8B52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EADE7-6C20-CF40-8732-752BCD83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17CA7-D56E-554A-A5E6-5966F14F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B5143-B0CD-7649-A93D-1326A8E6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73EC-B7BA-FD4B-B348-FF13A4C7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9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B546-2D6E-3A43-9226-4BF7605C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A361-3F80-734A-92F7-1A7856D0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B90F2-1A19-E44C-BB9C-9D843B93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4D3E-7066-AB4A-9189-9C9B0DDB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8F840-DA22-4442-9923-1CC5ED7B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AA4CE-2073-F049-951A-10541830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D3FF-C705-9345-A49D-F5FA43C3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9564D-501B-A741-8EF0-1B886AD4C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F5950-04C5-5146-82B5-1FF54030C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D8CEC-5F3B-D148-8E9D-B48A47DF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936A4-5B25-B34C-990E-CBF85D39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5F2DD-C3D2-B848-9D24-C4FC5380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2C15A-E201-5540-8A60-F07DB06F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CAE4-EB21-DE48-9694-8B01390A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4113-BA06-7F42-88DD-9F0B3A059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0656-A88E-6149-AF34-D406A91683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46F4-2957-8046-BA5F-4A4E857B1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DDFC-3AA7-4349-BAF2-26389D31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D911-9CBA-784A-B207-CA846CD3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16A2-6F24-A74D-8267-E2340D2AC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 Vinci Formulary 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52E7C-2694-F640-8592-F3334A519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B218-36FB-FA4A-8CE0-1156E068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F167-5573-EB4F-B802-DA233DF4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101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Formulary IG pre-dates the CMS Patient Access API and Interoperability Rule</a:t>
            </a:r>
          </a:p>
          <a:p>
            <a:pPr lvl="1"/>
            <a:r>
              <a:rPr lang="en-US" dirty="0"/>
              <a:t>Developed in April/May 2019, based off of CMS Qualified Health Plan (QHP) data model</a:t>
            </a:r>
          </a:p>
          <a:p>
            <a:pPr lvl="1"/>
            <a:r>
              <a:rPr lang="en-US" dirty="0"/>
              <a:t>When through early September, 2019 ballot</a:t>
            </a:r>
          </a:p>
          <a:p>
            <a:pPr lvl="1"/>
            <a:r>
              <a:rPr lang="en-US" dirty="0"/>
              <a:t>Formulary IG was published as an STU1 standard in January 2020, with almost no payer review (they didn’t attend any of the Da Vinci/HL7 meetings)</a:t>
            </a:r>
          </a:p>
          <a:p>
            <a:pPr lvl="1"/>
            <a:r>
              <a:rPr lang="en-US" dirty="0"/>
              <a:t>CMS Patient Access API and Interoperability Rule (CMS 9115-F) was released in March 2020</a:t>
            </a:r>
          </a:p>
          <a:p>
            <a:pPr lvl="1"/>
            <a:r>
              <a:rPr lang="en-US" dirty="0"/>
              <a:t>Formulary IG was designed as an open API, with no authentication, similar to Plan-Net (Provider Directory) API, with two use cases:</a:t>
            </a:r>
          </a:p>
          <a:p>
            <a:pPr lvl="2"/>
            <a:r>
              <a:rPr lang="en-US" dirty="0"/>
              <a:t>Accessing formulary information for the member’s current plan</a:t>
            </a:r>
          </a:p>
          <a:p>
            <a:pPr lvl="2"/>
            <a:r>
              <a:rPr lang="en-US" dirty="0"/>
              <a:t>Shopping across plans</a:t>
            </a:r>
          </a:p>
          <a:p>
            <a:pPr lvl="1"/>
            <a:r>
              <a:rPr lang="en-US" dirty="0"/>
              <a:t>Final Rule integrated Formulary with the Patient Access API, which is an authenticated API</a:t>
            </a:r>
          </a:p>
          <a:p>
            <a:pPr lvl="2"/>
            <a:r>
              <a:rPr lang="en-US" dirty="0"/>
              <a:t>The Final Rule 9115-F mandates accessing the formulary data associated with a member’s chosen plan</a:t>
            </a:r>
          </a:p>
          <a:p>
            <a:pPr lvl="2"/>
            <a:r>
              <a:rPr lang="en-US" dirty="0"/>
              <a:t>It does not require implementation of the shopping use case, but also does not prohibit it</a:t>
            </a:r>
          </a:p>
        </p:txBody>
      </p:sp>
    </p:spTree>
    <p:extLst>
      <p:ext uri="{BB962C8B-B14F-4D97-AF65-F5344CB8AC3E}">
        <p14:creationId xmlns:p14="http://schemas.microsoft.com/office/powerpoint/2010/main" val="34671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7CC5-9B25-2D40-9EA3-1E986476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Current Use Cases in Formulary IG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32D8F-09D5-A848-9576-C22BE2358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Non-authenticated</a:t>
            </a:r>
          </a:p>
        </p:txBody>
      </p:sp>
    </p:spTree>
    <p:extLst>
      <p:ext uri="{BB962C8B-B14F-4D97-AF65-F5344CB8AC3E}">
        <p14:creationId xmlns:p14="http://schemas.microsoft.com/office/powerpoint/2010/main" val="3783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CC1-7F2D-4F4B-B719-4B101020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4" y="365125"/>
            <a:ext cx="890154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Plan Coverage and Medical Formularies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A284B7-A1C7-AE44-AF49-EE919F268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91390"/>
            <a:ext cx="1273031" cy="1273031"/>
          </a:xfrm>
          <a:prstGeom prst="rect">
            <a:avLst/>
          </a:prstGeom>
        </p:spPr>
      </p:pic>
      <p:pic>
        <p:nvPicPr>
          <p:cNvPr id="7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43E432-F861-774E-A9AB-EAADB17B3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52" y="1664421"/>
            <a:ext cx="8226496" cy="46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6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CC1-7F2D-4F4B-B719-4B101020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4" y="365125"/>
            <a:ext cx="890154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Plan Coverage and Medical Formularies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A284B7-A1C7-AE44-AF49-EE919F268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91390"/>
            <a:ext cx="1273031" cy="1273031"/>
          </a:xfrm>
          <a:prstGeom prst="rect">
            <a:avLst/>
          </a:prstGeom>
        </p:spPr>
      </p:pic>
      <p:pic>
        <p:nvPicPr>
          <p:cNvPr id="7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43E432-F861-774E-A9AB-EAADB17B3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52" y="1664421"/>
            <a:ext cx="8226496" cy="4627404"/>
          </a:xfrm>
          <a:prstGeom prst="rect">
            <a:avLst/>
          </a:prstGeom>
        </p:spPr>
      </p:pic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28BED-6F5D-AB45-BFF8-0FF502B0B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26" y="1497330"/>
            <a:ext cx="8319348" cy="46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3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7CC5-9B25-2D40-9EA3-1E986476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Authenticated Use Cases</a:t>
            </a:r>
            <a:br>
              <a:rPr lang="en-US" sz="54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32D8F-09D5-A848-9576-C22BE2358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Required by CMS Patient Access API and Interoperability Rule (CMS 9115-F)</a:t>
            </a:r>
          </a:p>
        </p:txBody>
      </p:sp>
    </p:spTree>
    <p:extLst>
      <p:ext uri="{BB962C8B-B14F-4D97-AF65-F5344CB8AC3E}">
        <p14:creationId xmlns:p14="http://schemas.microsoft.com/office/powerpoint/2010/main" val="22531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CC1-7F2D-4F4B-B719-4B101020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4" y="365125"/>
            <a:ext cx="890154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Plan Coverage and Medical Formularies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A284B7-A1C7-AE44-AF49-EE919F268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91390"/>
            <a:ext cx="1273031" cy="1273031"/>
          </a:xfrm>
          <a:prstGeom prst="rect">
            <a:avLst/>
          </a:prstGeom>
        </p:spPr>
      </p:pic>
      <p:pic>
        <p:nvPicPr>
          <p:cNvPr id="7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43E432-F861-774E-A9AB-EAADB17B3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52" y="1664421"/>
            <a:ext cx="8226496" cy="4627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3B370B-1E45-0E41-A660-07D949FFACB7}"/>
              </a:ext>
            </a:extLst>
          </p:cNvPr>
          <p:cNvSpPr txBox="1"/>
          <p:nvPr/>
        </p:nvSpPr>
        <p:spPr>
          <a:xfrm>
            <a:off x="5286375" y="4229101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Smart on FHIR-based transaction</a:t>
            </a:r>
          </a:p>
        </p:txBody>
      </p:sp>
    </p:spTree>
    <p:extLst>
      <p:ext uri="{BB962C8B-B14F-4D97-AF65-F5344CB8AC3E}">
        <p14:creationId xmlns:p14="http://schemas.microsoft.com/office/powerpoint/2010/main" val="205599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AC39-198A-DD41-9F45-3DA69029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138" y="365125"/>
            <a:ext cx="9110662" cy="1325563"/>
          </a:xfrm>
        </p:spPr>
        <p:txBody>
          <a:bodyPr/>
          <a:lstStyle/>
          <a:p>
            <a:r>
              <a:rPr lang="en-US" dirty="0"/>
              <a:t>Da Vinci and CMS seem to see value in the ability to shop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DA00-DF01-254B-AE22-7519E9BE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Want to leverage the capability for allowing shopping for health plans already supported in non-authenticated use case</a:t>
            </a:r>
          </a:p>
          <a:p>
            <a:r>
              <a:rPr lang="en-US" dirty="0"/>
              <a:t>Payers have raised several questions/concerns:</a:t>
            </a:r>
          </a:p>
          <a:p>
            <a:pPr lvl="1"/>
            <a:r>
              <a:rPr lang="en-US" dirty="0"/>
              <a:t>Payers do not want to show restricted (group) plans unless they know member is part of group coverage</a:t>
            </a:r>
          </a:p>
          <a:p>
            <a:pPr lvl="1"/>
            <a:r>
              <a:rPr lang="en-US" dirty="0"/>
              <a:t>Payers only want to display plans that are relevant to the member</a:t>
            </a:r>
          </a:p>
          <a:p>
            <a:pPr lvl="2"/>
            <a:r>
              <a:rPr lang="en-US" dirty="0"/>
              <a:t>Group vs Individual</a:t>
            </a:r>
          </a:p>
          <a:p>
            <a:pPr lvl="2"/>
            <a:r>
              <a:rPr lang="en-US" dirty="0"/>
              <a:t>Geography (e.g., Blue Cross Blue Shield of Massachusetts)</a:t>
            </a:r>
          </a:p>
          <a:p>
            <a:r>
              <a:rPr lang="en-US" dirty="0"/>
              <a:t>There are several variables that define what plans are returned to an authenticated member</a:t>
            </a:r>
          </a:p>
          <a:p>
            <a:pPr lvl="1"/>
            <a:r>
              <a:rPr lang="en-US" dirty="0"/>
              <a:t>Have they chosen a plan already?</a:t>
            </a:r>
          </a:p>
          <a:p>
            <a:pPr lvl="1"/>
            <a:r>
              <a:rPr lang="en-US" dirty="0"/>
              <a:t>Do they belong to a group?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3C80FA-0A0F-1343-9A63-2B0C38077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91390"/>
            <a:ext cx="1273031" cy="12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4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66D4-02BA-8C43-9777-5C3D3EB3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424" y="365125"/>
            <a:ext cx="9096375" cy="1325563"/>
          </a:xfrm>
        </p:spPr>
        <p:txBody>
          <a:bodyPr/>
          <a:lstStyle/>
          <a:p>
            <a:r>
              <a:rPr lang="en-US" dirty="0"/>
              <a:t>Authenticated Member Scenarios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360351-7D8C-B442-BA2C-758661D08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92105"/>
              </p:ext>
            </p:extLst>
          </p:nvPr>
        </p:nvGraphicFramePr>
        <p:xfrm>
          <a:off x="516435" y="2664061"/>
          <a:ext cx="1123672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10">
                  <a:extLst>
                    <a:ext uri="{9D8B030D-6E8A-4147-A177-3AD203B41FA5}">
                      <a16:colId xmlns:a16="http://schemas.microsoft.com/office/drawing/2014/main" val="2078875970"/>
                    </a:ext>
                  </a:extLst>
                </a:gridCol>
                <a:gridCol w="4400015">
                  <a:extLst>
                    <a:ext uri="{9D8B030D-6E8A-4147-A177-3AD203B41FA5}">
                      <a16:colId xmlns:a16="http://schemas.microsoft.com/office/drawing/2014/main" val="1497717382"/>
                    </a:ext>
                  </a:extLst>
                </a:gridCol>
                <a:gridCol w="4448697">
                  <a:extLst>
                    <a:ext uri="{9D8B030D-6E8A-4147-A177-3AD203B41FA5}">
                      <a16:colId xmlns:a16="http://schemas.microsoft.com/office/drawing/2014/main" val="779851244"/>
                    </a:ext>
                  </a:extLst>
                </a:gridCol>
              </a:tblGrid>
              <a:tr h="277441">
                <a:tc>
                  <a:txBody>
                    <a:bodyPr/>
                    <a:lstStyle/>
                    <a:p>
                      <a:r>
                        <a:rPr lang="en-US" sz="1400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PlanID</a:t>
                      </a:r>
                      <a:r>
                        <a:rPr lang="en-US" sz="1400" dirty="0"/>
                        <a:t>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PlanID</a:t>
                      </a:r>
                      <a:r>
                        <a:rPr lang="en-US" sz="1400" dirty="0"/>
                        <a:t> not specified (shopping)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85959"/>
                  </a:ext>
                </a:extLst>
              </a:tr>
              <a:tr h="277441">
                <a:tc>
                  <a:txBody>
                    <a:bodyPr/>
                    <a:lstStyle/>
                    <a:p>
                      <a:r>
                        <a:rPr lang="en-US" sz="1400" dirty="0"/>
                        <a:t>No plan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 plans returned 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 plans returned (200)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25879"/>
                  </a:ext>
                </a:extLst>
              </a:tr>
              <a:tr h="247477">
                <a:tc>
                  <a:txBody>
                    <a:bodyPr/>
                    <a:lstStyle/>
                    <a:p>
                      <a:r>
                        <a:rPr lang="en-US" sz="1400" dirty="0"/>
                        <a:t>No plan selected/no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 plans returned (or return plan like non-auth)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Bundle of available individual </a:t>
                      </a:r>
                      <a:r>
                        <a:rPr lang="en-US" sz="1400" dirty="0" err="1"/>
                        <a:t>CoveragePlans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763530"/>
                  </a:ext>
                </a:extLst>
              </a:tr>
              <a:tr h="225916">
                <a:tc>
                  <a:txBody>
                    <a:bodyPr/>
                    <a:lstStyle/>
                    <a:p>
                      <a:r>
                        <a:rPr lang="en-US" sz="1400" dirty="0"/>
                        <a:t>No plan selected/in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 plans returned (or return plan like non-auth)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Bundle of available group </a:t>
                      </a:r>
                      <a:r>
                        <a:rPr lang="en-US" sz="1400" dirty="0" err="1"/>
                        <a:t>CoveragePlans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94479"/>
                  </a:ext>
                </a:extLst>
              </a:tr>
              <a:tr h="437304">
                <a:tc>
                  <a:txBody>
                    <a:bodyPr/>
                    <a:lstStyle/>
                    <a:p>
                      <a:r>
                        <a:rPr lang="en-US" sz="1400" dirty="0"/>
                        <a:t>Plan selected/no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</a:t>
                      </a:r>
                      <a:r>
                        <a:rPr lang="en-US" sz="1400" dirty="0" err="1"/>
                        <a:t>PlanID</a:t>
                      </a:r>
                      <a:r>
                        <a:rPr lang="en-US" sz="1400" dirty="0"/>
                        <a:t> matches selected plan, return </a:t>
                      </a:r>
                      <a:r>
                        <a:rPr lang="en-US" sz="1400" dirty="0" err="1"/>
                        <a:t>CoveragePlan</a:t>
                      </a:r>
                      <a:r>
                        <a:rPr lang="en-US" sz="1400" dirty="0"/>
                        <a:t>, otherwise zero plans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 plans returned.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(This seems to be a special case that may not be necessary)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81882"/>
                  </a:ext>
                </a:extLst>
              </a:tr>
              <a:tr h="437304">
                <a:tc>
                  <a:txBody>
                    <a:bodyPr/>
                    <a:lstStyle/>
                    <a:p>
                      <a:r>
                        <a:rPr lang="en-US" sz="1400" dirty="0"/>
                        <a:t>Plan selected/in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</a:t>
                      </a:r>
                      <a:r>
                        <a:rPr lang="en-US" sz="1400" dirty="0" err="1"/>
                        <a:t>PlanID</a:t>
                      </a:r>
                      <a:r>
                        <a:rPr lang="en-US" sz="1400" dirty="0"/>
                        <a:t> matches selected plan, return </a:t>
                      </a:r>
                      <a:r>
                        <a:rPr lang="en-US" sz="1400" dirty="0" err="1"/>
                        <a:t>CoveragePlan</a:t>
                      </a:r>
                      <a:r>
                        <a:rPr lang="en-US" sz="1400" dirty="0"/>
                        <a:t>, otherwise zero plans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Bundle of available group </a:t>
                      </a:r>
                      <a:r>
                        <a:rPr lang="en-US" sz="1400" dirty="0" err="1"/>
                        <a:t>CoveragePlans</a:t>
                      </a:r>
                      <a:r>
                        <a:rPr lang="en-US" sz="1400" dirty="0"/>
                        <a:t>. If no plans available, zero plans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216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B8A03-8541-5B4C-B5FA-B1C7D0353A53}"/>
              </a:ext>
            </a:extLst>
          </p:cNvPr>
          <p:cNvSpPr txBox="1"/>
          <p:nvPr/>
        </p:nvSpPr>
        <p:spPr>
          <a:xfrm>
            <a:off x="516435" y="1835908"/>
            <a:ext cx="3373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Authenticated Query from Client:</a:t>
            </a:r>
          </a:p>
          <a:p>
            <a:r>
              <a:rPr lang="en-US" sz="1200" dirty="0">
                <a:latin typeface="Courier" pitchFamily="2" charset="0"/>
              </a:rPr>
              <a:t>GET [base]/</a:t>
            </a:r>
            <a:r>
              <a:rPr lang="en-US" sz="1200" dirty="0" err="1">
                <a:latin typeface="Courier" pitchFamily="2" charset="0"/>
              </a:rPr>
              <a:t>List?</a:t>
            </a:r>
            <a:r>
              <a:rPr lang="en-US" sz="1200" i="1" dirty="0" err="1">
                <a:latin typeface="Courier" pitchFamily="2" charset="0"/>
              </a:rPr>
              <a:t>identifier</a:t>
            </a:r>
            <a:r>
              <a:rPr lang="en-US" sz="1200" i="1" dirty="0">
                <a:latin typeface="Courier" pitchFamily="2" charset="0"/>
              </a:rPr>
              <a:t>=&lt;</a:t>
            </a:r>
            <a:r>
              <a:rPr lang="en-US" sz="1200" i="1" dirty="0" err="1">
                <a:latin typeface="Courier" pitchFamily="2" charset="0"/>
              </a:rPr>
              <a:t>planID</a:t>
            </a:r>
            <a:r>
              <a:rPr lang="en-US" sz="1200" i="1" dirty="0">
                <a:latin typeface="Courier" pitchFamily="2" charset="0"/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50952-88AA-5A4E-9A9E-9DE37AE008EA}"/>
              </a:ext>
            </a:extLst>
          </p:cNvPr>
          <p:cNvSpPr txBox="1"/>
          <p:nvPr/>
        </p:nvSpPr>
        <p:spPr>
          <a:xfrm>
            <a:off x="516435" y="5115798"/>
            <a:ext cx="111564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Once </a:t>
            </a:r>
            <a:r>
              <a:rPr lang="en-US" sz="1600" b="1" dirty="0" err="1"/>
              <a:t>CoveragePlan</a:t>
            </a:r>
            <a:r>
              <a:rPr lang="en-US" sz="1600" b="1" dirty="0"/>
              <a:t>(s) are retrieved, client application can retrieve the formulary for each </a:t>
            </a:r>
            <a:r>
              <a:rPr lang="en-US" sz="1600" b="1" dirty="0" err="1"/>
              <a:t>CoveragePlan</a:t>
            </a:r>
            <a:r>
              <a:rPr lang="en-US" sz="1600" b="1" dirty="0"/>
              <a:t>:</a:t>
            </a:r>
          </a:p>
          <a:p>
            <a:r>
              <a:rPr lang="en-US" sz="1200" dirty="0">
                <a:latin typeface="Courier" pitchFamily="2" charset="0"/>
              </a:rPr>
              <a:t>GET [base]/</a:t>
            </a:r>
            <a:r>
              <a:rPr lang="en-US" sz="1200" dirty="0" err="1">
                <a:latin typeface="Courier" pitchFamily="2" charset="0"/>
              </a:rPr>
              <a:t>MedicationKnowledge?DrugPlan</a:t>
            </a:r>
            <a:r>
              <a:rPr lang="en-US" sz="1200" dirty="0">
                <a:latin typeface="Courier" pitchFamily="2" charset="0"/>
              </a:rPr>
              <a:t>=&lt;</a:t>
            </a:r>
            <a:r>
              <a:rPr lang="en-US" sz="1200" dirty="0" err="1">
                <a:latin typeface="Courier" pitchFamily="2" charset="0"/>
              </a:rPr>
              <a:t>planID</a:t>
            </a:r>
            <a:r>
              <a:rPr lang="en-US" sz="1600" dirty="0">
                <a:latin typeface="Courier" pitchFamily="2" charset="0"/>
              </a:rPr>
              <a:t>&gt;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...or query across plans for coverage for a specific drug:</a:t>
            </a:r>
            <a:br>
              <a:rPr lang="en-US" sz="800" dirty="0"/>
            </a:br>
            <a:r>
              <a:rPr lang="en-US" sz="1200" dirty="0">
                <a:latin typeface="Courier" pitchFamily="2" charset="0"/>
              </a:rPr>
              <a:t>GET [base]/</a:t>
            </a:r>
            <a:r>
              <a:rPr lang="en-US" sz="1200" dirty="0" err="1">
                <a:latin typeface="Courier" pitchFamily="2" charset="0"/>
              </a:rPr>
              <a:t>MedicationKnowledge?code</a:t>
            </a:r>
            <a:r>
              <a:rPr lang="en-US" sz="1200" dirty="0">
                <a:latin typeface="Courier" pitchFamily="2" charset="0"/>
              </a:rPr>
              <a:t>=&lt;</a:t>
            </a:r>
            <a:r>
              <a:rPr lang="en-US" sz="1200" dirty="0" err="1">
                <a:latin typeface="Courier" pitchFamily="2" charset="0"/>
              </a:rPr>
              <a:t>drugCode</a:t>
            </a:r>
            <a:r>
              <a:rPr lang="en-US" sz="1200" dirty="0">
                <a:latin typeface="Courier" pitchFamily="2" charset="0"/>
              </a:rPr>
              <a:t>&gt; 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7BFBA4F-6030-064E-939D-D6D089FFB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91390"/>
            <a:ext cx="1273031" cy="12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3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538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Da Vinci Formulary IG</vt:lpstr>
      <vt:lpstr>Background</vt:lpstr>
      <vt:lpstr>Current Use Cases in Formulary IG </vt:lpstr>
      <vt:lpstr>Plan Coverage and Medical Formularies</vt:lpstr>
      <vt:lpstr>Plan Coverage and Medical Formularies</vt:lpstr>
      <vt:lpstr>Authenticated Use Cases </vt:lpstr>
      <vt:lpstr>Plan Coverage and Medical Formularies</vt:lpstr>
      <vt:lpstr>Da Vinci and CMS seem to see value in the ability to shop plans</vt:lpstr>
      <vt:lpstr>Authenticated Member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Hill</dc:creator>
  <cp:lastModifiedBy>Saul A Kravitz</cp:lastModifiedBy>
  <cp:revision>3</cp:revision>
  <dcterms:created xsi:type="dcterms:W3CDTF">2021-03-12T20:55:57Z</dcterms:created>
  <dcterms:modified xsi:type="dcterms:W3CDTF">2021-03-18T18:23:18Z</dcterms:modified>
</cp:coreProperties>
</file>