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9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0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7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F2E6A-F77D-49DA-A19F-177FE4F84D86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7B385-46ED-456E-9084-0E4BF3A70C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169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7B385-46ED-456E-9084-0E4BF3A70CE0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0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5688-1F73-47B9-8C7E-560179766BB5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E9E8-B58D-48DC-AA23-5303A2C05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18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5688-1F73-47B9-8C7E-560179766BB5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E9E8-B58D-48DC-AA23-5303A2C05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65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5688-1F73-47B9-8C7E-560179766BB5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E9E8-B58D-48DC-AA23-5303A2C05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09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5688-1F73-47B9-8C7E-560179766BB5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E9E8-B58D-48DC-AA23-5303A2C05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00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5688-1F73-47B9-8C7E-560179766BB5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E9E8-B58D-48DC-AA23-5303A2C05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52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5688-1F73-47B9-8C7E-560179766BB5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E9E8-B58D-48DC-AA23-5303A2C05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0516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5688-1F73-47B9-8C7E-560179766BB5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E9E8-B58D-48DC-AA23-5303A2C05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2129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5688-1F73-47B9-8C7E-560179766BB5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E9E8-B58D-48DC-AA23-5303A2C05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27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5688-1F73-47B9-8C7E-560179766BB5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E9E8-B58D-48DC-AA23-5303A2C05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6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5688-1F73-47B9-8C7E-560179766BB5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E9E8-B58D-48DC-AA23-5303A2C05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1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5688-1F73-47B9-8C7E-560179766BB5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E9E8-B58D-48DC-AA23-5303A2C05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63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05688-1F73-47B9-8C7E-560179766BB5}" type="datetimeFigureOut">
              <a:rPr lang="fr-FR" smtClean="0"/>
              <a:t>28/05/2019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9E9E8-B58D-48DC-AA23-5303A2C05C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44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uywithtech.files.wordpress.com/2017/04/f20ae-distributed_systems-264x300.png?w=1400&amp;h=999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71151" y="2100648"/>
            <a:ext cx="10515600" cy="1847207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PSAR</a:t>
            </a:r>
            <a:br>
              <a:rPr lang="fr-FR" b="1" dirty="0" smtClean="0"/>
            </a:br>
            <a:r>
              <a:rPr lang="fr-FR" b="1" dirty="0" smtClean="0"/>
              <a:t>Implantation et extension d’un algorithme distribué de verrouillage de ressources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8959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Bouabdallah</a:t>
            </a:r>
            <a:r>
              <a:rPr lang="fr-FR" b="1" dirty="0" smtClean="0"/>
              <a:t>-Laforest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Algorithme à jeton</a:t>
            </a:r>
          </a:p>
          <a:p>
            <a:r>
              <a:rPr lang="fr-FR" b="1" dirty="0" smtClean="0"/>
              <a:t>Plusieurs ressources en un exemplaire</a:t>
            </a:r>
          </a:p>
          <a:p>
            <a:r>
              <a:rPr lang="fr-FR" b="1" dirty="0" smtClean="0"/>
              <a:t>Fonctionnement</a:t>
            </a:r>
            <a:r>
              <a:rPr lang="fr-FR" dirty="0" smtClean="0"/>
              <a:t>: un jeton par ressource plus un jeton de contrôle</a:t>
            </a:r>
          </a:p>
          <a:p>
            <a:r>
              <a:rPr lang="fr-FR" b="1" dirty="0" smtClean="0"/>
              <a:t>Problème:</a:t>
            </a:r>
            <a:r>
              <a:rPr lang="fr-FR" dirty="0" smtClean="0"/>
              <a:t> le jeton de contrôle provoque un goulot d’étranglement</a:t>
            </a:r>
            <a:endParaRPr lang="fr-FR" b="1" dirty="0" smtClean="0"/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5678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fr-FR" b="1" dirty="0" smtClean="0"/>
              <a:t>II. Algorithme de Jonathan Lejeune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41390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Problème de </a:t>
            </a:r>
            <a:r>
              <a:rPr lang="fr-FR" b="1" dirty="0" err="1" smtClean="0"/>
              <a:t>Bouabdallah</a:t>
            </a:r>
            <a:r>
              <a:rPr lang="fr-FR" b="1" dirty="0" smtClean="0"/>
              <a:t>-Laforest 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Goulot d’étranglement</a:t>
            </a:r>
          </a:p>
          <a:p>
            <a:r>
              <a:rPr lang="fr-FR" b="1" dirty="0" smtClean="0"/>
              <a:t>Deux attentes : une pour le jeton de contrôle, puis une pour les ressources demandées</a:t>
            </a:r>
          </a:p>
          <a:p>
            <a:r>
              <a:rPr lang="fr-FR" b="1" dirty="0" smtClean="0"/>
              <a:t>Les processus n’étant pas en conflit avec la requête sont pourtant interrogés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6525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Principes de l’algorithme de Jonathan Lejeune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Créer un ordre total sur les requêtes: </a:t>
            </a:r>
            <a:r>
              <a:rPr lang="fr-FR" dirty="0" smtClean="0"/>
              <a:t>règle le problème du jeton de contrôle</a:t>
            </a:r>
          </a:p>
          <a:p>
            <a:endParaRPr lang="fr-FR" b="1" dirty="0"/>
          </a:p>
          <a:p>
            <a:r>
              <a:rPr lang="fr-FR" b="1" dirty="0" smtClean="0"/>
              <a:t>Créer un arbre dynamique pour chaque ressource: </a:t>
            </a:r>
            <a:r>
              <a:rPr lang="fr-FR" dirty="0" smtClean="0"/>
              <a:t>réduit le problème des nœuds interrogés inutilement</a:t>
            </a:r>
            <a:endParaRPr lang="fr-FR" b="1" dirty="0" smtClean="0"/>
          </a:p>
        </p:txBody>
      </p:sp>
    </p:spTree>
    <p:extLst>
      <p:ext uri="{BB962C8B-B14F-4D97-AF65-F5344CB8AC3E}">
        <p14:creationId xmlns:p14="http://schemas.microsoft.com/office/powerpoint/2010/main" val="287130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Créer un ordre total: Mécanisme de compteurs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Chaque nœud possède un vecteur de taille N = nombre de ressources dans le système</a:t>
            </a:r>
          </a:p>
          <a:p>
            <a:r>
              <a:rPr lang="fr-FR" dirty="0" smtClean="0"/>
              <a:t>Lorsqu’un nœud souhaite des ressources, il demande les compteurs correspondants</a:t>
            </a:r>
          </a:p>
          <a:p>
            <a:r>
              <a:rPr lang="fr-FR" dirty="0" smtClean="0"/>
              <a:t>A chaque demande, la valeur du compteur est envoyée </a:t>
            </a:r>
            <a:r>
              <a:rPr lang="fr-FR" b="1" dirty="0" smtClean="0"/>
              <a:t>puis </a:t>
            </a:r>
            <a:r>
              <a:rPr lang="fr-FR" dirty="0" smtClean="0"/>
              <a:t>incrémentée</a:t>
            </a:r>
          </a:p>
          <a:p>
            <a:r>
              <a:rPr lang="fr-FR" dirty="0" smtClean="0"/>
              <a:t>Une fois qu’il a reçu tous les compteurs demandés, il calcule sa note selon une règle prédéfinie par le système pour pouvoir se faire ordonnancer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07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 du fonctionnement du mécanisme de compteur</a:t>
            </a:r>
            <a:endParaRPr lang="fr-FR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054" y="1825625"/>
            <a:ext cx="4223892" cy="4351338"/>
          </a:xfrm>
        </p:spPr>
      </p:pic>
    </p:spTree>
    <p:extLst>
      <p:ext uri="{BB962C8B-B14F-4D97-AF65-F5344CB8AC3E}">
        <p14:creationId xmlns:p14="http://schemas.microsoft.com/office/powerpoint/2010/main" val="288381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 du fonctionnement du mécanisme de compteur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054" y="1825625"/>
            <a:ext cx="4223892" cy="4351338"/>
          </a:xfrm>
        </p:spPr>
      </p:pic>
    </p:spTree>
    <p:extLst>
      <p:ext uri="{BB962C8B-B14F-4D97-AF65-F5344CB8AC3E}">
        <p14:creationId xmlns:p14="http://schemas.microsoft.com/office/powerpoint/2010/main" val="41459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 du fonctionnement du mécanisme de compteur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35" y="1825625"/>
            <a:ext cx="5461930" cy="4351338"/>
          </a:xfrm>
        </p:spPr>
      </p:pic>
    </p:spTree>
    <p:extLst>
      <p:ext uri="{BB962C8B-B14F-4D97-AF65-F5344CB8AC3E}">
        <p14:creationId xmlns:p14="http://schemas.microsoft.com/office/powerpoint/2010/main" val="250137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 du fonctionnement du mécanisme de compteur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35" y="1825625"/>
            <a:ext cx="5461930" cy="4351338"/>
          </a:xfrm>
        </p:spPr>
      </p:pic>
    </p:spTree>
    <p:extLst>
      <p:ext uri="{BB962C8B-B14F-4D97-AF65-F5344CB8AC3E}">
        <p14:creationId xmlns:p14="http://schemas.microsoft.com/office/powerpoint/2010/main" val="260796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Créer un arbre dynamique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Chaque site pointe sur le dernier nœud auquel il a envoyé chaque ressource</a:t>
            </a:r>
          </a:p>
          <a:p>
            <a:r>
              <a:rPr lang="fr-FR" dirty="0" smtClean="0"/>
              <a:t>Chaque nœud possède donc N liens</a:t>
            </a:r>
          </a:p>
          <a:p>
            <a:r>
              <a:rPr lang="fr-FR" dirty="0" smtClean="0"/>
              <a:t>Si un nœud possède une ressource, il ne pointe sur aucun nœud</a:t>
            </a:r>
          </a:p>
        </p:txBody>
      </p:sp>
    </p:spTree>
    <p:extLst>
      <p:ext uri="{BB962C8B-B14F-4D97-AF65-F5344CB8AC3E}">
        <p14:creationId xmlns:p14="http://schemas.microsoft.com/office/powerpoint/2010/main" val="27860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Introduction</a:t>
            </a:r>
            <a:endParaRPr lang="fr-FR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914400" y="1400432"/>
            <a:ext cx="10569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Etudiants</a:t>
            </a:r>
            <a:r>
              <a:rPr lang="fr-FR" dirty="0" smtClean="0"/>
              <a:t>: </a:t>
            </a:r>
            <a:r>
              <a:rPr lang="fr-FR" dirty="0" err="1" smtClean="0"/>
              <a:t>Othmani</a:t>
            </a:r>
            <a:r>
              <a:rPr lang="fr-FR" dirty="0" smtClean="0"/>
              <a:t> Anthony, Koné Yves, Rakotomalala Guillaume</a:t>
            </a:r>
          </a:p>
          <a:p>
            <a:r>
              <a:rPr lang="fr-FR" b="1" dirty="0" smtClean="0"/>
              <a:t>Encadrants:</a:t>
            </a:r>
            <a:r>
              <a:rPr lang="fr-FR" dirty="0" smtClean="0"/>
              <a:t> Lejeune Jonathan, </a:t>
            </a:r>
            <a:r>
              <a:rPr lang="fr-FR" dirty="0" err="1" smtClean="0"/>
              <a:t>Sopena</a:t>
            </a:r>
            <a:r>
              <a:rPr lang="fr-FR" dirty="0" smtClean="0"/>
              <a:t> Julien</a:t>
            </a:r>
          </a:p>
        </p:txBody>
      </p:sp>
    </p:spTree>
    <p:extLst>
      <p:ext uri="{BB962C8B-B14F-4D97-AF65-F5344CB8AC3E}">
        <p14:creationId xmlns:p14="http://schemas.microsoft.com/office/powerpoint/2010/main" val="330961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 du fonctionnement de l’arbre dynamique</a:t>
            </a:r>
            <a:endParaRPr lang="fr-FR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669" y="1825625"/>
            <a:ext cx="4874661" cy="4351338"/>
          </a:xfrm>
        </p:spPr>
      </p:pic>
    </p:spTree>
    <p:extLst>
      <p:ext uri="{BB962C8B-B14F-4D97-AF65-F5344CB8AC3E}">
        <p14:creationId xmlns:p14="http://schemas.microsoft.com/office/powerpoint/2010/main" val="330513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 du fonctionnement de l’arbre dynamique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839" y="1825625"/>
            <a:ext cx="5506322" cy="4351338"/>
          </a:xfrm>
        </p:spPr>
      </p:pic>
    </p:spTree>
    <p:extLst>
      <p:ext uri="{BB962C8B-B14F-4D97-AF65-F5344CB8AC3E}">
        <p14:creationId xmlns:p14="http://schemas.microsoft.com/office/powerpoint/2010/main" val="9969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 du fonctionnement de l’arbre dynamique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43" y="1825625"/>
            <a:ext cx="5475514" cy="4351338"/>
          </a:xfrm>
        </p:spPr>
      </p:pic>
    </p:spTree>
    <p:extLst>
      <p:ext uri="{BB962C8B-B14F-4D97-AF65-F5344CB8AC3E}">
        <p14:creationId xmlns:p14="http://schemas.microsoft.com/office/powerpoint/2010/main" val="68931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 d ’exécution</a:t>
            </a:r>
            <a:endParaRPr lang="fr-FR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475" y="1825625"/>
            <a:ext cx="3849050" cy="4351338"/>
          </a:xfrm>
        </p:spPr>
      </p:pic>
    </p:spTree>
    <p:extLst>
      <p:ext uri="{BB962C8B-B14F-4D97-AF65-F5344CB8AC3E}">
        <p14:creationId xmlns:p14="http://schemas.microsoft.com/office/powerpoint/2010/main" val="238494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 d ’exécution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163" y="1825625"/>
            <a:ext cx="3447674" cy="4351338"/>
          </a:xfrm>
        </p:spPr>
      </p:pic>
    </p:spTree>
    <p:extLst>
      <p:ext uri="{BB962C8B-B14F-4D97-AF65-F5344CB8AC3E}">
        <p14:creationId xmlns:p14="http://schemas.microsoft.com/office/powerpoint/2010/main" val="96579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 d ’exécution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465" y="1825625"/>
            <a:ext cx="4385069" cy="4351338"/>
          </a:xfrm>
        </p:spPr>
      </p:pic>
    </p:spTree>
    <p:extLst>
      <p:ext uri="{BB962C8B-B14F-4D97-AF65-F5344CB8AC3E}">
        <p14:creationId xmlns:p14="http://schemas.microsoft.com/office/powerpoint/2010/main" val="12038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Résultats</a:t>
            </a:r>
            <a:endParaRPr lang="fr-FR" b="1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9278"/>
            <a:ext cx="6324312" cy="3361297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696" y="1160722"/>
            <a:ext cx="5628791" cy="451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4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Problème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8191"/>
          </a:xfrm>
        </p:spPr>
        <p:txBody>
          <a:bodyPr/>
          <a:lstStyle/>
          <a:p>
            <a:r>
              <a:rPr lang="fr-FR" dirty="0" smtClean="0"/>
              <a:t>Un site peut bloquer d’autres sites lorsqu’il possède une ressource et qu’il en attend d’autres.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838200" y="29687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/>
              <a:t>Solution: Mécanisme de prêt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838200" y="4294316"/>
            <a:ext cx="10515600" cy="1008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Un site peut prêter les ressources dont il ne peut pas se servir dans l’immédiat</a:t>
            </a:r>
          </a:p>
        </p:txBody>
      </p:sp>
    </p:spTree>
    <p:extLst>
      <p:ext uri="{BB962C8B-B14F-4D97-AF65-F5344CB8AC3E}">
        <p14:creationId xmlns:p14="http://schemas.microsoft.com/office/powerpoint/2010/main" val="53797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Les conditions de prêt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</a:t>
            </a:r>
            <a:r>
              <a:rPr lang="fr-FR" dirty="0" smtClean="0"/>
              <a:t>site ne prête des ressources qu’à un seul site à la fois</a:t>
            </a:r>
          </a:p>
          <a:p>
            <a:r>
              <a:rPr lang="fr-FR" dirty="0"/>
              <a:t>Un site </a:t>
            </a:r>
            <a:r>
              <a:rPr lang="fr-FR" dirty="0" smtClean="0"/>
              <a:t>ne peut prêter que s’il possède l’ensemble </a:t>
            </a:r>
            <a:r>
              <a:rPr lang="fr-FR" dirty="0"/>
              <a:t>des ressources </a:t>
            </a:r>
            <a:r>
              <a:rPr lang="fr-FR" dirty="0" smtClean="0"/>
              <a:t>manquante</a:t>
            </a:r>
          </a:p>
          <a:p>
            <a:r>
              <a:rPr lang="fr-FR" dirty="0"/>
              <a:t>Un site ne </a:t>
            </a:r>
            <a:r>
              <a:rPr lang="fr-FR" dirty="0" smtClean="0"/>
              <a:t>pr</a:t>
            </a:r>
            <a:r>
              <a:rPr lang="fr-FR" dirty="0"/>
              <a:t>ê</a:t>
            </a:r>
            <a:r>
              <a:rPr lang="fr-FR" dirty="0" smtClean="0"/>
              <a:t>te </a:t>
            </a:r>
            <a:r>
              <a:rPr lang="fr-FR" dirty="0"/>
              <a:t>que les ressources qu’il </a:t>
            </a:r>
            <a:r>
              <a:rPr lang="fr-FR" dirty="0" smtClean="0"/>
              <a:t>possède </a:t>
            </a:r>
            <a:r>
              <a:rPr lang="fr-FR" dirty="0"/>
              <a:t>et qui ne sont pas </a:t>
            </a:r>
            <a:r>
              <a:rPr lang="fr-FR" dirty="0" smtClean="0"/>
              <a:t>déjà </a:t>
            </a:r>
            <a:r>
              <a:rPr lang="fr-FR" dirty="0"/>
              <a:t>issues d’un </a:t>
            </a:r>
            <a:r>
              <a:rPr lang="fr-FR" dirty="0" smtClean="0"/>
              <a:t>prêt</a:t>
            </a:r>
          </a:p>
          <a:p>
            <a:r>
              <a:rPr lang="fr-FR" dirty="0"/>
              <a:t>Un site ne peut pas </a:t>
            </a:r>
            <a:r>
              <a:rPr lang="fr-FR" dirty="0" smtClean="0"/>
              <a:t>pr</a:t>
            </a:r>
            <a:r>
              <a:rPr lang="fr-FR" dirty="0"/>
              <a:t>ê</a:t>
            </a:r>
            <a:r>
              <a:rPr lang="fr-FR" dirty="0" smtClean="0"/>
              <a:t>ter </a:t>
            </a:r>
            <a:r>
              <a:rPr lang="fr-FR" dirty="0"/>
              <a:t>s’il est en section critique</a:t>
            </a:r>
          </a:p>
        </p:txBody>
      </p:sp>
    </p:spTree>
    <p:extLst>
      <p:ext uri="{BB962C8B-B14F-4D97-AF65-F5344CB8AC3E}">
        <p14:creationId xmlns:p14="http://schemas.microsoft.com/office/powerpoint/2010/main" val="52308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578" y="206811"/>
            <a:ext cx="4703320" cy="6651189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 d’exécution du mécanisme de prêt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14600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fr-FR" b="1" dirty="0" smtClean="0"/>
              <a:t>I. Contexte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11981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073" y="-239635"/>
            <a:ext cx="4957854" cy="7011137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 d’exécution du mécanisme de prêt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346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727" y="173967"/>
            <a:ext cx="4726545" cy="6684033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 d’exécution du mécanisme de prêt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529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155" y="0"/>
            <a:ext cx="4785690" cy="6767673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 d’exécution du mécanisme de prêt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617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293" y="178396"/>
            <a:ext cx="4723413" cy="6679604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 d’exécution du mécanisme de prêt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526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100" y="158051"/>
            <a:ext cx="4737800" cy="6699949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Exemple d’exécution du mécanisme de prêt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342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Résultats</a:t>
            </a:r>
            <a:endParaRPr lang="fr-FR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6" y="1690688"/>
            <a:ext cx="5478537" cy="4108903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149" y="1225426"/>
            <a:ext cx="6277851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0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Systèmes distribués</a:t>
            </a:r>
            <a:endParaRPr lang="fr-FR" b="1" dirty="0"/>
          </a:p>
        </p:txBody>
      </p:sp>
      <p:pic>
        <p:nvPicPr>
          <p:cNvPr id="4" name="Espace réservé du contenu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217" y="1742804"/>
            <a:ext cx="3353564" cy="3810868"/>
          </a:xfrm>
        </p:spPr>
      </p:pic>
      <p:sp>
        <p:nvSpPr>
          <p:cNvPr id="5" name="ZoneTexte 4"/>
          <p:cNvSpPr txBox="1"/>
          <p:nvPr/>
        </p:nvSpPr>
        <p:spPr>
          <a:xfrm>
            <a:off x="3406345" y="5553672"/>
            <a:ext cx="53793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https://guywithtech.files.wordpress.com/2017/04/f20ae-distributed_systems-264x300.png?w=1400&amp;h=9999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318900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Concurrence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Plusieurs sites partagent un ensemble de ressources</a:t>
            </a:r>
          </a:p>
          <a:p>
            <a:endParaRPr lang="fr-FR" dirty="0" smtClean="0"/>
          </a:p>
          <a:p>
            <a:r>
              <a:rPr lang="fr-FR" dirty="0" smtClean="0"/>
              <a:t>Quels sont les différents cas ?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Comment les protéger 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270" y="3350505"/>
            <a:ext cx="2332357" cy="232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6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59175"/>
            <a:ext cx="10515600" cy="1158875"/>
          </a:xfrm>
        </p:spPr>
        <p:txBody>
          <a:bodyPr/>
          <a:lstStyle/>
          <a:p>
            <a:pPr algn="ctr"/>
            <a:r>
              <a:rPr lang="fr-FR" b="1" dirty="0" smtClean="0"/>
              <a:t>Différents niveaux généralisation</a:t>
            </a:r>
            <a:endParaRPr lang="fr-FR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057" y="1825625"/>
            <a:ext cx="3857886" cy="4351338"/>
          </a:xfrm>
        </p:spPr>
      </p:pic>
    </p:spTree>
    <p:extLst>
      <p:ext uri="{BB962C8B-B14F-4D97-AF65-F5344CB8AC3E}">
        <p14:creationId xmlns:p14="http://schemas.microsoft.com/office/powerpoint/2010/main" val="422342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Différents types d’algorithmes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b="1" dirty="0" smtClean="0"/>
              <a:t>Algorithmes à jetons </a:t>
            </a:r>
            <a:r>
              <a:rPr lang="fr-FR" dirty="0" smtClean="0"/>
              <a:t>: verrouillage de la ressource à l’obtention d’un jeton</a:t>
            </a:r>
          </a:p>
          <a:p>
            <a:endParaRPr lang="fr-FR" dirty="0" smtClean="0"/>
          </a:p>
          <a:p>
            <a:r>
              <a:rPr lang="fr-FR" b="1" dirty="0" smtClean="0"/>
              <a:t>Algorithmes à permission</a:t>
            </a:r>
            <a:r>
              <a:rPr lang="fr-FR" dirty="0" smtClean="0"/>
              <a:t>: demande la permission à d’autres nœuds du système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487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Différents types d’algorithmes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b="1" dirty="0" smtClean="0"/>
              <a:t>Les algorithmes incrémentaux </a:t>
            </a:r>
            <a:r>
              <a:rPr lang="fr-FR" dirty="0" smtClean="0"/>
              <a:t>: les nœuds acquièrent les ressources selon un ordre prédéfini</a:t>
            </a:r>
          </a:p>
          <a:p>
            <a:endParaRPr lang="fr-FR" dirty="0"/>
          </a:p>
          <a:p>
            <a:r>
              <a:rPr lang="fr-FR" b="1" dirty="0" smtClean="0"/>
              <a:t>Les algorithmes simultanés </a:t>
            </a:r>
            <a:r>
              <a:rPr lang="fr-FR" dirty="0" smtClean="0"/>
              <a:t>: les nœuds n’acquièrent plus les ressources de manière ordonnées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87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9962" y="365125"/>
            <a:ext cx="10515600" cy="1325563"/>
          </a:xfrm>
        </p:spPr>
        <p:txBody>
          <a:bodyPr/>
          <a:lstStyle/>
          <a:p>
            <a:r>
              <a:rPr lang="fr-FR" b="1" dirty="0" err="1" smtClean="0"/>
              <a:t>Mutex</a:t>
            </a:r>
            <a:r>
              <a:rPr lang="fr-FR" b="1" dirty="0" smtClean="0"/>
              <a:t>: </a:t>
            </a:r>
            <a:r>
              <a:rPr lang="fr-FR" b="1" dirty="0" err="1" smtClean="0"/>
              <a:t>Ricart</a:t>
            </a:r>
            <a:r>
              <a:rPr lang="fr-FR" b="1" dirty="0" smtClean="0"/>
              <a:t>/</a:t>
            </a:r>
            <a:r>
              <a:rPr lang="fr-FR" b="1" dirty="0" err="1" smtClean="0"/>
              <a:t>Agrawala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Algorithme à permission</a:t>
            </a:r>
          </a:p>
          <a:p>
            <a:r>
              <a:rPr lang="fr-FR" b="1" dirty="0" smtClean="0"/>
              <a:t>Une seule ressource à un seul exemplaire</a:t>
            </a:r>
          </a:p>
          <a:p>
            <a:r>
              <a:rPr lang="fr-FR" b="1" dirty="0" smtClean="0"/>
              <a:t>Messages</a:t>
            </a:r>
            <a:r>
              <a:rPr lang="fr-FR" dirty="0" smtClean="0"/>
              <a:t>: </a:t>
            </a:r>
            <a:r>
              <a:rPr lang="fr-FR" dirty="0" err="1" smtClean="0"/>
              <a:t>Request</a:t>
            </a:r>
            <a:r>
              <a:rPr lang="fr-FR" dirty="0" smtClean="0"/>
              <a:t> et </a:t>
            </a:r>
            <a:r>
              <a:rPr lang="fr-FR" dirty="0" err="1" smtClean="0"/>
              <a:t>Reply</a:t>
            </a:r>
            <a:endParaRPr lang="fr-FR" dirty="0" smtClean="0"/>
          </a:p>
          <a:p>
            <a:r>
              <a:rPr lang="fr-FR" b="1" dirty="0" smtClean="0"/>
              <a:t>Fonctionnement</a:t>
            </a:r>
            <a:r>
              <a:rPr lang="fr-FR" dirty="0" smtClean="0"/>
              <a:t>: Envoie une requête à tous les autres nœuds et attend leur réponse</a:t>
            </a:r>
          </a:p>
          <a:p>
            <a:r>
              <a:rPr lang="fr-FR" b="1" dirty="0" smtClean="0"/>
              <a:t>Problème</a:t>
            </a:r>
            <a:r>
              <a:rPr lang="fr-FR" dirty="0" smtClean="0"/>
              <a:t>: Surcharge s’il y a beaucoup de nœuds.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90486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545</Words>
  <Application>Microsoft Office PowerPoint</Application>
  <PresentationFormat>Grand écran</PresentationFormat>
  <Paragraphs>83</Paragraphs>
  <Slides>35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Thème Office</vt:lpstr>
      <vt:lpstr>PSAR Implantation et extension d’un algorithme distribué de verrouillage de ressources</vt:lpstr>
      <vt:lpstr>Introduction</vt:lpstr>
      <vt:lpstr>I. Contexte</vt:lpstr>
      <vt:lpstr>Systèmes distribués</vt:lpstr>
      <vt:lpstr>Concurrence</vt:lpstr>
      <vt:lpstr>Différents niveaux généralisation</vt:lpstr>
      <vt:lpstr>Différents types d’algorithmes</vt:lpstr>
      <vt:lpstr>Différents types d’algorithmes</vt:lpstr>
      <vt:lpstr>Mutex: Ricart/Agrawala</vt:lpstr>
      <vt:lpstr>Bouabdallah-Laforest</vt:lpstr>
      <vt:lpstr>II. Algorithme de Jonathan Lejeune</vt:lpstr>
      <vt:lpstr>Problème de Bouabdallah-Laforest </vt:lpstr>
      <vt:lpstr>Principes de l’algorithme de Jonathan Lejeune</vt:lpstr>
      <vt:lpstr>Créer un ordre total: Mécanisme de compteurs</vt:lpstr>
      <vt:lpstr>Exemple du fonctionnement du mécanisme de compteur</vt:lpstr>
      <vt:lpstr>Exemple du fonctionnement du mécanisme de compteur</vt:lpstr>
      <vt:lpstr>Exemple du fonctionnement du mécanisme de compteur</vt:lpstr>
      <vt:lpstr>Exemple du fonctionnement du mécanisme de compteur</vt:lpstr>
      <vt:lpstr>Créer un arbre dynamique</vt:lpstr>
      <vt:lpstr>Exemple du fonctionnement de l’arbre dynamique</vt:lpstr>
      <vt:lpstr>Exemple du fonctionnement de l’arbre dynamique</vt:lpstr>
      <vt:lpstr>Exemple du fonctionnement de l’arbre dynamique</vt:lpstr>
      <vt:lpstr>Exemple d ’exécution</vt:lpstr>
      <vt:lpstr>Exemple d ’exécution</vt:lpstr>
      <vt:lpstr>Exemple d ’exécution</vt:lpstr>
      <vt:lpstr>Résultats</vt:lpstr>
      <vt:lpstr>Problème</vt:lpstr>
      <vt:lpstr>Les conditions de prêt</vt:lpstr>
      <vt:lpstr>Exemple d’exécution du mécanisme de prêt</vt:lpstr>
      <vt:lpstr>Exemple d’exécution du mécanisme de prêt</vt:lpstr>
      <vt:lpstr>Exemple d’exécution du mécanisme de prêt</vt:lpstr>
      <vt:lpstr>Exemple d’exécution du mécanisme de prêt</vt:lpstr>
      <vt:lpstr>Exemple d’exécution du mécanisme de prêt</vt:lpstr>
      <vt:lpstr>Exemple d’exécution du mécanisme de prêt</vt:lpstr>
      <vt:lpstr>Résultats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rakotomalala</dc:creator>
  <cp:lastModifiedBy>Guillaume rakotomalala</cp:lastModifiedBy>
  <cp:revision>75</cp:revision>
  <dcterms:created xsi:type="dcterms:W3CDTF">2019-05-28T12:43:00Z</dcterms:created>
  <dcterms:modified xsi:type="dcterms:W3CDTF">2019-05-28T16:05:46Z</dcterms:modified>
</cp:coreProperties>
</file>