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A25F681-AC90-470E-9563-3728165A3479}">
          <p14:sldIdLst>
            <p14:sldId id="256"/>
          </p14:sldIdLst>
        </p14:section>
        <p14:section name="Untitled Section" id="{1B4310E1-06B5-480B-A7BF-454C2C3950B6}">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Z9YjTiFtFLXZjEHRJnoBtlQxw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ctrTitle"/>
          </p:nvPr>
        </p:nvSpPr>
        <p:spPr>
          <a:xfrm>
            <a:off x="729450" y="1322450"/>
            <a:ext cx="3787800" cy="198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000"/>
              <a:buNone/>
              <a:defRPr sz="4000">
                <a:solidFill>
                  <a:schemeClr val="dk2"/>
                </a:solidFill>
              </a:defRPr>
            </a:lvl1pPr>
            <a:lvl2pPr lvl="1" algn="l">
              <a:lnSpc>
                <a:spcPct val="100000"/>
              </a:lnSpc>
              <a:spcBef>
                <a:spcPts val="0"/>
              </a:spcBef>
              <a:spcAft>
                <a:spcPts val="0"/>
              </a:spcAft>
              <a:buClr>
                <a:schemeClr val="dk2"/>
              </a:buClr>
              <a:buSzPts val="4000"/>
              <a:buNone/>
              <a:defRPr sz="4000">
                <a:solidFill>
                  <a:schemeClr val="dk2"/>
                </a:solidFill>
              </a:defRPr>
            </a:lvl2pPr>
            <a:lvl3pPr lvl="2" algn="l">
              <a:lnSpc>
                <a:spcPct val="100000"/>
              </a:lnSpc>
              <a:spcBef>
                <a:spcPts val="0"/>
              </a:spcBef>
              <a:spcAft>
                <a:spcPts val="0"/>
              </a:spcAft>
              <a:buClr>
                <a:schemeClr val="dk2"/>
              </a:buClr>
              <a:buSzPts val="4000"/>
              <a:buNone/>
              <a:defRPr sz="4000">
                <a:solidFill>
                  <a:schemeClr val="dk2"/>
                </a:solidFill>
              </a:defRPr>
            </a:lvl3pPr>
            <a:lvl4pPr lvl="3" algn="l">
              <a:lnSpc>
                <a:spcPct val="100000"/>
              </a:lnSpc>
              <a:spcBef>
                <a:spcPts val="0"/>
              </a:spcBef>
              <a:spcAft>
                <a:spcPts val="0"/>
              </a:spcAft>
              <a:buClr>
                <a:schemeClr val="dk2"/>
              </a:buClr>
              <a:buSzPts val="4000"/>
              <a:buNone/>
              <a:defRPr sz="4000">
                <a:solidFill>
                  <a:schemeClr val="dk2"/>
                </a:solidFill>
              </a:defRPr>
            </a:lvl4pPr>
            <a:lvl5pPr lvl="4" algn="l">
              <a:lnSpc>
                <a:spcPct val="100000"/>
              </a:lnSpc>
              <a:spcBef>
                <a:spcPts val="0"/>
              </a:spcBef>
              <a:spcAft>
                <a:spcPts val="0"/>
              </a:spcAft>
              <a:buClr>
                <a:schemeClr val="dk2"/>
              </a:buClr>
              <a:buSzPts val="4000"/>
              <a:buNone/>
              <a:defRPr sz="4000">
                <a:solidFill>
                  <a:schemeClr val="dk2"/>
                </a:solidFill>
              </a:defRPr>
            </a:lvl5pPr>
            <a:lvl6pPr lvl="5" algn="l">
              <a:lnSpc>
                <a:spcPct val="100000"/>
              </a:lnSpc>
              <a:spcBef>
                <a:spcPts val="0"/>
              </a:spcBef>
              <a:spcAft>
                <a:spcPts val="0"/>
              </a:spcAft>
              <a:buClr>
                <a:schemeClr val="dk2"/>
              </a:buClr>
              <a:buSzPts val="4000"/>
              <a:buNone/>
              <a:defRPr sz="4000">
                <a:solidFill>
                  <a:schemeClr val="dk2"/>
                </a:solidFill>
              </a:defRPr>
            </a:lvl6pPr>
            <a:lvl7pPr lvl="6" algn="l">
              <a:lnSpc>
                <a:spcPct val="100000"/>
              </a:lnSpc>
              <a:spcBef>
                <a:spcPts val="0"/>
              </a:spcBef>
              <a:spcAft>
                <a:spcPts val="0"/>
              </a:spcAft>
              <a:buClr>
                <a:schemeClr val="dk2"/>
              </a:buClr>
              <a:buSzPts val="4000"/>
              <a:buNone/>
              <a:defRPr sz="4000">
                <a:solidFill>
                  <a:schemeClr val="dk2"/>
                </a:solidFill>
              </a:defRPr>
            </a:lvl7pPr>
            <a:lvl8pPr lvl="7" algn="l">
              <a:lnSpc>
                <a:spcPct val="100000"/>
              </a:lnSpc>
              <a:spcBef>
                <a:spcPts val="0"/>
              </a:spcBef>
              <a:spcAft>
                <a:spcPts val="0"/>
              </a:spcAft>
              <a:buClr>
                <a:schemeClr val="dk2"/>
              </a:buClr>
              <a:buSzPts val="4000"/>
              <a:buNone/>
              <a:defRPr sz="4000">
                <a:solidFill>
                  <a:schemeClr val="dk2"/>
                </a:solidFill>
              </a:defRPr>
            </a:lvl8pPr>
            <a:lvl9pPr lvl="8" algn="l">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11" name="Google Shape;11;p23"/>
          <p:cNvSpPr txBox="1">
            <a:spLocks noGrp="1"/>
          </p:cNvSpPr>
          <p:nvPr>
            <p:ph type="subTitle" idx="1"/>
          </p:nvPr>
        </p:nvSpPr>
        <p:spPr>
          <a:xfrm>
            <a:off x="729595" y="3401500"/>
            <a:ext cx="37878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2" name="Google Shape;12;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3"/>
          <p:cNvGrpSpPr/>
          <p:nvPr/>
        </p:nvGrpSpPr>
        <p:grpSpPr>
          <a:xfrm>
            <a:off x="830392" y="1191256"/>
            <a:ext cx="745763" cy="45826"/>
            <a:chOff x="4580561" y="2589004"/>
            <a:chExt cx="1064464" cy="25200"/>
          </a:xfrm>
        </p:grpSpPr>
        <p:sp>
          <p:nvSpPr>
            <p:cNvPr id="14" name="Google Shape;14;p2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5"/>
        <p:cNvGrpSpPr/>
        <p:nvPr/>
      </p:nvGrpSpPr>
      <p:grpSpPr>
        <a:xfrm>
          <a:off x="0" y="0"/>
          <a:ext cx="0" cy="0"/>
          <a:chOff x="0" y="0"/>
          <a:chExt cx="0" cy="0"/>
        </a:xfrm>
      </p:grpSpPr>
      <p:sp>
        <p:nvSpPr>
          <p:cNvPr id="96" name="Google Shape;96;p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3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 name="Google Shape;100;p33"/>
          <p:cNvGrpSpPr/>
          <p:nvPr/>
        </p:nvGrpSpPr>
        <p:grpSpPr>
          <a:xfrm>
            <a:off x="830392" y="1191256"/>
            <a:ext cx="745763" cy="45826"/>
            <a:chOff x="4580561" y="2589004"/>
            <a:chExt cx="1064464" cy="25200"/>
          </a:xfrm>
        </p:grpSpPr>
        <p:sp>
          <p:nvSpPr>
            <p:cNvPr id="101" name="Google Shape;101;p3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33"/>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104" name="Google Shape;104;p33"/>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5" name="Google Shape;105;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6"/>
        <p:cNvGrpSpPr/>
        <p:nvPr/>
      </p:nvGrpSpPr>
      <p:grpSpPr>
        <a:xfrm>
          <a:off x="0" y="0"/>
          <a:ext cx="0" cy="0"/>
          <a:chOff x="0" y="0"/>
          <a:chExt cx="0" cy="0"/>
        </a:xfrm>
      </p:grpSpPr>
      <p:grpSp>
        <p:nvGrpSpPr>
          <p:cNvPr id="107" name="Google Shape;107;p34"/>
          <p:cNvGrpSpPr/>
          <p:nvPr/>
        </p:nvGrpSpPr>
        <p:grpSpPr>
          <a:xfrm>
            <a:off x="830392" y="4169130"/>
            <a:ext cx="745763" cy="45826"/>
            <a:chOff x="4580561" y="2589004"/>
            <a:chExt cx="1064464" cy="25200"/>
          </a:xfrm>
        </p:grpSpPr>
        <p:sp>
          <p:nvSpPr>
            <p:cNvPr id="108" name="Google Shape;108;p3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34"/>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111" name="Google Shape;111;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35"/>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 name="Google Shape;114;p35"/>
          <p:cNvGrpSpPr/>
          <p:nvPr/>
        </p:nvGrpSpPr>
        <p:grpSpPr>
          <a:xfrm>
            <a:off x="830392" y="1191256"/>
            <a:ext cx="745763" cy="45826"/>
            <a:chOff x="4580561" y="2589004"/>
            <a:chExt cx="1064464" cy="25200"/>
          </a:xfrm>
        </p:grpSpPr>
        <p:sp>
          <p:nvSpPr>
            <p:cNvPr id="115" name="Google Shape;115;p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 name="Google Shape;117;p35"/>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118" name="Google Shape;118;p35"/>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19" name="Google Shape;119;p35"/>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0" name="Google Shape;120;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36"/>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23" name="Google Shape;123;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4"/>
        <p:cNvGrpSpPr/>
        <p:nvPr/>
      </p:nvGrpSpPr>
      <p:grpSpPr>
        <a:xfrm>
          <a:off x="0" y="0"/>
          <a:ext cx="0" cy="0"/>
          <a:chOff x="0" y="0"/>
          <a:chExt cx="0" cy="0"/>
        </a:xfrm>
      </p:grpSpPr>
      <p:grpSp>
        <p:nvGrpSpPr>
          <p:cNvPr id="125" name="Google Shape;125;p37"/>
          <p:cNvGrpSpPr/>
          <p:nvPr/>
        </p:nvGrpSpPr>
        <p:grpSpPr>
          <a:xfrm>
            <a:off x="830392" y="4169130"/>
            <a:ext cx="745763" cy="45826"/>
            <a:chOff x="4580561" y="2589004"/>
            <a:chExt cx="1064464" cy="25200"/>
          </a:xfrm>
        </p:grpSpPr>
        <p:sp>
          <p:nvSpPr>
            <p:cNvPr id="126" name="Google Shape;126;p3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 name="Google Shape;128;p37"/>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29" name="Google Shape;129;p37"/>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30" name="Google Shape;130;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24"/>
          <p:cNvGrpSpPr/>
          <p:nvPr/>
        </p:nvGrpSpPr>
        <p:grpSpPr>
          <a:xfrm>
            <a:off x="830392" y="1191256"/>
            <a:ext cx="745763" cy="45826"/>
            <a:chOff x="4580561" y="2589004"/>
            <a:chExt cx="1064464" cy="25200"/>
          </a:xfrm>
        </p:grpSpPr>
        <p:sp>
          <p:nvSpPr>
            <p:cNvPr id="19" name="Google Shape;19;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22" name="Google Shape;22;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23"/>
        <p:cNvGrpSpPr/>
        <p:nvPr/>
      </p:nvGrpSpPr>
      <p:grpSpPr>
        <a:xfrm>
          <a:off x="0" y="0"/>
          <a:ext cx="0" cy="0"/>
          <a:chOff x="0" y="0"/>
          <a:chExt cx="0" cy="0"/>
        </a:xfrm>
      </p:grpSpPr>
      <p:pic>
        <p:nvPicPr>
          <p:cNvPr id="24" name="Google Shape;24;p25" descr="Side view of hands writing in a notebook at a cafe"/>
          <p:cNvPicPr preferRelativeResize="0"/>
          <p:nvPr/>
        </p:nvPicPr>
        <p:blipFill rotWithShape="1">
          <a:blip r:embed="rId2">
            <a:alphaModFix/>
          </a:blip>
          <a:srcRect l="9049" t="12064" r="54351" b="26445"/>
          <a:stretch/>
        </p:blipFill>
        <p:spPr>
          <a:xfrm>
            <a:off x="1" y="-50"/>
            <a:ext cx="4572000" cy="5143501"/>
          </a:xfrm>
          <a:prstGeom prst="rect">
            <a:avLst/>
          </a:prstGeom>
          <a:noFill/>
          <a:ln>
            <a:noFill/>
          </a:ln>
        </p:spPr>
      </p:pic>
      <p:sp>
        <p:nvSpPr>
          <p:cNvPr id="25" name="Google Shape;25;p25"/>
          <p:cNvSpPr/>
          <p:nvPr/>
        </p:nvSpPr>
        <p:spPr>
          <a:xfrm>
            <a:off x="1650" y="0"/>
            <a:ext cx="4568700" cy="5143500"/>
          </a:xfrm>
          <a:prstGeom prst="rect">
            <a:avLst/>
          </a:prstGeom>
          <a:solidFill>
            <a:srgbClr val="178D7D">
              <a:alpha val="6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 name="Google Shape;26;p25"/>
          <p:cNvGrpSpPr/>
          <p:nvPr/>
        </p:nvGrpSpPr>
        <p:grpSpPr>
          <a:xfrm>
            <a:off x="830392" y="1191256"/>
            <a:ext cx="745763" cy="45826"/>
            <a:chOff x="4580561" y="2589004"/>
            <a:chExt cx="1064464" cy="25200"/>
          </a:xfrm>
        </p:grpSpPr>
        <p:sp>
          <p:nvSpPr>
            <p:cNvPr id="27" name="Google Shape;27;p25"/>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5"/>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25"/>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30" name="Google Shape;30;p25"/>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31" name="Google Shape;31;p25"/>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2" name="Google Shape;32;p25"/>
          <p:cNvSpPr txBox="1">
            <a:spLocks noGrp="1"/>
          </p:cNvSpPr>
          <p:nvPr>
            <p:ph type="sldNum" idx="12"/>
          </p:nvPr>
        </p:nvSpPr>
        <p:spPr>
          <a:xfrm>
            <a:off x="8536300" y="474985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33"/>
        <p:cNvGrpSpPr/>
        <p:nvPr/>
      </p:nvGrpSpPr>
      <p:grpSpPr>
        <a:xfrm>
          <a:off x="0" y="0"/>
          <a:ext cx="0" cy="0"/>
          <a:chOff x="0" y="0"/>
          <a:chExt cx="0" cy="0"/>
        </a:xfrm>
      </p:grpSpPr>
      <p:pic>
        <p:nvPicPr>
          <p:cNvPr id="34" name="Google Shape;34;p26"/>
          <p:cNvPicPr preferRelativeResize="0"/>
          <p:nvPr/>
        </p:nvPicPr>
        <p:blipFill rotWithShape="1">
          <a:blip r:embed="rId2">
            <a:alphaModFix/>
          </a:blip>
          <a:srcRect l="31882" t="8095" r="25713"/>
          <a:stretch/>
        </p:blipFill>
        <p:spPr>
          <a:xfrm>
            <a:off x="0" y="0"/>
            <a:ext cx="4575250" cy="5143500"/>
          </a:xfrm>
          <a:prstGeom prst="rect">
            <a:avLst/>
          </a:prstGeom>
          <a:noFill/>
          <a:ln>
            <a:noFill/>
          </a:ln>
        </p:spPr>
      </p:pic>
      <p:sp>
        <p:nvSpPr>
          <p:cNvPr id="35" name="Google Shape;35;p26"/>
          <p:cNvSpPr/>
          <p:nvPr/>
        </p:nvSpPr>
        <p:spPr>
          <a:xfrm>
            <a:off x="-75" y="0"/>
            <a:ext cx="4572000" cy="5143500"/>
          </a:xfrm>
          <a:prstGeom prst="rect">
            <a:avLst/>
          </a:prstGeom>
          <a:solidFill>
            <a:srgbClr val="178D7D">
              <a:alpha val="6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26"/>
          <p:cNvGrpSpPr/>
          <p:nvPr/>
        </p:nvGrpSpPr>
        <p:grpSpPr>
          <a:xfrm>
            <a:off x="830392" y="1191256"/>
            <a:ext cx="745763" cy="45826"/>
            <a:chOff x="4580561" y="2589004"/>
            <a:chExt cx="1064464" cy="25200"/>
          </a:xfrm>
        </p:grpSpPr>
        <p:sp>
          <p:nvSpPr>
            <p:cNvPr id="37" name="Google Shape;37;p26"/>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6"/>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2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40" name="Google Shape;40;p26"/>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41" name="Google Shape;41;p26"/>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2" name="Google Shape;42;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45"/>
        <p:cNvGrpSpPr/>
        <p:nvPr/>
      </p:nvGrpSpPr>
      <p:grpSpPr>
        <a:xfrm>
          <a:off x="0" y="0"/>
          <a:ext cx="0" cy="0"/>
          <a:chOff x="0" y="0"/>
          <a:chExt cx="0" cy="0"/>
        </a:xfrm>
      </p:grpSpPr>
      <p:sp>
        <p:nvSpPr>
          <p:cNvPr id="46" name="Google Shape;46;p28"/>
          <p:cNvSpPr txBox="1">
            <a:spLocks noGrp="1"/>
          </p:cNvSpPr>
          <p:nvPr>
            <p:ph type="ctrTitle"/>
          </p:nvPr>
        </p:nvSpPr>
        <p:spPr>
          <a:xfrm>
            <a:off x="729450" y="1322450"/>
            <a:ext cx="3787800" cy="198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000"/>
              <a:buNone/>
              <a:defRPr sz="4000">
                <a:solidFill>
                  <a:schemeClr val="dk2"/>
                </a:solidFill>
              </a:defRPr>
            </a:lvl1pPr>
            <a:lvl2pPr lvl="1" algn="l">
              <a:lnSpc>
                <a:spcPct val="100000"/>
              </a:lnSpc>
              <a:spcBef>
                <a:spcPts val="0"/>
              </a:spcBef>
              <a:spcAft>
                <a:spcPts val="0"/>
              </a:spcAft>
              <a:buClr>
                <a:schemeClr val="dk2"/>
              </a:buClr>
              <a:buSzPts val="4000"/>
              <a:buNone/>
              <a:defRPr sz="4000">
                <a:solidFill>
                  <a:schemeClr val="dk2"/>
                </a:solidFill>
              </a:defRPr>
            </a:lvl2pPr>
            <a:lvl3pPr lvl="2" algn="l">
              <a:lnSpc>
                <a:spcPct val="100000"/>
              </a:lnSpc>
              <a:spcBef>
                <a:spcPts val="0"/>
              </a:spcBef>
              <a:spcAft>
                <a:spcPts val="0"/>
              </a:spcAft>
              <a:buClr>
                <a:schemeClr val="dk2"/>
              </a:buClr>
              <a:buSzPts val="4000"/>
              <a:buNone/>
              <a:defRPr sz="4000">
                <a:solidFill>
                  <a:schemeClr val="dk2"/>
                </a:solidFill>
              </a:defRPr>
            </a:lvl3pPr>
            <a:lvl4pPr lvl="3" algn="l">
              <a:lnSpc>
                <a:spcPct val="100000"/>
              </a:lnSpc>
              <a:spcBef>
                <a:spcPts val="0"/>
              </a:spcBef>
              <a:spcAft>
                <a:spcPts val="0"/>
              </a:spcAft>
              <a:buClr>
                <a:schemeClr val="dk2"/>
              </a:buClr>
              <a:buSzPts val="4000"/>
              <a:buNone/>
              <a:defRPr sz="4000">
                <a:solidFill>
                  <a:schemeClr val="dk2"/>
                </a:solidFill>
              </a:defRPr>
            </a:lvl4pPr>
            <a:lvl5pPr lvl="4" algn="l">
              <a:lnSpc>
                <a:spcPct val="100000"/>
              </a:lnSpc>
              <a:spcBef>
                <a:spcPts val="0"/>
              </a:spcBef>
              <a:spcAft>
                <a:spcPts val="0"/>
              </a:spcAft>
              <a:buClr>
                <a:schemeClr val="dk2"/>
              </a:buClr>
              <a:buSzPts val="4000"/>
              <a:buNone/>
              <a:defRPr sz="4000">
                <a:solidFill>
                  <a:schemeClr val="dk2"/>
                </a:solidFill>
              </a:defRPr>
            </a:lvl5pPr>
            <a:lvl6pPr lvl="5" algn="l">
              <a:lnSpc>
                <a:spcPct val="100000"/>
              </a:lnSpc>
              <a:spcBef>
                <a:spcPts val="0"/>
              </a:spcBef>
              <a:spcAft>
                <a:spcPts val="0"/>
              </a:spcAft>
              <a:buClr>
                <a:schemeClr val="dk2"/>
              </a:buClr>
              <a:buSzPts val="4000"/>
              <a:buNone/>
              <a:defRPr sz="4000">
                <a:solidFill>
                  <a:schemeClr val="dk2"/>
                </a:solidFill>
              </a:defRPr>
            </a:lvl6pPr>
            <a:lvl7pPr lvl="6" algn="l">
              <a:lnSpc>
                <a:spcPct val="100000"/>
              </a:lnSpc>
              <a:spcBef>
                <a:spcPts val="0"/>
              </a:spcBef>
              <a:spcAft>
                <a:spcPts val="0"/>
              </a:spcAft>
              <a:buClr>
                <a:schemeClr val="dk2"/>
              </a:buClr>
              <a:buSzPts val="4000"/>
              <a:buNone/>
              <a:defRPr sz="4000">
                <a:solidFill>
                  <a:schemeClr val="dk2"/>
                </a:solidFill>
              </a:defRPr>
            </a:lvl7pPr>
            <a:lvl8pPr lvl="7" algn="l">
              <a:lnSpc>
                <a:spcPct val="100000"/>
              </a:lnSpc>
              <a:spcBef>
                <a:spcPts val="0"/>
              </a:spcBef>
              <a:spcAft>
                <a:spcPts val="0"/>
              </a:spcAft>
              <a:buClr>
                <a:schemeClr val="dk2"/>
              </a:buClr>
              <a:buSzPts val="4000"/>
              <a:buNone/>
              <a:defRPr sz="4000">
                <a:solidFill>
                  <a:schemeClr val="dk2"/>
                </a:solidFill>
              </a:defRPr>
            </a:lvl8pPr>
            <a:lvl9pPr lvl="8" algn="l">
              <a:lnSpc>
                <a:spcPct val="100000"/>
              </a:lnSpc>
              <a:spcBef>
                <a:spcPts val="0"/>
              </a:spcBef>
              <a:spcAft>
                <a:spcPts val="0"/>
              </a:spcAft>
              <a:buClr>
                <a:schemeClr val="dk2"/>
              </a:buClr>
              <a:buSzPts val="4000"/>
              <a:buNone/>
              <a:defRPr sz="4000">
                <a:solidFill>
                  <a:schemeClr val="dk2"/>
                </a:solidFill>
              </a:defRPr>
            </a:lvl9pPr>
          </a:lstStyle>
          <a:p>
            <a:endParaRPr/>
          </a:p>
        </p:txBody>
      </p:sp>
      <p:sp>
        <p:nvSpPr>
          <p:cNvPr id="47" name="Google Shape;47;p28"/>
          <p:cNvSpPr txBox="1">
            <a:spLocks noGrp="1"/>
          </p:cNvSpPr>
          <p:nvPr>
            <p:ph type="subTitle" idx="1"/>
          </p:nvPr>
        </p:nvSpPr>
        <p:spPr>
          <a:xfrm>
            <a:off x="729595" y="3401500"/>
            <a:ext cx="37878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48" name="Google Shape;48;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49" name="Google Shape;49;p28"/>
          <p:cNvGrpSpPr/>
          <p:nvPr/>
        </p:nvGrpSpPr>
        <p:grpSpPr>
          <a:xfrm>
            <a:off x="830392" y="1191256"/>
            <a:ext cx="745763" cy="45826"/>
            <a:chOff x="4580561" y="2589004"/>
            <a:chExt cx="1064464" cy="25200"/>
          </a:xfrm>
        </p:grpSpPr>
        <p:sp>
          <p:nvSpPr>
            <p:cNvPr id="50" name="Google Shape;50;p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8"/>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Google Shape;53;p28"/>
          <p:cNvGrpSpPr/>
          <p:nvPr/>
        </p:nvGrpSpPr>
        <p:grpSpPr>
          <a:xfrm>
            <a:off x="5063224" y="1313339"/>
            <a:ext cx="3459829" cy="2670551"/>
            <a:chOff x="3553042" y="1657806"/>
            <a:chExt cx="3461100" cy="2671532"/>
          </a:xfrm>
        </p:grpSpPr>
        <p:sp>
          <p:nvSpPr>
            <p:cNvPr id="54" name="Google Shape;54;p28"/>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8"/>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8"/>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8"/>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8"/>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8"/>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8"/>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8"/>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2" name="Google Shape;62;p28" descr="Component Detail"/>
          <p:cNvPicPr preferRelativeResize="0"/>
          <p:nvPr/>
        </p:nvPicPr>
        <p:blipFill rotWithShape="1">
          <a:blip r:embed="rId2">
            <a:alphaModFix/>
          </a:blip>
          <a:srcRect b="25075"/>
          <a:stretch/>
        </p:blipFill>
        <p:spPr>
          <a:xfrm>
            <a:off x="5161725" y="1399791"/>
            <a:ext cx="3262825" cy="1833425"/>
          </a:xfrm>
          <a:prstGeom prst="rect">
            <a:avLst/>
          </a:prstGeom>
          <a:noFill/>
          <a:ln>
            <a:noFill/>
          </a:ln>
        </p:spPr>
      </p:pic>
      <p:sp>
        <p:nvSpPr>
          <p:cNvPr id="63" name="Google Shape;63;p28"/>
          <p:cNvSpPr/>
          <p:nvPr/>
        </p:nvSpPr>
        <p:spPr>
          <a:xfrm flipH="1">
            <a:off x="5156196" y="1401826"/>
            <a:ext cx="3268577" cy="1812993"/>
          </a:xfrm>
          <a:prstGeom prst="rtTriangle">
            <a:avLst/>
          </a:prstGeom>
          <a:solidFill>
            <a:srgbClr val="000000">
              <a:alpha val="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28"/>
          <p:cNvGrpSpPr/>
          <p:nvPr/>
        </p:nvGrpSpPr>
        <p:grpSpPr>
          <a:xfrm>
            <a:off x="7666681" y="2077877"/>
            <a:ext cx="1148179" cy="2282763"/>
            <a:chOff x="7666681" y="2077877"/>
            <a:chExt cx="1148179" cy="2282763"/>
          </a:xfrm>
        </p:grpSpPr>
        <p:grpSp>
          <p:nvGrpSpPr>
            <p:cNvPr id="65" name="Google Shape;65;p28"/>
            <p:cNvGrpSpPr/>
            <p:nvPr/>
          </p:nvGrpSpPr>
          <p:grpSpPr>
            <a:xfrm>
              <a:off x="7666681" y="2077877"/>
              <a:ext cx="1148179" cy="2282763"/>
              <a:chOff x="3983627" y="1676395"/>
              <a:chExt cx="1449538" cy="2881913"/>
            </a:xfrm>
          </p:grpSpPr>
          <p:sp>
            <p:nvSpPr>
              <p:cNvPr id="66" name="Google Shape;66;p28"/>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8"/>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8"/>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9" name="Google Shape;69;p28"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70" name="Google Shape;70;p28"/>
            <p:cNvSpPr/>
            <p:nvPr/>
          </p:nvSpPr>
          <p:spPr>
            <a:xfrm flipH="1">
              <a:off x="7722342" y="2222973"/>
              <a:ext cx="1037700" cy="1833000"/>
            </a:xfrm>
            <a:prstGeom prst="rtTriangle">
              <a:avLst/>
            </a:prstGeom>
            <a:solidFill>
              <a:srgbClr val="000000">
                <a:alpha val="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2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 name="Google Shape;73;p29"/>
          <p:cNvGrpSpPr/>
          <p:nvPr/>
        </p:nvGrpSpPr>
        <p:grpSpPr>
          <a:xfrm>
            <a:off x="830392" y="1191256"/>
            <a:ext cx="745763" cy="45826"/>
            <a:chOff x="4580561" y="2589004"/>
            <a:chExt cx="1064464" cy="25200"/>
          </a:xfrm>
        </p:grpSpPr>
        <p:sp>
          <p:nvSpPr>
            <p:cNvPr id="74" name="Google Shape;74;p2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7" name="Google Shape;77;p2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8" name="Google Shape;78;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3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 name="Google Shape;81;p30"/>
          <p:cNvGrpSpPr/>
          <p:nvPr/>
        </p:nvGrpSpPr>
        <p:grpSpPr>
          <a:xfrm>
            <a:off x="830392" y="1191256"/>
            <a:ext cx="745763" cy="45826"/>
            <a:chOff x="4580561" y="2589004"/>
            <a:chExt cx="1064464" cy="25200"/>
          </a:xfrm>
        </p:grpSpPr>
        <p:sp>
          <p:nvSpPr>
            <p:cNvPr id="82" name="Google Shape;82;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3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85" name="Google Shape;85;p30"/>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6" name="Google Shape;86;p30"/>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7" name="Google Shape;87;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3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31"/>
          <p:cNvGrpSpPr/>
          <p:nvPr/>
        </p:nvGrpSpPr>
        <p:grpSpPr>
          <a:xfrm>
            <a:off x="830392" y="1191256"/>
            <a:ext cx="745763" cy="45826"/>
            <a:chOff x="4580561" y="2589004"/>
            <a:chExt cx="1064464" cy="25200"/>
          </a:xfrm>
        </p:grpSpPr>
        <p:sp>
          <p:nvSpPr>
            <p:cNvPr id="91" name="Google Shape;91;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3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94" name="Google Shape;94;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
          <p:cNvSpPr txBox="1">
            <a:spLocks noGrp="1"/>
          </p:cNvSpPr>
          <p:nvPr>
            <p:ph type="ctrTitle"/>
          </p:nvPr>
        </p:nvSpPr>
        <p:spPr>
          <a:xfrm>
            <a:off x="593719" y="1311346"/>
            <a:ext cx="3787800" cy="1446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IN" sz="3600" dirty="0">
                <a:solidFill>
                  <a:srgbClr val="EF6C00"/>
                </a:solidFill>
                <a:latin typeface="Trebuchet MS" panose="020B0603020202020204" pitchFamily="34" charset="0"/>
                <a:ea typeface="PT Sans Narrow"/>
                <a:cs typeface="PT Sans Narrow"/>
                <a:sym typeface="PT Sans Narrow"/>
              </a:rPr>
              <a:t>Self Project</a:t>
            </a:r>
            <a:endParaRPr dirty="0"/>
          </a:p>
        </p:txBody>
      </p:sp>
      <p:sp>
        <p:nvSpPr>
          <p:cNvPr id="136" name="Google Shape;136;p1"/>
          <p:cNvSpPr txBox="1">
            <a:spLocks noGrp="1"/>
          </p:cNvSpPr>
          <p:nvPr>
            <p:ph type="subTitle" idx="1"/>
          </p:nvPr>
        </p:nvSpPr>
        <p:spPr>
          <a:xfrm>
            <a:off x="729600" y="2921750"/>
            <a:ext cx="3787800" cy="82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500" dirty="0">
                <a:solidFill>
                  <a:srgbClr val="434343"/>
                </a:solidFill>
                <a:latin typeface="Times New Roman"/>
                <a:ea typeface="Times New Roman"/>
                <a:cs typeface="Times New Roman"/>
                <a:sym typeface="Times New Roman"/>
              </a:rPr>
              <a:t>Project by – Aman kumar</a:t>
            </a:r>
            <a:endParaRPr sz="1500" dirty="0">
              <a:solidFill>
                <a:srgbClr val="434343"/>
              </a:solidFill>
              <a:latin typeface="Times New Roman"/>
              <a:ea typeface="Times New Roman"/>
              <a:cs typeface="Times New Roman"/>
              <a:sym typeface="Times New Roman"/>
            </a:endParaRPr>
          </a:p>
        </p:txBody>
      </p:sp>
      <p:sp>
        <p:nvSpPr>
          <p:cNvPr id="137" name="Google Shape;137;p1"/>
          <p:cNvSpPr txBox="1"/>
          <p:nvPr/>
        </p:nvSpPr>
        <p:spPr>
          <a:xfrm>
            <a:off x="4572000" y="1203990"/>
            <a:ext cx="4400550" cy="310851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 sz="5400" b="1" i="0" u="none" strike="noStrike" cap="none" dirty="0">
                <a:solidFill>
                  <a:srgbClr val="EF6C00"/>
                </a:solidFill>
                <a:latin typeface="Trebuchet MS" panose="020B0603020202020204" pitchFamily="34" charset="0"/>
                <a:ea typeface="PT Sans Narrow"/>
                <a:cs typeface="PT Sans Narrow"/>
                <a:sym typeface="PT Sans Narrow"/>
              </a:rPr>
              <a:t>WIFI-ROUTER PLACEMENT</a:t>
            </a:r>
            <a:endParaRPr sz="5400" b="1" i="0" u="none" strike="noStrike" cap="none" dirty="0">
              <a:solidFill>
                <a:srgbClr val="EF6C00"/>
              </a:solidFill>
              <a:latin typeface="Trebuchet MS" panose="020B0603020202020204" pitchFamily="34" charset="0"/>
              <a:ea typeface="PT Sans Narrow"/>
              <a:cs typeface="PT Sans Narrow"/>
              <a:sym typeface="PT Sans Narrow"/>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0000"/>
              </a:solidFill>
              <a:latin typeface="Trebuchet MS" panose="020B0603020202020204" pitchFamily="34" charset="0"/>
              <a:ea typeface="Lato"/>
              <a:cs typeface="Lato"/>
              <a:sym typeface="Lato"/>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rebuchet MS" panose="020B0603020202020204" pitchFamily="34" charset="0"/>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p:nvPr/>
        </p:nvSpPr>
        <p:spPr>
          <a:xfrm>
            <a:off x="383700" y="176300"/>
            <a:ext cx="13689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54A021"/>
                </a:solidFill>
                <a:latin typeface="Trebuchet MS"/>
                <a:ea typeface="Trebuchet MS"/>
                <a:cs typeface="Trebuchet MS"/>
                <a:sym typeface="Trebuchet MS"/>
              </a:rPr>
              <a:t>bfs_val():</a:t>
            </a:r>
            <a:endParaRPr sz="100" b="0" i="0" u="none" strike="noStrike" cap="none">
              <a:solidFill>
                <a:srgbClr val="000000"/>
              </a:solidFill>
              <a:latin typeface="Lato"/>
              <a:ea typeface="Lato"/>
              <a:cs typeface="Lato"/>
              <a:sym typeface="Lato"/>
            </a:endParaRPr>
          </a:p>
        </p:txBody>
      </p:sp>
      <p:sp>
        <p:nvSpPr>
          <p:cNvPr id="196" name="Google Shape;196;p10"/>
          <p:cNvSpPr txBox="1"/>
          <p:nvPr/>
        </p:nvSpPr>
        <p:spPr>
          <a:xfrm>
            <a:off x="0" y="684200"/>
            <a:ext cx="4511100" cy="4443300"/>
          </a:xfrm>
          <a:prstGeom prst="rect">
            <a:avLst/>
          </a:prstGeom>
          <a:noFill/>
          <a:ln>
            <a:noFill/>
          </a:ln>
        </p:spPr>
        <p:txBody>
          <a:bodyPr spcFirstLastPara="1" wrap="square" lIns="91425" tIns="91425" rIns="91425" bIns="91425" anchor="t" anchorCtr="0">
            <a:spAutoFit/>
          </a:bodyPr>
          <a:lstStyle/>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dirty="0">
                <a:solidFill>
                  <a:srgbClr val="000000"/>
                </a:solidFill>
                <a:latin typeface="Trebuchet MS"/>
                <a:ea typeface="Trebuchet MS"/>
                <a:cs typeface="Trebuchet MS"/>
                <a:sym typeface="Trebuchet MS"/>
              </a:rPr>
              <a:t>Here </a:t>
            </a:r>
            <a:r>
              <a:rPr lang="en" sz="1000" b="1" i="0" u="none" strike="noStrike" cap="none" dirty="0">
                <a:solidFill>
                  <a:srgbClr val="000000"/>
                </a:solidFill>
                <a:latin typeface="Trebuchet MS"/>
                <a:ea typeface="Trebuchet MS"/>
                <a:cs typeface="Trebuchet MS"/>
                <a:sym typeface="Trebuchet MS"/>
              </a:rPr>
              <a:t>vis[n][m]</a:t>
            </a:r>
            <a:r>
              <a:rPr lang="en" sz="1000" b="0" i="0" u="none" strike="noStrike" cap="none" dirty="0">
                <a:solidFill>
                  <a:srgbClr val="000000"/>
                </a:solidFill>
                <a:latin typeface="Trebuchet MS"/>
                <a:ea typeface="Trebuchet MS"/>
                <a:cs typeface="Trebuchet MS"/>
                <a:sym typeface="Trebuchet MS"/>
              </a:rPr>
              <a:t> is a </a:t>
            </a:r>
            <a:r>
              <a:rPr lang="en" sz="1000" b="1" i="0" u="none" strike="noStrike" cap="none" dirty="0">
                <a:solidFill>
                  <a:srgbClr val="000000"/>
                </a:solidFill>
                <a:latin typeface="Trebuchet MS"/>
                <a:ea typeface="Trebuchet MS"/>
                <a:cs typeface="Trebuchet MS"/>
                <a:sym typeface="Trebuchet MS"/>
              </a:rPr>
              <a:t>nxm</a:t>
            </a:r>
            <a:r>
              <a:rPr lang="en" sz="1000" b="0" i="0" u="none" strike="noStrike" cap="none" dirty="0">
                <a:solidFill>
                  <a:srgbClr val="000000"/>
                </a:solidFill>
                <a:latin typeface="Trebuchet MS"/>
                <a:ea typeface="Trebuchet MS"/>
                <a:cs typeface="Trebuchet MS"/>
                <a:sym typeface="Trebuchet MS"/>
              </a:rPr>
              <a:t> local matrix which stores the visited index while applying BFS.</a:t>
            </a:r>
            <a:endParaRPr sz="1000" b="0" i="0" u="none" strike="noStrike" cap="none" dirty="0">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1" i="0" u="none" strike="noStrike" cap="none" dirty="0">
                <a:solidFill>
                  <a:srgbClr val="000000"/>
                </a:solidFill>
                <a:latin typeface="Trebuchet MS"/>
                <a:ea typeface="Trebuchet MS"/>
                <a:cs typeface="Trebuchet MS"/>
                <a:sym typeface="Trebuchet MS"/>
              </a:rPr>
              <a:t>Queue q </a:t>
            </a:r>
            <a:r>
              <a:rPr lang="en" sz="1000" b="0" i="0" u="none" strike="noStrike" cap="none" dirty="0">
                <a:solidFill>
                  <a:srgbClr val="000000"/>
                </a:solidFill>
                <a:latin typeface="Trebuchet MS"/>
                <a:ea typeface="Trebuchet MS"/>
                <a:cs typeface="Trebuchet MS"/>
                <a:sym typeface="Trebuchet MS"/>
              </a:rPr>
              <a:t>: q is a queue data structure which is implemented by C++ code(no library function used) it stores . Each node of a queue here stores the </a:t>
            </a:r>
            <a:r>
              <a:rPr lang="en" sz="1000" b="1" i="0" u="none" strike="noStrike" cap="none" dirty="0">
                <a:solidFill>
                  <a:srgbClr val="000000"/>
                </a:solidFill>
                <a:latin typeface="Trebuchet MS"/>
                <a:ea typeface="Trebuchet MS"/>
                <a:cs typeface="Trebuchet MS"/>
                <a:sym typeface="Trebuchet MS"/>
              </a:rPr>
              <a:t>x,y coordinates and the pointer to the next node</a:t>
            </a:r>
            <a:r>
              <a:rPr lang="en" sz="1000" b="0" i="0" u="none" strike="noStrike" cap="none" dirty="0">
                <a:solidFill>
                  <a:srgbClr val="000000"/>
                </a:solidFill>
                <a:latin typeface="Trebuchet MS"/>
                <a:ea typeface="Trebuchet MS"/>
                <a:cs typeface="Trebuchet MS"/>
                <a:sym typeface="Trebuchet MS"/>
              </a:rPr>
              <a:t>.</a:t>
            </a:r>
            <a:endParaRPr sz="1000" b="0" i="0" u="none" strike="noStrike" cap="none" dirty="0">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1" i="0" u="none" strike="noStrike" cap="none" dirty="0">
                <a:solidFill>
                  <a:srgbClr val="000000"/>
                </a:solidFill>
                <a:latin typeface="Trebuchet MS"/>
                <a:ea typeface="Trebuchet MS"/>
                <a:cs typeface="Trebuchet MS"/>
                <a:sym typeface="Trebuchet MS"/>
              </a:rPr>
              <a:t>srcX and srcY </a:t>
            </a:r>
            <a:r>
              <a:rPr lang="en" sz="1000" b="0" i="0" u="none" strike="noStrike" cap="none" dirty="0">
                <a:solidFill>
                  <a:srgbClr val="000000"/>
                </a:solidFill>
                <a:latin typeface="Trebuchet MS"/>
                <a:ea typeface="Trebuchet MS"/>
                <a:cs typeface="Trebuchet MS"/>
                <a:sym typeface="Trebuchet MS"/>
              </a:rPr>
              <a:t>are th coordinates (i,j) passed from the loop 1 in the solution function discussed previously.</a:t>
            </a:r>
            <a:endParaRPr sz="1000" b="0" i="0" u="none" strike="noStrike" cap="none" dirty="0">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1" i="0" u="none" strike="noStrike" cap="none" dirty="0">
                <a:solidFill>
                  <a:srgbClr val="000000"/>
                </a:solidFill>
                <a:latin typeface="Trebuchet MS"/>
                <a:ea typeface="Trebuchet MS"/>
                <a:cs typeface="Trebuchet MS"/>
                <a:sym typeface="Trebuchet MS"/>
              </a:rPr>
              <a:t>curX, curY </a:t>
            </a:r>
            <a:r>
              <a:rPr lang="en" sz="1000" b="0" i="0" u="none" strike="noStrike" cap="none" dirty="0">
                <a:solidFill>
                  <a:srgbClr val="000000"/>
                </a:solidFill>
                <a:latin typeface="Trebuchet MS"/>
                <a:ea typeface="Trebuchet MS"/>
                <a:cs typeface="Trebuchet MS"/>
                <a:sym typeface="Trebuchet MS"/>
              </a:rPr>
              <a:t>: these are the current indices which we are checking.</a:t>
            </a:r>
            <a:endParaRPr sz="1000" b="0" i="0" u="none" strike="noStrike" cap="none" dirty="0">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1" i="0" u="none" strike="noStrike" cap="none" dirty="0">
                <a:solidFill>
                  <a:srgbClr val="000000"/>
                </a:solidFill>
                <a:latin typeface="Trebuchet MS"/>
                <a:ea typeface="Trebuchet MS"/>
                <a:cs typeface="Trebuchet MS"/>
                <a:sym typeface="Trebuchet MS"/>
              </a:rPr>
              <a:t>isValidforBFS() </a:t>
            </a:r>
            <a:r>
              <a:rPr lang="en" sz="1000" b="0" i="0" u="none" strike="noStrike" cap="none" dirty="0">
                <a:solidFill>
                  <a:srgbClr val="000000"/>
                </a:solidFill>
                <a:latin typeface="Trebuchet MS"/>
                <a:ea typeface="Trebuchet MS"/>
                <a:cs typeface="Trebuchet MS"/>
                <a:sym typeface="Trebuchet MS"/>
              </a:rPr>
              <a:t>: returns true if (curX,curY) is not already visited in the BFS and if it lies inside the bounds (nxm) of the matrix.</a:t>
            </a:r>
            <a:endParaRPr sz="1000" b="0" i="0" u="none" strike="noStrike" cap="none" dirty="0">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dirty="0">
                <a:solidFill>
                  <a:srgbClr val="000000"/>
                </a:solidFill>
                <a:latin typeface="Trebuchet MS"/>
                <a:ea typeface="Trebuchet MS"/>
                <a:cs typeface="Trebuchet MS"/>
                <a:sym typeface="Trebuchet MS"/>
              </a:rPr>
              <a:t>Apart from basic BFS implementation, </a:t>
            </a:r>
            <a:r>
              <a:rPr lang="en" sz="1000" b="1" i="0" u="none" strike="noStrike" cap="none" dirty="0">
                <a:solidFill>
                  <a:srgbClr val="000000"/>
                </a:solidFill>
                <a:latin typeface="Trebuchet MS"/>
                <a:ea typeface="Trebuchet MS"/>
                <a:cs typeface="Trebuchet MS"/>
                <a:sym typeface="Trebuchet MS"/>
              </a:rPr>
              <a:t>bfs_val() </a:t>
            </a:r>
            <a:r>
              <a:rPr lang="en" sz="1000" b="0" i="0" u="none" strike="noStrike" cap="none" dirty="0">
                <a:solidFill>
                  <a:srgbClr val="000000"/>
                </a:solidFill>
                <a:latin typeface="Trebuchet MS"/>
                <a:ea typeface="Trebuchet MS"/>
                <a:cs typeface="Trebuchet MS"/>
                <a:sym typeface="Trebuchet MS"/>
              </a:rPr>
              <a:t>also stores the distance we have moved away from the source (srcX, srcY) so that we don’t go beyond the</a:t>
            </a:r>
            <a:r>
              <a:rPr lang="en" sz="1000" b="1" i="0" u="none" strike="noStrike" cap="none" dirty="0">
                <a:solidFill>
                  <a:srgbClr val="000000"/>
                </a:solidFill>
                <a:latin typeface="Trebuchet MS"/>
                <a:ea typeface="Trebuchet MS"/>
                <a:cs typeface="Trebuchet MS"/>
                <a:sym typeface="Trebuchet MS"/>
              </a:rPr>
              <a:t> strength “k” </a:t>
            </a:r>
            <a:r>
              <a:rPr lang="en" sz="1000" b="0" i="0" u="none" strike="noStrike" cap="none" dirty="0">
                <a:solidFill>
                  <a:srgbClr val="000000"/>
                </a:solidFill>
                <a:latin typeface="Trebuchet MS"/>
                <a:ea typeface="Trebuchet MS"/>
                <a:cs typeface="Trebuchet MS"/>
                <a:sym typeface="Trebuchet MS"/>
              </a:rPr>
              <a:t>of the router. </a:t>
            </a:r>
            <a:r>
              <a:rPr lang="en" sz="1000" b="1" i="0" u="none" strike="noStrike" cap="none" dirty="0">
                <a:solidFill>
                  <a:srgbClr val="000000"/>
                </a:solidFill>
                <a:latin typeface="Trebuchet MS"/>
                <a:ea typeface="Trebuchet MS"/>
                <a:cs typeface="Trebuchet MS"/>
                <a:sym typeface="Trebuchet MS"/>
              </a:rPr>
              <a:t>The distance of a point is stored in the dist[n][m] array</a:t>
            </a:r>
            <a:r>
              <a:rPr lang="en" sz="1000" b="0" i="0" u="none" strike="noStrike" cap="none" dirty="0">
                <a:solidFill>
                  <a:srgbClr val="000000"/>
                </a:solidFill>
                <a:latin typeface="Trebuchet MS"/>
                <a:ea typeface="Trebuchet MS"/>
                <a:cs typeface="Trebuchet MS"/>
                <a:sym typeface="Trebuchet MS"/>
              </a:rPr>
              <a:t>.</a:t>
            </a:r>
            <a:endParaRPr sz="1000" b="0" i="0" u="none" strike="noStrike" cap="none" dirty="0">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dirty="0">
                <a:solidFill>
                  <a:srgbClr val="000000"/>
                </a:solidFill>
                <a:latin typeface="Trebuchet MS"/>
                <a:ea typeface="Trebuchet MS"/>
                <a:cs typeface="Trebuchet MS"/>
                <a:sym typeface="Trebuchet MS"/>
              </a:rPr>
              <a:t>In “</a:t>
            </a:r>
            <a:r>
              <a:rPr lang="en" sz="1000" b="1" i="0" u="none" strike="noStrike" cap="none" dirty="0">
                <a:solidFill>
                  <a:srgbClr val="000000"/>
                </a:solidFill>
                <a:latin typeface="Trebuchet MS"/>
                <a:ea typeface="Trebuchet MS"/>
                <a:cs typeface="Trebuchet MS"/>
                <a:sym typeface="Trebuchet MS"/>
              </a:rPr>
              <a:t>if 1</a:t>
            </a:r>
            <a:r>
              <a:rPr lang="en" sz="1000" b="0" i="0" u="none" strike="noStrike" cap="none" dirty="0">
                <a:solidFill>
                  <a:srgbClr val="000000"/>
                </a:solidFill>
                <a:latin typeface="Trebuchet MS"/>
                <a:ea typeface="Trebuchet MS"/>
                <a:cs typeface="Trebuchet MS"/>
                <a:sym typeface="Trebuchet MS"/>
              </a:rPr>
              <a:t>” if we move away by more than k distance we stop.</a:t>
            </a:r>
            <a:endParaRPr sz="1000" b="0" i="0" u="none" strike="noStrike" cap="none" dirty="0">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dirty="0">
                <a:solidFill>
                  <a:srgbClr val="000000"/>
                </a:solidFill>
                <a:latin typeface="Trebuchet MS"/>
                <a:ea typeface="Trebuchet MS"/>
                <a:cs typeface="Trebuchet MS"/>
                <a:sym typeface="Trebuchet MS"/>
              </a:rPr>
              <a:t>“</a:t>
            </a:r>
            <a:r>
              <a:rPr lang="en" sz="1000" b="1" i="0" u="none" strike="noStrike" cap="none" dirty="0">
                <a:solidFill>
                  <a:srgbClr val="000000"/>
                </a:solidFill>
                <a:latin typeface="Trebuchet MS"/>
                <a:ea typeface="Trebuchet MS"/>
                <a:cs typeface="Trebuchet MS"/>
                <a:sym typeface="Trebuchet MS"/>
              </a:rPr>
              <a:t>coverage</a:t>
            </a:r>
            <a:r>
              <a:rPr lang="en" sz="1000" b="0" i="0" u="none" strike="noStrike" cap="none" dirty="0">
                <a:solidFill>
                  <a:srgbClr val="000000"/>
                </a:solidFill>
                <a:latin typeface="Trebuchet MS"/>
                <a:ea typeface="Trebuchet MS"/>
                <a:cs typeface="Trebuchet MS"/>
                <a:sym typeface="Trebuchet MS"/>
              </a:rPr>
              <a:t>” : It stores the number of “*” or “1” which we will cover by applying bfs at (srcX, srcY).</a:t>
            </a:r>
            <a:endParaRPr sz="1000" b="0" i="0" u="none" strike="noStrike" cap="none" dirty="0">
              <a:solidFill>
                <a:srgbClr val="000000"/>
              </a:solidFill>
              <a:latin typeface="Trebuchet MS"/>
              <a:ea typeface="Trebuchet MS"/>
              <a:cs typeface="Trebuchet MS"/>
              <a:sym typeface="Trebuchet MS"/>
            </a:endParaRPr>
          </a:p>
          <a:p>
            <a:pPr marL="457200" marR="0" lvl="0" indent="-292100" algn="just" rtl="0">
              <a:lnSpc>
                <a:spcPct val="100000"/>
              </a:lnSpc>
              <a:spcBef>
                <a:spcPts val="1000"/>
              </a:spcBef>
              <a:spcAft>
                <a:spcPts val="0"/>
              </a:spcAft>
              <a:buClr>
                <a:srgbClr val="000000"/>
              </a:buClr>
              <a:buSzPts val="1000"/>
              <a:buFont typeface="Trebuchet MS"/>
              <a:buChar char="●"/>
            </a:pPr>
            <a:r>
              <a:rPr lang="en" sz="1000" b="0" i="0" u="none" strike="noStrike" cap="none" dirty="0">
                <a:solidFill>
                  <a:srgbClr val="000000"/>
                </a:solidFill>
                <a:latin typeface="Trebuchet MS"/>
                <a:ea typeface="Trebuchet MS"/>
                <a:cs typeface="Trebuchet MS"/>
                <a:sym typeface="Trebuchet MS"/>
              </a:rPr>
              <a:t>In “</a:t>
            </a:r>
            <a:r>
              <a:rPr lang="en" sz="1000" b="1" i="0" u="none" strike="noStrike" cap="none" dirty="0">
                <a:solidFill>
                  <a:srgbClr val="000000"/>
                </a:solidFill>
                <a:latin typeface="Trebuchet MS"/>
                <a:ea typeface="Trebuchet MS"/>
                <a:cs typeface="Trebuchet MS"/>
                <a:sym typeface="Trebuchet MS"/>
              </a:rPr>
              <a:t>if 2</a:t>
            </a:r>
            <a:r>
              <a:rPr lang="en" sz="1000" b="0" i="0" u="none" strike="noStrike" cap="none" dirty="0">
                <a:solidFill>
                  <a:srgbClr val="000000"/>
                </a:solidFill>
                <a:latin typeface="Trebuchet MS"/>
                <a:ea typeface="Trebuchet MS"/>
                <a:cs typeface="Trebuchet MS"/>
                <a:sym typeface="Trebuchet MS"/>
              </a:rPr>
              <a:t>” we </a:t>
            </a:r>
            <a:r>
              <a:rPr lang="en" sz="1000" b="1" i="0" u="none" strike="noStrike" cap="none" dirty="0">
                <a:solidFill>
                  <a:srgbClr val="000000"/>
                </a:solidFill>
                <a:latin typeface="Trebuchet MS"/>
                <a:ea typeface="Trebuchet MS"/>
                <a:cs typeface="Trebuchet MS"/>
                <a:sym typeface="Trebuchet MS"/>
              </a:rPr>
              <a:t>increment the value of “coverage”  if we have a “*” i.e. a “1” at that point</a:t>
            </a:r>
            <a:r>
              <a:rPr lang="en" sz="1000" b="0" i="0" u="none" strike="noStrike" cap="none" dirty="0">
                <a:solidFill>
                  <a:srgbClr val="000000"/>
                </a:solidFill>
                <a:latin typeface="Trebuchet MS"/>
                <a:ea typeface="Trebuchet MS"/>
                <a:cs typeface="Trebuchet MS"/>
                <a:sym typeface="Trebuchet MS"/>
              </a:rPr>
              <a:t> which is not covered previously(information about the already covered points  is stored in </a:t>
            </a:r>
            <a:r>
              <a:rPr lang="en" sz="1000" b="1" i="0" u="none" strike="noStrike" cap="none" dirty="0">
                <a:solidFill>
                  <a:srgbClr val="000000"/>
                </a:solidFill>
                <a:latin typeface="Trebuchet MS"/>
                <a:ea typeface="Trebuchet MS"/>
                <a:cs typeface="Trebuchet MS"/>
                <a:sym typeface="Trebuchet MS"/>
              </a:rPr>
              <a:t>global_vis array</a:t>
            </a:r>
            <a:r>
              <a:rPr lang="en" sz="1000" b="0" i="0" u="none" strike="noStrike" cap="none" dirty="0">
                <a:solidFill>
                  <a:srgbClr val="000000"/>
                </a:solidFill>
                <a:latin typeface="Trebuchet MS"/>
                <a:ea typeface="Trebuchet MS"/>
                <a:cs typeface="Trebuchet MS"/>
                <a:sym typeface="Trebuchet MS"/>
              </a:rPr>
              <a:t> from which it can be checked).</a:t>
            </a:r>
            <a:endParaRPr sz="1000" b="0" i="0" u="none" strike="noStrike" cap="none" dirty="0">
              <a:solidFill>
                <a:srgbClr val="000000"/>
              </a:solidFill>
              <a:latin typeface="Lato"/>
              <a:ea typeface="Lato"/>
              <a:cs typeface="Lato"/>
              <a:sym typeface="Lato"/>
            </a:endParaRPr>
          </a:p>
        </p:txBody>
      </p:sp>
      <p:sp>
        <p:nvSpPr>
          <p:cNvPr id="197" name="Google Shape;197;p10"/>
          <p:cNvSpPr txBox="1"/>
          <p:nvPr/>
        </p:nvSpPr>
        <p:spPr>
          <a:xfrm>
            <a:off x="4583525" y="725900"/>
            <a:ext cx="405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98" name="Google Shape;198;p10"/>
          <p:cNvPicPr preferRelativeResize="0"/>
          <p:nvPr/>
        </p:nvPicPr>
        <p:blipFill rotWithShape="1">
          <a:blip r:embed="rId3">
            <a:alphaModFix/>
          </a:blip>
          <a:srcRect/>
          <a:stretch/>
        </p:blipFill>
        <p:spPr>
          <a:xfrm>
            <a:off x="4469275" y="0"/>
            <a:ext cx="4718500" cy="5127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p:nvPr/>
        </p:nvSpPr>
        <p:spPr>
          <a:xfrm>
            <a:off x="487400" y="186650"/>
            <a:ext cx="1804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000" b="0" i="0" u="none" strike="noStrike" cap="none" dirty="0">
                <a:solidFill>
                  <a:srgbClr val="54A021"/>
                </a:solidFill>
                <a:latin typeface="Trebuchet MS"/>
                <a:ea typeface="Trebuchet MS"/>
                <a:cs typeface="Trebuchet MS"/>
                <a:sym typeface="Trebuchet MS"/>
              </a:rPr>
              <a:t>put_router():</a:t>
            </a:r>
            <a:endParaRPr sz="400" b="0" i="0" u="none" strike="noStrike" cap="none" dirty="0">
              <a:solidFill>
                <a:srgbClr val="000000"/>
              </a:solidFill>
              <a:latin typeface="Trebuchet MS"/>
              <a:ea typeface="Trebuchet MS"/>
              <a:cs typeface="Trebuchet MS"/>
              <a:sym typeface="Trebuchet MS"/>
            </a:endParaRPr>
          </a:p>
        </p:txBody>
      </p:sp>
      <p:sp>
        <p:nvSpPr>
          <p:cNvPr id="204" name="Google Shape;204;p11"/>
          <p:cNvSpPr txBox="1"/>
          <p:nvPr/>
        </p:nvSpPr>
        <p:spPr>
          <a:xfrm>
            <a:off x="0" y="788125"/>
            <a:ext cx="3878700" cy="4484400"/>
          </a:xfrm>
          <a:prstGeom prst="rect">
            <a:avLst/>
          </a:prstGeom>
          <a:noFill/>
          <a:ln>
            <a:noFill/>
          </a:ln>
        </p:spPr>
        <p:txBody>
          <a:bodyPr spcFirstLastPara="1" wrap="square" lIns="91425" tIns="91425" rIns="91425" bIns="91425" anchor="t" anchorCtr="0">
            <a:spAutoFit/>
          </a:bodyPr>
          <a:lstStyle/>
          <a:p>
            <a:pPr marL="457200" marR="0" lvl="0" indent="-295275" algn="just" rtl="0">
              <a:lnSpc>
                <a:spcPct val="100000"/>
              </a:lnSpc>
              <a:spcBef>
                <a:spcPts val="1000"/>
              </a:spcBef>
              <a:spcAft>
                <a:spcPts val="0"/>
              </a:spcAft>
              <a:buClr>
                <a:srgbClr val="000000"/>
              </a:buClr>
              <a:buSzPts val="1050"/>
              <a:buFont typeface="Trebuchet MS"/>
              <a:buChar char="●"/>
            </a:pPr>
            <a:r>
              <a:rPr lang="en" sz="1050" b="0" i="0" u="none" strike="noStrike" cap="none" dirty="0">
                <a:solidFill>
                  <a:srgbClr val="000000"/>
                </a:solidFill>
                <a:latin typeface="Trebuchet MS"/>
                <a:ea typeface="Trebuchet MS"/>
                <a:cs typeface="Trebuchet MS"/>
                <a:sym typeface="Trebuchet MS"/>
              </a:rPr>
              <a:t>Here </a:t>
            </a:r>
            <a:r>
              <a:rPr lang="en" sz="1050" b="1" i="0" u="none" strike="noStrike" cap="none" dirty="0">
                <a:solidFill>
                  <a:srgbClr val="000000"/>
                </a:solidFill>
                <a:latin typeface="Trebuchet MS"/>
                <a:ea typeface="Trebuchet MS"/>
                <a:cs typeface="Trebuchet MS"/>
                <a:sym typeface="Trebuchet MS"/>
              </a:rPr>
              <a:t>vis[n][m]</a:t>
            </a:r>
            <a:r>
              <a:rPr lang="en" sz="1050" b="0" i="0" u="none" strike="noStrike" cap="none" dirty="0">
                <a:solidFill>
                  <a:srgbClr val="000000"/>
                </a:solidFill>
                <a:latin typeface="Trebuchet MS"/>
                <a:ea typeface="Trebuchet MS"/>
                <a:cs typeface="Trebuchet MS"/>
                <a:sym typeface="Trebuchet MS"/>
              </a:rPr>
              <a:t> is a </a:t>
            </a:r>
            <a:r>
              <a:rPr lang="en" sz="1050" b="1" i="0" u="none" strike="noStrike" cap="none" dirty="0">
                <a:solidFill>
                  <a:srgbClr val="000000"/>
                </a:solidFill>
                <a:latin typeface="Trebuchet MS"/>
                <a:ea typeface="Trebuchet MS"/>
                <a:cs typeface="Trebuchet MS"/>
                <a:sym typeface="Trebuchet MS"/>
              </a:rPr>
              <a:t>nxm</a:t>
            </a:r>
            <a:r>
              <a:rPr lang="en" sz="1050" b="0" i="0" u="none" strike="noStrike" cap="none" dirty="0">
                <a:solidFill>
                  <a:srgbClr val="000000"/>
                </a:solidFill>
                <a:latin typeface="Trebuchet MS"/>
                <a:ea typeface="Trebuchet MS"/>
                <a:cs typeface="Trebuchet MS"/>
                <a:sym typeface="Trebuchet MS"/>
              </a:rPr>
              <a:t> local matrix which stores the visited index while applying BFS.</a:t>
            </a:r>
            <a:endParaRPr sz="1050" b="0" i="0" u="none" strike="noStrike" cap="none" dirty="0">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1" i="0" u="none" strike="noStrike" cap="none" dirty="0">
                <a:solidFill>
                  <a:srgbClr val="000000"/>
                </a:solidFill>
                <a:latin typeface="Trebuchet MS"/>
                <a:ea typeface="Trebuchet MS"/>
                <a:cs typeface="Trebuchet MS"/>
                <a:sym typeface="Trebuchet MS"/>
              </a:rPr>
              <a:t>Queue q </a:t>
            </a:r>
            <a:r>
              <a:rPr lang="en" sz="1050" b="0" i="0" u="none" strike="noStrike" cap="none" dirty="0">
                <a:solidFill>
                  <a:srgbClr val="000000"/>
                </a:solidFill>
                <a:latin typeface="Trebuchet MS"/>
                <a:ea typeface="Trebuchet MS"/>
                <a:cs typeface="Trebuchet MS"/>
                <a:sym typeface="Trebuchet MS"/>
              </a:rPr>
              <a:t>: q is a queue data structure which is implemented by C++ code(no library function used) it stores . Each node of a queue here stores the </a:t>
            </a:r>
            <a:r>
              <a:rPr lang="en" sz="1050" b="1" i="0" u="none" strike="noStrike" cap="none" dirty="0">
                <a:solidFill>
                  <a:srgbClr val="000000"/>
                </a:solidFill>
                <a:latin typeface="Trebuchet MS"/>
                <a:ea typeface="Trebuchet MS"/>
                <a:cs typeface="Trebuchet MS"/>
                <a:sym typeface="Trebuchet MS"/>
              </a:rPr>
              <a:t>x,y coordinates and the pointer to the next node</a:t>
            </a:r>
            <a:r>
              <a:rPr lang="en" sz="1050" b="0" i="0" u="none" strike="noStrike" cap="none" dirty="0">
                <a:solidFill>
                  <a:srgbClr val="000000"/>
                </a:solidFill>
                <a:latin typeface="Trebuchet MS"/>
                <a:ea typeface="Trebuchet MS"/>
                <a:cs typeface="Trebuchet MS"/>
                <a:sym typeface="Trebuchet MS"/>
              </a:rPr>
              <a:t>.</a:t>
            </a:r>
            <a:endParaRPr sz="1050" b="0" i="0" u="none" strike="noStrike" cap="none" dirty="0">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1" i="0" u="none" strike="noStrike" cap="none" dirty="0">
                <a:solidFill>
                  <a:srgbClr val="000000"/>
                </a:solidFill>
                <a:latin typeface="Trebuchet MS"/>
                <a:ea typeface="Trebuchet MS"/>
                <a:cs typeface="Trebuchet MS"/>
                <a:sym typeface="Trebuchet MS"/>
              </a:rPr>
              <a:t>srcX and srcY </a:t>
            </a:r>
            <a:r>
              <a:rPr lang="en" sz="1050" b="0" i="0" u="none" strike="noStrike" cap="none" dirty="0">
                <a:solidFill>
                  <a:srgbClr val="000000"/>
                </a:solidFill>
                <a:latin typeface="Trebuchet MS"/>
                <a:ea typeface="Trebuchet MS"/>
                <a:cs typeface="Trebuchet MS"/>
                <a:sym typeface="Trebuchet MS"/>
              </a:rPr>
              <a:t>are th coordinates (i,j) passed from the loop 1 in the solution function discussed previously.</a:t>
            </a:r>
            <a:endParaRPr sz="1050" b="0" i="0" u="none" strike="noStrike" cap="none" dirty="0">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1" i="0" u="none" strike="noStrike" cap="none" dirty="0">
                <a:solidFill>
                  <a:srgbClr val="000000"/>
                </a:solidFill>
                <a:latin typeface="Trebuchet MS"/>
                <a:ea typeface="Trebuchet MS"/>
                <a:cs typeface="Trebuchet MS"/>
                <a:sym typeface="Trebuchet MS"/>
              </a:rPr>
              <a:t>curX, curY </a:t>
            </a:r>
            <a:r>
              <a:rPr lang="en" sz="1050" b="0" i="0" u="none" strike="noStrike" cap="none" dirty="0">
                <a:solidFill>
                  <a:srgbClr val="000000"/>
                </a:solidFill>
                <a:latin typeface="Trebuchet MS"/>
                <a:ea typeface="Trebuchet MS"/>
                <a:cs typeface="Trebuchet MS"/>
                <a:sym typeface="Trebuchet MS"/>
              </a:rPr>
              <a:t>: these are the current indices which we are checking.</a:t>
            </a:r>
            <a:endParaRPr sz="1050" b="0" i="0" u="none" strike="noStrike" cap="none" dirty="0">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1" i="0" u="none" strike="noStrike" cap="none" dirty="0">
                <a:solidFill>
                  <a:srgbClr val="000000"/>
                </a:solidFill>
                <a:latin typeface="Trebuchet MS"/>
                <a:ea typeface="Trebuchet MS"/>
                <a:cs typeface="Trebuchet MS"/>
                <a:sym typeface="Trebuchet MS"/>
              </a:rPr>
              <a:t>isValidformarking() </a:t>
            </a:r>
            <a:r>
              <a:rPr lang="en" sz="1050" b="0" i="0" u="none" strike="noStrike" cap="none" dirty="0">
                <a:solidFill>
                  <a:srgbClr val="000000"/>
                </a:solidFill>
                <a:latin typeface="Trebuchet MS"/>
                <a:ea typeface="Trebuchet MS"/>
                <a:cs typeface="Trebuchet MS"/>
                <a:sym typeface="Trebuchet MS"/>
              </a:rPr>
              <a:t>: returns true if (curX,curY) is not already visited in the BFS and if it lies inside the bounds (nxm) of the matrix.</a:t>
            </a:r>
            <a:endParaRPr sz="1050" b="0" i="0" u="none" strike="noStrike" cap="none" dirty="0">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0" i="0" u="none" strike="noStrike" cap="none" dirty="0">
                <a:solidFill>
                  <a:srgbClr val="000000"/>
                </a:solidFill>
                <a:latin typeface="Trebuchet MS"/>
                <a:ea typeface="Trebuchet MS"/>
                <a:cs typeface="Trebuchet MS"/>
                <a:sym typeface="Trebuchet MS"/>
              </a:rPr>
              <a:t>In “</a:t>
            </a:r>
            <a:r>
              <a:rPr lang="en" sz="1050" b="1" i="0" u="none" strike="noStrike" cap="none" dirty="0">
                <a:solidFill>
                  <a:srgbClr val="000000"/>
                </a:solidFill>
                <a:latin typeface="Trebuchet MS"/>
                <a:ea typeface="Trebuchet MS"/>
                <a:cs typeface="Trebuchet MS"/>
                <a:sym typeface="Trebuchet MS"/>
              </a:rPr>
              <a:t>if 1</a:t>
            </a:r>
            <a:r>
              <a:rPr lang="en" sz="1050" b="0" i="0" u="none" strike="noStrike" cap="none" dirty="0">
                <a:solidFill>
                  <a:srgbClr val="000000"/>
                </a:solidFill>
                <a:latin typeface="Trebuchet MS"/>
                <a:ea typeface="Trebuchet MS"/>
                <a:cs typeface="Trebuchet MS"/>
                <a:sym typeface="Trebuchet MS"/>
              </a:rPr>
              <a:t>” if we move away by more than k distance we stop.</a:t>
            </a:r>
            <a:endParaRPr sz="1050" b="0" i="0" u="none" strike="noStrike" cap="none" dirty="0">
              <a:solidFill>
                <a:srgbClr val="000000"/>
              </a:solidFill>
              <a:latin typeface="Trebuchet MS"/>
              <a:ea typeface="Trebuchet MS"/>
              <a:cs typeface="Trebuchet MS"/>
              <a:sym typeface="Trebuchet MS"/>
            </a:endParaRPr>
          </a:p>
          <a:p>
            <a:pPr marL="457200" marR="0" lvl="0" indent="-295275" algn="just" rtl="0">
              <a:lnSpc>
                <a:spcPct val="100000"/>
              </a:lnSpc>
              <a:spcBef>
                <a:spcPts val="1000"/>
              </a:spcBef>
              <a:spcAft>
                <a:spcPts val="0"/>
              </a:spcAft>
              <a:buClr>
                <a:srgbClr val="000000"/>
              </a:buClr>
              <a:buSzPts val="1050"/>
              <a:buFont typeface="Trebuchet MS"/>
              <a:buChar char="●"/>
            </a:pPr>
            <a:r>
              <a:rPr lang="en" sz="1050" b="0" i="0" u="none" strike="noStrike" cap="none" dirty="0">
                <a:solidFill>
                  <a:srgbClr val="000000"/>
                </a:solidFill>
                <a:latin typeface="Trebuchet MS"/>
                <a:ea typeface="Trebuchet MS"/>
                <a:cs typeface="Trebuchet MS"/>
                <a:sym typeface="Trebuchet MS"/>
              </a:rPr>
              <a:t>Finally in </a:t>
            </a:r>
            <a:r>
              <a:rPr lang="en" sz="1050" b="1" i="0" u="none" strike="noStrike" cap="none" dirty="0">
                <a:solidFill>
                  <a:srgbClr val="000000"/>
                </a:solidFill>
                <a:latin typeface="Trebuchet MS"/>
                <a:ea typeface="Trebuchet MS"/>
                <a:cs typeface="Trebuchet MS"/>
                <a:sym typeface="Trebuchet MS"/>
              </a:rPr>
              <a:t>point 1</a:t>
            </a:r>
            <a:r>
              <a:rPr lang="en" sz="1050" b="0" i="0" u="none" strike="noStrike" cap="none" dirty="0">
                <a:solidFill>
                  <a:srgbClr val="000000"/>
                </a:solidFill>
                <a:latin typeface="Trebuchet MS"/>
                <a:ea typeface="Trebuchet MS"/>
                <a:cs typeface="Trebuchet MS"/>
                <a:sym typeface="Trebuchet MS"/>
              </a:rPr>
              <a:t>, we can see that if we put the router at (curX, curY) then it should be marked visited in the global visited array.</a:t>
            </a:r>
            <a:endParaRPr sz="1050" b="0" i="0" u="none" strike="noStrike" cap="none" dirty="0">
              <a:solidFill>
                <a:srgbClr val="000000"/>
              </a:solidFill>
              <a:latin typeface="Trebuchet MS"/>
              <a:ea typeface="Trebuchet MS"/>
              <a:cs typeface="Trebuchet MS"/>
              <a:sym typeface="Trebuchet MS"/>
            </a:endParaRPr>
          </a:p>
          <a:p>
            <a:pPr marL="457200" marR="0" lvl="0" indent="0" algn="just" rtl="0">
              <a:lnSpc>
                <a:spcPct val="100000"/>
              </a:lnSpc>
              <a:spcBef>
                <a:spcPts val="1000"/>
              </a:spcBef>
              <a:spcAft>
                <a:spcPts val="0"/>
              </a:spcAft>
              <a:buClr>
                <a:srgbClr val="000000"/>
              </a:buClr>
              <a:buSzPts val="1350"/>
              <a:buFont typeface="Arial"/>
              <a:buNone/>
            </a:pPr>
            <a:endParaRPr sz="1050" b="0" i="0" u="none" strike="noStrike" cap="none" dirty="0">
              <a:solidFill>
                <a:srgbClr val="000000"/>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Lato"/>
              <a:ea typeface="Lato"/>
              <a:cs typeface="Lato"/>
              <a:sym typeface="Lato"/>
            </a:endParaRPr>
          </a:p>
        </p:txBody>
      </p:sp>
      <p:sp>
        <p:nvSpPr>
          <p:cNvPr id="205" name="Google Shape;205;p11"/>
          <p:cNvSpPr txBox="1"/>
          <p:nvPr/>
        </p:nvSpPr>
        <p:spPr>
          <a:xfrm>
            <a:off x="3919850" y="290350"/>
            <a:ext cx="5224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206" name="Google Shape;206;p11"/>
          <p:cNvPicPr preferRelativeResize="0"/>
          <p:nvPr/>
        </p:nvPicPr>
        <p:blipFill rotWithShape="1">
          <a:blip r:embed="rId3">
            <a:alphaModFix/>
          </a:blip>
          <a:srcRect/>
          <a:stretch/>
        </p:blipFill>
        <p:spPr>
          <a:xfrm>
            <a:off x="3836875" y="0"/>
            <a:ext cx="5307126" cy="499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p:nvPr/>
        </p:nvSpPr>
        <p:spPr>
          <a:xfrm>
            <a:off x="2665075" y="134800"/>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dirty="0">
                <a:solidFill>
                  <a:srgbClr val="90C226"/>
                </a:solidFill>
                <a:latin typeface="Trebuchet MS"/>
                <a:ea typeface="Trebuchet MS"/>
                <a:cs typeface="Trebuchet MS"/>
                <a:sym typeface="Trebuchet MS"/>
              </a:rPr>
              <a:t>Test Case #1</a:t>
            </a:r>
            <a:endParaRPr sz="3600" b="0" i="0" u="none" strike="noStrike" cap="none" dirty="0">
              <a:solidFill>
                <a:srgbClr val="90C226"/>
              </a:solidFill>
              <a:latin typeface="Trebuchet MS"/>
              <a:ea typeface="Trebuchet MS"/>
              <a:cs typeface="Trebuchet MS"/>
              <a:sym typeface="Trebuchet MS"/>
            </a:endParaRPr>
          </a:p>
        </p:txBody>
      </p:sp>
      <p:sp>
        <p:nvSpPr>
          <p:cNvPr id="212" name="Google Shape;212;p12"/>
          <p:cNvSpPr txBox="1"/>
          <p:nvPr/>
        </p:nvSpPr>
        <p:spPr>
          <a:xfrm>
            <a:off x="2665075" y="985900"/>
            <a:ext cx="4586700" cy="52131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500"/>
              <a:buFont typeface="Arial"/>
              <a:buNone/>
            </a:pPr>
            <a:r>
              <a:rPr lang="en" sz="1500" b="0" i="0" u="none" strike="noStrike" cap="none" dirty="0">
                <a:solidFill>
                  <a:srgbClr val="90C226"/>
                </a:solidFill>
                <a:latin typeface="Trebuchet MS"/>
                <a:ea typeface="Trebuchet MS"/>
                <a:cs typeface="Trebuchet MS"/>
                <a:sym typeface="Trebuchet MS"/>
              </a:rPr>
              <a:t>Input:</a:t>
            </a:r>
            <a:endParaRPr sz="1500" b="0" i="0" u="none" strike="noStrike" cap="none" dirty="0">
              <a:solidFill>
                <a:srgbClr val="90C226"/>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000000"/>
              </a:buClr>
              <a:buSzPts val="1500"/>
              <a:buFont typeface="Arial"/>
              <a:buNone/>
            </a:pPr>
            <a:endParaRPr sz="1500" b="0" i="0" u="none" strike="noStrike" cap="none" dirty="0">
              <a:solidFill>
                <a:srgbClr val="000000"/>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000000"/>
              </a:buClr>
              <a:buSzPts val="1500"/>
              <a:buFont typeface="Arial"/>
              <a:buNone/>
            </a:pPr>
            <a:r>
              <a:rPr lang="en" sz="1500" b="0" i="0" u="none" strike="noStrike" cap="none" dirty="0">
                <a:solidFill>
                  <a:srgbClr val="000000"/>
                </a:solidFill>
                <a:latin typeface="Trebuchet MS"/>
                <a:ea typeface="Trebuchet MS"/>
                <a:cs typeface="Trebuchet MS"/>
                <a:sym typeface="Trebuchet MS"/>
              </a:rPr>
              <a:t>Enter matrix dimensions : </a:t>
            </a:r>
            <a:r>
              <a:rPr lang="en" sz="1500" b="0" i="0" u="none" strike="noStrike" cap="none" dirty="0">
                <a:solidFill>
                  <a:srgbClr val="3F3F3F"/>
                </a:solidFill>
                <a:latin typeface="Trebuchet MS"/>
                <a:ea typeface="Trebuchet MS"/>
                <a:cs typeface="Trebuchet MS"/>
                <a:sym typeface="Trebuchet MS"/>
              </a:rPr>
              <a:t>5 5</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Enter Matrix:</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 * - * -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 - * *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 - * -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 - - *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 * - -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Enter Budget : 20</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Enter cost : 9</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Enter signal strength : 2</a:t>
            </a:r>
            <a:endParaRPr sz="15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p:nvPr/>
        </p:nvSpPr>
        <p:spPr>
          <a:xfrm>
            <a:off x="2364200" y="88475"/>
            <a:ext cx="4704300" cy="971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90C226"/>
                </a:solidFill>
                <a:latin typeface="Trebuchet MS"/>
                <a:ea typeface="Trebuchet MS"/>
                <a:cs typeface="Trebuchet MS"/>
                <a:sym typeface="Trebuchet MS"/>
              </a:rPr>
              <a:t>Test Case #1(contd.)</a:t>
            </a:r>
            <a:endParaRPr sz="3600" b="0" i="0" u="none" strike="noStrike" cap="none">
              <a:solidFill>
                <a:srgbClr val="90C226"/>
              </a:solidFill>
              <a:latin typeface="Trebuchet MS"/>
              <a:ea typeface="Trebuchet MS"/>
              <a:cs typeface="Trebuchet MS"/>
              <a:sym typeface="Trebuchet MS"/>
            </a:endParaRPr>
          </a:p>
        </p:txBody>
      </p:sp>
      <p:sp>
        <p:nvSpPr>
          <p:cNvPr id="218" name="Google Shape;218;p13"/>
          <p:cNvSpPr txBox="1"/>
          <p:nvPr/>
        </p:nvSpPr>
        <p:spPr>
          <a:xfrm>
            <a:off x="1285875" y="638075"/>
            <a:ext cx="3017700" cy="4215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 sz="1500" b="0" i="0" u="none" strike="noStrike" cap="none" dirty="0">
                <a:solidFill>
                  <a:srgbClr val="90C226"/>
                </a:solidFill>
                <a:latin typeface="Trebuchet MS"/>
                <a:ea typeface="Trebuchet MS"/>
                <a:cs typeface="Trebuchet MS"/>
                <a:sym typeface="Trebuchet MS"/>
              </a:rPr>
              <a:t>Output:</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Router No. : 1</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Points covered: 6</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x : 1, y : 3</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global_visited :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0 0 1 1 1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0 1 1 1 1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0 0 1 1 1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0 0 0 1 0 </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500"/>
              <a:buFont typeface="Arial"/>
              <a:buNone/>
            </a:pPr>
            <a:r>
              <a:rPr lang="en" sz="1500" b="0" i="0" u="none" strike="noStrike" cap="none" dirty="0">
                <a:solidFill>
                  <a:srgbClr val="3F3F3F"/>
                </a:solidFill>
                <a:latin typeface="Trebuchet MS"/>
                <a:ea typeface="Trebuchet MS"/>
                <a:cs typeface="Trebuchet MS"/>
                <a:sym typeface="Trebuchet MS"/>
              </a:rPr>
              <a:t>0 0 0 0 0</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Lato"/>
              <a:ea typeface="Lato"/>
              <a:cs typeface="Lato"/>
              <a:sym typeface="Lato"/>
            </a:endParaRPr>
          </a:p>
        </p:txBody>
      </p:sp>
      <p:sp>
        <p:nvSpPr>
          <p:cNvPr id="219" name="Google Shape;219;p13"/>
          <p:cNvSpPr txBox="1"/>
          <p:nvPr/>
        </p:nvSpPr>
        <p:spPr>
          <a:xfrm>
            <a:off x="5070725" y="762500"/>
            <a:ext cx="3818100" cy="51063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852"/>
              <a:buFont typeface="Arial"/>
              <a:buNone/>
            </a:pPr>
            <a:r>
              <a:rPr lang="en" sz="1643" b="0" i="0" u="none" strike="noStrike" cap="none">
                <a:solidFill>
                  <a:srgbClr val="90C226"/>
                </a:solidFill>
                <a:latin typeface="Trebuchet MS"/>
                <a:ea typeface="Trebuchet MS"/>
                <a:cs typeface="Trebuchet MS"/>
                <a:sym typeface="Trebuchet MS"/>
              </a:rPr>
              <a:t>Output(contd.):</a:t>
            </a:r>
            <a:endParaRPr sz="1488"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endParaRPr sz="1509"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Router No. : 2</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Points covered: 3</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x : 2, y : 1</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global_visited :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0 1 1 1 1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1 1 1 1 1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1 1 1 1 1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1 1 1 1 0 </a:t>
            </a:r>
            <a:endParaRPr sz="1662"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r>
              <a:rPr lang="en" sz="1662" b="0" i="0" u="none" strike="noStrike" cap="none">
                <a:solidFill>
                  <a:srgbClr val="3F3F3F"/>
                </a:solidFill>
                <a:latin typeface="Trebuchet MS"/>
                <a:ea typeface="Trebuchet MS"/>
                <a:cs typeface="Trebuchet MS"/>
                <a:sym typeface="Trebuchet MS"/>
              </a:rPr>
              <a:t>0 1 0 0 0</a:t>
            </a:r>
            <a:r>
              <a:rPr lang="en" sz="1859" b="0" i="0" u="none" strike="noStrike" cap="none">
                <a:solidFill>
                  <a:srgbClr val="3F3F3F"/>
                </a:solidFill>
                <a:latin typeface="Trebuchet MS"/>
                <a:ea typeface="Trebuchet MS"/>
                <a:cs typeface="Trebuchet MS"/>
                <a:sym typeface="Trebuchet MS"/>
              </a:rPr>
              <a:t> </a:t>
            </a:r>
            <a:endParaRPr sz="1859"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852"/>
              <a:buFont typeface="Arial"/>
              <a:buNone/>
            </a:pPr>
            <a:endParaRPr sz="1509"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4"/>
          <p:cNvSpPr txBox="1"/>
          <p:nvPr/>
        </p:nvSpPr>
        <p:spPr>
          <a:xfrm>
            <a:off x="2528701" y="145750"/>
            <a:ext cx="4086600" cy="6603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en" sz="3600" b="0" i="0" u="none" strike="noStrike" cap="none">
                <a:solidFill>
                  <a:srgbClr val="90C226"/>
                </a:solidFill>
                <a:latin typeface="Trebuchet MS"/>
                <a:ea typeface="Trebuchet MS"/>
                <a:cs typeface="Trebuchet MS"/>
                <a:sym typeface="Trebuchet MS"/>
              </a:rPr>
              <a:t>Test Case #1(contd.) </a:t>
            </a:r>
            <a:endParaRPr sz="3600" b="0" i="0" u="none" strike="noStrike" cap="none">
              <a:solidFill>
                <a:srgbClr val="90C226"/>
              </a:solidFill>
              <a:latin typeface="Trebuchet MS"/>
              <a:ea typeface="Trebuchet MS"/>
              <a:cs typeface="Trebuchet MS"/>
              <a:sym typeface="Trebuchet MS"/>
            </a:endParaRPr>
          </a:p>
        </p:txBody>
      </p:sp>
      <p:pic>
        <p:nvPicPr>
          <p:cNvPr id="225" name="Google Shape;225;p14"/>
          <p:cNvPicPr preferRelativeResize="0"/>
          <p:nvPr/>
        </p:nvPicPr>
        <p:blipFill rotWithShape="1">
          <a:blip r:embed="rId3">
            <a:alphaModFix/>
          </a:blip>
          <a:srcRect/>
          <a:stretch/>
        </p:blipFill>
        <p:spPr>
          <a:xfrm>
            <a:off x="1293100" y="896225"/>
            <a:ext cx="6343650" cy="1581150"/>
          </a:xfrm>
          <a:prstGeom prst="rect">
            <a:avLst/>
          </a:prstGeom>
          <a:noFill/>
          <a:ln>
            <a:noFill/>
          </a:ln>
        </p:spPr>
      </p:pic>
      <p:sp>
        <p:nvSpPr>
          <p:cNvPr id="226" name="Google Shape;226;p14"/>
          <p:cNvSpPr txBox="1"/>
          <p:nvPr/>
        </p:nvSpPr>
        <p:spPr>
          <a:xfrm>
            <a:off x="342200" y="2602850"/>
            <a:ext cx="8596800" cy="244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90C226"/>
              </a:buClr>
              <a:buSzPts val="1120"/>
              <a:buFont typeface="Noto Sans Symbols"/>
              <a:buNone/>
            </a:pPr>
            <a:r>
              <a:rPr lang="en" sz="1300" b="0" i="0" u="none" strike="noStrike" cap="none" dirty="0">
                <a:solidFill>
                  <a:srgbClr val="3F3F3F"/>
                </a:solidFill>
                <a:latin typeface="Trebuchet MS"/>
                <a:ea typeface="Trebuchet MS"/>
                <a:cs typeface="Trebuchet MS"/>
                <a:sym typeface="Trebuchet MS"/>
              </a:rPr>
              <a:t>The first representation of our 2-D matrix shows the extent of signal strength if we place our router in (1,3). We also notice that it is the best choice as it can cover 6 necessary places(represented by asterisk). We have placed our first router there with cost of 9. Since our budget is 20, we can still place another router.</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90C226"/>
              </a:buClr>
              <a:buSzPts val="1120"/>
              <a:buFont typeface="Noto Sans Symbols"/>
              <a:buNone/>
            </a:pPr>
            <a:r>
              <a:rPr lang="en" sz="1300" b="0" i="0" u="none" strike="noStrike" cap="none" dirty="0">
                <a:solidFill>
                  <a:srgbClr val="3F3F3F"/>
                </a:solidFill>
                <a:latin typeface="Trebuchet MS"/>
                <a:ea typeface="Trebuchet MS"/>
                <a:cs typeface="Trebuchet MS"/>
                <a:sym typeface="Trebuchet MS"/>
              </a:rPr>
              <a:t>The second representation shows the extent of signal strength if we place our router in (2,1). We notice that it covers 3 of the last 4 essential places. Therefore we now have two routers placed in the best possible positions and our total cost is 18 which is within our budget. There is just one point left now at (4,4) where we could have placed another router but our budget does not allow that.</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90C226"/>
              </a:buClr>
              <a:buSzPts val="1120"/>
              <a:buFont typeface="Noto Sans Symbols"/>
              <a:buNone/>
            </a:pPr>
            <a:r>
              <a:rPr lang="en" sz="1300" b="0" i="0" u="none" strike="noStrike" cap="none" dirty="0">
                <a:solidFill>
                  <a:srgbClr val="3F3F3F"/>
                </a:solidFill>
                <a:latin typeface="Trebuchet MS"/>
                <a:ea typeface="Trebuchet MS"/>
                <a:cs typeface="Trebuchet MS"/>
                <a:sym typeface="Trebuchet MS"/>
              </a:rPr>
              <a:t>Note: The red cells denote a WIFI- router in that position and D cells denote that those necessary points have been taken care of.</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5"/>
          <p:cNvSpPr txBox="1"/>
          <p:nvPr/>
        </p:nvSpPr>
        <p:spPr>
          <a:xfrm>
            <a:off x="3198451" y="205836"/>
            <a:ext cx="2747100" cy="7296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90C226"/>
                </a:solidFill>
                <a:latin typeface="Trebuchet MS"/>
                <a:ea typeface="Trebuchet MS"/>
                <a:cs typeface="Trebuchet MS"/>
                <a:sym typeface="Trebuchet MS"/>
              </a:rPr>
              <a:t>Test Case #2</a:t>
            </a:r>
            <a:endParaRPr sz="3600" b="0" i="0" u="none" strike="noStrike" cap="none">
              <a:solidFill>
                <a:srgbClr val="90C226"/>
              </a:solidFill>
              <a:latin typeface="Trebuchet MS"/>
              <a:ea typeface="Trebuchet MS"/>
              <a:cs typeface="Trebuchet MS"/>
              <a:sym typeface="Trebuchet MS"/>
            </a:endParaRPr>
          </a:p>
        </p:txBody>
      </p:sp>
      <p:sp>
        <p:nvSpPr>
          <p:cNvPr id="232" name="Google Shape;232;p15"/>
          <p:cNvSpPr txBox="1"/>
          <p:nvPr/>
        </p:nvSpPr>
        <p:spPr>
          <a:xfrm>
            <a:off x="3256175" y="935425"/>
            <a:ext cx="8306400" cy="46548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 sz="1800" b="0" i="0" u="none" strike="noStrike" cap="none">
                <a:solidFill>
                  <a:srgbClr val="90C226"/>
                </a:solidFill>
                <a:latin typeface="Trebuchet MS"/>
                <a:ea typeface="Trebuchet MS"/>
                <a:cs typeface="Trebuchet MS"/>
                <a:sym typeface="Trebuchet MS"/>
              </a:rPr>
              <a:t>Input:</a:t>
            </a:r>
            <a:endParaRPr sz="1800" b="0" i="0" u="none" strike="noStrike" cap="none">
              <a:solidFill>
                <a:srgbClr val="90C226"/>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Matrix Dimensions: 6 8</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Matrix:</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 - * - * - #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Budget: 1000</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cost: 200 </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336"/>
              <a:buFont typeface="Arial"/>
              <a:buNone/>
            </a:pPr>
            <a:r>
              <a:rPr lang="en" sz="1336" b="0" i="0" u="none" strike="noStrike" cap="none">
                <a:solidFill>
                  <a:srgbClr val="3F3F3F"/>
                </a:solidFill>
                <a:latin typeface="Trebuchet MS"/>
                <a:ea typeface="Trebuchet MS"/>
                <a:cs typeface="Trebuchet MS"/>
                <a:sym typeface="Trebuchet MS"/>
              </a:rPr>
              <a:t>Enter Signal Strength:2</a:t>
            </a:r>
            <a:endParaRPr sz="1336" b="0" i="0" u="none" strike="noStrike" cap="none">
              <a:solidFill>
                <a:srgbClr val="3F3F3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1844"/>
              <a:buFont typeface="Arial"/>
              <a:buNone/>
            </a:pPr>
            <a:endParaRPr sz="1844"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6"/>
          <p:cNvSpPr txBox="1"/>
          <p:nvPr/>
        </p:nvSpPr>
        <p:spPr>
          <a:xfrm>
            <a:off x="2219850" y="105950"/>
            <a:ext cx="4704300" cy="971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90C226"/>
                </a:solidFill>
                <a:latin typeface="Trebuchet MS"/>
                <a:ea typeface="Trebuchet MS"/>
                <a:cs typeface="Trebuchet MS"/>
                <a:sym typeface="Trebuchet MS"/>
              </a:rPr>
              <a:t>Test Case #2(contd.)</a:t>
            </a:r>
            <a:endParaRPr sz="3600" b="0" i="0" u="none" strike="noStrike" cap="none">
              <a:solidFill>
                <a:srgbClr val="90C226"/>
              </a:solidFill>
              <a:latin typeface="Trebuchet MS"/>
              <a:ea typeface="Trebuchet MS"/>
              <a:cs typeface="Trebuchet MS"/>
              <a:sym typeface="Trebuchet MS"/>
            </a:endParaRPr>
          </a:p>
        </p:txBody>
      </p:sp>
      <p:sp>
        <p:nvSpPr>
          <p:cNvPr id="238" name="Google Shape;238;p16"/>
          <p:cNvSpPr txBox="1"/>
          <p:nvPr/>
        </p:nvSpPr>
        <p:spPr>
          <a:xfrm>
            <a:off x="1175150" y="856375"/>
            <a:ext cx="4304700" cy="48297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935"/>
              <a:buFont typeface="Arial"/>
              <a:buNone/>
            </a:pPr>
            <a:r>
              <a:rPr lang="en" sz="1795" b="0" i="0" u="none" strike="noStrike" cap="none" dirty="0">
                <a:solidFill>
                  <a:srgbClr val="90C226"/>
                </a:solidFill>
                <a:latin typeface="Trebuchet MS"/>
                <a:ea typeface="Trebuchet MS"/>
                <a:cs typeface="Trebuchet MS"/>
                <a:sym typeface="Trebuchet MS"/>
              </a:rPr>
              <a:t>Output:</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Router No. : 1</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Points Covered : 10</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x : 1, y : 3</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global_visited : </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0 0 1 1 1 0 0 0 </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0 1 1 1 1 1 0 0 </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0 0 1 1 1 0 0 0 </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0 0 0 1 0 0 0 0 </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0 0 0 0 0 0 0 0 </a:t>
            </a:r>
            <a:endParaRPr sz="19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923" b="0" i="0" u="none" strike="noStrike" cap="none" dirty="0">
                <a:solidFill>
                  <a:srgbClr val="3F3F3F"/>
                </a:solidFill>
                <a:latin typeface="Trebuchet MS"/>
                <a:ea typeface="Trebuchet MS"/>
                <a:cs typeface="Trebuchet MS"/>
                <a:sym typeface="Trebuchet MS"/>
              </a:rPr>
              <a:t>0 0 0 0 0 0 0 0</a:t>
            </a:r>
            <a:endParaRPr sz="1923" b="0" i="0" u="none" strike="noStrike" cap="none" dirty="0">
              <a:solidFill>
                <a:srgbClr val="3F3F3F"/>
              </a:solidFill>
              <a:latin typeface="Trebuchet MS"/>
              <a:ea typeface="Trebuchet MS"/>
              <a:cs typeface="Trebuchet MS"/>
              <a:sym typeface="Trebuchet MS"/>
            </a:endParaRPr>
          </a:p>
        </p:txBody>
      </p:sp>
      <p:sp>
        <p:nvSpPr>
          <p:cNvPr id="239" name="Google Shape;239;p16"/>
          <p:cNvSpPr txBox="1"/>
          <p:nvPr/>
        </p:nvSpPr>
        <p:spPr>
          <a:xfrm>
            <a:off x="4889600" y="856375"/>
            <a:ext cx="4304700" cy="48297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935"/>
              <a:buFont typeface="Arial"/>
              <a:buNone/>
            </a:pPr>
            <a:r>
              <a:rPr lang="en" sz="1695" b="0" i="0" u="none" strike="noStrike" cap="none" dirty="0">
                <a:solidFill>
                  <a:srgbClr val="90C226"/>
                </a:solidFill>
                <a:latin typeface="Trebuchet MS"/>
                <a:ea typeface="Trebuchet MS"/>
                <a:cs typeface="Trebuchet MS"/>
                <a:sym typeface="Trebuchet MS"/>
              </a:rPr>
              <a:t>Output(contd.):</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Router No. : 2</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Points Covered : 8</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x : 4, y : 3</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global_visited : </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0 0 1 1 1 0 0 0 </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0 1 1 1 1 1 0 0 </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0 0 1 1 1 0 0 0 </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0 0 0 1 1 0 0 0 </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0 1 1 1 1 1 0 0 </a:t>
            </a:r>
            <a:endParaRPr sz="1823" b="0" i="0" u="none" strike="noStrike" cap="none" dirty="0">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823" b="0" i="0" u="none" strike="noStrike" cap="none" dirty="0">
                <a:solidFill>
                  <a:srgbClr val="3F3F3F"/>
                </a:solidFill>
                <a:latin typeface="Trebuchet MS"/>
                <a:ea typeface="Trebuchet MS"/>
                <a:cs typeface="Trebuchet MS"/>
                <a:sym typeface="Trebuchet MS"/>
              </a:rPr>
              <a:t>0 0 1 1 1 0 0 0</a:t>
            </a:r>
            <a:endParaRPr sz="1823"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p:nvPr/>
        </p:nvSpPr>
        <p:spPr>
          <a:xfrm>
            <a:off x="2219850" y="0"/>
            <a:ext cx="4704300" cy="971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90C226"/>
                </a:solidFill>
                <a:latin typeface="Trebuchet MS"/>
                <a:ea typeface="Trebuchet MS"/>
                <a:cs typeface="Trebuchet MS"/>
                <a:sym typeface="Trebuchet MS"/>
              </a:rPr>
              <a:t>Test Case #2(contd.)</a:t>
            </a:r>
            <a:endParaRPr sz="3400" b="0" i="0" u="none" strike="noStrike" cap="none">
              <a:solidFill>
                <a:srgbClr val="90C226"/>
              </a:solidFill>
              <a:latin typeface="Trebuchet MS"/>
              <a:ea typeface="Trebuchet MS"/>
              <a:cs typeface="Trebuchet MS"/>
              <a:sym typeface="Trebuchet MS"/>
            </a:endParaRPr>
          </a:p>
        </p:txBody>
      </p:sp>
      <p:sp>
        <p:nvSpPr>
          <p:cNvPr id="245" name="Google Shape;245;p17"/>
          <p:cNvSpPr txBox="1"/>
          <p:nvPr/>
        </p:nvSpPr>
        <p:spPr>
          <a:xfrm>
            <a:off x="1213550" y="794825"/>
            <a:ext cx="4304700" cy="46944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935"/>
              <a:buFont typeface="Arial"/>
              <a:buNone/>
            </a:pPr>
            <a:r>
              <a:rPr lang="en" sz="1595" b="0" i="0" u="none" strike="noStrike" cap="none">
                <a:solidFill>
                  <a:srgbClr val="90C226"/>
                </a:solidFill>
                <a:latin typeface="Trebuchet MS"/>
                <a:ea typeface="Trebuchet MS"/>
                <a:cs typeface="Trebuchet MS"/>
                <a:sym typeface="Trebuchet MS"/>
              </a:rPr>
              <a:t>Output(contd.):</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Router No. : 3</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Points Covered : 4</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x : 3, y : 0</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global_visited :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0 0 1 1 1 0 0 0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0 1 1 1 1 1 0 0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1 1 1 1 1 0 0 0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1 1 0 1 1 0 0 0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1 1 1 1 1 1 0 0 </a:t>
            </a:r>
            <a:endParaRPr sz="1723"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935"/>
              <a:buFont typeface="Arial"/>
              <a:buNone/>
            </a:pPr>
            <a:r>
              <a:rPr lang="en" sz="1723" b="0" i="0" u="none" strike="noStrike" cap="none">
                <a:solidFill>
                  <a:srgbClr val="3F3F3F"/>
                </a:solidFill>
                <a:latin typeface="Trebuchet MS"/>
                <a:ea typeface="Trebuchet MS"/>
                <a:cs typeface="Trebuchet MS"/>
                <a:sym typeface="Trebuchet MS"/>
              </a:rPr>
              <a:t>1 0 1 1 1 0 0 0 </a:t>
            </a:r>
            <a:endParaRPr sz="1723" b="0" i="0" u="none" strike="noStrike" cap="none">
              <a:solidFill>
                <a:srgbClr val="3F3F3F"/>
              </a:solidFill>
              <a:latin typeface="Trebuchet MS"/>
              <a:ea typeface="Trebuchet MS"/>
              <a:cs typeface="Trebuchet MS"/>
              <a:sym typeface="Trebuchet MS"/>
            </a:endParaRPr>
          </a:p>
        </p:txBody>
      </p:sp>
      <p:sp>
        <p:nvSpPr>
          <p:cNvPr id="246" name="Google Shape;246;p17"/>
          <p:cNvSpPr txBox="1"/>
          <p:nvPr/>
        </p:nvSpPr>
        <p:spPr>
          <a:xfrm>
            <a:off x="5121675" y="661350"/>
            <a:ext cx="4304700" cy="5698800"/>
          </a:xfrm>
          <a:prstGeom prst="rect">
            <a:avLst/>
          </a:prstGeom>
          <a:noFill/>
          <a:ln>
            <a:noFill/>
          </a:ln>
        </p:spPr>
        <p:txBody>
          <a:bodyPr spcFirstLastPara="1" wrap="square" lIns="91425" tIns="45700" rIns="91425" bIns="45700" anchor="t" anchorCtr="0">
            <a:normAutofit/>
          </a:bodyPr>
          <a:lstStyle/>
          <a:p>
            <a:pPr marL="0" marR="0" lvl="0" indent="0" algn="l" rtl="0">
              <a:lnSpc>
                <a:spcPct val="70000"/>
              </a:lnSpc>
              <a:spcBef>
                <a:spcPts val="0"/>
              </a:spcBef>
              <a:spcAft>
                <a:spcPts val="0"/>
              </a:spcAft>
              <a:buClr>
                <a:srgbClr val="000000"/>
              </a:buClr>
              <a:buSzPts val="770"/>
              <a:buFont typeface="Arial"/>
              <a:buNone/>
            </a:pPr>
            <a:r>
              <a:rPr lang="en" sz="1390" b="0" i="0" u="none" strike="noStrike" cap="none">
                <a:solidFill>
                  <a:srgbClr val="90C226"/>
                </a:solidFill>
                <a:latin typeface="Trebuchet MS"/>
                <a:ea typeface="Trebuchet MS"/>
                <a:cs typeface="Trebuchet MS"/>
                <a:sym typeface="Trebuchet MS"/>
              </a:rPr>
              <a:t>Output(contd.):</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Router No. : 4</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Points Covered : 4</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x : 3, y : 6</a:t>
            </a:r>
            <a:endParaRPr sz="760"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global_visited :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0 0 1 1 1 0 0 0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0 1 1 1 1 1 0 0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1 1 1 1 1 1 1 1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1 1 0 1 1 1 1 1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1 1 1 1 1 1 1 1 </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1 0 1 1 1 0 0 0</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Router No. : 5</a:t>
            </a:r>
            <a:endParaRPr sz="1495" b="0" i="0" u="none" strike="noStrike" cap="none">
              <a:solidFill>
                <a:srgbClr val="3F3F3F"/>
              </a:solidFill>
              <a:latin typeface="Trebuchet MS"/>
              <a:ea typeface="Trebuchet MS"/>
              <a:cs typeface="Trebuchet MS"/>
              <a:sym typeface="Trebuchet MS"/>
            </a:endParaRPr>
          </a:p>
          <a:p>
            <a:pPr marL="0" marR="0" lvl="0" indent="0" algn="l" rtl="0">
              <a:lnSpc>
                <a:spcPct val="80000"/>
              </a:lnSpc>
              <a:spcBef>
                <a:spcPts val="1000"/>
              </a:spcBef>
              <a:spcAft>
                <a:spcPts val="0"/>
              </a:spcAft>
              <a:buClr>
                <a:srgbClr val="000000"/>
              </a:buClr>
              <a:buSzPts val="770"/>
              <a:buFont typeface="Arial"/>
              <a:buNone/>
            </a:pPr>
            <a:r>
              <a:rPr lang="en" sz="1495" b="0" i="0" u="none" strike="noStrike" cap="none">
                <a:solidFill>
                  <a:srgbClr val="3F3F3F"/>
                </a:solidFill>
                <a:latin typeface="Trebuchet MS"/>
                <a:ea typeface="Trebuchet MS"/>
                <a:cs typeface="Trebuchet MS"/>
                <a:sym typeface="Trebuchet MS"/>
              </a:rPr>
              <a:t>No need of this router as all coverage points already covered.</a:t>
            </a:r>
            <a:endParaRPr sz="1495"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8"/>
          <p:cNvPicPr preferRelativeResize="0"/>
          <p:nvPr/>
        </p:nvPicPr>
        <p:blipFill rotWithShape="1">
          <a:blip r:embed="rId3">
            <a:alphaModFix/>
          </a:blip>
          <a:srcRect l="1830" r="-1828"/>
          <a:stretch/>
        </p:blipFill>
        <p:spPr>
          <a:xfrm>
            <a:off x="269625" y="152400"/>
            <a:ext cx="5095800" cy="4838700"/>
          </a:xfrm>
          <a:prstGeom prst="rect">
            <a:avLst/>
          </a:prstGeom>
          <a:noFill/>
          <a:ln>
            <a:noFill/>
          </a:ln>
        </p:spPr>
      </p:pic>
      <p:pic>
        <p:nvPicPr>
          <p:cNvPr id="252" name="Google Shape;252;p18"/>
          <p:cNvPicPr preferRelativeResize="0"/>
          <p:nvPr/>
        </p:nvPicPr>
        <p:blipFill rotWithShape="1">
          <a:blip r:embed="rId4">
            <a:alphaModFix/>
          </a:blip>
          <a:srcRect t="10470" b="-10468"/>
          <a:stretch/>
        </p:blipFill>
        <p:spPr>
          <a:xfrm>
            <a:off x="5611124" y="849800"/>
            <a:ext cx="2390775" cy="198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txBox="1"/>
          <p:nvPr/>
        </p:nvSpPr>
        <p:spPr>
          <a:xfrm>
            <a:off x="574701" y="156250"/>
            <a:ext cx="4086600" cy="6603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en" sz="3600" b="0" i="0" u="none" strike="noStrike" cap="none">
                <a:solidFill>
                  <a:srgbClr val="90C226"/>
                </a:solidFill>
                <a:latin typeface="Trebuchet MS"/>
                <a:ea typeface="Trebuchet MS"/>
                <a:cs typeface="Trebuchet MS"/>
                <a:sym typeface="Trebuchet MS"/>
              </a:rPr>
              <a:t>Test Case #2(contd.) </a:t>
            </a:r>
            <a:endParaRPr sz="3600" b="0" i="0" u="none" strike="noStrike" cap="none">
              <a:solidFill>
                <a:srgbClr val="90C226"/>
              </a:solidFill>
              <a:latin typeface="Trebuchet MS"/>
              <a:ea typeface="Trebuchet MS"/>
              <a:cs typeface="Trebuchet MS"/>
              <a:sym typeface="Trebuchet MS"/>
            </a:endParaRPr>
          </a:p>
        </p:txBody>
      </p:sp>
      <p:sp>
        <p:nvSpPr>
          <p:cNvPr id="258" name="Google Shape;258;p19"/>
          <p:cNvSpPr txBox="1"/>
          <p:nvPr/>
        </p:nvSpPr>
        <p:spPr>
          <a:xfrm>
            <a:off x="232500" y="816550"/>
            <a:ext cx="8493300" cy="57465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Clr>
                <a:srgbClr val="000000"/>
              </a:buClr>
              <a:buSzPts val="1450"/>
              <a:buFont typeface="Arial"/>
              <a:buNone/>
            </a:pPr>
            <a:r>
              <a:rPr lang="en" sz="1250" b="0" i="0" u="none" strike="noStrike" cap="none">
                <a:solidFill>
                  <a:srgbClr val="000000"/>
                </a:solidFill>
                <a:latin typeface="Trebuchet MS"/>
                <a:ea typeface="Trebuchet MS"/>
                <a:cs typeface="Trebuchet MS"/>
                <a:sym typeface="Trebuchet MS"/>
              </a:rPr>
              <a:t>Explanation:</a:t>
            </a: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100"/>
              <a:buFont typeface="Arial"/>
              <a:buNone/>
            </a:pP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250" b="0" i="0" u="none" strike="noStrike" cap="none">
                <a:solidFill>
                  <a:srgbClr val="000000"/>
                </a:solidFill>
                <a:latin typeface="Trebuchet MS"/>
                <a:ea typeface="Trebuchet MS"/>
                <a:cs typeface="Trebuchet MS"/>
                <a:sym typeface="Trebuchet MS"/>
              </a:rPr>
              <a:t>The first representation of our 2-D matrix shows the extent of signal strength if we place our router in (1,3). We also notice that it is the best choice as it can cover 10 necessary places(represented by asterisk). We have placed our first router there with cost of 200. Since our budget is 1000, we can still place 4 more routers.</a:t>
            </a: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100"/>
              <a:buFont typeface="Arial"/>
              <a:buNone/>
            </a:pP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250" b="0" i="0" u="none" strike="noStrike" cap="none">
                <a:solidFill>
                  <a:srgbClr val="000000"/>
                </a:solidFill>
                <a:latin typeface="Trebuchet MS"/>
                <a:ea typeface="Trebuchet MS"/>
                <a:cs typeface="Trebuchet MS"/>
                <a:sym typeface="Trebuchet MS"/>
              </a:rPr>
              <a:t>The second representation shows the extent of signal strength if we place our router in (4,3). We notice that it covers 8 essential points. We also visualize that the signal points do not cover (3,2) since there is a wall cell. Therefore we now have two routers placed in the best possible positions, we have covered 18 points and our total cost is still 400 meaning that there is budget for more routers. We have 8 more points to cover.</a:t>
            </a: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100"/>
              <a:buFont typeface="Arial"/>
              <a:buNone/>
            </a:pPr>
            <a:endParaRPr sz="1250" b="0" i="0" u="none" strike="noStrike" cap="none">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100"/>
              <a:buFont typeface="Arial"/>
              <a:buNone/>
            </a:pPr>
            <a:r>
              <a:rPr lang="en" sz="1250" b="0" i="0" u="none" strike="noStrike" cap="none">
                <a:solidFill>
                  <a:srgbClr val="000000"/>
                </a:solidFill>
                <a:latin typeface="Trebuchet MS"/>
                <a:ea typeface="Trebuchet MS"/>
                <a:cs typeface="Trebuchet MS"/>
                <a:sym typeface="Trebuchet MS"/>
              </a:rPr>
              <a:t>The third representation shows the extent of signal strength if we place our router in (3,0). We notice that it covers 4 essential points. Here also, we can see that the cells (3,2) and (1,0) do not receive any network from this router because of the wall cells. Therefore we now have three routers placed in the best possible positions, we have covered 22 points and our total cost of 600 is also within the budget. We have just 4 more points to cover. </a:t>
            </a:r>
            <a:endParaRPr sz="125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729450" y="1322450"/>
            <a:ext cx="28599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0" dirty="0">
                <a:solidFill>
                  <a:srgbClr val="FFFF00"/>
                </a:solidFill>
                <a:latin typeface="Trebuchet MS"/>
                <a:ea typeface="Trebuchet MS"/>
                <a:cs typeface="Trebuchet MS"/>
                <a:sym typeface="Trebuchet MS"/>
              </a:rPr>
              <a:t>Motivation </a:t>
            </a:r>
            <a:endParaRPr sz="3600" b="0" dirty="0">
              <a:solidFill>
                <a:srgbClr val="FFFF00"/>
              </a:solidFill>
              <a:latin typeface="Trebuchet MS"/>
              <a:ea typeface="Trebuchet MS"/>
              <a:cs typeface="Trebuchet MS"/>
              <a:sym typeface="Trebuchet MS"/>
            </a:endParaRPr>
          </a:p>
          <a:p>
            <a:pPr marL="0" lvl="0" indent="0" algn="l" rtl="0">
              <a:lnSpc>
                <a:spcPct val="100000"/>
              </a:lnSpc>
              <a:spcBef>
                <a:spcPts val="0"/>
              </a:spcBef>
              <a:spcAft>
                <a:spcPts val="0"/>
              </a:spcAft>
              <a:buSzPts val="3000"/>
              <a:buNone/>
            </a:pPr>
            <a:endParaRPr dirty="0"/>
          </a:p>
        </p:txBody>
      </p:sp>
      <p:sp>
        <p:nvSpPr>
          <p:cNvPr id="143" name="Google Shape;143;p2"/>
          <p:cNvSpPr txBox="1">
            <a:spLocks noGrp="1"/>
          </p:cNvSpPr>
          <p:nvPr>
            <p:ph type="subTitle" idx="4294967295"/>
          </p:nvPr>
        </p:nvSpPr>
        <p:spPr>
          <a:xfrm>
            <a:off x="3181175" y="158450"/>
            <a:ext cx="5777400" cy="4777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40"/>
              <a:buFont typeface="Arial"/>
              <a:buNone/>
            </a:pPr>
            <a:r>
              <a:rPr lang="en" sz="1800" b="0" i="0" u="none" strike="noStrike" cap="none" dirty="0">
                <a:solidFill>
                  <a:srgbClr val="FFFF00"/>
                </a:solidFill>
                <a:latin typeface="Trebuchet MS"/>
                <a:ea typeface="Trebuchet MS"/>
                <a:cs typeface="Trebuchet MS"/>
                <a:sym typeface="Trebuchet MS"/>
              </a:rPr>
              <a:t>Who doesn't love wireless Internet?</a:t>
            </a:r>
            <a:endParaRPr sz="1800" b="0" i="0" u="none" strike="noStrike" cap="none" dirty="0">
              <a:solidFill>
                <a:srgbClr val="FFFF00"/>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r>
              <a:rPr lang="en" sz="1800" b="0" i="0" u="none" strike="noStrike" cap="none" dirty="0">
                <a:solidFill>
                  <a:srgbClr val="FFFF00"/>
                </a:solidFill>
                <a:latin typeface="Trebuchet MS"/>
                <a:ea typeface="Trebuchet MS"/>
                <a:cs typeface="Trebuchet MS"/>
                <a:sym typeface="Trebuchet MS"/>
              </a:rPr>
              <a:t>Millions of people rely on it for productivity and fun in countless cafes,    railway stations and public areas of all sorts- For many institutions, ensuring wireless Internet access is now almost as important a feature of building facilities as the access to water and electricity- </a:t>
            </a:r>
            <a:endParaRPr sz="1800" b="0" i="0" u="none" strike="noStrike" cap="none" dirty="0">
              <a:solidFill>
                <a:srgbClr val="FFFF00"/>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r>
              <a:rPr lang="en" sz="1800" b="0" i="0" u="none" strike="noStrike" cap="none" dirty="0">
                <a:solidFill>
                  <a:srgbClr val="FFFF00"/>
                </a:solidFill>
                <a:latin typeface="Trebuchet MS"/>
                <a:ea typeface="Trebuchet MS"/>
                <a:cs typeface="Trebuchet MS"/>
                <a:sym typeface="Trebuchet MS"/>
              </a:rPr>
              <a:t>Typically, buildings are connected to the Internet using a fiber backbone. In order to provide wireless Internet access, wireless routers are placed around the building and connected using fiber cables to the backbone. The larger and more complex the building, the harder it is to pick router locations and decide how to lay down the connecting cables. </a:t>
            </a:r>
            <a:endParaRPr sz="1800" b="0" i="0" u="none" strike="noStrike" cap="none" dirty="0">
              <a:solidFill>
                <a:srgbClr val="FFFF00"/>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endParaRPr sz="1800" b="0" i="0" u="none" strike="noStrike" cap="none" dirty="0">
              <a:solidFill>
                <a:srgbClr val="7F7F7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0"/>
          <p:cNvSpPr txBox="1"/>
          <p:nvPr/>
        </p:nvSpPr>
        <p:spPr>
          <a:xfrm>
            <a:off x="574701" y="156250"/>
            <a:ext cx="4086600" cy="6603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en" sz="3600" b="0" i="0" u="none" strike="noStrike" cap="none" dirty="0">
                <a:solidFill>
                  <a:srgbClr val="90C226"/>
                </a:solidFill>
                <a:latin typeface="Trebuchet MS"/>
                <a:ea typeface="Trebuchet MS"/>
                <a:cs typeface="Trebuchet MS"/>
                <a:sym typeface="Trebuchet MS"/>
              </a:rPr>
              <a:t>Test Case #2(contd.) </a:t>
            </a:r>
            <a:endParaRPr sz="3600" b="0" i="0" u="none" strike="noStrike" cap="none" dirty="0">
              <a:solidFill>
                <a:srgbClr val="90C226"/>
              </a:solidFill>
              <a:latin typeface="Trebuchet MS"/>
              <a:ea typeface="Trebuchet MS"/>
              <a:cs typeface="Trebuchet MS"/>
              <a:sym typeface="Trebuchet MS"/>
            </a:endParaRPr>
          </a:p>
        </p:txBody>
      </p:sp>
      <p:sp>
        <p:nvSpPr>
          <p:cNvPr id="264" name="Google Shape;264;p20"/>
          <p:cNvSpPr txBox="1"/>
          <p:nvPr/>
        </p:nvSpPr>
        <p:spPr>
          <a:xfrm>
            <a:off x="367300" y="816550"/>
            <a:ext cx="8493300" cy="57465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Clr>
                <a:srgbClr val="000000"/>
              </a:buClr>
              <a:buSzPts val="1450"/>
              <a:buFont typeface="Arial"/>
              <a:buNone/>
            </a:pPr>
            <a:r>
              <a:rPr lang="en" sz="1350" b="0" i="0" u="none" strike="noStrike" cap="none" dirty="0">
                <a:solidFill>
                  <a:srgbClr val="000000"/>
                </a:solidFill>
                <a:latin typeface="Trebuchet MS"/>
                <a:ea typeface="Trebuchet MS"/>
                <a:cs typeface="Trebuchet MS"/>
                <a:sym typeface="Trebuchet MS"/>
              </a:rPr>
              <a:t>Explanation(contd.):</a:t>
            </a:r>
            <a:endParaRPr sz="1350" b="0" i="0" u="none" strike="noStrike" cap="none" dirty="0">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endParaRPr sz="1350" b="0" i="0" u="none" strike="noStrike" cap="none" dirty="0">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350" b="0" i="0" u="none" strike="noStrike" cap="none" dirty="0">
                <a:solidFill>
                  <a:srgbClr val="000000"/>
                </a:solidFill>
                <a:latin typeface="Trebuchet MS"/>
                <a:ea typeface="Trebuchet MS"/>
                <a:cs typeface="Trebuchet MS"/>
                <a:sym typeface="Trebuchet MS"/>
              </a:rPr>
              <a:t>The fourth and last representation of our 2-D matrix shows the extent of signal strength if we place our router in (3,6). We notice that it covers 4 essential points. We also visualize that the signal points do not cover (1,6) and (5,6) since there is a wall cell. Therefore, we now have four routers placed in the best possible positions and we have covered all the 26 essential points of the matrix using just 800 which is less than our total cost of 1000.</a:t>
            </a:r>
            <a:endParaRPr sz="1350" b="0" i="0" u="none" strike="noStrike" cap="none" dirty="0">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endParaRPr sz="1350" b="0" i="0" u="none" strike="noStrike" cap="none" dirty="0">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350" b="0" i="0" u="none" strike="noStrike" cap="none" dirty="0">
                <a:solidFill>
                  <a:srgbClr val="000000"/>
                </a:solidFill>
                <a:latin typeface="Trebuchet MS"/>
                <a:ea typeface="Trebuchet MS"/>
                <a:cs typeface="Trebuchet MS"/>
                <a:sym typeface="Trebuchet MS"/>
              </a:rPr>
              <a:t>We do not need to traverse any further since our entire asterisk points are covered within the budget. We can also see that in our final matrix photo that all the asterisk cells have been converted to ‘D’ cells.</a:t>
            </a:r>
            <a:endParaRPr sz="1350" b="0" i="0" u="none" strike="noStrike" cap="none" dirty="0">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endParaRPr sz="1350" b="0" i="0" u="none" strike="noStrike" cap="none" dirty="0">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r>
              <a:rPr lang="en" sz="1350" b="0" i="0" u="none" strike="noStrike" cap="none" dirty="0">
                <a:solidFill>
                  <a:srgbClr val="000000"/>
                </a:solidFill>
                <a:latin typeface="Trebuchet MS"/>
                <a:ea typeface="Trebuchet MS"/>
                <a:cs typeface="Trebuchet MS"/>
                <a:sym typeface="Trebuchet MS"/>
              </a:rPr>
              <a:t>Note: The red cells denote a WIFI- router in that position and D cells denote that those necessary points have been taken care of. </a:t>
            </a:r>
            <a:endParaRPr sz="1350" b="0" i="0" u="none" strike="noStrike" cap="none" dirty="0">
              <a:solidFill>
                <a:srgbClr val="000000"/>
              </a:solidFill>
              <a:latin typeface="Trebuchet MS"/>
              <a:ea typeface="Trebuchet MS"/>
              <a:cs typeface="Trebuchet MS"/>
              <a:sym typeface="Trebuchet MS"/>
            </a:endParaRPr>
          </a:p>
          <a:p>
            <a:pPr marL="0" marR="0" lvl="0" indent="0" algn="l" rtl="0">
              <a:lnSpc>
                <a:spcPct val="115000"/>
              </a:lnSpc>
              <a:spcBef>
                <a:spcPts val="0"/>
              </a:spcBef>
              <a:spcAft>
                <a:spcPts val="0"/>
              </a:spcAft>
              <a:buClr>
                <a:srgbClr val="000000"/>
              </a:buClr>
              <a:buSzPts val="1450"/>
              <a:buFont typeface="Arial"/>
              <a:buNone/>
            </a:pPr>
            <a:endParaRPr sz="1350" b="0" i="0" u="none" strike="noStrike" cap="none" dirty="0">
              <a:solidFill>
                <a:srgbClr val="000000"/>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1"/>
          <p:cNvSpPr txBox="1"/>
          <p:nvPr/>
        </p:nvSpPr>
        <p:spPr>
          <a:xfrm>
            <a:off x="1970300" y="1589850"/>
            <a:ext cx="51123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 sz="7200" b="0" i="0" u="none" strike="noStrike" cap="none" dirty="0">
                <a:solidFill>
                  <a:srgbClr val="90C226"/>
                </a:solidFill>
                <a:latin typeface="Trebuchet MS"/>
                <a:ea typeface="Trebuchet MS"/>
                <a:cs typeface="Trebuchet MS"/>
                <a:sym typeface="Trebuchet MS"/>
              </a:rPr>
              <a:t>Thank You !</a:t>
            </a:r>
            <a:endParaRPr sz="3600" b="0" i="0" u="none" strike="noStrike" cap="none" dirty="0">
              <a:solidFill>
                <a:srgbClr val="90C226"/>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292525" y="1322450"/>
            <a:ext cx="3388500" cy="118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The Formal</a:t>
            </a:r>
            <a:endParaRPr dirty="0"/>
          </a:p>
          <a:p>
            <a:pPr marL="0" lvl="0" indent="0" algn="l" rtl="0">
              <a:lnSpc>
                <a:spcPct val="100000"/>
              </a:lnSpc>
              <a:spcBef>
                <a:spcPts val="0"/>
              </a:spcBef>
              <a:spcAft>
                <a:spcPts val="0"/>
              </a:spcAft>
              <a:buSzPts val="3000"/>
              <a:buNone/>
            </a:pPr>
            <a:r>
              <a:rPr lang="en" dirty="0"/>
              <a:t>Statement</a:t>
            </a:r>
            <a:endParaRPr dirty="0"/>
          </a:p>
        </p:txBody>
      </p:sp>
      <p:sp>
        <p:nvSpPr>
          <p:cNvPr id="149" name="Google Shape;149;p3"/>
          <p:cNvSpPr txBox="1"/>
          <p:nvPr/>
        </p:nvSpPr>
        <p:spPr>
          <a:xfrm>
            <a:off x="3473700" y="268150"/>
            <a:ext cx="555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50" name="Google Shape;150;p3"/>
          <p:cNvSpPr txBox="1"/>
          <p:nvPr/>
        </p:nvSpPr>
        <p:spPr>
          <a:xfrm>
            <a:off x="2888650" y="73125"/>
            <a:ext cx="5606700" cy="513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80"/>
              <a:buFont typeface="Arial"/>
              <a:buNone/>
            </a:pPr>
            <a:r>
              <a:rPr lang="en" sz="1400" b="0" i="0" u="none" strike="noStrike" cap="none" dirty="0">
                <a:solidFill>
                  <a:schemeClr val="lt1"/>
                </a:solidFill>
                <a:latin typeface="Trebuchet MS"/>
                <a:ea typeface="Trebuchet MS"/>
                <a:cs typeface="Trebuchet MS"/>
                <a:sym typeface="Trebuchet MS"/>
              </a:rPr>
              <a:t>Let us represent a building using a 2-D matrix in which each cell is one of the following :</a:t>
            </a:r>
            <a:endParaRPr sz="1400" b="0" i="0" u="none" strike="noStrike" cap="none" dirty="0">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dirty="0">
                <a:solidFill>
                  <a:schemeClr val="lt1"/>
                </a:solidFill>
                <a:latin typeface="Trebuchet MS"/>
                <a:ea typeface="Trebuchet MS"/>
                <a:cs typeface="Trebuchet MS"/>
                <a:sym typeface="Trebuchet MS"/>
              </a:rPr>
              <a:t>1- </a:t>
            </a:r>
            <a:r>
              <a:rPr lang="en" sz="1400" b="1" i="0" u="none" strike="noStrike" cap="none" dirty="0">
                <a:solidFill>
                  <a:schemeClr val="lt1"/>
                </a:solidFill>
                <a:latin typeface="Trebuchet MS"/>
                <a:ea typeface="Trebuchet MS"/>
                <a:cs typeface="Trebuchet MS"/>
                <a:sym typeface="Trebuchet MS"/>
              </a:rPr>
              <a:t>Wall cell </a:t>
            </a:r>
            <a:r>
              <a:rPr lang="en" sz="1400" b="0" i="0" u="none" strike="noStrike" cap="none" dirty="0">
                <a:solidFill>
                  <a:schemeClr val="lt1"/>
                </a:solidFill>
                <a:latin typeface="Trebuchet MS"/>
                <a:ea typeface="Trebuchet MS"/>
                <a:cs typeface="Trebuchet MS"/>
                <a:sym typeface="Trebuchet MS"/>
              </a:rPr>
              <a:t>(or any other obstruction) , represented as “#” ,an important feature of the wall cell is that it </a:t>
            </a:r>
            <a:r>
              <a:rPr lang="en" sz="1400" b="1" i="0" u="none" strike="noStrike" cap="none" dirty="0">
                <a:solidFill>
                  <a:schemeClr val="lt1"/>
                </a:solidFill>
                <a:latin typeface="Trebuchet MS"/>
                <a:ea typeface="Trebuchet MS"/>
                <a:cs typeface="Trebuchet MS"/>
                <a:sym typeface="Trebuchet MS"/>
              </a:rPr>
              <a:t>weakens the network by a fixed amount </a:t>
            </a:r>
            <a:r>
              <a:rPr lang="en" sz="1400" b="0" i="0" u="none" strike="noStrike" cap="none" dirty="0">
                <a:solidFill>
                  <a:schemeClr val="lt1"/>
                </a:solidFill>
                <a:latin typeface="Trebuchet MS"/>
                <a:ea typeface="Trebuchet MS"/>
                <a:cs typeface="Trebuchet MS"/>
                <a:sym typeface="Trebuchet MS"/>
              </a:rPr>
              <a:t>(heavy/big obstacles can be represented by multiple “#” </a:t>
            </a:r>
            <a:r>
              <a:rPr lang="en" sz="1400" b="1" i="0" u="none" strike="noStrike" cap="none" dirty="0">
                <a:solidFill>
                  <a:schemeClr val="lt1"/>
                </a:solidFill>
                <a:latin typeface="Trebuchet MS"/>
                <a:ea typeface="Trebuchet MS"/>
                <a:cs typeface="Trebuchet MS"/>
                <a:sym typeface="Trebuchet MS"/>
              </a:rPr>
              <a:t>);</a:t>
            </a:r>
            <a:r>
              <a:rPr lang="en" sz="1400" b="0" i="0" u="none" strike="noStrike" cap="none" dirty="0">
                <a:solidFill>
                  <a:schemeClr val="lt1"/>
                </a:solidFill>
                <a:latin typeface="Trebuchet MS"/>
                <a:ea typeface="Trebuchet MS"/>
                <a:cs typeface="Trebuchet MS"/>
                <a:sym typeface="Trebuchet MS"/>
              </a:rPr>
              <a:t> also we cannot put a router in the wall cell.</a:t>
            </a:r>
            <a:endParaRPr sz="1400" b="0" i="0" u="none" strike="noStrike" cap="none" dirty="0">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dirty="0">
                <a:solidFill>
                  <a:schemeClr val="lt1"/>
                </a:solidFill>
                <a:latin typeface="Trebuchet MS"/>
                <a:ea typeface="Trebuchet MS"/>
                <a:cs typeface="Trebuchet MS"/>
                <a:sym typeface="Trebuchet MS"/>
              </a:rPr>
              <a:t>2- </a:t>
            </a:r>
            <a:r>
              <a:rPr lang="en" sz="1400" b="1" i="0" u="none" strike="noStrike" cap="none" dirty="0">
                <a:solidFill>
                  <a:schemeClr val="lt1"/>
                </a:solidFill>
                <a:latin typeface="Trebuchet MS"/>
                <a:ea typeface="Trebuchet MS"/>
                <a:cs typeface="Trebuchet MS"/>
                <a:sym typeface="Trebuchet MS"/>
              </a:rPr>
              <a:t>Target cell,</a:t>
            </a:r>
            <a:r>
              <a:rPr lang="en" sz="1400" b="0" i="0" u="none" strike="noStrike" cap="none" dirty="0">
                <a:solidFill>
                  <a:schemeClr val="lt1"/>
                </a:solidFill>
                <a:latin typeface="Trebuchet MS"/>
                <a:ea typeface="Trebuchet MS"/>
                <a:cs typeface="Trebuchet MS"/>
                <a:sym typeface="Trebuchet MS"/>
              </a:rPr>
              <a:t> represented as “*” :- these are cells in which we need to have wireless coverage(for instance, in some classroom or office cabinet where internet is a necessity).</a:t>
            </a:r>
            <a:endParaRPr sz="1400" b="0" i="0" u="none" strike="noStrike" cap="none" dirty="0">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dirty="0">
                <a:solidFill>
                  <a:schemeClr val="lt1"/>
                </a:solidFill>
                <a:latin typeface="Trebuchet MS"/>
                <a:ea typeface="Trebuchet MS"/>
                <a:cs typeface="Trebuchet MS"/>
                <a:sym typeface="Trebuchet MS"/>
              </a:rPr>
              <a:t>3-</a:t>
            </a:r>
            <a:r>
              <a:rPr lang="en" sz="1400" b="1" i="0" u="none" strike="noStrike" cap="none" dirty="0">
                <a:solidFill>
                  <a:schemeClr val="lt1"/>
                </a:solidFill>
                <a:latin typeface="Trebuchet MS"/>
                <a:ea typeface="Trebuchet MS"/>
                <a:cs typeface="Trebuchet MS"/>
                <a:sym typeface="Trebuchet MS"/>
              </a:rPr>
              <a:t> Void cell,</a:t>
            </a:r>
            <a:r>
              <a:rPr lang="en" sz="1400" b="0" i="0" u="none" strike="noStrike" cap="none" dirty="0">
                <a:solidFill>
                  <a:schemeClr val="lt1"/>
                </a:solidFill>
                <a:latin typeface="Trebuchet MS"/>
                <a:ea typeface="Trebuchet MS"/>
                <a:cs typeface="Trebuchet MS"/>
                <a:sym typeface="Trebuchet MS"/>
              </a:rPr>
              <a:t> represented as “-”  :- these are cells in which we don’t need to have wireless coverage but routers can be put in void cells to provide network to ‘*’ cells if it is optimal.</a:t>
            </a:r>
            <a:endParaRPr sz="1400" b="0" i="0" u="none" strike="noStrike" cap="none" dirty="0">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dirty="0">
                <a:solidFill>
                  <a:schemeClr val="lt1"/>
                </a:solidFill>
                <a:latin typeface="Trebuchet MS"/>
                <a:ea typeface="Trebuchet MS"/>
                <a:cs typeface="Trebuchet MS"/>
                <a:sym typeface="Trebuchet MS"/>
              </a:rPr>
              <a:t>We place a router at any grid such that the signal strength decreases as we move away from the router in each direction. Hence, after a certain distance S the signal strength becomes negligible and so the router doesn’t cover that part.</a:t>
            </a:r>
            <a:endParaRPr sz="1400" b="0" i="0" u="none" strike="noStrike" cap="none" dirty="0">
              <a:solidFill>
                <a:schemeClr val="lt1"/>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280"/>
              <a:buFont typeface="Arial"/>
              <a:buNone/>
            </a:pPr>
            <a:r>
              <a:rPr lang="en" sz="1400" b="0" i="0" u="none" strike="noStrike" cap="none" dirty="0">
                <a:solidFill>
                  <a:schemeClr val="lt1"/>
                </a:solidFill>
                <a:latin typeface="Trebuchet MS"/>
                <a:ea typeface="Trebuchet MS"/>
                <a:cs typeface="Trebuchet MS"/>
                <a:sym typeface="Trebuchet MS"/>
              </a:rPr>
              <a:t>Budget : Connecting a single router costs some money. We are given a budget B and have to optimally reach the maximum number of asterisk(target cell) in the matrix</a:t>
            </a:r>
            <a:r>
              <a:rPr lang="en" sz="1400" b="0" i="0" u="none" strike="noStrike" cap="none" dirty="0">
                <a:solidFill>
                  <a:srgbClr val="000000"/>
                </a:solidFill>
                <a:latin typeface="Trebuchet MS"/>
                <a:ea typeface="Trebuchet MS"/>
                <a:cs typeface="Trebuchet MS"/>
                <a:sym typeface="Trebuchet MS"/>
              </a:rPr>
              <a:t>.</a:t>
            </a:r>
            <a:endParaRPr sz="1400" b="0" i="0" u="none" strike="noStrike" cap="none" dirty="0">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000" dirty="0"/>
              <a:t>Problem </a:t>
            </a:r>
            <a:r>
              <a:rPr lang="en" dirty="0"/>
              <a:t>Description</a:t>
            </a:r>
            <a:endParaRPr sz="3000" dirty="0"/>
          </a:p>
        </p:txBody>
      </p:sp>
      <p:sp>
        <p:nvSpPr>
          <p:cNvPr id="156" name="Google Shape;156;p4"/>
          <p:cNvSpPr txBox="1">
            <a:spLocks noGrp="1"/>
          </p:cNvSpPr>
          <p:nvPr>
            <p:ph type="body" idx="2"/>
          </p:nvPr>
        </p:nvSpPr>
        <p:spPr>
          <a:xfrm>
            <a:off x="4668150" y="121875"/>
            <a:ext cx="4412100" cy="5021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1440"/>
              <a:buFont typeface="Arial"/>
              <a:buNone/>
            </a:pPr>
            <a:r>
              <a:rPr lang="en" sz="1600" b="1" dirty="0">
                <a:solidFill>
                  <a:srgbClr val="2C3C43"/>
                </a:solidFill>
                <a:latin typeface="Trebuchet MS"/>
                <a:ea typeface="Trebuchet MS"/>
                <a:cs typeface="Trebuchet MS"/>
                <a:sym typeface="Trebuchet MS"/>
              </a:rPr>
              <a:t>Input:</a:t>
            </a:r>
            <a:endParaRPr sz="1600" b="1" dirty="0">
              <a:solidFill>
                <a:srgbClr val="2C3C43"/>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90C226"/>
              </a:buClr>
              <a:buSzPts val="1280"/>
              <a:buFont typeface="Noto Sans Symbols"/>
              <a:buNone/>
            </a:pPr>
            <a:endParaRPr sz="1600" dirty="0">
              <a:solidFill>
                <a:srgbClr val="90C226"/>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dirty="0">
                <a:solidFill>
                  <a:srgbClr val="3F3F3F"/>
                </a:solidFill>
                <a:latin typeface="Trebuchet MS"/>
                <a:ea typeface="Trebuchet MS"/>
                <a:cs typeface="Trebuchet MS"/>
                <a:sym typeface="Trebuchet MS"/>
              </a:rPr>
              <a:t>The user is asked to enter two integers: n(rows) and m(columns) of the 2-D space.</a:t>
            </a:r>
            <a:endParaRPr sz="1600" dirty="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dirty="0">
                <a:solidFill>
                  <a:srgbClr val="3F3F3F"/>
                </a:solidFill>
                <a:latin typeface="Trebuchet MS"/>
                <a:ea typeface="Trebuchet MS"/>
                <a:cs typeface="Trebuchet MS"/>
                <a:sym typeface="Trebuchet MS"/>
              </a:rPr>
              <a:t>Enter a matrix of dimension nxm as described in the problem statement.</a:t>
            </a:r>
            <a:endParaRPr sz="1600" dirty="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dirty="0">
                <a:solidFill>
                  <a:srgbClr val="3F3F3F"/>
                </a:solidFill>
                <a:latin typeface="Trebuchet MS"/>
                <a:ea typeface="Trebuchet MS"/>
                <a:cs typeface="Trebuchet MS"/>
                <a:sym typeface="Trebuchet MS"/>
              </a:rPr>
              <a:t>Enter the budget:                  </a:t>
            </a:r>
            <a:endParaRPr sz="1600" dirty="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dirty="0">
                <a:solidFill>
                  <a:srgbClr val="3F3F3F"/>
                </a:solidFill>
                <a:latin typeface="Trebuchet MS"/>
                <a:ea typeface="Trebuchet MS"/>
                <a:cs typeface="Trebuchet MS"/>
                <a:sym typeface="Trebuchet MS"/>
              </a:rPr>
              <a:t> B -&gt; Budget of the programme i.e. we cannot exceed this amount while placing the routers.</a:t>
            </a:r>
            <a:endParaRPr sz="1600" dirty="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dirty="0">
                <a:solidFill>
                  <a:srgbClr val="3F3F3F"/>
                </a:solidFill>
                <a:latin typeface="Trebuchet MS"/>
                <a:ea typeface="Trebuchet MS"/>
                <a:cs typeface="Trebuchet MS"/>
                <a:sym typeface="Trebuchet MS"/>
              </a:rPr>
              <a:t>Enter the Cost:     </a:t>
            </a:r>
            <a:endParaRPr sz="1600" dirty="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dirty="0">
                <a:solidFill>
                  <a:srgbClr val="3F3F3F"/>
                </a:solidFill>
                <a:latin typeface="Trebuchet MS"/>
                <a:ea typeface="Trebuchet MS"/>
                <a:cs typeface="Trebuchet MS"/>
                <a:sym typeface="Trebuchet MS"/>
              </a:rPr>
              <a:t> C -&gt; cost of installation and manufacture of a single piece of WIFI-router.</a:t>
            </a:r>
            <a:endParaRPr sz="1600" dirty="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dirty="0">
                <a:solidFill>
                  <a:srgbClr val="3F3F3F"/>
                </a:solidFill>
                <a:latin typeface="Trebuchet MS"/>
                <a:ea typeface="Trebuchet MS"/>
                <a:cs typeface="Trebuchet MS"/>
                <a:sym typeface="Trebuchet MS"/>
              </a:rPr>
              <a:t>Enter the Signal Strength:</a:t>
            </a:r>
            <a:endParaRPr sz="1600" dirty="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280"/>
              <a:buFont typeface="Arial"/>
              <a:buNone/>
            </a:pPr>
            <a:r>
              <a:rPr lang="en" sz="1600" dirty="0">
                <a:solidFill>
                  <a:srgbClr val="3F3F3F"/>
                </a:solidFill>
                <a:latin typeface="Trebuchet MS"/>
                <a:ea typeface="Trebuchet MS"/>
                <a:cs typeface="Trebuchet MS"/>
                <a:sym typeface="Trebuchet MS"/>
              </a:rPr>
              <a:t> S -&gt; signal strength of routers to be installed</a:t>
            </a:r>
            <a:endParaRPr sz="1600" dirty="0">
              <a:solidFill>
                <a:srgbClr val="3F3F3F"/>
              </a:solidFill>
              <a:latin typeface="Trebuchet MS"/>
              <a:ea typeface="Trebuchet MS"/>
              <a:cs typeface="Trebuchet MS"/>
              <a:sym typeface="Trebuchet MS"/>
            </a:endParaRPr>
          </a:p>
          <a:p>
            <a:pPr marL="0" lvl="0" indent="0" algn="l" rtl="0">
              <a:lnSpc>
                <a:spcPct val="90000"/>
              </a:lnSpc>
              <a:spcBef>
                <a:spcPts val="1000"/>
              </a:spcBef>
              <a:spcAft>
                <a:spcPts val="0"/>
              </a:spcAft>
              <a:buClr>
                <a:srgbClr val="000000"/>
              </a:buClr>
              <a:buSzPts val="1120"/>
              <a:buFont typeface="Arial"/>
              <a:buNone/>
            </a:pPr>
            <a:endParaRPr sz="1600" dirty="0">
              <a:solidFill>
                <a:srgbClr val="3F3F3F"/>
              </a:solidFill>
              <a:latin typeface="Trebuchet MS"/>
              <a:ea typeface="Trebuchet MS"/>
              <a:cs typeface="Trebuchet MS"/>
              <a:sym typeface="Trebuchet MS"/>
            </a:endParaRPr>
          </a:p>
          <a:p>
            <a:pPr marL="0" lvl="0" indent="0" algn="l" rtl="0">
              <a:lnSpc>
                <a:spcPct val="115000"/>
              </a:lnSpc>
              <a:spcBef>
                <a:spcPts val="0"/>
              </a:spcBef>
              <a:spcAft>
                <a:spcPts val="1600"/>
              </a:spcAft>
              <a:buSzPts val="1300"/>
              <a:buNone/>
            </a:pPr>
            <a:endParaRPr sz="1600" b="1"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solidFill>
                  <a:schemeClr val="lt1"/>
                </a:solidFill>
              </a:rPr>
              <a:t>Problem Description</a:t>
            </a:r>
            <a:endParaRPr dirty="0">
              <a:solidFill>
                <a:schemeClr val="lt1"/>
              </a:solidFill>
            </a:endParaRPr>
          </a:p>
          <a:p>
            <a:pPr marL="0" lvl="0" indent="0" algn="l" rtl="0">
              <a:lnSpc>
                <a:spcPct val="100000"/>
              </a:lnSpc>
              <a:spcBef>
                <a:spcPts val="0"/>
              </a:spcBef>
              <a:spcAft>
                <a:spcPts val="0"/>
              </a:spcAft>
              <a:buSzPts val="3000"/>
              <a:buNone/>
            </a:pPr>
            <a:endParaRPr dirty="0"/>
          </a:p>
        </p:txBody>
      </p:sp>
      <p:sp>
        <p:nvSpPr>
          <p:cNvPr id="162" name="Google Shape;162;p5"/>
          <p:cNvSpPr txBox="1">
            <a:spLocks noGrp="1"/>
          </p:cNvSpPr>
          <p:nvPr>
            <p:ph type="body" idx="2"/>
          </p:nvPr>
        </p:nvSpPr>
        <p:spPr>
          <a:xfrm>
            <a:off x="4643775" y="60950"/>
            <a:ext cx="4500300" cy="508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1400" b="1" dirty="0">
                <a:solidFill>
                  <a:srgbClr val="3F3F3F"/>
                </a:solidFill>
                <a:latin typeface="Trebuchet MS"/>
                <a:ea typeface="Trebuchet MS"/>
                <a:cs typeface="Trebuchet MS"/>
                <a:sym typeface="Trebuchet MS"/>
              </a:rPr>
              <a:t>Output:</a:t>
            </a:r>
            <a:endParaRPr sz="1400" b="1" dirty="0">
              <a:solidFill>
                <a:srgbClr val="3F3F3F"/>
              </a:solidFill>
              <a:latin typeface="Trebuchet MS"/>
              <a:ea typeface="Trebuchet MS"/>
              <a:cs typeface="Trebuchet MS"/>
              <a:sym typeface="Trebuchet MS"/>
            </a:endParaRPr>
          </a:p>
          <a:p>
            <a:pPr marL="0" lvl="0" indent="0" algn="l" rtl="0">
              <a:lnSpc>
                <a:spcPct val="100000"/>
              </a:lnSpc>
              <a:spcBef>
                <a:spcPts val="0"/>
              </a:spcBef>
              <a:spcAft>
                <a:spcPts val="0"/>
              </a:spcAft>
              <a:buSzPts val="1300"/>
              <a:buNone/>
            </a:pPr>
            <a:r>
              <a:rPr lang="en" sz="1400" dirty="0">
                <a:solidFill>
                  <a:srgbClr val="3F3F3F"/>
                </a:solidFill>
                <a:latin typeface="Trebuchet MS"/>
                <a:ea typeface="Trebuchet MS"/>
                <a:cs typeface="Trebuchet MS"/>
                <a:sym typeface="Trebuchet MS"/>
              </a:rPr>
              <a:t>The first line of output consists of the ith router installed (If there are n routers to be installed, Router No.=1 represent the first, Router No.=2 the second and so on upto n).</a:t>
            </a:r>
            <a:endParaRPr sz="1400" dirty="0">
              <a:solidFill>
                <a:srgbClr val="90C226"/>
              </a:solidFill>
              <a:latin typeface="Trebuchet MS"/>
              <a:ea typeface="Trebuchet MS"/>
              <a:cs typeface="Trebuchet MS"/>
              <a:sym typeface="Trebuchet MS"/>
            </a:endParaRPr>
          </a:p>
          <a:p>
            <a:pPr marL="0" lvl="0" indent="0" algn="l" rtl="0">
              <a:lnSpc>
                <a:spcPct val="100000"/>
              </a:lnSpc>
              <a:spcBef>
                <a:spcPts val="1000"/>
              </a:spcBef>
              <a:spcAft>
                <a:spcPts val="0"/>
              </a:spcAft>
              <a:buClr>
                <a:srgbClr val="000000"/>
              </a:buClr>
              <a:buSzPts val="1280"/>
              <a:buFont typeface="Arial"/>
              <a:buNone/>
            </a:pPr>
            <a:r>
              <a:rPr lang="en" sz="1400" dirty="0">
                <a:solidFill>
                  <a:srgbClr val="3F3F3F"/>
                </a:solidFill>
                <a:latin typeface="Trebuchet MS"/>
                <a:ea typeface="Trebuchet MS"/>
                <a:cs typeface="Trebuchet MS"/>
                <a:sym typeface="Trebuchet MS"/>
              </a:rPr>
              <a:t>The second line of output consists of the number of points that the router at ith position covers(for instance , if the 1st installed router can cover 10 ‘*’ points, we output mx:10)</a:t>
            </a:r>
            <a:endParaRPr sz="1400" dirty="0">
              <a:solidFill>
                <a:srgbClr val="3F3F3F"/>
              </a:solidFill>
              <a:latin typeface="Trebuchet MS"/>
              <a:ea typeface="Trebuchet MS"/>
              <a:cs typeface="Trebuchet MS"/>
              <a:sym typeface="Trebuchet MS"/>
            </a:endParaRPr>
          </a:p>
          <a:p>
            <a:pPr marL="0" lvl="0" indent="0" algn="l" rtl="0">
              <a:lnSpc>
                <a:spcPct val="100000"/>
              </a:lnSpc>
              <a:spcBef>
                <a:spcPts val="1000"/>
              </a:spcBef>
              <a:spcAft>
                <a:spcPts val="0"/>
              </a:spcAft>
              <a:buClr>
                <a:srgbClr val="000000"/>
              </a:buClr>
              <a:buSzPts val="1280"/>
              <a:buFont typeface="Arial"/>
              <a:buNone/>
            </a:pPr>
            <a:r>
              <a:rPr lang="en" sz="1400" dirty="0">
                <a:solidFill>
                  <a:srgbClr val="3F3F3F"/>
                </a:solidFill>
                <a:latin typeface="Trebuchet MS"/>
                <a:ea typeface="Trebuchet MS"/>
                <a:cs typeface="Trebuchet MS"/>
                <a:sym typeface="Trebuchet MS"/>
              </a:rPr>
              <a:t>The next line contains the specific cell coordinates where we have placed the ith optimal router(if we have placed the ith router in (a,b) we output x:a, y:b). </a:t>
            </a:r>
            <a:endParaRPr sz="1400" dirty="0">
              <a:solidFill>
                <a:srgbClr val="3F3F3F"/>
              </a:solidFill>
              <a:latin typeface="Trebuchet MS"/>
              <a:ea typeface="Trebuchet MS"/>
              <a:cs typeface="Trebuchet MS"/>
              <a:sym typeface="Trebuchet MS"/>
            </a:endParaRPr>
          </a:p>
          <a:p>
            <a:pPr marL="0" lvl="0" indent="0" algn="l" rtl="0">
              <a:lnSpc>
                <a:spcPct val="100000"/>
              </a:lnSpc>
              <a:spcBef>
                <a:spcPts val="1000"/>
              </a:spcBef>
              <a:spcAft>
                <a:spcPts val="0"/>
              </a:spcAft>
              <a:buClr>
                <a:srgbClr val="000000"/>
              </a:buClr>
              <a:buSzPts val="1440"/>
              <a:buFont typeface="Arial"/>
              <a:buNone/>
            </a:pPr>
            <a:r>
              <a:rPr lang="en" sz="1400" dirty="0">
                <a:solidFill>
                  <a:srgbClr val="3F3F3F"/>
                </a:solidFill>
                <a:latin typeface="Trebuchet MS"/>
                <a:ea typeface="Trebuchet MS"/>
                <a:cs typeface="Trebuchet MS"/>
                <a:sym typeface="Trebuchet MS"/>
              </a:rPr>
              <a:t>The next n lines have m integers each representing the matrix such that we mark all the visited nodes with ‘1’ and the unvisited nodes using a ‘0’.</a:t>
            </a:r>
            <a:endParaRPr sz="1400" dirty="0">
              <a:solidFill>
                <a:srgbClr val="3F3F3F"/>
              </a:solidFill>
              <a:latin typeface="Trebuchet MS"/>
              <a:ea typeface="Trebuchet MS"/>
              <a:cs typeface="Trebuchet MS"/>
              <a:sym typeface="Trebuchet MS"/>
            </a:endParaRPr>
          </a:p>
          <a:p>
            <a:pPr marL="0" lvl="0" indent="0" algn="l" rtl="0">
              <a:lnSpc>
                <a:spcPct val="100000"/>
              </a:lnSpc>
              <a:spcBef>
                <a:spcPts val="1000"/>
              </a:spcBef>
              <a:spcAft>
                <a:spcPts val="0"/>
              </a:spcAft>
              <a:buSzPts val="1300"/>
              <a:buNone/>
            </a:pPr>
            <a:r>
              <a:rPr lang="en" sz="1400" dirty="0">
                <a:solidFill>
                  <a:srgbClr val="3F3F3F"/>
                </a:solidFill>
                <a:latin typeface="Trebuchet MS"/>
                <a:ea typeface="Trebuchet MS"/>
                <a:cs typeface="Trebuchet MS"/>
                <a:sym typeface="Trebuchet MS"/>
              </a:rPr>
              <a:t>We will learn more about this on the next slides using some examples.</a:t>
            </a:r>
            <a:endParaRPr sz="1400" dirty="0">
              <a:solidFill>
                <a:srgbClr val="3F3F3F"/>
              </a:solidFill>
              <a:latin typeface="Trebuchet MS"/>
              <a:ea typeface="Trebuchet MS"/>
              <a:cs typeface="Trebuchet MS"/>
              <a:sym typeface="Trebuchet MS"/>
            </a:endParaRPr>
          </a:p>
          <a:p>
            <a:pPr marL="0" lvl="0" indent="0" algn="l" rtl="0">
              <a:lnSpc>
                <a:spcPct val="100000"/>
              </a:lnSpc>
              <a:spcBef>
                <a:spcPts val="1000"/>
              </a:spcBef>
              <a:spcAft>
                <a:spcPts val="0"/>
              </a:spcAft>
              <a:buClr>
                <a:srgbClr val="000000"/>
              </a:buClr>
              <a:buSzPts val="1280"/>
              <a:buFont typeface="Arial"/>
              <a:buNone/>
            </a:pPr>
            <a:r>
              <a:rPr lang="en" sz="1400" dirty="0">
                <a:solidFill>
                  <a:srgbClr val="3F3F3F"/>
                </a:solidFill>
                <a:latin typeface="Trebuchet MS"/>
                <a:ea typeface="Trebuchet MS"/>
                <a:cs typeface="Trebuchet MS"/>
                <a:sym typeface="Trebuchet MS"/>
              </a:rPr>
              <a:t>Note: Each of the ith router details are separated by a delimiter.</a:t>
            </a:r>
            <a:endParaRPr sz="1400" dirty="0">
              <a:solidFill>
                <a:srgbClr val="3F3F3F"/>
              </a:solidFill>
              <a:latin typeface="Trebuchet MS"/>
              <a:ea typeface="Trebuchet MS"/>
              <a:cs typeface="Trebuchet MS"/>
              <a:sym typeface="Trebuchet MS"/>
            </a:endParaRPr>
          </a:p>
          <a:p>
            <a:pPr marL="0" lvl="0" indent="0" algn="l" rtl="0">
              <a:lnSpc>
                <a:spcPct val="115000"/>
              </a:lnSpc>
              <a:spcBef>
                <a:spcPts val="0"/>
              </a:spcBef>
              <a:spcAft>
                <a:spcPts val="1600"/>
              </a:spcAft>
              <a:buSzPts val="1300"/>
              <a:buNone/>
            </a:pPr>
            <a:endParaRPr sz="1600" b="1"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p:nvPr/>
        </p:nvSpPr>
        <p:spPr>
          <a:xfrm>
            <a:off x="217775" y="145175"/>
            <a:ext cx="8679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dirty="0">
                <a:solidFill>
                  <a:srgbClr val="54A021"/>
                </a:solidFill>
                <a:latin typeface="Trebuchet MS"/>
                <a:ea typeface="Trebuchet MS"/>
                <a:cs typeface="Trebuchet MS"/>
                <a:sym typeface="Trebuchet MS"/>
              </a:rPr>
              <a:t>Use of BFS in a 2-D grid for the solution</a:t>
            </a:r>
            <a:endParaRPr sz="1400" b="0" i="0" u="none" strike="noStrike" cap="none" dirty="0">
              <a:solidFill>
                <a:srgbClr val="000000"/>
              </a:solidFill>
              <a:latin typeface="Lato"/>
              <a:ea typeface="Lato"/>
              <a:cs typeface="Lato"/>
              <a:sym typeface="Lato"/>
            </a:endParaRPr>
          </a:p>
        </p:txBody>
      </p:sp>
      <p:sp>
        <p:nvSpPr>
          <p:cNvPr id="168" name="Google Shape;168;p6"/>
          <p:cNvSpPr txBox="1"/>
          <p:nvPr/>
        </p:nvSpPr>
        <p:spPr>
          <a:xfrm>
            <a:off x="342200" y="964400"/>
            <a:ext cx="8555100" cy="4227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440"/>
              <a:buFont typeface="Arial"/>
              <a:buNone/>
            </a:pPr>
            <a:r>
              <a:rPr lang="en" sz="1300" b="1" i="0" u="none" strike="noStrike" cap="none" dirty="0">
                <a:solidFill>
                  <a:srgbClr val="3F3F3F"/>
                </a:solidFill>
                <a:latin typeface="Trebuchet MS"/>
                <a:ea typeface="Trebuchet MS"/>
                <a:cs typeface="Trebuchet MS"/>
                <a:sym typeface="Trebuchet MS"/>
              </a:rPr>
              <a:t>IN A GENERAL BFS ON A 2-D GRID :</a:t>
            </a:r>
            <a:endParaRPr sz="1300" b="1"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endParaRPr sz="1300" b="1"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r>
              <a:rPr lang="en" sz="1300" b="0" i="0" u="none" strike="noStrike" cap="none" dirty="0">
                <a:solidFill>
                  <a:srgbClr val="3F3F3F"/>
                </a:solidFill>
                <a:latin typeface="Trebuchet MS"/>
                <a:ea typeface="Trebuchet MS"/>
                <a:cs typeface="Trebuchet MS"/>
                <a:sym typeface="Trebuchet MS"/>
              </a:rPr>
              <a:t>If  we apply BFS i.e Breadth First Search starting at a node ( i, j ) in a 2-dimensional matrix, then the traversal (in the order of Top-Right-Bottom-Left denoted as TRBL) will be as follows:</a:t>
            </a:r>
            <a:endParaRPr sz="13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endParaRPr sz="1300" b="0" i="0" u="none" strike="noStrike" cap="none" dirty="0">
              <a:solidFill>
                <a:srgbClr val="3F3F3F"/>
              </a:solidFill>
              <a:latin typeface="Trebuchet MS"/>
              <a:ea typeface="Trebuchet MS"/>
              <a:cs typeface="Trebuchet MS"/>
              <a:sym typeface="Trebuchet MS"/>
            </a:endParaRPr>
          </a:p>
          <a:p>
            <a:pPr marL="457200" marR="0" lvl="0" indent="-311150" algn="l" rtl="0">
              <a:lnSpc>
                <a:spcPct val="100000"/>
              </a:lnSpc>
              <a:spcBef>
                <a:spcPts val="1000"/>
              </a:spcBef>
              <a:spcAft>
                <a:spcPts val="0"/>
              </a:spcAft>
              <a:buClr>
                <a:srgbClr val="90C226"/>
              </a:buClr>
              <a:buSzPts val="1300"/>
              <a:buFont typeface="Noto Sans Symbols"/>
              <a:buChar char="►"/>
            </a:pPr>
            <a:r>
              <a:rPr lang="en" sz="1300" b="0" i="0" u="none" strike="noStrike" cap="none" dirty="0">
                <a:solidFill>
                  <a:srgbClr val="3F3F3F"/>
                </a:solidFill>
                <a:latin typeface="Trebuchet MS"/>
                <a:ea typeface="Trebuchet MS"/>
                <a:cs typeface="Trebuchet MS"/>
                <a:sym typeface="Trebuchet MS"/>
              </a:rPr>
              <a:t>The current node will be marked visited and all the nodes around ( i, j) will be visited and enqueued if they are valid based upon the condition for validation.</a:t>
            </a:r>
            <a:endParaRPr sz="1300" b="0" i="0" u="none" strike="noStrike" cap="none" dirty="0">
              <a:solidFill>
                <a:srgbClr val="3F3F3F"/>
              </a:solidFill>
              <a:latin typeface="Trebuchet MS"/>
              <a:ea typeface="Trebuchet MS"/>
              <a:cs typeface="Trebuchet MS"/>
              <a:sym typeface="Trebuchet MS"/>
            </a:endParaRPr>
          </a:p>
          <a:p>
            <a:pPr marL="457200" marR="0" lvl="0" indent="0" algn="l" rtl="0">
              <a:lnSpc>
                <a:spcPct val="100000"/>
              </a:lnSpc>
              <a:spcBef>
                <a:spcPts val="1000"/>
              </a:spcBef>
              <a:spcAft>
                <a:spcPts val="0"/>
              </a:spcAft>
              <a:buClr>
                <a:srgbClr val="000000"/>
              </a:buClr>
              <a:buSzPts val="1440"/>
              <a:buFont typeface="Arial"/>
              <a:buNone/>
            </a:pPr>
            <a:endParaRPr sz="1300" b="0" i="0" u="none" strike="noStrike" cap="none" dirty="0">
              <a:solidFill>
                <a:srgbClr val="3F3F3F"/>
              </a:solidFill>
              <a:latin typeface="Trebuchet MS"/>
              <a:ea typeface="Trebuchet MS"/>
              <a:cs typeface="Trebuchet MS"/>
              <a:sym typeface="Trebuchet MS"/>
            </a:endParaRPr>
          </a:p>
          <a:p>
            <a:pPr marL="457200" marR="0" lvl="0" indent="-311150" algn="l" rtl="0">
              <a:lnSpc>
                <a:spcPct val="100000"/>
              </a:lnSpc>
              <a:spcBef>
                <a:spcPts val="1000"/>
              </a:spcBef>
              <a:spcAft>
                <a:spcPts val="0"/>
              </a:spcAft>
              <a:buClr>
                <a:srgbClr val="90C226"/>
              </a:buClr>
              <a:buSzPts val="1300"/>
              <a:buFont typeface="Noto Sans Symbols"/>
              <a:buChar char="►"/>
            </a:pPr>
            <a:r>
              <a:rPr lang="en" sz="1300" b="0" i="0" u="none" strike="noStrike" cap="none" dirty="0">
                <a:solidFill>
                  <a:srgbClr val="3F3F3F"/>
                </a:solidFill>
                <a:latin typeface="Trebuchet MS"/>
                <a:ea typeface="Trebuchet MS"/>
                <a:cs typeface="Trebuchet MS"/>
                <a:sym typeface="Trebuchet MS"/>
              </a:rPr>
              <a:t>Then all the nodes enqueued will be popped out and their TRBL neighbours will be visited.</a:t>
            </a:r>
            <a:endParaRPr sz="1300" b="0" i="0" u="none" strike="noStrike" cap="none" dirty="0">
              <a:solidFill>
                <a:srgbClr val="3F3F3F"/>
              </a:solidFill>
              <a:latin typeface="Trebuchet MS"/>
              <a:ea typeface="Trebuchet MS"/>
              <a:cs typeface="Trebuchet MS"/>
              <a:sym typeface="Trebuchet MS"/>
            </a:endParaRPr>
          </a:p>
          <a:p>
            <a:pPr marL="457200" marR="0" lvl="0" indent="0" algn="l" rtl="0">
              <a:lnSpc>
                <a:spcPct val="100000"/>
              </a:lnSpc>
              <a:spcBef>
                <a:spcPts val="1000"/>
              </a:spcBef>
              <a:spcAft>
                <a:spcPts val="0"/>
              </a:spcAft>
              <a:buClr>
                <a:srgbClr val="000000"/>
              </a:buClr>
              <a:buSzPts val="1440"/>
              <a:buFont typeface="Arial"/>
              <a:buNone/>
            </a:pPr>
            <a:endParaRPr sz="1300" b="0" i="0" u="none" strike="noStrike" cap="none" dirty="0">
              <a:solidFill>
                <a:srgbClr val="3F3F3F"/>
              </a:solidFill>
              <a:latin typeface="Trebuchet MS"/>
              <a:ea typeface="Trebuchet MS"/>
              <a:cs typeface="Trebuchet MS"/>
              <a:sym typeface="Trebuchet MS"/>
            </a:endParaRPr>
          </a:p>
          <a:p>
            <a:pPr marL="457200" marR="0" lvl="0" indent="-311150" algn="l" rtl="0">
              <a:lnSpc>
                <a:spcPct val="100000"/>
              </a:lnSpc>
              <a:spcBef>
                <a:spcPts val="1000"/>
              </a:spcBef>
              <a:spcAft>
                <a:spcPts val="0"/>
              </a:spcAft>
              <a:buClr>
                <a:srgbClr val="90C226"/>
              </a:buClr>
              <a:buSzPts val="1300"/>
              <a:buFont typeface="Noto Sans Symbols"/>
              <a:buChar char="►"/>
            </a:pPr>
            <a:r>
              <a:rPr lang="en" sz="1300" b="0" i="0" u="none" strike="noStrike" cap="none" dirty="0">
                <a:solidFill>
                  <a:srgbClr val="3F3F3F"/>
                </a:solidFill>
                <a:latin typeface="Trebuchet MS"/>
                <a:ea typeface="Trebuchet MS"/>
                <a:cs typeface="Trebuchet MS"/>
                <a:sym typeface="Trebuchet MS"/>
              </a:rPr>
              <a:t>So, starting from the root cell (i, j) we will go on traversing the cells around it in order of increasing distance from the root cell thus making it ideal for our problem as when a router will be placed at a point then the signal strength will drop as we move away from the root and will finally be negligible after a given distance S(which is specified as the strength of a router in our problem).</a:t>
            </a:r>
            <a:endParaRPr sz="13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p:nvPr/>
        </p:nvSpPr>
        <p:spPr>
          <a:xfrm>
            <a:off x="611825" y="186650"/>
            <a:ext cx="7331700" cy="182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440"/>
              <a:buFont typeface="Arial"/>
              <a:buNone/>
            </a:pPr>
            <a:r>
              <a:rPr lang="en" sz="1700" b="1" i="0" u="none" strike="noStrike" cap="none" dirty="0">
                <a:solidFill>
                  <a:srgbClr val="3F3F3F"/>
                </a:solidFill>
                <a:latin typeface="Trebuchet MS"/>
                <a:ea typeface="Trebuchet MS"/>
                <a:cs typeface="Trebuchet MS"/>
                <a:sym typeface="Trebuchet MS"/>
              </a:rPr>
              <a:t>Visualizing the BFS action (discussed in previous slide):</a:t>
            </a:r>
            <a:endParaRPr sz="1700" b="1"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40"/>
              <a:buFont typeface="Arial"/>
              <a:buNone/>
            </a:pPr>
            <a:endParaRPr sz="1500" b="1"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100"/>
              <a:buFont typeface="Arial"/>
              <a:buNone/>
            </a:pPr>
            <a:r>
              <a:rPr lang="en" sz="1500" b="1" i="0" u="none" strike="noStrike" cap="none" dirty="0">
                <a:solidFill>
                  <a:srgbClr val="3F3F3F"/>
                </a:solidFill>
                <a:latin typeface="Trebuchet MS"/>
                <a:ea typeface="Trebuchet MS"/>
                <a:cs typeface="Trebuchet MS"/>
                <a:sym typeface="Trebuchet MS"/>
              </a:rPr>
              <a:t> </a:t>
            </a:r>
            <a:r>
              <a:rPr lang="en" sz="1500" b="0" i="0" u="none" strike="noStrike" cap="none" dirty="0">
                <a:solidFill>
                  <a:srgbClr val="3F3F3F"/>
                </a:solidFill>
                <a:latin typeface="Trebuchet MS"/>
                <a:ea typeface="Trebuchet MS"/>
                <a:cs typeface="Trebuchet MS"/>
                <a:sym typeface="Trebuchet MS"/>
              </a:rPr>
              <a:t>The below image represents the order in which the cells will be visited if BFS is applied at the center of the grid.</a:t>
            </a:r>
            <a:endParaRPr sz="15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174" name="Google Shape;174;p7"/>
          <p:cNvPicPr preferRelativeResize="0"/>
          <p:nvPr/>
        </p:nvPicPr>
        <p:blipFill rotWithShape="1">
          <a:blip r:embed="rId3">
            <a:alphaModFix/>
          </a:blip>
          <a:srcRect/>
          <a:stretch/>
        </p:blipFill>
        <p:spPr>
          <a:xfrm>
            <a:off x="2631363" y="1582875"/>
            <a:ext cx="3590925" cy="2247900"/>
          </a:xfrm>
          <a:prstGeom prst="rect">
            <a:avLst/>
          </a:prstGeom>
          <a:noFill/>
          <a:ln>
            <a:noFill/>
          </a:ln>
        </p:spPr>
      </p:pic>
      <p:sp>
        <p:nvSpPr>
          <p:cNvPr id="175" name="Google Shape;175;p7"/>
          <p:cNvSpPr txBox="1"/>
          <p:nvPr/>
        </p:nvSpPr>
        <p:spPr>
          <a:xfrm>
            <a:off x="684425" y="4147975"/>
            <a:ext cx="76428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600" b="0" i="0" u="none" strike="noStrike" cap="none">
                <a:solidFill>
                  <a:srgbClr val="3F3F3F"/>
                </a:solidFill>
                <a:latin typeface="Trebuchet MS"/>
                <a:ea typeface="Trebuchet MS"/>
                <a:cs typeface="Trebuchet MS"/>
                <a:sym typeface="Trebuchet MS"/>
              </a:rPr>
              <a:t>In our algorithm we will be applying BFS at non-obstacle points that is at both ‘ * ’ and ‘ - ‘ to check for optimal conditions.</a:t>
            </a:r>
            <a:endParaRPr sz="16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p:nvPr/>
        </p:nvSpPr>
        <p:spPr>
          <a:xfrm>
            <a:off x="570350" y="269625"/>
            <a:ext cx="7093200" cy="1525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000"/>
              </a:spcBef>
              <a:spcAft>
                <a:spcPts val="0"/>
              </a:spcAft>
              <a:buClr>
                <a:srgbClr val="000000"/>
              </a:buClr>
              <a:buSzPts val="1800"/>
              <a:buFont typeface="Arial"/>
              <a:buNone/>
            </a:pPr>
            <a:r>
              <a:rPr lang="en" sz="1600" b="1" i="0" u="none" strike="noStrike" cap="none" dirty="0">
                <a:solidFill>
                  <a:srgbClr val="3F3F3F"/>
                </a:solidFill>
                <a:latin typeface="Trebuchet MS"/>
                <a:ea typeface="Trebuchet MS"/>
                <a:cs typeface="Trebuchet MS"/>
                <a:sym typeface="Trebuchet MS"/>
              </a:rPr>
              <a:t>BFS also takes care of the weakening of signal strength due to an obstacle !!</a:t>
            </a:r>
            <a:endParaRPr sz="1400" b="1"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1000"/>
              </a:spcBef>
              <a:spcAft>
                <a:spcPts val="0"/>
              </a:spcAft>
              <a:buClr>
                <a:srgbClr val="000000"/>
              </a:buClr>
              <a:buSzPts val="1400"/>
              <a:buFont typeface="Arial"/>
              <a:buNone/>
            </a:pPr>
            <a:r>
              <a:rPr lang="en" sz="1400" b="0" i="0" u="none" strike="noStrike" cap="none" dirty="0">
                <a:solidFill>
                  <a:srgbClr val="3F3F3F"/>
                </a:solidFill>
                <a:latin typeface="Trebuchet MS"/>
                <a:ea typeface="Trebuchet MS"/>
                <a:cs typeface="Trebuchet MS"/>
                <a:sym typeface="Trebuchet MS"/>
              </a:rPr>
              <a:t>The below image represents what will happen if we apply BFS at the “*” (5, 2) point in the given matrix.</a:t>
            </a:r>
            <a:endParaRPr sz="14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181" name="Google Shape;181;p8"/>
          <p:cNvPicPr preferRelativeResize="0"/>
          <p:nvPr/>
        </p:nvPicPr>
        <p:blipFill rotWithShape="1">
          <a:blip r:embed="rId3">
            <a:alphaModFix/>
          </a:blip>
          <a:srcRect/>
          <a:stretch/>
        </p:blipFill>
        <p:spPr>
          <a:xfrm>
            <a:off x="650150" y="1592725"/>
            <a:ext cx="6131802" cy="2910975"/>
          </a:xfrm>
          <a:prstGeom prst="rect">
            <a:avLst/>
          </a:prstGeom>
          <a:noFill/>
          <a:ln>
            <a:noFill/>
          </a:ln>
        </p:spPr>
      </p:pic>
      <p:sp>
        <p:nvSpPr>
          <p:cNvPr id="182" name="Google Shape;182;p8"/>
          <p:cNvSpPr txBox="1"/>
          <p:nvPr/>
        </p:nvSpPr>
        <p:spPr>
          <a:xfrm>
            <a:off x="798475" y="4521300"/>
            <a:ext cx="61317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300" b="0" i="0" u="none" strike="noStrike" cap="none" dirty="0">
                <a:solidFill>
                  <a:srgbClr val="000000"/>
                </a:solidFill>
                <a:latin typeface="Trebuchet MS"/>
                <a:ea typeface="Trebuchet MS"/>
                <a:cs typeface="Trebuchet MS"/>
                <a:sym typeface="Trebuchet MS"/>
              </a:rPr>
              <a:t>As we can see that in the left we have an obstacle and on the right we don’t and on left the signal only reaches till (7,2) while it reaches till (9,2).</a:t>
            </a:r>
            <a:endParaRPr sz="1300" b="0" i="0" u="none" strike="noStrike" cap="none" dirty="0">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p:nvPr/>
        </p:nvSpPr>
        <p:spPr>
          <a:xfrm>
            <a:off x="373325" y="186650"/>
            <a:ext cx="23955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000" b="0" i="0" u="none" strike="noStrike" cap="none">
                <a:solidFill>
                  <a:srgbClr val="54A021"/>
                </a:solidFill>
                <a:latin typeface="Trebuchet MS"/>
                <a:ea typeface="Trebuchet MS"/>
                <a:cs typeface="Trebuchet MS"/>
                <a:sym typeface="Trebuchet MS"/>
              </a:rPr>
              <a:t>PseudoCode:</a:t>
            </a:r>
            <a:endParaRPr sz="800" b="0" i="0" u="none" strike="noStrike" cap="none">
              <a:solidFill>
                <a:srgbClr val="000000"/>
              </a:solidFill>
              <a:latin typeface="Lato"/>
              <a:ea typeface="Lato"/>
              <a:cs typeface="Lato"/>
              <a:sym typeface="Lato"/>
            </a:endParaRPr>
          </a:p>
        </p:txBody>
      </p:sp>
      <p:sp>
        <p:nvSpPr>
          <p:cNvPr id="188" name="Google Shape;188;p9"/>
          <p:cNvSpPr txBox="1"/>
          <p:nvPr/>
        </p:nvSpPr>
        <p:spPr>
          <a:xfrm>
            <a:off x="300725" y="839975"/>
            <a:ext cx="3753900" cy="3982500"/>
          </a:xfrm>
          <a:prstGeom prst="rect">
            <a:avLst/>
          </a:prstGeom>
          <a:noFill/>
          <a:ln>
            <a:noFill/>
          </a:ln>
        </p:spPr>
        <p:txBody>
          <a:bodyPr spcFirstLastPara="1" wrap="square" lIns="91425" tIns="91425" rIns="91425" bIns="91425" anchor="t" anchorCtr="0">
            <a:spAutoFit/>
          </a:bodyPr>
          <a:lstStyle/>
          <a:p>
            <a:pPr marL="457200" marR="0" lvl="0" indent="-298450" algn="just" rtl="0">
              <a:lnSpc>
                <a:spcPct val="80000"/>
              </a:lnSpc>
              <a:spcBef>
                <a:spcPts val="1000"/>
              </a:spcBef>
              <a:spcAft>
                <a:spcPts val="0"/>
              </a:spcAft>
              <a:buClr>
                <a:srgbClr val="3F3F3F"/>
              </a:buClr>
              <a:buSzPts val="1100"/>
              <a:buFont typeface="Trebuchet MS"/>
              <a:buChar char="●"/>
            </a:pPr>
            <a:r>
              <a:rPr lang="en" sz="1100" b="0" i="0" u="none" strike="noStrike" cap="none" dirty="0">
                <a:solidFill>
                  <a:srgbClr val="3F3F3F"/>
                </a:solidFill>
                <a:latin typeface="Trebuchet MS"/>
                <a:ea typeface="Trebuchet MS"/>
                <a:cs typeface="Trebuchet MS"/>
                <a:sym typeface="Trebuchet MS"/>
              </a:rPr>
              <a:t>Let </a:t>
            </a:r>
            <a:r>
              <a:rPr lang="en" sz="1100" b="1" i="0" u="none" strike="noStrike" cap="none" dirty="0">
                <a:solidFill>
                  <a:srgbClr val="3F3F3F"/>
                </a:solidFill>
                <a:latin typeface="Trebuchet MS"/>
                <a:ea typeface="Trebuchet MS"/>
                <a:cs typeface="Trebuchet MS"/>
                <a:sym typeface="Trebuchet MS"/>
              </a:rPr>
              <a:t>arr </a:t>
            </a:r>
            <a:r>
              <a:rPr lang="en" sz="1100" b="0" i="0" u="none" strike="noStrike" cap="none" dirty="0">
                <a:solidFill>
                  <a:srgbClr val="3F3F3F"/>
                </a:solidFill>
                <a:latin typeface="Trebuchet MS"/>
                <a:ea typeface="Trebuchet MS"/>
                <a:cs typeface="Trebuchet MS"/>
                <a:sym typeface="Trebuchet MS"/>
              </a:rPr>
              <a:t>= modified input array where “*” is replaced by 1 , “ - ” by 0 and a wall i.e. “#” by -1.</a:t>
            </a:r>
            <a:endParaRPr sz="1100" b="0" i="0" u="none" strike="noStrike" cap="none" dirty="0">
              <a:solidFill>
                <a:srgbClr val="3F3F3F"/>
              </a:solidFill>
              <a:latin typeface="Trebuchet MS"/>
              <a:ea typeface="Trebuchet MS"/>
              <a:cs typeface="Trebuchet MS"/>
              <a:sym typeface="Trebuchet MS"/>
            </a:endParaRPr>
          </a:p>
          <a:p>
            <a:pPr marL="457200" marR="0" lvl="0" indent="-298450" algn="just" rtl="0">
              <a:lnSpc>
                <a:spcPct val="100000"/>
              </a:lnSpc>
              <a:spcBef>
                <a:spcPts val="1000"/>
              </a:spcBef>
              <a:spcAft>
                <a:spcPts val="0"/>
              </a:spcAft>
              <a:buClr>
                <a:srgbClr val="3F3F3F"/>
              </a:buClr>
              <a:buSzPts val="1100"/>
              <a:buFont typeface="Trebuchet MS"/>
              <a:buChar char="●"/>
            </a:pPr>
            <a:r>
              <a:rPr lang="en" sz="1100" b="1" i="0" u="none" strike="noStrike" cap="none" dirty="0">
                <a:solidFill>
                  <a:srgbClr val="3F3F3F"/>
                </a:solidFill>
                <a:latin typeface="Trebuchet MS"/>
                <a:ea typeface="Trebuchet MS"/>
                <a:cs typeface="Trebuchet MS"/>
                <a:sym typeface="Trebuchet MS"/>
              </a:rPr>
              <a:t>B </a:t>
            </a:r>
            <a:r>
              <a:rPr lang="en" sz="1100" b="0" i="0" u="none" strike="noStrike" cap="none" dirty="0">
                <a:solidFill>
                  <a:srgbClr val="3F3F3F"/>
                </a:solidFill>
                <a:latin typeface="Trebuchet MS"/>
                <a:ea typeface="Trebuchet MS"/>
                <a:cs typeface="Trebuchet MS"/>
                <a:sym typeface="Trebuchet MS"/>
              </a:rPr>
              <a:t>: Given budget, </a:t>
            </a:r>
            <a:r>
              <a:rPr lang="en" sz="1100" b="1" i="0" u="none" strike="noStrike" cap="none" dirty="0">
                <a:solidFill>
                  <a:srgbClr val="3F3F3F"/>
                </a:solidFill>
                <a:latin typeface="Trebuchet MS"/>
                <a:ea typeface="Trebuchet MS"/>
                <a:cs typeface="Trebuchet MS"/>
                <a:sym typeface="Trebuchet MS"/>
              </a:rPr>
              <a:t>cost </a:t>
            </a:r>
            <a:r>
              <a:rPr lang="en" sz="1100" b="0" i="0" u="none" strike="noStrike" cap="none" dirty="0">
                <a:solidFill>
                  <a:srgbClr val="3F3F3F"/>
                </a:solidFill>
                <a:latin typeface="Trebuchet MS"/>
                <a:ea typeface="Trebuchet MS"/>
                <a:cs typeface="Trebuchet MS"/>
                <a:sym typeface="Trebuchet MS"/>
              </a:rPr>
              <a:t>: cost of one router =&gt; Maximum no. of routers which can be placed i.e. </a:t>
            </a:r>
            <a:r>
              <a:rPr lang="en" sz="1100" b="1" i="0" u="none" strike="noStrike" cap="none" dirty="0">
                <a:solidFill>
                  <a:srgbClr val="3F3F3F"/>
                </a:solidFill>
                <a:latin typeface="Trebuchet MS"/>
                <a:ea typeface="Trebuchet MS"/>
                <a:cs typeface="Trebuchet MS"/>
                <a:sym typeface="Trebuchet MS"/>
              </a:rPr>
              <a:t>mr</a:t>
            </a:r>
            <a:r>
              <a:rPr lang="en" sz="1100" b="0" i="0" u="none" strike="noStrike" cap="none" dirty="0">
                <a:solidFill>
                  <a:srgbClr val="3F3F3F"/>
                </a:solidFill>
                <a:latin typeface="Trebuchet MS"/>
                <a:ea typeface="Trebuchet MS"/>
                <a:cs typeface="Trebuchet MS"/>
                <a:sym typeface="Trebuchet MS"/>
              </a:rPr>
              <a:t> = B/cost;</a:t>
            </a:r>
            <a:endParaRPr sz="1100" b="0" i="0" u="none" strike="noStrike" cap="none" dirty="0">
              <a:solidFill>
                <a:srgbClr val="3F3F3F"/>
              </a:solidFill>
              <a:latin typeface="Trebuchet MS"/>
              <a:ea typeface="Trebuchet MS"/>
              <a:cs typeface="Trebuchet MS"/>
              <a:sym typeface="Trebuchet MS"/>
            </a:endParaRPr>
          </a:p>
          <a:p>
            <a:pPr marL="457200" marR="0" lvl="0" indent="-298450" algn="just" rtl="0">
              <a:lnSpc>
                <a:spcPct val="100000"/>
              </a:lnSpc>
              <a:spcBef>
                <a:spcPts val="1000"/>
              </a:spcBef>
              <a:spcAft>
                <a:spcPts val="0"/>
              </a:spcAft>
              <a:buClr>
                <a:srgbClr val="3F3F3F"/>
              </a:buClr>
              <a:buSzPts val="1100"/>
              <a:buFont typeface="Trebuchet MS"/>
              <a:buChar char="●"/>
            </a:pPr>
            <a:r>
              <a:rPr lang="en" sz="1100" b="1" i="0" u="none" strike="noStrike" cap="none" dirty="0">
                <a:solidFill>
                  <a:srgbClr val="3F3F3F"/>
                </a:solidFill>
                <a:latin typeface="Trebuchet MS"/>
                <a:ea typeface="Trebuchet MS"/>
                <a:cs typeface="Trebuchet MS"/>
                <a:sym typeface="Trebuchet MS"/>
              </a:rPr>
              <a:t>global_vis[n][m] : </a:t>
            </a:r>
            <a:r>
              <a:rPr lang="en" sz="1100" b="0" i="0" u="none" strike="noStrike" cap="none" dirty="0">
                <a:solidFill>
                  <a:srgbClr val="3F3F3F"/>
                </a:solidFill>
                <a:latin typeface="Trebuchet MS"/>
                <a:ea typeface="Trebuchet MS"/>
                <a:cs typeface="Trebuchet MS"/>
                <a:sym typeface="Trebuchet MS"/>
              </a:rPr>
              <a:t>it is a globally used array defined in the main function which after each iteration of the loop 1 applies BFS to the most optimal (x,y) position and marks the areas covered by this router (x,y) as 1.</a:t>
            </a:r>
            <a:endParaRPr sz="1100" b="0" i="0" u="none" strike="noStrike" cap="none" dirty="0">
              <a:solidFill>
                <a:srgbClr val="3F3F3F"/>
              </a:solidFill>
              <a:latin typeface="Trebuchet MS"/>
              <a:ea typeface="Trebuchet MS"/>
              <a:cs typeface="Trebuchet MS"/>
              <a:sym typeface="Trebuchet MS"/>
            </a:endParaRPr>
          </a:p>
          <a:p>
            <a:pPr marL="457200" marR="0" lvl="0" indent="-298450" algn="just" rtl="0">
              <a:lnSpc>
                <a:spcPct val="100000"/>
              </a:lnSpc>
              <a:spcBef>
                <a:spcPts val="1000"/>
              </a:spcBef>
              <a:spcAft>
                <a:spcPts val="0"/>
              </a:spcAft>
              <a:buClr>
                <a:srgbClr val="3F3F3F"/>
              </a:buClr>
              <a:buSzPts val="1100"/>
              <a:buFont typeface="Trebuchet MS"/>
              <a:buChar char="●"/>
            </a:pPr>
            <a:r>
              <a:rPr lang="en" sz="1100" b="1" i="0" u="none" strike="noStrike" cap="none" dirty="0">
                <a:solidFill>
                  <a:srgbClr val="3F3F3F"/>
                </a:solidFill>
                <a:latin typeface="Trebuchet MS"/>
                <a:ea typeface="Trebuchet MS"/>
                <a:cs typeface="Trebuchet MS"/>
                <a:sym typeface="Trebuchet MS"/>
              </a:rPr>
              <a:t>bfs_val() : </a:t>
            </a:r>
            <a:r>
              <a:rPr lang="en" sz="1100" b="0" i="0" u="none" strike="noStrike" cap="none" dirty="0">
                <a:solidFill>
                  <a:srgbClr val="3F3F3F"/>
                </a:solidFill>
                <a:latin typeface="Trebuchet MS"/>
                <a:ea typeface="Trebuchet MS"/>
                <a:cs typeface="Trebuchet MS"/>
                <a:sym typeface="Trebuchet MS"/>
              </a:rPr>
              <a:t>It is the function which applies BFS to each point (i,j) in the matrix and returns the position where the coverage will be maximum if a router is placed (described in next slide).</a:t>
            </a:r>
            <a:endParaRPr sz="1100" b="0" i="0" u="none" strike="noStrike" cap="none" dirty="0">
              <a:solidFill>
                <a:srgbClr val="3F3F3F"/>
              </a:solidFill>
              <a:latin typeface="Trebuchet MS"/>
              <a:ea typeface="Trebuchet MS"/>
              <a:cs typeface="Trebuchet MS"/>
              <a:sym typeface="Trebuchet MS"/>
            </a:endParaRPr>
          </a:p>
          <a:p>
            <a:pPr marL="457200" marR="0" lvl="0" indent="-298450" algn="just" rtl="0">
              <a:lnSpc>
                <a:spcPct val="100000"/>
              </a:lnSpc>
              <a:spcBef>
                <a:spcPts val="1000"/>
              </a:spcBef>
              <a:spcAft>
                <a:spcPts val="0"/>
              </a:spcAft>
              <a:buClr>
                <a:srgbClr val="3F3F3F"/>
              </a:buClr>
              <a:buSzPts val="1100"/>
              <a:buFont typeface="Trebuchet MS"/>
              <a:buChar char="●"/>
            </a:pPr>
            <a:r>
              <a:rPr lang="en" sz="1100" b="1" i="0" u="none" strike="noStrike" cap="none" dirty="0">
                <a:solidFill>
                  <a:srgbClr val="3F3F3F"/>
                </a:solidFill>
                <a:latin typeface="Trebuchet MS"/>
                <a:ea typeface="Trebuchet MS"/>
                <a:cs typeface="Trebuchet MS"/>
                <a:sym typeface="Trebuchet MS"/>
              </a:rPr>
              <a:t>put_router() :  </a:t>
            </a:r>
            <a:r>
              <a:rPr lang="en" sz="1100" b="0" i="0" u="none" strike="noStrike" cap="none" dirty="0">
                <a:solidFill>
                  <a:srgbClr val="3F3F3F"/>
                </a:solidFill>
                <a:latin typeface="Trebuchet MS"/>
                <a:ea typeface="Trebuchet MS"/>
                <a:cs typeface="Trebuchet MS"/>
                <a:sym typeface="Trebuchet MS"/>
              </a:rPr>
              <a:t>This function places the router at the </a:t>
            </a:r>
            <a:r>
              <a:rPr lang="en" sz="1100" b="1" i="0" u="none" strike="noStrike" cap="none" dirty="0">
                <a:solidFill>
                  <a:srgbClr val="3F3F3F"/>
                </a:solidFill>
                <a:latin typeface="Trebuchet MS"/>
                <a:ea typeface="Trebuchet MS"/>
                <a:cs typeface="Trebuchet MS"/>
                <a:sym typeface="Trebuchet MS"/>
              </a:rPr>
              <a:t>optimal place (x,y) </a:t>
            </a:r>
            <a:r>
              <a:rPr lang="en" sz="1100" b="0" i="0" u="none" strike="noStrike" cap="none" dirty="0">
                <a:solidFill>
                  <a:srgbClr val="3F3F3F"/>
                </a:solidFill>
                <a:latin typeface="Trebuchet MS"/>
                <a:ea typeface="Trebuchet MS"/>
                <a:cs typeface="Trebuchet MS"/>
                <a:sym typeface="Trebuchet MS"/>
              </a:rPr>
              <a:t>returned by the </a:t>
            </a:r>
            <a:r>
              <a:rPr lang="en" sz="1100" b="1" i="0" u="none" strike="noStrike" cap="none" dirty="0">
                <a:solidFill>
                  <a:srgbClr val="3F3F3F"/>
                </a:solidFill>
                <a:latin typeface="Trebuchet MS"/>
                <a:ea typeface="Trebuchet MS"/>
                <a:cs typeface="Trebuchet MS"/>
                <a:sym typeface="Trebuchet MS"/>
              </a:rPr>
              <a:t>bfs_val()</a:t>
            </a:r>
            <a:r>
              <a:rPr lang="en" sz="1100" b="0" i="0" u="none" strike="noStrike" cap="none" dirty="0">
                <a:solidFill>
                  <a:srgbClr val="3F3F3F"/>
                </a:solidFill>
                <a:latin typeface="Trebuchet MS"/>
                <a:ea typeface="Trebuchet MS"/>
                <a:cs typeface="Trebuchet MS"/>
                <a:sym typeface="Trebuchet MS"/>
              </a:rPr>
              <a:t> and marks the area covered by this router in the </a:t>
            </a:r>
            <a:r>
              <a:rPr lang="en" sz="1100" b="1" i="0" u="none" strike="noStrike" cap="none" dirty="0">
                <a:solidFill>
                  <a:srgbClr val="3F3F3F"/>
                </a:solidFill>
                <a:latin typeface="Trebuchet MS"/>
                <a:ea typeface="Trebuchet MS"/>
                <a:cs typeface="Trebuchet MS"/>
                <a:sym typeface="Trebuchet MS"/>
              </a:rPr>
              <a:t>global_vis </a:t>
            </a:r>
            <a:r>
              <a:rPr lang="en" sz="1100" b="0" i="0" u="none" strike="noStrike" cap="none" dirty="0">
                <a:solidFill>
                  <a:srgbClr val="3F3F3F"/>
                </a:solidFill>
                <a:latin typeface="Trebuchet MS"/>
                <a:ea typeface="Trebuchet MS"/>
                <a:cs typeface="Trebuchet MS"/>
                <a:sym typeface="Trebuchet MS"/>
              </a:rPr>
              <a:t>array (this function is also described in further slides).</a:t>
            </a:r>
            <a:endParaRPr sz="1100" b="0" i="0" u="none" strike="noStrike" cap="none" dirty="0">
              <a:solidFill>
                <a:srgbClr val="000000"/>
              </a:solidFill>
              <a:latin typeface="Lato"/>
              <a:ea typeface="Lato"/>
              <a:cs typeface="Lato"/>
              <a:sym typeface="Lato"/>
            </a:endParaRPr>
          </a:p>
        </p:txBody>
      </p:sp>
      <p:sp>
        <p:nvSpPr>
          <p:cNvPr id="189" name="Google Shape;189;p9"/>
          <p:cNvSpPr txBox="1"/>
          <p:nvPr/>
        </p:nvSpPr>
        <p:spPr>
          <a:xfrm>
            <a:off x="4282800" y="601450"/>
            <a:ext cx="4272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90" name="Google Shape;190;p9"/>
          <p:cNvPicPr preferRelativeResize="0"/>
          <p:nvPr/>
        </p:nvPicPr>
        <p:blipFill rotWithShape="1">
          <a:blip r:embed="rId3">
            <a:alphaModFix/>
          </a:blip>
          <a:srcRect/>
          <a:stretch/>
        </p:blipFill>
        <p:spPr>
          <a:xfrm>
            <a:off x="4074300" y="186650"/>
            <a:ext cx="4854225" cy="49568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2842</Words>
  <Application>Microsoft Office PowerPoint</Application>
  <PresentationFormat>On-screen Show (16:9)</PresentationFormat>
  <Paragraphs>195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Raleway</vt:lpstr>
      <vt:lpstr>Noto Sans Symbols</vt:lpstr>
      <vt:lpstr>Lato</vt:lpstr>
      <vt:lpstr>Times New Roman</vt:lpstr>
      <vt:lpstr>Trebuchet MS</vt:lpstr>
      <vt:lpstr>Arial</vt:lpstr>
      <vt:lpstr>Streamline</vt:lpstr>
      <vt:lpstr>Self Project</vt:lpstr>
      <vt:lpstr>Motivation  </vt:lpstr>
      <vt:lpstr>The Formal Statement</vt:lpstr>
      <vt:lpstr>Problem Description</vt:lpstr>
      <vt:lpstr>Problem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Algorithms-I </dc:title>
  <cp:lastModifiedBy>Aman Kumar</cp:lastModifiedBy>
  <cp:revision>5</cp:revision>
  <dcterms:modified xsi:type="dcterms:W3CDTF">2022-09-07T07:09:39Z</dcterms:modified>
</cp:coreProperties>
</file>