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3"/>
    <p:sldId id="16140622" r:id="rId4"/>
    <p:sldId id="262" r:id="rId5"/>
    <p:sldId id="263" r:id="rId6"/>
    <p:sldId id="265" r:id="rId7"/>
    <p:sldId id="266" r:id="rId8"/>
    <p:sldId id="267" r:id="rId9"/>
    <p:sldId id="16140633" r:id="rId10"/>
    <p:sldId id="16140632" r:id="rId11"/>
    <p:sldId id="16140630" r:id="rId12"/>
    <p:sldId id="16140631" r:id="rId13"/>
    <p:sldId id="268" r:id="rId14"/>
    <p:sldId id="16140623" r:id="rId15"/>
    <p:sldId id="269" r:id="rId16"/>
    <p:sldId id="16140627" r:id="rId17"/>
    <p:sldId id="16140628" r:id="rId18"/>
    <p:sldId id="1614062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altLang="en-GB" b="1" dirty="0">
                <a:solidFill>
                  <a:schemeClr val="accent1"/>
                </a:solidFill>
                <a:latin typeface="Arial" panose="020B0604020202020204" pitchFamily="34" charset="0"/>
                <a:cs typeface="Arial" panose="020B0604020202020204" pitchFamily="34" charset="0"/>
              </a:rPr>
              <a:t>Power System Fault Detection and Classification </a:t>
            </a:r>
            <a:endParaRPr lang="en-US" altLang="en-GB"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3117529" y="4586365"/>
            <a:ext cx="7980183" cy="101473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1. Ashutosh Kumar Soni-Shri Shankaracharya Group of Institutions-CSE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b="1">
                <a:solidFill>
                  <a:schemeClr val="accent1"/>
                </a:solidFill>
                <a:latin typeface="Arial" panose="020B0604020202020204"/>
                <a:ea typeface="+mj-lt"/>
                <a:cs typeface="Arial" panose="020B0604020202020204"/>
                <a:sym typeface="+mn-ea"/>
              </a:rPr>
              <a:t>Result</a:t>
            </a:r>
            <a:endParaRPr lang="en-US" altLang="en-US" sz="4000" b="1">
              <a:solidFill>
                <a:schemeClr val="accent1"/>
              </a:solidFill>
              <a:latin typeface="Arial" panose="020B0604020202020204"/>
              <a:ea typeface="+mj-lt"/>
              <a:cs typeface="Arial" panose="020B0604020202020204"/>
              <a:sym typeface="+mn-ea"/>
            </a:endParaRPr>
          </a:p>
        </p:txBody>
      </p:sp>
      <p:pic>
        <p:nvPicPr>
          <p:cNvPr id="4" name="Content Placeholder 3" descr="2nd"/>
          <p:cNvPicPr>
            <a:picLocks noChangeAspect="1"/>
          </p:cNvPicPr>
          <p:nvPr>
            <p:ph idx="1"/>
          </p:nvPr>
        </p:nvPicPr>
        <p:blipFill>
          <a:blip r:embed="rId1"/>
          <a:stretch>
            <a:fillRect/>
          </a:stretch>
        </p:blipFill>
        <p:spPr>
          <a:xfrm>
            <a:off x="1484630" y="1301750"/>
            <a:ext cx="9222105" cy="4673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b="1">
                <a:solidFill>
                  <a:schemeClr val="accent1"/>
                </a:solidFill>
                <a:latin typeface="Arial" panose="020B0604020202020204"/>
                <a:ea typeface="+mj-lt"/>
                <a:cs typeface="Arial" panose="020B0604020202020204"/>
                <a:sym typeface="+mn-ea"/>
              </a:rPr>
              <a:t>Result</a:t>
            </a:r>
            <a:endParaRPr lang="en-US" altLang="en-GB" sz="4000" b="1">
              <a:solidFill>
                <a:schemeClr val="accent1"/>
              </a:solidFill>
              <a:latin typeface="Arial" panose="020B0604020202020204"/>
              <a:ea typeface="+mj-lt"/>
              <a:cs typeface="Arial" panose="020B0604020202020204"/>
              <a:sym typeface="+mn-ea"/>
            </a:endParaRPr>
          </a:p>
        </p:txBody>
      </p:sp>
      <p:pic>
        <p:nvPicPr>
          <p:cNvPr id="6" name="Content Placeholder 5" descr="Three"/>
          <p:cNvPicPr>
            <a:picLocks noChangeAspect="1"/>
          </p:cNvPicPr>
          <p:nvPr>
            <p:ph idx="1"/>
          </p:nvPr>
        </p:nvPicPr>
        <p:blipFill>
          <a:blip r:embed="rId1"/>
          <a:stretch>
            <a:fillRect/>
          </a:stretch>
        </p:blipFill>
        <p:spPr>
          <a:xfrm>
            <a:off x="1498600" y="1301750"/>
            <a:ext cx="9193530" cy="4673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a:bodyPr>
          <a:lstStyle/>
          <a:p>
            <a:pPr marL="305435" indent="-305435"/>
            <a:r>
              <a:rPr lang="en-US" altLang="en-GB" sz="2000" b="1" dirty="0">
                <a:solidFill>
                  <a:srgbClr val="0F0F0F"/>
                </a:solidFill>
                <a:ea typeface="+mn-lt"/>
                <a:cs typeface="+mn-lt"/>
              </a:rPr>
              <a:t>This project demonstrates the effectiveness of machine learning in detecting and classifying power system faults using electrical measurement data. By accurately identifying fault types such as line-to-ground, line-to-line, and three-phase faults, the model enhances grid stability and enables faster response times. With potential for real-time deployment and integration into smart grid systems, the solution contributes to a more reliable and intelligent power distribution network.</a:t>
            </a:r>
            <a:endParaRPr lang="en-US" altLang="en-GB" sz="2000" b="1" dirty="0">
              <a:solidFill>
                <a:srgbClr val="0F0F0F"/>
              </a:solidFill>
              <a:ea typeface="+mn-lt"/>
              <a:cs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5" y="1301750"/>
            <a:ext cx="11029315" cy="4828540"/>
          </a:xfrm>
        </p:spPr>
        <p:txBody>
          <a:bodyPr>
            <a:normAutofit fontScale="25000"/>
          </a:bodyPr>
          <a:lstStyle/>
          <a:p>
            <a:pPr marL="0" indent="0">
              <a:buNone/>
            </a:pPr>
            <a:endParaRPr lang="en-US" sz="2000" b="1" dirty="0"/>
          </a:p>
          <a:p>
            <a:pPr marL="305435" indent="-305435"/>
            <a:endParaRPr lang="en-US" sz="4000" dirty="0">
              <a:ea typeface="+mn-lt"/>
              <a:cs typeface="+mn-lt"/>
            </a:endParaRPr>
          </a:p>
          <a:p>
            <a:pPr marL="305435" indent="-305435"/>
            <a:r>
              <a:rPr lang="en-US" altLang="en-GB" sz="4000" b="1" dirty="0">
                <a:ea typeface="+mn-lt"/>
                <a:cs typeface="+mn-lt"/>
              </a:rPr>
              <a:t>1. </a:t>
            </a:r>
            <a:r>
              <a:rPr lang="en-US" altLang="en-GB" sz="4800" b="1" dirty="0">
                <a:ea typeface="+mn-lt"/>
                <a:cs typeface="+mn-lt"/>
              </a:rPr>
              <a:t>*Real-Time Grid Deployment*</a:t>
            </a:r>
            <a:endParaRPr lang="en-US" altLang="en-GB" sz="4800" b="1" dirty="0">
              <a:ea typeface="+mn-lt"/>
              <a:cs typeface="+mn-lt"/>
            </a:endParaRPr>
          </a:p>
          <a:p>
            <a:pPr marL="305435" indent="-305435"/>
            <a:r>
              <a:rPr lang="en-US" altLang="en-GB" sz="4800" b="1" dirty="0">
                <a:ea typeface="+mn-lt"/>
                <a:cs typeface="+mn-lt"/>
              </a:rPr>
              <a:t>   Integrate the model with SCADA/PMU systems for real-time fault detection and response.</a:t>
            </a:r>
            <a:endParaRPr lang="en-US" altLang="en-GB" sz="4800" b="1" dirty="0">
              <a:ea typeface="+mn-lt"/>
              <a:cs typeface="+mn-lt"/>
            </a:endParaRPr>
          </a:p>
          <a:p>
            <a:pPr marL="305435" indent="-305435"/>
            <a:r>
              <a:rPr lang="en-US" altLang="en-GB" sz="4800" b="1" dirty="0">
                <a:ea typeface="+mn-lt"/>
                <a:cs typeface="+mn-lt"/>
              </a:rPr>
              <a:t>2. *Advanced Fault Handling*</a:t>
            </a:r>
            <a:endParaRPr lang="en-US" altLang="en-GB" sz="4800" b="1" dirty="0">
              <a:ea typeface="+mn-lt"/>
              <a:cs typeface="+mn-lt"/>
            </a:endParaRPr>
          </a:p>
          <a:p>
            <a:pPr marL="305435" indent="-305435"/>
            <a:r>
              <a:rPr lang="en-US" altLang="en-GB" sz="4800" b="1" dirty="0">
                <a:ea typeface="+mn-lt"/>
                <a:cs typeface="+mn-lt"/>
              </a:rPr>
              <a:t>   Extend detection to complex, multi-fault, and intermittent fault scenarios.</a:t>
            </a:r>
            <a:endParaRPr lang="en-US" altLang="en-GB" sz="4800" b="1" dirty="0">
              <a:ea typeface="+mn-lt"/>
              <a:cs typeface="+mn-lt"/>
            </a:endParaRPr>
          </a:p>
          <a:p>
            <a:pPr marL="305435" indent="-305435"/>
            <a:r>
              <a:rPr lang="en-US" altLang="en-GB" sz="4800" b="1" dirty="0">
                <a:ea typeface="+mn-lt"/>
                <a:cs typeface="+mn-lt"/>
              </a:rPr>
              <a:t>3. *Scalable Transfer Learning*</a:t>
            </a:r>
            <a:endParaRPr lang="en-US" altLang="en-GB" sz="4800" b="1" dirty="0">
              <a:ea typeface="+mn-lt"/>
              <a:cs typeface="+mn-lt"/>
            </a:endParaRPr>
          </a:p>
          <a:p>
            <a:pPr marL="305435" indent="-305435"/>
            <a:r>
              <a:rPr lang="en-US" altLang="en-GB" sz="4800" b="1" dirty="0">
                <a:ea typeface="+mn-lt"/>
                <a:cs typeface="+mn-lt"/>
              </a:rPr>
              <a:t>   Adapt models across different regions or grids using transfer learning.</a:t>
            </a:r>
            <a:endParaRPr lang="en-US" altLang="en-GB" sz="4800" b="1" dirty="0">
              <a:ea typeface="+mn-lt"/>
              <a:cs typeface="+mn-lt"/>
            </a:endParaRPr>
          </a:p>
          <a:p>
            <a:pPr marL="305435" indent="-305435"/>
            <a:r>
              <a:rPr lang="en-US" altLang="en-GB" sz="4800" b="1" dirty="0">
                <a:ea typeface="+mn-lt"/>
                <a:cs typeface="+mn-lt"/>
              </a:rPr>
              <a:t>4. *Smart Grid Integration*</a:t>
            </a:r>
            <a:endParaRPr lang="en-US" altLang="en-GB" sz="4800" b="1" dirty="0">
              <a:ea typeface="+mn-lt"/>
              <a:cs typeface="+mn-lt"/>
            </a:endParaRPr>
          </a:p>
          <a:p>
            <a:pPr marL="305435" indent="-305435"/>
            <a:r>
              <a:rPr lang="en-US" altLang="en-GB" sz="4800" b="1" dirty="0">
                <a:ea typeface="+mn-lt"/>
                <a:cs typeface="+mn-lt"/>
              </a:rPr>
              <a:t>   Embed the system in IoT-enabled smart grids and edge devices for predictive maintenance.</a:t>
            </a:r>
            <a:endParaRPr lang="en-US" altLang="en-GB" sz="4800" b="1" dirty="0">
              <a:ea typeface="+mn-lt"/>
              <a:cs typeface="+mn-lt"/>
            </a:endParaRPr>
          </a:p>
          <a:p>
            <a:pPr marL="305435" indent="-305435"/>
            <a:r>
              <a:rPr lang="en-US" altLang="en-GB" sz="4800" b="1" dirty="0">
                <a:ea typeface="+mn-lt"/>
                <a:cs typeface="+mn-lt"/>
              </a:rPr>
              <a:t>5. *Explainable AI*</a:t>
            </a:r>
            <a:endParaRPr lang="en-US" altLang="en-GB" sz="4800" b="1" dirty="0">
              <a:ea typeface="+mn-lt"/>
              <a:cs typeface="+mn-lt"/>
            </a:endParaRPr>
          </a:p>
          <a:p>
            <a:pPr marL="305435" indent="-305435"/>
            <a:r>
              <a:rPr lang="en-US" altLang="en-GB" sz="4800" b="1" dirty="0">
                <a:ea typeface="+mn-lt"/>
                <a:cs typeface="+mn-lt"/>
              </a:rPr>
              <a:t>   Use interpretable models (e.g., SHAP) to help operators understand fault causes.</a:t>
            </a:r>
            <a:endParaRPr lang="en-US" altLang="en-GB" sz="4800" b="1" dirty="0">
              <a:ea typeface="+mn-lt"/>
              <a:cs typeface="+mn-lt"/>
            </a:endParaRPr>
          </a:p>
          <a:p>
            <a:pPr marL="305435" indent="-305435"/>
            <a:r>
              <a:rPr lang="en-US" altLang="en-GB" sz="4800" b="1" dirty="0">
                <a:ea typeface="+mn-lt"/>
                <a:cs typeface="+mn-lt"/>
              </a:rPr>
              <a:t>6. *Cyber-Physical Security*</a:t>
            </a:r>
            <a:endParaRPr lang="en-US" altLang="en-GB" sz="4800" b="1" dirty="0">
              <a:ea typeface="+mn-lt"/>
              <a:cs typeface="+mn-lt"/>
            </a:endParaRPr>
          </a:p>
          <a:p>
            <a:pPr marL="0" indent="0">
              <a:buNone/>
            </a:pPr>
            <a:r>
              <a:rPr lang="en-US" altLang="en-GB" sz="4800" b="1" dirty="0">
                <a:ea typeface="+mn-lt"/>
                <a:cs typeface="+mn-lt"/>
              </a:rPr>
              <a:t>       Enhance fault models to detect and differentiate cyber-induced faults.</a:t>
            </a:r>
            <a:endParaRPr lang="en-US" altLang="en-GB" sz="4800" b="1" dirty="0">
              <a:ea typeface="+mn-lt"/>
              <a:cs typeface="+mn-lt"/>
            </a:endParaRPr>
          </a:p>
          <a:p>
            <a:pPr marL="305435" indent="-305435"/>
            <a:r>
              <a:rPr lang="en-US" altLang="en-GB" sz="4800" b="1" dirty="0">
                <a:ea typeface="+mn-lt"/>
                <a:cs typeface="+mn-lt"/>
              </a:rPr>
              <a:t>7. *Cloud-Based Scalability*</a:t>
            </a:r>
            <a:endParaRPr lang="en-US" altLang="en-GB" sz="4800" b="1" dirty="0">
              <a:ea typeface="+mn-lt"/>
              <a:cs typeface="+mn-lt"/>
            </a:endParaRPr>
          </a:p>
          <a:p>
            <a:pPr marL="305435" indent="-305435"/>
            <a:r>
              <a:rPr lang="en-US" altLang="en-GB" sz="4800" b="1" dirty="0">
                <a:ea typeface="+mn-lt"/>
                <a:cs typeface="+mn-lt"/>
              </a:rPr>
              <a:t>   Deploy via IBM Cloud Lite and edge platforms for accessible, scalable monitoring.</a:t>
            </a:r>
            <a:endParaRPr lang="en-US" altLang="en-GB" sz="4800" b="1" dirty="0">
              <a:ea typeface="+mn-lt"/>
              <a:cs typeface="+mn-lt"/>
            </a:endParaRPr>
          </a:p>
          <a:p>
            <a:pPr marL="305435" indent="-305435"/>
            <a:endParaRPr lang="en-US" altLang="en-GB" sz="2000" dirty="0">
              <a:ea typeface="+mn-lt"/>
              <a:cs typeface="+mn-lt"/>
            </a:endParaRPr>
          </a:p>
          <a:p>
            <a:pPr marL="305435" indent="-305435"/>
            <a:endParaRPr lang="en-US" altLang="en-GB" sz="2000" dirty="0">
              <a:ea typeface="+mn-lt"/>
              <a:cs typeface="+mn-lt"/>
            </a:endParaRPr>
          </a:p>
          <a:p>
            <a:pPr marL="0" indent="0">
              <a:buNone/>
            </a:pPr>
            <a:r>
              <a:rPr lang="en-US" altLang="en-GB" sz="2000" dirty="0">
                <a:ea typeface="+mn-lt"/>
                <a:cs typeface="+mn-lt"/>
              </a:rPr>
              <a:t>  </a:t>
            </a:r>
            <a:endParaRPr lang="en-US" altLang="en-GB" sz="2000" dirty="0">
              <a:ea typeface="+mn-lt"/>
              <a:cs typeface="+mn-lt"/>
            </a:endParaRPr>
          </a:p>
          <a:p>
            <a:pPr marL="0" indent="0">
              <a:buNone/>
            </a:pPr>
            <a:endParaRPr lang="en-US" altLang="en-GB" sz="2000" dirty="0">
              <a:ea typeface="+mn-lt"/>
              <a:cs typeface="+mn-lt"/>
            </a:endParaRPr>
          </a:p>
          <a:p>
            <a:pPr marL="305435" indent="-305435"/>
            <a:endParaRPr lang="en-US" sz="2000" dirty="0"/>
          </a:p>
          <a:p>
            <a:pPr marL="305435" indent="-305435"/>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p:txBody>
          <a:bodyPr>
            <a:normAutofit lnSpcReduction="20000"/>
          </a:bodyPr>
          <a:lstStyle/>
          <a:p>
            <a:pPr marL="305435" indent="-305435"/>
            <a:r>
              <a:rPr lang="en-US" altLang="en-GB" sz="2400" dirty="0">
                <a:solidFill>
                  <a:srgbClr val="0F0F0F"/>
                </a:solidFill>
                <a:ea typeface="+mn-lt"/>
                <a:cs typeface="+mn-lt"/>
              </a:rPr>
              <a:t>Ziya Uddin, Power System Faults Dataset, Kaggle</a:t>
            </a:r>
            <a:endParaRPr lang="en-US" altLang="en-GB" sz="2400" dirty="0">
              <a:solidFill>
                <a:srgbClr val="0F0F0F"/>
              </a:solidFill>
              <a:ea typeface="+mn-lt"/>
              <a:cs typeface="+mn-lt"/>
            </a:endParaRPr>
          </a:p>
          <a:p>
            <a:pPr marL="0" indent="0">
              <a:buNone/>
            </a:pPr>
            <a:r>
              <a:rPr lang="en-US" altLang="en-GB" sz="2400" dirty="0">
                <a:solidFill>
                  <a:srgbClr val="0F0F0F"/>
                </a:solidFill>
                <a:ea typeface="+mn-lt"/>
                <a:cs typeface="+mn-lt"/>
              </a:rPr>
              <a:t>  (https://www.kaggle.com/datasets/ziya07/power-system-faults-dataset)</a:t>
            </a:r>
            <a:endParaRPr lang="en-US" altLang="en-GB" sz="2400" dirty="0">
              <a:solidFill>
                <a:srgbClr val="0F0F0F"/>
              </a:solidFill>
              <a:ea typeface="+mn-lt"/>
              <a:cs typeface="+mn-lt"/>
            </a:endParaRPr>
          </a:p>
          <a:p>
            <a:pPr marL="305435" indent="-305435"/>
            <a:r>
              <a:rPr lang="en-US" altLang="en-GB" sz="2400" dirty="0">
                <a:solidFill>
                  <a:srgbClr val="0F0F0F"/>
                </a:solidFill>
                <a:ea typeface="+mn-lt"/>
                <a:cs typeface="+mn-lt"/>
              </a:rPr>
              <a:t>IBM Watsonx.ai Documentation</a:t>
            </a:r>
            <a:endParaRPr lang="en-US" altLang="en-GB" sz="2400" dirty="0">
              <a:solidFill>
                <a:srgbClr val="0F0F0F"/>
              </a:solidFill>
              <a:ea typeface="+mn-lt"/>
              <a:cs typeface="+mn-lt"/>
            </a:endParaRPr>
          </a:p>
          <a:p>
            <a:pPr marL="0" indent="0">
              <a:buNone/>
            </a:pPr>
            <a:r>
              <a:rPr lang="en-US" altLang="en-GB" sz="2400" dirty="0">
                <a:solidFill>
                  <a:srgbClr val="0F0F0F"/>
                </a:solidFill>
                <a:ea typeface="+mn-lt"/>
                <a:cs typeface="+mn-lt"/>
              </a:rPr>
              <a:t>  (https://www.ibm.com/docs/en/watsonx)</a:t>
            </a:r>
            <a:endParaRPr lang="en-US" altLang="en-GB" sz="2400" dirty="0">
              <a:solidFill>
                <a:srgbClr val="0F0F0F"/>
              </a:solidFill>
              <a:ea typeface="+mn-lt"/>
              <a:cs typeface="+mn-lt"/>
            </a:endParaRPr>
          </a:p>
          <a:p>
            <a:pPr marL="305435" indent="-305435"/>
            <a:r>
              <a:rPr lang="en-US" altLang="en-GB" sz="2400" dirty="0">
                <a:solidFill>
                  <a:srgbClr val="0F0F0F"/>
                </a:solidFill>
                <a:ea typeface="+mn-lt"/>
                <a:cs typeface="+mn-lt"/>
              </a:rPr>
              <a:t>IEEE Xplore – Research articles on fault classification in power systems</a:t>
            </a:r>
            <a:endParaRPr lang="en-US" altLang="en-GB" sz="2400" dirty="0">
              <a:solidFill>
                <a:srgbClr val="0F0F0F"/>
              </a:solidFill>
              <a:ea typeface="+mn-lt"/>
              <a:cs typeface="+mn-lt"/>
            </a:endParaRPr>
          </a:p>
          <a:p>
            <a:pPr marL="0" indent="0">
              <a:buNone/>
            </a:pPr>
            <a:r>
              <a:rPr lang="en-US" altLang="en-GB" sz="2400" dirty="0">
                <a:solidFill>
                  <a:srgbClr val="0F0F0F"/>
                </a:solidFill>
                <a:ea typeface="+mn-lt"/>
                <a:cs typeface="+mn-lt"/>
              </a:rPr>
              <a:t>  (https://ieeexplore.ieee.org)</a:t>
            </a:r>
            <a:endParaRPr lang="en-US" altLang="en-GB" sz="2400" dirty="0">
              <a:solidFill>
                <a:srgbClr val="0F0F0F"/>
              </a:solidFill>
              <a:ea typeface="+mn-lt"/>
              <a:cs typeface="+mn-lt"/>
            </a:endParaRPr>
          </a:p>
          <a:p>
            <a:pPr marL="305435" indent="-305435"/>
            <a:r>
              <a:rPr lang="en-US" altLang="en-GB" sz="2400" dirty="0">
                <a:solidFill>
                  <a:srgbClr val="0F0F0F"/>
                </a:solidFill>
                <a:ea typeface="+mn-lt"/>
                <a:cs typeface="+mn-lt"/>
              </a:rPr>
              <a:t>Scikit-learn: Random Forest &amp; SVM Theory</a:t>
            </a:r>
            <a:endParaRPr lang="en-US" altLang="en-GB" sz="2400" dirty="0">
              <a:solidFill>
                <a:srgbClr val="0F0F0F"/>
              </a:solidFill>
              <a:ea typeface="+mn-lt"/>
              <a:cs typeface="+mn-lt"/>
            </a:endParaRPr>
          </a:p>
          <a:p>
            <a:pPr marL="0" indent="0">
              <a:buNone/>
            </a:pPr>
            <a:r>
              <a:rPr lang="en-US" altLang="en-GB" sz="2400" dirty="0">
                <a:solidFill>
                  <a:srgbClr val="0F0F0F"/>
                </a:solidFill>
                <a:ea typeface="+mn-lt"/>
                <a:cs typeface="+mn-lt"/>
              </a:rPr>
              <a:t>  (https://scikit-learn.org/stable/user_guide.html)</a:t>
            </a:r>
            <a:endParaRPr lang="en-US" altLang="en-GB" sz="2400" dirty="0">
              <a:solidFill>
                <a:srgbClr val="0F0F0F"/>
              </a:solidFill>
              <a:ea typeface="+mn-lt"/>
              <a:cs typeface="+mn-lt"/>
            </a:endParaRPr>
          </a:p>
          <a:p>
            <a:pPr marL="0" indent="0">
              <a:buNone/>
            </a:pPr>
            <a:r>
              <a:rPr lang="en-US" altLang="en-GB" sz="2400" dirty="0">
                <a:solidFill>
                  <a:srgbClr val="0F0F0F"/>
                </a:solidFill>
                <a:ea typeface="+mn-lt"/>
                <a:cs typeface="+mn-lt"/>
              </a:rPr>
              <a:t>  </a:t>
            </a:r>
            <a:endParaRPr lang="en-US" altLang="en-GB" sz="2400" dirty="0">
              <a:solidFill>
                <a:srgbClr val="0F0F0F"/>
              </a:solidFill>
              <a:ea typeface="+mn-lt"/>
              <a:cs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4" name="Content Placeholder 3" descr="AI"/>
          <p:cNvPicPr>
            <a:picLocks noChangeAspect="1"/>
          </p:cNvPicPr>
          <p:nvPr>
            <p:ph idx="1"/>
          </p:nvPr>
        </p:nvPicPr>
        <p:blipFill>
          <a:blip r:embed="rId1"/>
          <a:stretch>
            <a:fillRect/>
          </a:stretch>
        </p:blipFill>
        <p:spPr>
          <a:xfrm>
            <a:off x="2966085" y="1301750"/>
            <a:ext cx="6259195" cy="46736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4" name="Content Placeholder 3" descr="Journey to Cloud"/>
          <p:cNvPicPr>
            <a:picLocks noChangeAspect="1"/>
          </p:cNvPicPr>
          <p:nvPr>
            <p:ph idx="1"/>
          </p:nvPr>
        </p:nvPicPr>
        <p:blipFill>
          <a:blip r:embed="rId1"/>
          <a:stretch>
            <a:fillRect/>
          </a:stretch>
        </p:blipFill>
        <p:spPr>
          <a:xfrm>
            <a:off x="2979420" y="1301750"/>
            <a:ext cx="6232525" cy="4673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5" name="Content Placeholder 4" descr="RAG"/>
          <p:cNvPicPr>
            <a:picLocks noChangeAspect="1"/>
          </p:cNvPicPr>
          <p:nvPr>
            <p:ph idx="1"/>
          </p:nvPr>
        </p:nvPicPr>
        <p:blipFill>
          <a:blip r:embed="rId1"/>
          <a:stretch>
            <a:fillRect/>
          </a:stretch>
        </p:blipFill>
        <p:spPr>
          <a:xfrm>
            <a:off x="1989455" y="1301750"/>
            <a:ext cx="8211185" cy="508825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(Output Image)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lnSpcReduction="20000"/>
          </a:bodyPr>
          <a:lstStyle/>
          <a:p>
            <a:pPr marL="0" indent="0">
              <a:buNone/>
            </a:pPr>
            <a:r>
              <a:rPr lang="en-US" altLang="en-GB" sz="2400" dirty="0"/>
              <a:t>Design a machine learning model to detect and classify different types of faults in a power distribution system. Using electrical measurement data (e.g., voltage and current phasors), the model should be able to distinguish between normal operating conditions and various fault conditions (such as line-to-ground, line-to-line, or three-phase faults). The objective is to enable rapid and accurate fault identification, which is crucial for maintaining power grid stability and reliability.</a:t>
            </a:r>
            <a:endParaRPr lang="en-US" altLang="en-GB" sz="2400" dirty="0"/>
          </a:p>
          <a:p>
            <a:pPr marL="305435" indent="-305435"/>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The proposed system </a:t>
            </a:r>
            <a:r>
              <a:rPr lang="en-US" altLang="en-GB" sz="1200" b="1" dirty="0">
                <a:latin typeface="Calibri" panose="020F0502020204030204"/>
                <a:ea typeface="+mn-lt"/>
                <a:cs typeface="+mn-lt"/>
              </a:rPr>
              <a:t>aims to automate the process of detecting and classifying power system faults to ensure timely and reliable operation of the grid. It leverages electrical phasor data (voltage and current) and machine learning techniques to accurately identify various fault types. The solution consists of the following components:</a:t>
            </a:r>
            <a:endParaRPr lang="en-US" altLang="en-GB" sz="1200" b="1" dirty="0">
              <a:latin typeface="Calibri" panose="020F0502020204030204"/>
              <a:ea typeface="+mn-lt"/>
              <a:cs typeface="+mn-lt"/>
            </a:endParaRPr>
          </a:p>
          <a:p>
            <a:pPr marL="305435" indent="-305435"/>
            <a:r>
              <a:rPr lang="en-IN" sz="1200" b="1" dirty="0">
                <a:latin typeface="Calibri" panose="020F0502020204030204"/>
                <a:ea typeface="+mn-lt"/>
                <a:cs typeface="+mn-lt"/>
              </a:rPr>
              <a:t>Data Collection:</a:t>
            </a:r>
            <a:endParaRPr lang="en-IN" sz="1200" b="1" dirty="0">
              <a:latin typeface="Calibri" panose="020F0502020204030204"/>
              <a:cs typeface="Calibri" panose="020F0502020204030204"/>
            </a:endParaRPr>
          </a:p>
          <a:p>
            <a:pPr marL="629920" lvl="1" indent="-305435"/>
            <a:r>
              <a:rPr lang="en-US" altLang="en-GB" sz="1200" b="1" dirty="0">
                <a:latin typeface="Calibri" panose="020F0502020204030204"/>
                <a:ea typeface="+mn-lt"/>
                <a:cs typeface="+mn-lt"/>
              </a:rPr>
              <a:t>Use the publicly available Power System Faults Dataset from Kaggle, which contains labeled examples of different fault types and normal operating conditions.</a:t>
            </a:r>
            <a:endParaRPr lang="en-US" altLang="en-GB" sz="1200" b="1" dirty="0">
              <a:latin typeface="Calibri" panose="020F0502020204030204"/>
              <a:ea typeface="+mn-lt"/>
              <a:cs typeface="+mn-lt"/>
            </a:endParaRPr>
          </a:p>
          <a:p>
            <a:pPr marL="629920" lvl="1" indent="-305435"/>
            <a:r>
              <a:rPr lang="en-US" altLang="en-GB" sz="1200" b="1" dirty="0">
                <a:latin typeface="Calibri" panose="020F0502020204030204"/>
                <a:cs typeface="Calibri" panose="020F0502020204030204"/>
              </a:rPr>
              <a:t>The dataset includes voltage and current phasor measurements essential for fault classification(e.g., line-to-ground, line-to-line, three-phase faults).</a:t>
            </a:r>
            <a:endParaRPr lang="en-US" altLang="en-GB"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Data Preprocessing:</a:t>
            </a:r>
            <a:endParaRPr lang="en-IN" sz="1200" b="1" dirty="0">
              <a:latin typeface="Calibri" panose="020F0502020204030204"/>
              <a:cs typeface="Calibri" panose="020F0502020204030204"/>
            </a:endParaRPr>
          </a:p>
          <a:p>
            <a:pPr marL="629920" lvl="1" indent="-305435"/>
            <a:r>
              <a:rPr lang="en-US" altLang="en-GB" sz="1200" b="1" dirty="0">
                <a:latin typeface="Calibri" panose="020F0502020204030204"/>
                <a:ea typeface="+mn-lt"/>
                <a:cs typeface="+mn-lt"/>
              </a:rPr>
              <a:t>Clean and normalize the data to handle missing values, noise, and inconsistencies.</a:t>
            </a:r>
            <a:endParaRPr lang="en-US" altLang="en-GB" sz="1200" b="1" dirty="0">
              <a:latin typeface="Calibri" panose="020F0502020204030204"/>
              <a:ea typeface="+mn-lt"/>
              <a:cs typeface="+mn-lt"/>
            </a:endParaRPr>
          </a:p>
          <a:p>
            <a:pPr marL="629920" lvl="1" indent="-305435"/>
            <a:r>
              <a:rPr lang="en-US" altLang="en-GB" sz="1200" b="1" dirty="0">
                <a:latin typeface="Calibri" panose="020F0502020204030204"/>
                <a:cs typeface="Calibri" panose="020F0502020204030204"/>
              </a:rPr>
              <a:t>Extract relevant features (e.g., phase differences, magnitude deviations) that indicate fault conditions.</a:t>
            </a:r>
            <a:endParaRPr lang="en-US" altLang="en-GB"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Machine Learning Algorithm:</a:t>
            </a:r>
            <a:endParaRPr lang="en-IN" sz="1200" b="1" dirty="0">
              <a:latin typeface="Calibri" panose="020F0502020204030204"/>
              <a:cs typeface="Calibri" panose="020F0502020204030204"/>
            </a:endParaRPr>
          </a:p>
          <a:p>
            <a:pPr marL="629920" lvl="1" indent="-305435"/>
            <a:r>
              <a:rPr lang="en-US" altLang="en-IN" sz="1200" b="1" dirty="0">
                <a:latin typeface="Calibri" panose="020F0502020204030204"/>
                <a:ea typeface="+mn-lt"/>
                <a:cs typeface="+mn-lt"/>
              </a:rPr>
              <a:t> </a:t>
            </a:r>
            <a:r>
              <a:rPr lang="en-US" altLang="en-GB" sz="1200" b="1" dirty="0">
                <a:latin typeface="Calibri" panose="020F0502020204030204"/>
                <a:cs typeface="Calibri" panose="020F0502020204030204"/>
              </a:rPr>
              <a:t>Implement a classification algorithm such as Random Forest, SVM, or Neural Networks to distinguish between different fault types.</a:t>
            </a:r>
            <a:endParaRPr lang="en-US" altLang="en-GB" sz="1200" b="1" dirty="0">
              <a:latin typeface="Calibri" panose="020F0502020204030204"/>
              <a:cs typeface="Calibri" panose="020F0502020204030204"/>
            </a:endParaRPr>
          </a:p>
          <a:p>
            <a:pPr marL="629920" lvl="1" indent="-305435"/>
            <a:r>
              <a:rPr lang="en-US" altLang="en-GB" sz="1200" b="1" dirty="0">
                <a:latin typeface="Calibri" panose="020F0502020204030204"/>
                <a:cs typeface="Calibri" panose="020F0502020204030204"/>
              </a:rPr>
              <a:t>Train the model using labeled fault data and validate its accuracy using cross-validation techniques.</a:t>
            </a:r>
            <a:endParaRPr lang="en-US" altLang="en-GB"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Deployment:</a:t>
            </a:r>
            <a:endParaRPr lang="en-IN" sz="1200" b="1" dirty="0">
              <a:latin typeface="Calibri" panose="020F0502020204030204"/>
              <a:cs typeface="Calibri" panose="020F0502020204030204"/>
            </a:endParaRPr>
          </a:p>
          <a:p>
            <a:pPr marL="629920" lvl="1" indent="-305435"/>
            <a:r>
              <a:rPr lang="en-IN" sz="1200" b="1" dirty="0">
                <a:latin typeface="Calibri" panose="020F0502020204030204"/>
                <a:ea typeface="+mn-lt"/>
                <a:cs typeface="+mn-lt"/>
              </a:rPr>
              <a:t>Develop </a:t>
            </a:r>
            <a:r>
              <a:rPr lang="en-US" altLang="en-GB" sz="1200" b="1" dirty="0">
                <a:latin typeface="Calibri" panose="020F0502020204030204"/>
                <a:ea typeface="+mn-lt"/>
                <a:cs typeface="+mn-lt"/>
              </a:rPr>
              <a:t> an interactive dashboard or tool for real-time fault monitoring and classification.</a:t>
            </a:r>
            <a:endParaRPr lang="en-US" altLang="en-GB" sz="1200" b="1" dirty="0">
              <a:latin typeface="Calibri" panose="020F0502020204030204"/>
              <a:ea typeface="+mn-lt"/>
              <a:cs typeface="+mn-lt"/>
            </a:endParaRPr>
          </a:p>
          <a:p>
            <a:pPr marL="629920" lvl="1" indent="-305435"/>
            <a:r>
              <a:rPr lang="en-US" altLang="en-GB" sz="1200" b="1" dirty="0">
                <a:latin typeface="Calibri" panose="020F0502020204030204"/>
                <a:cs typeface="Calibri" panose="020F0502020204030204"/>
              </a:rPr>
              <a:t>Deploy the model on IBM Cloud Lite, ensuring scalability, low latency, and secure access.</a:t>
            </a:r>
            <a:endParaRPr lang="en-US" altLang="en-GB" sz="1200" b="1" dirty="0">
              <a:latin typeface="Calibri" panose="020F0502020204030204"/>
              <a:cs typeface="Calibri" panose="020F0502020204030204"/>
            </a:endParaRPr>
          </a:p>
          <a:p>
            <a:pPr marL="305435" indent="-305435"/>
            <a:r>
              <a:rPr lang="en-IN" sz="1200" b="1" dirty="0">
                <a:latin typeface="Calibri" panose="020F0502020204030204"/>
                <a:ea typeface="+mn-lt"/>
                <a:cs typeface="+mn-lt"/>
              </a:rPr>
              <a:t>Evaluation:</a:t>
            </a:r>
            <a:endParaRPr lang="en-IN" sz="1200" b="1" dirty="0">
              <a:latin typeface="Calibri" panose="020F0502020204030204"/>
              <a:cs typeface="Calibri" panose="020F0502020204030204"/>
            </a:endParaRPr>
          </a:p>
          <a:p>
            <a:pPr marL="629920" lvl="1" indent="-305435"/>
            <a:r>
              <a:rPr lang="en-US" altLang="en-GB" sz="1200" b="1" dirty="0">
                <a:latin typeface="Calibri" panose="020F0502020204030204"/>
                <a:cs typeface="Calibri" panose="020F0502020204030204"/>
              </a:rPr>
              <a:t>Evaluate the model using metrics like Accuracy, Precision, Recall, and Confusion Matrix.</a:t>
            </a:r>
            <a:endParaRPr lang="en-US" altLang="en-GB" sz="1200" b="1" dirty="0">
              <a:latin typeface="Calibri" panose="020F0502020204030204"/>
              <a:cs typeface="Calibri" panose="020F0502020204030204"/>
            </a:endParaRPr>
          </a:p>
          <a:p>
            <a:pPr marL="629920" lvl="1" indent="-305435"/>
            <a:r>
              <a:rPr lang="en-US" altLang="en-GB" sz="1200" b="1" dirty="0">
                <a:latin typeface="Calibri" panose="020F0502020204030204"/>
                <a:ea typeface="+mn-lt"/>
                <a:cs typeface="+mn-lt"/>
              </a:rPr>
              <a:t>Continuously fine-tune the model with feedback and real-time data for improved fault prediction performance.</a:t>
            </a:r>
            <a:endParaRPr lang="en-US" altLang="en-GB" sz="1200" b="1" dirty="0">
              <a:latin typeface="Calibri" panose="020F0502020204030204"/>
              <a:ea typeface="+mn-lt"/>
              <a:cs typeface="+mn-lt"/>
            </a:endParaRPr>
          </a:p>
          <a:p>
            <a:pPr marL="324485" lvl="1" indent="0">
              <a:buNone/>
            </a:pP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301750"/>
            <a:ext cx="11029315" cy="4923790"/>
          </a:xfrm>
        </p:spPr>
        <p:txBody>
          <a:bodyPr>
            <a:normAutofit lnSpcReduction="20000"/>
          </a:bodyPr>
          <a:lstStyle/>
          <a:p>
            <a:pPr marL="0" indent="0">
              <a:buNone/>
            </a:pPr>
            <a:r>
              <a:rPr lang="en-IN" sz="1800" b="1">
                <a:solidFill>
                  <a:srgbClr val="0F0F0F"/>
                </a:solidFill>
                <a:ea typeface="+mn-lt"/>
                <a:cs typeface="+mn-lt"/>
              </a:rPr>
              <a:t>The "System Approach" section outlines the overall strategy and methodology for developing and implementing the </a:t>
            </a:r>
            <a:r>
              <a:rPr lang="en-US" altLang="en-IN" sz="1800" b="1">
                <a:solidFill>
                  <a:srgbClr val="0F0F0F"/>
                </a:solidFill>
                <a:ea typeface="+mn-lt"/>
                <a:cs typeface="+mn-lt"/>
              </a:rPr>
              <a:t>power system fault detection and classification</a:t>
            </a:r>
            <a:r>
              <a:rPr lang="en-IN" sz="1800" b="1">
                <a:solidFill>
                  <a:srgbClr val="0F0F0F"/>
                </a:solidFill>
                <a:ea typeface="+mn-lt"/>
                <a:cs typeface="+mn-lt"/>
              </a:rPr>
              <a:t>. Here's a suggested structure for this section:</a:t>
            </a:r>
            <a:endParaRPr lang="en-US"/>
          </a:p>
          <a:p>
            <a:pPr marL="305435" indent="-305435"/>
            <a:r>
              <a:rPr lang="en-IN" sz="1800" b="1">
                <a:solidFill>
                  <a:srgbClr val="0F0F0F"/>
                </a:solidFill>
              </a:rPr>
              <a:t>System requirements</a:t>
            </a:r>
            <a:endParaRPr lang="en-IN" sz="1800" b="1">
              <a:solidFill>
                <a:srgbClr val="0F0F0F"/>
              </a:solidFill>
            </a:endParaRPr>
          </a:p>
          <a:p>
            <a:pPr marL="0" indent="0">
              <a:buNone/>
            </a:pPr>
            <a:r>
              <a:rPr lang="en-US" altLang="en-IN" sz="1800" b="1">
                <a:solidFill>
                  <a:srgbClr val="0F0F0F"/>
                </a:solidFill>
                <a:sym typeface="+mn-ea"/>
              </a:rPr>
              <a:t>     IBM Cloud(Mandatory).</a:t>
            </a:r>
            <a:endParaRPr lang="en-US" altLang="en-IN" sz="1800" b="1">
              <a:solidFill>
                <a:srgbClr val="0F0F0F"/>
              </a:solidFill>
            </a:endParaRPr>
          </a:p>
          <a:p>
            <a:pPr marL="0" indent="0">
              <a:buNone/>
            </a:pPr>
            <a:r>
              <a:rPr lang="en-US" altLang="en-IN" sz="1800" b="1">
                <a:solidFill>
                  <a:srgbClr val="0F0F0F"/>
                </a:solidFill>
                <a:sym typeface="+mn-ea"/>
              </a:rPr>
              <a:t>     IBM Watsonx.ai Studio for model development and deployment.</a:t>
            </a:r>
            <a:endParaRPr lang="en-US" altLang="en-IN" sz="1800" b="1">
              <a:solidFill>
                <a:srgbClr val="0F0F0F"/>
              </a:solidFill>
            </a:endParaRPr>
          </a:p>
          <a:p>
            <a:pPr marL="0" indent="0">
              <a:buNone/>
            </a:pPr>
            <a:r>
              <a:rPr lang="en-US" altLang="en-IN" sz="1800" b="1">
                <a:solidFill>
                  <a:srgbClr val="0F0F0F"/>
                </a:solidFill>
                <a:sym typeface="+mn-ea"/>
              </a:rPr>
              <a:t>     IBM Cloud Object Storage for dataset handling.</a:t>
            </a:r>
            <a:endParaRPr lang="en-US" altLang="en-IN" sz="1800" b="1">
              <a:solidFill>
                <a:srgbClr val="0F0F0F"/>
              </a:solidFill>
            </a:endParaRPr>
          </a:p>
          <a:p>
            <a:pPr marL="0" indent="0">
              <a:buNone/>
            </a:pPr>
            <a:r>
              <a:rPr lang="en-US" altLang="en-IN" sz="1800" b="1">
                <a:solidFill>
                  <a:srgbClr val="0F0F0F"/>
                </a:solidFill>
                <a:sym typeface="+mn-ea"/>
              </a:rPr>
              <a:t>     </a:t>
            </a:r>
            <a:r>
              <a:rPr lang="en-US" altLang="en-GB" sz="1800" b="1">
                <a:solidFill>
                  <a:srgbClr val="0F0F0F"/>
                </a:solidFill>
                <a:sym typeface="+mn-ea"/>
              </a:rPr>
              <a:t>AutoAI–Automate pipeline creation and optimization.</a:t>
            </a:r>
            <a:endParaRPr lang="en-IN" sz="1800" b="1">
              <a:solidFill>
                <a:srgbClr val="0F0F0F"/>
              </a:solidFill>
            </a:endParaRPr>
          </a:p>
          <a:p>
            <a:pPr marL="305435" indent="-305435"/>
            <a:r>
              <a:rPr lang="en-US" altLang="en-GB" sz="1800" b="1">
                <a:solidFill>
                  <a:srgbClr val="0F0F0F"/>
                </a:solidFill>
              </a:rPr>
              <a:t>User Environment</a:t>
            </a:r>
            <a:endParaRPr lang="en-US" altLang="en-GB" sz="1800" b="1">
              <a:solidFill>
                <a:srgbClr val="0F0F0F"/>
              </a:solidFill>
            </a:endParaRPr>
          </a:p>
          <a:p>
            <a:pPr marL="0" indent="0">
              <a:buNone/>
            </a:pPr>
            <a:r>
              <a:rPr lang="en-US" altLang="en-GB" sz="1800" b="1">
                <a:solidFill>
                  <a:srgbClr val="0F0F0F"/>
                </a:solidFill>
              </a:rPr>
              <a:t>     Web browser (Chrome/Firefox recommended), stable internet connection</a:t>
            </a:r>
            <a:endParaRPr lang="en-US" altLang="en-GB" sz="1800" b="1">
              <a:solidFill>
                <a:srgbClr val="0F0F0F"/>
              </a:solidFill>
            </a:endParaRPr>
          </a:p>
          <a:p>
            <a:pPr marL="0" indent="0">
              <a:buNone/>
            </a:pPr>
            <a:r>
              <a:rPr lang="en-US" altLang="en-GB" sz="1800" b="1">
                <a:solidFill>
                  <a:srgbClr val="0F0F0F"/>
                </a:solidFill>
              </a:rPr>
              <a:t>     RAM: 8 GB (minimum)</a:t>
            </a:r>
            <a:endParaRPr lang="en-US" altLang="en-GB" sz="1800" b="1">
              <a:solidFill>
                <a:srgbClr val="0F0F0F"/>
              </a:solidFill>
            </a:endParaRPr>
          </a:p>
          <a:p>
            <a:pPr marL="0" indent="0">
              <a:buNone/>
            </a:pPr>
            <a:r>
              <a:rPr lang="en-US" altLang="en-GB" sz="1800" b="1">
                <a:solidFill>
                  <a:srgbClr val="0F0F0F"/>
                </a:solidFill>
              </a:rPr>
              <a:t>     OS: Windows/macOS/Linux</a:t>
            </a:r>
            <a:endParaRPr lang="en-US" altLang="en-GB" sz="1800" b="1">
              <a:solidFill>
                <a:srgbClr val="0F0F0F"/>
              </a:solidFill>
            </a:endParaRPr>
          </a:p>
          <a:p>
            <a:pPr marL="0" indent="0">
              <a:buNone/>
            </a:pPr>
            <a:endParaRPr lang="en-IN" sz="1800" b="1">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p:txBody>
          <a:bodyPr/>
          <a:lstStyle/>
          <a:p>
            <a:pPr marL="305435" indent="-305435"/>
            <a:r>
              <a:rPr lang="en-IN" sz="1600" b="1" dirty="0">
                <a:ea typeface="+mn-lt"/>
                <a:cs typeface="+mn-lt"/>
              </a:rPr>
              <a:t>Algorithm Selection:</a:t>
            </a:r>
            <a:endParaRPr lang="en-IN" sz="1600" b="1" dirty="0"/>
          </a:p>
          <a:p>
            <a:pPr marL="629920" lvl="1" indent="-305435"/>
            <a:r>
              <a:rPr lang="en-US" altLang="en-GB" sz="1600" b="1" dirty="0"/>
              <a:t>Used Random Forest and SVM for classification.</a:t>
            </a:r>
            <a:endParaRPr lang="en-US" altLang="en-GB" sz="1600" b="1" dirty="0"/>
          </a:p>
          <a:p>
            <a:pPr marL="629920" lvl="1" indent="-305435"/>
            <a:r>
              <a:rPr lang="en-US" altLang="en-GB" sz="1600" b="1" dirty="0"/>
              <a:t>Chosen for high accuracy and noise tolerance.</a:t>
            </a:r>
            <a:endParaRPr lang="en-US" altLang="en-GB" sz="1600" b="1" dirty="0"/>
          </a:p>
          <a:p>
            <a:pPr marL="305435" indent="-305435"/>
            <a:r>
              <a:rPr lang="en-IN" sz="1600" b="1" dirty="0">
                <a:ea typeface="+mn-lt"/>
                <a:cs typeface="+mn-lt"/>
              </a:rPr>
              <a:t>Data Input:</a:t>
            </a:r>
            <a:endParaRPr lang="en-IN" sz="1600" b="1" dirty="0"/>
          </a:p>
          <a:p>
            <a:pPr marL="629920" lvl="1" indent="-305435"/>
            <a:r>
              <a:rPr lang="en-US" altLang="en-GB" sz="1600" b="1" dirty="0"/>
              <a:t>Voltage &amp; current features (magnitude, angle).</a:t>
            </a:r>
            <a:endParaRPr lang="en-US" altLang="en-GB" sz="1600" b="1" dirty="0"/>
          </a:p>
          <a:p>
            <a:pPr marL="629920" lvl="1" indent="-305435"/>
            <a:r>
              <a:rPr lang="en-US" altLang="en-GB" sz="1600" b="1" dirty="0"/>
              <a:t>Labeled data with different fault types.</a:t>
            </a:r>
            <a:endParaRPr lang="en-US" altLang="en-GB" sz="1600" b="1" dirty="0"/>
          </a:p>
          <a:p>
            <a:pPr marL="305435" indent="-305435"/>
            <a:r>
              <a:rPr lang="en-IN" sz="1600" b="1" dirty="0">
                <a:ea typeface="+mn-lt"/>
                <a:cs typeface="+mn-lt"/>
              </a:rPr>
              <a:t>Training Process:</a:t>
            </a:r>
            <a:endParaRPr lang="en-IN" sz="1600" b="1" dirty="0"/>
          </a:p>
          <a:p>
            <a:pPr marL="629920" lvl="1" indent="-305435"/>
            <a:r>
              <a:rPr lang="en-US" altLang="en-GB" sz="1600" b="1" dirty="0"/>
              <a:t>Dataset split into training and testing sets</a:t>
            </a:r>
            <a:endParaRPr lang="en-US" altLang="en-GB" sz="1600" b="1" dirty="0"/>
          </a:p>
          <a:p>
            <a:pPr marL="629920" lvl="1" indent="-305435"/>
            <a:r>
              <a:rPr lang="en-US" altLang="en-GB" sz="1600" b="1" dirty="0"/>
              <a:t>GUI-based training with cross-validation</a:t>
            </a:r>
            <a:endParaRPr lang="en-US" altLang="en-GB" sz="1600" b="1" dirty="0"/>
          </a:p>
          <a:p>
            <a:pPr marL="305435" indent="-305435"/>
            <a:r>
              <a:rPr lang="en-IN" sz="1600" b="1" dirty="0">
                <a:ea typeface="+mn-lt"/>
                <a:cs typeface="+mn-lt"/>
              </a:rPr>
              <a:t>Prediction Process:</a:t>
            </a:r>
            <a:endParaRPr lang="en-IN" sz="1600" b="1" dirty="0"/>
          </a:p>
          <a:p>
            <a:pPr marL="305435" indent="-305435"/>
            <a:r>
              <a:rPr lang="en-US" altLang="en-IN" sz="1600" b="1"/>
              <a:t>Model deployed on Watsonx.ai Studio with API endpoint for real-time predictions.</a:t>
            </a:r>
            <a:endParaRPr lang="en-US" altLang="en-IN" sz="1600" b="1"/>
          </a:p>
          <a:p>
            <a:pPr marL="305435" indent="-305435"/>
            <a:r>
              <a:rPr lang="en-US" altLang="en-GB" sz="1600" b="1"/>
              <a:t>The GUI allows easy upload and prediction using the built model.</a:t>
            </a:r>
            <a:endParaRPr lang="en-US" altLang="en-GB" sz="1600"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descr="First"/>
          <p:cNvPicPr>
            <a:picLocks noChangeAspect="1"/>
          </p:cNvPicPr>
          <p:nvPr>
            <p:ph idx="1"/>
          </p:nvPr>
        </p:nvPicPr>
        <p:blipFill>
          <a:blip r:embed="rId1"/>
          <a:stretch>
            <a:fillRect/>
          </a:stretch>
        </p:blipFill>
        <p:spPr>
          <a:xfrm>
            <a:off x="1465580" y="1301750"/>
            <a:ext cx="9260205" cy="46736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b="1">
                <a:solidFill>
                  <a:schemeClr val="accent1"/>
                </a:solidFill>
                <a:latin typeface="Arial" panose="020B0604020202020204"/>
                <a:ea typeface="+mj-lt"/>
                <a:cs typeface="Arial" panose="020B0604020202020204"/>
                <a:sym typeface="+mn-ea"/>
              </a:rPr>
              <a:t>Result</a:t>
            </a:r>
            <a:endParaRPr lang="en-US" altLang="en-US" sz="4000" b="1">
              <a:solidFill>
                <a:schemeClr val="accent1"/>
              </a:solidFill>
              <a:latin typeface="Arial" panose="020B0604020202020204"/>
              <a:ea typeface="+mj-lt"/>
              <a:cs typeface="Arial" panose="020B0604020202020204"/>
              <a:sym typeface="+mn-ea"/>
            </a:endParaRPr>
          </a:p>
        </p:txBody>
      </p:sp>
      <p:pic>
        <p:nvPicPr>
          <p:cNvPr id="7" name="Content Placeholder 6" descr="fifth"/>
          <p:cNvPicPr>
            <a:picLocks noChangeAspect="1"/>
          </p:cNvPicPr>
          <p:nvPr>
            <p:ph idx="1"/>
          </p:nvPr>
        </p:nvPicPr>
        <p:blipFill>
          <a:blip r:embed="rId1"/>
          <a:stretch>
            <a:fillRect/>
          </a:stretch>
        </p:blipFill>
        <p:spPr>
          <a:xfrm>
            <a:off x="581025" y="1306195"/>
            <a:ext cx="11029950" cy="46640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b="1">
                <a:solidFill>
                  <a:schemeClr val="accent1"/>
                </a:solidFill>
                <a:latin typeface="Arial" panose="020B0604020202020204"/>
                <a:ea typeface="+mj-lt"/>
                <a:cs typeface="Arial" panose="020B0604020202020204"/>
                <a:sym typeface="+mn-ea"/>
              </a:rPr>
              <a:t>Result</a:t>
            </a:r>
            <a:endParaRPr lang="en-US" altLang="en-US" sz="4000" b="1">
              <a:solidFill>
                <a:schemeClr val="accent1"/>
              </a:solidFill>
              <a:latin typeface="Arial" panose="020B0604020202020204"/>
              <a:ea typeface="+mj-lt"/>
              <a:cs typeface="Arial" panose="020B0604020202020204"/>
              <a:sym typeface="+mn-ea"/>
            </a:endParaRPr>
          </a:p>
        </p:txBody>
      </p:sp>
      <p:pic>
        <p:nvPicPr>
          <p:cNvPr id="4" name="Content Placeholder 3" descr="fourth"/>
          <p:cNvPicPr>
            <a:picLocks noChangeAspect="1"/>
          </p:cNvPicPr>
          <p:nvPr>
            <p:ph idx="1"/>
          </p:nvPr>
        </p:nvPicPr>
        <p:blipFill>
          <a:blip r:embed="rId1"/>
          <a:stretch>
            <a:fillRect/>
          </a:stretch>
        </p:blipFill>
        <p:spPr>
          <a:xfrm>
            <a:off x="1597660" y="1301750"/>
            <a:ext cx="8995410" cy="467360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5183</Words>
  <Application>WPS Presentation</Application>
  <PresentationFormat>Widescreen</PresentationFormat>
  <Paragraphs>132</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Wingdings 2</vt:lpstr>
      <vt:lpstr>Wingdings</vt:lpstr>
      <vt:lpstr>Arial</vt:lpstr>
      <vt:lpstr>Calibri</vt:lpstr>
      <vt:lpstr>Calibri Light</vt:lpstr>
      <vt:lpstr>Microsoft YaHei</vt:lpstr>
      <vt:lpstr>Arial Unicode MS</vt:lpstr>
      <vt:lpstr>Franklin Gothic Demi</vt:lpstr>
      <vt:lpstr>Segoe Print</vt:lpstr>
      <vt:lpstr>Franklin Gothic Book</vt:lpstr>
      <vt:lpstr>DividendVTI</vt:lpstr>
      <vt:lpstr>Power System Fault Detection and Classification </vt:lpstr>
      <vt:lpstr>OUTLINE</vt:lpstr>
      <vt:lpstr>Problem Statement</vt:lpstr>
      <vt:lpstr>Proposed Solution</vt:lpstr>
      <vt:lpstr>System  Approach</vt:lpstr>
      <vt:lpstr>Algorithm &amp; Deployment</vt:lpstr>
      <vt:lpstr>Result</vt:lpstr>
      <vt:lpstr>PowerPoint 演示文稿</vt:lpstr>
      <vt:lpstr>PowerPoint 演示文稿</vt:lpstr>
      <vt:lpstr>Result</vt:lpstr>
      <vt:lpstr>Result</vt:lpstr>
      <vt:lpstr>Conclusion</vt:lpstr>
      <vt:lpstr>PowerPoint 演示文稿</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aashu</cp:lastModifiedBy>
  <cp:revision>26</cp:revision>
  <dcterms:created xsi:type="dcterms:W3CDTF">2021-05-26T16:50:00Z</dcterms:created>
  <dcterms:modified xsi:type="dcterms:W3CDTF">2025-07-30T20:28:01Z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DA549643DF86455B8056EE3731A3F91A_13</vt:lpwstr>
  </property>
  <property fmtid="{D5CDD505-2E9C-101B-9397-08002B2CF9AE}" pid="4" name="KSOProductBuildVer">
    <vt:lpwstr>2057-12.2.0.21936</vt:lpwstr>
  </property>
</Properties>
</file>