
<file path=[Content_Types].xml><?xml version="1.0" encoding="utf-8"?>
<Types xmlns="http://schemas.openxmlformats.org/package/2006/content-types">
  <Default ContentType="image/jpeg" Extension="jpg"/>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oleObject" PartName="/ppt/embeddings/oleObject3.bin"/>
  <Override ContentType="application/vnd.openxmlformats-officedocument.oleObject" PartName="/ppt/embeddings/oleObject4.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3" roundtripDataSignature="AMtx7mjpeqNY+B9n9P3RYQ7a8SmsFkWJ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5B30742-642D-4231-9421-E3D3FDFAFA0D}">
  <a:tblStyle styleId="{65B30742-642D-4231-9421-E3D3FDFAFA0D}"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5E7E6"/>
          </a:solidFill>
        </a:fill>
      </a:tcStyle>
    </a:wholeTbl>
    <a:band1H>
      <a:tcTxStyle/>
      <a:tcStyle>
        <a:fill>
          <a:solidFill>
            <a:srgbClr val="EBCCCA"/>
          </a:solidFill>
        </a:fill>
      </a:tcStyle>
    </a:band1H>
    <a:band2H>
      <a:tcTxStyle/>
    </a:band2H>
    <a:band1V>
      <a:tcTxStyle/>
      <a:tcStyle>
        <a:fill>
          <a:solidFill>
            <a:srgbClr val="EBCCCA"/>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f1089049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bf10890499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f1089049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bf10890499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f1089049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bf10890499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bf108904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bf1089049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2" name="Shape 12"/>
        <p:cNvGrpSpPr/>
        <p:nvPr/>
      </p:nvGrpSpPr>
      <p:grpSpPr>
        <a:xfrm>
          <a:off x="0" y="0"/>
          <a:ext cx="0" cy="0"/>
          <a:chOff x="0" y="0"/>
          <a:chExt cx="0" cy="0"/>
        </a:xfrm>
      </p:grpSpPr>
      <p:pic>
        <p:nvPicPr>
          <p:cNvPr id="13" name="Google Shape;13;p36"/>
          <p:cNvPicPr preferRelativeResize="0"/>
          <p:nvPr/>
        </p:nvPicPr>
        <p:blipFill rotWithShape="1">
          <a:blip r:embed="rId2">
            <a:alphaModFix/>
          </a:blip>
          <a:srcRect b="3794" l="0" r="0" t="0"/>
          <a:stretch/>
        </p:blipFill>
        <p:spPr>
          <a:xfrm>
            <a:off x="0" y="260350"/>
            <a:ext cx="12192000" cy="6597650"/>
          </a:xfrm>
          <a:prstGeom prst="rect">
            <a:avLst/>
          </a:prstGeom>
          <a:noFill/>
          <a:ln>
            <a:noFill/>
          </a:ln>
        </p:spPr>
      </p:pic>
      <p:sp>
        <p:nvSpPr>
          <p:cNvPr id="14" name="Google Shape;14;p36"/>
          <p:cNvSpPr txBox="1"/>
          <p:nvPr>
            <p:ph type="ctrTitle"/>
          </p:nvPr>
        </p:nvSpPr>
        <p:spPr>
          <a:xfrm>
            <a:off x="624417" y="620713"/>
            <a:ext cx="10943167" cy="10826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6"/>
          <p:cNvSpPr txBox="1"/>
          <p:nvPr>
            <p:ph idx="1" type="subTitle"/>
          </p:nvPr>
        </p:nvSpPr>
        <p:spPr>
          <a:xfrm>
            <a:off x="626533" y="1843088"/>
            <a:ext cx="10949517" cy="981075"/>
          </a:xfrm>
          <a:prstGeom prst="rect">
            <a:avLst/>
          </a:prstGeom>
          <a:noFill/>
          <a:ln>
            <a:noFill/>
          </a:ln>
        </p:spPr>
        <p:txBody>
          <a:bodyPr anchorCtr="0" anchor="t" bIns="45700" lIns="91425" spcFirstLastPara="1" rIns="91425" wrap="square" tIns="45700">
            <a:noAutofit/>
          </a:bodyPr>
          <a:lstStyle>
            <a:lvl1pPr lvl="0" algn="l">
              <a:spcBef>
                <a:spcPts val="640"/>
              </a:spcBef>
              <a:spcAft>
                <a:spcPts val="0"/>
              </a:spcAft>
              <a:buClr>
                <a:schemeClr val="dk1"/>
              </a:buClr>
              <a:buSzPts val="3200"/>
              <a:buFont typeface="Arial"/>
              <a:buNone/>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6" name="Google Shape;16;p3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400" u="none" cap="none" strike="noStrike">
                <a:solidFill>
                  <a:schemeClr val="dk1"/>
                </a:solidFill>
                <a:latin typeface="Arial"/>
                <a:ea typeface="Arial"/>
                <a:cs typeface="Arial"/>
                <a:sym typeface="Arial"/>
              </a:defRPr>
            </a:lvl1pPr>
            <a:lvl2pPr indent="0" lvl="1" marL="0" algn="r">
              <a:spcBef>
                <a:spcPts val="0"/>
              </a:spcBef>
              <a:buNone/>
              <a:defRPr b="0" i="0" sz="1400" u="none" cap="none" strike="noStrike">
                <a:solidFill>
                  <a:schemeClr val="dk1"/>
                </a:solidFill>
                <a:latin typeface="Arial"/>
                <a:ea typeface="Arial"/>
                <a:cs typeface="Arial"/>
                <a:sym typeface="Arial"/>
              </a:defRPr>
            </a:lvl2pPr>
            <a:lvl3pPr indent="0" lvl="2" marL="0" algn="r">
              <a:spcBef>
                <a:spcPts val="0"/>
              </a:spcBef>
              <a:buNone/>
              <a:defRPr b="0" i="0" sz="1400" u="none" cap="none" strike="noStrike">
                <a:solidFill>
                  <a:schemeClr val="dk1"/>
                </a:solidFill>
                <a:latin typeface="Arial"/>
                <a:ea typeface="Arial"/>
                <a:cs typeface="Arial"/>
                <a:sym typeface="Arial"/>
              </a:defRPr>
            </a:lvl3pPr>
            <a:lvl4pPr indent="0" lvl="3" marL="0" algn="r">
              <a:spcBef>
                <a:spcPts val="0"/>
              </a:spcBef>
              <a:buNone/>
              <a:defRPr b="0" i="0" sz="1400" u="none" cap="none" strike="noStrike">
                <a:solidFill>
                  <a:schemeClr val="dk1"/>
                </a:solidFill>
                <a:latin typeface="Arial"/>
                <a:ea typeface="Arial"/>
                <a:cs typeface="Arial"/>
                <a:sym typeface="Arial"/>
              </a:defRPr>
            </a:lvl4pPr>
            <a:lvl5pPr indent="0" lvl="4" marL="0" algn="r">
              <a:spcBef>
                <a:spcPts val="0"/>
              </a:spcBef>
              <a:buNone/>
              <a:defRPr b="0" i="0" sz="1400" u="none" cap="none" strike="noStrike">
                <a:solidFill>
                  <a:schemeClr val="dk1"/>
                </a:solidFill>
                <a:latin typeface="Arial"/>
                <a:ea typeface="Arial"/>
                <a:cs typeface="Arial"/>
                <a:sym typeface="Arial"/>
              </a:defRPr>
            </a:lvl5pPr>
            <a:lvl6pPr indent="0" lvl="5" marL="0" algn="r">
              <a:spcBef>
                <a:spcPts val="0"/>
              </a:spcBef>
              <a:buNone/>
              <a:defRPr b="0" i="0" sz="1400" u="none" cap="none" strike="noStrike">
                <a:solidFill>
                  <a:schemeClr val="dk1"/>
                </a:solidFill>
                <a:latin typeface="Arial"/>
                <a:ea typeface="Arial"/>
                <a:cs typeface="Arial"/>
                <a:sym typeface="Arial"/>
              </a:defRPr>
            </a:lvl6pPr>
            <a:lvl7pPr indent="0" lvl="6" marL="0" algn="r">
              <a:spcBef>
                <a:spcPts val="0"/>
              </a:spcBef>
              <a:buNone/>
              <a:defRPr b="0" i="0" sz="1400" u="none" cap="none" strike="noStrike">
                <a:solidFill>
                  <a:schemeClr val="dk1"/>
                </a:solidFill>
                <a:latin typeface="Arial"/>
                <a:ea typeface="Arial"/>
                <a:cs typeface="Arial"/>
                <a:sym typeface="Arial"/>
              </a:defRPr>
            </a:lvl7pPr>
            <a:lvl8pPr indent="0" lvl="7" marL="0" algn="r">
              <a:spcBef>
                <a:spcPts val="0"/>
              </a:spcBef>
              <a:buNone/>
              <a:defRPr b="0" i="0" sz="1400" u="none" cap="none" strike="noStrike">
                <a:solidFill>
                  <a:schemeClr val="dk1"/>
                </a:solidFill>
                <a:latin typeface="Arial"/>
                <a:ea typeface="Arial"/>
                <a:cs typeface="Arial"/>
                <a:sym typeface="Arial"/>
              </a:defRPr>
            </a:lvl8pPr>
            <a:lvl9pPr indent="0" lvl="8" mar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45"/>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5"/>
          <p:cNvSpPr txBox="1"/>
          <p:nvPr>
            <p:ph idx="1" type="body"/>
          </p:nvPr>
        </p:nvSpPr>
        <p:spPr>
          <a:xfrm rot="5400000">
            <a:off x="3619500" y="-1835150"/>
            <a:ext cx="4953000" cy="10972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45"/>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5"/>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46"/>
          <p:cNvSpPr txBox="1"/>
          <p:nvPr>
            <p:ph type="title"/>
          </p:nvPr>
        </p:nvSpPr>
        <p:spPr>
          <a:xfrm rot="5400000">
            <a:off x="7242175" y="1787525"/>
            <a:ext cx="5937250" cy="2743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6"/>
          <p:cNvSpPr txBox="1"/>
          <p:nvPr>
            <p:ph idx="1" type="body"/>
          </p:nvPr>
        </p:nvSpPr>
        <p:spPr>
          <a:xfrm rot="5400000">
            <a:off x="1654175" y="-854075"/>
            <a:ext cx="5937250" cy="8026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4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7"/>
          <p:cNvSpPr txBox="1"/>
          <p:nvPr>
            <p:ph type="title"/>
          </p:nvPr>
        </p:nvSpPr>
        <p:spPr>
          <a:xfrm>
            <a:off x="831851" y="1709738"/>
            <a:ext cx="10515600" cy="2852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7"/>
          <p:cNvSpPr txBox="1"/>
          <p:nvPr>
            <p:ph idx="1" type="body"/>
          </p:nvPr>
        </p:nvSpPr>
        <p:spPr>
          <a:xfrm>
            <a:off x="831851"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sz="2400"/>
            </a:lvl1pPr>
            <a:lvl2pPr indent="-228600" lvl="1" marL="914400" algn="l">
              <a:spcBef>
                <a:spcPts val="400"/>
              </a:spcBef>
              <a:spcAft>
                <a:spcPts val="0"/>
              </a:spcAft>
              <a:buClr>
                <a:schemeClr val="dk1"/>
              </a:buClr>
              <a:buSzPts val="2000"/>
              <a:buFont typeface="Arial"/>
              <a:buNone/>
              <a:defRPr sz="2000"/>
            </a:lvl2pPr>
            <a:lvl3pPr indent="-228600" lvl="2" marL="1371600" algn="l">
              <a:spcBef>
                <a:spcPts val="360"/>
              </a:spcBef>
              <a:spcAft>
                <a:spcPts val="0"/>
              </a:spcAft>
              <a:buClr>
                <a:schemeClr val="dk1"/>
              </a:buClr>
              <a:buSzPts val="1800"/>
              <a:buFont typeface="Arial"/>
              <a:buNone/>
              <a:defRPr sz="1800"/>
            </a:lvl3pPr>
            <a:lvl4pPr indent="-228600" lvl="3" marL="1828800" algn="l">
              <a:spcBef>
                <a:spcPts val="320"/>
              </a:spcBef>
              <a:spcAft>
                <a:spcPts val="0"/>
              </a:spcAft>
              <a:buClr>
                <a:schemeClr val="dk1"/>
              </a:buClr>
              <a:buSzPts val="1600"/>
              <a:buFont typeface="Arial"/>
              <a:buNone/>
              <a:defRPr sz="1600"/>
            </a:lvl4pPr>
            <a:lvl5pPr indent="-228600" lvl="4" marL="2286000" algn="l">
              <a:spcBef>
                <a:spcPts val="320"/>
              </a:spcBef>
              <a:spcAft>
                <a:spcPts val="0"/>
              </a:spcAft>
              <a:buClr>
                <a:schemeClr val="dk1"/>
              </a:buClr>
              <a:buSzPts val="1600"/>
              <a:buFont typeface="Arial"/>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22" name="Google Shape;22;p37"/>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7"/>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8"/>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8"/>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8"/>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8"/>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39"/>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9"/>
          <p:cNvSpPr txBox="1"/>
          <p:nvPr>
            <p:ph idx="1" type="body"/>
          </p:nvPr>
        </p:nvSpPr>
        <p:spPr>
          <a:xfrm>
            <a:off x="609600" y="1174750"/>
            <a:ext cx="5384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9"/>
          <p:cNvSpPr txBox="1"/>
          <p:nvPr>
            <p:ph idx="2" type="body"/>
          </p:nvPr>
        </p:nvSpPr>
        <p:spPr>
          <a:xfrm>
            <a:off x="6197600" y="1174750"/>
            <a:ext cx="5384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9"/>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9"/>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40"/>
          <p:cNvSpPr txBox="1"/>
          <p:nvPr>
            <p:ph type="title"/>
          </p:nvPr>
        </p:nvSpPr>
        <p:spPr>
          <a:xfrm>
            <a:off x="840317" y="365125"/>
            <a:ext cx="10515600" cy="13255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0"/>
          <p:cNvSpPr txBox="1"/>
          <p:nvPr>
            <p:ph idx="1" type="body"/>
          </p:nvPr>
        </p:nvSpPr>
        <p:spPr>
          <a:xfrm>
            <a:off x="840317" y="1681163"/>
            <a:ext cx="5158316"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40"/>
          <p:cNvSpPr txBox="1"/>
          <p:nvPr>
            <p:ph idx="2" type="body"/>
          </p:nvPr>
        </p:nvSpPr>
        <p:spPr>
          <a:xfrm>
            <a:off x="840317" y="2505075"/>
            <a:ext cx="5158316"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0"/>
          <p:cNvSpPr txBox="1"/>
          <p:nvPr>
            <p:ph idx="3" type="body"/>
          </p:nvPr>
        </p:nvSpPr>
        <p:spPr>
          <a:xfrm>
            <a:off x="6172200" y="1681163"/>
            <a:ext cx="518371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0"/>
          <p:cNvSpPr txBox="1"/>
          <p:nvPr>
            <p:ph idx="4" type="body"/>
          </p:nvPr>
        </p:nvSpPr>
        <p:spPr>
          <a:xfrm>
            <a:off x="6172200" y="2505075"/>
            <a:ext cx="518371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0"/>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0"/>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41"/>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42"/>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42"/>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43"/>
          <p:cNvSpPr txBox="1"/>
          <p:nvPr>
            <p:ph type="title"/>
          </p:nvPr>
        </p:nvSpPr>
        <p:spPr>
          <a:xfrm>
            <a:off x="840317" y="457200"/>
            <a:ext cx="3932767"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3"/>
          <p:cNvSpPr txBox="1"/>
          <p:nvPr>
            <p:ph idx="1" type="body"/>
          </p:nvPr>
        </p:nvSpPr>
        <p:spPr>
          <a:xfrm>
            <a:off x="5183717"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43"/>
          <p:cNvSpPr txBox="1"/>
          <p:nvPr>
            <p:ph idx="2" type="body"/>
          </p:nvPr>
        </p:nvSpPr>
        <p:spPr>
          <a:xfrm>
            <a:off x="840317"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43"/>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3"/>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44"/>
          <p:cNvSpPr txBox="1"/>
          <p:nvPr>
            <p:ph type="title"/>
          </p:nvPr>
        </p:nvSpPr>
        <p:spPr>
          <a:xfrm>
            <a:off x="840317" y="457200"/>
            <a:ext cx="3932767"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44"/>
          <p:cNvSpPr/>
          <p:nvPr>
            <p:ph idx="2" type="pic"/>
          </p:nvPr>
        </p:nvSpPr>
        <p:spPr>
          <a:xfrm>
            <a:off x="5183717" y="987425"/>
            <a:ext cx="6172200" cy="4873625"/>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6" name="Google Shape;66;p44"/>
          <p:cNvSpPr txBox="1"/>
          <p:nvPr>
            <p:ph idx="1" type="body"/>
          </p:nvPr>
        </p:nvSpPr>
        <p:spPr>
          <a:xfrm>
            <a:off x="840317"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44"/>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4"/>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35"/>
          <p:cNvPicPr preferRelativeResize="0"/>
          <p:nvPr/>
        </p:nvPicPr>
        <p:blipFill rotWithShape="1">
          <a:blip r:embed="rId1">
            <a:alphaModFix/>
          </a:blip>
          <a:srcRect b="0" l="0" r="0" t="0"/>
          <a:stretch/>
        </p:blipFill>
        <p:spPr>
          <a:xfrm>
            <a:off x="0" y="0"/>
            <a:ext cx="12192000" cy="6858000"/>
          </a:xfrm>
          <a:prstGeom prst="rect">
            <a:avLst/>
          </a:prstGeom>
          <a:noFill/>
          <a:ln>
            <a:noFill/>
          </a:ln>
        </p:spPr>
      </p:pic>
      <p:sp>
        <p:nvSpPr>
          <p:cNvPr id="7" name="Google Shape;7;p35"/>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8" name="Google Shape;8;p35"/>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 name="Google Shape;9;p35"/>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3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35"/>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chemeClr val="dk1"/>
                </a:solidFill>
                <a:latin typeface="Arial"/>
                <a:ea typeface="Arial"/>
                <a:cs typeface="Arial"/>
                <a:sym typeface="Arial"/>
              </a:defRPr>
            </a:lvl1pPr>
            <a:lvl2pPr indent="0" lvl="1" marL="0" marR="0" rtl="0" algn="r">
              <a:spcBef>
                <a:spcPts val="0"/>
              </a:spcBef>
              <a:buNone/>
              <a:defRPr b="0" i="0" sz="1400" u="none" cap="none" strike="noStrike">
                <a:solidFill>
                  <a:schemeClr val="dk1"/>
                </a:solidFill>
                <a:latin typeface="Arial"/>
                <a:ea typeface="Arial"/>
                <a:cs typeface="Arial"/>
                <a:sym typeface="Arial"/>
              </a:defRPr>
            </a:lvl2pPr>
            <a:lvl3pPr indent="0" lvl="2" marL="0" marR="0" rtl="0" algn="r">
              <a:spcBef>
                <a:spcPts val="0"/>
              </a:spcBef>
              <a:buNone/>
              <a:defRPr b="0" i="0" sz="1400" u="none" cap="none" strike="noStrike">
                <a:solidFill>
                  <a:schemeClr val="dk1"/>
                </a:solidFill>
                <a:latin typeface="Arial"/>
                <a:ea typeface="Arial"/>
                <a:cs typeface="Arial"/>
                <a:sym typeface="Arial"/>
              </a:defRPr>
            </a:lvl3pPr>
            <a:lvl4pPr indent="0" lvl="3" marL="0" marR="0" rtl="0" algn="r">
              <a:spcBef>
                <a:spcPts val="0"/>
              </a:spcBef>
              <a:buNone/>
              <a:defRPr b="0" i="0" sz="1400" u="none" cap="none" strike="noStrike">
                <a:solidFill>
                  <a:schemeClr val="dk1"/>
                </a:solidFill>
                <a:latin typeface="Arial"/>
                <a:ea typeface="Arial"/>
                <a:cs typeface="Arial"/>
                <a:sym typeface="Arial"/>
              </a:defRPr>
            </a:lvl4pPr>
            <a:lvl5pPr indent="0" lvl="4" marL="0" marR="0" rtl="0" algn="r">
              <a:spcBef>
                <a:spcPts val="0"/>
              </a:spcBef>
              <a:buNone/>
              <a:defRPr b="0" i="0" sz="1400" u="none" cap="none" strike="noStrike">
                <a:solidFill>
                  <a:schemeClr val="dk1"/>
                </a:solidFill>
                <a:latin typeface="Arial"/>
                <a:ea typeface="Arial"/>
                <a:cs typeface="Arial"/>
                <a:sym typeface="Arial"/>
              </a:defRPr>
            </a:lvl5pPr>
            <a:lvl6pPr indent="0" lvl="5" marL="0" marR="0" rtl="0" algn="r">
              <a:spcBef>
                <a:spcPts val="0"/>
              </a:spcBef>
              <a:buNone/>
              <a:defRPr b="0" i="0" sz="1400" u="none" cap="none" strike="noStrike">
                <a:solidFill>
                  <a:schemeClr val="dk1"/>
                </a:solidFill>
                <a:latin typeface="Arial"/>
                <a:ea typeface="Arial"/>
                <a:cs typeface="Arial"/>
                <a:sym typeface="Arial"/>
              </a:defRPr>
            </a:lvl6pPr>
            <a:lvl7pPr indent="0" lvl="6" marL="0" marR="0" rtl="0" algn="r">
              <a:spcBef>
                <a:spcPts val="0"/>
              </a:spcBef>
              <a:buNone/>
              <a:defRPr b="0" i="0" sz="1400" u="none" cap="none" strike="noStrike">
                <a:solidFill>
                  <a:schemeClr val="dk1"/>
                </a:solidFill>
                <a:latin typeface="Arial"/>
                <a:ea typeface="Arial"/>
                <a:cs typeface="Arial"/>
                <a:sym typeface="Arial"/>
              </a:defRPr>
            </a:lvl7pPr>
            <a:lvl8pPr indent="0" lvl="7" marL="0" marR="0" rtl="0" algn="r">
              <a:spcBef>
                <a:spcPts val="0"/>
              </a:spcBef>
              <a:buNone/>
              <a:defRPr b="0" i="0" sz="1400" u="none" cap="none" strike="noStrike">
                <a:solidFill>
                  <a:schemeClr val="dk1"/>
                </a:solidFill>
                <a:latin typeface="Arial"/>
                <a:ea typeface="Arial"/>
                <a:cs typeface="Arial"/>
                <a:sym typeface="Arial"/>
              </a:defRPr>
            </a:lvl8pPr>
            <a:lvl9pPr indent="0" lvl="8" marL="0" marR="0" rt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25.png"/><Relationship Id="rId5"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vmlDrawing" Target="../drawings/vmlDrawing2.vml"/><Relationship Id="rId4" Type="http://schemas.openxmlformats.org/officeDocument/2006/relationships/oleObject" Target="../embeddings/oleObject2.bin"/><Relationship Id="rId9" Type="http://schemas.openxmlformats.org/officeDocument/2006/relationships/image" Target="../media/image26.png"/><Relationship Id="rId5" Type="http://schemas.openxmlformats.org/officeDocument/2006/relationships/oleObject" Target="../embeddings/oleObject2.bin"/><Relationship Id="rId6" Type="http://schemas.openxmlformats.org/officeDocument/2006/relationships/image" Target="../media/image24.png"/><Relationship Id="rId7" Type="http://schemas.openxmlformats.org/officeDocument/2006/relationships/oleObject" Target="../embeddings/oleObject3.bin"/><Relationship Id="rId8" Type="http://schemas.openxmlformats.org/officeDocument/2006/relationships/oleObject" Target="../embeddings/oleObject3.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vmlDrawing" Target="../drawings/vmlDrawing3.vml"/><Relationship Id="rId4" Type="http://schemas.openxmlformats.org/officeDocument/2006/relationships/oleObject" Target="../embeddings/oleObject4.bin"/><Relationship Id="rId5" Type="http://schemas.openxmlformats.org/officeDocument/2006/relationships/oleObject" Target="../embeddings/oleObject4.bin"/><Relationship Id="rId6" Type="http://schemas.openxmlformats.org/officeDocument/2006/relationships/image" Target="../media/image23.png"/><Relationship Id="rId7"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445250" y="4808846"/>
            <a:ext cx="10943100" cy="1609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br>
              <a:rPr b="1" lang="en-US">
                <a:solidFill>
                  <a:schemeClr val="lt1"/>
                </a:solidFill>
              </a:rPr>
            </a:br>
            <a:r>
              <a:rPr b="1" lang="en-US">
                <a:solidFill>
                  <a:schemeClr val="lt1"/>
                </a:solidFill>
              </a:rPr>
              <a:t>Bahasa Pemrogaman C</a:t>
            </a:r>
            <a:endParaRPr b="1">
              <a:solidFill>
                <a:schemeClr val="lt1"/>
              </a:solidFill>
            </a:endParaRPr>
          </a:p>
          <a:p>
            <a:pPr indent="0" lvl="0" marL="0" rtl="0" algn="l">
              <a:spcBef>
                <a:spcPts val="0"/>
              </a:spcBef>
              <a:spcAft>
                <a:spcPts val="0"/>
              </a:spcAft>
              <a:buNone/>
            </a:pPr>
            <a:r>
              <a:rPr lang="en-US" sz="2200">
                <a:solidFill>
                  <a:schemeClr val="lt1"/>
                </a:solidFill>
              </a:rPr>
              <a:t>Dibuat: Dwi Setia Fardhana</a:t>
            </a:r>
            <a:endParaRPr sz="22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 Apa itu Algoritma</a:t>
            </a:r>
            <a:endParaRPr/>
          </a:p>
        </p:txBody>
      </p:sp>
      <p:sp>
        <p:nvSpPr>
          <p:cNvPr id="143" name="Google Shape;143;p10"/>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b="1" lang="en-US"/>
              <a:t>Algoritma</a:t>
            </a:r>
            <a:r>
              <a:rPr lang="en-US"/>
              <a:t> adalah </a:t>
            </a:r>
            <a:r>
              <a:rPr b="1" lang="en-US"/>
              <a:t>suatu urutan atau alur</a:t>
            </a:r>
            <a:r>
              <a:rPr lang="en-US"/>
              <a:t> yang dipakai dalam </a:t>
            </a:r>
            <a:r>
              <a:rPr b="1" lang="en-US"/>
              <a:t>perhitungan atau pemecahan masalah secara sistematis</a:t>
            </a:r>
            <a:r>
              <a:rPr lang="en-US"/>
              <a:t>, dan dalam aktivitas pemrograman algoritma seringkali dianggap sebagai logika dalam penentuan program yang akan dibuat. Dengan kata lain, </a:t>
            </a:r>
            <a:r>
              <a:rPr b="1" lang="en-US"/>
              <a:t>semua susunan logis yang diurutkan</a:t>
            </a:r>
            <a:r>
              <a:rPr lang="en-US"/>
              <a:t> berdasarkan sistematika tertentu dan </a:t>
            </a:r>
            <a:r>
              <a:rPr b="1" lang="en-US"/>
              <a:t>digunakan untuk memecahkan suatu masalah</a:t>
            </a:r>
            <a:r>
              <a:rPr lang="en-US"/>
              <a:t> dapat </a:t>
            </a:r>
            <a:r>
              <a:rPr b="1" lang="en-US"/>
              <a:t>disebut dengan algoritma.</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1"/>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1"/>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rPr lang="en-US" sz="2800"/>
              <a:t>Contoh Algoritma sedeharna: </a:t>
            </a:r>
            <a:endParaRPr sz="2800"/>
          </a:p>
          <a:p>
            <a:pPr indent="0" lvl="0" marL="0" rtl="0" algn="l">
              <a:spcBef>
                <a:spcPts val="560"/>
              </a:spcBef>
              <a:spcAft>
                <a:spcPts val="0"/>
              </a:spcAft>
              <a:buClr>
                <a:schemeClr val="dk1"/>
              </a:buClr>
              <a:buSzPts val="2800"/>
              <a:buFont typeface="Arial"/>
              <a:buNone/>
            </a:pPr>
            <a:r>
              <a:rPr b="1" lang="en-US" sz="2800"/>
              <a:t>Menghitung Luas dan Keliling Persegi Panjang</a:t>
            </a:r>
            <a:endParaRPr b="1" sz="2800"/>
          </a:p>
          <a:p>
            <a:pPr indent="0" lvl="0" marL="0" rtl="0" algn="l">
              <a:spcBef>
                <a:spcPts val="560"/>
              </a:spcBef>
              <a:spcAft>
                <a:spcPts val="0"/>
              </a:spcAft>
              <a:buClr>
                <a:schemeClr val="dk1"/>
              </a:buClr>
              <a:buSzPts val="2800"/>
              <a:buFont typeface="Arial"/>
              <a:buNone/>
            </a:pPr>
            <a:r>
              <a:t/>
            </a:r>
            <a:endParaRPr b="1" sz="2800"/>
          </a:p>
          <a:p>
            <a:pPr indent="0" lvl="0" marL="0" rtl="0" algn="l">
              <a:spcBef>
                <a:spcPts val="560"/>
              </a:spcBef>
              <a:spcAft>
                <a:spcPts val="0"/>
              </a:spcAft>
              <a:buClr>
                <a:schemeClr val="dk1"/>
              </a:buClr>
              <a:buSzPts val="2800"/>
              <a:buFont typeface="Arial"/>
              <a:buNone/>
            </a:pPr>
            <a:r>
              <a:t/>
            </a:r>
            <a:endParaRPr b="1" sz="2800"/>
          </a:p>
        </p:txBody>
      </p:sp>
      <p:sp>
        <p:nvSpPr>
          <p:cNvPr id="150" name="Google Shape;150;p11"/>
          <p:cNvSpPr/>
          <p:nvPr/>
        </p:nvSpPr>
        <p:spPr>
          <a:xfrm>
            <a:off x="3368675" y="3622040"/>
            <a:ext cx="5189855" cy="2185035"/>
          </a:xfrm>
          <a:prstGeom prst="rect">
            <a:avLst/>
          </a:prstGeom>
          <a:gradFill>
            <a:gsLst>
              <a:gs pos="0">
                <a:schemeClr val="accent1"/>
              </a:gs>
              <a:gs pos="100000">
                <a:schemeClr val="accent2"/>
              </a:gs>
            </a:gsLst>
            <a:lin ang="5400000"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 name="Google Shape;151;p11"/>
          <p:cNvSpPr/>
          <p:nvPr/>
        </p:nvSpPr>
        <p:spPr>
          <a:xfrm>
            <a:off x="8717280" y="4218305"/>
            <a:ext cx="370205" cy="993140"/>
          </a:xfrm>
          <a:prstGeom prst="righ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p11"/>
          <p:cNvSpPr/>
          <p:nvPr/>
        </p:nvSpPr>
        <p:spPr>
          <a:xfrm rot="-5400000">
            <a:off x="5778500" y="876300"/>
            <a:ext cx="370205" cy="4713605"/>
          </a:xfrm>
          <a:prstGeom prst="righ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p11"/>
          <p:cNvSpPr txBox="1"/>
          <p:nvPr/>
        </p:nvSpPr>
        <p:spPr>
          <a:xfrm>
            <a:off x="4991100" y="2514600"/>
            <a:ext cx="1945005" cy="368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Panjang</a:t>
            </a:r>
            <a:endParaRPr b="0" i="0" sz="1800" u="none" cap="none" strike="noStrike">
              <a:solidFill>
                <a:schemeClr val="dk1"/>
              </a:solidFill>
              <a:latin typeface="Arial"/>
              <a:ea typeface="Arial"/>
              <a:cs typeface="Arial"/>
              <a:sym typeface="Arial"/>
            </a:endParaRPr>
          </a:p>
        </p:txBody>
      </p:sp>
      <p:sp>
        <p:nvSpPr>
          <p:cNvPr id="154" name="Google Shape;154;p11"/>
          <p:cNvSpPr txBox="1"/>
          <p:nvPr/>
        </p:nvSpPr>
        <p:spPr>
          <a:xfrm>
            <a:off x="9365615" y="4530090"/>
            <a:ext cx="84709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Lebar</a:t>
            </a:r>
            <a:endParaRPr sz="18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2"/>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aphicFrame>
        <p:nvGraphicFramePr>
          <p:cNvPr id="160" name="Google Shape;160;p12"/>
          <p:cNvGraphicFramePr/>
          <p:nvPr/>
        </p:nvGraphicFramePr>
        <p:xfrm>
          <a:off x="609600" y="887730"/>
          <a:ext cx="3000000" cy="3000000"/>
        </p:xfrm>
        <a:graphic>
          <a:graphicData uri="http://schemas.openxmlformats.org/drawingml/2006/table">
            <a:tbl>
              <a:tblPr bandRow="1" firstRow="1">
                <a:noFill/>
                <a:tableStyleId>{65B30742-642D-4231-9421-E3D3FDFAFA0D}</a:tableStyleId>
              </a:tblPr>
              <a:tblGrid>
                <a:gridCol w="5486400"/>
                <a:gridCol w="5486400"/>
              </a:tblGrid>
              <a:tr h="778500">
                <a:tc>
                  <a:txBody>
                    <a:bodyPr/>
                    <a:lstStyle/>
                    <a:p>
                      <a:pPr indent="0" lvl="0" marL="0" marR="0" rtl="0" algn="l">
                        <a:spcBef>
                          <a:spcPts val="0"/>
                        </a:spcBef>
                        <a:spcAft>
                          <a:spcPts val="0"/>
                        </a:spcAft>
                        <a:buClr>
                          <a:schemeClr val="dk1"/>
                        </a:buClr>
                        <a:buSzPts val="2000"/>
                        <a:buFont typeface="Arial"/>
                        <a:buNone/>
                      </a:pPr>
                      <a:r>
                        <a:rPr lang="en-US" sz="2000" u="none" cap="none" strike="noStrike"/>
                        <a:t>Algortma Menghitung Luas Persegi Panjang</a:t>
                      </a:r>
                      <a:endParaRPr sz="2000" u="none" cap="none" strike="noStrike"/>
                    </a:p>
                  </a:txBody>
                  <a:tcPr marT="45725" marB="45725" marR="91450" marL="91450"/>
                </a:tc>
                <a:tc>
                  <a:txBody>
                    <a:bodyPr/>
                    <a:lstStyle/>
                    <a:p>
                      <a:pPr indent="0" lvl="0" marL="0" marR="0" rtl="0" algn="l">
                        <a:spcBef>
                          <a:spcPts val="0"/>
                        </a:spcBef>
                        <a:spcAft>
                          <a:spcPts val="0"/>
                        </a:spcAft>
                        <a:buClr>
                          <a:schemeClr val="dk1"/>
                        </a:buClr>
                        <a:buSzPts val="2000"/>
                        <a:buFont typeface="Arial"/>
                        <a:buNone/>
                      </a:pPr>
                      <a:r>
                        <a:rPr lang="en-US" sz="2000" u="none" cap="none" strike="noStrike"/>
                        <a:t>Algortma Menghitung Keliling Persegi Panjang</a:t>
                      </a:r>
                      <a:endParaRPr sz="2000" u="none" cap="none" strike="noStrike"/>
                    </a:p>
                    <a:p>
                      <a:pPr indent="0" lvl="0" marL="0" marR="0" rtl="0" algn="l">
                        <a:spcBef>
                          <a:spcPts val="0"/>
                        </a:spcBef>
                        <a:spcAft>
                          <a:spcPts val="0"/>
                        </a:spcAft>
                        <a:buClr>
                          <a:schemeClr val="dk1"/>
                        </a:buClr>
                        <a:buSzPts val="2000"/>
                        <a:buFont typeface="Arial"/>
                        <a:buNone/>
                      </a:pPr>
                      <a:r>
                        <a:t/>
                      </a:r>
                      <a:endParaRPr sz="2000" u="none" cap="none" strike="noStrike"/>
                    </a:p>
                  </a:txBody>
                  <a:tcPr marT="45725" marB="45725" marR="91450" marL="91450"/>
                </a:tc>
              </a:tr>
              <a:tr h="778500">
                <a:tc>
                  <a:txBody>
                    <a:bodyPr/>
                    <a:lstStyle/>
                    <a:p>
                      <a:pPr indent="-457200" lvl="0" marL="457200" marR="0" rtl="0" algn="l">
                        <a:spcBef>
                          <a:spcPts val="0"/>
                        </a:spcBef>
                        <a:spcAft>
                          <a:spcPts val="0"/>
                        </a:spcAft>
                        <a:buClr>
                          <a:schemeClr val="dk1"/>
                        </a:buClr>
                        <a:buSzPts val="2000"/>
                        <a:buFont typeface="Arial"/>
                        <a:buAutoNum type="arabicPeriod"/>
                      </a:pPr>
                      <a:r>
                        <a:rPr lang="en-US" sz="2000" u="none" cap="none" strike="noStrike"/>
                        <a:t>Mengetahui Besar Lebar dan Panjang Persegi Panjang</a:t>
                      </a:r>
                      <a:endParaRPr sz="2000" u="none" cap="none" strike="noStrike"/>
                    </a:p>
                    <a:p>
                      <a:pPr indent="-457200" lvl="0" marL="457200" marR="0" rtl="0" algn="l">
                        <a:spcBef>
                          <a:spcPts val="0"/>
                        </a:spcBef>
                        <a:spcAft>
                          <a:spcPts val="0"/>
                        </a:spcAft>
                        <a:buClr>
                          <a:schemeClr val="dk1"/>
                        </a:buClr>
                        <a:buSzPts val="2000"/>
                        <a:buFont typeface="Arial"/>
                        <a:buAutoNum type="arabicPeriod"/>
                      </a:pPr>
                      <a:r>
                        <a:rPr lang="en-US" sz="2000" u="none" cap="none" strike="noStrike"/>
                        <a:t>Menghitung Luas dengan Rumus Panjang x Lebar</a:t>
                      </a:r>
                      <a:endParaRPr sz="2000" u="none" cap="none" strike="noStrike"/>
                    </a:p>
                    <a:p>
                      <a:pPr indent="-457200" lvl="0" marL="457200" marR="0" rtl="0" algn="l">
                        <a:spcBef>
                          <a:spcPts val="0"/>
                        </a:spcBef>
                        <a:spcAft>
                          <a:spcPts val="0"/>
                        </a:spcAft>
                        <a:buClr>
                          <a:schemeClr val="dk1"/>
                        </a:buClr>
                        <a:buSzPts val="2000"/>
                        <a:buFont typeface="Arial"/>
                        <a:buAutoNum type="arabicPeriod"/>
                      </a:pPr>
                      <a:r>
                        <a:rPr lang="en-US" sz="2000" u="none" cap="none" strike="noStrike"/>
                        <a:t>Menampilkan hasil perhitungan</a:t>
                      </a:r>
                      <a:endParaRPr sz="2000" u="none" cap="none" strike="noStrike"/>
                    </a:p>
                  </a:txBody>
                  <a:tcPr marT="45725" marB="45725" marR="91450" marL="91450"/>
                </a:tc>
                <a:tc>
                  <a:txBody>
                    <a:bodyPr/>
                    <a:lstStyle/>
                    <a:p>
                      <a:pPr indent="-457200" lvl="0" marL="457200" marR="0" rtl="0" algn="l">
                        <a:spcBef>
                          <a:spcPts val="0"/>
                        </a:spcBef>
                        <a:spcAft>
                          <a:spcPts val="0"/>
                        </a:spcAft>
                        <a:buClr>
                          <a:schemeClr val="dk1"/>
                        </a:buClr>
                        <a:buSzPts val="2000"/>
                        <a:buFont typeface="Arial"/>
                        <a:buAutoNum type="arabicPeriod"/>
                      </a:pPr>
                      <a:r>
                        <a:rPr lang="en-US" sz="2000" u="none" cap="none" strike="noStrike"/>
                        <a:t>Mengetahui Besar Lebar dan Panjang Persegi Panjang</a:t>
                      </a:r>
                      <a:endParaRPr sz="2000" u="none" cap="none" strike="noStrike"/>
                    </a:p>
                    <a:p>
                      <a:pPr indent="-457200" lvl="0" marL="457200" marR="0" rtl="0" algn="l">
                        <a:spcBef>
                          <a:spcPts val="0"/>
                        </a:spcBef>
                        <a:spcAft>
                          <a:spcPts val="0"/>
                        </a:spcAft>
                        <a:buClr>
                          <a:schemeClr val="dk1"/>
                        </a:buClr>
                        <a:buSzPts val="2000"/>
                        <a:buFont typeface="Arial"/>
                        <a:buAutoNum type="arabicPeriod"/>
                      </a:pPr>
                      <a:r>
                        <a:rPr lang="en-US" sz="2000" u="none" cap="none" strike="noStrike"/>
                        <a:t>Menghitung keliling dengan rumus 2 x (Panjang + Lebar)</a:t>
                      </a:r>
                      <a:endParaRPr sz="2000" u="none" cap="none" strike="noStrike"/>
                    </a:p>
                    <a:p>
                      <a:pPr indent="-457200" lvl="0" marL="457200" marR="0" rtl="0" algn="l">
                        <a:spcBef>
                          <a:spcPts val="0"/>
                        </a:spcBef>
                        <a:spcAft>
                          <a:spcPts val="0"/>
                        </a:spcAft>
                        <a:buClr>
                          <a:schemeClr val="dk1"/>
                        </a:buClr>
                        <a:buSzPts val="2000"/>
                        <a:buFont typeface="Arial"/>
                        <a:buAutoNum type="arabicPeriod"/>
                      </a:pPr>
                      <a:r>
                        <a:rPr lang="en-US" sz="2000" u="none" cap="none" strike="noStrike"/>
                        <a:t>Menampilkan hasil perhitungan</a:t>
                      </a:r>
                      <a:endParaRPr sz="2000" u="none" cap="none" strike="noStrike"/>
                    </a:p>
                    <a:p>
                      <a:pPr indent="0" lvl="0" marL="0" marR="0" rtl="0" algn="l">
                        <a:spcBef>
                          <a:spcPts val="0"/>
                        </a:spcBef>
                        <a:spcAft>
                          <a:spcPts val="0"/>
                        </a:spcAft>
                        <a:buClr>
                          <a:schemeClr val="dk1"/>
                        </a:buClr>
                        <a:buSzPts val="2000"/>
                        <a:buFont typeface="Arial"/>
                        <a:buNone/>
                      </a:pPr>
                      <a:r>
                        <a:t/>
                      </a:r>
                      <a:endParaRPr sz="2000" u="none" cap="none" strike="noStrike"/>
                    </a:p>
                    <a:p>
                      <a:pPr indent="0" lvl="0" marL="0" marR="0" rtl="0" algn="l">
                        <a:spcBef>
                          <a:spcPts val="0"/>
                        </a:spcBef>
                        <a:spcAft>
                          <a:spcPts val="0"/>
                        </a:spcAft>
                        <a:buClr>
                          <a:schemeClr val="dk1"/>
                        </a:buClr>
                        <a:buSzPts val="2000"/>
                        <a:buFont typeface="Arial"/>
                        <a:buNone/>
                      </a:pPr>
                      <a:r>
                        <a:t/>
                      </a:r>
                      <a:endParaRPr sz="2000" u="none" cap="none" strike="noStrike"/>
                    </a:p>
                  </a:txBody>
                  <a:tcPr marT="45725" marB="45725" marR="91450" marL="91450"/>
                </a:tc>
              </a:tr>
            </a:tbl>
          </a:graphicData>
        </a:graphic>
      </p:graphicFrame>
      <p:pic>
        <p:nvPicPr>
          <p:cNvPr id="161" name="Google Shape;161;p12"/>
          <p:cNvPicPr preferRelativeResize="0"/>
          <p:nvPr/>
        </p:nvPicPr>
        <p:blipFill rotWithShape="1">
          <a:blip r:embed="rId3">
            <a:alphaModFix/>
          </a:blip>
          <a:srcRect b="0" l="0" r="0" t="0"/>
          <a:stretch/>
        </p:blipFill>
        <p:spPr>
          <a:xfrm>
            <a:off x="3853180" y="4258310"/>
            <a:ext cx="4844415" cy="236156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3"/>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3"/>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lang="en-US"/>
              <a:t>Algoritma tidak selalu dinyatakan dalam bentuk teks, seperti dicontohkan diatas. Ada juga penyajian dalam bentuk pseudokode (</a:t>
            </a:r>
            <a:r>
              <a:rPr i="1" lang="en-US"/>
              <a:t>pseudocode</a:t>
            </a:r>
            <a:r>
              <a:rPr lang="en-US"/>
              <a:t>) dan juga Diagram Alir (</a:t>
            </a:r>
            <a:r>
              <a:rPr i="1" lang="en-US"/>
              <a:t>Flow Chart</a:t>
            </a:r>
            <a:r>
              <a:rPr lang="en-US"/>
              <a:t>).</a:t>
            </a:r>
            <a:br>
              <a:rPr lang="en-US" sz="2800"/>
            </a:br>
            <a:endParaRPr/>
          </a:p>
          <a:p>
            <a:pPr indent="0" lvl="0" marL="0" rtl="0" algn="l">
              <a:spcBef>
                <a:spcPts val="480"/>
              </a:spcBef>
              <a:spcAft>
                <a:spcPts val="0"/>
              </a:spcAft>
              <a:buClr>
                <a:schemeClr val="dk1"/>
              </a:buClr>
              <a:buSzPts val="2400"/>
              <a:buFont typeface="Arial"/>
              <a:buNone/>
            </a:pPr>
            <a:r>
              <a:rPr lang="en-US" sz="2400"/>
              <a:t>Contoh Penyajian Algoritma Dalam Bentuk Pseudokode:</a:t>
            </a:r>
            <a:endParaRPr sz="2400"/>
          </a:p>
          <a:p>
            <a:pPr indent="0" lvl="0" marL="0" rtl="0" algn="l">
              <a:spcBef>
                <a:spcPts val="480"/>
              </a:spcBef>
              <a:spcAft>
                <a:spcPts val="0"/>
              </a:spcAft>
              <a:buClr>
                <a:schemeClr val="dk1"/>
              </a:buClr>
              <a:buSzPts val="2400"/>
              <a:buFont typeface="Arial"/>
              <a:buNone/>
            </a:pPr>
            <a:r>
              <a:t/>
            </a:r>
            <a:endParaRPr sz="2400"/>
          </a:p>
        </p:txBody>
      </p:sp>
      <p:graphicFrame>
        <p:nvGraphicFramePr>
          <p:cNvPr id="168" name="Google Shape;168;p13"/>
          <p:cNvGraphicFramePr/>
          <p:nvPr/>
        </p:nvGraphicFramePr>
        <p:xfrm>
          <a:off x="861060" y="4425315"/>
          <a:ext cx="3000000" cy="3000000"/>
        </p:xfrm>
        <a:graphic>
          <a:graphicData uri="http://schemas.openxmlformats.org/drawingml/2006/table">
            <a:tbl>
              <a:tblPr bandRow="1" firstRow="1">
                <a:noFill/>
                <a:tableStyleId>{65B30742-642D-4231-9421-E3D3FDFAFA0D}</a:tableStyleId>
              </a:tblPr>
              <a:tblGrid>
                <a:gridCol w="4818375"/>
                <a:gridCol w="5902950"/>
              </a:tblGrid>
              <a:tr h="527675">
                <a:tc>
                  <a:txBody>
                    <a:bodyPr/>
                    <a:lstStyle/>
                    <a:p>
                      <a:pPr indent="0" lvl="0" marL="0" marR="0" rtl="0" algn="l">
                        <a:spcBef>
                          <a:spcPts val="0"/>
                        </a:spcBef>
                        <a:spcAft>
                          <a:spcPts val="0"/>
                        </a:spcAft>
                        <a:buClr>
                          <a:schemeClr val="dk1"/>
                        </a:buClr>
                        <a:buSzPts val="2000"/>
                        <a:buFont typeface="Arial"/>
                        <a:buNone/>
                      </a:pPr>
                      <a:r>
                        <a:rPr lang="en-US" sz="2000" u="none" cap="none" strike="noStrike"/>
                        <a:t>Luas Persegi Panjang</a:t>
                      </a:r>
                      <a:endParaRPr sz="2000" u="none" cap="none" strike="noStrike"/>
                    </a:p>
                  </a:txBody>
                  <a:tcPr marT="45725" marB="45725" marR="91450" marL="91450"/>
                </a:tc>
                <a:tc>
                  <a:txBody>
                    <a:bodyPr/>
                    <a:lstStyle/>
                    <a:p>
                      <a:pPr indent="0" lvl="0" marL="0" marR="0" rtl="0" algn="l">
                        <a:spcBef>
                          <a:spcPts val="0"/>
                        </a:spcBef>
                        <a:spcAft>
                          <a:spcPts val="0"/>
                        </a:spcAft>
                        <a:buClr>
                          <a:schemeClr val="dk1"/>
                        </a:buClr>
                        <a:buSzPts val="2000"/>
                        <a:buFont typeface="Arial"/>
                        <a:buNone/>
                      </a:pPr>
                      <a:r>
                        <a:rPr lang="en-US" sz="2000" u="none" cap="none" strike="noStrike"/>
                        <a:t> Keliling Persegi Panjang</a:t>
                      </a:r>
                      <a:endParaRPr sz="2000" u="none" cap="none" strike="noStrike"/>
                    </a:p>
                  </a:txBody>
                  <a:tcPr marT="45725" marB="45725" marR="91450" marL="91450"/>
                </a:tc>
              </a:tr>
              <a:tr h="1636400">
                <a:tc>
                  <a:txBody>
                    <a:bodyPr/>
                    <a:lstStyle/>
                    <a:p>
                      <a:pPr indent="-457200" lvl="0" marL="457200" marR="0" rtl="0" algn="l">
                        <a:spcBef>
                          <a:spcPts val="0"/>
                        </a:spcBef>
                        <a:spcAft>
                          <a:spcPts val="0"/>
                        </a:spcAft>
                        <a:buClr>
                          <a:schemeClr val="dk1"/>
                        </a:buClr>
                        <a:buSzPts val="2000"/>
                        <a:buFont typeface="Arial"/>
                        <a:buAutoNum type="arabicPeriod"/>
                      </a:pPr>
                      <a:r>
                        <a:rPr lang="en-US" sz="2000" u="none" cap="none" strike="noStrike"/>
                        <a:t>Panjang &lt;- 10</a:t>
                      </a:r>
                      <a:endParaRPr sz="2000" u="none" cap="none" strike="noStrike"/>
                    </a:p>
                    <a:p>
                      <a:pPr indent="-457200" lvl="0" marL="457200" marR="0" rtl="0" algn="l">
                        <a:spcBef>
                          <a:spcPts val="0"/>
                        </a:spcBef>
                        <a:spcAft>
                          <a:spcPts val="0"/>
                        </a:spcAft>
                        <a:buClr>
                          <a:schemeClr val="dk1"/>
                        </a:buClr>
                        <a:buSzPts val="2000"/>
                        <a:buFont typeface="Arial"/>
                        <a:buAutoNum type="arabicPeriod"/>
                      </a:pPr>
                      <a:r>
                        <a:rPr lang="en-US" sz="2000" u="none" cap="none" strike="noStrike"/>
                        <a:t>Lebar &lt;- 5</a:t>
                      </a:r>
                      <a:endParaRPr sz="2000" u="none" cap="none" strike="noStrike"/>
                    </a:p>
                    <a:p>
                      <a:pPr indent="-457200" lvl="0" marL="457200" marR="0" rtl="0" algn="l">
                        <a:spcBef>
                          <a:spcPts val="0"/>
                        </a:spcBef>
                        <a:spcAft>
                          <a:spcPts val="0"/>
                        </a:spcAft>
                        <a:buClr>
                          <a:schemeClr val="dk1"/>
                        </a:buClr>
                        <a:buSzPts val="2000"/>
                        <a:buFont typeface="Arial"/>
                        <a:buAutoNum type="arabicPeriod"/>
                      </a:pPr>
                      <a:r>
                        <a:rPr lang="en-US" sz="2000" u="none" cap="none" strike="noStrike"/>
                        <a:t>Luas = Panjang * Lebar  &lt;- 10 * 5</a:t>
                      </a:r>
                      <a:endParaRPr sz="2000" u="none" cap="none" strike="noStrike"/>
                    </a:p>
                    <a:p>
                      <a:pPr indent="-457200" lvl="0" marL="457200" marR="0" rtl="0" algn="l">
                        <a:spcBef>
                          <a:spcPts val="0"/>
                        </a:spcBef>
                        <a:spcAft>
                          <a:spcPts val="0"/>
                        </a:spcAft>
                        <a:buClr>
                          <a:schemeClr val="dk1"/>
                        </a:buClr>
                        <a:buSzPts val="2000"/>
                        <a:buFont typeface="Arial"/>
                        <a:buAutoNum type="arabicPeriod"/>
                      </a:pPr>
                      <a:r>
                        <a:rPr lang="en-US" sz="2000" u="none" cap="none" strike="noStrike"/>
                        <a:t>Tampilkan Nilai Luas</a:t>
                      </a:r>
                      <a:endParaRPr sz="2000" u="none" cap="none" strike="noStrike"/>
                    </a:p>
                  </a:txBody>
                  <a:tcPr marT="45725" marB="45725" marR="91450" marL="91450"/>
                </a:tc>
                <a:tc>
                  <a:txBody>
                    <a:bodyPr/>
                    <a:lstStyle/>
                    <a:p>
                      <a:pPr indent="-457200" lvl="0" marL="457200" marR="0" rtl="0" algn="l">
                        <a:spcBef>
                          <a:spcPts val="0"/>
                        </a:spcBef>
                        <a:spcAft>
                          <a:spcPts val="0"/>
                        </a:spcAft>
                        <a:buClr>
                          <a:schemeClr val="dk1"/>
                        </a:buClr>
                        <a:buSzPts val="2000"/>
                        <a:buFont typeface="Arial"/>
                        <a:buAutoNum type="arabicPeriod"/>
                      </a:pPr>
                      <a:r>
                        <a:rPr lang="en-US" sz="2000" u="none" cap="none" strike="noStrike"/>
                        <a:t>Panjang &lt;- 10</a:t>
                      </a:r>
                      <a:endParaRPr sz="2000" u="none" cap="none" strike="noStrike"/>
                    </a:p>
                    <a:p>
                      <a:pPr indent="-457200" lvl="0" marL="457200" marR="0" rtl="0" algn="l">
                        <a:spcBef>
                          <a:spcPts val="0"/>
                        </a:spcBef>
                        <a:spcAft>
                          <a:spcPts val="0"/>
                        </a:spcAft>
                        <a:buClr>
                          <a:schemeClr val="dk1"/>
                        </a:buClr>
                        <a:buSzPts val="2000"/>
                        <a:buFont typeface="Arial"/>
                        <a:buAutoNum type="arabicPeriod"/>
                      </a:pPr>
                      <a:r>
                        <a:rPr lang="en-US" sz="2000" u="none" cap="none" strike="noStrike"/>
                        <a:t>Lebar &lt;- 5</a:t>
                      </a:r>
                      <a:endParaRPr sz="2000" u="none" cap="none" strike="noStrike"/>
                    </a:p>
                    <a:p>
                      <a:pPr indent="-457200" lvl="0" marL="457200" marR="0" rtl="0" algn="l">
                        <a:spcBef>
                          <a:spcPts val="0"/>
                        </a:spcBef>
                        <a:spcAft>
                          <a:spcPts val="0"/>
                        </a:spcAft>
                        <a:buClr>
                          <a:schemeClr val="dk1"/>
                        </a:buClr>
                        <a:buSzPts val="2000"/>
                        <a:buFont typeface="Arial"/>
                        <a:buAutoNum type="arabicPeriod"/>
                      </a:pPr>
                      <a:r>
                        <a:rPr lang="en-US" sz="2000" u="none" cap="none" strike="noStrike"/>
                        <a:t>Keliling =  2 * (Panjang+Lebar) &lt;- 2 *(10 + 5)</a:t>
                      </a:r>
                      <a:endParaRPr sz="2000" u="none" cap="none" strike="noStrike"/>
                    </a:p>
                    <a:p>
                      <a:pPr indent="0" lvl="0" marL="0" marR="0" rtl="0" algn="l">
                        <a:spcBef>
                          <a:spcPts val="0"/>
                        </a:spcBef>
                        <a:spcAft>
                          <a:spcPts val="0"/>
                        </a:spcAft>
                        <a:buClr>
                          <a:schemeClr val="dk1"/>
                        </a:buClr>
                        <a:buSzPts val="2000"/>
                        <a:buFont typeface="Arial"/>
                        <a:buNone/>
                      </a:pPr>
                      <a:r>
                        <a:rPr lang="en-US" sz="2000" u="none" cap="none" strike="noStrike"/>
                        <a:t>4.    Tampilkan Nilai Keliling</a:t>
                      </a:r>
                      <a:endParaRPr sz="2000" u="none" cap="none" strike="noStrike"/>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4"/>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pic>
        <p:nvPicPr>
          <p:cNvPr descr="flowchart_luas_keliling_persegi_panjang" id="174" name="Google Shape;174;p14"/>
          <p:cNvPicPr preferRelativeResize="0"/>
          <p:nvPr>
            <p:ph idx="1" type="body"/>
          </p:nvPr>
        </p:nvPicPr>
        <p:blipFill rotWithShape="1">
          <a:blip r:embed="rId3">
            <a:alphaModFix/>
          </a:blip>
          <a:srcRect b="0" l="0" r="0" t="0"/>
          <a:stretch/>
        </p:blipFill>
        <p:spPr>
          <a:xfrm>
            <a:off x="3321050" y="1835150"/>
            <a:ext cx="5285740" cy="4819015"/>
          </a:xfrm>
          <a:prstGeom prst="rect">
            <a:avLst/>
          </a:prstGeom>
          <a:noFill/>
          <a:ln>
            <a:noFill/>
          </a:ln>
        </p:spPr>
      </p:pic>
      <p:sp>
        <p:nvSpPr>
          <p:cNvPr id="175" name="Google Shape;175;p14"/>
          <p:cNvSpPr txBox="1"/>
          <p:nvPr/>
        </p:nvSpPr>
        <p:spPr>
          <a:xfrm>
            <a:off x="609600" y="1005205"/>
            <a:ext cx="7433945" cy="8299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Contoh Penyajian Algoritma Dalam Bentuk Flowchart:</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b="1" sz="24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5"/>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pic>
        <p:nvPicPr>
          <p:cNvPr descr="simbol-flowchart-algoritma" id="181" name="Google Shape;181;p15"/>
          <p:cNvPicPr preferRelativeResize="0"/>
          <p:nvPr>
            <p:ph idx="1" type="body"/>
          </p:nvPr>
        </p:nvPicPr>
        <p:blipFill rotWithShape="1">
          <a:blip r:embed="rId3">
            <a:alphaModFix/>
          </a:blip>
          <a:srcRect b="0" l="0" r="0" t="0"/>
          <a:stretch/>
        </p:blipFill>
        <p:spPr>
          <a:xfrm>
            <a:off x="1106170" y="995680"/>
            <a:ext cx="9820275" cy="557911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6"/>
          <p:cNvSpPr txBox="1"/>
          <p:nvPr>
            <p:ph type="title"/>
          </p:nvPr>
        </p:nvSpPr>
        <p:spPr>
          <a:xfrm>
            <a:off x="831851" y="571183"/>
            <a:ext cx="10515600" cy="28527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Mengenal Bahasa Pemrogaman C/C++</a:t>
            </a:r>
            <a:endParaRPr/>
          </a:p>
        </p:txBody>
      </p:sp>
      <p:sp>
        <p:nvSpPr>
          <p:cNvPr id="187" name="Google Shape;187;p16"/>
          <p:cNvSpPr txBox="1"/>
          <p:nvPr>
            <p:ph idx="1" type="body"/>
          </p:nvPr>
        </p:nvSpPr>
        <p:spPr>
          <a:xfrm>
            <a:off x="831851" y="4165918"/>
            <a:ext cx="10515600" cy="15001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lang="en-US"/>
              <a:t>Materi yang akan dibahas:</a:t>
            </a:r>
            <a:endParaRPr/>
          </a:p>
          <a:p>
            <a:pPr indent="-457200" lvl="1" marL="914400" rtl="0" algn="l">
              <a:spcBef>
                <a:spcPts val="400"/>
              </a:spcBef>
              <a:spcAft>
                <a:spcPts val="0"/>
              </a:spcAft>
              <a:buClr>
                <a:schemeClr val="dk1"/>
              </a:buClr>
              <a:buSzPts val="2000"/>
              <a:buFont typeface="Arial"/>
              <a:buAutoNum type="arabicPeriod"/>
            </a:pPr>
            <a:r>
              <a:rPr lang="en-US"/>
              <a:t>Pengenalan Bahasa C</a:t>
            </a:r>
            <a:endParaRPr/>
          </a:p>
          <a:p>
            <a:pPr indent="-457200" lvl="1" marL="914400" rtl="0" algn="l">
              <a:spcBef>
                <a:spcPts val="400"/>
              </a:spcBef>
              <a:spcAft>
                <a:spcPts val="0"/>
              </a:spcAft>
              <a:buClr>
                <a:schemeClr val="dk1"/>
              </a:buClr>
              <a:buSzPts val="2000"/>
              <a:buFont typeface="Arial"/>
              <a:buAutoNum type="arabicPeriod"/>
            </a:pPr>
            <a:r>
              <a:rPr lang="en-US"/>
              <a:t>Syntaks Dasar Bahasa C</a:t>
            </a:r>
            <a:endParaRPr/>
          </a:p>
          <a:p>
            <a:pPr indent="-457200" lvl="1" marL="914400" rtl="0" algn="l">
              <a:spcBef>
                <a:spcPts val="400"/>
              </a:spcBef>
              <a:spcAft>
                <a:spcPts val="0"/>
              </a:spcAft>
              <a:buClr>
                <a:schemeClr val="dk1"/>
              </a:buClr>
              <a:buSzPts val="2000"/>
              <a:buFont typeface="Arial"/>
              <a:buAutoNum type="arabicPeriod"/>
            </a:pPr>
            <a:r>
              <a:rPr lang="en-US"/>
              <a:t>Variabel dan Tipe Data</a:t>
            </a:r>
            <a:endParaRPr/>
          </a:p>
          <a:p>
            <a:pPr indent="0" lvl="1" marL="457200" rtl="0" algn="l">
              <a:spcBef>
                <a:spcPts val="400"/>
              </a:spcBef>
              <a:spcAft>
                <a:spcPts val="0"/>
              </a:spcAft>
              <a:buClr>
                <a:schemeClr val="dk1"/>
              </a:buClr>
              <a:buSzPts val="2000"/>
              <a:buFont typeface="Arial"/>
              <a:buNone/>
            </a:pPr>
            <a:r>
              <a:t/>
            </a:r>
            <a:endParaRPr/>
          </a:p>
          <a:p>
            <a:pPr indent="-330200" lvl="1" marL="914400" rtl="0" algn="l">
              <a:spcBef>
                <a:spcPts val="400"/>
              </a:spcBef>
              <a:spcAft>
                <a:spcPts val="0"/>
              </a:spcAft>
              <a:buClr>
                <a:schemeClr val="dk1"/>
              </a:buClr>
              <a:buSzPts val="2000"/>
              <a:buFont typeface="Arial"/>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7"/>
          <p:cNvSpPr txBox="1"/>
          <p:nvPr>
            <p:ph type="title"/>
          </p:nvPr>
        </p:nvSpPr>
        <p:spPr>
          <a:xfrm>
            <a:off x="609600" y="190500"/>
            <a:ext cx="10972800" cy="582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 Pengenalan Bahasa C</a:t>
            </a:r>
            <a:endParaRPr/>
          </a:p>
        </p:txBody>
      </p:sp>
      <p:sp>
        <p:nvSpPr>
          <p:cNvPr id="193" name="Google Shape;193;p17"/>
          <p:cNvSpPr txBox="1"/>
          <p:nvPr>
            <p:ph idx="1" type="body"/>
          </p:nvPr>
        </p:nvSpPr>
        <p:spPr>
          <a:xfrm>
            <a:off x="457200" y="1161415"/>
            <a:ext cx="11542395"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b="1" lang="en-US" sz="2800"/>
              <a:t>Bahasa C </a:t>
            </a:r>
            <a:r>
              <a:rPr lang="en-US" sz="2800"/>
              <a:t>adalah </a:t>
            </a:r>
            <a:r>
              <a:rPr b="1" lang="en-US" sz="2800"/>
              <a:t>bahasa permrogaman tingkat tingg</a:t>
            </a:r>
            <a:r>
              <a:rPr lang="en-US" sz="2800"/>
              <a:t>i sebab bahasa yang digunakan adalah </a:t>
            </a:r>
            <a:r>
              <a:rPr b="1" lang="en-US" sz="2800"/>
              <a:t>bahasa yang mudah dibaca</a:t>
            </a:r>
            <a:r>
              <a:rPr lang="en-US" sz="2800"/>
              <a:t> </a:t>
            </a:r>
            <a:r>
              <a:rPr b="1" lang="en-US" sz="2800"/>
              <a:t>oleh manusia</a:t>
            </a:r>
            <a:r>
              <a:rPr lang="en-US" sz="2800"/>
              <a:t>.</a:t>
            </a:r>
            <a:br>
              <a:rPr lang="en-US" sz="2800"/>
            </a:br>
            <a:endParaRPr sz="2800"/>
          </a:p>
          <a:p>
            <a:pPr indent="-342900" lvl="0" marL="342900" rtl="0" algn="l">
              <a:spcBef>
                <a:spcPts val="560"/>
              </a:spcBef>
              <a:spcAft>
                <a:spcPts val="0"/>
              </a:spcAft>
              <a:buClr>
                <a:schemeClr val="dk1"/>
              </a:buClr>
              <a:buSzPts val="2800"/>
              <a:buFont typeface="Arial"/>
              <a:buChar char="•"/>
            </a:pPr>
            <a:r>
              <a:rPr lang="en-US" sz="2800"/>
              <a:t>Untuk </a:t>
            </a:r>
            <a:r>
              <a:rPr b="1" lang="en-US" sz="2800"/>
              <a:t>memprogram Bahasa C</a:t>
            </a:r>
            <a:r>
              <a:rPr lang="en-US" sz="2800"/>
              <a:t>  ada hal </a:t>
            </a:r>
            <a:r>
              <a:rPr b="1" lang="en-US" sz="2800"/>
              <a:t>yang perlu disiapkan </a:t>
            </a:r>
            <a:r>
              <a:rPr lang="en-US" sz="2800"/>
              <a:t>adalah </a:t>
            </a:r>
            <a:r>
              <a:rPr b="1" lang="en-US" sz="2800"/>
              <a:t>IDE</a:t>
            </a:r>
            <a:r>
              <a:rPr lang="en-US" sz="2800"/>
              <a:t>. IDE (</a:t>
            </a:r>
            <a:r>
              <a:rPr i="1" lang="en-US" sz="2800"/>
              <a:t>Integrated Development Environment </a:t>
            </a:r>
            <a:r>
              <a:rPr lang="en-US" sz="2800"/>
              <a:t>) merupakan t</a:t>
            </a:r>
            <a:r>
              <a:rPr b="1" lang="en-US" sz="2800"/>
              <a:t>eks editor khusus</a:t>
            </a:r>
            <a:r>
              <a:rPr lang="en-US" sz="2800"/>
              <a:t> dimana IDE dapat </a:t>
            </a:r>
            <a:r>
              <a:rPr b="1" lang="en-US" sz="2800"/>
              <a:t>memudahkan programer</a:t>
            </a:r>
            <a:r>
              <a:rPr lang="en-US" sz="2800"/>
              <a:t> dalam </a:t>
            </a:r>
            <a:r>
              <a:rPr b="1" lang="en-US" sz="2800"/>
              <a:t>membuat program,</a:t>
            </a:r>
            <a:r>
              <a:rPr lang="en-US" sz="2800"/>
              <a:t> sebab didalamnya berisi </a:t>
            </a:r>
            <a:r>
              <a:rPr b="1" lang="en-US" sz="2800"/>
              <a:t>compiler </a:t>
            </a:r>
            <a:r>
              <a:rPr lang="en-US" sz="2800"/>
              <a:t>dan </a:t>
            </a:r>
            <a:r>
              <a:rPr b="1" lang="en-US" sz="2800"/>
              <a:t>peralatan</a:t>
            </a:r>
            <a:r>
              <a:rPr lang="en-US" sz="2800"/>
              <a:t> lain yang dibutuhkan </a:t>
            </a:r>
            <a:r>
              <a:rPr b="1" lang="en-US" sz="2800"/>
              <a:t>untuk development</a:t>
            </a:r>
            <a:r>
              <a:rPr lang="en-US" sz="2800"/>
              <a:t>. Salah satu contohnya IDE untuk memprogram bahasa C, adalah </a:t>
            </a:r>
            <a:r>
              <a:rPr b="1" lang="en-US" sz="2800"/>
              <a:t>Codeblocks</a:t>
            </a:r>
            <a:r>
              <a:rPr lang="en-US" sz="2800"/>
              <a:t>,</a:t>
            </a:r>
            <a:endParaRPr sz="2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8"/>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 Syntaks Dasar Bahasa C</a:t>
            </a:r>
            <a:endParaRPr/>
          </a:p>
        </p:txBody>
      </p:sp>
      <p:sp>
        <p:nvSpPr>
          <p:cNvPr id="199" name="Google Shape;199;p18"/>
          <p:cNvSpPr txBox="1"/>
          <p:nvPr>
            <p:ph idx="1" type="body"/>
          </p:nvPr>
        </p:nvSpPr>
        <p:spPr>
          <a:xfrm>
            <a:off x="609600" y="1174750"/>
            <a:ext cx="823087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Contoh Program Bahasa C:</a:t>
            </a:r>
            <a:endParaRPr/>
          </a:p>
          <a:p>
            <a:pPr indent="0" lvl="0" marL="0" rtl="0" algn="l">
              <a:spcBef>
                <a:spcPts val="640"/>
              </a:spcBef>
              <a:spcAft>
                <a:spcPts val="0"/>
              </a:spcAft>
              <a:buClr>
                <a:schemeClr val="dk1"/>
              </a:buClr>
              <a:buSzPts val="3200"/>
              <a:buFont typeface="Arial"/>
              <a:buNone/>
            </a:pPr>
            <a:r>
              <a:t/>
            </a:r>
            <a:endParaRPr/>
          </a:p>
        </p:txBody>
      </p:sp>
      <p:graphicFrame>
        <p:nvGraphicFramePr>
          <p:cNvPr id="200" name="Google Shape;200;p18"/>
          <p:cNvGraphicFramePr/>
          <p:nvPr/>
        </p:nvGraphicFramePr>
        <p:xfrm>
          <a:off x="609600" y="1730375"/>
          <a:ext cx="10375901" cy="4901565"/>
        </p:xfrm>
        <a:graphic>
          <a:graphicData uri="http://schemas.openxmlformats.org/presentationml/2006/ole">
            <mc:AlternateContent>
              <mc:Choice Requires="v">
                <p:oleObj r:id="rId4" imgH="4901565" imgW="10375901" progId="Paint.Picture" spid="_x0000_s1">
                  <p:embed/>
                </p:oleObj>
              </mc:Choice>
              <mc:Fallback>
                <p:oleObj r:id="rId5" imgH="4901565" imgW="10375901" progId="Paint.Picture">
                  <p:embed/>
                  <p:pic>
                    <p:nvPicPr>
                      <p:cNvPr id="200" name="Google Shape;200;p18"/>
                      <p:cNvPicPr preferRelativeResize="0"/>
                      <p:nvPr/>
                    </p:nvPicPr>
                    <p:blipFill rotWithShape="1">
                      <a:blip r:embed="rId6">
                        <a:alphaModFix/>
                      </a:blip>
                      <a:srcRect b="0" l="0" r="0" t="0"/>
                      <a:stretch/>
                    </p:blipFill>
                    <p:spPr>
                      <a:xfrm>
                        <a:off x="609600" y="1730375"/>
                        <a:ext cx="10375901" cy="4901565"/>
                      </a:xfrm>
                      <a:prstGeom prst="rect">
                        <a:avLst/>
                      </a:prstGeom>
                      <a:noFill/>
                      <a:ln>
                        <a:noFill/>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9"/>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 Variable dan Tipe Data</a:t>
            </a:r>
            <a:endParaRPr/>
          </a:p>
        </p:txBody>
      </p:sp>
      <p:sp>
        <p:nvSpPr>
          <p:cNvPr id="206" name="Google Shape;206;p19"/>
          <p:cNvSpPr txBox="1"/>
          <p:nvPr>
            <p:ph idx="1" type="body"/>
          </p:nvPr>
        </p:nvSpPr>
        <p:spPr>
          <a:xfrm>
            <a:off x="331470" y="1086485"/>
            <a:ext cx="5384800" cy="495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rPr b="1" lang="en-US" sz="2800"/>
              <a:t>Variabel </a:t>
            </a:r>
            <a:r>
              <a:rPr lang="en-US" sz="2800"/>
              <a:t>adalah </a:t>
            </a:r>
            <a:r>
              <a:rPr b="1" lang="en-US" sz="2800"/>
              <a:t>sebuah tempat menyimpan sebuah nilai</a:t>
            </a:r>
            <a:r>
              <a:rPr lang="en-US" sz="2800"/>
              <a:t>. Sementara tipe data adalah jenis nilai yang akan tersimpan dalam variabel. </a:t>
            </a:r>
            <a:endParaRPr sz="2800"/>
          </a:p>
          <a:p>
            <a:pPr indent="0" lvl="0" marL="0" rtl="0" algn="l">
              <a:spcBef>
                <a:spcPts val="560"/>
              </a:spcBef>
              <a:spcAft>
                <a:spcPts val="0"/>
              </a:spcAft>
              <a:buClr>
                <a:schemeClr val="dk1"/>
              </a:buClr>
              <a:buSzPts val="2800"/>
              <a:buFont typeface="Arial"/>
              <a:buNone/>
            </a:pPr>
            <a:r>
              <a:rPr lang="en-US" sz="2800"/>
              <a:t>Pada pelajaran matematika, kita sering menemukan </a:t>
            </a:r>
            <a:r>
              <a:rPr b="1" lang="en-US" sz="2800"/>
              <a:t>x </a:t>
            </a:r>
            <a:r>
              <a:rPr lang="en-US" sz="2800"/>
              <a:t>dan </a:t>
            </a:r>
            <a:r>
              <a:rPr b="1" lang="en-US" sz="2800"/>
              <a:t>y</a:t>
            </a:r>
            <a:r>
              <a:rPr lang="en-US" sz="2800"/>
              <a:t>. Nah Si </a:t>
            </a:r>
            <a:r>
              <a:rPr b="1" lang="en-US" sz="2800"/>
              <a:t>x </a:t>
            </a:r>
            <a:r>
              <a:rPr lang="en-US" sz="2800"/>
              <a:t>dan </a:t>
            </a:r>
            <a:r>
              <a:rPr b="1" lang="en-US" sz="2800"/>
              <a:t>y </a:t>
            </a:r>
            <a:r>
              <a:rPr lang="en-US" sz="2800"/>
              <a:t>ini disebut variabel, karena tugasnya menyimpan nilai.</a:t>
            </a:r>
            <a:endParaRPr sz="2800"/>
          </a:p>
          <a:p>
            <a:pPr indent="0" lvl="0" marL="0" rtl="0" algn="l">
              <a:spcBef>
                <a:spcPts val="560"/>
              </a:spcBef>
              <a:spcAft>
                <a:spcPts val="0"/>
              </a:spcAft>
              <a:buClr>
                <a:schemeClr val="dk1"/>
              </a:buClr>
              <a:buSzPts val="2800"/>
              <a:buFont typeface="Arial"/>
              <a:buNone/>
            </a:pPr>
            <a:r>
              <a:t/>
            </a:r>
            <a:endParaRPr sz="2800"/>
          </a:p>
        </p:txBody>
      </p:sp>
      <p:pic>
        <p:nvPicPr>
          <p:cNvPr id="207" name="Google Shape;207;p19"/>
          <p:cNvPicPr preferRelativeResize="0"/>
          <p:nvPr>
            <p:ph idx="2" type="body"/>
          </p:nvPr>
        </p:nvPicPr>
        <p:blipFill rotWithShape="1">
          <a:blip r:embed="rId3">
            <a:alphaModFix/>
          </a:blip>
          <a:srcRect b="0" l="14290" r="20982" t="17911"/>
          <a:stretch/>
        </p:blipFill>
        <p:spPr>
          <a:xfrm>
            <a:off x="5808980" y="1086485"/>
            <a:ext cx="6127115" cy="3921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831851" y="1709738"/>
            <a:ext cx="10515600" cy="28527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5400"/>
              <a:t>Apa Itu Bahasa Pemrograman?</a:t>
            </a:r>
            <a:endParaRPr sz="5400"/>
          </a:p>
        </p:txBody>
      </p:sp>
      <p:sp>
        <p:nvSpPr>
          <p:cNvPr id="92" name="Google Shape;92;p2"/>
          <p:cNvSpPr txBox="1"/>
          <p:nvPr>
            <p:ph idx="1" type="body"/>
          </p:nvPr>
        </p:nvSpPr>
        <p:spPr>
          <a:xfrm>
            <a:off x="831851" y="4589463"/>
            <a:ext cx="10515600" cy="15001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lang="en-US"/>
              <a:t>Materi yang akan dibahas:</a:t>
            </a:r>
            <a:endParaRPr/>
          </a:p>
          <a:p>
            <a:pPr indent="-457200" lvl="1" marL="914400" rtl="0" algn="l">
              <a:spcBef>
                <a:spcPts val="400"/>
              </a:spcBef>
              <a:spcAft>
                <a:spcPts val="0"/>
              </a:spcAft>
              <a:buClr>
                <a:schemeClr val="dk1"/>
              </a:buClr>
              <a:buSzPts val="2000"/>
              <a:buFont typeface="Arial"/>
              <a:buAutoNum type="arabicPeriod"/>
            </a:pPr>
            <a:r>
              <a:rPr b="1" lang="en-US"/>
              <a:t>Apa Itu Bahasa Pemrograman?</a:t>
            </a:r>
            <a:endParaRPr b="1"/>
          </a:p>
          <a:p>
            <a:pPr indent="-457200" lvl="1" marL="914400" rtl="0" algn="l">
              <a:spcBef>
                <a:spcPts val="400"/>
              </a:spcBef>
              <a:spcAft>
                <a:spcPts val="0"/>
              </a:spcAft>
              <a:buClr>
                <a:schemeClr val="dk1"/>
              </a:buClr>
              <a:buSzPts val="2000"/>
              <a:buFont typeface="Arial"/>
              <a:buAutoNum type="arabicPeriod"/>
            </a:pPr>
            <a:r>
              <a:rPr b="1" lang="en-US"/>
              <a:t>Penerjemah Program</a:t>
            </a:r>
            <a:endParaRPr b="1"/>
          </a:p>
          <a:p>
            <a:pPr indent="-457200" lvl="1" marL="914400" rtl="0" algn="l">
              <a:spcBef>
                <a:spcPts val="400"/>
              </a:spcBef>
              <a:spcAft>
                <a:spcPts val="0"/>
              </a:spcAft>
              <a:buClr>
                <a:schemeClr val="dk1"/>
              </a:buClr>
              <a:buSzPts val="2000"/>
              <a:buFont typeface="Arial"/>
              <a:buAutoNum type="arabicPeriod"/>
            </a:pPr>
            <a:r>
              <a:rPr b="1" lang="en-US"/>
              <a:t> Apa itu Algoritma</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0"/>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Apa pentingnya variable?</a:t>
            </a:r>
            <a:endParaRPr/>
          </a:p>
        </p:txBody>
      </p:sp>
      <p:sp>
        <p:nvSpPr>
          <p:cNvPr id="213" name="Google Shape;213;p20"/>
          <p:cNvSpPr txBox="1"/>
          <p:nvPr>
            <p:ph idx="1" type="body"/>
          </p:nvPr>
        </p:nvSpPr>
        <p:spPr>
          <a:xfrm>
            <a:off x="490220" y="952500"/>
            <a:ext cx="10972800" cy="560197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US" sz="2400"/>
              <a:t>Inti dari sebuah program komputer adalah </a:t>
            </a:r>
            <a:r>
              <a:rPr b="1" lang="en-US" sz="2400"/>
              <a:t>menerima input</a:t>
            </a:r>
            <a:r>
              <a:rPr lang="en-US" sz="2400"/>
              <a:t>, </a:t>
            </a:r>
            <a:r>
              <a:rPr b="1" lang="en-US" sz="2400"/>
              <a:t>melakukan pemrosesan,</a:t>
            </a:r>
            <a:r>
              <a:rPr lang="en-US" sz="2400"/>
              <a:t> dan </a:t>
            </a:r>
            <a:r>
              <a:rPr b="1" lang="en-US" sz="2400"/>
              <a:t>menghasilkan output</a:t>
            </a:r>
            <a:r>
              <a:rPr lang="en-US" sz="2400"/>
              <a:t>.</a:t>
            </a:r>
            <a:endParaRPr sz="2400"/>
          </a:p>
          <a:p>
            <a:pPr indent="-190500" lvl="0" marL="342900" rtl="0" algn="l">
              <a:spcBef>
                <a:spcPts val="480"/>
              </a:spcBef>
              <a:spcAft>
                <a:spcPts val="0"/>
              </a:spcAft>
              <a:buClr>
                <a:schemeClr val="dk1"/>
              </a:buClr>
              <a:buSzPts val="2400"/>
              <a:buFont typeface="Arial"/>
              <a:buNone/>
            </a:pPr>
            <a:r>
              <a:t/>
            </a:r>
            <a:endParaRPr sz="2400"/>
          </a:p>
          <a:p>
            <a:pPr indent="-190500" lvl="0" marL="342900" rtl="0" algn="l">
              <a:spcBef>
                <a:spcPts val="480"/>
              </a:spcBef>
              <a:spcAft>
                <a:spcPts val="0"/>
              </a:spcAft>
              <a:buClr>
                <a:schemeClr val="dk1"/>
              </a:buClr>
              <a:buSzPts val="2400"/>
              <a:buFont typeface="Arial"/>
              <a:buNone/>
            </a:pPr>
            <a:r>
              <a:t/>
            </a:r>
            <a:endParaRPr sz="2400"/>
          </a:p>
          <a:p>
            <a:pPr indent="-190500" lvl="0" marL="342900" rtl="0" algn="l">
              <a:spcBef>
                <a:spcPts val="480"/>
              </a:spcBef>
              <a:spcAft>
                <a:spcPts val="0"/>
              </a:spcAft>
              <a:buClr>
                <a:schemeClr val="dk1"/>
              </a:buClr>
              <a:buSzPts val="2400"/>
              <a:buFont typeface="Arial"/>
              <a:buNone/>
            </a:pPr>
            <a:r>
              <a:t/>
            </a:r>
            <a:endParaRPr sz="2400"/>
          </a:p>
          <a:p>
            <a:pPr indent="0" lvl="0" marL="0" rtl="0" algn="l">
              <a:spcBef>
                <a:spcPts val="480"/>
              </a:spcBef>
              <a:spcAft>
                <a:spcPts val="0"/>
              </a:spcAft>
              <a:buClr>
                <a:schemeClr val="dk1"/>
              </a:buClr>
              <a:buSzPts val="2400"/>
              <a:buFont typeface="Arial"/>
              <a:buNone/>
            </a:pPr>
            <a:r>
              <a:t/>
            </a:r>
            <a:endParaRPr sz="2400"/>
          </a:p>
          <a:p>
            <a:pPr indent="-342900" lvl="0" marL="342900" rtl="0" algn="l">
              <a:spcBef>
                <a:spcPts val="480"/>
              </a:spcBef>
              <a:spcAft>
                <a:spcPts val="0"/>
              </a:spcAft>
              <a:buClr>
                <a:schemeClr val="dk1"/>
              </a:buClr>
              <a:buSzPts val="2400"/>
              <a:buFont typeface="Arial"/>
              <a:buChar char="•"/>
            </a:pPr>
            <a:r>
              <a:rPr b="1" lang="en-US" sz="2400"/>
              <a:t>Nilai input</a:t>
            </a:r>
            <a:r>
              <a:rPr lang="en-US" sz="2400"/>
              <a:t> bisa kita dapatkan dari keyboard, file, kamera, mikrofon, dan sebagainya.</a:t>
            </a:r>
            <a:endParaRPr sz="2400"/>
          </a:p>
          <a:p>
            <a:pPr indent="-342900" lvl="0" marL="342900" rtl="0" algn="l">
              <a:spcBef>
                <a:spcPts val="480"/>
              </a:spcBef>
              <a:spcAft>
                <a:spcPts val="0"/>
              </a:spcAft>
              <a:buClr>
                <a:schemeClr val="dk1"/>
              </a:buClr>
              <a:buSzPts val="2400"/>
              <a:buFont typeface="Arial"/>
              <a:buChar char="•"/>
            </a:pPr>
            <a:r>
              <a:rPr lang="en-US" sz="2400"/>
              <a:t>Sementara </a:t>
            </a:r>
            <a:r>
              <a:rPr b="1" lang="en-US" sz="2400"/>
              <a:t>output</a:t>
            </a:r>
            <a:r>
              <a:rPr lang="en-US" sz="2400"/>
              <a:t> d</a:t>
            </a:r>
            <a:r>
              <a:rPr b="1" lang="en-US" sz="2400"/>
              <a:t>apat kita tampilkan ke monitor</a:t>
            </a:r>
            <a:r>
              <a:rPr lang="en-US" sz="2400"/>
              <a:t>, cetak ke dokumen, atau ke dalam sebuah file.</a:t>
            </a:r>
            <a:endParaRPr sz="2400"/>
          </a:p>
          <a:p>
            <a:pPr indent="-342900" lvl="0" marL="342900" rtl="0" algn="l">
              <a:spcBef>
                <a:spcPts val="480"/>
              </a:spcBef>
              <a:spcAft>
                <a:spcPts val="0"/>
              </a:spcAft>
              <a:buClr>
                <a:schemeClr val="dk1"/>
              </a:buClr>
              <a:buSzPts val="2400"/>
              <a:buFont typeface="Arial"/>
              <a:buChar char="•"/>
            </a:pPr>
            <a:r>
              <a:rPr lang="en-US" sz="2400"/>
              <a:t>Pada tahap pemrosesan,</a:t>
            </a:r>
            <a:r>
              <a:rPr b="1" lang="en-US" sz="2400"/>
              <a:t> program membutuhkan bantuan variabel</a:t>
            </a:r>
            <a:r>
              <a:rPr lang="en-US" sz="2400"/>
              <a:t> untuk </a:t>
            </a:r>
            <a:r>
              <a:rPr b="1" lang="en-US" sz="2400"/>
              <a:t>menyimpan nilai sementara.</a:t>
            </a:r>
            <a:endParaRPr b="1" sz="2400"/>
          </a:p>
        </p:txBody>
      </p:sp>
      <p:pic>
        <p:nvPicPr>
          <p:cNvPr id="214" name="Google Shape;214;p20"/>
          <p:cNvPicPr preferRelativeResize="0"/>
          <p:nvPr/>
        </p:nvPicPr>
        <p:blipFill rotWithShape="1">
          <a:blip r:embed="rId3">
            <a:alphaModFix/>
          </a:blip>
          <a:srcRect b="0" l="0" r="0" t="0"/>
          <a:stretch/>
        </p:blipFill>
        <p:spPr>
          <a:xfrm>
            <a:off x="1659255" y="1805940"/>
            <a:ext cx="8634095" cy="172656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1"/>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pic>
        <p:nvPicPr>
          <p:cNvPr id="220" name="Google Shape;220;p21"/>
          <p:cNvPicPr preferRelativeResize="0"/>
          <p:nvPr>
            <p:ph idx="1" type="body"/>
          </p:nvPr>
        </p:nvPicPr>
        <p:blipFill rotWithShape="1">
          <a:blip r:embed="rId3">
            <a:alphaModFix/>
          </a:blip>
          <a:srcRect b="0" l="0" r="0" t="0"/>
          <a:stretch/>
        </p:blipFill>
        <p:spPr>
          <a:xfrm>
            <a:off x="609600" y="773430"/>
            <a:ext cx="10555605" cy="555752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2"/>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pic>
        <p:nvPicPr>
          <p:cNvPr id="226" name="Google Shape;226;p22"/>
          <p:cNvPicPr preferRelativeResize="0"/>
          <p:nvPr>
            <p:ph idx="1" type="body"/>
          </p:nvPr>
        </p:nvPicPr>
        <p:blipFill rotWithShape="1">
          <a:blip r:embed="rId3">
            <a:alphaModFix/>
          </a:blip>
          <a:srcRect b="0" l="0" r="0" t="1929"/>
          <a:stretch/>
        </p:blipFill>
        <p:spPr>
          <a:xfrm>
            <a:off x="609600" y="974090"/>
            <a:ext cx="10972800" cy="5486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3"/>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pic>
        <p:nvPicPr>
          <p:cNvPr id="232" name="Google Shape;232;p23"/>
          <p:cNvPicPr preferRelativeResize="0"/>
          <p:nvPr>
            <p:ph idx="1" type="body"/>
          </p:nvPr>
        </p:nvPicPr>
        <p:blipFill rotWithShape="1">
          <a:blip r:embed="rId3">
            <a:alphaModFix/>
          </a:blip>
          <a:srcRect b="0" l="0" r="0" t="0"/>
          <a:stretch/>
        </p:blipFill>
        <p:spPr>
          <a:xfrm>
            <a:off x="609600" y="190500"/>
            <a:ext cx="9641840" cy="3688715"/>
          </a:xfrm>
          <a:prstGeom prst="rect">
            <a:avLst/>
          </a:prstGeom>
          <a:noFill/>
          <a:ln>
            <a:noFill/>
          </a:ln>
        </p:spPr>
      </p:pic>
      <p:pic>
        <p:nvPicPr>
          <p:cNvPr id="233" name="Google Shape;233;p23"/>
          <p:cNvPicPr preferRelativeResize="0"/>
          <p:nvPr>
            <p:ph idx="2" type="body"/>
          </p:nvPr>
        </p:nvPicPr>
        <p:blipFill rotWithShape="1">
          <a:blip r:embed="rId4">
            <a:alphaModFix/>
          </a:blip>
          <a:srcRect b="0" l="0" r="0" t="0"/>
          <a:stretch/>
        </p:blipFill>
        <p:spPr>
          <a:xfrm>
            <a:off x="609600" y="4030345"/>
            <a:ext cx="5020945" cy="2480945"/>
          </a:xfrm>
          <a:prstGeom prst="rect">
            <a:avLst/>
          </a:prstGeom>
          <a:noFill/>
          <a:ln>
            <a:noFill/>
          </a:ln>
        </p:spPr>
      </p:pic>
      <p:pic>
        <p:nvPicPr>
          <p:cNvPr id="234" name="Google Shape;234;p23"/>
          <p:cNvPicPr preferRelativeResize="0"/>
          <p:nvPr/>
        </p:nvPicPr>
        <p:blipFill rotWithShape="1">
          <a:blip r:embed="rId5">
            <a:alphaModFix/>
          </a:blip>
          <a:srcRect b="0" l="0" r="0" t="0"/>
          <a:stretch/>
        </p:blipFill>
        <p:spPr>
          <a:xfrm>
            <a:off x="5630545" y="4309745"/>
            <a:ext cx="2348230" cy="220154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4"/>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4"/>
          <p:cNvSpPr txBox="1"/>
          <p:nvPr>
            <p:ph idx="2" type="body"/>
          </p:nvPr>
        </p:nvSpPr>
        <p:spPr>
          <a:xfrm>
            <a:off x="6197600" y="1174750"/>
            <a:ext cx="5384800" cy="4953000"/>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pic>
        <p:nvPicPr>
          <p:cNvPr id="241" name="Google Shape;241;p24"/>
          <p:cNvPicPr preferRelativeResize="0"/>
          <p:nvPr>
            <p:ph idx="1" type="body"/>
          </p:nvPr>
        </p:nvPicPr>
        <p:blipFill rotWithShape="1">
          <a:blip r:embed="rId3">
            <a:alphaModFix/>
          </a:blip>
          <a:srcRect b="0" l="0" r="0" t="0"/>
          <a:stretch/>
        </p:blipFill>
        <p:spPr>
          <a:xfrm>
            <a:off x="1283970" y="319405"/>
            <a:ext cx="9624060" cy="5899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5"/>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Tipe Data Dasar pada C</a:t>
            </a:r>
            <a:endParaRPr/>
          </a:p>
        </p:txBody>
      </p:sp>
      <p:sp>
        <p:nvSpPr>
          <p:cNvPr id="247" name="Google Shape;247;p25"/>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lang="en-US"/>
              <a:t>Sesuai namanya, </a:t>
            </a:r>
            <a:r>
              <a:rPr b="1" lang="en-US"/>
              <a:t>tipe data dasar</a:t>
            </a:r>
            <a:r>
              <a:rPr lang="en-US"/>
              <a:t> adalah </a:t>
            </a:r>
            <a:r>
              <a:rPr b="1" lang="en-US"/>
              <a:t>tipe data yang paling dasar</a:t>
            </a:r>
            <a:r>
              <a:rPr lang="en-US"/>
              <a:t> dalam bahasa pemrograman C.</a:t>
            </a:r>
            <a:endParaRPr/>
          </a:p>
          <a:p>
            <a:pPr indent="0" lvl="0" marL="0" rtl="0" algn="l">
              <a:spcBef>
                <a:spcPts val="640"/>
              </a:spcBef>
              <a:spcAft>
                <a:spcPts val="0"/>
              </a:spcAft>
              <a:buClr>
                <a:schemeClr val="dk1"/>
              </a:buClr>
              <a:buSzPts val="3200"/>
              <a:buFont typeface="Arial"/>
              <a:buNone/>
            </a:pPr>
            <a:r>
              <a:rPr lang="en-US"/>
              <a:t>Tipe data dasar terdiri dari:</a:t>
            </a:r>
            <a:endParaRPr/>
          </a:p>
          <a:p>
            <a:pPr indent="-514350" lvl="1" marL="971550" rtl="0" algn="l">
              <a:spcBef>
                <a:spcPts val="560"/>
              </a:spcBef>
              <a:spcAft>
                <a:spcPts val="0"/>
              </a:spcAft>
              <a:buClr>
                <a:schemeClr val="dk1"/>
              </a:buClr>
              <a:buSzPts val="2800"/>
              <a:buFont typeface="Arial"/>
              <a:buAutoNum type="arabicPeriod"/>
            </a:pPr>
            <a:r>
              <a:rPr lang="en-US"/>
              <a:t>Char: adalah </a:t>
            </a:r>
            <a:r>
              <a:rPr b="1" lang="en-US"/>
              <a:t>tipe data </a:t>
            </a:r>
            <a:r>
              <a:rPr lang="en-US"/>
              <a:t>yang </a:t>
            </a:r>
            <a:r>
              <a:rPr b="1" lang="en-US"/>
              <a:t>berisi 1 huruf </a:t>
            </a:r>
            <a:r>
              <a:rPr lang="en-US"/>
              <a:t>atau </a:t>
            </a:r>
            <a:r>
              <a:rPr b="1" lang="en-US"/>
              <a:t>1 karakter</a:t>
            </a:r>
            <a:r>
              <a:rPr lang="en-US"/>
              <a:t>.</a:t>
            </a:r>
            <a:endParaRPr/>
          </a:p>
          <a:p>
            <a:pPr indent="-514350" lvl="1" marL="971550" rtl="0" algn="l">
              <a:spcBef>
                <a:spcPts val="560"/>
              </a:spcBef>
              <a:spcAft>
                <a:spcPts val="0"/>
              </a:spcAft>
              <a:buClr>
                <a:schemeClr val="dk1"/>
              </a:buClr>
              <a:buSzPts val="2800"/>
              <a:buFont typeface="Arial"/>
              <a:buAutoNum type="arabicPeriod"/>
            </a:pPr>
            <a:r>
              <a:rPr lang="en-US"/>
              <a:t>Integer: adalah </a:t>
            </a:r>
            <a:r>
              <a:rPr b="1" lang="en-US"/>
              <a:t>tipe data </a:t>
            </a:r>
            <a:r>
              <a:rPr lang="en-US"/>
              <a:t>yang </a:t>
            </a:r>
            <a:r>
              <a:rPr b="1" lang="en-US"/>
              <a:t>berupa angka</a:t>
            </a:r>
            <a:r>
              <a:rPr lang="en-US"/>
              <a:t>.</a:t>
            </a:r>
            <a:endParaRPr/>
          </a:p>
          <a:p>
            <a:pPr indent="-514350" lvl="1" marL="971550" rtl="0" algn="l">
              <a:spcBef>
                <a:spcPts val="560"/>
              </a:spcBef>
              <a:spcAft>
                <a:spcPts val="0"/>
              </a:spcAft>
              <a:buClr>
                <a:schemeClr val="dk1"/>
              </a:buClr>
              <a:buSzPts val="2800"/>
              <a:buFont typeface="Arial"/>
              <a:buAutoNum type="arabicPeriod"/>
            </a:pPr>
            <a:r>
              <a:rPr lang="en-US"/>
              <a:t>Float: adalah </a:t>
            </a:r>
            <a:r>
              <a:rPr b="1" lang="en-US"/>
              <a:t>tipe data </a:t>
            </a:r>
            <a:r>
              <a:rPr lang="en-US"/>
              <a:t>yang berupa</a:t>
            </a:r>
            <a:r>
              <a:rPr b="1" lang="en-US"/>
              <a:t> bilangan pecahan</a:t>
            </a:r>
            <a:r>
              <a:rPr lang="en-US"/>
              <a:t>.</a:t>
            </a:r>
            <a:endParaRPr/>
          </a:p>
          <a:p>
            <a:pPr indent="-514350" lvl="1" marL="971550" rtl="0" algn="l">
              <a:spcBef>
                <a:spcPts val="560"/>
              </a:spcBef>
              <a:spcAft>
                <a:spcPts val="0"/>
              </a:spcAft>
              <a:buClr>
                <a:schemeClr val="dk1"/>
              </a:buClr>
              <a:buSzPts val="2800"/>
              <a:buFont typeface="Arial"/>
              <a:buAutoNum type="arabicPeriod"/>
            </a:pPr>
            <a:r>
              <a:rPr lang="en-US"/>
              <a:t>Double: adalah </a:t>
            </a:r>
            <a:r>
              <a:rPr b="1" lang="en-US"/>
              <a:t>tipe data sama</a:t>
            </a:r>
            <a:r>
              <a:rPr lang="en-US"/>
              <a:t> </a:t>
            </a:r>
            <a:r>
              <a:rPr b="1" lang="en-US"/>
              <a:t>seperti float</a:t>
            </a:r>
            <a:r>
              <a:rPr lang="en-US"/>
              <a:t>, namun </a:t>
            </a:r>
            <a:r>
              <a:rPr b="1" lang="en-US"/>
              <a:t>double memiliki ukuran penyimpanan yang lebih besar </a:t>
            </a:r>
            <a:r>
              <a:rPr lang="en-US"/>
              <a:t>dibandingkan float.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6"/>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pic>
        <p:nvPicPr>
          <p:cNvPr id="253" name="Google Shape;253;p26"/>
          <p:cNvPicPr preferRelativeResize="0"/>
          <p:nvPr>
            <p:ph idx="1" type="body"/>
          </p:nvPr>
        </p:nvPicPr>
        <p:blipFill rotWithShape="1">
          <a:blip r:embed="rId3">
            <a:alphaModFix/>
          </a:blip>
          <a:srcRect b="0" l="0" r="0" t="0"/>
          <a:stretch/>
        </p:blipFill>
        <p:spPr>
          <a:xfrm>
            <a:off x="1093470" y="773430"/>
            <a:ext cx="9794240" cy="618109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7"/>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Contoh Program dengan Variabel dan Tipe Data</a:t>
            </a:r>
            <a:endParaRPr b="1"/>
          </a:p>
        </p:txBody>
      </p:sp>
      <p:pic>
        <p:nvPicPr>
          <p:cNvPr id="259" name="Google Shape;259;p27"/>
          <p:cNvPicPr preferRelativeResize="0"/>
          <p:nvPr>
            <p:ph idx="1" type="body"/>
          </p:nvPr>
        </p:nvPicPr>
        <p:blipFill rotWithShape="1">
          <a:blip r:embed="rId3">
            <a:alphaModFix/>
          </a:blip>
          <a:srcRect b="0" l="0" r="0" t="0"/>
          <a:stretch/>
        </p:blipFill>
        <p:spPr>
          <a:xfrm>
            <a:off x="278130" y="1304925"/>
            <a:ext cx="11636375" cy="4565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bf10890499_0_5"/>
          <p:cNvSpPr txBox="1"/>
          <p:nvPr>
            <p:ph type="title"/>
          </p:nvPr>
        </p:nvSpPr>
        <p:spPr>
          <a:xfrm>
            <a:off x="609600" y="190500"/>
            <a:ext cx="10972800" cy="582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Contoh Program dengan Variabel dan Tipe Data</a:t>
            </a:r>
            <a:endParaRPr b="1"/>
          </a:p>
        </p:txBody>
      </p:sp>
      <p:pic>
        <p:nvPicPr>
          <p:cNvPr id="265" name="Google Shape;265;gbf10890499_0_5"/>
          <p:cNvPicPr preferRelativeResize="0"/>
          <p:nvPr/>
        </p:nvPicPr>
        <p:blipFill>
          <a:blip r:embed="rId3">
            <a:alphaModFix/>
          </a:blip>
          <a:stretch>
            <a:fillRect/>
          </a:stretch>
        </p:blipFill>
        <p:spPr>
          <a:xfrm>
            <a:off x="967613" y="1113138"/>
            <a:ext cx="10256776" cy="4762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bf10890499_0_23"/>
          <p:cNvSpPr txBox="1"/>
          <p:nvPr>
            <p:ph type="title"/>
          </p:nvPr>
        </p:nvSpPr>
        <p:spPr>
          <a:xfrm>
            <a:off x="609600" y="190500"/>
            <a:ext cx="10972800" cy="582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Komentar</a:t>
            </a:r>
            <a:endParaRPr b="1"/>
          </a:p>
        </p:txBody>
      </p:sp>
      <p:pic>
        <p:nvPicPr>
          <p:cNvPr id="271" name="Google Shape;271;gbf10890499_0_23"/>
          <p:cNvPicPr preferRelativeResize="0"/>
          <p:nvPr/>
        </p:nvPicPr>
        <p:blipFill>
          <a:blip r:embed="rId3">
            <a:alphaModFix/>
          </a:blip>
          <a:stretch>
            <a:fillRect/>
          </a:stretch>
        </p:blipFill>
        <p:spPr>
          <a:xfrm>
            <a:off x="609600" y="773100"/>
            <a:ext cx="10277074" cy="6410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1. Apa Itu Bahasa Pemrograman?</a:t>
            </a:r>
            <a:endParaRPr b="1"/>
          </a:p>
        </p:txBody>
      </p:sp>
      <p:sp>
        <p:nvSpPr>
          <p:cNvPr id="98" name="Google Shape;98;p3"/>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b="1" lang="en-US"/>
              <a:t>Bahasa pemrograman</a:t>
            </a:r>
            <a:r>
              <a:rPr lang="en-US"/>
              <a:t> dikenal juga dengan nama </a:t>
            </a:r>
            <a:r>
              <a:rPr b="1" lang="en-US"/>
              <a:t>bahasa komputer</a:t>
            </a:r>
            <a:r>
              <a:rPr lang="en-US"/>
              <a:t> atau </a:t>
            </a:r>
            <a:r>
              <a:rPr b="1" lang="en-US"/>
              <a:t>bahasa pemrograman komputer</a:t>
            </a:r>
            <a:r>
              <a:rPr lang="en-US"/>
              <a:t>. Bahasa pemrograman adalah kumpulan </a:t>
            </a:r>
            <a:r>
              <a:rPr b="1" lang="en-US"/>
              <a:t>sintaks</a:t>
            </a:r>
            <a:r>
              <a:rPr lang="en-US"/>
              <a:t> yang berfungsi untuk memerintahkan perangkat komputer untuk </a:t>
            </a:r>
            <a:r>
              <a:rPr b="1" lang="en-US"/>
              <a:t>melakukan tindakan tertentu </a:t>
            </a:r>
            <a:r>
              <a:rPr lang="en-US"/>
              <a:t>(yang sudah didefinisikan).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8"/>
          <p:cNvSpPr txBox="1"/>
          <p:nvPr>
            <p:ph type="title"/>
          </p:nvPr>
        </p:nvSpPr>
        <p:spPr>
          <a:xfrm>
            <a:off x="838201" y="1256983"/>
            <a:ext cx="10515600" cy="285273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Praktek Membuat</a:t>
            </a:r>
            <a:br>
              <a:rPr lang="en-US"/>
            </a:br>
            <a:r>
              <a:rPr lang="en-US"/>
              <a:t>Program Bahasa C		</a:t>
            </a:r>
            <a:endParaRPr/>
          </a:p>
        </p:txBody>
      </p:sp>
      <p:sp>
        <p:nvSpPr>
          <p:cNvPr id="277" name="Google Shape;277;p28"/>
          <p:cNvSpPr txBox="1"/>
          <p:nvPr>
            <p:ph idx="1" type="body"/>
          </p:nvPr>
        </p:nvSpPr>
        <p:spPr>
          <a:xfrm>
            <a:off x="838201" y="4242118"/>
            <a:ext cx="10515600" cy="15001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lang="en-US" sz="2400"/>
              <a:t>Materi yang akan dibahas:</a:t>
            </a:r>
            <a:endParaRPr sz="2400"/>
          </a:p>
          <a:p>
            <a:pPr indent="-457200" lvl="1" marL="914400" rtl="0" algn="l">
              <a:spcBef>
                <a:spcPts val="400"/>
              </a:spcBef>
              <a:spcAft>
                <a:spcPts val="0"/>
              </a:spcAft>
              <a:buClr>
                <a:schemeClr val="dk1"/>
              </a:buClr>
              <a:buSzPts val="2000"/>
              <a:buFont typeface="Arial"/>
              <a:buAutoNum type="arabicPeriod"/>
            </a:pPr>
            <a:r>
              <a:rPr lang="en-US"/>
              <a:t>Membuat Program : Menghitung Luas dan Keliling Persegi Panjang</a:t>
            </a:r>
            <a:endParaRPr/>
          </a:p>
          <a:p>
            <a:pPr indent="-457200" lvl="1" marL="914400" rtl="0" algn="l">
              <a:spcBef>
                <a:spcPts val="400"/>
              </a:spcBef>
              <a:spcAft>
                <a:spcPts val="0"/>
              </a:spcAft>
              <a:buClr>
                <a:schemeClr val="dk1"/>
              </a:buClr>
              <a:buSzPts val="2000"/>
              <a:buFont typeface="Arial"/>
              <a:buAutoNum type="arabicPeriod"/>
            </a:pPr>
            <a:r>
              <a:rPr lang="en-US"/>
              <a:t>Membuat Program : Menghitung Luas dan Keliling Lingkaran</a:t>
            </a:r>
            <a:endParaRPr/>
          </a:p>
          <a:p>
            <a:pPr indent="0" lvl="1" marL="457200" rtl="0" algn="l">
              <a:spcBef>
                <a:spcPts val="400"/>
              </a:spcBef>
              <a:spcAft>
                <a:spcPts val="0"/>
              </a:spcAft>
              <a:buClr>
                <a:schemeClr val="dk1"/>
              </a:buClr>
              <a:buSzPts val="2000"/>
              <a:buFont typeface="Arial"/>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9"/>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t> </a:t>
            </a:r>
            <a:r>
              <a:rPr b="1" lang="en-US" sz="3200"/>
              <a:t>Menghitung Luas dan Keliling Persegi Panjang</a:t>
            </a:r>
            <a:endParaRPr b="1" sz="3200"/>
          </a:p>
        </p:txBody>
      </p:sp>
      <p:pic>
        <p:nvPicPr>
          <p:cNvPr id="283" name="Google Shape;283;p29"/>
          <p:cNvPicPr preferRelativeResize="0"/>
          <p:nvPr>
            <p:ph idx="1" type="body"/>
          </p:nvPr>
        </p:nvPicPr>
        <p:blipFill rotWithShape="1">
          <a:blip r:embed="rId3">
            <a:alphaModFix/>
          </a:blip>
          <a:srcRect b="0" l="0" r="0" t="0"/>
          <a:stretch/>
        </p:blipFill>
        <p:spPr>
          <a:xfrm>
            <a:off x="6662420" y="1358900"/>
            <a:ext cx="5334000" cy="2600325"/>
          </a:xfrm>
          <a:prstGeom prst="rect">
            <a:avLst/>
          </a:prstGeom>
          <a:noFill/>
          <a:ln>
            <a:noFill/>
          </a:ln>
        </p:spPr>
      </p:pic>
      <p:pic>
        <p:nvPicPr>
          <p:cNvPr descr="flowchart_luas_keliling_persegi_panjang" id="284" name="Google Shape;284;p29"/>
          <p:cNvPicPr preferRelativeResize="0"/>
          <p:nvPr>
            <p:ph idx="2" type="body"/>
          </p:nvPr>
        </p:nvPicPr>
        <p:blipFill rotWithShape="1">
          <a:blip r:embed="rId4">
            <a:alphaModFix/>
          </a:blip>
          <a:srcRect b="0" l="0" r="0" t="0"/>
          <a:stretch/>
        </p:blipFill>
        <p:spPr>
          <a:xfrm>
            <a:off x="382905" y="1071880"/>
            <a:ext cx="6087110" cy="5549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0"/>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aphicFrame>
        <p:nvGraphicFramePr>
          <p:cNvPr id="290" name="Google Shape;290;p30"/>
          <p:cNvGraphicFramePr/>
          <p:nvPr/>
        </p:nvGraphicFramePr>
        <p:xfrm>
          <a:off x="307975" y="1326515"/>
          <a:ext cx="6232525" cy="3629660"/>
        </p:xfrm>
        <a:graphic>
          <a:graphicData uri="http://schemas.openxmlformats.org/presentationml/2006/ole">
            <mc:AlternateContent>
              <mc:Choice Requires="v">
                <p:oleObj r:id="rId4" imgH="3629660" imgW="6232525" progId="Paint.Picture" spid="_x0000_s1">
                  <p:embed/>
                </p:oleObj>
              </mc:Choice>
              <mc:Fallback>
                <p:oleObj r:id="rId5" imgH="3629660" imgW="6232525" progId="Paint.Picture">
                  <p:embed/>
                  <p:pic>
                    <p:nvPicPr>
                      <p:cNvPr id="290" name="Google Shape;290;p30"/>
                      <p:cNvPicPr preferRelativeResize="0"/>
                      <p:nvPr/>
                    </p:nvPicPr>
                    <p:blipFill rotWithShape="1">
                      <a:blip r:embed="rId6">
                        <a:alphaModFix/>
                      </a:blip>
                      <a:srcRect b="0" l="0" r="0" t="0"/>
                      <a:stretch/>
                    </p:blipFill>
                    <p:spPr>
                      <a:xfrm>
                        <a:off x="307975" y="1326515"/>
                        <a:ext cx="6232525" cy="3629660"/>
                      </a:xfrm>
                      <a:prstGeom prst="rect">
                        <a:avLst/>
                      </a:prstGeom>
                      <a:noFill/>
                      <a:ln>
                        <a:noFill/>
                      </a:ln>
                    </p:spPr>
                  </p:pic>
                </p:oleObj>
              </mc:Fallback>
            </mc:AlternateContent>
          </a:graphicData>
        </a:graphic>
      </p:graphicFrame>
      <p:graphicFrame>
        <p:nvGraphicFramePr>
          <p:cNvPr id="291" name="Google Shape;291;p30"/>
          <p:cNvGraphicFramePr/>
          <p:nvPr/>
        </p:nvGraphicFramePr>
        <p:xfrm>
          <a:off x="6082030" y="1326515"/>
          <a:ext cx="5826125" cy="3359150"/>
        </p:xfrm>
        <a:graphic>
          <a:graphicData uri="http://schemas.openxmlformats.org/presentationml/2006/ole">
            <mc:AlternateContent>
              <mc:Choice Requires="v">
                <p:oleObj r:id="rId7" imgH="3359150" imgW="5826125" progId="Paint.Picture" spid="_x0000_s2">
                  <p:embed/>
                </p:oleObj>
              </mc:Choice>
              <mc:Fallback>
                <p:oleObj r:id="rId8" imgH="3359150" imgW="5826125" progId="Paint.Picture">
                  <p:embed/>
                  <p:pic>
                    <p:nvPicPr>
                      <p:cNvPr id="291" name="Google Shape;291;p30"/>
                      <p:cNvPicPr preferRelativeResize="0"/>
                      <p:nvPr/>
                    </p:nvPicPr>
                    <p:blipFill rotWithShape="1">
                      <a:blip r:embed="rId9">
                        <a:alphaModFix/>
                      </a:blip>
                      <a:srcRect b="0" l="0" r="0" t="0"/>
                      <a:stretch/>
                    </p:blipFill>
                    <p:spPr>
                      <a:xfrm>
                        <a:off x="6082030" y="1326515"/>
                        <a:ext cx="5826125" cy="3359150"/>
                      </a:xfrm>
                      <a:prstGeom prst="rect">
                        <a:avLst/>
                      </a:prstGeom>
                      <a:noFill/>
                      <a:ln>
                        <a:noFill/>
                      </a:ln>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1"/>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31"/>
          <p:cNvSpPr txBox="1"/>
          <p:nvPr>
            <p:ph idx="1" type="body"/>
          </p:nvPr>
        </p:nvSpPr>
        <p:spPr>
          <a:xfrm>
            <a:off x="609600" y="1174750"/>
            <a:ext cx="5384800" cy="4953000"/>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sp>
        <p:nvSpPr>
          <p:cNvPr id="298" name="Google Shape;298;p31"/>
          <p:cNvSpPr txBox="1"/>
          <p:nvPr>
            <p:ph idx="2" type="body"/>
          </p:nvPr>
        </p:nvSpPr>
        <p:spPr>
          <a:xfrm>
            <a:off x="6197600" y="1174750"/>
            <a:ext cx="5384800" cy="4953000"/>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2"/>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printf() Format</a:t>
            </a:r>
            <a:endParaRPr/>
          </a:p>
        </p:txBody>
      </p:sp>
      <p:graphicFrame>
        <p:nvGraphicFramePr>
          <p:cNvPr id="304" name="Google Shape;304;p32"/>
          <p:cNvGraphicFramePr/>
          <p:nvPr/>
        </p:nvGraphicFramePr>
        <p:xfrm>
          <a:off x="5634990" y="2262505"/>
          <a:ext cx="6291580" cy="4483735"/>
        </p:xfrm>
        <a:graphic>
          <a:graphicData uri="http://schemas.openxmlformats.org/presentationml/2006/ole">
            <mc:AlternateContent>
              <mc:Choice Requires="v">
                <p:oleObj r:id="rId4" imgH="4483735" imgW="6291580" progId="Paint.Picture" spid="_x0000_s1">
                  <p:embed/>
                </p:oleObj>
              </mc:Choice>
              <mc:Fallback>
                <p:oleObj r:id="rId5" imgH="4483735" imgW="6291580" progId="Paint.Picture">
                  <p:embed/>
                  <p:pic>
                    <p:nvPicPr>
                      <p:cNvPr id="304" name="Google Shape;304;p32"/>
                      <p:cNvPicPr preferRelativeResize="0"/>
                      <p:nvPr/>
                    </p:nvPicPr>
                    <p:blipFill rotWithShape="1">
                      <a:blip r:embed="rId6">
                        <a:alphaModFix/>
                      </a:blip>
                      <a:srcRect b="0" l="0" r="0" t="0"/>
                      <a:stretch/>
                    </p:blipFill>
                    <p:spPr>
                      <a:xfrm>
                        <a:off x="5634990" y="2262505"/>
                        <a:ext cx="6291580" cy="4483735"/>
                      </a:xfrm>
                      <a:prstGeom prst="rect">
                        <a:avLst/>
                      </a:prstGeom>
                      <a:noFill/>
                      <a:ln>
                        <a:noFill/>
                      </a:ln>
                    </p:spPr>
                  </p:pic>
                </p:oleObj>
              </mc:Fallback>
            </mc:AlternateContent>
          </a:graphicData>
        </a:graphic>
      </p:graphicFrame>
      <p:pic>
        <p:nvPicPr>
          <p:cNvPr descr="640px-Printf.svg" id="305" name="Google Shape;305;p32"/>
          <p:cNvPicPr preferRelativeResize="0"/>
          <p:nvPr>
            <p:ph idx="2" type="body"/>
          </p:nvPr>
        </p:nvPicPr>
        <p:blipFill rotWithShape="1">
          <a:blip r:embed="rId7">
            <a:alphaModFix/>
          </a:blip>
          <a:srcRect b="0" l="0" r="0" t="0"/>
          <a:stretch/>
        </p:blipFill>
        <p:spPr>
          <a:xfrm>
            <a:off x="609600" y="911225"/>
            <a:ext cx="8119745" cy="192849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bf10890499_0_10"/>
          <p:cNvSpPr txBox="1"/>
          <p:nvPr>
            <p:ph type="title"/>
          </p:nvPr>
        </p:nvSpPr>
        <p:spPr>
          <a:xfrm>
            <a:off x="609600" y="190500"/>
            <a:ext cx="10972800" cy="582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Escape Sequence</a:t>
            </a:r>
            <a:endParaRPr/>
          </a:p>
        </p:txBody>
      </p:sp>
      <p:pic>
        <p:nvPicPr>
          <p:cNvPr id="311" name="Google Shape;311;gbf10890499_0_10"/>
          <p:cNvPicPr preferRelativeResize="0"/>
          <p:nvPr/>
        </p:nvPicPr>
        <p:blipFill>
          <a:blip r:embed="rId3">
            <a:alphaModFix/>
          </a:blip>
          <a:stretch>
            <a:fillRect/>
          </a:stretch>
        </p:blipFill>
        <p:spPr>
          <a:xfrm>
            <a:off x="3565550" y="773100"/>
            <a:ext cx="8113200" cy="6084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3"/>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Tips Belajar Bahasa Pemrograman</a:t>
            </a:r>
            <a:endParaRPr b="1"/>
          </a:p>
        </p:txBody>
      </p:sp>
      <p:sp>
        <p:nvSpPr>
          <p:cNvPr id="317" name="Google Shape;317;p33"/>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p>
            <a:pPr indent="-342900" lvl="0" marL="457200" rtl="0" algn="l">
              <a:spcBef>
                <a:spcPts val="640"/>
              </a:spcBef>
              <a:spcAft>
                <a:spcPts val="0"/>
              </a:spcAft>
              <a:buSzPts val="1800"/>
              <a:buAutoNum type="arabicPeriod"/>
            </a:pPr>
            <a:r>
              <a:rPr lang="en-US"/>
              <a:t>Repetisi</a:t>
            </a:r>
            <a:endParaRPr/>
          </a:p>
          <a:p>
            <a:pPr indent="-342900" lvl="0" marL="457200" rtl="0" algn="l">
              <a:spcBef>
                <a:spcPts val="0"/>
              </a:spcBef>
              <a:spcAft>
                <a:spcPts val="0"/>
              </a:spcAft>
              <a:buSzPts val="1800"/>
              <a:buAutoNum type="arabicPeriod"/>
            </a:pPr>
            <a:r>
              <a:rPr lang="en-US"/>
              <a:t>Jangan Menghafal, Pahami</a:t>
            </a:r>
            <a:endParaRPr/>
          </a:p>
          <a:p>
            <a:pPr indent="-342900" lvl="0" marL="457200" rtl="0" algn="l">
              <a:spcBef>
                <a:spcPts val="0"/>
              </a:spcBef>
              <a:spcAft>
                <a:spcPts val="0"/>
              </a:spcAft>
              <a:buSzPts val="1800"/>
              <a:buAutoNum type="arabicPeriod"/>
            </a:pPr>
            <a:r>
              <a:rPr lang="en-US"/>
              <a:t>Jika tidak tahu googling/tanya yang lebih paham.</a:t>
            </a:r>
            <a:endParaRPr/>
          </a:p>
          <a:p>
            <a:pPr indent="-342900" lvl="0" marL="457200" rtl="0" algn="l">
              <a:spcBef>
                <a:spcPts val="0"/>
              </a:spcBef>
              <a:spcAft>
                <a:spcPts val="0"/>
              </a:spcAft>
              <a:buSzPts val="1800"/>
              <a:buAutoNum type="arabicPeriod"/>
            </a:pPr>
            <a:r>
              <a:rPr lang="en-US"/>
              <a:t>Belajar melatih logika</a:t>
            </a:r>
            <a:endParaRPr/>
          </a:p>
          <a:p>
            <a:pPr indent="-342900" lvl="0" marL="457200" rtl="0" algn="l">
              <a:spcBef>
                <a:spcPts val="0"/>
              </a:spcBef>
              <a:spcAft>
                <a:spcPts val="0"/>
              </a:spcAft>
              <a:buSzPts val="1800"/>
              <a:buAutoNum type="arabicPeriod"/>
            </a:pPr>
            <a:r>
              <a:rPr lang="en-US"/>
              <a:t>Bikin Projek bisa Kecil-Besar</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bf10890499_0_0"/>
          <p:cNvSpPr txBox="1"/>
          <p:nvPr>
            <p:ph type="title"/>
          </p:nvPr>
        </p:nvSpPr>
        <p:spPr>
          <a:xfrm>
            <a:off x="609600" y="190500"/>
            <a:ext cx="10972800" cy="582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Daftar Pustaka</a:t>
            </a:r>
            <a:endParaRPr b="1"/>
          </a:p>
        </p:txBody>
      </p:sp>
      <p:sp>
        <p:nvSpPr>
          <p:cNvPr id="323" name="Google Shape;323;gbf10890499_0_0"/>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www.bengkelti.com</a:t>
            </a:r>
            <a:endParaRPr/>
          </a:p>
          <a:p>
            <a:pPr indent="-342900" lvl="0" marL="342900" rtl="0" algn="l">
              <a:spcBef>
                <a:spcPts val="640"/>
              </a:spcBef>
              <a:spcAft>
                <a:spcPts val="0"/>
              </a:spcAft>
              <a:buClr>
                <a:schemeClr val="dk1"/>
              </a:buClr>
              <a:buSzPts val="3200"/>
              <a:buFont typeface="Arial"/>
              <a:buChar char="•"/>
            </a:pPr>
            <a:r>
              <a:rPr lang="en-US"/>
              <a:t>www.petanikode.com</a:t>
            </a:r>
            <a:endParaRPr/>
          </a:p>
          <a:p>
            <a:pPr indent="-342900" lvl="0" marL="342900" rtl="0" algn="l">
              <a:spcBef>
                <a:spcPts val="640"/>
              </a:spcBef>
              <a:spcAft>
                <a:spcPts val="0"/>
              </a:spcAft>
              <a:buClr>
                <a:schemeClr val="dk1"/>
              </a:buClr>
              <a:buSzPts val="3200"/>
              <a:buFont typeface="Arial"/>
              <a:buChar char="•"/>
            </a:pPr>
            <a:r>
              <a:rPr lang="en-US"/>
              <a:t>www.programiz.com</a:t>
            </a:r>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lang="en-US"/>
              <a:t> Ada banyak Bahasa Pemrograman di era sekarang ini, seperti C++, Java Script, Python, dll. Pada dasarnya bahasa pemrogaman dikelompokan menjadi 2 kategori :</a:t>
            </a:r>
            <a:endParaRPr/>
          </a:p>
          <a:p>
            <a:pPr indent="-514350" lvl="1" marL="971550" rtl="0" algn="l">
              <a:spcBef>
                <a:spcPts val="560"/>
              </a:spcBef>
              <a:spcAft>
                <a:spcPts val="0"/>
              </a:spcAft>
              <a:buClr>
                <a:schemeClr val="dk1"/>
              </a:buClr>
              <a:buSzPts val="2800"/>
              <a:buFont typeface="Arial"/>
              <a:buAutoNum type="arabicPeriod"/>
            </a:pPr>
            <a:r>
              <a:rPr lang="en-US"/>
              <a:t>Bahasa Pemrograman Tingkat Tinggi (</a:t>
            </a:r>
            <a:r>
              <a:rPr i="1" lang="en-US"/>
              <a:t>High Level Programming Language</a:t>
            </a:r>
            <a:r>
              <a:rPr lang="en-US"/>
              <a:t>)</a:t>
            </a:r>
            <a:endParaRPr/>
          </a:p>
          <a:p>
            <a:pPr indent="-514350" lvl="1" marL="971550" rtl="0" algn="l">
              <a:spcBef>
                <a:spcPts val="560"/>
              </a:spcBef>
              <a:spcAft>
                <a:spcPts val="0"/>
              </a:spcAft>
              <a:buClr>
                <a:schemeClr val="dk1"/>
              </a:buClr>
              <a:buSzPts val="2800"/>
              <a:buFont typeface="Arial"/>
              <a:buAutoNum type="arabicPeriod"/>
            </a:pPr>
            <a:r>
              <a:rPr lang="en-US"/>
              <a:t>Bahasa Pemrograman Tingkat Rendah (</a:t>
            </a:r>
            <a:r>
              <a:rPr i="1" lang="en-US"/>
              <a:t>Low Level Programming Language</a:t>
            </a:r>
            <a:r>
              <a:rPr lang="en-US"/>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pic>
        <p:nvPicPr>
          <p:cNvPr descr="IMG_256" id="110" name="Google Shape;110;p5"/>
          <p:cNvPicPr preferRelativeResize="0"/>
          <p:nvPr>
            <p:ph idx="1" type="body"/>
          </p:nvPr>
        </p:nvPicPr>
        <p:blipFill rotWithShape="1">
          <a:blip r:embed="rId3">
            <a:alphaModFix/>
          </a:blip>
          <a:srcRect b="0" l="0" r="0" t="0"/>
          <a:stretch/>
        </p:blipFill>
        <p:spPr>
          <a:xfrm>
            <a:off x="609600" y="852805"/>
            <a:ext cx="10864850" cy="577278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2. Penerjemah Program</a:t>
            </a:r>
            <a:endParaRPr b="1"/>
          </a:p>
        </p:txBody>
      </p:sp>
      <p:sp>
        <p:nvSpPr>
          <p:cNvPr id="116" name="Google Shape;116;p6"/>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lang="en-US"/>
              <a:t>Program yang ditulis dalam bahasa pemrograman tingkat tinggi seperti C, sebenarnya komputer tidak mengerti. Sebab komputer hanya mengerti bahasa mesin (bahasa yang mengenal 0 dan 1) sehingga untuk menjalankan (eksekusi) program harus diterjemahkan ke bahasa mesin kemudian program dapat dijalankan (eksekusi). Penerjemah tersebut berupa :</a:t>
            </a:r>
            <a:endParaRPr/>
          </a:p>
          <a:p>
            <a:pPr indent="-514350" lvl="1" marL="971550" rtl="0" algn="l">
              <a:spcBef>
                <a:spcPts val="560"/>
              </a:spcBef>
              <a:spcAft>
                <a:spcPts val="0"/>
              </a:spcAft>
              <a:buClr>
                <a:schemeClr val="dk1"/>
              </a:buClr>
              <a:buSzPts val="2800"/>
              <a:buFont typeface="Arial"/>
              <a:buAutoNum type="arabicPeriod"/>
            </a:pPr>
            <a:r>
              <a:rPr lang="en-US"/>
              <a:t>Compiler, dan</a:t>
            </a:r>
            <a:endParaRPr/>
          </a:p>
          <a:p>
            <a:pPr indent="-514350" lvl="1" marL="971550" rtl="0" algn="l">
              <a:spcBef>
                <a:spcPts val="560"/>
              </a:spcBef>
              <a:spcAft>
                <a:spcPts val="0"/>
              </a:spcAft>
              <a:buClr>
                <a:schemeClr val="dk1"/>
              </a:buClr>
              <a:buSzPts val="2800"/>
              <a:buFont typeface="Arial"/>
              <a:buAutoNum type="arabicPeriod"/>
            </a:pPr>
            <a:r>
              <a:rPr lang="en-US"/>
              <a:t>Intepreter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pic>
        <p:nvPicPr>
          <p:cNvPr id="122" name="Google Shape;122;p7"/>
          <p:cNvPicPr preferRelativeResize="0"/>
          <p:nvPr>
            <p:ph idx="1" type="body"/>
          </p:nvPr>
        </p:nvPicPr>
        <p:blipFill rotWithShape="1">
          <a:blip r:embed="rId3">
            <a:alphaModFix/>
          </a:blip>
          <a:srcRect b="0" l="0" r="0" t="0"/>
          <a:stretch/>
        </p:blipFill>
        <p:spPr>
          <a:xfrm>
            <a:off x="3783965" y="3201670"/>
            <a:ext cx="5613400" cy="3470910"/>
          </a:xfrm>
          <a:prstGeom prst="rect">
            <a:avLst/>
          </a:prstGeom>
          <a:noFill/>
          <a:ln>
            <a:noFill/>
          </a:ln>
        </p:spPr>
      </p:pic>
      <p:sp>
        <p:nvSpPr>
          <p:cNvPr id="123" name="Google Shape;123;p7"/>
          <p:cNvSpPr/>
          <p:nvPr/>
        </p:nvSpPr>
        <p:spPr>
          <a:xfrm>
            <a:off x="530225" y="952500"/>
            <a:ext cx="11503025" cy="4953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Interpreter</a:t>
            </a:r>
            <a:r>
              <a:rPr b="0" i="0" lang="en-US" sz="3200" u="none" cap="none" strike="noStrike">
                <a:solidFill>
                  <a:schemeClr val="dk1"/>
                </a:solidFill>
                <a:latin typeface="Arial"/>
                <a:ea typeface="Arial"/>
                <a:cs typeface="Arial"/>
                <a:sym typeface="Arial"/>
              </a:rPr>
              <a:t> adalah perangkat lunak yang mampu mengeksekusi code program (yang ditulis oleh programmer) lalu menterjemahkannya ke dalam bahasa mesin, sehingga mesin melakukan instruksi yang diminta oleh programmer tersebut.</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8"/>
          <p:cNvSpPr txBox="1"/>
          <p:nvPr>
            <p:ph idx="1" type="body"/>
          </p:nvPr>
        </p:nvSpPr>
        <p:spPr>
          <a:xfrm>
            <a:off x="609600" y="1174750"/>
            <a:ext cx="11357610" cy="495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rPr b="1" lang="en-US" sz="2800"/>
              <a:t>Compiler</a:t>
            </a:r>
            <a:r>
              <a:rPr lang="en-US" sz="2800"/>
              <a:t> adalah program sistem yang digunakan sebagai penerjemah </a:t>
            </a:r>
            <a:r>
              <a:rPr b="1" lang="en-US" sz="2800"/>
              <a:t>pemrogaman perangkat lunak</a:t>
            </a:r>
            <a:r>
              <a:rPr lang="en-US" sz="2800"/>
              <a:t> yang melakukan proses penterjemahan code (yang dibuat programmer) ke dalam bahasa mesin. Proses penerjemah jika di dalam program ada kesalahan dari syntaks, maka program tersebut sama sekali tidak menghasilkan output. Program hanya menghasilkan output jika keseluruhan kode program (syntaks) telah benar.</a:t>
            </a:r>
            <a:endParaRPr sz="2800"/>
          </a:p>
        </p:txBody>
      </p:sp>
      <p:pic>
        <p:nvPicPr>
          <p:cNvPr id="130" name="Google Shape;130;p8"/>
          <p:cNvPicPr preferRelativeResize="0"/>
          <p:nvPr/>
        </p:nvPicPr>
        <p:blipFill rotWithShape="1">
          <a:blip r:embed="rId3">
            <a:alphaModFix/>
          </a:blip>
          <a:srcRect b="0" l="0" r="0" t="0"/>
          <a:stretch/>
        </p:blipFill>
        <p:spPr>
          <a:xfrm>
            <a:off x="4398010" y="4338320"/>
            <a:ext cx="5551170" cy="27311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9"/>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Kelebihan dan Kekurangan Kompiler &amp; Interperter</a:t>
            </a:r>
            <a:endParaRPr/>
          </a:p>
          <a:p>
            <a:pPr indent="0" lvl="0" marL="0" rtl="0" algn="l">
              <a:spcBef>
                <a:spcPts val="640"/>
              </a:spcBef>
              <a:spcAft>
                <a:spcPts val="0"/>
              </a:spcAft>
              <a:buClr>
                <a:schemeClr val="dk1"/>
              </a:buClr>
              <a:buSzPts val="3200"/>
              <a:buFont typeface="Arial"/>
              <a:buNone/>
            </a:pPr>
            <a:r>
              <a:t/>
            </a:r>
            <a:endParaRPr/>
          </a:p>
        </p:txBody>
      </p:sp>
      <p:graphicFrame>
        <p:nvGraphicFramePr>
          <p:cNvPr id="137" name="Google Shape;137;p9"/>
          <p:cNvGraphicFramePr/>
          <p:nvPr/>
        </p:nvGraphicFramePr>
        <p:xfrm>
          <a:off x="1040765" y="1784350"/>
          <a:ext cx="3000000" cy="3000000"/>
        </p:xfrm>
        <a:graphic>
          <a:graphicData uri="http://schemas.openxmlformats.org/drawingml/2006/table">
            <a:tbl>
              <a:tblPr bandRow="1" firstRow="1">
                <a:noFill/>
                <a:tableStyleId>{65B30742-642D-4231-9421-E3D3FDFAFA0D}</a:tableStyleId>
              </a:tblPr>
              <a:tblGrid>
                <a:gridCol w="4869825"/>
                <a:gridCol w="4869825"/>
              </a:tblGrid>
              <a:tr h="944875">
                <a:tc>
                  <a:txBody>
                    <a:bodyPr/>
                    <a:lstStyle/>
                    <a:p>
                      <a:pPr indent="0" lvl="0" marL="0" marR="0" rtl="0" algn="l">
                        <a:spcBef>
                          <a:spcPts val="0"/>
                        </a:spcBef>
                        <a:spcAft>
                          <a:spcPts val="0"/>
                        </a:spcAft>
                        <a:buClr>
                          <a:schemeClr val="dk1"/>
                        </a:buClr>
                        <a:buSzPts val="2400"/>
                        <a:buFont typeface="Calibri"/>
                        <a:buNone/>
                      </a:pPr>
                      <a:r>
                        <a:rPr b="0" lang="en-US" sz="2400" u="none" cap="none" strike="noStrike">
                          <a:latin typeface="Calibri"/>
                          <a:ea typeface="Calibri"/>
                          <a:cs typeface="Calibri"/>
                          <a:sym typeface="Calibri"/>
                        </a:rPr>
                        <a:t>Interpreter</a:t>
                      </a:r>
                      <a:endParaRPr b="0" sz="2400" u="none" cap="none" strike="noStrike">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Clr>
                          <a:schemeClr val="dk1"/>
                        </a:buClr>
                        <a:buSzPts val="2400"/>
                        <a:buFont typeface="Calibri"/>
                        <a:buNone/>
                      </a:pPr>
                      <a:r>
                        <a:rPr b="0" lang="en-US" sz="2400" u="none" cap="none" strike="noStrike">
                          <a:latin typeface="Calibri"/>
                          <a:ea typeface="Calibri"/>
                          <a:cs typeface="Calibri"/>
                          <a:sym typeface="Calibri"/>
                        </a:rPr>
                        <a:t>Kompiler</a:t>
                      </a:r>
                      <a:endParaRPr b="0" sz="2400" u="none" cap="none" strike="noStrike">
                        <a:latin typeface="Calibri"/>
                        <a:ea typeface="Calibri"/>
                        <a:cs typeface="Calibri"/>
                        <a:sym typeface="Calibri"/>
                      </a:endParaRPr>
                    </a:p>
                  </a:txBody>
                  <a:tcPr marT="0" marB="0" marR="68575" marL="68575"/>
                </a:tc>
              </a:tr>
              <a:tr h="2553975">
                <a:tc>
                  <a:txBody>
                    <a:bodyPr/>
                    <a:lstStyle/>
                    <a:p>
                      <a:pPr indent="0" lvl="0" marL="0" marR="0" rtl="0" algn="l">
                        <a:spcBef>
                          <a:spcPts val="0"/>
                        </a:spcBef>
                        <a:spcAft>
                          <a:spcPts val="0"/>
                        </a:spcAft>
                        <a:buClr>
                          <a:schemeClr val="dk1"/>
                        </a:buClr>
                        <a:buSzPts val="2400"/>
                        <a:buFont typeface="Calibri"/>
                        <a:buNone/>
                      </a:pPr>
                      <a:r>
                        <a:rPr b="1" lang="en-US" sz="2400" u="none" cap="none" strike="noStrike">
                          <a:latin typeface="Calibri"/>
                          <a:ea typeface="Calibri"/>
                          <a:cs typeface="Calibri"/>
                          <a:sym typeface="Calibri"/>
                        </a:rPr>
                        <a:t>Kelebihan:</a:t>
                      </a:r>
                      <a:endParaRPr b="1" sz="2400" u="none" cap="none" strike="noStrike">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b="0" lang="en-US" sz="2400" u="none" cap="none" strike="noStrike">
                          <a:latin typeface="Calibri"/>
                          <a:ea typeface="Calibri"/>
                          <a:cs typeface="Calibri"/>
                          <a:sym typeface="Calibri"/>
                        </a:rPr>
                        <a:t>Kemudahan mencari kesalahan seandainya program yang ditulis menghasilkan sesuatu yang dianggap salah ketika program dijalankan, karena kode sumber selalu tersedia. </a:t>
                      </a:r>
                      <a:endParaRPr b="1" sz="2400" u="none" cap="none" strike="noStrike">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Clr>
                          <a:schemeClr val="dk1"/>
                        </a:buClr>
                        <a:buSzPts val="2400"/>
                        <a:buFont typeface="Calibri"/>
                        <a:buNone/>
                      </a:pPr>
                      <a:r>
                        <a:rPr b="1" lang="en-US" sz="2400" u="none" cap="none" strike="noStrike">
                          <a:latin typeface="Calibri"/>
                          <a:ea typeface="Calibri"/>
                          <a:cs typeface="Calibri"/>
                          <a:sym typeface="Calibri"/>
                        </a:rPr>
                        <a:t>Kelebihan:</a:t>
                      </a:r>
                      <a:endParaRPr b="1" sz="2400" u="none" cap="none" strike="noStrike">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b="1" lang="en-US" sz="2400" u="none" cap="none" strike="noStrike">
                          <a:latin typeface="Calibri"/>
                          <a:ea typeface="Calibri"/>
                          <a:cs typeface="Calibri"/>
                          <a:sym typeface="Calibri"/>
                        </a:rPr>
                        <a:t>- </a:t>
                      </a:r>
                      <a:r>
                        <a:rPr b="0" lang="en-US" sz="2400" u="none" cap="none" strike="noStrike">
                          <a:latin typeface="Calibri"/>
                          <a:ea typeface="Calibri"/>
                          <a:cs typeface="Calibri"/>
                          <a:sym typeface="Calibri"/>
                        </a:rPr>
                        <a:t>Pengeksekusian program cepat, karena kode yang dihasilkan berupa kode biner/bahasa mesin.</a:t>
                      </a:r>
                      <a:endParaRPr b="0" sz="2400" u="none" cap="none" strike="noStrike">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b="0" lang="en-US" sz="2400" u="none" cap="none" strike="noStrike">
                          <a:latin typeface="Calibri"/>
                          <a:ea typeface="Calibri"/>
                          <a:cs typeface="Calibri"/>
                          <a:sym typeface="Calibri"/>
                        </a:rPr>
                        <a:t> - Kode dapat distribusikan ke komputerlain tanpa perlu menyertakan source code.</a:t>
                      </a:r>
                      <a:endParaRPr b="1" sz="2400" u="none" cap="none" strike="noStrike">
                        <a:latin typeface="Calibri"/>
                        <a:ea typeface="Calibri"/>
                        <a:cs typeface="Calibri"/>
                        <a:sym typeface="Calibri"/>
                      </a:endParaRPr>
                    </a:p>
                  </a:txBody>
                  <a:tcPr marT="0" marB="0" marR="68575" marL="68575"/>
                </a:tc>
              </a:tr>
              <a:tr h="1463050">
                <a:tc>
                  <a:txBody>
                    <a:bodyPr/>
                    <a:lstStyle/>
                    <a:p>
                      <a:pPr indent="0" lvl="0" marL="0" marR="0" rtl="0" algn="l">
                        <a:spcBef>
                          <a:spcPts val="0"/>
                        </a:spcBef>
                        <a:spcAft>
                          <a:spcPts val="0"/>
                        </a:spcAft>
                        <a:buClr>
                          <a:schemeClr val="dk1"/>
                        </a:buClr>
                        <a:buSzPts val="2400"/>
                        <a:buFont typeface="Calibri"/>
                        <a:buNone/>
                      </a:pPr>
                      <a:r>
                        <a:rPr b="1" lang="en-US" sz="2400" u="none" cap="none" strike="noStrike">
                          <a:latin typeface="Calibri"/>
                          <a:ea typeface="Calibri"/>
                          <a:cs typeface="Calibri"/>
                          <a:sym typeface="Calibri"/>
                        </a:rPr>
                        <a:t>Kelemahan:</a:t>
                      </a:r>
                      <a:endParaRPr b="1" sz="2400" u="none" cap="none" strike="noStrike">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b="0" lang="en-US" sz="2400" u="none" cap="none" strike="noStrike">
                          <a:latin typeface="Calibri"/>
                          <a:ea typeface="Calibri"/>
                          <a:cs typeface="Calibri"/>
                          <a:sym typeface="Calibri"/>
                        </a:rPr>
                        <a:t>-Proses Eksekusi Lambat</a:t>
                      </a:r>
                      <a:endParaRPr b="0" sz="2400" u="none" cap="none" strike="noStrike">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b="0" lang="en-US" sz="2400" u="none" cap="none" strike="noStrike">
                          <a:latin typeface="Calibri"/>
                          <a:ea typeface="Calibri"/>
                          <a:cs typeface="Calibri"/>
                          <a:sym typeface="Calibri"/>
                        </a:rPr>
                        <a:t>-Source Code Harus Selalu Tersedia jika mengeksekusi di komputer lain</a:t>
                      </a:r>
                      <a:endParaRPr b="1" sz="2400" u="none" cap="none" strike="noStrike">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Clr>
                          <a:schemeClr val="dk1"/>
                        </a:buClr>
                        <a:buSzPts val="2400"/>
                        <a:buFont typeface="Calibri"/>
                        <a:buNone/>
                      </a:pPr>
                      <a:r>
                        <a:rPr b="1" lang="en-US" sz="2400" u="none" cap="none" strike="noStrike">
                          <a:latin typeface="Calibri"/>
                          <a:ea typeface="Calibri"/>
                          <a:cs typeface="Calibri"/>
                          <a:sym typeface="Calibri"/>
                        </a:rPr>
                        <a:t>Kelemahan:</a:t>
                      </a:r>
                      <a:endParaRPr b="1" sz="2400" u="none" cap="none" strike="noStrike">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b="0" lang="en-US" sz="2400" u="none" cap="none" strike="noStrike">
                          <a:latin typeface="Calibri"/>
                          <a:ea typeface="Calibri"/>
                          <a:cs typeface="Calibri"/>
                          <a:sym typeface="Calibri"/>
                        </a:rPr>
                        <a:t>Seluruh Source Code harus benar secara syntax agar dapat melakukan kompilasi.</a:t>
                      </a:r>
                      <a:endParaRPr b="1" sz="24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2021-01-28T06:08:26Z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1033-11.2.0.9967</vt:lpwstr>
  </property>
</Properties>
</file>