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handoutMasterIdLst>
    <p:handoutMasterId r:id="rId27"/>
  </p:handoutMasterIdLst>
  <p:sldIdLst>
    <p:sldId id="306" r:id="rId5"/>
    <p:sldId id="307" r:id="rId6"/>
    <p:sldId id="308" r:id="rId7"/>
    <p:sldId id="309" r:id="rId8"/>
    <p:sldId id="294" r:id="rId9"/>
    <p:sldId id="316" r:id="rId10"/>
    <p:sldId id="318" r:id="rId11"/>
    <p:sldId id="317" r:id="rId12"/>
    <p:sldId id="319" r:id="rId13"/>
    <p:sldId id="320" r:id="rId14"/>
    <p:sldId id="321" r:id="rId15"/>
    <p:sldId id="322" r:id="rId16"/>
    <p:sldId id="323" r:id="rId17"/>
    <p:sldId id="325" r:id="rId18"/>
    <p:sldId id="324" r:id="rId19"/>
    <p:sldId id="326" r:id="rId20"/>
    <p:sldId id="327" r:id="rId21"/>
    <p:sldId id="328" r:id="rId22"/>
    <p:sldId id="329" r:id="rId23"/>
    <p:sldId id="330" r:id="rId24"/>
    <p:sldId id="3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5640"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5529" autoAdjust="0"/>
  </p:normalViewPr>
  <p:slideViewPr>
    <p:cSldViewPr snapToGrid="0">
      <p:cViewPr varScale="1">
        <p:scale>
          <a:sx n="79" d="100"/>
          <a:sy n="79" d="100"/>
        </p:scale>
        <p:origin x="91" y="350"/>
      </p:cViewPr>
      <p:guideLst>
        <p:guide orient="horz" pos="1392"/>
        <p:guide pos="5640"/>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10/13/2023</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216244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360968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314749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3728746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18</a:t>
            </a:fld>
            <a:endParaRPr lang="en-US" dirty="0"/>
          </a:p>
        </p:txBody>
      </p:sp>
    </p:spTree>
    <p:extLst>
      <p:ext uri="{BB962C8B-B14F-4D97-AF65-F5344CB8AC3E}">
        <p14:creationId xmlns:p14="http://schemas.microsoft.com/office/powerpoint/2010/main" val="364186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266340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81191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25369"/>
            <a:ext cx="10515600"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15430"/>
            <a:ext cx="9486246"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838739"/>
            <a:ext cx="2834640" cy="666336"/>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251719" y="136525"/>
            <a:ext cx="4987412" cy="1555115"/>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251717" y="1801368"/>
            <a:ext cx="4987412"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add text</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anchor="b">
            <a:noAutofit/>
          </a:bodyPr>
          <a:lstStyle>
            <a:lvl1pPr algn="ctr">
              <a:defRPr sz="60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38890"/>
            <a:ext cx="9144000" cy="450613"/>
          </a:xfrm>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id="{8A41917E-4B97-447C-98AB-970D625F1DE6}"/>
              </a:ext>
              <a:ext uri="{C183D7F6-B498-43B3-948B-1728B52AA6E4}">
                <adec:decorative xmlns:adec="http://schemas.microsoft.com/office/drawing/2017/decorative"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 uri="{C183D7F6-B498-43B3-948B-1728B52AA6E4}">
                <adec:decorative xmlns:adec="http://schemas.microsoft.com/office/drawing/2017/decorative"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 uri="{C183D7F6-B498-43B3-948B-1728B52AA6E4}">
                <adec:decorative xmlns:adec="http://schemas.microsoft.com/office/drawing/2017/decorative"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 uri="{C183D7F6-B498-43B3-948B-1728B52AA6E4}">
                <adec:decorative xmlns:adec="http://schemas.microsoft.com/office/drawing/2017/decorative"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 uri="{C183D7F6-B498-43B3-948B-1728B52AA6E4}">
                <adec:decorative xmlns:adec="http://schemas.microsoft.com/office/drawing/2017/decorative"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 uri="{C183D7F6-B498-43B3-948B-1728B52AA6E4}">
                <adec:decorative xmlns:adec="http://schemas.microsoft.com/office/drawing/2017/decorative"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38200" y="136525"/>
            <a:ext cx="10515600" cy="1509713"/>
          </a:xfrm>
        </p:spPr>
        <p:txBody>
          <a:bodyPr/>
          <a:lstStyle>
            <a:lvl1pPr>
              <a:defRPr sz="5400"/>
            </a:lvl1pPr>
          </a:lstStyle>
          <a:p>
            <a:r>
              <a:rPr lang="en-US" dirty="0"/>
              <a:t>Click to add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38200" y="2201661"/>
            <a:ext cx="10515600"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300068"/>
            <a:ext cx="4434835" cy="510474"/>
          </a:xfrm>
        </p:spPr>
        <p:txBody>
          <a:bodyPr anchor="ctr" anchorCtr="0">
            <a:no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_2">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7863840" cy="1325563"/>
          </a:xfrm>
        </p:spPr>
        <p:txBody>
          <a:bodyPr/>
          <a:lstStyle>
            <a:lvl1pPr>
              <a:defRPr sz="4000" b="1" cap="all" spc="400" baseline="0">
                <a:solidFill>
                  <a:schemeClr val="bg1"/>
                </a:solidFill>
              </a:defRPr>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 uri="{C183D7F6-B498-43B3-948B-1728B52AA6E4}">
                <adec:decorative xmlns:adec="http://schemas.microsoft.com/office/drawing/2017/decorative"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 uri="{C183D7F6-B498-43B3-948B-1728B52AA6E4}">
                <adec:decorative xmlns:adec="http://schemas.microsoft.com/office/drawing/2017/decorative"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hasCustomPrompt="1"/>
          </p:nvPr>
        </p:nvSpPr>
        <p:spPr>
          <a:xfrm>
            <a:off x="838200" y="188843"/>
            <a:ext cx="10515600"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3FB7E8F4-3FB3-45AB-A381-9093CA95AAE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wiki.algocode.ru/index.php?title=%D0%91%D0%BE%D1%80"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wiki.algocode.ru/index.php?title=%D0%91%D0%BE%D1%80"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173143"/>
            <a:ext cx="6272784" cy="3080335"/>
          </a:xfrm>
        </p:spPr>
        <p:txBody>
          <a:bodyPr/>
          <a:lstStyle/>
          <a:p>
            <a:r>
              <a:rPr lang="en-US" dirty="0" err="1">
                <a:latin typeface="Merriweather Sans Medium" pitchFamily="2" charset="0"/>
              </a:rPr>
              <a:t>Cây</a:t>
            </a:r>
            <a:r>
              <a:rPr lang="en-US" dirty="0">
                <a:latin typeface="Merriweather Sans Medium" pitchFamily="2" charset="0"/>
              </a:rPr>
              <a:t> </a:t>
            </a:r>
            <a:r>
              <a:rPr lang="en-US" dirty="0" err="1">
                <a:latin typeface="Merriweather Sans Medium" pitchFamily="2" charset="0"/>
              </a:rPr>
              <a:t>Tiền</a:t>
            </a:r>
            <a:r>
              <a:rPr lang="en-US" dirty="0">
                <a:latin typeface="Merriweather Sans Medium" pitchFamily="2" charset="0"/>
              </a:rPr>
              <a:t> </a:t>
            </a:r>
            <a:r>
              <a:rPr lang="en-US" dirty="0" err="1">
                <a:latin typeface="Merriweather Sans Medium" pitchFamily="2" charset="0"/>
              </a:rPr>
              <a:t>Tố</a:t>
            </a:r>
            <a:r>
              <a:rPr lang="en-US" dirty="0">
                <a:latin typeface="Merriweather Sans Medium" pitchFamily="2" charset="0"/>
              </a:rPr>
              <a:t> - TRIE</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463970" y="4708405"/>
            <a:ext cx="5093208" cy="1197864"/>
          </a:xfrm>
        </p:spPr>
        <p:txBody>
          <a:bodyPr/>
          <a:lstStyle/>
          <a:p>
            <a:r>
              <a:rPr lang="en-US" dirty="0">
                <a:latin typeface="Merriweather Sans Light" pitchFamily="2" charset="0"/>
              </a:rPr>
              <a:t>Lê Duy Hiệp - 20520993</a:t>
            </a:r>
          </a:p>
          <a:p>
            <a:endParaRPr lang="en-US" dirty="0">
              <a:latin typeface="Merriweather Sans Light" pitchFamily="2" charset="0"/>
            </a:endParaRPr>
          </a:p>
        </p:txBody>
      </p:sp>
      <p:sp>
        <p:nvSpPr>
          <p:cNvPr id="4" name="TextBox 3">
            <a:extLst>
              <a:ext uri="{FF2B5EF4-FFF2-40B4-BE49-F238E27FC236}">
                <a16:creationId xmlns:a16="http://schemas.microsoft.com/office/drawing/2014/main" id="{6FCFD0F9-2227-882A-F941-70AB4AC3E437}"/>
              </a:ext>
            </a:extLst>
          </p:cNvPr>
          <p:cNvSpPr txBox="1"/>
          <p:nvPr/>
        </p:nvSpPr>
        <p:spPr>
          <a:xfrm>
            <a:off x="1298448" y="3152810"/>
            <a:ext cx="5769529" cy="369332"/>
          </a:xfrm>
          <a:prstGeom prst="rect">
            <a:avLst/>
          </a:prstGeom>
        </p:spPr>
        <p:txBody>
          <a:bodyPr vert="horz" lIns="91440" tIns="45720" rIns="91440" bIns="45720" rtlCol="0">
            <a:normAutofit/>
          </a:bodyPr>
          <a:lstStyle>
            <a:lvl1pPr indent="0" algn="r">
              <a:lnSpc>
                <a:spcPct val="90000"/>
              </a:lnSpc>
              <a:spcBef>
                <a:spcPts val="1000"/>
              </a:spcBef>
              <a:buFont typeface="Arial" panose="020B0604020202020204" pitchFamily="34" charset="0"/>
              <a:buNone/>
              <a:defRPr sz="2000">
                <a:solidFill>
                  <a:schemeClr val="bg1"/>
                </a:solidFill>
                <a:latin typeface="Merriweather Sans Light" pitchFamily="2"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dirty="0"/>
              <a:t>CS536 –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giải</a:t>
            </a:r>
            <a:r>
              <a:rPr lang="en-US" dirty="0"/>
              <a:t> </a:t>
            </a:r>
            <a:r>
              <a:rPr lang="en-US" dirty="0" err="1"/>
              <a:t>thuật</a:t>
            </a:r>
            <a:r>
              <a:rPr lang="en-US" dirty="0"/>
              <a:t> </a:t>
            </a:r>
            <a:r>
              <a:rPr lang="en-US" dirty="0" err="1"/>
              <a:t>nâng</a:t>
            </a:r>
            <a:r>
              <a:rPr lang="en-US" dirty="0"/>
              <a:t> </a:t>
            </a:r>
            <a:r>
              <a:rPr lang="en-US" dirty="0" err="1"/>
              <a:t>cao</a:t>
            </a:r>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616A129-1506-2ED9-3AC5-C02BAD66511D}"/>
              </a:ext>
            </a:extLst>
          </p:cNvPr>
          <p:cNvPicPr>
            <a:picLocks noChangeAspect="1"/>
          </p:cNvPicPr>
          <p:nvPr/>
        </p:nvPicPr>
        <p:blipFill>
          <a:blip r:embed="rId2"/>
          <a:stretch>
            <a:fillRect/>
          </a:stretch>
        </p:blipFill>
        <p:spPr>
          <a:xfrm>
            <a:off x="1999226" y="0"/>
            <a:ext cx="8193548" cy="6858000"/>
          </a:xfrm>
          <a:prstGeom prst="rect">
            <a:avLst/>
          </a:prstGeom>
        </p:spPr>
      </p:pic>
    </p:spTree>
    <p:extLst>
      <p:ext uri="{BB962C8B-B14F-4D97-AF65-F5344CB8AC3E}">
        <p14:creationId xmlns:p14="http://schemas.microsoft.com/office/powerpoint/2010/main" val="17508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vi-VN" sz="3600" dirty="0">
                <a:latin typeface="Merriweather Sans Medium" pitchFamily="2" charset="0"/>
              </a:rPr>
              <a:t>Các hoạt động cơ bản trên cấu trúc dữ liệu Trie</a:t>
            </a:r>
            <a:endParaRPr lang="en-US" sz="3600" dirty="0">
              <a:latin typeface="Merriweather Sans Medium" pitchFamily="2" charset="0"/>
            </a:endParaRPr>
          </a:p>
        </p:txBody>
      </p:sp>
      <p:sp>
        <p:nvSpPr>
          <p:cNvPr id="4" name="TextBox 3">
            <a:extLst>
              <a:ext uri="{FF2B5EF4-FFF2-40B4-BE49-F238E27FC236}">
                <a16:creationId xmlns:a16="http://schemas.microsoft.com/office/drawing/2014/main" id="{D877400B-FA65-B300-1164-0E3683354F78}"/>
              </a:ext>
            </a:extLst>
          </p:cNvPr>
          <p:cNvSpPr txBox="1"/>
          <p:nvPr/>
        </p:nvSpPr>
        <p:spPr>
          <a:xfrm>
            <a:off x="956146" y="1230149"/>
            <a:ext cx="2237579" cy="461665"/>
          </a:xfrm>
          <a:prstGeom prst="rect">
            <a:avLst/>
          </a:prstGeom>
          <a:noFill/>
        </p:spPr>
        <p:txBody>
          <a:bodyPr wrap="square" rtlCol="0">
            <a:spAutoFit/>
          </a:bodyPr>
          <a:lstStyle/>
          <a:p>
            <a:r>
              <a:rPr lang="en-US" sz="2400" dirty="0">
                <a:solidFill>
                  <a:schemeClr val="accent1"/>
                </a:solidFill>
                <a:latin typeface="Merriweather Sans Medium" pitchFamily="2" charset="0"/>
              </a:rPr>
              <a:t>Insert - </a:t>
            </a:r>
            <a:r>
              <a:rPr lang="en-US" sz="2400" dirty="0" err="1">
                <a:solidFill>
                  <a:schemeClr val="accent1"/>
                </a:solidFill>
                <a:latin typeface="Merriweather Sans Medium" pitchFamily="2" charset="0"/>
              </a:rPr>
              <a:t>Chèn</a:t>
            </a:r>
            <a:endParaRPr lang="en-US" sz="2400" dirty="0">
              <a:solidFill>
                <a:schemeClr val="accent1"/>
              </a:solidFill>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11</a:t>
            </a:fld>
            <a:endParaRPr lang="en-US" dirty="0"/>
          </a:p>
        </p:txBody>
      </p:sp>
      <p:sp>
        <p:nvSpPr>
          <p:cNvPr id="6" name="Oval 5">
            <a:extLst>
              <a:ext uri="{FF2B5EF4-FFF2-40B4-BE49-F238E27FC236}">
                <a16:creationId xmlns:a16="http://schemas.microsoft.com/office/drawing/2014/main" id="{9F0120B5-C7FF-7704-8FA7-768D50B95F43}"/>
              </a:ext>
            </a:extLst>
          </p:cNvPr>
          <p:cNvSpPr/>
          <p:nvPr/>
        </p:nvSpPr>
        <p:spPr>
          <a:xfrm>
            <a:off x="4910041" y="1280409"/>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ROOT</a:t>
            </a:r>
          </a:p>
        </p:txBody>
      </p:sp>
      <p:cxnSp>
        <p:nvCxnSpPr>
          <p:cNvPr id="7" name="Straight Arrow Connector 6">
            <a:extLst>
              <a:ext uri="{FF2B5EF4-FFF2-40B4-BE49-F238E27FC236}">
                <a16:creationId xmlns:a16="http://schemas.microsoft.com/office/drawing/2014/main" id="{137DAB90-E7F7-3A13-6422-C5D5D7DF5227}"/>
              </a:ext>
            </a:extLst>
          </p:cNvPr>
          <p:cNvCxnSpPr>
            <a:cxnSpLocks/>
            <a:stCxn id="6" idx="4"/>
            <a:endCxn id="8" idx="0"/>
          </p:cNvCxnSpPr>
          <p:nvPr/>
        </p:nvCxnSpPr>
        <p:spPr>
          <a:xfrm flipH="1">
            <a:off x="3228387" y="1784630"/>
            <a:ext cx="2341343" cy="53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62BA640-804C-86F0-171D-094E42D7FD95}"/>
              </a:ext>
            </a:extLst>
          </p:cNvPr>
          <p:cNvSpPr/>
          <p:nvPr/>
        </p:nvSpPr>
        <p:spPr>
          <a:xfrm>
            <a:off x="2568698" y="2316457"/>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C</a:t>
            </a:r>
          </a:p>
        </p:txBody>
      </p:sp>
      <p:sp>
        <p:nvSpPr>
          <p:cNvPr id="9" name="Oval 8">
            <a:extLst>
              <a:ext uri="{FF2B5EF4-FFF2-40B4-BE49-F238E27FC236}">
                <a16:creationId xmlns:a16="http://schemas.microsoft.com/office/drawing/2014/main" id="{B5E19A3E-318D-6BF7-CC9A-CDC41F1848BA}"/>
              </a:ext>
            </a:extLst>
          </p:cNvPr>
          <p:cNvSpPr/>
          <p:nvPr/>
        </p:nvSpPr>
        <p:spPr>
          <a:xfrm>
            <a:off x="4913059" y="2296691"/>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t>
            </a:r>
          </a:p>
        </p:txBody>
      </p:sp>
      <p:sp>
        <p:nvSpPr>
          <p:cNvPr id="10" name="Oval 9">
            <a:extLst>
              <a:ext uri="{FF2B5EF4-FFF2-40B4-BE49-F238E27FC236}">
                <a16:creationId xmlns:a16="http://schemas.microsoft.com/office/drawing/2014/main" id="{03C49081-4D03-9F3D-D45D-2F34C9BCCCBC}"/>
              </a:ext>
            </a:extLst>
          </p:cNvPr>
          <p:cNvSpPr/>
          <p:nvPr/>
        </p:nvSpPr>
        <p:spPr>
          <a:xfrm>
            <a:off x="7709511" y="2316456"/>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a:t>
            </a:r>
          </a:p>
        </p:txBody>
      </p:sp>
      <p:cxnSp>
        <p:nvCxnSpPr>
          <p:cNvPr id="11" name="Straight Arrow Connector 10">
            <a:extLst>
              <a:ext uri="{FF2B5EF4-FFF2-40B4-BE49-F238E27FC236}">
                <a16:creationId xmlns:a16="http://schemas.microsoft.com/office/drawing/2014/main" id="{6FABC960-7CF2-CDF9-CCC1-2C167E8C4C3C}"/>
              </a:ext>
            </a:extLst>
          </p:cNvPr>
          <p:cNvCxnSpPr>
            <a:cxnSpLocks/>
            <a:stCxn id="6" idx="4"/>
            <a:endCxn id="9" idx="0"/>
          </p:cNvCxnSpPr>
          <p:nvPr/>
        </p:nvCxnSpPr>
        <p:spPr>
          <a:xfrm>
            <a:off x="5569730" y="1784630"/>
            <a:ext cx="3018" cy="512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3B10460-489F-0800-92B0-960788CD8B57}"/>
              </a:ext>
            </a:extLst>
          </p:cNvPr>
          <p:cNvCxnSpPr>
            <a:cxnSpLocks/>
            <a:stCxn id="6" idx="4"/>
            <a:endCxn id="10" idx="0"/>
          </p:cNvCxnSpPr>
          <p:nvPr/>
        </p:nvCxnSpPr>
        <p:spPr>
          <a:xfrm>
            <a:off x="5569730" y="1784630"/>
            <a:ext cx="2799470" cy="531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1CCDE6-79A1-BFC5-A0AF-3582DC45AC9B}"/>
              </a:ext>
            </a:extLst>
          </p:cNvPr>
          <p:cNvCxnSpPr>
            <a:cxnSpLocks/>
            <a:stCxn id="8" idx="4"/>
            <a:endCxn id="14" idx="0"/>
          </p:cNvCxnSpPr>
          <p:nvPr/>
        </p:nvCxnSpPr>
        <p:spPr>
          <a:xfrm>
            <a:off x="3228387" y="2820678"/>
            <a:ext cx="0" cy="417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B6EC807-9BCF-1EAD-81D9-4FF1F3B2850C}"/>
              </a:ext>
            </a:extLst>
          </p:cNvPr>
          <p:cNvSpPr/>
          <p:nvPr/>
        </p:nvSpPr>
        <p:spPr>
          <a:xfrm>
            <a:off x="2568698" y="3238301"/>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CS</a:t>
            </a:r>
          </a:p>
        </p:txBody>
      </p:sp>
      <p:sp>
        <p:nvSpPr>
          <p:cNvPr id="15" name="TextBox 14">
            <a:extLst>
              <a:ext uri="{FF2B5EF4-FFF2-40B4-BE49-F238E27FC236}">
                <a16:creationId xmlns:a16="http://schemas.microsoft.com/office/drawing/2014/main" id="{D8306D04-739E-EC2F-1904-0AA241260F94}"/>
              </a:ext>
            </a:extLst>
          </p:cNvPr>
          <p:cNvSpPr txBox="1"/>
          <p:nvPr/>
        </p:nvSpPr>
        <p:spPr>
          <a:xfrm>
            <a:off x="2882180" y="2905642"/>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a:t>
            </a:r>
          </a:p>
        </p:txBody>
      </p:sp>
      <p:sp>
        <p:nvSpPr>
          <p:cNvPr id="16" name="TextBox 15">
            <a:extLst>
              <a:ext uri="{FF2B5EF4-FFF2-40B4-BE49-F238E27FC236}">
                <a16:creationId xmlns:a16="http://schemas.microsoft.com/office/drawing/2014/main" id="{34F69762-5B6A-1F36-B6D9-21D864E73374}"/>
              </a:ext>
            </a:extLst>
          </p:cNvPr>
          <p:cNvSpPr txBox="1"/>
          <p:nvPr/>
        </p:nvSpPr>
        <p:spPr>
          <a:xfrm>
            <a:off x="4290200" y="1750090"/>
            <a:ext cx="254165" cy="2800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a:t>
            </a:r>
          </a:p>
        </p:txBody>
      </p:sp>
      <p:sp>
        <p:nvSpPr>
          <p:cNvPr id="18" name="TextBox 17">
            <a:extLst>
              <a:ext uri="{FF2B5EF4-FFF2-40B4-BE49-F238E27FC236}">
                <a16:creationId xmlns:a16="http://schemas.microsoft.com/office/drawing/2014/main" id="{2A28A5E6-39F9-AC21-439A-0E58787EDFF8}"/>
              </a:ext>
            </a:extLst>
          </p:cNvPr>
          <p:cNvSpPr txBox="1"/>
          <p:nvPr/>
        </p:nvSpPr>
        <p:spPr>
          <a:xfrm>
            <a:off x="5268298" y="194183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
            </a:r>
          </a:p>
        </p:txBody>
      </p:sp>
      <p:sp>
        <p:nvSpPr>
          <p:cNvPr id="19" name="TextBox 18">
            <a:extLst>
              <a:ext uri="{FF2B5EF4-FFF2-40B4-BE49-F238E27FC236}">
                <a16:creationId xmlns:a16="http://schemas.microsoft.com/office/drawing/2014/main" id="{665035F8-BC5F-0E03-BF49-09591465102D}"/>
              </a:ext>
            </a:extLst>
          </p:cNvPr>
          <p:cNvSpPr txBox="1"/>
          <p:nvPr/>
        </p:nvSpPr>
        <p:spPr>
          <a:xfrm>
            <a:off x="6949982" y="1809262"/>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a:t>
            </a:r>
          </a:p>
        </p:txBody>
      </p:sp>
      <p:cxnSp>
        <p:nvCxnSpPr>
          <p:cNvPr id="20" name="Straight Arrow Connector 19">
            <a:extLst>
              <a:ext uri="{FF2B5EF4-FFF2-40B4-BE49-F238E27FC236}">
                <a16:creationId xmlns:a16="http://schemas.microsoft.com/office/drawing/2014/main" id="{E213FD7D-6197-B24E-CD7B-CFB943237155}"/>
              </a:ext>
            </a:extLst>
          </p:cNvPr>
          <p:cNvCxnSpPr>
            <a:cxnSpLocks/>
            <a:stCxn id="9" idx="4"/>
            <a:endCxn id="24" idx="0"/>
          </p:cNvCxnSpPr>
          <p:nvPr/>
        </p:nvCxnSpPr>
        <p:spPr>
          <a:xfrm flipH="1">
            <a:off x="4629202" y="2800912"/>
            <a:ext cx="943546" cy="39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7114A30-F75B-40F4-D7F0-A16C38758A86}"/>
              </a:ext>
            </a:extLst>
          </p:cNvPr>
          <p:cNvSpPr txBox="1"/>
          <p:nvPr/>
        </p:nvSpPr>
        <p:spPr>
          <a:xfrm>
            <a:off x="4801914" y="2722054"/>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22" name="TextBox 21">
            <a:extLst>
              <a:ext uri="{FF2B5EF4-FFF2-40B4-BE49-F238E27FC236}">
                <a16:creationId xmlns:a16="http://schemas.microsoft.com/office/drawing/2014/main" id="{CA1427CB-5881-4DF2-EB09-4A836B86931D}"/>
              </a:ext>
            </a:extLst>
          </p:cNvPr>
          <p:cNvSpPr txBox="1"/>
          <p:nvPr/>
        </p:nvSpPr>
        <p:spPr>
          <a:xfrm>
            <a:off x="4296025" y="388909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a:t>
            </a:r>
          </a:p>
        </p:txBody>
      </p:sp>
      <p:sp>
        <p:nvSpPr>
          <p:cNvPr id="23" name="TextBox 22">
            <a:extLst>
              <a:ext uri="{FF2B5EF4-FFF2-40B4-BE49-F238E27FC236}">
                <a16:creationId xmlns:a16="http://schemas.microsoft.com/office/drawing/2014/main" id="{746708DA-9D59-C428-7244-E05BB3D307EF}"/>
              </a:ext>
            </a:extLst>
          </p:cNvPr>
          <p:cNvSpPr txBox="1"/>
          <p:nvPr/>
        </p:nvSpPr>
        <p:spPr>
          <a:xfrm>
            <a:off x="4290705" y="500627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24" name="Oval 23">
            <a:extLst>
              <a:ext uri="{FF2B5EF4-FFF2-40B4-BE49-F238E27FC236}">
                <a16:creationId xmlns:a16="http://schemas.microsoft.com/office/drawing/2014/main" id="{4C426049-57BA-074E-732F-62FD4D7D906D}"/>
              </a:ext>
            </a:extLst>
          </p:cNvPr>
          <p:cNvSpPr/>
          <p:nvPr/>
        </p:nvSpPr>
        <p:spPr>
          <a:xfrm>
            <a:off x="3969513" y="3192820"/>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a:t>
            </a:r>
          </a:p>
        </p:txBody>
      </p:sp>
      <p:sp>
        <p:nvSpPr>
          <p:cNvPr id="25" name="Oval 24">
            <a:extLst>
              <a:ext uri="{FF2B5EF4-FFF2-40B4-BE49-F238E27FC236}">
                <a16:creationId xmlns:a16="http://schemas.microsoft.com/office/drawing/2014/main" id="{5D7D23C3-9D55-F4C8-43F6-58CF0E4A5052}"/>
              </a:ext>
            </a:extLst>
          </p:cNvPr>
          <p:cNvSpPr/>
          <p:nvPr/>
        </p:nvSpPr>
        <p:spPr>
          <a:xfrm>
            <a:off x="3969513" y="4289895"/>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DAT</a:t>
            </a:r>
          </a:p>
        </p:txBody>
      </p:sp>
      <p:cxnSp>
        <p:nvCxnSpPr>
          <p:cNvPr id="26" name="Straight Arrow Connector 25">
            <a:extLst>
              <a:ext uri="{FF2B5EF4-FFF2-40B4-BE49-F238E27FC236}">
                <a16:creationId xmlns:a16="http://schemas.microsoft.com/office/drawing/2014/main" id="{432F0CED-2241-2ECC-AE72-24421EF247DF}"/>
              </a:ext>
            </a:extLst>
          </p:cNvPr>
          <p:cNvCxnSpPr>
            <a:cxnSpLocks/>
            <a:stCxn id="24" idx="4"/>
            <a:endCxn id="25" idx="0"/>
          </p:cNvCxnSpPr>
          <p:nvPr/>
        </p:nvCxnSpPr>
        <p:spPr>
          <a:xfrm>
            <a:off x="4629202" y="3697041"/>
            <a:ext cx="0" cy="59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E2508DA-619A-A396-E9E0-E89BE43CF51E}"/>
              </a:ext>
            </a:extLst>
          </p:cNvPr>
          <p:cNvSpPr/>
          <p:nvPr/>
        </p:nvSpPr>
        <p:spPr>
          <a:xfrm>
            <a:off x="3969513" y="5338019"/>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DATA</a:t>
            </a:r>
          </a:p>
        </p:txBody>
      </p:sp>
      <p:cxnSp>
        <p:nvCxnSpPr>
          <p:cNvPr id="28" name="Straight Arrow Connector 27">
            <a:extLst>
              <a:ext uri="{FF2B5EF4-FFF2-40B4-BE49-F238E27FC236}">
                <a16:creationId xmlns:a16="http://schemas.microsoft.com/office/drawing/2014/main" id="{A765CD70-A7F5-E778-07C7-321799160DC6}"/>
              </a:ext>
            </a:extLst>
          </p:cNvPr>
          <p:cNvCxnSpPr>
            <a:cxnSpLocks/>
            <a:stCxn id="25" idx="4"/>
            <a:endCxn id="27" idx="0"/>
          </p:cNvCxnSpPr>
          <p:nvPr/>
        </p:nvCxnSpPr>
        <p:spPr>
          <a:xfrm>
            <a:off x="4629202" y="4794116"/>
            <a:ext cx="0" cy="54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BCC472A-911B-F534-6F70-9E77C283B3D2}"/>
              </a:ext>
            </a:extLst>
          </p:cNvPr>
          <p:cNvCxnSpPr>
            <a:cxnSpLocks/>
            <a:stCxn id="9" idx="4"/>
            <a:endCxn id="32" idx="0"/>
          </p:cNvCxnSpPr>
          <p:nvPr/>
        </p:nvCxnSpPr>
        <p:spPr>
          <a:xfrm>
            <a:off x="5572748" y="2800912"/>
            <a:ext cx="728284" cy="39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659F095-4C3F-2428-B897-A97578C8E219}"/>
              </a:ext>
            </a:extLst>
          </p:cNvPr>
          <p:cNvSpPr txBox="1"/>
          <p:nvPr/>
        </p:nvSpPr>
        <p:spPr>
          <a:xfrm>
            <a:off x="6012231" y="2752898"/>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a:t>
            </a:r>
          </a:p>
        </p:txBody>
      </p:sp>
      <p:sp>
        <p:nvSpPr>
          <p:cNvPr id="31" name="TextBox 30">
            <a:extLst>
              <a:ext uri="{FF2B5EF4-FFF2-40B4-BE49-F238E27FC236}">
                <a16:creationId xmlns:a16="http://schemas.microsoft.com/office/drawing/2014/main" id="{29E84213-73A1-57EC-46D8-A94CC1F13DB6}"/>
              </a:ext>
            </a:extLst>
          </p:cNvPr>
          <p:cNvSpPr txBox="1"/>
          <p:nvPr/>
        </p:nvSpPr>
        <p:spPr>
          <a:xfrm>
            <a:off x="6016005" y="388909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32" name="Oval 31">
            <a:extLst>
              <a:ext uri="{FF2B5EF4-FFF2-40B4-BE49-F238E27FC236}">
                <a16:creationId xmlns:a16="http://schemas.microsoft.com/office/drawing/2014/main" id="{E893D748-329D-BDF1-0BBE-F9EC9775835E}"/>
              </a:ext>
            </a:extLst>
          </p:cNvPr>
          <p:cNvSpPr/>
          <p:nvPr/>
        </p:nvSpPr>
        <p:spPr>
          <a:xfrm>
            <a:off x="5641343" y="3192820"/>
            <a:ext cx="1319378" cy="5042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DS</a:t>
            </a:r>
          </a:p>
        </p:txBody>
      </p:sp>
      <p:sp>
        <p:nvSpPr>
          <p:cNvPr id="33" name="Oval 32">
            <a:extLst>
              <a:ext uri="{FF2B5EF4-FFF2-40B4-BE49-F238E27FC236}">
                <a16:creationId xmlns:a16="http://schemas.microsoft.com/office/drawing/2014/main" id="{AA664E64-EA75-F6B2-326C-87A380F70431}"/>
              </a:ext>
            </a:extLst>
          </p:cNvPr>
          <p:cNvSpPr/>
          <p:nvPr/>
        </p:nvSpPr>
        <p:spPr>
          <a:xfrm>
            <a:off x="5641343" y="4289895"/>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DSA</a:t>
            </a:r>
          </a:p>
        </p:txBody>
      </p:sp>
      <p:cxnSp>
        <p:nvCxnSpPr>
          <p:cNvPr id="34" name="Straight Arrow Connector 33">
            <a:extLst>
              <a:ext uri="{FF2B5EF4-FFF2-40B4-BE49-F238E27FC236}">
                <a16:creationId xmlns:a16="http://schemas.microsoft.com/office/drawing/2014/main" id="{5481DDFB-E875-294F-EF97-D6033498C83F}"/>
              </a:ext>
            </a:extLst>
          </p:cNvPr>
          <p:cNvCxnSpPr>
            <a:cxnSpLocks/>
            <a:stCxn id="32" idx="4"/>
            <a:endCxn id="33" idx="0"/>
          </p:cNvCxnSpPr>
          <p:nvPr/>
        </p:nvCxnSpPr>
        <p:spPr>
          <a:xfrm>
            <a:off x="6301032" y="3697041"/>
            <a:ext cx="0" cy="59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26DC3E-173D-CFDF-C001-D8669E1E1043}"/>
              </a:ext>
            </a:extLst>
          </p:cNvPr>
          <p:cNvCxnSpPr>
            <a:cxnSpLocks/>
            <a:stCxn id="14" idx="4"/>
            <a:endCxn id="36" idx="0"/>
          </p:cNvCxnSpPr>
          <p:nvPr/>
        </p:nvCxnSpPr>
        <p:spPr>
          <a:xfrm>
            <a:off x="3228387" y="3742522"/>
            <a:ext cx="1726" cy="545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C30E76B-96AB-2A3D-3EE2-992D0748F66F}"/>
              </a:ext>
            </a:extLst>
          </p:cNvPr>
          <p:cNvSpPr/>
          <p:nvPr/>
        </p:nvSpPr>
        <p:spPr>
          <a:xfrm>
            <a:off x="2570424" y="4288160"/>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37" name="Straight Arrow Connector 36">
            <a:extLst>
              <a:ext uri="{FF2B5EF4-FFF2-40B4-BE49-F238E27FC236}">
                <a16:creationId xmlns:a16="http://schemas.microsoft.com/office/drawing/2014/main" id="{EA7A07E9-7E39-4A95-8687-835B58F0C5E4}"/>
              </a:ext>
            </a:extLst>
          </p:cNvPr>
          <p:cNvCxnSpPr>
            <a:cxnSpLocks/>
            <a:stCxn id="27" idx="4"/>
            <a:endCxn id="38" idx="0"/>
          </p:cNvCxnSpPr>
          <p:nvPr/>
        </p:nvCxnSpPr>
        <p:spPr>
          <a:xfrm>
            <a:off x="4629202" y="5842240"/>
            <a:ext cx="0" cy="443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3BF13FE7-2668-7DAA-FFCB-72BD17EC4221}"/>
              </a:ext>
            </a:extLst>
          </p:cNvPr>
          <p:cNvSpPr/>
          <p:nvPr/>
        </p:nvSpPr>
        <p:spPr>
          <a:xfrm>
            <a:off x="4086333" y="6285493"/>
            <a:ext cx="1085738" cy="414932"/>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39" name="Straight Arrow Connector 38">
            <a:extLst>
              <a:ext uri="{FF2B5EF4-FFF2-40B4-BE49-F238E27FC236}">
                <a16:creationId xmlns:a16="http://schemas.microsoft.com/office/drawing/2014/main" id="{380BCBF0-E4B5-C47A-BAE4-DF9AEA20183F}"/>
              </a:ext>
            </a:extLst>
          </p:cNvPr>
          <p:cNvCxnSpPr>
            <a:cxnSpLocks/>
            <a:stCxn id="33" idx="4"/>
            <a:endCxn id="40" idx="0"/>
          </p:cNvCxnSpPr>
          <p:nvPr/>
        </p:nvCxnSpPr>
        <p:spPr>
          <a:xfrm flipH="1">
            <a:off x="6301030" y="4794116"/>
            <a:ext cx="2" cy="54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40491107-06C8-BEC1-068D-2A706652E820}"/>
              </a:ext>
            </a:extLst>
          </p:cNvPr>
          <p:cNvSpPr/>
          <p:nvPr/>
        </p:nvSpPr>
        <p:spPr>
          <a:xfrm>
            <a:off x="5641341" y="5338019"/>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1" name="Straight Arrow Connector 40">
            <a:extLst>
              <a:ext uri="{FF2B5EF4-FFF2-40B4-BE49-F238E27FC236}">
                <a16:creationId xmlns:a16="http://schemas.microsoft.com/office/drawing/2014/main" id="{F2AF240B-CBB8-A865-F4EE-76E7D2D153A7}"/>
              </a:ext>
            </a:extLst>
          </p:cNvPr>
          <p:cNvCxnSpPr>
            <a:cxnSpLocks/>
            <a:stCxn id="10" idx="4"/>
            <a:endCxn id="42" idx="0"/>
          </p:cNvCxnSpPr>
          <p:nvPr/>
        </p:nvCxnSpPr>
        <p:spPr>
          <a:xfrm flipH="1">
            <a:off x="8365780" y="2820677"/>
            <a:ext cx="3420" cy="37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B9EEBA3-D024-4BBD-F2EF-7E14DD894EBB}"/>
              </a:ext>
            </a:extLst>
          </p:cNvPr>
          <p:cNvSpPr/>
          <p:nvPr/>
        </p:nvSpPr>
        <p:spPr>
          <a:xfrm>
            <a:off x="7706091" y="3192820"/>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
        <p:nvSpPr>
          <p:cNvPr id="43" name="TextBox 42">
            <a:extLst>
              <a:ext uri="{FF2B5EF4-FFF2-40B4-BE49-F238E27FC236}">
                <a16:creationId xmlns:a16="http://schemas.microsoft.com/office/drawing/2014/main" id="{073BA42D-5249-2259-2408-A0D4C585D388}"/>
              </a:ext>
            </a:extLst>
          </p:cNvPr>
          <p:cNvSpPr txBox="1"/>
          <p:nvPr/>
        </p:nvSpPr>
        <p:spPr>
          <a:xfrm>
            <a:off x="8492353" y="2932813"/>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a:t>
            </a:r>
          </a:p>
        </p:txBody>
      </p:sp>
      <p:cxnSp>
        <p:nvCxnSpPr>
          <p:cNvPr id="44" name="Straight Arrow Connector 43">
            <a:extLst>
              <a:ext uri="{FF2B5EF4-FFF2-40B4-BE49-F238E27FC236}">
                <a16:creationId xmlns:a16="http://schemas.microsoft.com/office/drawing/2014/main" id="{28D3F18F-A73A-C99B-8A9F-7DF6D5D86B64}"/>
              </a:ext>
            </a:extLst>
          </p:cNvPr>
          <p:cNvCxnSpPr>
            <a:cxnSpLocks/>
            <a:stCxn id="42" idx="4"/>
            <a:endCxn id="48" idx="0"/>
          </p:cNvCxnSpPr>
          <p:nvPr/>
        </p:nvCxnSpPr>
        <p:spPr>
          <a:xfrm>
            <a:off x="8365780" y="3697041"/>
            <a:ext cx="786262" cy="59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A49710-2083-6881-9325-EAA92CB24AD3}"/>
              </a:ext>
            </a:extLst>
          </p:cNvPr>
          <p:cNvCxnSpPr>
            <a:cxnSpLocks/>
            <a:stCxn id="42" idx="4"/>
            <a:endCxn id="46" idx="0"/>
          </p:cNvCxnSpPr>
          <p:nvPr/>
        </p:nvCxnSpPr>
        <p:spPr>
          <a:xfrm flipH="1">
            <a:off x="7698136" y="3697041"/>
            <a:ext cx="667644" cy="592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EF7DFCB0-9C45-267B-52FC-B87C0EAF80C3}"/>
              </a:ext>
            </a:extLst>
          </p:cNvPr>
          <p:cNvSpPr/>
          <p:nvPr/>
        </p:nvSpPr>
        <p:spPr>
          <a:xfrm>
            <a:off x="7038447" y="4289894"/>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TRE</a:t>
            </a:r>
          </a:p>
        </p:txBody>
      </p:sp>
      <p:sp>
        <p:nvSpPr>
          <p:cNvPr id="47" name="TextBox 46">
            <a:extLst>
              <a:ext uri="{FF2B5EF4-FFF2-40B4-BE49-F238E27FC236}">
                <a16:creationId xmlns:a16="http://schemas.microsoft.com/office/drawing/2014/main" id="{D5B297DB-603E-C262-3A77-11089FC8A743}"/>
              </a:ext>
            </a:extLst>
          </p:cNvPr>
          <p:cNvSpPr txBox="1"/>
          <p:nvPr/>
        </p:nvSpPr>
        <p:spPr>
          <a:xfrm>
            <a:off x="7730301" y="3795316"/>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sp>
        <p:nvSpPr>
          <p:cNvPr id="48" name="Oval 47">
            <a:extLst>
              <a:ext uri="{FF2B5EF4-FFF2-40B4-BE49-F238E27FC236}">
                <a16:creationId xmlns:a16="http://schemas.microsoft.com/office/drawing/2014/main" id="{25FD4FB8-A5D9-32E7-1632-3295EE097EA4}"/>
              </a:ext>
            </a:extLst>
          </p:cNvPr>
          <p:cNvSpPr/>
          <p:nvPr/>
        </p:nvSpPr>
        <p:spPr>
          <a:xfrm>
            <a:off x="8492353" y="4288831"/>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TRI</a:t>
            </a:r>
          </a:p>
        </p:txBody>
      </p:sp>
      <p:sp>
        <p:nvSpPr>
          <p:cNvPr id="49" name="TextBox 48">
            <a:extLst>
              <a:ext uri="{FF2B5EF4-FFF2-40B4-BE49-F238E27FC236}">
                <a16:creationId xmlns:a16="http://schemas.microsoft.com/office/drawing/2014/main" id="{19D169DB-C830-2D9A-D928-AADCDC7EFC30}"/>
              </a:ext>
            </a:extLst>
          </p:cNvPr>
          <p:cNvSpPr txBox="1"/>
          <p:nvPr/>
        </p:nvSpPr>
        <p:spPr>
          <a:xfrm>
            <a:off x="8836424" y="3795316"/>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a:t>
            </a:r>
          </a:p>
        </p:txBody>
      </p:sp>
      <p:sp>
        <p:nvSpPr>
          <p:cNvPr id="50" name="Oval 49">
            <a:extLst>
              <a:ext uri="{FF2B5EF4-FFF2-40B4-BE49-F238E27FC236}">
                <a16:creationId xmlns:a16="http://schemas.microsoft.com/office/drawing/2014/main" id="{5ECC42F6-688F-4C81-F606-C52A892E197D}"/>
              </a:ext>
            </a:extLst>
          </p:cNvPr>
          <p:cNvSpPr/>
          <p:nvPr/>
        </p:nvSpPr>
        <p:spPr>
          <a:xfrm>
            <a:off x="7038447" y="5341498"/>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TREE</a:t>
            </a:r>
          </a:p>
        </p:txBody>
      </p:sp>
      <p:cxnSp>
        <p:nvCxnSpPr>
          <p:cNvPr id="51" name="Straight Arrow Connector 50">
            <a:extLst>
              <a:ext uri="{FF2B5EF4-FFF2-40B4-BE49-F238E27FC236}">
                <a16:creationId xmlns:a16="http://schemas.microsoft.com/office/drawing/2014/main" id="{BD4FC024-FDEB-256F-534E-BED65815F1EC}"/>
              </a:ext>
            </a:extLst>
          </p:cNvPr>
          <p:cNvCxnSpPr>
            <a:cxnSpLocks/>
            <a:stCxn id="46" idx="4"/>
            <a:endCxn id="50" idx="0"/>
          </p:cNvCxnSpPr>
          <p:nvPr/>
        </p:nvCxnSpPr>
        <p:spPr>
          <a:xfrm>
            <a:off x="7698136" y="4794115"/>
            <a:ext cx="0" cy="54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5D439EB-0190-A0D4-9959-D5085E8F72F7}"/>
              </a:ext>
            </a:extLst>
          </p:cNvPr>
          <p:cNvSpPr txBox="1"/>
          <p:nvPr/>
        </p:nvSpPr>
        <p:spPr>
          <a:xfrm>
            <a:off x="7425851" y="4962662"/>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sp>
        <p:nvSpPr>
          <p:cNvPr id="53" name="Oval 52">
            <a:extLst>
              <a:ext uri="{FF2B5EF4-FFF2-40B4-BE49-F238E27FC236}">
                <a16:creationId xmlns:a16="http://schemas.microsoft.com/office/drawing/2014/main" id="{9E8E387A-F8D5-2DE6-F44A-2115ABBBC5B6}"/>
              </a:ext>
            </a:extLst>
          </p:cNvPr>
          <p:cNvSpPr/>
          <p:nvPr/>
        </p:nvSpPr>
        <p:spPr>
          <a:xfrm>
            <a:off x="8492353" y="5338019"/>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TRIE</a:t>
            </a:r>
          </a:p>
        </p:txBody>
      </p:sp>
      <p:cxnSp>
        <p:nvCxnSpPr>
          <p:cNvPr id="54" name="Straight Arrow Connector 53">
            <a:extLst>
              <a:ext uri="{FF2B5EF4-FFF2-40B4-BE49-F238E27FC236}">
                <a16:creationId xmlns:a16="http://schemas.microsoft.com/office/drawing/2014/main" id="{E9C9C255-4219-4EC6-5E09-0C36E6D44DC7}"/>
              </a:ext>
            </a:extLst>
          </p:cNvPr>
          <p:cNvCxnSpPr>
            <a:cxnSpLocks/>
            <a:stCxn id="48" idx="4"/>
            <a:endCxn id="53" idx="0"/>
          </p:cNvCxnSpPr>
          <p:nvPr/>
        </p:nvCxnSpPr>
        <p:spPr>
          <a:xfrm>
            <a:off x="9152042" y="4793052"/>
            <a:ext cx="0" cy="54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C136F96-D647-F2FB-BF2E-A8E254921CC3}"/>
              </a:ext>
            </a:extLst>
          </p:cNvPr>
          <p:cNvSpPr txBox="1"/>
          <p:nvPr/>
        </p:nvSpPr>
        <p:spPr>
          <a:xfrm>
            <a:off x="8879757" y="4959183"/>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cxnSp>
        <p:nvCxnSpPr>
          <p:cNvPr id="56" name="Straight Arrow Connector 55">
            <a:extLst>
              <a:ext uri="{FF2B5EF4-FFF2-40B4-BE49-F238E27FC236}">
                <a16:creationId xmlns:a16="http://schemas.microsoft.com/office/drawing/2014/main" id="{7B0E6783-79E0-889B-FB9C-CE4DBCE438AD}"/>
              </a:ext>
            </a:extLst>
          </p:cNvPr>
          <p:cNvCxnSpPr>
            <a:cxnSpLocks/>
            <a:stCxn id="50" idx="4"/>
            <a:endCxn id="57" idx="0"/>
          </p:cNvCxnSpPr>
          <p:nvPr/>
        </p:nvCxnSpPr>
        <p:spPr>
          <a:xfrm flipH="1">
            <a:off x="7692622" y="5845719"/>
            <a:ext cx="5514" cy="466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6DD8DC30-C437-8CF4-EA77-B464912DD716}"/>
              </a:ext>
            </a:extLst>
          </p:cNvPr>
          <p:cNvSpPr/>
          <p:nvPr/>
        </p:nvSpPr>
        <p:spPr>
          <a:xfrm>
            <a:off x="7032933" y="6312108"/>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58" name="Straight Arrow Connector 57">
            <a:extLst>
              <a:ext uri="{FF2B5EF4-FFF2-40B4-BE49-F238E27FC236}">
                <a16:creationId xmlns:a16="http://schemas.microsoft.com/office/drawing/2014/main" id="{991C320C-5A9A-38D1-BCAA-551485A04FE9}"/>
              </a:ext>
            </a:extLst>
          </p:cNvPr>
          <p:cNvCxnSpPr>
            <a:cxnSpLocks/>
            <a:stCxn id="53" idx="4"/>
            <a:endCxn id="59" idx="0"/>
          </p:cNvCxnSpPr>
          <p:nvPr/>
        </p:nvCxnSpPr>
        <p:spPr>
          <a:xfrm>
            <a:off x="9152042" y="5842240"/>
            <a:ext cx="5804" cy="469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7C491599-CA0B-3696-A11B-56749EAA536A}"/>
              </a:ext>
            </a:extLst>
          </p:cNvPr>
          <p:cNvSpPr/>
          <p:nvPr/>
        </p:nvSpPr>
        <p:spPr>
          <a:xfrm>
            <a:off x="8498157" y="6312108"/>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spTree>
    <p:extLst>
      <p:ext uri="{BB962C8B-B14F-4D97-AF65-F5344CB8AC3E}">
        <p14:creationId xmlns:p14="http://schemas.microsoft.com/office/powerpoint/2010/main" val="353967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3" grpId="0" animBg="1"/>
      <p:bldP spid="55" grpId="0"/>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vi-VN" sz="3600" dirty="0">
                <a:latin typeface="Merriweather Sans Medium" pitchFamily="2" charset="0"/>
              </a:rPr>
              <a:t>Các hoạt động cơ bản trên cấu trúc dữ liệu Trie</a:t>
            </a:r>
            <a:endParaRPr lang="en-US" sz="3600" dirty="0">
              <a:latin typeface="Merriweather Sans Medium" pitchFamily="2" charset="0"/>
            </a:endParaRPr>
          </a:p>
        </p:txBody>
      </p:sp>
      <p:sp>
        <p:nvSpPr>
          <p:cNvPr id="4" name="TextBox 3">
            <a:extLst>
              <a:ext uri="{FF2B5EF4-FFF2-40B4-BE49-F238E27FC236}">
                <a16:creationId xmlns:a16="http://schemas.microsoft.com/office/drawing/2014/main" id="{D877400B-FA65-B300-1164-0E3683354F78}"/>
              </a:ext>
            </a:extLst>
          </p:cNvPr>
          <p:cNvSpPr txBox="1"/>
          <p:nvPr/>
        </p:nvSpPr>
        <p:spPr>
          <a:xfrm>
            <a:off x="956146" y="1230149"/>
            <a:ext cx="3615853" cy="461665"/>
          </a:xfrm>
          <a:prstGeom prst="rect">
            <a:avLst/>
          </a:prstGeom>
          <a:noFill/>
        </p:spPr>
        <p:txBody>
          <a:bodyPr wrap="square" rtlCol="0">
            <a:spAutoFit/>
          </a:bodyPr>
          <a:lstStyle/>
          <a:p>
            <a:r>
              <a:rPr lang="en-US" sz="2400" dirty="0">
                <a:solidFill>
                  <a:schemeClr val="accent1"/>
                </a:solidFill>
                <a:latin typeface="Merriweather Sans Medium" pitchFamily="2" charset="0"/>
              </a:rPr>
              <a:t>Search – </a:t>
            </a:r>
            <a:r>
              <a:rPr lang="en-US" sz="2400" dirty="0" err="1">
                <a:solidFill>
                  <a:schemeClr val="accent1"/>
                </a:solidFill>
                <a:latin typeface="Merriweather Sans Medium" pitchFamily="2" charset="0"/>
              </a:rPr>
              <a:t>Tìm</a:t>
            </a:r>
            <a:r>
              <a:rPr lang="en-US" sz="2400" dirty="0">
                <a:solidFill>
                  <a:schemeClr val="accent1"/>
                </a:solidFill>
                <a:latin typeface="Merriweather Sans Medium" pitchFamily="2" charset="0"/>
              </a:rPr>
              <a:t> </a:t>
            </a:r>
            <a:r>
              <a:rPr lang="en-US" sz="2400" dirty="0" err="1">
                <a:solidFill>
                  <a:schemeClr val="accent1"/>
                </a:solidFill>
                <a:latin typeface="Merriweather Sans Medium" pitchFamily="2" charset="0"/>
              </a:rPr>
              <a:t>kiếm</a:t>
            </a:r>
            <a:endParaRPr lang="en-US" sz="2400" dirty="0">
              <a:solidFill>
                <a:schemeClr val="accent1"/>
              </a:solidFill>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12</a:t>
            </a:fld>
            <a:endParaRPr lang="en-US" dirty="0"/>
          </a:p>
        </p:txBody>
      </p:sp>
      <p:sp>
        <p:nvSpPr>
          <p:cNvPr id="114" name="TextBox 113">
            <a:extLst>
              <a:ext uri="{FF2B5EF4-FFF2-40B4-BE49-F238E27FC236}">
                <a16:creationId xmlns:a16="http://schemas.microsoft.com/office/drawing/2014/main" id="{391AD393-6FBE-65B2-ECBD-CF9E7835A948}"/>
              </a:ext>
            </a:extLst>
          </p:cNvPr>
          <p:cNvSpPr txBox="1"/>
          <p:nvPr/>
        </p:nvSpPr>
        <p:spPr>
          <a:xfrm>
            <a:off x="1267027" y="1876480"/>
            <a:ext cx="7458684" cy="1710596"/>
          </a:xfrm>
          <a:prstGeom prst="rect">
            <a:avLst/>
          </a:prstGeom>
          <a:noFill/>
        </p:spPr>
        <p:txBody>
          <a:bodyPr wrap="square">
            <a:spAutoFit/>
          </a:bodyPr>
          <a:lstStyle/>
          <a:p>
            <a:pPr>
              <a:lnSpc>
                <a:spcPct val="150000"/>
              </a:lnSpc>
            </a:pPr>
            <a:r>
              <a:rPr lang="vi-VN" dirty="0">
                <a:latin typeface="Merriweather Sans Light" pitchFamily="2" charset="0"/>
              </a:rPr>
              <a:t>Phép tìm kiếm trong Trie được thực hiện theo cách tương tự như phép chèn, nhưng khác biệt duy nhất là khi chúng ta nhận thấy mảng con trỏ trong </a:t>
            </a:r>
            <a:r>
              <a:rPr lang="vi-VN" b="1" dirty="0">
                <a:effectLst/>
                <a:latin typeface="Merriweather Sans Light" pitchFamily="2" charset="0"/>
              </a:rPr>
              <a:t>nút hiện tại</a:t>
            </a:r>
            <a:r>
              <a:rPr lang="vi-VN" dirty="0">
                <a:latin typeface="Merriweather Sans Light" pitchFamily="2" charset="0"/>
              </a:rPr>
              <a:t> không trỏ đến </a:t>
            </a:r>
            <a:r>
              <a:rPr lang="vi-VN" b="1" dirty="0">
                <a:effectLst/>
                <a:latin typeface="Merriweather Sans Light" pitchFamily="2" charset="0"/>
              </a:rPr>
              <a:t>ký tự hiện tại</a:t>
            </a:r>
            <a:r>
              <a:rPr lang="vi-VN" dirty="0">
                <a:latin typeface="Merriweather Sans Light" pitchFamily="2" charset="0"/>
              </a:rPr>
              <a:t> của </a:t>
            </a:r>
            <a:r>
              <a:rPr lang="vi-VN" b="1" dirty="0">
                <a:effectLst/>
                <a:latin typeface="Merriweather Sans Light" pitchFamily="2" charset="0"/>
              </a:rPr>
              <a:t>từ</a:t>
            </a:r>
            <a:r>
              <a:rPr lang="vi-VN" dirty="0">
                <a:latin typeface="Merriweather Sans Light" pitchFamily="2" charset="0"/>
              </a:rPr>
              <a:t> thì trả về false thay vì tạo một nút mới cho ký tự hiện tại đó của từ.</a:t>
            </a:r>
            <a:endParaRPr lang="en-US" dirty="0">
              <a:latin typeface="Merriweather Sans Light" pitchFamily="2" charset="0"/>
            </a:endParaRPr>
          </a:p>
        </p:txBody>
      </p:sp>
      <p:sp>
        <p:nvSpPr>
          <p:cNvPr id="116" name="TextBox 115">
            <a:extLst>
              <a:ext uri="{FF2B5EF4-FFF2-40B4-BE49-F238E27FC236}">
                <a16:creationId xmlns:a16="http://schemas.microsoft.com/office/drawing/2014/main" id="{B450DBD5-F38F-F43B-3E3A-34052EE69AAF}"/>
              </a:ext>
            </a:extLst>
          </p:cNvPr>
          <p:cNvSpPr txBox="1"/>
          <p:nvPr/>
        </p:nvSpPr>
        <p:spPr>
          <a:xfrm>
            <a:off x="1267027" y="3754909"/>
            <a:ext cx="6094378" cy="2957092"/>
          </a:xfrm>
          <a:prstGeom prst="rect">
            <a:avLst/>
          </a:prstGeom>
          <a:noFill/>
        </p:spPr>
        <p:txBody>
          <a:bodyPr wrap="square">
            <a:spAutoFit/>
          </a:bodyPr>
          <a:lstStyle/>
          <a:p>
            <a:pPr>
              <a:lnSpc>
                <a:spcPct val="150000"/>
              </a:lnSpc>
            </a:pPr>
            <a:r>
              <a:rPr lang="vi-VN" dirty="0">
                <a:latin typeface="Merriweather Sans Light" pitchFamily="2" charset="0"/>
              </a:rPr>
              <a:t>Phép tìm kiếm này được sử dụng để tìm kiếm xem một chuỗi có tồn tại trong cấu trúc dữ liệu Trie hay không. Có hai phương pháp tìm kiếm trong cấu trúc dữ liệu Trie.</a:t>
            </a:r>
          </a:p>
          <a:p>
            <a:pPr>
              <a:lnSpc>
                <a:spcPct val="150000"/>
              </a:lnSpc>
              <a:buFont typeface="+mj-lt"/>
              <a:buAutoNum type="arabicPeriod"/>
            </a:pPr>
            <a:r>
              <a:rPr lang="vi-VN" dirty="0">
                <a:latin typeface="Merriweather Sans Light" pitchFamily="2" charset="0"/>
              </a:rPr>
              <a:t>Tìm xem từ đã cho có tồn tại trong Trie hay không.</a:t>
            </a:r>
          </a:p>
          <a:p>
            <a:pPr>
              <a:lnSpc>
                <a:spcPct val="150000"/>
              </a:lnSpc>
              <a:buFont typeface="+mj-lt"/>
              <a:buAutoNum type="arabicPeriod"/>
            </a:pPr>
            <a:r>
              <a:rPr lang="vi-VN" dirty="0">
                <a:latin typeface="Merriweather Sans Light" pitchFamily="2" charset="0"/>
              </a:rPr>
              <a:t>Tìm xem có từ nào bắt đầu bằng tiền tố đã cho tồn tại trong Trie hay không.</a:t>
            </a:r>
          </a:p>
        </p:txBody>
      </p:sp>
      <p:cxnSp>
        <p:nvCxnSpPr>
          <p:cNvPr id="118" name="Straight Connector 117">
            <a:extLst>
              <a:ext uri="{FF2B5EF4-FFF2-40B4-BE49-F238E27FC236}">
                <a16:creationId xmlns:a16="http://schemas.microsoft.com/office/drawing/2014/main" id="{627678E6-F361-14FB-CBD8-EC1B2E3A7B32}"/>
              </a:ext>
            </a:extLst>
          </p:cNvPr>
          <p:cNvCxnSpPr/>
          <p:nvPr/>
        </p:nvCxnSpPr>
        <p:spPr>
          <a:xfrm>
            <a:off x="1267027" y="3677055"/>
            <a:ext cx="73905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2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vi-VN" sz="3600" dirty="0">
                <a:latin typeface="Merriweather Sans Medium" pitchFamily="2" charset="0"/>
              </a:rPr>
              <a:t>Các hoạt động cơ bản trên cấu trúc dữ liệu Trie</a:t>
            </a:r>
            <a:endParaRPr lang="en-US" sz="3600" dirty="0">
              <a:latin typeface="Merriweather Sans Medium" pitchFamily="2" charset="0"/>
            </a:endParaRPr>
          </a:p>
        </p:txBody>
      </p:sp>
      <p:sp>
        <p:nvSpPr>
          <p:cNvPr id="4" name="TextBox 3">
            <a:extLst>
              <a:ext uri="{FF2B5EF4-FFF2-40B4-BE49-F238E27FC236}">
                <a16:creationId xmlns:a16="http://schemas.microsoft.com/office/drawing/2014/main" id="{D877400B-FA65-B300-1164-0E3683354F78}"/>
              </a:ext>
            </a:extLst>
          </p:cNvPr>
          <p:cNvSpPr txBox="1"/>
          <p:nvPr/>
        </p:nvSpPr>
        <p:spPr>
          <a:xfrm>
            <a:off x="956146" y="1230149"/>
            <a:ext cx="3615853" cy="461665"/>
          </a:xfrm>
          <a:prstGeom prst="rect">
            <a:avLst/>
          </a:prstGeom>
          <a:noFill/>
        </p:spPr>
        <p:txBody>
          <a:bodyPr wrap="square" rtlCol="0">
            <a:spAutoFit/>
          </a:bodyPr>
          <a:lstStyle/>
          <a:p>
            <a:r>
              <a:rPr lang="en-US" sz="2400" dirty="0">
                <a:solidFill>
                  <a:schemeClr val="accent1"/>
                </a:solidFill>
                <a:latin typeface="Merriweather Sans Medium" pitchFamily="2" charset="0"/>
              </a:rPr>
              <a:t>Search – </a:t>
            </a:r>
            <a:r>
              <a:rPr lang="en-US" sz="2400" dirty="0" err="1">
                <a:solidFill>
                  <a:schemeClr val="accent1"/>
                </a:solidFill>
                <a:latin typeface="Merriweather Sans Medium" pitchFamily="2" charset="0"/>
              </a:rPr>
              <a:t>Tìm</a:t>
            </a:r>
            <a:r>
              <a:rPr lang="en-US" sz="2400" dirty="0">
                <a:solidFill>
                  <a:schemeClr val="accent1"/>
                </a:solidFill>
                <a:latin typeface="Merriweather Sans Medium" pitchFamily="2" charset="0"/>
              </a:rPr>
              <a:t> </a:t>
            </a:r>
            <a:r>
              <a:rPr lang="en-US" sz="2400" dirty="0" err="1">
                <a:solidFill>
                  <a:schemeClr val="accent1"/>
                </a:solidFill>
                <a:latin typeface="Merriweather Sans Medium" pitchFamily="2" charset="0"/>
              </a:rPr>
              <a:t>kiếm</a:t>
            </a:r>
            <a:endParaRPr lang="en-US" sz="2400" dirty="0">
              <a:solidFill>
                <a:schemeClr val="accent1"/>
              </a:solidFill>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13</a:t>
            </a:fld>
            <a:endParaRPr lang="en-US" dirty="0"/>
          </a:p>
        </p:txBody>
      </p:sp>
      <p:sp>
        <p:nvSpPr>
          <p:cNvPr id="2" name="Oval 1">
            <a:extLst>
              <a:ext uri="{FF2B5EF4-FFF2-40B4-BE49-F238E27FC236}">
                <a16:creationId xmlns:a16="http://schemas.microsoft.com/office/drawing/2014/main" id="{38530593-481A-FC73-79CE-201726B00B22}"/>
              </a:ext>
            </a:extLst>
          </p:cNvPr>
          <p:cNvSpPr/>
          <p:nvPr/>
        </p:nvSpPr>
        <p:spPr>
          <a:xfrm>
            <a:off x="4910041" y="1280409"/>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ROOT</a:t>
            </a:r>
          </a:p>
        </p:txBody>
      </p:sp>
      <p:cxnSp>
        <p:nvCxnSpPr>
          <p:cNvPr id="17" name="Straight Arrow Connector 16">
            <a:extLst>
              <a:ext uri="{FF2B5EF4-FFF2-40B4-BE49-F238E27FC236}">
                <a16:creationId xmlns:a16="http://schemas.microsoft.com/office/drawing/2014/main" id="{F690B2EA-5713-A98A-C7C6-ABAF0CE00C22}"/>
              </a:ext>
            </a:extLst>
          </p:cNvPr>
          <p:cNvCxnSpPr>
            <a:cxnSpLocks/>
            <a:stCxn id="2" idx="4"/>
            <a:endCxn id="60" idx="0"/>
          </p:cNvCxnSpPr>
          <p:nvPr/>
        </p:nvCxnSpPr>
        <p:spPr>
          <a:xfrm flipH="1">
            <a:off x="3228387" y="1784630"/>
            <a:ext cx="2341343" cy="53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C81B3151-E199-1CA3-D600-BE8B31043669}"/>
              </a:ext>
            </a:extLst>
          </p:cNvPr>
          <p:cNvSpPr/>
          <p:nvPr/>
        </p:nvSpPr>
        <p:spPr>
          <a:xfrm>
            <a:off x="2568698" y="2316457"/>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C</a:t>
            </a:r>
          </a:p>
        </p:txBody>
      </p:sp>
      <p:sp>
        <p:nvSpPr>
          <p:cNvPr id="61" name="Oval 60">
            <a:extLst>
              <a:ext uri="{FF2B5EF4-FFF2-40B4-BE49-F238E27FC236}">
                <a16:creationId xmlns:a16="http://schemas.microsoft.com/office/drawing/2014/main" id="{566A1CA5-B0BC-1CFD-64E3-7A010DE6BE96}"/>
              </a:ext>
            </a:extLst>
          </p:cNvPr>
          <p:cNvSpPr/>
          <p:nvPr/>
        </p:nvSpPr>
        <p:spPr>
          <a:xfrm>
            <a:off x="4913059" y="2296691"/>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t>
            </a:r>
          </a:p>
        </p:txBody>
      </p:sp>
      <p:sp>
        <p:nvSpPr>
          <p:cNvPr id="62" name="Oval 61">
            <a:extLst>
              <a:ext uri="{FF2B5EF4-FFF2-40B4-BE49-F238E27FC236}">
                <a16:creationId xmlns:a16="http://schemas.microsoft.com/office/drawing/2014/main" id="{62E3AC62-DFBA-8B75-9074-31E262966655}"/>
              </a:ext>
            </a:extLst>
          </p:cNvPr>
          <p:cNvSpPr/>
          <p:nvPr/>
        </p:nvSpPr>
        <p:spPr>
          <a:xfrm>
            <a:off x="7709511" y="2316456"/>
            <a:ext cx="1319378" cy="50422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a:t>
            </a:r>
          </a:p>
        </p:txBody>
      </p:sp>
      <p:cxnSp>
        <p:nvCxnSpPr>
          <p:cNvPr id="63" name="Straight Arrow Connector 62">
            <a:extLst>
              <a:ext uri="{FF2B5EF4-FFF2-40B4-BE49-F238E27FC236}">
                <a16:creationId xmlns:a16="http://schemas.microsoft.com/office/drawing/2014/main" id="{8D78C94A-2D89-9EDD-1261-DBCDC3F0396A}"/>
              </a:ext>
            </a:extLst>
          </p:cNvPr>
          <p:cNvCxnSpPr>
            <a:cxnSpLocks/>
            <a:stCxn id="2" idx="4"/>
            <a:endCxn id="61" idx="0"/>
          </p:cNvCxnSpPr>
          <p:nvPr/>
        </p:nvCxnSpPr>
        <p:spPr>
          <a:xfrm>
            <a:off x="5569730" y="1784630"/>
            <a:ext cx="3018" cy="512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5BBAF2B-FA5A-9698-DD03-DFF0B330E50C}"/>
              </a:ext>
            </a:extLst>
          </p:cNvPr>
          <p:cNvCxnSpPr>
            <a:cxnSpLocks/>
            <a:stCxn id="2" idx="4"/>
            <a:endCxn id="62" idx="0"/>
          </p:cNvCxnSpPr>
          <p:nvPr/>
        </p:nvCxnSpPr>
        <p:spPr>
          <a:xfrm>
            <a:off x="5569730" y="1784630"/>
            <a:ext cx="2799470" cy="531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E0E9F5E-73BC-9702-88ED-819DDE3756C0}"/>
              </a:ext>
            </a:extLst>
          </p:cNvPr>
          <p:cNvCxnSpPr>
            <a:cxnSpLocks/>
            <a:stCxn id="60" idx="4"/>
            <a:endCxn id="66" idx="0"/>
          </p:cNvCxnSpPr>
          <p:nvPr/>
        </p:nvCxnSpPr>
        <p:spPr>
          <a:xfrm>
            <a:off x="3228387" y="2820678"/>
            <a:ext cx="0" cy="417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EF44A090-01C2-B5BC-0A53-EE6776D89039}"/>
              </a:ext>
            </a:extLst>
          </p:cNvPr>
          <p:cNvSpPr/>
          <p:nvPr/>
        </p:nvSpPr>
        <p:spPr>
          <a:xfrm>
            <a:off x="2568698" y="3238301"/>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CS</a:t>
            </a:r>
          </a:p>
        </p:txBody>
      </p:sp>
      <p:sp>
        <p:nvSpPr>
          <p:cNvPr id="67" name="TextBox 66">
            <a:extLst>
              <a:ext uri="{FF2B5EF4-FFF2-40B4-BE49-F238E27FC236}">
                <a16:creationId xmlns:a16="http://schemas.microsoft.com/office/drawing/2014/main" id="{CAB1B841-EB5E-3092-9C25-2C74BBAF0FA5}"/>
              </a:ext>
            </a:extLst>
          </p:cNvPr>
          <p:cNvSpPr txBox="1"/>
          <p:nvPr/>
        </p:nvSpPr>
        <p:spPr>
          <a:xfrm>
            <a:off x="2882180" y="2905642"/>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a:t>
            </a:r>
          </a:p>
        </p:txBody>
      </p:sp>
      <p:sp>
        <p:nvSpPr>
          <p:cNvPr id="68" name="TextBox 67">
            <a:extLst>
              <a:ext uri="{FF2B5EF4-FFF2-40B4-BE49-F238E27FC236}">
                <a16:creationId xmlns:a16="http://schemas.microsoft.com/office/drawing/2014/main" id="{9E8DCDA6-E2D1-DBFA-9A55-B7D9BD4BE709}"/>
              </a:ext>
            </a:extLst>
          </p:cNvPr>
          <p:cNvSpPr txBox="1"/>
          <p:nvPr/>
        </p:nvSpPr>
        <p:spPr>
          <a:xfrm>
            <a:off x="4290200" y="1750090"/>
            <a:ext cx="254165" cy="2800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a:t>
            </a:r>
          </a:p>
        </p:txBody>
      </p:sp>
      <p:sp>
        <p:nvSpPr>
          <p:cNvPr id="69" name="TextBox 68">
            <a:extLst>
              <a:ext uri="{FF2B5EF4-FFF2-40B4-BE49-F238E27FC236}">
                <a16:creationId xmlns:a16="http://schemas.microsoft.com/office/drawing/2014/main" id="{167AD594-5FD0-25CC-0939-20D80C481B7B}"/>
              </a:ext>
            </a:extLst>
          </p:cNvPr>
          <p:cNvSpPr txBox="1"/>
          <p:nvPr/>
        </p:nvSpPr>
        <p:spPr>
          <a:xfrm>
            <a:off x="5268298" y="194183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
            </a:r>
          </a:p>
        </p:txBody>
      </p:sp>
      <p:sp>
        <p:nvSpPr>
          <p:cNvPr id="70" name="TextBox 69">
            <a:extLst>
              <a:ext uri="{FF2B5EF4-FFF2-40B4-BE49-F238E27FC236}">
                <a16:creationId xmlns:a16="http://schemas.microsoft.com/office/drawing/2014/main" id="{BC480DC6-9DE3-5D49-F6ED-AC9A772AAFE4}"/>
              </a:ext>
            </a:extLst>
          </p:cNvPr>
          <p:cNvSpPr txBox="1"/>
          <p:nvPr/>
        </p:nvSpPr>
        <p:spPr>
          <a:xfrm>
            <a:off x="6949982" y="1809262"/>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a:t>
            </a:r>
          </a:p>
        </p:txBody>
      </p:sp>
      <p:cxnSp>
        <p:nvCxnSpPr>
          <p:cNvPr id="71" name="Straight Arrow Connector 70">
            <a:extLst>
              <a:ext uri="{FF2B5EF4-FFF2-40B4-BE49-F238E27FC236}">
                <a16:creationId xmlns:a16="http://schemas.microsoft.com/office/drawing/2014/main" id="{5719D858-B823-79AE-75A7-F8AFE16362DA}"/>
              </a:ext>
            </a:extLst>
          </p:cNvPr>
          <p:cNvCxnSpPr>
            <a:cxnSpLocks/>
            <a:stCxn id="61" idx="4"/>
            <a:endCxn id="75" idx="0"/>
          </p:cNvCxnSpPr>
          <p:nvPr/>
        </p:nvCxnSpPr>
        <p:spPr>
          <a:xfrm flipH="1">
            <a:off x="4629202" y="2800912"/>
            <a:ext cx="943546" cy="39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CF5AAA5-C0AE-289A-EB85-B468740BC1C7}"/>
              </a:ext>
            </a:extLst>
          </p:cNvPr>
          <p:cNvSpPr txBox="1"/>
          <p:nvPr/>
        </p:nvSpPr>
        <p:spPr>
          <a:xfrm>
            <a:off x="4801914" y="2722054"/>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73" name="TextBox 72">
            <a:extLst>
              <a:ext uri="{FF2B5EF4-FFF2-40B4-BE49-F238E27FC236}">
                <a16:creationId xmlns:a16="http://schemas.microsoft.com/office/drawing/2014/main" id="{6E428D94-2828-1D7D-F693-B8C4C2FA3BE3}"/>
              </a:ext>
            </a:extLst>
          </p:cNvPr>
          <p:cNvSpPr txBox="1"/>
          <p:nvPr/>
        </p:nvSpPr>
        <p:spPr>
          <a:xfrm>
            <a:off x="4296025" y="388909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a:t>
            </a:r>
          </a:p>
        </p:txBody>
      </p:sp>
      <p:sp>
        <p:nvSpPr>
          <p:cNvPr id="74" name="TextBox 73">
            <a:extLst>
              <a:ext uri="{FF2B5EF4-FFF2-40B4-BE49-F238E27FC236}">
                <a16:creationId xmlns:a16="http://schemas.microsoft.com/office/drawing/2014/main" id="{E0794B11-0D6A-93BE-8E39-3CCABD84DDD4}"/>
              </a:ext>
            </a:extLst>
          </p:cNvPr>
          <p:cNvSpPr txBox="1"/>
          <p:nvPr/>
        </p:nvSpPr>
        <p:spPr>
          <a:xfrm>
            <a:off x="4290705" y="500627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75" name="Oval 74">
            <a:extLst>
              <a:ext uri="{FF2B5EF4-FFF2-40B4-BE49-F238E27FC236}">
                <a16:creationId xmlns:a16="http://schemas.microsoft.com/office/drawing/2014/main" id="{102C5986-4C1E-17CB-3968-01028D4C4174}"/>
              </a:ext>
            </a:extLst>
          </p:cNvPr>
          <p:cNvSpPr/>
          <p:nvPr/>
        </p:nvSpPr>
        <p:spPr>
          <a:xfrm>
            <a:off x="3969513" y="3192820"/>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a:t>
            </a:r>
          </a:p>
        </p:txBody>
      </p:sp>
      <p:sp>
        <p:nvSpPr>
          <p:cNvPr id="76" name="Oval 75">
            <a:extLst>
              <a:ext uri="{FF2B5EF4-FFF2-40B4-BE49-F238E27FC236}">
                <a16:creationId xmlns:a16="http://schemas.microsoft.com/office/drawing/2014/main" id="{105F2F84-DE03-3E88-D13B-C87A41276562}"/>
              </a:ext>
            </a:extLst>
          </p:cNvPr>
          <p:cNvSpPr/>
          <p:nvPr/>
        </p:nvSpPr>
        <p:spPr>
          <a:xfrm>
            <a:off x="3969513" y="4289895"/>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DAT</a:t>
            </a:r>
          </a:p>
        </p:txBody>
      </p:sp>
      <p:cxnSp>
        <p:nvCxnSpPr>
          <p:cNvPr id="77" name="Straight Arrow Connector 76">
            <a:extLst>
              <a:ext uri="{FF2B5EF4-FFF2-40B4-BE49-F238E27FC236}">
                <a16:creationId xmlns:a16="http://schemas.microsoft.com/office/drawing/2014/main" id="{FFC6EBA9-2268-9FA9-3646-7E74666D30F4}"/>
              </a:ext>
            </a:extLst>
          </p:cNvPr>
          <p:cNvCxnSpPr>
            <a:cxnSpLocks/>
            <a:stCxn id="75" idx="4"/>
            <a:endCxn id="76" idx="0"/>
          </p:cNvCxnSpPr>
          <p:nvPr/>
        </p:nvCxnSpPr>
        <p:spPr>
          <a:xfrm>
            <a:off x="4629202" y="3697041"/>
            <a:ext cx="0" cy="59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BD7FE01-A488-00C2-C94C-EDFF06F2961B}"/>
              </a:ext>
            </a:extLst>
          </p:cNvPr>
          <p:cNvSpPr/>
          <p:nvPr/>
        </p:nvSpPr>
        <p:spPr>
          <a:xfrm>
            <a:off x="3969513" y="5338019"/>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DATA</a:t>
            </a:r>
          </a:p>
        </p:txBody>
      </p:sp>
      <p:cxnSp>
        <p:nvCxnSpPr>
          <p:cNvPr id="79" name="Straight Arrow Connector 78">
            <a:extLst>
              <a:ext uri="{FF2B5EF4-FFF2-40B4-BE49-F238E27FC236}">
                <a16:creationId xmlns:a16="http://schemas.microsoft.com/office/drawing/2014/main" id="{D887B345-2614-D74C-CCFD-DB3BF492DC18}"/>
              </a:ext>
            </a:extLst>
          </p:cNvPr>
          <p:cNvCxnSpPr>
            <a:cxnSpLocks/>
            <a:stCxn id="76" idx="4"/>
            <a:endCxn id="78" idx="0"/>
          </p:cNvCxnSpPr>
          <p:nvPr/>
        </p:nvCxnSpPr>
        <p:spPr>
          <a:xfrm>
            <a:off x="4629202" y="4794116"/>
            <a:ext cx="0" cy="54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F0C2786-1990-381F-C104-D8CA88407070}"/>
              </a:ext>
            </a:extLst>
          </p:cNvPr>
          <p:cNvCxnSpPr>
            <a:cxnSpLocks/>
            <a:stCxn id="61" idx="4"/>
            <a:endCxn id="83" idx="0"/>
          </p:cNvCxnSpPr>
          <p:nvPr/>
        </p:nvCxnSpPr>
        <p:spPr>
          <a:xfrm>
            <a:off x="5572748" y="2800912"/>
            <a:ext cx="728284" cy="39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5D57B595-89EF-3442-15A7-F3AD8935BA14}"/>
              </a:ext>
            </a:extLst>
          </p:cNvPr>
          <p:cNvSpPr txBox="1"/>
          <p:nvPr/>
        </p:nvSpPr>
        <p:spPr>
          <a:xfrm>
            <a:off x="6012231" y="2752898"/>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a:t>
            </a:r>
          </a:p>
        </p:txBody>
      </p:sp>
      <p:sp>
        <p:nvSpPr>
          <p:cNvPr id="82" name="TextBox 81">
            <a:extLst>
              <a:ext uri="{FF2B5EF4-FFF2-40B4-BE49-F238E27FC236}">
                <a16:creationId xmlns:a16="http://schemas.microsoft.com/office/drawing/2014/main" id="{5B5F359F-A225-9360-FD77-673FAF36445C}"/>
              </a:ext>
            </a:extLst>
          </p:cNvPr>
          <p:cNvSpPr txBox="1"/>
          <p:nvPr/>
        </p:nvSpPr>
        <p:spPr>
          <a:xfrm>
            <a:off x="6016005" y="3889097"/>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83" name="Oval 82">
            <a:extLst>
              <a:ext uri="{FF2B5EF4-FFF2-40B4-BE49-F238E27FC236}">
                <a16:creationId xmlns:a16="http://schemas.microsoft.com/office/drawing/2014/main" id="{81883B13-8A33-0024-3F7E-4D9877637A9E}"/>
              </a:ext>
            </a:extLst>
          </p:cNvPr>
          <p:cNvSpPr/>
          <p:nvPr/>
        </p:nvSpPr>
        <p:spPr>
          <a:xfrm>
            <a:off x="5641343" y="3192820"/>
            <a:ext cx="1319378" cy="5042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DS</a:t>
            </a:r>
          </a:p>
        </p:txBody>
      </p:sp>
      <p:sp>
        <p:nvSpPr>
          <p:cNvPr id="84" name="Oval 83">
            <a:extLst>
              <a:ext uri="{FF2B5EF4-FFF2-40B4-BE49-F238E27FC236}">
                <a16:creationId xmlns:a16="http://schemas.microsoft.com/office/drawing/2014/main" id="{43C8570B-CFE2-2FD7-849D-A924D10E970A}"/>
              </a:ext>
            </a:extLst>
          </p:cNvPr>
          <p:cNvSpPr/>
          <p:nvPr/>
        </p:nvSpPr>
        <p:spPr>
          <a:xfrm>
            <a:off x="5641343" y="4289895"/>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DSA</a:t>
            </a:r>
          </a:p>
        </p:txBody>
      </p:sp>
      <p:cxnSp>
        <p:nvCxnSpPr>
          <p:cNvPr id="85" name="Straight Arrow Connector 84">
            <a:extLst>
              <a:ext uri="{FF2B5EF4-FFF2-40B4-BE49-F238E27FC236}">
                <a16:creationId xmlns:a16="http://schemas.microsoft.com/office/drawing/2014/main" id="{E088DD96-0C73-D70A-F378-D41C08C8178E}"/>
              </a:ext>
            </a:extLst>
          </p:cNvPr>
          <p:cNvCxnSpPr>
            <a:cxnSpLocks/>
            <a:stCxn id="83" idx="4"/>
            <a:endCxn id="84" idx="0"/>
          </p:cNvCxnSpPr>
          <p:nvPr/>
        </p:nvCxnSpPr>
        <p:spPr>
          <a:xfrm>
            <a:off x="6301032" y="3697041"/>
            <a:ext cx="0" cy="59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F8DFEC8-82CB-135D-6227-DCE053F1168E}"/>
              </a:ext>
            </a:extLst>
          </p:cNvPr>
          <p:cNvCxnSpPr>
            <a:cxnSpLocks/>
            <a:stCxn id="66" idx="4"/>
            <a:endCxn id="87" idx="0"/>
          </p:cNvCxnSpPr>
          <p:nvPr/>
        </p:nvCxnSpPr>
        <p:spPr>
          <a:xfrm>
            <a:off x="3228387" y="3742522"/>
            <a:ext cx="1726" cy="545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E2A95F7-A129-8A58-F844-CE9306DCB21D}"/>
              </a:ext>
            </a:extLst>
          </p:cNvPr>
          <p:cNvSpPr/>
          <p:nvPr/>
        </p:nvSpPr>
        <p:spPr>
          <a:xfrm>
            <a:off x="2570424" y="4288160"/>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88" name="Straight Arrow Connector 87">
            <a:extLst>
              <a:ext uri="{FF2B5EF4-FFF2-40B4-BE49-F238E27FC236}">
                <a16:creationId xmlns:a16="http://schemas.microsoft.com/office/drawing/2014/main" id="{90116BC6-3A1E-B19F-A42F-DA3192E5024A}"/>
              </a:ext>
            </a:extLst>
          </p:cNvPr>
          <p:cNvCxnSpPr>
            <a:cxnSpLocks/>
            <a:stCxn id="78" idx="4"/>
            <a:endCxn id="89" idx="0"/>
          </p:cNvCxnSpPr>
          <p:nvPr/>
        </p:nvCxnSpPr>
        <p:spPr>
          <a:xfrm>
            <a:off x="4629202" y="5842240"/>
            <a:ext cx="0" cy="443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50C2B3E7-809E-3C13-78DA-C49156DFAD5A}"/>
              </a:ext>
            </a:extLst>
          </p:cNvPr>
          <p:cNvSpPr/>
          <p:nvPr/>
        </p:nvSpPr>
        <p:spPr>
          <a:xfrm>
            <a:off x="4086333" y="6285493"/>
            <a:ext cx="1085738" cy="414932"/>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90" name="Straight Arrow Connector 89">
            <a:extLst>
              <a:ext uri="{FF2B5EF4-FFF2-40B4-BE49-F238E27FC236}">
                <a16:creationId xmlns:a16="http://schemas.microsoft.com/office/drawing/2014/main" id="{6AFC75EA-4FF2-CF01-C142-0DE3573B9A89}"/>
              </a:ext>
            </a:extLst>
          </p:cNvPr>
          <p:cNvCxnSpPr>
            <a:cxnSpLocks/>
            <a:stCxn id="84" idx="4"/>
            <a:endCxn id="91" idx="0"/>
          </p:cNvCxnSpPr>
          <p:nvPr/>
        </p:nvCxnSpPr>
        <p:spPr>
          <a:xfrm flipH="1">
            <a:off x="6301030" y="4794116"/>
            <a:ext cx="2" cy="54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D6B17936-1B3D-C6EE-CD1A-1081BAD5BA55}"/>
              </a:ext>
            </a:extLst>
          </p:cNvPr>
          <p:cNvSpPr/>
          <p:nvPr/>
        </p:nvSpPr>
        <p:spPr>
          <a:xfrm>
            <a:off x="5641341" y="5338019"/>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92" name="Straight Arrow Connector 91">
            <a:extLst>
              <a:ext uri="{FF2B5EF4-FFF2-40B4-BE49-F238E27FC236}">
                <a16:creationId xmlns:a16="http://schemas.microsoft.com/office/drawing/2014/main" id="{CB186802-6EC7-D1CF-D699-33C18164430E}"/>
              </a:ext>
            </a:extLst>
          </p:cNvPr>
          <p:cNvCxnSpPr>
            <a:cxnSpLocks/>
            <a:stCxn id="62" idx="4"/>
            <a:endCxn id="93" idx="0"/>
          </p:cNvCxnSpPr>
          <p:nvPr/>
        </p:nvCxnSpPr>
        <p:spPr>
          <a:xfrm flipH="1">
            <a:off x="8365780" y="2820677"/>
            <a:ext cx="3420" cy="37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56DCFBAA-8365-F893-5F8A-8CE3E5E150AB}"/>
              </a:ext>
            </a:extLst>
          </p:cNvPr>
          <p:cNvSpPr/>
          <p:nvPr/>
        </p:nvSpPr>
        <p:spPr>
          <a:xfrm>
            <a:off x="7706091" y="3192820"/>
            <a:ext cx="1319378" cy="50422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
        <p:nvSpPr>
          <p:cNvPr id="94" name="TextBox 93">
            <a:extLst>
              <a:ext uri="{FF2B5EF4-FFF2-40B4-BE49-F238E27FC236}">
                <a16:creationId xmlns:a16="http://schemas.microsoft.com/office/drawing/2014/main" id="{AA0B4D14-B4E0-50BE-4345-0FE2A9F3180D}"/>
              </a:ext>
            </a:extLst>
          </p:cNvPr>
          <p:cNvSpPr txBox="1"/>
          <p:nvPr/>
        </p:nvSpPr>
        <p:spPr>
          <a:xfrm>
            <a:off x="8492353" y="2932813"/>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a:t>
            </a:r>
          </a:p>
        </p:txBody>
      </p:sp>
      <p:cxnSp>
        <p:nvCxnSpPr>
          <p:cNvPr id="95" name="Straight Arrow Connector 94">
            <a:extLst>
              <a:ext uri="{FF2B5EF4-FFF2-40B4-BE49-F238E27FC236}">
                <a16:creationId xmlns:a16="http://schemas.microsoft.com/office/drawing/2014/main" id="{CFC3B3B0-CDE6-0621-467C-86F3FDEA9869}"/>
              </a:ext>
            </a:extLst>
          </p:cNvPr>
          <p:cNvCxnSpPr>
            <a:cxnSpLocks/>
            <a:stCxn id="93" idx="4"/>
            <a:endCxn id="99" idx="0"/>
          </p:cNvCxnSpPr>
          <p:nvPr/>
        </p:nvCxnSpPr>
        <p:spPr>
          <a:xfrm>
            <a:off x="8365780" y="3697041"/>
            <a:ext cx="786262" cy="59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B3979F2-EEC8-B764-A843-28AA7482CBDB}"/>
              </a:ext>
            </a:extLst>
          </p:cNvPr>
          <p:cNvCxnSpPr>
            <a:cxnSpLocks/>
            <a:stCxn id="93" idx="4"/>
            <a:endCxn id="97" idx="0"/>
          </p:cNvCxnSpPr>
          <p:nvPr/>
        </p:nvCxnSpPr>
        <p:spPr>
          <a:xfrm flipH="1">
            <a:off x="7698136" y="3697041"/>
            <a:ext cx="667644" cy="592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467E7E69-0010-D33A-FD08-6463B354D38B}"/>
              </a:ext>
            </a:extLst>
          </p:cNvPr>
          <p:cNvSpPr/>
          <p:nvPr/>
        </p:nvSpPr>
        <p:spPr>
          <a:xfrm>
            <a:off x="7038447" y="4289894"/>
            <a:ext cx="1319378" cy="50422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TRE</a:t>
            </a:r>
          </a:p>
        </p:txBody>
      </p:sp>
      <p:sp>
        <p:nvSpPr>
          <p:cNvPr id="98" name="TextBox 97">
            <a:extLst>
              <a:ext uri="{FF2B5EF4-FFF2-40B4-BE49-F238E27FC236}">
                <a16:creationId xmlns:a16="http://schemas.microsoft.com/office/drawing/2014/main" id="{4A714E33-269E-BB9F-BFF2-32E940FE3918}"/>
              </a:ext>
            </a:extLst>
          </p:cNvPr>
          <p:cNvSpPr txBox="1"/>
          <p:nvPr/>
        </p:nvSpPr>
        <p:spPr>
          <a:xfrm>
            <a:off x="7730301" y="3795316"/>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sp>
        <p:nvSpPr>
          <p:cNvPr id="99" name="Oval 98">
            <a:extLst>
              <a:ext uri="{FF2B5EF4-FFF2-40B4-BE49-F238E27FC236}">
                <a16:creationId xmlns:a16="http://schemas.microsoft.com/office/drawing/2014/main" id="{E248E967-40C8-31C0-D52D-16EA86C74418}"/>
              </a:ext>
            </a:extLst>
          </p:cNvPr>
          <p:cNvSpPr/>
          <p:nvPr/>
        </p:nvSpPr>
        <p:spPr>
          <a:xfrm>
            <a:off x="8492353" y="4288831"/>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TRI</a:t>
            </a:r>
          </a:p>
        </p:txBody>
      </p:sp>
      <p:sp>
        <p:nvSpPr>
          <p:cNvPr id="100" name="TextBox 99">
            <a:extLst>
              <a:ext uri="{FF2B5EF4-FFF2-40B4-BE49-F238E27FC236}">
                <a16:creationId xmlns:a16="http://schemas.microsoft.com/office/drawing/2014/main" id="{49DC73E4-4C36-4718-999B-6BCFF01EE9A5}"/>
              </a:ext>
            </a:extLst>
          </p:cNvPr>
          <p:cNvSpPr txBox="1"/>
          <p:nvPr/>
        </p:nvSpPr>
        <p:spPr>
          <a:xfrm>
            <a:off x="8836424" y="3795316"/>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a:t>
            </a:r>
          </a:p>
        </p:txBody>
      </p:sp>
      <p:sp>
        <p:nvSpPr>
          <p:cNvPr id="101" name="Oval 100">
            <a:extLst>
              <a:ext uri="{FF2B5EF4-FFF2-40B4-BE49-F238E27FC236}">
                <a16:creationId xmlns:a16="http://schemas.microsoft.com/office/drawing/2014/main" id="{C22000B7-3FFC-B558-D27B-61D6F6EDA75C}"/>
              </a:ext>
            </a:extLst>
          </p:cNvPr>
          <p:cNvSpPr/>
          <p:nvPr/>
        </p:nvSpPr>
        <p:spPr>
          <a:xfrm>
            <a:off x="7038447" y="5341498"/>
            <a:ext cx="1319378" cy="50422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TREE</a:t>
            </a:r>
          </a:p>
        </p:txBody>
      </p:sp>
      <p:cxnSp>
        <p:nvCxnSpPr>
          <p:cNvPr id="102" name="Straight Arrow Connector 101">
            <a:extLst>
              <a:ext uri="{FF2B5EF4-FFF2-40B4-BE49-F238E27FC236}">
                <a16:creationId xmlns:a16="http://schemas.microsoft.com/office/drawing/2014/main" id="{01054A33-A7FF-6354-CFE3-DF4BA608C9FF}"/>
              </a:ext>
            </a:extLst>
          </p:cNvPr>
          <p:cNvCxnSpPr>
            <a:cxnSpLocks/>
            <a:stCxn id="97" idx="4"/>
            <a:endCxn id="101" idx="0"/>
          </p:cNvCxnSpPr>
          <p:nvPr/>
        </p:nvCxnSpPr>
        <p:spPr>
          <a:xfrm>
            <a:off x="7698136" y="4794115"/>
            <a:ext cx="0" cy="54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1452E91D-FCA0-A0A7-A46F-C2E88DC3B133}"/>
              </a:ext>
            </a:extLst>
          </p:cNvPr>
          <p:cNvSpPr txBox="1"/>
          <p:nvPr/>
        </p:nvSpPr>
        <p:spPr>
          <a:xfrm>
            <a:off x="7425851" y="4962662"/>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sp>
        <p:nvSpPr>
          <p:cNvPr id="104" name="Oval 103">
            <a:extLst>
              <a:ext uri="{FF2B5EF4-FFF2-40B4-BE49-F238E27FC236}">
                <a16:creationId xmlns:a16="http://schemas.microsoft.com/office/drawing/2014/main" id="{B651AEC7-19E3-7B30-9D50-F7F8E62C1F19}"/>
              </a:ext>
            </a:extLst>
          </p:cNvPr>
          <p:cNvSpPr/>
          <p:nvPr/>
        </p:nvSpPr>
        <p:spPr>
          <a:xfrm>
            <a:off x="8492353" y="5338019"/>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TRIE</a:t>
            </a:r>
          </a:p>
        </p:txBody>
      </p:sp>
      <p:cxnSp>
        <p:nvCxnSpPr>
          <p:cNvPr id="105" name="Straight Arrow Connector 104">
            <a:extLst>
              <a:ext uri="{FF2B5EF4-FFF2-40B4-BE49-F238E27FC236}">
                <a16:creationId xmlns:a16="http://schemas.microsoft.com/office/drawing/2014/main" id="{7A1F4819-BA56-F318-9576-DF9DFBDEE312}"/>
              </a:ext>
            </a:extLst>
          </p:cNvPr>
          <p:cNvCxnSpPr>
            <a:cxnSpLocks/>
            <a:stCxn id="99" idx="4"/>
            <a:endCxn id="104" idx="0"/>
          </p:cNvCxnSpPr>
          <p:nvPr/>
        </p:nvCxnSpPr>
        <p:spPr>
          <a:xfrm>
            <a:off x="9152042" y="4793052"/>
            <a:ext cx="0" cy="54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3961CAA-81DC-C75B-6C96-6C462BC850E0}"/>
              </a:ext>
            </a:extLst>
          </p:cNvPr>
          <p:cNvSpPr txBox="1"/>
          <p:nvPr/>
        </p:nvSpPr>
        <p:spPr>
          <a:xfrm>
            <a:off x="8879757" y="4959183"/>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cxnSp>
        <p:nvCxnSpPr>
          <p:cNvPr id="107" name="Straight Arrow Connector 106">
            <a:extLst>
              <a:ext uri="{FF2B5EF4-FFF2-40B4-BE49-F238E27FC236}">
                <a16:creationId xmlns:a16="http://schemas.microsoft.com/office/drawing/2014/main" id="{11E38111-2778-2499-6336-BEB6E4BF3950}"/>
              </a:ext>
            </a:extLst>
          </p:cNvPr>
          <p:cNvCxnSpPr>
            <a:cxnSpLocks/>
            <a:stCxn id="101" idx="4"/>
            <a:endCxn id="108" idx="0"/>
          </p:cNvCxnSpPr>
          <p:nvPr/>
        </p:nvCxnSpPr>
        <p:spPr>
          <a:xfrm flipH="1">
            <a:off x="7692622" y="5845719"/>
            <a:ext cx="5514" cy="466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8837B27D-7ED0-3753-B7E8-99A254242780}"/>
              </a:ext>
            </a:extLst>
          </p:cNvPr>
          <p:cNvSpPr/>
          <p:nvPr/>
        </p:nvSpPr>
        <p:spPr>
          <a:xfrm>
            <a:off x="7032933" y="6312108"/>
            <a:ext cx="1319378" cy="50422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109" name="Straight Arrow Connector 108">
            <a:extLst>
              <a:ext uri="{FF2B5EF4-FFF2-40B4-BE49-F238E27FC236}">
                <a16:creationId xmlns:a16="http://schemas.microsoft.com/office/drawing/2014/main" id="{A157E910-370F-3970-9767-710969919717}"/>
              </a:ext>
            </a:extLst>
          </p:cNvPr>
          <p:cNvCxnSpPr>
            <a:cxnSpLocks/>
            <a:stCxn id="104" idx="4"/>
            <a:endCxn id="110" idx="0"/>
          </p:cNvCxnSpPr>
          <p:nvPr/>
        </p:nvCxnSpPr>
        <p:spPr>
          <a:xfrm>
            <a:off x="9152042" y="5842240"/>
            <a:ext cx="5804" cy="469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43EA1A5D-92DF-9CE9-1024-965648A86E1F}"/>
              </a:ext>
            </a:extLst>
          </p:cNvPr>
          <p:cNvSpPr/>
          <p:nvPr/>
        </p:nvSpPr>
        <p:spPr>
          <a:xfrm>
            <a:off x="8498157" y="6312108"/>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sp>
        <p:nvSpPr>
          <p:cNvPr id="6" name="TextBox 5">
            <a:extLst>
              <a:ext uri="{FF2B5EF4-FFF2-40B4-BE49-F238E27FC236}">
                <a16:creationId xmlns:a16="http://schemas.microsoft.com/office/drawing/2014/main" id="{9A7BD66D-8F25-FF47-B9F1-9164599122A7}"/>
              </a:ext>
            </a:extLst>
          </p:cNvPr>
          <p:cNvSpPr txBox="1"/>
          <p:nvPr/>
        </p:nvSpPr>
        <p:spPr>
          <a:xfrm>
            <a:off x="8352311" y="1336089"/>
            <a:ext cx="2363147" cy="369332"/>
          </a:xfrm>
          <a:prstGeom prst="rect">
            <a:avLst/>
          </a:prstGeom>
          <a:noFill/>
        </p:spPr>
        <p:txBody>
          <a:bodyPr wrap="none" rtlCol="0">
            <a:spAutoFit/>
          </a:bodyPr>
          <a:lstStyle/>
          <a:p>
            <a:r>
              <a:rPr lang="en-US" dirty="0" err="1"/>
              <a:t>Tìm</a:t>
            </a:r>
            <a:r>
              <a:rPr lang="en-US" dirty="0"/>
              <a:t> </a:t>
            </a:r>
            <a:r>
              <a:rPr lang="en-US" dirty="0" err="1"/>
              <a:t>kiếm</a:t>
            </a:r>
            <a:r>
              <a:rPr lang="en-US" dirty="0"/>
              <a:t> </a:t>
            </a:r>
            <a:r>
              <a:rPr lang="en-US" dirty="0" err="1"/>
              <a:t>từ</a:t>
            </a:r>
            <a:r>
              <a:rPr lang="en-US" dirty="0"/>
              <a:t> “TREE”</a:t>
            </a:r>
          </a:p>
        </p:txBody>
      </p:sp>
      <p:sp>
        <p:nvSpPr>
          <p:cNvPr id="7" name="Oval 6">
            <a:extLst>
              <a:ext uri="{FF2B5EF4-FFF2-40B4-BE49-F238E27FC236}">
                <a16:creationId xmlns:a16="http://schemas.microsoft.com/office/drawing/2014/main" id="{1F9CFC74-99B4-A6E6-C43E-9A98A34422CF}"/>
              </a:ext>
            </a:extLst>
          </p:cNvPr>
          <p:cNvSpPr/>
          <p:nvPr/>
        </p:nvSpPr>
        <p:spPr>
          <a:xfrm>
            <a:off x="7715551" y="2314056"/>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a:t>
            </a:r>
          </a:p>
        </p:txBody>
      </p:sp>
      <p:sp>
        <p:nvSpPr>
          <p:cNvPr id="8" name="Oval 7">
            <a:extLst>
              <a:ext uri="{FF2B5EF4-FFF2-40B4-BE49-F238E27FC236}">
                <a16:creationId xmlns:a16="http://schemas.microsoft.com/office/drawing/2014/main" id="{05DAAA8C-24EF-51FD-90C2-BE1E86E4AE25}"/>
              </a:ext>
            </a:extLst>
          </p:cNvPr>
          <p:cNvSpPr/>
          <p:nvPr/>
        </p:nvSpPr>
        <p:spPr>
          <a:xfrm>
            <a:off x="7714046" y="3188019"/>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
        <p:nvSpPr>
          <p:cNvPr id="9" name="Oval 8">
            <a:extLst>
              <a:ext uri="{FF2B5EF4-FFF2-40B4-BE49-F238E27FC236}">
                <a16:creationId xmlns:a16="http://schemas.microsoft.com/office/drawing/2014/main" id="{627FDB9B-A88A-15A1-7738-E23B734B1FE2}"/>
              </a:ext>
            </a:extLst>
          </p:cNvPr>
          <p:cNvSpPr/>
          <p:nvPr/>
        </p:nvSpPr>
        <p:spPr>
          <a:xfrm>
            <a:off x="7042425" y="4289473"/>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TRE</a:t>
            </a:r>
          </a:p>
        </p:txBody>
      </p:sp>
      <p:sp>
        <p:nvSpPr>
          <p:cNvPr id="10" name="Oval 9">
            <a:extLst>
              <a:ext uri="{FF2B5EF4-FFF2-40B4-BE49-F238E27FC236}">
                <a16:creationId xmlns:a16="http://schemas.microsoft.com/office/drawing/2014/main" id="{434C065A-B7A7-81F8-369C-1FD6880CC956}"/>
              </a:ext>
            </a:extLst>
          </p:cNvPr>
          <p:cNvSpPr/>
          <p:nvPr/>
        </p:nvSpPr>
        <p:spPr>
          <a:xfrm>
            <a:off x="7042425" y="5334414"/>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TREE</a:t>
            </a:r>
          </a:p>
        </p:txBody>
      </p:sp>
      <p:sp>
        <p:nvSpPr>
          <p:cNvPr id="11" name="Oval 10">
            <a:extLst>
              <a:ext uri="{FF2B5EF4-FFF2-40B4-BE49-F238E27FC236}">
                <a16:creationId xmlns:a16="http://schemas.microsoft.com/office/drawing/2014/main" id="{0C26AF03-7C1C-A804-4E93-F54E2A622002}"/>
              </a:ext>
            </a:extLst>
          </p:cNvPr>
          <p:cNvSpPr/>
          <p:nvPr/>
        </p:nvSpPr>
        <p:spPr>
          <a:xfrm>
            <a:off x="7032933" y="6305024"/>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spTree>
    <p:extLst>
      <p:ext uri="{BB962C8B-B14F-4D97-AF65-F5344CB8AC3E}">
        <p14:creationId xmlns:p14="http://schemas.microsoft.com/office/powerpoint/2010/main" val="205992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vi-VN" sz="3600" dirty="0">
                <a:latin typeface="Merriweather Sans Medium" pitchFamily="2" charset="0"/>
              </a:rPr>
              <a:t>Các hoạt động cơ bản trên cấu trúc dữ liệu Trie</a:t>
            </a:r>
            <a:endParaRPr lang="en-US" sz="3600" dirty="0">
              <a:latin typeface="Merriweather Sans Medium" pitchFamily="2" charset="0"/>
            </a:endParaRPr>
          </a:p>
        </p:txBody>
      </p:sp>
      <p:sp>
        <p:nvSpPr>
          <p:cNvPr id="4" name="TextBox 3">
            <a:extLst>
              <a:ext uri="{FF2B5EF4-FFF2-40B4-BE49-F238E27FC236}">
                <a16:creationId xmlns:a16="http://schemas.microsoft.com/office/drawing/2014/main" id="{D877400B-FA65-B300-1164-0E3683354F78}"/>
              </a:ext>
            </a:extLst>
          </p:cNvPr>
          <p:cNvSpPr txBox="1"/>
          <p:nvPr/>
        </p:nvSpPr>
        <p:spPr>
          <a:xfrm>
            <a:off x="956146" y="1230149"/>
            <a:ext cx="3615853" cy="461665"/>
          </a:xfrm>
          <a:prstGeom prst="rect">
            <a:avLst/>
          </a:prstGeom>
          <a:noFill/>
        </p:spPr>
        <p:txBody>
          <a:bodyPr wrap="square" rtlCol="0">
            <a:spAutoFit/>
          </a:bodyPr>
          <a:lstStyle/>
          <a:p>
            <a:r>
              <a:rPr lang="en-US" sz="2400" dirty="0">
                <a:solidFill>
                  <a:schemeClr val="accent1"/>
                </a:solidFill>
                <a:latin typeface="Merriweather Sans Medium" pitchFamily="2" charset="0"/>
              </a:rPr>
              <a:t>Delete - </a:t>
            </a:r>
            <a:r>
              <a:rPr lang="en-US" sz="2400" dirty="0" err="1">
                <a:solidFill>
                  <a:schemeClr val="accent1"/>
                </a:solidFill>
                <a:latin typeface="Merriweather Sans Medium" pitchFamily="2" charset="0"/>
              </a:rPr>
              <a:t>Xoá</a:t>
            </a:r>
            <a:endParaRPr lang="en-US" sz="2400" dirty="0">
              <a:solidFill>
                <a:schemeClr val="accent1"/>
              </a:solidFill>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14</a:t>
            </a:fld>
            <a:endParaRPr lang="en-US" dirty="0"/>
          </a:p>
        </p:txBody>
      </p:sp>
      <p:sp>
        <p:nvSpPr>
          <p:cNvPr id="13" name="TextBox 12">
            <a:extLst>
              <a:ext uri="{FF2B5EF4-FFF2-40B4-BE49-F238E27FC236}">
                <a16:creationId xmlns:a16="http://schemas.microsoft.com/office/drawing/2014/main" id="{088FA59E-C0BC-F2FB-9602-499DACBD6541}"/>
              </a:ext>
            </a:extLst>
          </p:cNvPr>
          <p:cNvSpPr txBox="1"/>
          <p:nvPr/>
        </p:nvSpPr>
        <p:spPr>
          <a:xfrm>
            <a:off x="956146" y="1876480"/>
            <a:ext cx="6094378" cy="3372590"/>
          </a:xfrm>
          <a:prstGeom prst="rect">
            <a:avLst/>
          </a:prstGeom>
          <a:noFill/>
        </p:spPr>
        <p:txBody>
          <a:bodyPr wrap="square">
            <a:spAutoFit/>
          </a:bodyPr>
          <a:lstStyle/>
          <a:p>
            <a:pPr algn="l">
              <a:lnSpc>
                <a:spcPct val="150000"/>
              </a:lnSpc>
            </a:pPr>
            <a:r>
              <a:rPr lang="vi-VN" b="0" i="0" dirty="0">
                <a:effectLst/>
                <a:latin typeface="Merriweather Sans Light" pitchFamily="2" charset="0"/>
              </a:rPr>
              <a:t>Đây là phép toán được sử dụng để xóa chuỗi khỏi cấu trúc dữ liệu Trie. Có ba trường hợp khi xóa một từ khỏi Trie.</a:t>
            </a:r>
          </a:p>
          <a:p>
            <a:pPr algn="l">
              <a:lnSpc>
                <a:spcPct val="150000"/>
              </a:lnSpc>
              <a:buFont typeface="+mj-lt"/>
              <a:buAutoNum type="arabicPeriod"/>
            </a:pPr>
            <a:r>
              <a:rPr lang="vi-VN" b="0" i="0" dirty="0">
                <a:effectLst/>
                <a:latin typeface="Merriweather Sans Light" pitchFamily="2" charset="0"/>
              </a:rPr>
              <a:t>Từ bị xóa là tiền tố của các từ khác trong Trie.</a:t>
            </a:r>
          </a:p>
          <a:p>
            <a:pPr algn="l">
              <a:lnSpc>
                <a:spcPct val="150000"/>
              </a:lnSpc>
              <a:buFont typeface="+mj-lt"/>
              <a:buAutoNum type="arabicPeriod"/>
            </a:pPr>
            <a:r>
              <a:rPr lang="vi-VN" b="0" i="0" dirty="0">
                <a:effectLst/>
                <a:latin typeface="Merriweather Sans Light" pitchFamily="2" charset="0"/>
              </a:rPr>
              <a:t>Từ bị xóa chia sẻ một tiền tố chung với các từ khác trong Trie.</a:t>
            </a:r>
          </a:p>
          <a:p>
            <a:pPr algn="l">
              <a:lnSpc>
                <a:spcPct val="150000"/>
              </a:lnSpc>
              <a:buFont typeface="+mj-lt"/>
              <a:buAutoNum type="arabicPeriod"/>
            </a:pPr>
            <a:r>
              <a:rPr lang="vi-VN" b="0" i="0" dirty="0">
                <a:effectLst/>
                <a:latin typeface="Merriweather Sans Light" pitchFamily="2" charset="0"/>
              </a:rPr>
              <a:t>Từ bị xóa không chia sẻ bất kỳ tiền tố chung nào với các từ khác trong Trie.</a:t>
            </a:r>
          </a:p>
        </p:txBody>
      </p:sp>
    </p:spTree>
    <p:extLst>
      <p:ext uri="{BB962C8B-B14F-4D97-AF65-F5344CB8AC3E}">
        <p14:creationId xmlns:p14="http://schemas.microsoft.com/office/powerpoint/2010/main" val="372179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vi-VN" sz="3600" dirty="0">
                <a:latin typeface="Merriweather Sans Medium" pitchFamily="2" charset="0"/>
              </a:rPr>
              <a:t>Các hoạt động cơ bản trên cấu trúc dữ liệu Trie</a:t>
            </a:r>
            <a:endParaRPr lang="en-US" sz="3600" dirty="0">
              <a:latin typeface="Merriweather Sans Medium" pitchFamily="2" charset="0"/>
            </a:endParaRPr>
          </a:p>
        </p:txBody>
      </p:sp>
      <p:sp>
        <p:nvSpPr>
          <p:cNvPr id="4" name="TextBox 3">
            <a:extLst>
              <a:ext uri="{FF2B5EF4-FFF2-40B4-BE49-F238E27FC236}">
                <a16:creationId xmlns:a16="http://schemas.microsoft.com/office/drawing/2014/main" id="{D877400B-FA65-B300-1164-0E3683354F78}"/>
              </a:ext>
            </a:extLst>
          </p:cNvPr>
          <p:cNvSpPr txBox="1"/>
          <p:nvPr/>
        </p:nvSpPr>
        <p:spPr>
          <a:xfrm>
            <a:off x="956146" y="1230149"/>
            <a:ext cx="3615853" cy="461665"/>
          </a:xfrm>
          <a:prstGeom prst="rect">
            <a:avLst/>
          </a:prstGeom>
          <a:noFill/>
        </p:spPr>
        <p:txBody>
          <a:bodyPr wrap="square" rtlCol="0">
            <a:spAutoFit/>
          </a:bodyPr>
          <a:lstStyle/>
          <a:p>
            <a:r>
              <a:rPr lang="en-US" sz="2400" dirty="0">
                <a:solidFill>
                  <a:schemeClr val="accent1"/>
                </a:solidFill>
                <a:latin typeface="Merriweather Sans Medium" pitchFamily="2" charset="0"/>
              </a:rPr>
              <a:t>Delete - </a:t>
            </a:r>
            <a:r>
              <a:rPr lang="en-US" sz="2400" dirty="0" err="1">
                <a:solidFill>
                  <a:schemeClr val="accent1"/>
                </a:solidFill>
                <a:latin typeface="Merriweather Sans Medium" pitchFamily="2" charset="0"/>
              </a:rPr>
              <a:t>Xoá</a:t>
            </a:r>
            <a:endParaRPr lang="en-US" sz="2400" dirty="0">
              <a:solidFill>
                <a:schemeClr val="accent1"/>
              </a:solidFill>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15</a:t>
            </a:fld>
            <a:endParaRPr lang="en-US" dirty="0"/>
          </a:p>
        </p:txBody>
      </p:sp>
      <p:sp>
        <p:nvSpPr>
          <p:cNvPr id="13" name="TextBox 12">
            <a:extLst>
              <a:ext uri="{FF2B5EF4-FFF2-40B4-BE49-F238E27FC236}">
                <a16:creationId xmlns:a16="http://schemas.microsoft.com/office/drawing/2014/main" id="{088FA59E-C0BC-F2FB-9602-499DACBD6541}"/>
              </a:ext>
            </a:extLst>
          </p:cNvPr>
          <p:cNvSpPr txBox="1"/>
          <p:nvPr/>
        </p:nvSpPr>
        <p:spPr>
          <a:xfrm>
            <a:off x="956146" y="1876480"/>
            <a:ext cx="6094378" cy="464101"/>
          </a:xfrm>
          <a:prstGeom prst="rect">
            <a:avLst/>
          </a:prstGeom>
          <a:noFill/>
        </p:spPr>
        <p:txBody>
          <a:bodyPr wrap="square">
            <a:spAutoFit/>
          </a:bodyPr>
          <a:lstStyle/>
          <a:p>
            <a:pPr>
              <a:lnSpc>
                <a:spcPct val="150000"/>
              </a:lnSpc>
            </a:pPr>
            <a:r>
              <a:rPr lang="vi-VN" b="1" i="0" dirty="0">
                <a:effectLst/>
                <a:latin typeface="Merriweather Sans Light" pitchFamily="2" charset="0"/>
              </a:rPr>
              <a:t>Từ bị xóa là tiền tố của các từ khác trong Trie.</a:t>
            </a:r>
          </a:p>
        </p:txBody>
      </p:sp>
      <p:sp>
        <p:nvSpPr>
          <p:cNvPr id="14" name="Oval 13">
            <a:extLst>
              <a:ext uri="{FF2B5EF4-FFF2-40B4-BE49-F238E27FC236}">
                <a16:creationId xmlns:a16="http://schemas.microsoft.com/office/drawing/2014/main" id="{AF81D874-65CD-F092-9DE5-3CA2FCE9C91E}"/>
              </a:ext>
            </a:extLst>
          </p:cNvPr>
          <p:cNvSpPr/>
          <p:nvPr/>
        </p:nvSpPr>
        <p:spPr>
          <a:xfrm>
            <a:off x="4571999" y="2527167"/>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ROOT</a:t>
            </a:r>
          </a:p>
        </p:txBody>
      </p:sp>
      <p:cxnSp>
        <p:nvCxnSpPr>
          <p:cNvPr id="15" name="Straight Arrow Connector 14">
            <a:extLst>
              <a:ext uri="{FF2B5EF4-FFF2-40B4-BE49-F238E27FC236}">
                <a16:creationId xmlns:a16="http://schemas.microsoft.com/office/drawing/2014/main" id="{8EB50C0D-C26D-0461-8F6A-2D54263241B8}"/>
              </a:ext>
            </a:extLst>
          </p:cNvPr>
          <p:cNvCxnSpPr>
            <a:cxnSpLocks/>
            <a:stCxn id="14" idx="4"/>
            <a:endCxn id="16" idx="0"/>
          </p:cNvCxnSpPr>
          <p:nvPr/>
        </p:nvCxnSpPr>
        <p:spPr>
          <a:xfrm flipH="1">
            <a:off x="3293938" y="2922651"/>
            <a:ext cx="1795486" cy="63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7245F14-2A60-6295-31F5-ABF806176DB6}"/>
              </a:ext>
            </a:extLst>
          </p:cNvPr>
          <p:cNvSpPr/>
          <p:nvPr/>
        </p:nvSpPr>
        <p:spPr>
          <a:xfrm>
            <a:off x="2776513" y="3560814"/>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C</a:t>
            </a:r>
          </a:p>
        </p:txBody>
      </p:sp>
      <p:sp>
        <p:nvSpPr>
          <p:cNvPr id="18" name="Oval 17">
            <a:extLst>
              <a:ext uri="{FF2B5EF4-FFF2-40B4-BE49-F238E27FC236}">
                <a16:creationId xmlns:a16="http://schemas.microsoft.com/office/drawing/2014/main" id="{75AF9FC4-106E-8FA3-1AF5-A52C4C83465C}"/>
              </a:ext>
            </a:extLst>
          </p:cNvPr>
          <p:cNvSpPr/>
          <p:nvPr/>
        </p:nvSpPr>
        <p:spPr>
          <a:xfrm>
            <a:off x="4575017" y="3543449"/>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t>
            </a:r>
          </a:p>
        </p:txBody>
      </p:sp>
      <p:cxnSp>
        <p:nvCxnSpPr>
          <p:cNvPr id="20" name="Straight Arrow Connector 19">
            <a:extLst>
              <a:ext uri="{FF2B5EF4-FFF2-40B4-BE49-F238E27FC236}">
                <a16:creationId xmlns:a16="http://schemas.microsoft.com/office/drawing/2014/main" id="{EEC97FC8-6A0E-6A25-BF35-86FCD54C528B}"/>
              </a:ext>
            </a:extLst>
          </p:cNvPr>
          <p:cNvCxnSpPr>
            <a:cxnSpLocks/>
            <a:stCxn id="14" idx="4"/>
            <a:endCxn id="18" idx="0"/>
          </p:cNvCxnSpPr>
          <p:nvPr/>
        </p:nvCxnSpPr>
        <p:spPr>
          <a:xfrm>
            <a:off x="5089424" y="2922651"/>
            <a:ext cx="3018" cy="62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7E6638-CD3C-C926-2FC0-36187D0D06B0}"/>
              </a:ext>
            </a:extLst>
          </p:cNvPr>
          <p:cNvCxnSpPr>
            <a:cxnSpLocks/>
            <a:stCxn id="14" idx="4"/>
            <a:endCxn id="119" idx="0"/>
          </p:cNvCxnSpPr>
          <p:nvPr/>
        </p:nvCxnSpPr>
        <p:spPr>
          <a:xfrm>
            <a:off x="5089424" y="2922651"/>
            <a:ext cx="2284567" cy="509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F99431-6A82-FD20-0D29-2C1E00D924A1}"/>
              </a:ext>
            </a:extLst>
          </p:cNvPr>
          <p:cNvCxnSpPr>
            <a:cxnSpLocks/>
            <a:stCxn id="16" idx="4"/>
            <a:endCxn id="23" idx="0"/>
          </p:cNvCxnSpPr>
          <p:nvPr/>
        </p:nvCxnSpPr>
        <p:spPr>
          <a:xfrm>
            <a:off x="3293938" y="3956298"/>
            <a:ext cx="5993" cy="28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8AAB89-7578-31B9-2DE1-57F8C245659C}"/>
              </a:ext>
            </a:extLst>
          </p:cNvPr>
          <p:cNvSpPr/>
          <p:nvPr/>
        </p:nvSpPr>
        <p:spPr>
          <a:xfrm>
            <a:off x="2782506" y="4236813"/>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CS</a:t>
            </a:r>
          </a:p>
        </p:txBody>
      </p:sp>
      <p:sp>
        <p:nvSpPr>
          <p:cNvPr id="24" name="TextBox 23">
            <a:extLst>
              <a:ext uri="{FF2B5EF4-FFF2-40B4-BE49-F238E27FC236}">
                <a16:creationId xmlns:a16="http://schemas.microsoft.com/office/drawing/2014/main" id="{E151960B-C3C9-2AD5-49D1-0C23CD3B7674}"/>
              </a:ext>
            </a:extLst>
          </p:cNvPr>
          <p:cNvSpPr txBox="1"/>
          <p:nvPr/>
        </p:nvSpPr>
        <p:spPr>
          <a:xfrm>
            <a:off x="2972714" y="4014506"/>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S</a:t>
            </a:r>
          </a:p>
        </p:txBody>
      </p:sp>
      <p:sp>
        <p:nvSpPr>
          <p:cNvPr id="25" name="TextBox 24">
            <a:extLst>
              <a:ext uri="{FF2B5EF4-FFF2-40B4-BE49-F238E27FC236}">
                <a16:creationId xmlns:a16="http://schemas.microsoft.com/office/drawing/2014/main" id="{19016C90-E2FA-CC78-E602-AE611993088A}"/>
              </a:ext>
            </a:extLst>
          </p:cNvPr>
          <p:cNvSpPr txBox="1"/>
          <p:nvPr/>
        </p:nvSpPr>
        <p:spPr>
          <a:xfrm>
            <a:off x="4072310" y="2968733"/>
            <a:ext cx="199353" cy="2196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C</a:t>
            </a:r>
          </a:p>
        </p:txBody>
      </p:sp>
      <p:sp>
        <p:nvSpPr>
          <p:cNvPr id="26" name="TextBox 25">
            <a:extLst>
              <a:ext uri="{FF2B5EF4-FFF2-40B4-BE49-F238E27FC236}">
                <a16:creationId xmlns:a16="http://schemas.microsoft.com/office/drawing/2014/main" id="{B471C36F-075A-53B4-08FB-CF87868E6957}"/>
              </a:ext>
            </a:extLst>
          </p:cNvPr>
          <p:cNvSpPr txBox="1"/>
          <p:nvPr/>
        </p:nvSpPr>
        <p:spPr>
          <a:xfrm>
            <a:off x="4703258" y="3145736"/>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D</a:t>
            </a:r>
          </a:p>
        </p:txBody>
      </p:sp>
      <p:sp>
        <p:nvSpPr>
          <p:cNvPr id="27" name="TextBox 26">
            <a:extLst>
              <a:ext uri="{FF2B5EF4-FFF2-40B4-BE49-F238E27FC236}">
                <a16:creationId xmlns:a16="http://schemas.microsoft.com/office/drawing/2014/main" id="{91186BEF-0EA8-B1AF-CCDC-6595ECB4C7E0}"/>
              </a:ext>
            </a:extLst>
          </p:cNvPr>
          <p:cNvSpPr txBox="1"/>
          <p:nvPr/>
        </p:nvSpPr>
        <p:spPr>
          <a:xfrm>
            <a:off x="6384942" y="3013161"/>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T</a:t>
            </a:r>
          </a:p>
        </p:txBody>
      </p:sp>
      <p:cxnSp>
        <p:nvCxnSpPr>
          <p:cNvPr id="28" name="Straight Arrow Connector 27">
            <a:extLst>
              <a:ext uri="{FF2B5EF4-FFF2-40B4-BE49-F238E27FC236}">
                <a16:creationId xmlns:a16="http://schemas.microsoft.com/office/drawing/2014/main" id="{A0B2A555-502C-7CF7-A7E1-C8BDAE36D654}"/>
              </a:ext>
            </a:extLst>
          </p:cNvPr>
          <p:cNvCxnSpPr>
            <a:cxnSpLocks/>
            <a:stCxn id="18" idx="4"/>
            <a:endCxn id="32" idx="0"/>
          </p:cNvCxnSpPr>
          <p:nvPr/>
        </p:nvCxnSpPr>
        <p:spPr>
          <a:xfrm flipH="1">
            <a:off x="4498765" y="3938933"/>
            <a:ext cx="593677" cy="22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8A21D74-6DAC-0669-DBAF-D08A4E6AD8C1}"/>
              </a:ext>
            </a:extLst>
          </p:cNvPr>
          <p:cNvSpPr txBox="1"/>
          <p:nvPr/>
        </p:nvSpPr>
        <p:spPr>
          <a:xfrm>
            <a:off x="4515677" y="385742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30" name="TextBox 29">
            <a:extLst>
              <a:ext uri="{FF2B5EF4-FFF2-40B4-BE49-F238E27FC236}">
                <a16:creationId xmlns:a16="http://schemas.microsoft.com/office/drawing/2014/main" id="{DA9B9AC5-ABC3-B17B-D423-67A56D2E07A8}"/>
              </a:ext>
            </a:extLst>
          </p:cNvPr>
          <p:cNvSpPr txBox="1"/>
          <p:nvPr/>
        </p:nvSpPr>
        <p:spPr>
          <a:xfrm>
            <a:off x="4169127" y="4610177"/>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T</a:t>
            </a:r>
          </a:p>
        </p:txBody>
      </p:sp>
      <p:sp>
        <p:nvSpPr>
          <p:cNvPr id="31" name="TextBox 30">
            <a:extLst>
              <a:ext uri="{FF2B5EF4-FFF2-40B4-BE49-F238E27FC236}">
                <a16:creationId xmlns:a16="http://schemas.microsoft.com/office/drawing/2014/main" id="{2458BB4B-F619-847F-2518-080A15B69116}"/>
              </a:ext>
            </a:extLst>
          </p:cNvPr>
          <p:cNvSpPr txBox="1"/>
          <p:nvPr/>
        </p:nvSpPr>
        <p:spPr>
          <a:xfrm>
            <a:off x="4167043" y="539399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32" name="Oval 31">
            <a:extLst>
              <a:ext uri="{FF2B5EF4-FFF2-40B4-BE49-F238E27FC236}">
                <a16:creationId xmlns:a16="http://schemas.microsoft.com/office/drawing/2014/main" id="{69F68FF2-3853-EFC8-43E0-E086F8437E9E}"/>
              </a:ext>
            </a:extLst>
          </p:cNvPr>
          <p:cNvSpPr/>
          <p:nvPr/>
        </p:nvSpPr>
        <p:spPr>
          <a:xfrm>
            <a:off x="3981340" y="4159367"/>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a:t>
            </a:r>
          </a:p>
        </p:txBody>
      </p:sp>
      <p:sp>
        <p:nvSpPr>
          <p:cNvPr id="33" name="Oval 32">
            <a:extLst>
              <a:ext uri="{FF2B5EF4-FFF2-40B4-BE49-F238E27FC236}">
                <a16:creationId xmlns:a16="http://schemas.microsoft.com/office/drawing/2014/main" id="{4D7E6D9E-778D-171B-B903-EA398858D69E}"/>
              </a:ext>
            </a:extLst>
          </p:cNvPr>
          <p:cNvSpPr/>
          <p:nvPr/>
        </p:nvSpPr>
        <p:spPr>
          <a:xfrm>
            <a:off x="3981340" y="4905114"/>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DAT</a:t>
            </a:r>
          </a:p>
        </p:txBody>
      </p:sp>
      <p:cxnSp>
        <p:nvCxnSpPr>
          <p:cNvPr id="34" name="Straight Arrow Connector 33">
            <a:extLst>
              <a:ext uri="{FF2B5EF4-FFF2-40B4-BE49-F238E27FC236}">
                <a16:creationId xmlns:a16="http://schemas.microsoft.com/office/drawing/2014/main" id="{C8F4BF55-8D14-8130-C57C-B01A0AC283A2}"/>
              </a:ext>
            </a:extLst>
          </p:cNvPr>
          <p:cNvCxnSpPr>
            <a:cxnSpLocks/>
            <a:stCxn id="32" idx="4"/>
            <a:endCxn id="33" idx="0"/>
          </p:cNvCxnSpPr>
          <p:nvPr/>
        </p:nvCxnSpPr>
        <p:spPr>
          <a:xfrm>
            <a:off x="4498765" y="4554851"/>
            <a:ext cx="0" cy="35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2EC6346-1865-4CFC-CDDE-AAD21864FA75}"/>
              </a:ext>
            </a:extLst>
          </p:cNvPr>
          <p:cNvSpPr/>
          <p:nvPr/>
        </p:nvSpPr>
        <p:spPr>
          <a:xfrm>
            <a:off x="3981340" y="5726996"/>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DATA</a:t>
            </a:r>
          </a:p>
        </p:txBody>
      </p:sp>
      <p:cxnSp>
        <p:nvCxnSpPr>
          <p:cNvPr id="36" name="Straight Arrow Connector 35">
            <a:extLst>
              <a:ext uri="{FF2B5EF4-FFF2-40B4-BE49-F238E27FC236}">
                <a16:creationId xmlns:a16="http://schemas.microsoft.com/office/drawing/2014/main" id="{3E02622F-C601-8EF8-EFF6-13D4A799B519}"/>
              </a:ext>
            </a:extLst>
          </p:cNvPr>
          <p:cNvCxnSpPr>
            <a:cxnSpLocks/>
            <a:stCxn id="33" idx="4"/>
            <a:endCxn id="35" idx="0"/>
          </p:cNvCxnSpPr>
          <p:nvPr/>
        </p:nvCxnSpPr>
        <p:spPr>
          <a:xfrm>
            <a:off x="4498765" y="5300598"/>
            <a:ext cx="0" cy="42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E053E1-A4CE-47F8-126B-CFA8104CB349}"/>
              </a:ext>
            </a:extLst>
          </p:cNvPr>
          <p:cNvCxnSpPr>
            <a:cxnSpLocks/>
            <a:stCxn id="18" idx="4"/>
            <a:endCxn id="40" idx="0"/>
          </p:cNvCxnSpPr>
          <p:nvPr/>
        </p:nvCxnSpPr>
        <p:spPr>
          <a:xfrm>
            <a:off x="5092442" y="3938933"/>
            <a:ext cx="642364" cy="19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26604B-3D83-2406-2033-A9CA2EA60AB3}"/>
              </a:ext>
            </a:extLst>
          </p:cNvPr>
          <p:cNvSpPr txBox="1"/>
          <p:nvPr/>
        </p:nvSpPr>
        <p:spPr>
          <a:xfrm>
            <a:off x="5554716" y="3857427"/>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S</a:t>
            </a:r>
          </a:p>
        </p:txBody>
      </p:sp>
      <p:sp>
        <p:nvSpPr>
          <p:cNvPr id="39" name="TextBox 38">
            <a:extLst>
              <a:ext uri="{FF2B5EF4-FFF2-40B4-BE49-F238E27FC236}">
                <a16:creationId xmlns:a16="http://schemas.microsoft.com/office/drawing/2014/main" id="{3082AE19-D6A0-F465-66E9-73D84755A695}"/>
              </a:ext>
            </a:extLst>
          </p:cNvPr>
          <p:cNvSpPr txBox="1"/>
          <p:nvPr/>
        </p:nvSpPr>
        <p:spPr>
          <a:xfrm>
            <a:off x="5450455" y="459081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40" name="Oval 39">
            <a:extLst>
              <a:ext uri="{FF2B5EF4-FFF2-40B4-BE49-F238E27FC236}">
                <a16:creationId xmlns:a16="http://schemas.microsoft.com/office/drawing/2014/main" id="{1F88E905-65EB-88D3-DBB0-46BB86032899}"/>
              </a:ext>
            </a:extLst>
          </p:cNvPr>
          <p:cNvSpPr/>
          <p:nvPr/>
        </p:nvSpPr>
        <p:spPr>
          <a:xfrm>
            <a:off x="5217381" y="4138552"/>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DS</a:t>
            </a:r>
          </a:p>
        </p:txBody>
      </p:sp>
      <p:sp>
        <p:nvSpPr>
          <p:cNvPr id="41" name="Oval 40">
            <a:extLst>
              <a:ext uri="{FF2B5EF4-FFF2-40B4-BE49-F238E27FC236}">
                <a16:creationId xmlns:a16="http://schemas.microsoft.com/office/drawing/2014/main" id="{9AFC7A7F-838C-EDC2-8B61-517D2BFA9D24}"/>
              </a:ext>
            </a:extLst>
          </p:cNvPr>
          <p:cNvSpPr/>
          <p:nvPr/>
        </p:nvSpPr>
        <p:spPr>
          <a:xfrm>
            <a:off x="5218917" y="4905114"/>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DSA</a:t>
            </a:r>
          </a:p>
        </p:txBody>
      </p:sp>
      <p:cxnSp>
        <p:nvCxnSpPr>
          <p:cNvPr id="42" name="Straight Arrow Connector 41">
            <a:extLst>
              <a:ext uri="{FF2B5EF4-FFF2-40B4-BE49-F238E27FC236}">
                <a16:creationId xmlns:a16="http://schemas.microsoft.com/office/drawing/2014/main" id="{56F304E0-5795-49E6-34B3-4293B213A47D}"/>
              </a:ext>
            </a:extLst>
          </p:cNvPr>
          <p:cNvCxnSpPr>
            <a:cxnSpLocks/>
            <a:stCxn id="40" idx="4"/>
            <a:endCxn id="41" idx="0"/>
          </p:cNvCxnSpPr>
          <p:nvPr/>
        </p:nvCxnSpPr>
        <p:spPr>
          <a:xfrm>
            <a:off x="5734806" y="4534036"/>
            <a:ext cx="1536" cy="37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1C642EA-97B1-EBAD-67CF-A60561D303F6}"/>
              </a:ext>
            </a:extLst>
          </p:cNvPr>
          <p:cNvCxnSpPr>
            <a:cxnSpLocks/>
            <a:stCxn id="23" idx="4"/>
            <a:endCxn id="44" idx="0"/>
          </p:cNvCxnSpPr>
          <p:nvPr/>
        </p:nvCxnSpPr>
        <p:spPr>
          <a:xfrm flipH="1">
            <a:off x="3293673" y="4632297"/>
            <a:ext cx="6258" cy="25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15D144E-7065-836D-45AC-45E5F9A4ECBD}"/>
              </a:ext>
            </a:extLst>
          </p:cNvPr>
          <p:cNvSpPr/>
          <p:nvPr/>
        </p:nvSpPr>
        <p:spPr>
          <a:xfrm>
            <a:off x="2776248" y="4891859"/>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5" name="Straight Arrow Connector 44">
            <a:extLst>
              <a:ext uri="{FF2B5EF4-FFF2-40B4-BE49-F238E27FC236}">
                <a16:creationId xmlns:a16="http://schemas.microsoft.com/office/drawing/2014/main" id="{72A60B38-6F79-091C-3D73-415BD8FC34E1}"/>
              </a:ext>
            </a:extLst>
          </p:cNvPr>
          <p:cNvCxnSpPr>
            <a:cxnSpLocks/>
            <a:stCxn id="35" idx="4"/>
            <a:endCxn id="46" idx="0"/>
          </p:cNvCxnSpPr>
          <p:nvPr/>
        </p:nvCxnSpPr>
        <p:spPr>
          <a:xfrm flipH="1">
            <a:off x="4498764" y="6122480"/>
            <a:ext cx="1" cy="17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6053AE8-575E-B442-20D9-7C974824E509}"/>
              </a:ext>
            </a:extLst>
          </p:cNvPr>
          <p:cNvSpPr/>
          <p:nvPr/>
        </p:nvSpPr>
        <p:spPr>
          <a:xfrm>
            <a:off x="4072967" y="6300961"/>
            <a:ext cx="851594" cy="325450"/>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7" name="Straight Arrow Connector 46">
            <a:extLst>
              <a:ext uri="{FF2B5EF4-FFF2-40B4-BE49-F238E27FC236}">
                <a16:creationId xmlns:a16="http://schemas.microsoft.com/office/drawing/2014/main" id="{BF5F1256-EC6B-33D0-0C05-22C9A6C990BA}"/>
              </a:ext>
            </a:extLst>
          </p:cNvPr>
          <p:cNvCxnSpPr>
            <a:cxnSpLocks/>
            <a:stCxn id="41" idx="4"/>
            <a:endCxn id="48" idx="0"/>
          </p:cNvCxnSpPr>
          <p:nvPr/>
        </p:nvCxnSpPr>
        <p:spPr>
          <a:xfrm flipH="1">
            <a:off x="5734804" y="5300598"/>
            <a:ext cx="1538" cy="42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9C4247D-38C6-0B5D-EA34-D8C0EF71955F}"/>
              </a:ext>
            </a:extLst>
          </p:cNvPr>
          <p:cNvSpPr/>
          <p:nvPr/>
        </p:nvSpPr>
        <p:spPr>
          <a:xfrm>
            <a:off x="5217379" y="5726996"/>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9" name="Straight Arrow Connector 48">
            <a:extLst>
              <a:ext uri="{FF2B5EF4-FFF2-40B4-BE49-F238E27FC236}">
                <a16:creationId xmlns:a16="http://schemas.microsoft.com/office/drawing/2014/main" id="{9554A93A-B7F1-4509-D298-5FC405C53C9D}"/>
              </a:ext>
            </a:extLst>
          </p:cNvPr>
          <p:cNvCxnSpPr>
            <a:cxnSpLocks/>
            <a:stCxn id="119" idx="4"/>
            <a:endCxn id="50" idx="0"/>
          </p:cNvCxnSpPr>
          <p:nvPr/>
        </p:nvCxnSpPr>
        <p:spPr>
          <a:xfrm>
            <a:off x="7373991" y="3828009"/>
            <a:ext cx="0" cy="23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16C097C-78AA-656D-9D72-ADA0EA04A739}"/>
              </a:ext>
            </a:extLst>
          </p:cNvPr>
          <p:cNvSpPr/>
          <p:nvPr/>
        </p:nvSpPr>
        <p:spPr>
          <a:xfrm>
            <a:off x="6856566" y="4059360"/>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
        <p:nvSpPr>
          <p:cNvPr id="51" name="TextBox 50">
            <a:extLst>
              <a:ext uri="{FF2B5EF4-FFF2-40B4-BE49-F238E27FC236}">
                <a16:creationId xmlns:a16="http://schemas.microsoft.com/office/drawing/2014/main" id="{ED5A49E5-F758-9829-8D22-5A87A800C39C}"/>
              </a:ext>
            </a:extLst>
          </p:cNvPr>
          <p:cNvSpPr txBox="1"/>
          <p:nvPr/>
        </p:nvSpPr>
        <p:spPr>
          <a:xfrm>
            <a:off x="7409083" y="3825630"/>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R</a:t>
            </a:r>
          </a:p>
        </p:txBody>
      </p:sp>
      <p:cxnSp>
        <p:nvCxnSpPr>
          <p:cNvPr id="52" name="Straight Arrow Connector 51">
            <a:extLst>
              <a:ext uri="{FF2B5EF4-FFF2-40B4-BE49-F238E27FC236}">
                <a16:creationId xmlns:a16="http://schemas.microsoft.com/office/drawing/2014/main" id="{55350681-6304-CDB0-DE4D-DE0C1C0B519A}"/>
              </a:ext>
            </a:extLst>
          </p:cNvPr>
          <p:cNvCxnSpPr>
            <a:cxnSpLocks/>
            <a:stCxn id="50" idx="4"/>
            <a:endCxn id="56" idx="0"/>
          </p:cNvCxnSpPr>
          <p:nvPr/>
        </p:nvCxnSpPr>
        <p:spPr>
          <a:xfrm>
            <a:off x="7373991" y="4454844"/>
            <a:ext cx="598395" cy="17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C215381-9A18-B58A-888B-29BD17D38560}"/>
              </a:ext>
            </a:extLst>
          </p:cNvPr>
          <p:cNvCxnSpPr>
            <a:cxnSpLocks/>
            <a:stCxn id="50" idx="4"/>
            <a:endCxn id="54" idx="0"/>
          </p:cNvCxnSpPr>
          <p:nvPr/>
        </p:nvCxnSpPr>
        <p:spPr>
          <a:xfrm flipH="1">
            <a:off x="6791200" y="4454844"/>
            <a:ext cx="582791" cy="15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CE233CC5-82C9-B31F-84B3-FA35EE3D4D31}"/>
              </a:ext>
            </a:extLst>
          </p:cNvPr>
          <p:cNvSpPr/>
          <p:nvPr/>
        </p:nvSpPr>
        <p:spPr>
          <a:xfrm>
            <a:off x="6273775" y="4613878"/>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TRE</a:t>
            </a:r>
          </a:p>
        </p:txBody>
      </p:sp>
      <p:sp>
        <p:nvSpPr>
          <p:cNvPr id="55" name="TextBox 54">
            <a:extLst>
              <a:ext uri="{FF2B5EF4-FFF2-40B4-BE49-F238E27FC236}">
                <a16:creationId xmlns:a16="http://schemas.microsoft.com/office/drawing/2014/main" id="{9C424309-3A0F-0F57-DA5C-F0590FEEC2B4}"/>
              </a:ext>
            </a:extLst>
          </p:cNvPr>
          <p:cNvSpPr txBox="1"/>
          <p:nvPr/>
        </p:nvSpPr>
        <p:spPr>
          <a:xfrm>
            <a:off x="6719685" y="437664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sp>
        <p:nvSpPr>
          <p:cNvPr id="56" name="Oval 55">
            <a:extLst>
              <a:ext uri="{FF2B5EF4-FFF2-40B4-BE49-F238E27FC236}">
                <a16:creationId xmlns:a16="http://schemas.microsoft.com/office/drawing/2014/main" id="{B1BB9922-BF56-0230-1497-BD5D671B3FF6}"/>
              </a:ext>
            </a:extLst>
          </p:cNvPr>
          <p:cNvSpPr/>
          <p:nvPr/>
        </p:nvSpPr>
        <p:spPr>
          <a:xfrm>
            <a:off x="7454961" y="4632772"/>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TRI</a:t>
            </a:r>
          </a:p>
        </p:txBody>
      </p:sp>
      <p:sp>
        <p:nvSpPr>
          <p:cNvPr id="57" name="TextBox 56">
            <a:extLst>
              <a:ext uri="{FF2B5EF4-FFF2-40B4-BE49-F238E27FC236}">
                <a16:creationId xmlns:a16="http://schemas.microsoft.com/office/drawing/2014/main" id="{E39E26E4-2AF9-21BA-E4CB-62E4D1357C4B}"/>
              </a:ext>
            </a:extLst>
          </p:cNvPr>
          <p:cNvSpPr txBox="1"/>
          <p:nvPr/>
        </p:nvSpPr>
        <p:spPr>
          <a:xfrm>
            <a:off x="7746490" y="437938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a:t>
            </a:r>
          </a:p>
        </p:txBody>
      </p:sp>
      <p:sp>
        <p:nvSpPr>
          <p:cNvPr id="58" name="Oval 57">
            <a:extLst>
              <a:ext uri="{FF2B5EF4-FFF2-40B4-BE49-F238E27FC236}">
                <a16:creationId xmlns:a16="http://schemas.microsoft.com/office/drawing/2014/main" id="{9B1CB3BD-BF60-28E1-F948-5C52588FF1A6}"/>
              </a:ext>
            </a:extLst>
          </p:cNvPr>
          <p:cNvSpPr/>
          <p:nvPr/>
        </p:nvSpPr>
        <p:spPr>
          <a:xfrm>
            <a:off x="6273775" y="5306562"/>
            <a:ext cx="1034849" cy="39548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TREE</a:t>
            </a:r>
          </a:p>
        </p:txBody>
      </p:sp>
      <p:cxnSp>
        <p:nvCxnSpPr>
          <p:cNvPr id="59" name="Straight Arrow Connector 58">
            <a:extLst>
              <a:ext uri="{FF2B5EF4-FFF2-40B4-BE49-F238E27FC236}">
                <a16:creationId xmlns:a16="http://schemas.microsoft.com/office/drawing/2014/main" id="{ABFA2807-E676-5DD9-3A62-95E6229C4F28}"/>
              </a:ext>
            </a:extLst>
          </p:cNvPr>
          <p:cNvCxnSpPr>
            <a:cxnSpLocks/>
            <a:stCxn id="54" idx="4"/>
            <a:endCxn id="58" idx="0"/>
          </p:cNvCxnSpPr>
          <p:nvPr/>
        </p:nvCxnSpPr>
        <p:spPr>
          <a:xfrm>
            <a:off x="6791200" y="5009362"/>
            <a:ext cx="0" cy="29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9C1DD82-3723-D380-046C-82174669D140}"/>
              </a:ext>
            </a:extLst>
          </p:cNvPr>
          <p:cNvSpPr txBox="1"/>
          <p:nvPr/>
        </p:nvSpPr>
        <p:spPr>
          <a:xfrm>
            <a:off x="6529390" y="503427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sp>
        <p:nvSpPr>
          <p:cNvPr id="112" name="Oval 111">
            <a:extLst>
              <a:ext uri="{FF2B5EF4-FFF2-40B4-BE49-F238E27FC236}">
                <a16:creationId xmlns:a16="http://schemas.microsoft.com/office/drawing/2014/main" id="{B2358B09-B9CE-56A9-E89A-0B67FBBB6C79}"/>
              </a:ext>
            </a:extLst>
          </p:cNvPr>
          <p:cNvSpPr/>
          <p:nvPr/>
        </p:nvSpPr>
        <p:spPr>
          <a:xfrm>
            <a:off x="7454961" y="5273881"/>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TRIE</a:t>
            </a:r>
          </a:p>
        </p:txBody>
      </p:sp>
      <p:cxnSp>
        <p:nvCxnSpPr>
          <p:cNvPr id="113" name="Straight Arrow Connector 112">
            <a:extLst>
              <a:ext uri="{FF2B5EF4-FFF2-40B4-BE49-F238E27FC236}">
                <a16:creationId xmlns:a16="http://schemas.microsoft.com/office/drawing/2014/main" id="{97D206C7-7E9A-F253-F9C1-82862A9605C5}"/>
              </a:ext>
            </a:extLst>
          </p:cNvPr>
          <p:cNvCxnSpPr>
            <a:cxnSpLocks/>
            <a:stCxn id="56" idx="4"/>
            <a:endCxn id="112" idx="0"/>
          </p:cNvCxnSpPr>
          <p:nvPr/>
        </p:nvCxnSpPr>
        <p:spPr>
          <a:xfrm>
            <a:off x="7972386" y="5028256"/>
            <a:ext cx="0" cy="24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93ACD491-4CE5-F9FC-F6D3-2FA2B63D8460}"/>
              </a:ext>
            </a:extLst>
          </p:cNvPr>
          <p:cNvSpPr txBox="1"/>
          <p:nvPr/>
        </p:nvSpPr>
        <p:spPr>
          <a:xfrm>
            <a:off x="7656374" y="503427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cxnSp>
        <p:nvCxnSpPr>
          <p:cNvPr id="115" name="Straight Arrow Connector 114">
            <a:extLst>
              <a:ext uri="{FF2B5EF4-FFF2-40B4-BE49-F238E27FC236}">
                <a16:creationId xmlns:a16="http://schemas.microsoft.com/office/drawing/2014/main" id="{A2AC30B1-23CA-3435-04A9-C6DEC8F6D59D}"/>
              </a:ext>
            </a:extLst>
          </p:cNvPr>
          <p:cNvCxnSpPr>
            <a:cxnSpLocks/>
            <a:stCxn id="58" idx="4"/>
            <a:endCxn id="116" idx="0"/>
          </p:cNvCxnSpPr>
          <p:nvPr/>
        </p:nvCxnSpPr>
        <p:spPr>
          <a:xfrm>
            <a:off x="6791200" y="5702046"/>
            <a:ext cx="0" cy="172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BDD1D145-B8CF-F347-027F-24CBAA418F67}"/>
              </a:ext>
            </a:extLst>
          </p:cNvPr>
          <p:cNvSpPr/>
          <p:nvPr/>
        </p:nvSpPr>
        <p:spPr>
          <a:xfrm>
            <a:off x="6273775" y="5874915"/>
            <a:ext cx="1034849" cy="39548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117" name="Straight Arrow Connector 116">
            <a:extLst>
              <a:ext uri="{FF2B5EF4-FFF2-40B4-BE49-F238E27FC236}">
                <a16:creationId xmlns:a16="http://schemas.microsoft.com/office/drawing/2014/main" id="{98B43CAF-3D2D-9CAE-2093-3360C6B6A67D}"/>
              </a:ext>
            </a:extLst>
          </p:cNvPr>
          <p:cNvCxnSpPr>
            <a:cxnSpLocks/>
            <a:stCxn id="112" idx="4"/>
            <a:endCxn id="118" idx="0"/>
          </p:cNvCxnSpPr>
          <p:nvPr/>
        </p:nvCxnSpPr>
        <p:spPr>
          <a:xfrm flipH="1">
            <a:off x="7972385" y="5669365"/>
            <a:ext cx="1" cy="16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C2D6778E-3929-5023-1078-B732767E1812}"/>
              </a:ext>
            </a:extLst>
          </p:cNvPr>
          <p:cNvSpPr/>
          <p:nvPr/>
        </p:nvSpPr>
        <p:spPr>
          <a:xfrm>
            <a:off x="7454960" y="5829704"/>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sp>
        <p:nvSpPr>
          <p:cNvPr id="119" name="Oval 118">
            <a:extLst>
              <a:ext uri="{FF2B5EF4-FFF2-40B4-BE49-F238E27FC236}">
                <a16:creationId xmlns:a16="http://schemas.microsoft.com/office/drawing/2014/main" id="{C630C639-0F73-9F66-9655-B15252D538C9}"/>
              </a:ext>
            </a:extLst>
          </p:cNvPr>
          <p:cNvSpPr/>
          <p:nvPr/>
        </p:nvSpPr>
        <p:spPr>
          <a:xfrm>
            <a:off x="6856566" y="3432525"/>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a:t>
            </a:r>
          </a:p>
        </p:txBody>
      </p:sp>
      <p:sp>
        <p:nvSpPr>
          <p:cNvPr id="162" name="TextBox 161">
            <a:extLst>
              <a:ext uri="{FF2B5EF4-FFF2-40B4-BE49-F238E27FC236}">
                <a16:creationId xmlns:a16="http://schemas.microsoft.com/office/drawing/2014/main" id="{15CAAB40-FEDE-004F-981E-AC0812BE7671}"/>
              </a:ext>
            </a:extLst>
          </p:cNvPr>
          <p:cNvSpPr txBox="1"/>
          <p:nvPr/>
        </p:nvSpPr>
        <p:spPr>
          <a:xfrm>
            <a:off x="956146" y="2480401"/>
            <a:ext cx="3420138" cy="369332"/>
          </a:xfrm>
          <a:prstGeom prst="rect">
            <a:avLst/>
          </a:prstGeom>
          <a:noFill/>
        </p:spPr>
        <p:txBody>
          <a:bodyPr wrap="square" rtlCol="0">
            <a:spAutoFit/>
          </a:bodyPr>
          <a:lstStyle/>
          <a:p>
            <a:r>
              <a:rPr lang="en-US" dirty="0" err="1">
                <a:latin typeface="Merriweather Sans Light" pitchFamily="2" charset="0"/>
              </a:rPr>
              <a:t>Xoá</a:t>
            </a:r>
            <a:r>
              <a:rPr lang="en-US" dirty="0">
                <a:latin typeface="Merriweather Sans Light" pitchFamily="2" charset="0"/>
              </a:rPr>
              <a:t> </a:t>
            </a:r>
            <a:r>
              <a:rPr lang="en-US" dirty="0" err="1">
                <a:latin typeface="Merriweather Sans Light" pitchFamily="2" charset="0"/>
              </a:rPr>
              <a:t>chữ</a:t>
            </a:r>
            <a:r>
              <a:rPr lang="en-US" dirty="0">
                <a:latin typeface="Merriweather Sans Light" pitchFamily="2" charset="0"/>
              </a:rPr>
              <a:t> “DS” </a:t>
            </a:r>
            <a:r>
              <a:rPr lang="en-US" dirty="0" err="1">
                <a:latin typeface="Merriweather Sans Light" pitchFamily="2" charset="0"/>
              </a:rPr>
              <a:t>trong</a:t>
            </a:r>
            <a:r>
              <a:rPr lang="en-US" dirty="0">
                <a:latin typeface="Merriweather Sans Light" pitchFamily="2" charset="0"/>
              </a:rPr>
              <a:t> </a:t>
            </a: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tiền</a:t>
            </a:r>
            <a:r>
              <a:rPr lang="en-US" dirty="0">
                <a:latin typeface="Merriweather Sans Light" pitchFamily="2" charset="0"/>
              </a:rPr>
              <a:t> </a:t>
            </a:r>
            <a:r>
              <a:rPr lang="en-US" dirty="0" err="1">
                <a:latin typeface="Merriweather Sans Light" pitchFamily="2" charset="0"/>
              </a:rPr>
              <a:t>tố</a:t>
            </a:r>
            <a:endParaRPr lang="en-US" dirty="0">
              <a:latin typeface="Merriweather Sans Light" pitchFamily="2" charset="0"/>
            </a:endParaRPr>
          </a:p>
        </p:txBody>
      </p:sp>
      <p:sp>
        <p:nvSpPr>
          <p:cNvPr id="163" name="Oval 162">
            <a:extLst>
              <a:ext uri="{FF2B5EF4-FFF2-40B4-BE49-F238E27FC236}">
                <a16:creationId xmlns:a16="http://schemas.microsoft.com/office/drawing/2014/main" id="{BF1FD7AD-A424-096C-8682-3903BDA9F649}"/>
              </a:ext>
            </a:extLst>
          </p:cNvPr>
          <p:cNvSpPr/>
          <p:nvPr/>
        </p:nvSpPr>
        <p:spPr>
          <a:xfrm>
            <a:off x="5225708" y="4134310"/>
            <a:ext cx="1034849" cy="39548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DS</a:t>
            </a:r>
          </a:p>
        </p:txBody>
      </p:sp>
      <p:sp>
        <p:nvSpPr>
          <p:cNvPr id="164" name="TextBox 163">
            <a:extLst>
              <a:ext uri="{FF2B5EF4-FFF2-40B4-BE49-F238E27FC236}">
                <a16:creationId xmlns:a16="http://schemas.microsoft.com/office/drawing/2014/main" id="{EA1ECB7D-F2AA-9D37-513A-EFA9BBCB1C73}"/>
              </a:ext>
            </a:extLst>
          </p:cNvPr>
          <p:cNvSpPr txBox="1"/>
          <p:nvPr/>
        </p:nvSpPr>
        <p:spPr>
          <a:xfrm>
            <a:off x="8620691" y="3357213"/>
            <a:ext cx="3190672" cy="879600"/>
          </a:xfrm>
          <a:prstGeom prst="rect">
            <a:avLst/>
          </a:prstGeom>
          <a:noFill/>
        </p:spPr>
        <p:txBody>
          <a:bodyPr wrap="square" rtlCol="0">
            <a:spAutoFit/>
          </a:bodyPr>
          <a:lstStyle/>
          <a:p>
            <a:pPr>
              <a:lnSpc>
                <a:spcPct val="150000"/>
              </a:lnSpc>
            </a:pPr>
            <a:r>
              <a:rPr lang="en-US" dirty="0" err="1">
                <a:latin typeface="Merriweather Sans Light" pitchFamily="2" charset="0"/>
              </a:rPr>
              <a:t>Đơn</a:t>
            </a:r>
            <a:r>
              <a:rPr lang="en-US" dirty="0">
                <a:latin typeface="Merriweather Sans Light" pitchFamily="2" charset="0"/>
              </a:rPr>
              <a:t> </a:t>
            </a:r>
            <a:r>
              <a:rPr lang="en-US" dirty="0" err="1">
                <a:latin typeface="Merriweather Sans Light" pitchFamily="2" charset="0"/>
              </a:rPr>
              <a:t>giản</a:t>
            </a:r>
            <a:r>
              <a:rPr lang="en-US" dirty="0">
                <a:latin typeface="Merriweather Sans Light" pitchFamily="2" charset="0"/>
              </a:rPr>
              <a:t> </a:t>
            </a:r>
            <a:r>
              <a:rPr lang="en-US" dirty="0" err="1">
                <a:latin typeface="Merriweather Sans Light" pitchFamily="2" charset="0"/>
              </a:rPr>
              <a:t>là</a:t>
            </a:r>
            <a:r>
              <a:rPr lang="en-US" dirty="0">
                <a:latin typeface="Merriweather Sans Light" pitchFamily="2" charset="0"/>
              </a:rPr>
              <a:t> </a:t>
            </a:r>
            <a:r>
              <a:rPr lang="en-US" dirty="0" err="1">
                <a:latin typeface="Merriweather Sans Light" pitchFamily="2" charset="0"/>
              </a:rPr>
              <a:t>xoá</a:t>
            </a:r>
            <a:r>
              <a:rPr lang="en-US" dirty="0">
                <a:latin typeface="Merriweather Sans Light" pitchFamily="2" charset="0"/>
              </a:rPr>
              <a:t> </a:t>
            </a:r>
            <a:r>
              <a:rPr lang="en-US" dirty="0" err="1">
                <a:latin typeface="Merriweather Sans Light" pitchFamily="2" charset="0"/>
              </a:rPr>
              <a:t>đánh</a:t>
            </a:r>
            <a:r>
              <a:rPr lang="en-US" dirty="0">
                <a:latin typeface="Merriweather Sans Light" pitchFamily="2" charset="0"/>
              </a:rPr>
              <a:t> </a:t>
            </a:r>
            <a:r>
              <a:rPr lang="en-US" dirty="0" err="1">
                <a:latin typeface="Merriweather Sans Light" pitchFamily="2" charset="0"/>
              </a:rPr>
              <a:t>dấu</a:t>
            </a:r>
            <a:r>
              <a:rPr lang="en-US" dirty="0">
                <a:latin typeface="Merriweather Sans Light" pitchFamily="2" charset="0"/>
              </a:rPr>
              <a:t> </a:t>
            </a:r>
            <a:r>
              <a:rPr lang="en-US" dirty="0" err="1">
                <a:latin typeface="Merriweather Sans Light" pitchFamily="2" charset="0"/>
              </a:rPr>
              <a:t>kết</a:t>
            </a:r>
            <a:r>
              <a:rPr lang="en-US" dirty="0">
                <a:latin typeface="Merriweather Sans Light" pitchFamily="2" charset="0"/>
              </a:rPr>
              <a:t> </a:t>
            </a:r>
            <a:r>
              <a:rPr lang="en-US" dirty="0" err="1">
                <a:latin typeface="Merriweather Sans Light" pitchFamily="2" charset="0"/>
              </a:rPr>
              <a:t>thúc</a:t>
            </a:r>
            <a:r>
              <a:rPr lang="en-US" dirty="0">
                <a:latin typeface="Merriweather Sans Light" pitchFamily="2" charset="0"/>
              </a:rPr>
              <a:t> </a:t>
            </a:r>
            <a:r>
              <a:rPr lang="en-US" dirty="0" err="1">
                <a:latin typeface="Merriweather Sans Light" pitchFamily="2" charset="0"/>
              </a:rPr>
              <a:t>từ</a:t>
            </a:r>
            <a:r>
              <a:rPr lang="en-US" dirty="0">
                <a:latin typeface="Merriweather Sans Light" pitchFamily="2" charset="0"/>
              </a:rPr>
              <a:t> </a:t>
            </a:r>
            <a:r>
              <a:rPr lang="en-US" dirty="0" err="1">
                <a:latin typeface="Merriweather Sans Light" pitchFamily="2" charset="0"/>
              </a:rPr>
              <a:t>tại</a:t>
            </a:r>
            <a:r>
              <a:rPr lang="en-US" dirty="0">
                <a:latin typeface="Merriweather Sans Light" pitchFamily="2" charset="0"/>
              </a:rPr>
              <a:t> </a:t>
            </a:r>
            <a:r>
              <a:rPr lang="en-US" dirty="0" err="1">
                <a:latin typeface="Merriweather Sans Light" pitchFamily="2" charset="0"/>
              </a:rPr>
              <a:t>nốt</a:t>
            </a:r>
            <a:r>
              <a:rPr lang="en-US" dirty="0">
                <a:latin typeface="Merriweather Sans Light" pitchFamily="2" charset="0"/>
              </a:rPr>
              <a:t> </a:t>
            </a:r>
            <a:r>
              <a:rPr lang="en-US" dirty="0" err="1">
                <a:latin typeface="Merriweather Sans Light" pitchFamily="2" charset="0"/>
              </a:rPr>
              <a:t>đó</a:t>
            </a:r>
            <a:endParaRPr lang="en-US" dirty="0">
              <a:latin typeface="Merriweather Sans Light" pitchFamily="2" charset="0"/>
            </a:endParaRPr>
          </a:p>
        </p:txBody>
      </p:sp>
    </p:spTree>
    <p:extLst>
      <p:ext uri="{BB962C8B-B14F-4D97-AF65-F5344CB8AC3E}">
        <p14:creationId xmlns:p14="http://schemas.microsoft.com/office/powerpoint/2010/main" val="167368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63"/>
                                        </p:tgtEl>
                                      </p:cBhvr>
                                    </p:animEffect>
                                    <p:set>
                                      <p:cBhvr>
                                        <p:cTn id="12" dur="1" fill="hold">
                                          <p:stCondLst>
                                            <p:cond delay="499"/>
                                          </p:stCondLst>
                                        </p:cTn>
                                        <p:tgtEl>
                                          <p:spTgt spid="1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vi-VN" sz="3600" dirty="0">
                <a:latin typeface="Merriweather Sans Medium" pitchFamily="2" charset="0"/>
              </a:rPr>
              <a:t>Các hoạt động cơ bản trên cấu trúc dữ liệu Trie</a:t>
            </a:r>
            <a:endParaRPr lang="en-US" sz="3600" dirty="0">
              <a:latin typeface="Merriweather Sans Medium" pitchFamily="2" charset="0"/>
            </a:endParaRPr>
          </a:p>
        </p:txBody>
      </p:sp>
      <p:sp>
        <p:nvSpPr>
          <p:cNvPr id="4" name="TextBox 3">
            <a:extLst>
              <a:ext uri="{FF2B5EF4-FFF2-40B4-BE49-F238E27FC236}">
                <a16:creationId xmlns:a16="http://schemas.microsoft.com/office/drawing/2014/main" id="{D877400B-FA65-B300-1164-0E3683354F78}"/>
              </a:ext>
            </a:extLst>
          </p:cNvPr>
          <p:cNvSpPr txBox="1"/>
          <p:nvPr/>
        </p:nvSpPr>
        <p:spPr>
          <a:xfrm>
            <a:off x="956146" y="1230149"/>
            <a:ext cx="3615853" cy="461665"/>
          </a:xfrm>
          <a:prstGeom prst="rect">
            <a:avLst/>
          </a:prstGeom>
          <a:noFill/>
        </p:spPr>
        <p:txBody>
          <a:bodyPr wrap="square" rtlCol="0">
            <a:spAutoFit/>
          </a:bodyPr>
          <a:lstStyle/>
          <a:p>
            <a:r>
              <a:rPr lang="en-US" sz="2400" dirty="0">
                <a:solidFill>
                  <a:schemeClr val="accent1"/>
                </a:solidFill>
                <a:latin typeface="Merriweather Sans Medium" pitchFamily="2" charset="0"/>
              </a:rPr>
              <a:t>Delete - </a:t>
            </a:r>
            <a:r>
              <a:rPr lang="en-US" sz="2400" dirty="0" err="1">
                <a:solidFill>
                  <a:schemeClr val="accent1"/>
                </a:solidFill>
                <a:latin typeface="Merriweather Sans Medium" pitchFamily="2" charset="0"/>
              </a:rPr>
              <a:t>Xoá</a:t>
            </a:r>
            <a:endParaRPr lang="en-US" sz="2400" dirty="0">
              <a:solidFill>
                <a:schemeClr val="accent1"/>
              </a:solidFill>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16</a:t>
            </a:fld>
            <a:endParaRPr lang="en-US" dirty="0"/>
          </a:p>
        </p:txBody>
      </p:sp>
      <p:sp>
        <p:nvSpPr>
          <p:cNvPr id="13" name="TextBox 12">
            <a:extLst>
              <a:ext uri="{FF2B5EF4-FFF2-40B4-BE49-F238E27FC236}">
                <a16:creationId xmlns:a16="http://schemas.microsoft.com/office/drawing/2014/main" id="{088FA59E-C0BC-F2FB-9602-499DACBD6541}"/>
              </a:ext>
            </a:extLst>
          </p:cNvPr>
          <p:cNvSpPr txBox="1"/>
          <p:nvPr/>
        </p:nvSpPr>
        <p:spPr>
          <a:xfrm>
            <a:off x="956145" y="1876480"/>
            <a:ext cx="6999585" cy="464101"/>
          </a:xfrm>
          <a:prstGeom prst="rect">
            <a:avLst/>
          </a:prstGeom>
          <a:noFill/>
        </p:spPr>
        <p:txBody>
          <a:bodyPr wrap="square">
            <a:spAutoFit/>
          </a:bodyPr>
          <a:lstStyle/>
          <a:p>
            <a:pPr>
              <a:lnSpc>
                <a:spcPct val="150000"/>
              </a:lnSpc>
            </a:pPr>
            <a:r>
              <a:rPr lang="en-US" b="1" dirty="0" err="1">
                <a:latin typeface="Merriweather Sans Light" pitchFamily="2" charset="0"/>
              </a:rPr>
              <a:t>Từ</a:t>
            </a:r>
            <a:r>
              <a:rPr lang="en-US" b="1" dirty="0">
                <a:latin typeface="Merriweather Sans Light" pitchFamily="2" charset="0"/>
              </a:rPr>
              <a:t> </a:t>
            </a:r>
            <a:r>
              <a:rPr lang="en-US" b="1" dirty="0" err="1">
                <a:latin typeface="Merriweather Sans Light" pitchFamily="2" charset="0"/>
              </a:rPr>
              <a:t>bị</a:t>
            </a:r>
            <a:r>
              <a:rPr lang="en-US" b="1" dirty="0">
                <a:latin typeface="Merriweather Sans Light" pitchFamily="2" charset="0"/>
              </a:rPr>
              <a:t> </a:t>
            </a:r>
            <a:r>
              <a:rPr lang="en-US" b="1" dirty="0" err="1">
                <a:latin typeface="Merriweather Sans Light" pitchFamily="2" charset="0"/>
              </a:rPr>
              <a:t>xóa</a:t>
            </a:r>
            <a:r>
              <a:rPr lang="en-US" b="1" dirty="0">
                <a:latin typeface="Merriweather Sans Light" pitchFamily="2" charset="0"/>
              </a:rPr>
              <a:t> chia </a:t>
            </a:r>
            <a:r>
              <a:rPr lang="en-US" b="1" dirty="0" err="1">
                <a:latin typeface="Merriweather Sans Light" pitchFamily="2" charset="0"/>
              </a:rPr>
              <a:t>sẻ</a:t>
            </a:r>
            <a:r>
              <a:rPr lang="en-US" b="1" dirty="0">
                <a:latin typeface="Merriweather Sans Light" pitchFamily="2" charset="0"/>
              </a:rPr>
              <a:t> </a:t>
            </a:r>
            <a:r>
              <a:rPr lang="en-US" b="1" dirty="0" err="1">
                <a:latin typeface="Merriweather Sans Light" pitchFamily="2" charset="0"/>
              </a:rPr>
              <a:t>một</a:t>
            </a:r>
            <a:r>
              <a:rPr lang="en-US" b="1" dirty="0">
                <a:latin typeface="Merriweather Sans Light" pitchFamily="2" charset="0"/>
              </a:rPr>
              <a:t> </a:t>
            </a:r>
            <a:r>
              <a:rPr lang="en-US" b="1" dirty="0" err="1">
                <a:latin typeface="Merriweather Sans Light" pitchFamily="2" charset="0"/>
              </a:rPr>
              <a:t>tiền</a:t>
            </a:r>
            <a:r>
              <a:rPr lang="en-US" b="1" dirty="0">
                <a:latin typeface="Merriweather Sans Light" pitchFamily="2" charset="0"/>
              </a:rPr>
              <a:t> </a:t>
            </a:r>
            <a:r>
              <a:rPr lang="en-US" b="1" dirty="0" err="1">
                <a:latin typeface="Merriweather Sans Light" pitchFamily="2" charset="0"/>
              </a:rPr>
              <a:t>tố</a:t>
            </a:r>
            <a:r>
              <a:rPr lang="en-US" b="1" dirty="0">
                <a:latin typeface="Merriweather Sans Light" pitchFamily="2" charset="0"/>
              </a:rPr>
              <a:t> </a:t>
            </a:r>
            <a:r>
              <a:rPr lang="en-US" b="1" dirty="0" err="1">
                <a:latin typeface="Merriweather Sans Light" pitchFamily="2" charset="0"/>
              </a:rPr>
              <a:t>chung</a:t>
            </a:r>
            <a:r>
              <a:rPr lang="en-US" b="1" dirty="0">
                <a:latin typeface="Merriweather Sans Light" pitchFamily="2" charset="0"/>
              </a:rPr>
              <a:t> </a:t>
            </a:r>
            <a:r>
              <a:rPr lang="en-US" b="1" dirty="0" err="1">
                <a:latin typeface="Merriweather Sans Light" pitchFamily="2" charset="0"/>
              </a:rPr>
              <a:t>với</a:t>
            </a:r>
            <a:r>
              <a:rPr lang="en-US" b="1" dirty="0">
                <a:latin typeface="Merriweather Sans Light" pitchFamily="2" charset="0"/>
              </a:rPr>
              <a:t> </a:t>
            </a:r>
            <a:r>
              <a:rPr lang="en-US" b="1" dirty="0" err="1">
                <a:latin typeface="Merriweather Sans Light" pitchFamily="2" charset="0"/>
              </a:rPr>
              <a:t>các</a:t>
            </a:r>
            <a:r>
              <a:rPr lang="en-US" b="1" dirty="0">
                <a:latin typeface="Merriweather Sans Light" pitchFamily="2" charset="0"/>
              </a:rPr>
              <a:t> </a:t>
            </a:r>
            <a:r>
              <a:rPr lang="en-US" b="1" dirty="0" err="1">
                <a:latin typeface="Merriweather Sans Light" pitchFamily="2" charset="0"/>
              </a:rPr>
              <a:t>từ</a:t>
            </a:r>
            <a:r>
              <a:rPr lang="en-US" b="1" dirty="0">
                <a:latin typeface="Merriweather Sans Light" pitchFamily="2" charset="0"/>
              </a:rPr>
              <a:t> </a:t>
            </a:r>
            <a:r>
              <a:rPr lang="en-US" b="1" dirty="0" err="1">
                <a:latin typeface="Merriweather Sans Light" pitchFamily="2" charset="0"/>
              </a:rPr>
              <a:t>khác</a:t>
            </a:r>
            <a:r>
              <a:rPr lang="en-US" b="1" dirty="0">
                <a:latin typeface="Merriweather Sans Light" pitchFamily="2" charset="0"/>
              </a:rPr>
              <a:t> </a:t>
            </a:r>
            <a:r>
              <a:rPr lang="en-US" b="1" dirty="0" err="1">
                <a:latin typeface="Merriweather Sans Light" pitchFamily="2" charset="0"/>
              </a:rPr>
              <a:t>trong</a:t>
            </a:r>
            <a:r>
              <a:rPr lang="en-US" b="1" dirty="0">
                <a:latin typeface="Merriweather Sans Light" pitchFamily="2" charset="0"/>
              </a:rPr>
              <a:t> </a:t>
            </a:r>
            <a:r>
              <a:rPr lang="en-US" b="1" dirty="0" err="1">
                <a:latin typeface="Merriweather Sans Light" pitchFamily="2" charset="0"/>
              </a:rPr>
              <a:t>Trie</a:t>
            </a:r>
            <a:r>
              <a:rPr lang="en-US" b="1" dirty="0">
                <a:latin typeface="Merriweather Sans Light" pitchFamily="2" charset="0"/>
              </a:rPr>
              <a:t>.</a:t>
            </a:r>
          </a:p>
        </p:txBody>
      </p:sp>
      <p:sp>
        <p:nvSpPr>
          <p:cNvPr id="14" name="Oval 13">
            <a:extLst>
              <a:ext uri="{FF2B5EF4-FFF2-40B4-BE49-F238E27FC236}">
                <a16:creationId xmlns:a16="http://schemas.microsoft.com/office/drawing/2014/main" id="{AF81D874-65CD-F092-9DE5-3CA2FCE9C91E}"/>
              </a:ext>
            </a:extLst>
          </p:cNvPr>
          <p:cNvSpPr/>
          <p:nvPr/>
        </p:nvSpPr>
        <p:spPr>
          <a:xfrm>
            <a:off x="4571999" y="2527167"/>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ROOT</a:t>
            </a:r>
          </a:p>
        </p:txBody>
      </p:sp>
      <p:cxnSp>
        <p:nvCxnSpPr>
          <p:cNvPr id="15" name="Straight Arrow Connector 14">
            <a:extLst>
              <a:ext uri="{FF2B5EF4-FFF2-40B4-BE49-F238E27FC236}">
                <a16:creationId xmlns:a16="http://schemas.microsoft.com/office/drawing/2014/main" id="{8EB50C0D-C26D-0461-8F6A-2D54263241B8}"/>
              </a:ext>
            </a:extLst>
          </p:cNvPr>
          <p:cNvCxnSpPr>
            <a:cxnSpLocks/>
            <a:stCxn id="14" idx="4"/>
            <a:endCxn id="16" idx="0"/>
          </p:cNvCxnSpPr>
          <p:nvPr/>
        </p:nvCxnSpPr>
        <p:spPr>
          <a:xfrm flipH="1">
            <a:off x="3293938" y="2922651"/>
            <a:ext cx="1795486" cy="63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7245F14-2A60-6295-31F5-ABF806176DB6}"/>
              </a:ext>
            </a:extLst>
          </p:cNvPr>
          <p:cNvSpPr/>
          <p:nvPr/>
        </p:nvSpPr>
        <p:spPr>
          <a:xfrm>
            <a:off x="2776513" y="3560814"/>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C</a:t>
            </a:r>
          </a:p>
        </p:txBody>
      </p:sp>
      <p:sp>
        <p:nvSpPr>
          <p:cNvPr id="18" name="Oval 17">
            <a:extLst>
              <a:ext uri="{FF2B5EF4-FFF2-40B4-BE49-F238E27FC236}">
                <a16:creationId xmlns:a16="http://schemas.microsoft.com/office/drawing/2014/main" id="{75AF9FC4-106E-8FA3-1AF5-A52C4C83465C}"/>
              </a:ext>
            </a:extLst>
          </p:cNvPr>
          <p:cNvSpPr/>
          <p:nvPr/>
        </p:nvSpPr>
        <p:spPr>
          <a:xfrm>
            <a:off x="4575017" y="3543449"/>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t>
            </a:r>
          </a:p>
        </p:txBody>
      </p:sp>
      <p:sp>
        <p:nvSpPr>
          <p:cNvPr id="19" name="Oval 18">
            <a:extLst>
              <a:ext uri="{FF2B5EF4-FFF2-40B4-BE49-F238E27FC236}">
                <a16:creationId xmlns:a16="http://schemas.microsoft.com/office/drawing/2014/main" id="{372A8C40-2019-E6B6-D35B-2584AC039887}"/>
              </a:ext>
            </a:extLst>
          </p:cNvPr>
          <p:cNvSpPr/>
          <p:nvPr/>
        </p:nvSpPr>
        <p:spPr>
          <a:xfrm>
            <a:off x="6856566" y="3427240"/>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a:t>
            </a:r>
          </a:p>
        </p:txBody>
      </p:sp>
      <p:cxnSp>
        <p:nvCxnSpPr>
          <p:cNvPr id="20" name="Straight Arrow Connector 19">
            <a:extLst>
              <a:ext uri="{FF2B5EF4-FFF2-40B4-BE49-F238E27FC236}">
                <a16:creationId xmlns:a16="http://schemas.microsoft.com/office/drawing/2014/main" id="{EEC97FC8-6A0E-6A25-BF35-86FCD54C528B}"/>
              </a:ext>
            </a:extLst>
          </p:cNvPr>
          <p:cNvCxnSpPr>
            <a:cxnSpLocks/>
            <a:stCxn id="14" idx="4"/>
            <a:endCxn id="18" idx="0"/>
          </p:cNvCxnSpPr>
          <p:nvPr/>
        </p:nvCxnSpPr>
        <p:spPr>
          <a:xfrm>
            <a:off x="5089424" y="2922651"/>
            <a:ext cx="3018" cy="62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7E6638-CD3C-C926-2FC0-36187D0D06B0}"/>
              </a:ext>
            </a:extLst>
          </p:cNvPr>
          <p:cNvCxnSpPr>
            <a:cxnSpLocks/>
            <a:stCxn id="14" idx="4"/>
            <a:endCxn id="19" idx="0"/>
          </p:cNvCxnSpPr>
          <p:nvPr/>
        </p:nvCxnSpPr>
        <p:spPr>
          <a:xfrm>
            <a:off x="5089424" y="2922651"/>
            <a:ext cx="2284567" cy="504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F99431-6A82-FD20-0D29-2C1E00D924A1}"/>
              </a:ext>
            </a:extLst>
          </p:cNvPr>
          <p:cNvCxnSpPr>
            <a:cxnSpLocks/>
            <a:stCxn id="16" idx="4"/>
            <a:endCxn id="23" idx="0"/>
          </p:cNvCxnSpPr>
          <p:nvPr/>
        </p:nvCxnSpPr>
        <p:spPr>
          <a:xfrm>
            <a:off x="3293938" y="3956298"/>
            <a:ext cx="5993" cy="28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8AAB89-7578-31B9-2DE1-57F8C245659C}"/>
              </a:ext>
            </a:extLst>
          </p:cNvPr>
          <p:cNvSpPr/>
          <p:nvPr/>
        </p:nvSpPr>
        <p:spPr>
          <a:xfrm>
            <a:off x="2782506" y="4236813"/>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CS</a:t>
            </a:r>
          </a:p>
        </p:txBody>
      </p:sp>
      <p:sp>
        <p:nvSpPr>
          <p:cNvPr id="24" name="TextBox 23">
            <a:extLst>
              <a:ext uri="{FF2B5EF4-FFF2-40B4-BE49-F238E27FC236}">
                <a16:creationId xmlns:a16="http://schemas.microsoft.com/office/drawing/2014/main" id="{E151960B-C3C9-2AD5-49D1-0C23CD3B7674}"/>
              </a:ext>
            </a:extLst>
          </p:cNvPr>
          <p:cNvSpPr txBox="1"/>
          <p:nvPr/>
        </p:nvSpPr>
        <p:spPr>
          <a:xfrm>
            <a:off x="2972714" y="4014506"/>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S</a:t>
            </a:r>
          </a:p>
        </p:txBody>
      </p:sp>
      <p:sp>
        <p:nvSpPr>
          <p:cNvPr id="25" name="TextBox 24">
            <a:extLst>
              <a:ext uri="{FF2B5EF4-FFF2-40B4-BE49-F238E27FC236}">
                <a16:creationId xmlns:a16="http://schemas.microsoft.com/office/drawing/2014/main" id="{19016C90-E2FA-CC78-E602-AE611993088A}"/>
              </a:ext>
            </a:extLst>
          </p:cNvPr>
          <p:cNvSpPr txBox="1"/>
          <p:nvPr/>
        </p:nvSpPr>
        <p:spPr>
          <a:xfrm>
            <a:off x="3722442" y="2948507"/>
            <a:ext cx="199353" cy="2196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C</a:t>
            </a:r>
          </a:p>
        </p:txBody>
      </p:sp>
      <p:sp>
        <p:nvSpPr>
          <p:cNvPr id="26" name="TextBox 25">
            <a:extLst>
              <a:ext uri="{FF2B5EF4-FFF2-40B4-BE49-F238E27FC236}">
                <a16:creationId xmlns:a16="http://schemas.microsoft.com/office/drawing/2014/main" id="{B471C36F-075A-53B4-08FB-CF87868E6957}"/>
              </a:ext>
            </a:extLst>
          </p:cNvPr>
          <p:cNvSpPr txBox="1"/>
          <p:nvPr/>
        </p:nvSpPr>
        <p:spPr>
          <a:xfrm>
            <a:off x="4703258" y="3145736"/>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D</a:t>
            </a:r>
          </a:p>
        </p:txBody>
      </p:sp>
      <p:sp>
        <p:nvSpPr>
          <p:cNvPr id="27" name="TextBox 26">
            <a:extLst>
              <a:ext uri="{FF2B5EF4-FFF2-40B4-BE49-F238E27FC236}">
                <a16:creationId xmlns:a16="http://schemas.microsoft.com/office/drawing/2014/main" id="{91186BEF-0EA8-B1AF-CCDC-6595ECB4C7E0}"/>
              </a:ext>
            </a:extLst>
          </p:cNvPr>
          <p:cNvSpPr txBox="1"/>
          <p:nvPr/>
        </p:nvSpPr>
        <p:spPr>
          <a:xfrm>
            <a:off x="6384942" y="3013161"/>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T</a:t>
            </a:r>
          </a:p>
        </p:txBody>
      </p:sp>
      <p:cxnSp>
        <p:nvCxnSpPr>
          <p:cNvPr id="28" name="Straight Arrow Connector 27">
            <a:extLst>
              <a:ext uri="{FF2B5EF4-FFF2-40B4-BE49-F238E27FC236}">
                <a16:creationId xmlns:a16="http://schemas.microsoft.com/office/drawing/2014/main" id="{A0B2A555-502C-7CF7-A7E1-C8BDAE36D654}"/>
              </a:ext>
            </a:extLst>
          </p:cNvPr>
          <p:cNvCxnSpPr>
            <a:cxnSpLocks/>
            <a:stCxn id="18" idx="4"/>
            <a:endCxn id="32" idx="0"/>
          </p:cNvCxnSpPr>
          <p:nvPr/>
        </p:nvCxnSpPr>
        <p:spPr>
          <a:xfrm flipH="1">
            <a:off x="4498765" y="3938933"/>
            <a:ext cx="593677" cy="22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8A21D74-6DAC-0669-DBAF-D08A4E6AD8C1}"/>
              </a:ext>
            </a:extLst>
          </p:cNvPr>
          <p:cNvSpPr txBox="1"/>
          <p:nvPr/>
        </p:nvSpPr>
        <p:spPr>
          <a:xfrm>
            <a:off x="4515677" y="385742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30" name="TextBox 29">
            <a:extLst>
              <a:ext uri="{FF2B5EF4-FFF2-40B4-BE49-F238E27FC236}">
                <a16:creationId xmlns:a16="http://schemas.microsoft.com/office/drawing/2014/main" id="{DA9B9AC5-ABC3-B17B-D423-67A56D2E07A8}"/>
              </a:ext>
            </a:extLst>
          </p:cNvPr>
          <p:cNvSpPr txBox="1"/>
          <p:nvPr/>
        </p:nvSpPr>
        <p:spPr>
          <a:xfrm>
            <a:off x="4169127" y="4610177"/>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T</a:t>
            </a:r>
          </a:p>
        </p:txBody>
      </p:sp>
      <p:sp>
        <p:nvSpPr>
          <p:cNvPr id="31" name="TextBox 30">
            <a:extLst>
              <a:ext uri="{FF2B5EF4-FFF2-40B4-BE49-F238E27FC236}">
                <a16:creationId xmlns:a16="http://schemas.microsoft.com/office/drawing/2014/main" id="{2458BB4B-F619-847F-2518-080A15B69116}"/>
              </a:ext>
            </a:extLst>
          </p:cNvPr>
          <p:cNvSpPr txBox="1"/>
          <p:nvPr/>
        </p:nvSpPr>
        <p:spPr>
          <a:xfrm>
            <a:off x="4167043" y="539399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32" name="Oval 31">
            <a:extLst>
              <a:ext uri="{FF2B5EF4-FFF2-40B4-BE49-F238E27FC236}">
                <a16:creationId xmlns:a16="http://schemas.microsoft.com/office/drawing/2014/main" id="{69F68FF2-3853-EFC8-43E0-E086F8437E9E}"/>
              </a:ext>
            </a:extLst>
          </p:cNvPr>
          <p:cNvSpPr/>
          <p:nvPr/>
        </p:nvSpPr>
        <p:spPr>
          <a:xfrm>
            <a:off x="3981340" y="4159367"/>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a:t>
            </a:r>
          </a:p>
        </p:txBody>
      </p:sp>
      <p:sp>
        <p:nvSpPr>
          <p:cNvPr id="33" name="Oval 32">
            <a:extLst>
              <a:ext uri="{FF2B5EF4-FFF2-40B4-BE49-F238E27FC236}">
                <a16:creationId xmlns:a16="http://schemas.microsoft.com/office/drawing/2014/main" id="{4D7E6D9E-778D-171B-B903-EA398858D69E}"/>
              </a:ext>
            </a:extLst>
          </p:cNvPr>
          <p:cNvSpPr/>
          <p:nvPr/>
        </p:nvSpPr>
        <p:spPr>
          <a:xfrm>
            <a:off x="3981340" y="4905114"/>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DAT</a:t>
            </a:r>
          </a:p>
        </p:txBody>
      </p:sp>
      <p:cxnSp>
        <p:nvCxnSpPr>
          <p:cNvPr id="34" name="Straight Arrow Connector 33">
            <a:extLst>
              <a:ext uri="{FF2B5EF4-FFF2-40B4-BE49-F238E27FC236}">
                <a16:creationId xmlns:a16="http://schemas.microsoft.com/office/drawing/2014/main" id="{C8F4BF55-8D14-8130-C57C-B01A0AC283A2}"/>
              </a:ext>
            </a:extLst>
          </p:cNvPr>
          <p:cNvCxnSpPr>
            <a:cxnSpLocks/>
            <a:stCxn id="32" idx="4"/>
            <a:endCxn id="33" idx="0"/>
          </p:cNvCxnSpPr>
          <p:nvPr/>
        </p:nvCxnSpPr>
        <p:spPr>
          <a:xfrm>
            <a:off x="4498765" y="4554851"/>
            <a:ext cx="0" cy="35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2EC6346-1865-4CFC-CDDE-AAD21864FA75}"/>
              </a:ext>
            </a:extLst>
          </p:cNvPr>
          <p:cNvSpPr/>
          <p:nvPr/>
        </p:nvSpPr>
        <p:spPr>
          <a:xfrm>
            <a:off x="3981340" y="5726996"/>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DATA</a:t>
            </a:r>
          </a:p>
        </p:txBody>
      </p:sp>
      <p:cxnSp>
        <p:nvCxnSpPr>
          <p:cNvPr id="36" name="Straight Arrow Connector 35">
            <a:extLst>
              <a:ext uri="{FF2B5EF4-FFF2-40B4-BE49-F238E27FC236}">
                <a16:creationId xmlns:a16="http://schemas.microsoft.com/office/drawing/2014/main" id="{3E02622F-C601-8EF8-EFF6-13D4A799B519}"/>
              </a:ext>
            </a:extLst>
          </p:cNvPr>
          <p:cNvCxnSpPr>
            <a:cxnSpLocks/>
            <a:stCxn id="33" idx="4"/>
            <a:endCxn id="35" idx="0"/>
          </p:cNvCxnSpPr>
          <p:nvPr/>
        </p:nvCxnSpPr>
        <p:spPr>
          <a:xfrm>
            <a:off x="4498765" y="5300598"/>
            <a:ext cx="0" cy="42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E053E1-A4CE-47F8-126B-CFA8104CB349}"/>
              </a:ext>
            </a:extLst>
          </p:cNvPr>
          <p:cNvCxnSpPr>
            <a:cxnSpLocks/>
            <a:stCxn id="18" idx="4"/>
            <a:endCxn id="40" idx="0"/>
          </p:cNvCxnSpPr>
          <p:nvPr/>
        </p:nvCxnSpPr>
        <p:spPr>
          <a:xfrm>
            <a:off x="5092442" y="3938933"/>
            <a:ext cx="642364" cy="19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26604B-3D83-2406-2033-A9CA2EA60AB3}"/>
              </a:ext>
            </a:extLst>
          </p:cNvPr>
          <p:cNvSpPr txBox="1"/>
          <p:nvPr/>
        </p:nvSpPr>
        <p:spPr>
          <a:xfrm>
            <a:off x="5554716" y="3857427"/>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S</a:t>
            </a:r>
          </a:p>
        </p:txBody>
      </p:sp>
      <p:sp>
        <p:nvSpPr>
          <p:cNvPr id="39" name="TextBox 38">
            <a:extLst>
              <a:ext uri="{FF2B5EF4-FFF2-40B4-BE49-F238E27FC236}">
                <a16:creationId xmlns:a16="http://schemas.microsoft.com/office/drawing/2014/main" id="{3082AE19-D6A0-F465-66E9-73D84755A695}"/>
              </a:ext>
            </a:extLst>
          </p:cNvPr>
          <p:cNvSpPr txBox="1"/>
          <p:nvPr/>
        </p:nvSpPr>
        <p:spPr>
          <a:xfrm>
            <a:off x="5450455" y="459081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40" name="Oval 39">
            <a:extLst>
              <a:ext uri="{FF2B5EF4-FFF2-40B4-BE49-F238E27FC236}">
                <a16:creationId xmlns:a16="http://schemas.microsoft.com/office/drawing/2014/main" id="{1F88E905-65EB-88D3-DBB0-46BB86032899}"/>
              </a:ext>
            </a:extLst>
          </p:cNvPr>
          <p:cNvSpPr/>
          <p:nvPr/>
        </p:nvSpPr>
        <p:spPr>
          <a:xfrm>
            <a:off x="5217381" y="4138552"/>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DS</a:t>
            </a:r>
          </a:p>
        </p:txBody>
      </p:sp>
      <p:sp>
        <p:nvSpPr>
          <p:cNvPr id="41" name="Oval 40">
            <a:extLst>
              <a:ext uri="{FF2B5EF4-FFF2-40B4-BE49-F238E27FC236}">
                <a16:creationId xmlns:a16="http://schemas.microsoft.com/office/drawing/2014/main" id="{9AFC7A7F-838C-EDC2-8B61-517D2BFA9D24}"/>
              </a:ext>
            </a:extLst>
          </p:cNvPr>
          <p:cNvSpPr/>
          <p:nvPr/>
        </p:nvSpPr>
        <p:spPr>
          <a:xfrm>
            <a:off x="5218917" y="4905114"/>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DSA</a:t>
            </a:r>
          </a:p>
        </p:txBody>
      </p:sp>
      <p:cxnSp>
        <p:nvCxnSpPr>
          <p:cNvPr id="42" name="Straight Arrow Connector 41">
            <a:extLst>
              <a:ext uri="{FF2B5EF4-FFF2-40B4-BE49-F238E27FC236}">
                <a16:creationId xmlns:a16="http://schemas.microsoft.com/office/drawing/2014/main" id="{56F304E0-5795-49E6-34B3-4293B213A47D}"/>
              </a:ext>
            </a:extLst>
          </p:cNvPr>
          <p:cNvCxnSpPr>
            <a:cxnSpLocks/>
            <a:stCxn id="40" idx="4"/>
            <a:endCxn id="41" idx="0"/>
          </p:cNvCxnSpPr>
          <p:nvPr/>
        </p:nvCxnSpPr>
        <p:spPr>
          <a:xfrm>
            <a:off x="5734806" y="4534036"/>
            <a:ext cx="1536" cy="37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1C642EA-97B1-EBAD-67CF-A60561D303F6}"/>
              </a:ext>
            </a:extLst>
          </p:cNvPr>
          <p:cNvCxnSpPr>
            <a:cxnSpLocks/>
            <a:stCxn id="23" idx="4"/>
            <a:endCxn id="44" idx="0"/>
          </p:cNvCxnSpPr>
          <p:nvPr/>
        </p:nvCxnSpPr>
        <p:spPr>
          <a:xfrm flipH="1">
            <a:off x="3293673" y="4632297"/>
            <a:ext cx="6258" cy="25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15D144E-7065-836D-45AC-45E5F9A4ECBD}"/>
              </a:ext>
            </a:extLst>
          </p:cNvPr>
          <p:cNvSpPr/>
          <p:nvPr/>
        </p:nvSpPr>
        <p:spPr>
          <a:xfrm>
            <a:off x="2776248" y="4891859"/>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5" name="Straight Arrow Connector 44">
            <a:extLst>
              <a:ext uri="{FF2B5EF4-FFF2-40B4-BE49-F238E27FC236}">
                <a16:creationId xmlns:a16="http://schemas.microsoft.com/office/drawing/2014/main" id="{72A60B38-6F79-091C-3D73-415BD8FC34E1}"/>
              </a:ext>
            </a:extLst>
          </p:cNvPr>
          <p:cNvCxnSpPr>
            <a:cxnSpLocks/>
            <a:stCxn id="35" idx="4"/>
            <a:endCxn id="46" idx="0"/>
          </p:cNvCxnSpPr>
          <p:nvPr/>
        </p:nvCxnSpPr>
        <p:spPr>
          <a:xfrm flipH="1">
            <a:off x="4498764" y="6122480"/>
            <a:ext cx="1" cy="17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6053AE8-575E-B442-20D9-7C974824E509}"/>
              </a:ext>
            </a:extLst>
          </p:cNvPr>
          <p:cNvSpPr/>
          <p:nvPr/>
        </p:nvSpPr>
        <p:spPr>
          <a:xfrm>
            <a:off x="4072967" y="6300961"/>
            <a:ext cx="851594" cy="325450"/>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7" name="Straight Arrow Connector 46">
            <a:extLst>
              <a:ext uri="{FF2B5EF4-FFF2-40B4-BE49-F238E27FC236}">
                <a16:creationId xmlns:a16="http://schemas.microsoft.com/office/drawing/2014/main" id="{BF5F1256-EC6B-33D0-0C05-22C9A6C990BA}"/>
              </a:ext>
            </a:extLst>
          </p:cNvPr>
          <p:cNvCxnSpPr>
            <a:cxnSpLocks/>
            <a:stCxn id="41" idx="4"/>
            <a:endCxn id="48" idx="0"/>
          </p:cNvCxnSpPr>
          <p:nvPr/>
        </p:nvCxnSpPr>
        <p:spPr>
          <a:xfrm flipH="1">
            <a:off x="5734804" y="5300598"/>
            <a:ext cx="1538" cy="42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9C4247D-38C6-0B5D-EA34-D8C0EF71955F}"/>
              </a:ext>
            </a:extLst>
          </p:cNvPr>
          <p:cNvSpPr/>
          <p:nvPr/>
        </p:nvSpPr>
        <p:spPr>
          <a:xfrm>
            <a:off x="5217379" y="5726996"/>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9" name="Straight Arrow Connector 48">
            <a:extLst>
              <a:ext uri="{FF2B5EF4-FFF2-40B4-BE49-F238E27FC236}">
                <a16:creationId xmlns:a16="http://schemas.microsoft.com/office/drawing/2014/main" id="{9554A93A-B7F1-4509-D298-5FC405C53C9D}"/>
              </a:ext>
            </a:extLst>
          </p:cNvPr>
          <p:cNvCxnSpPr>
            <a:cxnSpLocks/>
            <a:stCxn id="19" idx="4"/>
            <a:endCxn id="50" idx="0"/>
          </p:cNvCxnSpPr>
          <p:nvPr/>
        </p:nvCxnSpPr>
        <p:spPr>
          <a:xfrm>
            <a:off x="7373991" y="3822724"/>
            <a:ext cx="0" cy="23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16C097C-78AA-656D-9D72-ADA0EA04A739}"/>
              </a:ext>
            </a:extLst>
          </p:cNvPr>
          <p:cNvSpPr/>
          <p:nvPr/>
        </p:nvSpPr>
        <p:spPr>
          <a:xfrm>
            <a:off x="6856566" y="4059360"/>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
        <p:nvSpPr>
          <p:cNvPr id="51" name="TextBox 50">
            <a:extLst>
              <a:ext uri="{FF2B5EF4-FFF2-40B4-BE49-F238E27FC236}">
                <a16:creationId xmlns:a16="http://schemas.microsoft.com/office/drawing/2014/main" id="{ED5A49E5-F758-9829-8D22-5A87A800C39C}"/>
              </a:ext>
            </a:extLst>
          </p:cNvPr>
          <p:cNvSpPr txBox="1"/>
          <p:nvPr/>
        </p:nvSpPr>
        <p:spPr>
          <a:xfrm>
            <a:off x="7409083" y="3825630"/>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R</a:t>
            </a:r>
          </a:p>
        </p:txBody>
      </p:sp>
      <p:cxnSp>
        <p:nvCxnSpPr>
          <p:cNvPr id="52" name="Straight Arrow Connector 51">
            <a:extLst>
              <a:ext uri="{FF2B5EF4-FFF2-40B4-BE49-F238E27FC236}">
                <a16:creationId xmlns:a16="http://schemas.microsoft.com/office/drawing/2014/main" id="{55350681-6304-CDB0-DE4D-DE0C1C0B519A}"/>
              </a:ext>
            </a:extLst>
          </p:cNvPr>
          <p:cNvCxnSpPr>
            <a:cxnSpLocks/>
            <a:stCxn id="50" idx="4"/>
            <a:endCxn id="56" idx="0"/>
          </p:cNvCxnSpPr>
          <p:nvPr/>
        </p:nvCxnSpPr>
        <p:spPr>
          <a:xfrm>
            <a:off x="7373991" y="4454844"/>
            <a:ext cx="598395" cy="17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C215381-9A18-B58A-888B-29BD17D38560}"/>
              </a:ext>
            </a:extLst>
          </p:cNvPr>
          <p:cNvCxnSpPr>
            <a:cxnSpLocks/>
            <a:stCxn id="50" idx="4"/>
            <a:endCxn id="54" idx="0"/>
          </p:cNvCxnSpPr>
          <p:nvPr/>
        </p:nvCxnSpPr>
        <p:spPr>
          <a:xfrm flipH="1">
            <a:off x="6791200" y="4454844"/>
            <a:ext cx="582791" cy="15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CE233CC5-82C9-B31F-84B3-FA35EE3D4D31}"/>
              </a:ext>
            </a:extLst>
          </p:cNvPr>
          <p:cNvSpPr/>
          <p:nvPr/>
        </p:nvSpPr>
        <p:spPr>
          <a:xfrm>
            <a:off x="6273775" y="4613878"/>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TRE</a:t>
            </a:r>
          </a:p>
        </p:txBody>
      </p:sp>
      <p:sp>
        <p:nvSpPr>
          <p:cNvPr id="55" name="TextBox 54">
            <a:extLst>
              <a:ext uri="{FF2B5EF4-FFF2-40B4-BE49-F238E27FC236}">
                <a16:creationId xmlns:a16="http://schemas.microsoft.com/office/drawing/2014/main" id="{9C424309-3A0F-0F57-DA5C-F0590FEEC2B4}"/>
              </a:ext>
            </a:extLst>
          </p:cNvPr>
          <p:cNvSpPr txBox="1"/>
          <p:nvPr/>
        </p:nvSpPr>
        <p:spPr>
          <a:xfrm>
            <a:off x="6719685" y="437664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sp>
        <p:nvSpPr>
          <p:cNvPr id="56" name="Oval 55">
            <a:extLst>
              <a:ext uri="{FF2B5EF4-FFF2-40B4-BE49-F238E27FC236}">
                <a16:creationId xmlns:a16="http://schemas.microsoft.com/office/drawing/2014/main" id="{B1BB9922-BF56-0230-1497-BD5D671B3FF6}"/>
              </a:ext>
            </a:extLst>
          </p:cNvPr>
          <p:cNvSpPr/>
          <p:nvPr/>
        </p:nvSpPr>
        <p:spPr>
          <a:xfrm>
            <a:off x="7454961" y="4632772"/>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TRI</a:t>
            </a:r>
          </a:p>
        </p:txBody>
      </p:sp>
      <p:sp>
        <p:nvSpPr>
          <p:cNvPr id="57" name="TextBox 56">
            <a:extLst>
              <a:ext uri="{FF2B5EF4-FFF2-40B4-BE49-F238E27FC236}">
                <a16:creationId xmlns:a16="http://schemas.microsoft.com/office/drawing/2014/main" id="{E39E26E4-2AF9-21BA-E4CB-62E4D1357C4B}"/>
              </a:ext>
            </a:extLst>
          </p:cNvPr>
          <p:cNvSpPr txBox="1"/>
          <p:nvPr/>
        </p:nvSpPr>
        <p:spPr>
          <a:xfrm>
            <a:off x="7746490" y="437938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a:t>
            </a:r>
          </a:p>
        </p:txBody>
      </p:sp>
      <p:sp>
        <p:nvSpPr>
          <p:cNvPr id="58" name="Oval 57">
            <a:extLst>
              <a:ext uri="{FF2B5EF4-FFF2-40B4-BE49-F238E27FC236}">
                <a16:creationId xmlns:a16="http://schemas.microsoft.com/office/drawing/2014/main" id="{9B1CB3BD-BF60-28E1-F948-5C52588FF1A6}"/>
              </a:ext>
            </a:extLst>
          </p:cNvPr>
          <p:cNvSpPr/>
          <p:nvPr/>
        </p:nvSpPr>
        <p:spPr>
          <a:xfrm>
            <a:off x="6273775" y="5306562"/>
            <a:ext cx="1034849" cy="39548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TREE</a:t>
            </a:r>
          </a:p>
        </p:txBody>
      </p:sp>
      <p:cxnSp>
        <p:nvCxnSpPr>
          <p:cNvPr id="59" name="Straight Arrow Connector 58">
            <a:extLst>
              <a:ext uri="{FF2B5EF4-FFF2-40B4-BE49-F238E27FC236}">
                <a16:creationId xmlns:a16="http://schemas.microsoft.com/office/drawing/2014/main" id="{ABFA2807-E676-5DD9-3A62-95E6229C4F28}"/>
              </a:ext>
            </a:extLst>
          </p:cNvPr>
          <p:cNvCxnSpPr>
            <a:cxnSpLocks/>
            <a:stCxn id="54" idx="4"/>
            <a:endCxn id="58" idx="0"/>
          </p:cNvCxnSpPr>
          <p:nvPr/>
        </p:nvCxnSpPr>
        <p:spPr>
          <a:xfrm>
            <a:off x="6791200" y="5009362"/>
            <a:ext cx="0" cy="29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9C1DD82-3723-D380-046C-82174669D140}"/>
              </a:ext>
            </a:extLst>
          </p:cNvPr>
          <p:cNvSpPr txBox="1"/>
          <p:nvPr/>
        </p:nvSpPr>
        <p:spPr>
          <a:xfrm>
            <a:off x="6529390" y="503427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sp>
        <p:nvSpPr>
          <p:cNvPr id="112" name="Oval 111">
            <a:extLst>
              <a:ext uri="{FF2B5EF4-FFF2-40B4-BE49-F238E27FC236}">
                <a16:creationId xmlns:a16="http://schemas.microsoft.com/office/drawing/2014/main" id="{B2358B09-B9CE-56A9-E89A-0B67FBBB6C79}"/>
              </a:ext>
            </a:extLst>
          </p:cNvPr>
          <p:cNvSpPr/>
          <p:nvPr/>
        </p:nvSpPr>
        <p:spPr>
          <a:xfrm>
            <a:off x="7454961" y="5273881"/>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TRIE</a:t>
            </a:r>
          </a:p>
        </p:txBody>
      </p:sp>
      <p:cxnSp>
        <p:nvCxnSpPr>
          <p:cNvPr id="113" name="Straight Arrow Connector 112">
            <a:extLst>
              <a:ext uri="{FF2B5EF4-FFF2-40B4-BE49-F238E27FC236}">
                <a16:creationId xmlns:a16="http://schemas.microsoft.com/office/drawing/2014/main" id="{97D206C7-7E9A-F253-F9C1-82862A9605C5}"/>
              </a:ext>
            </a:extLst>
          </p:cNvPr>
          <p:cNvCxnSpPr>
            <a:cxnSpLocks/>
            <a:stCxn id="56" idx="4"/>
            <a:endCxn id="112" idx="0"/>
          </p:cNvCxnSpPr>
          <p:nvPr/>
        </p:nvCxnSpPr>
        <p:spPr>
          <a:xfrm>
            <a:off x="7972386" y="5028256"/>
            <a:ext cx="0" cy="24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93ACD491-4CE5-F9FC-F6D3-2FA2B63D8460}"/>
              </a:ext>
            </a:extLst>
          </p:cNvPr>
          <p:cNvSpPr txBox="1"/>
          <p:nvPr/>
        </p:nvSpPr>
        <p:spPr>
          <a:xfrm>
            <a:off x="7656374" y="503427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cxnSp>
        <p:nvCxnSpPr>
          <p:cNvPr id="115" name="Straight Arrow Connector 114">
            <a:extLst>
              <a:ext uri="{FF2B5EF4-FFF2-40B4-BE49-F238E27FC236}">
                <a16:creationId xmlns:a16="http://schemas.microsoft.com/office/drawing/2014/main" id="{A2AC30B1-23CA-3435-04A9-C6DEC8F6D59D}"/>
              </a:ext>
            </a:extLst>
          </p:cNvPr>
          <p:cNvCxnSpPr>
            <a:cxnSpLocks/>
            <a:stCxn id="58" idx="4"/>
            <a:endCxn id="116" idx="0"/>
          </p:cNvCxnSpPr>
          <p:nvPr/>
        </p:nvCxnSpPr>
        <p:spPr>
          <a:xfrm>
            <a:off x="6791200" y="5702046"/>
            <a:ext cx="0" cy="172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BDD1D145-B8CF-F347-027F-24CBAA418F67}"/>
              </a:ext>
            </a:extLst>
          </p:cNvPr>
          <p:cNvSpPr/>
          <p:nvPr/>
        </p:nvSpPr>
        <p:spPr>
          <a:xfrm>
            <a:off x="6273775" y="5874915"/>
            <a:ext cx="1034849" cy="39548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117" name="Straight Arrow Connector 116">
            <a:extLst>
              <a:ext uri="{FF2B5EF4-FFF2-40B4-BE49-F238E27FC236}">
                <a16:creationId xmlns:a16="http://schemas.microsoft.com/office/drawing/2014/main" id="{98B43CAF-3D2D-9CAE-2093-3360C6B6A67D}"/>
              </a:ext>
            </a:extLst>
          </p:cNvPr>
          <p:cNvCxnSpPr>
            <a:cxnSpLocks/>
            <a:stCxn id="112" idx="4"/>
            <a:endCxn id="118" idx="0"/>
          </p:cNvCxnSpPr>
          <p:nvPr/>
        </p:nvCxnSpPr>
        <p:spPr>
          <a:xfrm flipH="1">
            <a:off x="7972385" y="5669365"/>
            <a:ext cx="1" cy="16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C2D6778E-3929-5023-1078-B732767E1812}"/>
              </a:ext>
            </a:extLst>
          </p:cNvPr>
          <p:cNvSpPr/>
          <p:nvPr/>
        </p:nvSpPr>
        <p:spPr>
          <a:xfrm>
            <a:off x="7454960" y="5829704"/>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sp>
        <p:nvSpPr>
          <p:cNvPr id="162" name="TextBox 161">
            <a:extLst>
              <a:ext uri="{FF2B5EF4-FFF2-40B4-BE49-F238E27FC236}">
                <a16:creationId xmlns:a16="http://schemas.microsoft.com/office/drawing/2014/main" id="{15CAAB40-FEDE-004F-981E-AC0812BE7671}"/>
              </a:ext>
            </a:extLst>
          </p:cNvPr>
          <p:cNvSpPr txBox="1"/>
          <p:nvPr/>
        </p:nvSpPr>
        <p:spPr>
          <a:xfrm>
            <a:off x="956146" y="2480401"/>
            <a:ext cx="3307810" cy="646331"/>
          </a:xfrm>
          <a:prstGeom prst="rect">
            <a:avLst/>
          </a:prstGeom>
          <a:noFill/>
        </p:spPr>
        <p:txBody>
          <a:bodyPr wrap="square" rtlCol="0">
            <a:spAutoFit/>
          </a:bodyPr>
          <a:lstStyle/>
          <a:p>
            <a:r>
              <a:rPr lang="en-US" dirty="0" err="1">
                <a:latin typeface="Merriweather Sans Light" pitchFamily="2" charset="0"/>
              </a:rPr>
              <a:t>Xoá</a:t>
            </a:r>
            <a:r>
              <a:rPr lang="en-US" dirty="0">
                <a:latin typeface="Merriweather Sans Light" pitchFamily="2" charset="0"/>
              </a:rPr>
              <a:t> </a:t>
            </a:r>
            <a:r>
              <a:rPr lang="en-US" dirty="0" err="1">
                <a:latin typeface="Merriweather Sans Light" pitchFamily="2" charset="0"/>
              </a:rPr>
              <a:t>chữ</a:t>
            </a:r>
            <a:r>
              <a:rPr lang="en-US" dirty="0">
                <a:latin typeface="Merriweather Sans Light" pitchFamily="2" charset="0"/>
              </a:rPr>
              <a:t> “</a:t>
            </a:r>
            <a:r>
              <a:rPr lang="en-US" dirty="0" err="1">
                <a:latin typeface="Merriweather Sans Light" pitchFamily="2" charset="0"/>
              </a:rPr>
              <a:t>Trie</a:t>
            </a:r>
            <a:r>
              <a:rPr lang="en-US" dirty="0">
                <a:latin typeface="Merriweather Sans Light" pitchFamily="2" charset="0"/>
              </a:rPr>
              <a:t>” </a:t>
            </a:r>
            <a:r>
              <a:rPr lang="en-US" dirty="0" err="1">
                <a:latin typeface="Merriweather Sans Light" pitchFamily="2" charset="0"/>
              </a:rPr>
              <a:t>trong</a:t>
            </a:r>
            <a:r>
              <a:rPr lang="en-US" dirty="0">
                <a:latin typeface="Merriweather Sans Light" pitchFamily="2" charset="0"/>
              </a:rPr>
              <a:t> </a:t>
            </a: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tiền</a:t>
            </a:r>
            <a:r>
              <a:rPr lang="en-US" dirty="0">
                <a:latin typeface="Merriweather Sans Light" pitchFamily="2" charset="0"/>
              </a:rPr>
              <a:t> </a:t>
            </a:r>
            <a:r>
              <a:rPr lang="en-US" dirty="0" err="1">
                <a:latin typeface="Merriweather Sans Light" pitchFamily="2" charset="0"/>
              </a:rPr>
              <a:t>tố</a:t>
            </a:r>
            <a:endParaRPr lang="en-US" dirty="0">
              <a:latin typeface="Merriweather Sans Light" pitchFamily="2" charset="0"/>
            </a:endParaRPr>
          </a:p>
        </p:txBody>
      </p:sp>
      <p:sp>
        <p:nvSpPr>
          <p:cNvPr id="164" name="TextBox 163">
            <a:extLst>
              <a:ext uri="{FF2B5EF4-FFF2-40B4-BE49-F238E27FC236}">
                <a16:creationId xmlns:a16="http://schemas.microsoft.com/office/drawing/2014/main" id="{EA1ECB7D-F2AA-9D37-513A-EFA9BBCB1C73}"/>
              </a:ext>
            </a:extLst>
          </p:cNvPr>
          <p:cNvSpPr txBox="1"/>
          <p:nvPr/>
        </p:nvSpPr>
        <p:spPr>
          <a:xfrm>
            <a:off x="8620690" y="3357213"/>
            <a:ext cx="3362657" cy="1295098"/>
          </a:xfrm>
          <a:prstGeom prst="rect">
            <a:avLst/>
          </a:prstGeom>
          <a:noFill/>
        </p:spPr>
        <p:txBody>
          <a:bodyPr wrap="square" rtlCol="0">
            <a:spAutoFit/>
          </a:bodyPr>
          <a:lstStyle/>
          <a:p>
            <a:pPr>
              <a:lnSpc>
                <a:spcPct val="150000"/>
              </a:lnSpc>
            </a:pPr>
            <a:r>
              <a:rPr lang="en-US" dirty="0" err="1">
                <a:latin typeface="Merriweather Sans Light" pitchFamily="2" charset="0"/>
              </a:rPr>
              <a:t>Chúng</a:t>
            </a:r>
            <a:r>
              <a:rPr lang="en-US" dirty="0">
                <a:latin typeface="Merriweather Sans Light" pitchFamily="2" charset="0"/>
              </a:rPr>
              <a:t> ta </a:t>
            </a:r>
            <a:r>
              <a:rPr lang="en-US" dirty="0" err="1">
                <a:latin typeface="Merriweather Sans Light" pitchFamily="2" charset="0"/>
              </a:rPr>
              <a:t>xoá</a:t>
            </a:r>
            <a:r>
              <a:rPr lang="en-US" dirty="0">
                <a:latin typeface="Merriweather Sans Light" pitchFamily="2" charset="0"/>
              </a:rPr>
              <a:t> </a:t>
            </a:r>
            <a:r>
              <a:rPr lang="en-US" dirty="0" err="1">
                <a:latin typeface="Merriweather Sans Light" pitchFamily="2" charset="0"/>
              </a:rPr>
              <a:t>tất</a:t>
            </a:r>
            <a:r>
              <a:rPr lang="en-US" dirty="0">
                <a:latin typeface="Merriweather Sans Light" pitchFamily="2" charset="0"/>
              </a:rPr>
              <a:t> </a:t>
            </a:r>
            <a:r>
              <a:rPr lang="en-US" dirty="0" err="1">
                <a:latin typeface="Merriweather Sans Light" pitchFamily="2" charset="0"/>
              </a:rPr>
              <a:t>cả</a:t>
            </a:r>
            <a:r>
              <a:rPr lang="en-US" dirty="0">
                <a:latin typeface="Merriweather Sans Light" pitchFamily="2" charset="0"/>
              </a:rPr>
              <a:t> </a:t>
            </a:r>
            <a:r>
              <a:rPr lang="en-US" dirty="0" err="1">
                <a:latin typeface="Merriweather Sans Light" pitchFamily="2" charset="0"/>
              </a:rPr>
              <a:t>các</a:t>
            </a:r>
            <a:r>
              <a:rPr lang="en-US" dirty="0">
                <a:latin typeface="Merriweather Sans Light" pitchFamily="2" charset="0"/>
              </a:rPr>
              <a:t> </a:t>
            </a:r>
            <a:r>
              <a:rPr lang="en-US" dirty="0" err="1">
                <a:latin typeface="Merriweather Sans Light" pitchFamily="2" charset="0"/>
              </a:rPr>
              <a:t>chữ</a:t>
            </a:r>
            <a:r>
              <a:rPr lang="en-US" dirty="0">
                <a:latin typeface="Merriweather Sans Light" pitchFamily="2" charset="0"/>
              </a:rPr>
              <a:t> </a:t>
            </a:r>
            <a:r>
              <a:rPr lang="en-US" dirty="0" err="1">
                <a:latin typeface="Merriweather Sans Light" pitchFamily="2" charset="0"/>
              </a:rPr>
              <a:t>ngoại</a:t>
            </a:r>
            <a:r>
              <a:rPr lang="en-US" dirty="0">
                <a:latin typeface="Merriweather Sans Light" pitchFamily="2" charset="0"/>
              </a:rPr>
              <a:t> </a:t>
            </a:r>
            <a:r>
              <a:rPr lang="en-US" dirty="0" err="1">
                <a:latin typeface="Merriweather Sans Light" pitchFamily="2" charset="0"/>
              </a:rPr>
              <a:t>trừ</a:t>
            </a:r>
            <a:r>
              <a:rPr lang="en-US" dirty="0">
                <a:latin typeface="Merriweather Sans Light" pitchFamily="2" charset="0"/>
              </a:rPr>
              <a:t> </a:t>
            </a:r>
            <a:r>
              <a:rPr lang="en-US" dirty="0" err="1">
                <a:latin typeface="Merriweather Sans Light" pitchFamily="2" charset="0"/>
              </a:rPr>
              <a:t>phần</a:t>
            </a:r>
            <a:r>
              <a:rPr lang="en-US" dirty="0">
                <a:latin typeface="Merriweather Sans Light" pitchFamily="2" charset="0"/>
              </a:rPr>
              <a:t> </a:t>
            </a:r>
            <a:r>
              <a:rPr lang="en-US" dirty="0" err="1">
                <a:latin typeface="Merriweather Sans Light" pitchFamily="2" charset="0"/>
              </a:rPr>
              <a:t>tiền</a:t>
            </a:r>
            <a:r>
              <a:rPr lang="en-US" dirty="0">
                <a:latin typeface="Merriweather Sans Light" pitchFamily="2" charset="0"/>
              </a:rPr>
              <a:t> </a:t>
            </a:r>
            <a:r>
              <a:rPr lang="en-US" dirty="0" err="1">
                <a:latin typeface="Merriweather Sans Light" pitchFamily="2" charset="0"/>
              </a:rPr>
              <a:t>tố</a:t>
            </a:r>
            <a:r>
              <a:rPr lang="en-US" dirty="0">
                <a:latin typeface="Merriweather Sans Light" pitchFamily="2" charset="0"/>
              </a:rPr>
              <a:t> </a:t>
            </a:r>
            <a:r>
              <a:rPr lang="en-US" dirty="0" err="1">
                <a:latin typeface="Merriweather Sans Light" pitchFamily="2" charset="0"/>
              </a:rPr>
              <a:t>chung</a:t>
            </a:r>
            <a:r>
              <a:rPr lang="en-US" dirty="0">
                <a:latin typeface="Merriweather Sans Light" pitchFamily="2" charset="0"/>
              </a:rPr>
              <a:t> </a:t>
            </a:r>
            <a:r>
              <a:rPr lang="en-US" dirty="0" err="1">
                <a:latin typeface="Merriweather Sans Light" pitchFamily="2" charset="0"/>
              </a:rPr>
              <a:t>trong</a:t>
            </a:r>
            <a:r>
              <a:rPr lang="en-US" dirty="0">
                <a:latin typeface="Merriweather Sans Light" pitchFamily="2" charset="0"/>
              </a:rPr>
              <a:t> </a:t>
            </a:r>
            <a:r>
              <a:rPr lang="en-US" dirty="0" err="1">
                <a:latin typeface="Merriweather Sans Light" pitchFamily="2" charset="0"/>
              </a:rPr>
              <a:t>trie</a:t>
            </a:r>
            <a:r>
              <a:rPr lang="en-US" dirty="0">
                <a:latin typeface="Merriweather Sans Light" pitchFamily="2" charset="0"/>
              </a:rPr>
              <a:t>.</a:t>
            </a:r>
          </a:p>
        </p:txBody>
      </p:sp>
      <p:sp>
        <p:nvSpPr>
          <p:cNvPr id="9" name="Oval 8">
            <a:extLst>
              <a:ext uri="{FF2B5EF4-FFF2-40B4-BE49-F238E27FC236}">
                <a16:creationId xmlns:a16="http://schemas.microsoft.com/office/drawing/2014/main" id="{8127C8B6-9C61-A59D-B2C0-A2796933501B}"/>
              </a:ext>
            </a:extLst>
          </p:cNvPr>
          <p:cNvSpPr/>
          <p:nvPr/>
        </p:nvSpPr>
        <p:spPr>
          <a:xfrm>
            <a:off x="6852047" y="4053481"/>
            <a:ext cx="1034849" cy="395484"/>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Tree>
    <p:extLst>
      <p:ext uri="{BB962C8B-B14F-4D97-AF65-F5344CB8AC3E}">
        <p14:creationId xmlns:p14="http://schemas.microsoft.com/office/powerpoint/2010/main" val="8363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2"/>
                                        </p:tgtEl>
                                      </p:cBhvr>
                                    </p:animEffect>
                                    <p:set>
                                      <p:cBhvr>
                                        <p:cTn id="22" dur="1" fill="hold">
                                          <p:stCondLst>
                                            <p:cond delay="499"/>
                                          </p:stCondLst>
                                        </p:cTn>
                                        <p:tgtEl>
                                          <p:spTgt spid="11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2"/>
                                        </p:tgtEl>
                                      </p:cBhvr>
                                    </p:animEffect>
                                    <p:set>
                                      <p:cBhvr>
                                        <p:cTn id="31" dur="1" fill="hold">
                                          <p:stCondLst>
                                            <p:cond delay="499"/>
                                          </p:stCondLst>
                                        </p:cTn>
                                        <p:tgtEl>
                                          <p:spTgt spid="5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14"/>
                                        </p:tgtEl>
                                      </p:cBhvr>
                                    </p:animEffect>
                                    <p:set>
                                      <p:cBhvr>
                                        <p:cTn id="34" dur="1" fill="hold">
                                          <p:stCondLst>
                                            <p:cond delay="499"/>
                                          </p:stCondLst>
                                        </p:cTn>
                                        <p:tgtEl>
                                          <p:spTgt spid="11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13"/>
                                        </p:tgtEl>
                                      </p:cBhvr>
                                    </p:animEffect>
                                    <p:set>
                                      <p:cBhvr>
                                        <p:cTn id="37" dur="1" fill="hold">
                                          <p:stCondLst>
                                            <p:cond delay="499"/>
                                          </p:stCondLst>
                                        </p:cTn>
                                        <p:tgtEl>
                                          <p:spTgt spid="11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17"/>
                                        </p:tgtEl>
                                      </p:cBhvr>
                                    </p:animEffect>
                                    <p:set>
                                      <p:cBhvr>
                                        <p:cTn id="40" dur="1" fill="hold">
                                          <p:stCondLst>
                                            <p:cond delay="499"/>
                                          </p:stCondLst>
                                        </p:cTn>
                                        <p:tgtEl>
                                          <p:spTgt spid="11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7"/>
                                        </p:tgtEl>
                                      </p:cBhvr>
                                    </p:animEffect>
                                    <p:set>
                                      <p:cBhvr>
                                        <p:cTn id="43"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112" grpId="0" animBg="1"/>
      <p:bldP spid="114" grpId="0"/>
      <p:bldP spid="118" grpId="0" animBg="1"/>
      <p:bldP spid="164" grpId="0"/>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vi-VN" sz="3600" dirty="0">
                <a:latin typeface="Merriweather Sans Medium" pitchFamily="2" charset="0"/>
              </a:rPr>
              <a:t>Các hoạt động cơ bản trên cấu trúc dữ liệu Trie</a:t>
            </a:r>
            <a:endParaRPr lang="en-US" sz="3600" dirty="0">
              <a:latin typeface="Merriweather Sans Medium" pitchFamily="2" charset="0"/>
            </a:endParaRPr>
          </a:p>
        </p:txBody>
      </p:sp>
      <p:sp>
        <p:nvSpPr>
          <p:cNvPr id="4" name="TextBox 3">
            <a:extLst>
              <a:ext uri="{FF2B5EF4-FFF2-40B4-BE49-F238E27FC236}">
                <a16:creationId xmlns:a16="http://schemas.microsoft.com/office/drawing/2014/main" id="{D877400B-FA65-B300-1164-0E3683354F78}"/>
              </a:ext>
            </a:extLst>
          </p:cNvPr>
          <p:cNvSpPr txBox="1"/>
          <p:nvPr/>
        </p:nvSpPr>
        <p:spPr>
          <a:xfrm>
            <a:off x="956146" y="1230149"/>
            <a:ext cx="3615853" cy="461665"/>
          </a:xfrm>
          <a:prstGeom prst="rect">
            <a:avLst/>
          </a:prstGeom>
          <a:noFill/>
        </p:spPr>
        <p:txBody>
          <a:bodyPr wrap="square" rtlCol="0">
            <a:spAutoFit/>
          </a:bodyPr>
          <a:lstStyle/>
          <a:p>
            <a:r>
              <a:rPr lang="en-US" sz="2400" dirty="0">
                <a:solidFill>
                  <a:schemeClr val="accent1"/>
                </a:solidFill>
                <a:latin typeface="Merriweather Sans Medium" pitchFamily="2" charset="0"/>
              </a:rPr>
              <a:t>Delete - </a:t>
            </a:r>
            <a:r>
              <a:rPr lang="en-US" sz="2400" dirty="0" err="1">
                <a:solidFill>
                  <a:schemeClr val="accent1"/>
                </a:solidFill>
                <a:latin typeface="Merriweather Sans Medium" pitchFamily="2" charset="0"/>
              </a:rPr>
              <a:t>Xoá</a:t>
            </a:r>
            <a:endParaRPr lang="en-US" sz="2400" dirty="0">
              <a:solidFill>
                <a:schemeClr val="accent1"/>
              </a:solidFill>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17</a:t>
            </a:fld>
            <a:endParaRPr lang="en-US" dirty="0"/>
          </a:p>
        </p:txBody>
      </p:sp>
      <p:sp>
        <p:nvSpPr>
          <p:cNvPr id="13" name="TextBox 12">
            <a:extLst>
              <a:ext uri="{FF2B5EF4-FFF2-40B4-BE49-F238E27FC236}">
                <a16:creationId xmlns:a16="http://schemas.microsoft.com/office/drawing/2014/main" id="{088FA59E-C0BC-F2FB-9602-499DACBD6541}"/>
              </a:ext>
            </a:extLst>
          </p:cNvPr>
          <p:cNvSpPr txBox="1"/>
          <p:nvPr/>
        </p:nvSpPr>
        <p:spPr>
          <a:xfrm>
            <a:off x="956145" y="1876480"/>
            <a:ext cx="8284007" cy="464101"/>
          </a:xfrm>
          <a:prstGeom prst="rect">
            <a:avLst/>
          </a:prstGeom>
          <a:noFill/>
        </p:spPr>
        <p:txBody>
          <a:bodyPr wrap="square">
            <a:spAutoFit/>
          </a:bodyPr>
          <a:lstStyle/>
          <a:p>
            <a:pPr algn="l">
              <a:lnSpc>
                <a:spcPct val="150000"/>
              </a:lnSpc>
            </a:pPr>
            <a:r>
              <a:rPr lang="vi-VN" b="1" i="0" dirty="0">
                <a:effectLst/>
                <a:latin typeface="Merriweather Sans Light" pitchFamily="2" charset="0"/>
              </a:rPr>
              <a:t>Từ bị xóa không chia sẻ bất kỳ tiền tố chung nào với các từ khác trong Trie.</a:t>
            </a:r>
          </a:p>
        </p:txBody>
      </p:sp>
      <p:sp>
        <p:nvSpPr>
          <p:cNvPr id="14" name="Oval 13">
            <a:extLst>
              <a:ext uri="{FF2B5EF4-FFF2-40B4-BE49-F238E27FC236}">
                <a16:creationId xmlns:a16="http://schemas.microsoft.com/office/drawing/2014/main" id="{AF81D874-65CD-F092-9DE5-3CA2FCE9C91E}"/>
              </a:ext>
            </a:extLst>
          </p:cNvPr>
          <p:cNvSpPr/>
          <p:nvPr/>
        </p:nvSpPr>
        <p:spPr>
          <a:xfrm>
            <a:off x="4571999" y="2527167"/>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ROOT</a:t>
            </a:r>
          </a:p>
        </p:txBody>
      </p:sp>
      <p:cxnSp>
        <p:nvCxnSpPr>
          <p:cNvPr id="15" name="Straight Arrow Connector 14">
            <a:extLst>
              <a:ext uri="{FF2B5EF4-FFF2-40B4-BE49-F238E27FC236}">
                <a16:creationId xmlns:a16="http://schemas.microsoft.com/office/drawing/2014/main" id="{8EB50C0D-C26D-0461-8F6A-2D54263241B8}"/>
              </a:ext>
            </a:extLst>
          </p:cNvPr>
          <p:cNvCxnSpPr>
            <a:cxnSpLocks/>
            <a:stCxn id="14" idx="4"/>
            <a:endCxn id="16" idx="0"/>
          </p:cNvCxnSpPr>
          <p:nvPr/>
        </p:nvCxnSpPr>
        <p:spPr>
          <a:xfrm flipH="1">
            <a:off x="3293938" y="2922651"/>
            <a:ext cx="1795486" cy="63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7245F14-2A60-6295-31F5-ABF806176DB6}"/>
              </a:ext>
            </a:extLst>
          </p:cNvPr>
          <p:cNvSpPr/>
          <p:nvPr/>
        </p:nvSpPr>
        <p:spPr>
          <a:xfrm>
            <a:off x="2776513" y="3560814"/>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C</a:t>
            </a:r>
          </a:p>
        </p:txBody>
      </p:sp>
      <p:sp>
        <p:nvSpPr>
          <p:cNvPr id="18" name="Oval 17">
            <a:extLst>
              <a:ext uri="{FF2B5EF4-FFF2-40B4-BE49-F238E27FC236}">
                <a16:creationId xmlns:a16="http://schemas.microsoft.com/office/drawing/2014/main" id="{75AF9FC4-106E-8FA3-1AF5-A52C4C83465C}"/>
              </a:ext>
            </a:extLst>
          </p:cNvPr>
          <p:cNvSpPr/>
          <p:nvPr/>
        </p:nvSpPr>
        <p:spPr>
          <a:xfrm>
            <a:off x="4575017" y="3543449"/>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t>
            </a:r>
          </a:p>
        </p:txBody>
      </p:sp>
      <p:sp>
        <p:nvSpPr>
          <p:cNvPr id="19" name="Oval 18">
            <a:extLst>
              <a:ext uri="{FF2B5EF4-FFF2-40B4-BE49-F238E27FC236}">
                <a16:creationId xmlns:a16="http://schemas.microsoft.com/office/drawing/2014/main" id="{372A8C40-2019-E6B6-D35B-2584AC039887}"/>
              </a:ext>
            </a:extLst>
          </p:cNvPr>
          <p:cNvSpPr/>
          <p:nvPr/>
        </p:nvSpPr>
        <p:spPr>
          <a:xfrm>
            <a:off x="6856566" y="3427240"/>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a:t>
            </a:r>
          </a:p>
        </p:txBody>
      </p:sp>
      <p:cxnSp>
        <p:nvCxnSpPr>
          <p:cNvPr id="20" name="Straight Arrow Connector 19">
            <a:extLst>
              <a:ext uri="{FF2B5EF4-FFF2-40B4-BE49-F238E27FC236}">
                <a16:creationId xmlns:a16="http://schemas.microsoft.com/office/drawing/2014/main" id="{EEC97FC8-6A0E-6A25-BF35-86FCD54C528B}"/>
              </a:ext>
            </a:extLst>
          </p:cNvPr>
          <p:cNvCxnSpPr>
            <a:cxnSpLocks/>
            <a:stCxn id="14" idx="4"/>
            <a:endCxn id="18" idx="0"/>
          </p:cNvCxnSpPr>
          <p:nvPr/>
        </p:nvCxnSpPr>
        <p:spPr>
          <a:xfrm>
            <a:off x="5089424" y="2922651"/>
            <a:ext cx="3018" cy="62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7E6638-CD3C-C926-2FC0-36187D0D06B0}"/>
              </a:ext>
            </a:extLst>
          </p:cNvPr>
          <p:cNvCxnSpPr>
            <a:cxnSpLocks/>
            <a:stCxn id="14" idx="4"/>
            <a:endCxn id="19" idx="0"/>
          </p:cNvCxnSpPr>
          <p:nvPr/>
        </p:nvCxnSpPr>
        <p:spPr>
          <a:xfrm>
            <a:off x="5089424" y="2922651"/>
            <a:ext cx="2284567" cy="504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F99431-6A82-FD20-0D29-2C1E00D924A1}"/>
              </a:ext>
            </a:extLst>
          </p:cNvPr>
          <p:cNvCxnSpPr>
            <a:cxnSpLocks/>
            <a:stCxn id="16" idx="4"/>
            <a:endCxn id="23" idx="0"/>
          </p:cNvCxnSpPr>
          <p:nvPr/>
        </p:nvCxnSpPr>
        <p:spPr>
          <a:xfrm>
            <a:off x="3293938" y="3956298"/>
            <a:ext cx="5993" cy="28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8AAB89-7578-31B9-2DE1-57F8C245659C}"/>
              </a:ext>
            </a:extLst>
          </p:cNvPr>
          <p:cNvSpPr/>
          <p:nvPr/>
        </p:nvSpPr>
        <p:spPr>
          <a:xfrm>
            <a:off x="2782506" y="4236813"/>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CS</a:t>
            </a:r>
          </a:p>
        </p:txBody>
      </p:sp>
      <p:sp>
        <p:nvSpPr>
          <p:cNvPr id="24" name="TextBox 23">
            <a:extLst>
              <a:ext uri="{FF2B5EF4-FFF2-40B4-BE49-F238E27FC236}">
                <a16:creationId xmlns:a16="http://schemas.microsoft.com/office/drawing/2014/main" id="{E151960B-C3C9-2AD5-49D1-0C23CD3B7674}"/>
              </a:ext>
            </a:extLst>
          </p:cNvPr>
          <p:cNvSpPr txBox="1"/>
          <p:nvPr/>
        </p:nvSpPr>
        <p:spPr>
          <a:xfrm>
            <a:off x="2972714" y="4014506"/>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S</a:t>
            </a:r>
          </a:p>
        </p:txBody>
      </p:sp>
      <p:sp>
        <p:nvSpPr>
          <p:cNvPr id="25" name="TextBox 24">
            <a:extLst>
              <a:ext uri="{FF2B5EF4-FFF2-40B4-BE49-F238E27FC236}">
                <a16:creationId xmlns:a16="http://schemas.microsoft.com/office/drawing/2014/main" id="{19016C90-E2FA-CC78-E602-AE611993088A}"/>
              </a:ext>
            </a:extLst>
          </p:cNvPr>
          <p:cNvSpPr txBox="1"/>
          <p:nvPr/>
        </p:nvSpPr>
        <p:spPr>
          <a:xfrm>
            <a:off x="3722442" y="2948507"/>
            <a:ext cx="199353" cy="2196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C</a:t>
            </a:r>
          </a:p>
        </p:txBody>
      </p:sp>
      <p:sp>
        <p:nvSpPr>
          <p:cNvPr id="26" name="TextBox 25">
            <a:extLst>
              <a:ext uri="{FF2B5EF4-FFF2-40B4-BE49-F238E27FC236}">
                <a16:creationId xmlns:a16="http://schemas.microsoft.com/office/drawing/2014/main" id="{B471C36F-075A-53B4-08FB-CF87868E6957}"/>
              </a:ext>
            </a:extLst>
          </p:cNvPr>
          <p:cNvSpPr txBox="1"/>
          <p:nvPr/>
        </p:nvSpPr>
        <p:spPr>
          <a:xfrm>
            <a:off x="4703258" y="3145736"/>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D</a:t>
            </a:r>
          </a:p>
        </p:txBody>
      </p:sp>
      <p:sp>
        <p:nvSpPr>
          <p:cNvPr id="27" name="TextBox 26">
            <a:extLst>
              <a:ext uri="{FF2B5EF4-FFF2-40B4-BE49-F238E27FC236}">
                <a16:creationId xmlns:a16="http://schemas.microsoft.com/office/drawing/2014/main" id="{91186BEF-0EA8-B1AF-CCDC-6595ECB4C7E0}"/>
              </a:ext>
            </a:extLst>
          </p:cNvPr>
          <p:cNvSpPr txBox="1"/>
          <p:nvPr/>
        </p:nvSpPr>
        <p:spPr>
          <a:xfrm>
            <a:off x="6384942" y="3013161"/>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T</a:t>
            </a:r>
          </a:p>
        </p:txBody>
      </p:sp>
      <p:cxnSp>
        <p:nvCxnSpPr>
          <p:cNvPr id="28" name="Straight Arrow Connector 27">
            <a:extLst>
              <a:ext uri="{FF2B5EF4-FFF2-40B4-BE49-F238E27FC236}">
                <a16:creationId xmlns:a16="http://schemas.microsoft.com/office/drawing/2014/main" id="{A0B2A555-502C-7CF7-A7E1-C8BDAE36D654}"/>
              </a:ext>
            </a:extLst>
          </p:cNvPr>
          <p:cNvCxnSpPr>
            <a:cxnSpLocks/>
            <a:stCxn id="18" idx="4"/>
            <a:endCxn id="32" idx="0"/>
          </p:cNvCxnSpPr>
          <p:nvPr/>
        </p:nvCxnSpPr>
        <p:spPr>
          <a:xfrm flipH="1">
            <a:off x="4498765" y="3938933"/>
            <a:ext cx="593677" cy="22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8A21D74-6DAC-0669-DBAF-D08A4E6AD8C1}"/>
              </a:ext>
            </a:extLst>
          </p:cNvPr>
          <p:cNvSpPr txBox="1"/>
          <p:nvPr/>
        </p:nvSpPr>
        <p:spPr>
          <a:xfrm>
            <a:off x="4515677" y="385742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30" name="TextBox 29">
            <a:extLst>
              <a:ext uri="{FF2B5EF4-FFF2-40B4-BE49-F238E27FC236}">
                <a16:creationId xmlns:a16="http://schemas.microsoft.com/office/drawing/2014/main" id="{DA9B9AC5-ABC3-B17B-D423-67A56D2E07A8}"/>
              </a:ext>
            </a:extLst>
          </p:cNvPr>
          <p:cNvSpPr txBox="1"/>
          <p:nvPr/>
        </p:nvSpPr>
        <p:spPr>
          <a:xfrm>
            <a:off x="4169127" y="4610177"/>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T</a:t>
            </a:r>
          </a:p>
        </p:txBody>
      </p:sp>
      <p:sp>
        <p:nvSpPr>
          <p:cNvPr id="31" name="TextBox 30">
            <a:extLst>
              <a:ext uri="{FF2B5EF4-FFF2-40B4-BE49-F238E27FC236}">
                <a16:creationId xmlns:a16="http://schemas.microsoft.com/office/drawing/2014/main" id="{2458BB4B-F619-847F-2518-080A15B69116}"/>
              </a:ext>
            </a:extLst>
          </p:cNvPr>
          <p:cNvSpPr txBox="1"/>
          <p:nvPr/>
        </p:nvSpPr>
        <p:spPr>
          <a:xfrm>
            <a:off x="4167043" y="539399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32" name="Oval 31">
            <a:extLst>
              <a:ext uri="{FF2B5EF4-FFF2-40B4-BE49-F238E27FC236}">
                <a16:creationId xmlns:a16="http://schemas.microsoft.com/office/drawing/2014/main" id="{69F68FF2-3853-EFC8-43E0-E086F8437E9E}"/>
              </a:ext>
            </a:extLst>
          </p:cNvPr>
          <p:cNvSpPr/>
          <p:nvPr/>
        </p:nvSpPr>
        <p:spPr>
          <a:xfrm>
            <a:off x="3981340" y="4159367"/>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a:t>
            </a:r>
          </a:p>
        </p:txBody>
      </p:sp>
      <p:sp>
        <p:nvSpPr>
          <p:cNvPr id="33" name="Oval 32">
            <a:extLst>
              <a:ext uri="{FF2B5EF4-FFF2-40B4-BE49-F238E27FC236}">
                <a16:creationId xmlns:a16="http://schemas.microsoft.com/office/drawing/2014/main" id="{4D7E6D9E-778D-171B-B903-EA398858D69E}"/>
              </a:ext>
            </a:extLst>
          </p:cNvPr>
          <p:cNvSpPr/>
          <p:nvPr/>
        </p:nvSpPr>
        <p:spPr>
          <a:xfrm>
            <a:off x="3981340" y="4905114"/>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DAT</a:t>
            </a:r>
          </a:p>
        </p:txBody>
      </p:sp>
      <p:cxnSp>
        <p:nvCxnSpPr>
          <p:cNvPr id="34" name="Straight Arrow Connector 33">
            <a:extLst>
              <a:ext uri="{FF2B5EF4-FFF2-40B4-BE49-F238E27FC236}">
                <a16:creationId xmlns:a16="http://schemas.microsoft.com/office/drawing/2014/main" id="{C8F4BF55-8D14-8130-C57C-B01A0AC283A2}"/>
              </a:ext>
            </a:extLst>
          </p:cNvPr>
          <p:cNvCxnSpPr>
            <a:cxnSpLocks/>
            <a:stCxn id="32" idx="4"/>
            <a:endCxn id="33" idx="0"/>
          </p:cNvCxnSpPr>
          <p:nvPr/>
        </p:nvCxnSpPr>
        <p:spPr>
          <a:xfrm>
            <a:off x="4498765" y="4554851"/>
            <a:ext cx="0" cy="35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2EC6346-1865-4CFC-CDDE-AAD21864FA75}"/>
              </a:ext>
            </a:extLst>
          </p:cNvPr>
          <p:cNvSpPr/>
          <p:nvPr/>
        </p:nvSpPr>
        <p:spPr>
          <a:xfrm>
            <a:off x="3981340" y="5726996"/>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DATA</a:t>
            </a:r>
          </a:p>
        </p:txBody>
      </p:sp>
      <p:cxnSp>
        <p:nvCxnSpPr>
          <p:cNvPr id="36" name="Straight Arrow Connector 35">
            <a:extLst>
              <a:ext uri="{FF2B5EF4-FFF2-40B4-BE49-F238E27FC236}">
                <a16:creationId xmlns:a16="http://schemas.microsoft.com/office/drawing/2014/main" id="{3E02622F-C601-8EF8-EFF6-13D4A799B519}"/>
              </a:ext>
            </a:extLst>
          </p:cNvPr>
          <p:cNvCxnSpPr>
            <a:cxnSpLocks/>
            <a:stCxn id="33" idx="4"/>
            <a:endCxn id="35" idx="0"/>
          </p:cNvCxnSpPr>
          <p:nvPr/>
        </p:nvCxnSpPr>
        <p:spPr>
          <a:xfrm>
            <a:off x="4498765" y="5300598"/>
            <a:ext cx="0" cy="42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E053E1-A4CE-47F8-126B-CFA8104CB349}"/>
              </a:ext>
            </a:extLst>
          </p:cNvPr>
          <p:cNvCxnSpPr>
            <a:cxnSpLocks/>
            <a:stCxn id="18" idx="4"/>
            <a:endCxn id="40" idx="0"/>
          </p:cNvCxnSpPr>
          <p:nvPr/>
        </p:nvCxnSpPr>
        <p:spPr>
          <a:xfrm>
            <a:off x="5092442" y="3938933"/>
            <a:ext cx="642364" cy="19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26604B-3D83-2406-2033-A9CA2EA60AB3}"/>
              </a:ext>
            </a:extLst>
          </p:cNvPr>
          <p:cNvSpPr txBox="1"/>
          <p:nvPr/>
        </p:nvSpPr>
        <p:spPr>
          <a:xfrm>
            <a:off x="5554716" y="3857427"/>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S</a:t>
            </a:r>
          </a:p>
        </p:txBody>
      </p:sp>
      <p:sp>
        <p:nvSpPr>
          <p:cNvPr id="39" name="TextBox 38">
            <a:extLst>
              <a:ext uri="{FF2B5EF4-FFF2-40B4-BE49-F238E27FC236}">
                <a16:creationId xmlns:a16="http://schemas.microsoft.com/office/drawing/2014/main" id="{3082AE19-D6A0-F465-66E9-73D84755A695}"/>
              </a:ext>
            </a:extLst>
          </p:cNvPr>
          <p:cNvSpPr txBox="1"/>
          <p:nvPr/>
        </p:nvSpPr>
        <p:spPr>
          <a:xfrm>
            <a:off x="5450455" y="459081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A</a:t>
            </a:r>
          </a:p>
        </p:txBody>
      </p:sp>
      <p:sp>
        <p:nvSpPr>
          <p:cNvPr id="40" name="Oval 39">
            <a:extLst>
              <a:ext uri="{FF2B5EF4-FFF2-40B4-BE49-F238E27FC236}">
                <a16:creationId xmlns:a16="http://schemas.microsoft.com/office/drawing/2014/main" id="{1F88E905-65EB-88D3-DBB0-46BB86032899}"/>
              </a:ext>
            </a:extLst>
          </p:cNvPr>
          <p:cNvSpPr/>
          <p:nvPr/>
        </p:nvSpPr>
        <p:spPr>
          <a:xfrm>
            <a:off x="5217381" y="4138552"/>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DS</a:t>
            </a:r>
          </a:p>
        </p:txBody>
      </p:sp>
      <p:sp>
        <p:nvSpPr>
          <p:cNvPr id="41" name="Oval 40">
            <a:extLst>
              <a:ext uri="{FF2B5EF4-FFF2-40B4-BE49-F238E27FC236}">
                <a16:creationId xmlns:a16="http://schemas.microsoft.com/office/drawing/2014/main" id="{9AFC7A7F-838C-EDC2-8B61-517D2BFA9D24}"/>
              </a:ext>
            </a:extLst>
          </p:cNvPr>
          <p:cNvSpPr/>
          <p:nvPr/>
        </p:nvSpPr>
        <p:spPr>
          <a:xfrm>
            <a:off x="5218917" y="4905114"/>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DSA</a:t>
            </a:r>
          </a:p>
        </p:txBody>
      </p:sp>
      <p:cxnSp>
        <p:nvCxnSpPr>
          <p:cNvPr id="42" name="Straight Arrow Connector 41">
            <a:extLst>
              <a:ext uri="{FF2B5EF4-FFF2-40B4-BE49-F238E27FC236}">
                <a16:creationId xmlns:a16="http://schemas.microsoft.com/office/drawing/2014/main" id="{56F304E0-5795-49E6-34B3-4293B213A47D}"/>
              </a:ext>
            </a:extLst>
          </p:cNvPr>
          <p:cNvCxnSpPr>
            <a:cxnSpLocks/>
            <a:stCxn id="40" idx="4"/>
            <a:endCxn id="41" idx="0"/>
          </p:cNvCxnSpPr>
          <p:nvPr/>
        </p:nvCxnSpPr>
        <p:spPr>
          <a:xfrm>
            <a:off x="5734806" y="4534036"/>
            <a:ext cx="1536" cy="37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1C642EA-97B1-EBAD-67CF-A60561D303F6}"/>
              </a:ext>
            </a:extLst>
          </p:cNvPr>
          <p:cNvCxnSpPr>
            <a:cxnSpLocks/>
            <a:stCxn id="23" idx="4"/>
            <a:endCxn id="44" idx="0"/>
          </p:cNvCxnSpPr>
          <p:nvPr/>
        </p:nvCxnSpPr>
        <p:spPr>
          <a:xfrm flipH="1">
            <a:off x="3293673" y="4632297"/>
            <a:ext cx="6258" cy="25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15D144E-7065-836D-45AC-45E5F9A4ECBD}"/>
              </a:ext>
            </a:extLst>
          </p:cNvPr>
          <p:cNvSpPr/>
          <p:nvPr/>
        </p:nvSpPr>
        <p:spPr>
          <a:xfrm>
            <a:off x="2776248" y="4891859"/>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5" name="Straight Arrow Connector 44">
            <a:extLst>
              <a:ext uri="{FF2B5EF4-FFF2-40B4-BE49-F238E27FC236}">
                <a16:creationId xmlns:a16="http://schemas.microsoft.com/office/drawing/2014/main" id="{72A60B38-6F79-091C-3D73-415BD8FC34E1}"/>
              </a:ext>
            </a:extLst>
          </p:cNvPr>
          <p:cNvCxnSpPr>
            <a:cxnSpLocks/>
            <a:stCxn id="35" idx="4"/>
            <a:endCxn id="46" idx="0"/>
          </p:cNvCxnSpPr>
          <p:nvPr/>
        </p:nvCxnSpPr>
        <p:spPr>
          <a:xfrm flipH="1">
            <a:off x="4498764" y="6122480"/>
            <a:ext cx="1" cy="17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6053AE8-575E-B442-20D9-7C974824E509}"/>
              </a:ext>
            </a:extLst>
          </p:cNvPr>
          <p:cNvSpPr/>
          <p:nvPr/>
        </p:nvSpPr>
        <p:spPr>
          <a:xfrm>
            <a:off x="4072967" y="6300961"/>
            <a:ext cx="851594" cy="325450"/>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7" name="Straight Arrow Connector 46">
            <a:extLst>
              <a:ext uri="{FF2B5EF4-FFF2-40B4-BE49-F238E27FC236}">
                <a16:creationId xmlns:a16="http://schemas.microsoft.com/office/drawing/2014/main" id="{BF5F1256-EC6B-33D0-0C05-22C9A6C990BA}"/>
              </a:ext>
            </a:extLst>
          </p:cNvPr>
          <p:cNvCxnSpPr>
            <a:cxnSpLocks/>
            <a:stCxn id="41" idx="4"/>
            <a:endCxn id="48" idx="0"/>
          </p:cNvCxnSpPr>
          <p:nvPr/>
        </p:nvCxnSpPr>
        <p:spPr>
          <a:xfrm flipH="1">
            <a:off x="5734804" y="5300598"/>
            <a:ext cx="1538" cy="42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9C4247D-38C6-0B5D-EA34-D8C0EF71955F}"/>
              </a:ext>
            </a:extLst>
          </p:cNvPr>
          <p:cNvSpPr/>
          <p:nvPr/>
        </p:nvSpPr>
        <p:spPr>
          <a:xfrm>
            <a:off x="5217379" y="5726996"/>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49" name="Straight Arrow Connector 48">
            <a:extLst>
              <a:ext uri="{FF2B5EF4-FFF2-40B4-BE49-F238E27FC236}">
                <a16:creationId xmlns:a16="http://schemas.microsoft.com/office/drawing/2014/main" id="{9554A93A-B7F1-4509-D298-5FC405C53C9D}"/>
              </a:ext>
            </a:extLst>
          </p:cNvPr>
          <p:cNvCxnSpPr>
            <a:cxnSpLocks/>
            <a:stCxn id="19" idx="4"/>
            <a:endCxn id="50" idx="0"/>
          </p:cNvCxnSpPr>
          <p:nvPr/>
        </p:nvCxnSpPr>
        <p:spPr>
          <a:xfrm>
            <a:off x="7373991" y="3822724"/>
            <a:ext cx="0" cy="23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16C097C-78AA-656D-9D72-ADA0EA04A739}"/>
              </a:ext>
            </a:extLst>
          </p:cNvPr>
          <p:cNvSpPr/>
          <p:nvPr/>
        </p:nvSpPr>
        <p:spPr>
          <a:xfrm>
            <a:off x="6856566" y="4059360"/>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
        <p:nvSpPr>
          <p:cNvPr id="51" name="TextBox 50">
            <a:extLst>
              <a:ext uri="{FF2B5EF4-FFF2-40B4-BE49-F238E27FC236}">
                <a16:creationId xmlns:a16="http://schemas.microsoft.com/office/drawing/2014/main" id="{ED5A49E5-F758-9829-8D22-5A87A800C39C}"/>
              </a:ext>
            </a:extLst>
          </p:cNvPr>
          <p:cNvSpPr txBox="1"/>
          <p:nvPr/>
        </p:nvSpPr>
        <p:spPr>
          <a:xfrm>
            <a:off x="7409083" y="3825630"/>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R</a:t>
            </a:r>
          </a:p>
        </p:txBody>
      </p:sp>
      <p:cxnSp>
        <p:nvCxnSpPr>
          <p:cNvPr id="52" name="Straight Arrow Connector 51">
            <a:extLst>
              <a:ext uri="{FF2B5EF4-FFF2-40B4-BE49-F238E27FC236}">
                <a16:creationId xmlns:a16="http://schemas.microsoft.com/office/drawing/2014/main" id="{55350681-6304-CDB0-DE4D-DE0C1C0B519A}"/>
              </a:ext>
            </a:extLst>
          </p:cNvPr>
          <p:cNvCxnSpPr>
            <a:cxnSpLocks/>
            <a:stCxn id="50" idx="4"/>
            <a:endCxn id="56" idx="0"/>
          </p:cNvCxnSpPr>
          <p:nvPr/>
        </p:nvCxnSpPr>
        <p:spPr>
          <a:xfrm>
            <a:off x="7373991" y="4454844"/>
            <a:ext cx="598395" cy="17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C215381-9A18-B58A-888B-29BD17D38560}"/>
              </a:ext>
            </a:extLst>
          </p:cNvPr>
          <p:cNvCxnSpPr>
            <a:cxnSpLocks/>
            <a:stCxn id="50" idx="4"/>
            <a:endCxn id="54" idx="0"/>
          </p:cNvCxnSpPr>
          <p:nvPr/>
        </p:nvCxnSpPr>
        <p:spPr>
          <a:xfrm flipH="1">
            <a:off x="6791200" y="4454844"/>
            <a:ext cx="582791" cy="15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CE233CC5-82C9-B31F-84B3-FA35EE3D4D31}"/>
              </a:ext>
            </a:extLst>
          </p:cNvPr>
          <p:cNvSpPr/>
          <p:nvPr/>
        </p:nvSpPr>
        <p:spPr>
          <a:xfrm>
            <a:off x="6273775" y="4613878"/>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TRE</a:t>
            </a:r>
          </a:p>
        </p:txBody>
      </p:sp>
      <p:sp>
        <p:nvSpPr>
          <p:cNvPr id="55" name="TextBox 54">
            <a:extLst>
              <a:ext uri="{FF2B5EF4-FFF2-40B4-BE49-F238E27FC236}">
                <a16:creationId xmlns:a16="http://schemas.microsoft.com/office/drawing/2014/main" id="{9C424309-3A0F-0F57-DA5C-F0590FEEC2B4}"/>
              </a:ext>
            </a:extLst>
          </p:cNvPr>
          <p:cNvSpPr txBox="1"/>
          <p:nvPr/>
        </p:nvSpPr>
        <p:spPr>
          <a:xfrm>
            <a:off x="6719685" y="437664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sp>
        <p:nvSpPr>
          <p:cNvPr id="56" name="Oval 55">
            <a:extLst>
              <a:ext uri="{FF2B5EF4-FFF2-40B4-BE49-F238E27FC236}">
                <a16:creationId xmlns:a16="http://schemas.microsoft.com/office/drawing/2014/main" id="{B1BB9922-BF56-0230-1497-BD5D671B3FF6}"/>
              </a:ext>
            </a:extLst>
          </p:cNvPr>
          <p:cNvSpPr/>
          <p:nvPr/>
        </p:nvSpPr>
        <p:spPr>
          <a:xfrm>
            <a:off x="7454961" y="4632772"/>
            <a:ext cx="1034849" cy="3954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accent1"/>
                </a:solidFill>
                <a:effectLst>
                  <a:outerShdw blurRad="38100" dist="25400" dir="5400000" algn="ctr" rotWithShape="0">
                    <a:srgbClr val="6E747A">
                      <a:alpha val="43000"/>
                    </a:srgbClr>
                  </a:outerShdw>
                </a:effectLst>
                <a:latin typeface="Merriweather Sans ExtraBold" pitchFamily="2" charset="0"/>
              </a:rPr>
              <a:t>TRI</a:t>
            </a:r>
          </a:p>
        </p:txBody>
      </p:sp>
      <p:sp>
        <p:nvSpPr>
          <p:cNvPr id="57" name="TextBox 56">
            <a:extLst>
              <a:ext uri="{FF2B5EF4-FFF2-40B4-BE49-F238E27FC236}">
                <a16:creationId xmlns:a16="http://schemas.microsoft.com/office/drawing/2014/main" id="{E39E26E4-2AF9-21BA-E4CB-62E4D1357C4B}"/>
              </a:ext>
            </a:extLst>
          </p:cNvPr>
          <p:cNvSpPr txBox="1"/>
          <p:nvPr/>
        </p:nvSpPr>
        <p:spPr>
          <a:xfrm>
            <a:off x="7746490" y="4379388"/>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a:t>
            </a:r>
          </a:p>
        </p:txBody>
      </p:sp>
      <p:sp>
        <p:nvSpPr>
          <p:cNvPr id="58" name="Oval 57">
            <a:extLst>
              <a:ext uri="{FF2B5EF4-FFF2-40B4-BE49-F238E27FC236}">
                <a16:creationId xmlns:a16="http://schemas.microsoft.com/office/drawing/2014/main" id="{9B1CB3BD-BF60-28E1-F948-5C52588FF1A6}"/>
              </a:ext>
            </a:extLst>
          </p:cNvPr>
          <p:cNvSpPr/>
          <p:nvPr/>
        </p:nvSpPr>
        <p:spPr>
          <a:xfrm>
            <a:off x="6273775" y="5306562"/>
            <a:ext cx="1034849" cy="39548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TREE</a:t>
            </a:r>
          </a:p>
        </p:txBody>
      </p:sp>
      <p:cxnSp>
        <p:nvCxnSpPr>
          <p:cNvPr id="59" name="Straight Arrow Connector 58">
            <a:extLst>
              <a:ext uri="{FF2B5EF4-FFF2-40B4-BE49-F238E27FC236}">
                <a16:creationId xmlns:a16="http://schemas.microsoft.com/office/drawing/2014/main" id="{ABFA2807-E676-5DD9-3A62-95E6229C4F28}"/>
              </a:ext>
            </a:extLst>
          </p:cNvPr>
          <p:cNvCxnSpPr>
            <a:cxnSpLocks/>
            <a:stCxn id="54" idx="4"/>
            <a:endCxn id="58" idx="0"/>
          </p:cNvCxnSpPr>
          <p:nvPr/>
        </p:nvCxnSpPr>
        <p:spPr>
          <a:xfrm>
            <a:off x="6791200" y="5009362"/>
            <a:ext cx="0" cy="29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9C1DD82-3723-D380-046C-82174669D140}"/>
              </a:ext>
            </a:extLst>
          </p:cNvPr>
          <p:cNvSpPr txBox="1"/>
          <p:nvPr/>
        </p:nvSpPr>
        <p:spPr>
          <a:xfrm>
            <a:off x="6529390" y="503427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sp>
        <p:nvSpPr>
          <p:cNvPr id="112" name="Oval 111">
            <a:extLst>
              <a:ext uri="{FF2B5EF4-FFF2-40B4-BE49-F238E27FC236}">
                <a16:creationId xmlns:a16="http://schemas.microsoft.com/office/drawing/2014/main" id="{B2358B09-B9CE-56A9-E89A-0B67FBBB6C79}"/>
              </a:ext>
            </a:extLst>
          </p:cNvPr>
          <p:cNvSpPr/>
          <p:nvPr/>
        </p:nvSpPr>
        <p:spPr>
          <a:xfrm>
            <a:off x="7454961" y="5273881"/>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TRIE</a:t>
            </a:r>
          </a:p>
        </p:txBody>
      </p:sp>
      <p:cxnSp>
        <p:nvCxnSpPr>
          <p:cNvPr id="113" name="Straight Arrow Connector 112">
            <a:extLst>
              <a:ext uri="{FF2B5EF4-FFF2-40B4-BE49-F238E27FC236}">
                <a16:creationId xmlns:a16="http://schemas.microsoft.com/office/drawing/2014/main" id="{97D206C7-7E9A-F253-F9C1-82862A9605C5}"/>
              </a:ext>
            </a:extLst>
          </p:cNvPr>
          <p:cNvCxnSpPr>
            <a:cxnSpLocks/>
            <a:stCxn id="56" idx="4"/>
            <a:endCxn id="112" idx="0"/>
          </p:cNvCxnSpPr>
          <p:nvPr/>
        </p:nvCxnSpPr>
        <p:spPr>
          <a:xfrm>
            <a:off x="7972386" y="5028256"/>
            <a:ext cx="0" cy="24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93ACD491-4CE5-F9FC-F6D3-2FA2B63D8460}"/>
              </a:ext>
            </a:extLst>
          </p:cNvPr>
          <p:cNvSpPr txBox="1"/>
          <p:nvPr/>
        </p:nvSpPr>
        <p:spPr>
          <a:xfrm>
            <a:off x="7656374" y="5034272"/>
            <a:ext cx="209241" cy="2396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E</a:t>
            </a:r>
          </a:p>
        </p:txBody>
      </p:sp>
      <p:cxnSp>
        <p:nvCxnSpPr>
          <p:cNvPr id="115" name="Straight Arrow Connector 114">
            <a:extLst>
              <a:ext uri="{FF2B5EF4-FFF2-40B4-BE49-F238E27FC236}">
                <a16:creationId xmlns:a16="http://schemas.microsoft.com/office/drawing/2014/main" id="{A2AC30B1-23CA-3435-04A9-C6DEC8F6D59D}"/>
              </a:ext>
            </a:extLst>
          </p:cNvPr>
          <p:cNvCxnSpPr>
            <a:cxnSpLocks/>
            <a:stCxn id="58" idx="4"/>
            <a:endCxn id="116" idx="0"/>
          </p:cNvCxnSpPr>
          <p:nvPr/>
        </p:nvCxnSpPr>
        <p:spPr>
          <a:xfrm>
            <a:off x="6791200" y="5702046"/>
            <a:ext cx="0" cy="172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BDD1D145-B8CF-F347-027F-24CBAA418F67}"/>
              </a:ext>
            </a:extLst>
          </p:cNvPr>
          <p:cNvSpPr/>
          <p:nvPr/>
        </p:nvSpPr>
        <p:spPr>
          <a:xfrm>
            <a:off x="6273775" y="5874915"/>
            <a:ext cx="1034849" cy="39548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117" name="Straight Arrow Connector 116">
            <a:extLst>
              <a:ext uri="{FF2B5EF4-FFF2-40B4-BE49-F238E27FC236}">
                <a16:creationId xmlns:a16="http://schemas.microsoft.com/office/drawing/2014/main" id="{98B43CAF-3D2D-9CAE-2093-3360C6B6A67D}"/>
              </a:ext>
            </a:extLst>
          </p:cNvPr>
          <p:cNvCxnSpPr>
            <a:cxnSpLocks/>
            <a:stCxn id="112" idx="4"/>
            <a:endCxn id="118" idx="0"/>
          </p:cNvCxnSpPr>
          <p:nvPr/>
        </p:nvCxnSpPr>
        <p:spPr>
          <a:xfrm flipH="1">
            <a:off x="7972385" y="5669365"/>
            <a:ext cx="1" cy="16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C2D6778E-3929-5023-1078-B732767E1812}"/>
              </a:ext>
            </a:extLst>
          </p:cNvPr>
          <p:cNvSpPr/>
          <p:nvPr/>
        </p:nvSpPr>
        <p:spPr>
          <a:xfrm>
            <a:off x="7454960" y="5829704"/>
            <a:ext cx="1034849" cy="395484"/>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sp>
        <p:nvSpPr>
          <p:cNvPr id="162" name="TextBox 161">
            <a:extLst>
              <a:ext uri="{FF2B5EF4-FFF2-40B4-BE49-F238E27FC236}">
                <a16:creationId xmlns:a16="http://schemas.microsoft.com/office/drawing/2014/main" id="{15CAAB40-FEDE-004F-981E-AC0812BE7671}"/>
              </a:ext>
            </a:extLst>
          </p:cNvPr>
          <p:cNvSpPr txBox="1"/>
          <p:nvPr/>
        </p:nvSpPr>
        <p:spPr>
          <a:xfrm>
            <a:off x="956146" y="2480401"/>
            <a:ext cx="3307810" cy="646331"/>
          </a:xfrm>
          <a:prstGeom prst="rect">
            <a:avLst/>
          </a:prstGeom>
          <a:noFill/>
        </p:spPr>
        <p:txBody>
          <a:bodyPr wrap="square" rtlCol="0">
            <a:spAutoFit/>
          </a:bodyPr>
          <a:lstStyle/>
          <a:p>
            <a:r>
              <a:rPr lang="en-US" dirty="0" err="1">
                <a:latin typeface="Merriweather Sans Light" pitchFamily="2" charset="0"/>
              </a:rPr>
              <a:t>Xoá</a:t>
            </a:r>
            <a:r>
              <a:rPr lang="en-US" dirty="0">
                <a:latin typeface="Merriweather Sans Light" pitchFamily="2" charset="0"/>
              </a:rPr>
              <a:t> </a:t>
            </a:r>
            <a:r>
              <a:rPr lang="en-US" dirty="0" err="1">
                <a:latin typeface="Merriweather Sans Light" pitchFamily="2" charset="0"/>
              </a:rPr>
              <a:t>chữ</a:t>
            </a:r>
            <a:r>
              <a:rPr lang="en-US" dirty="0">
                <a:latin typeface="Merriweather Sans Light" pitchFamily="2" charset="0"/>
              </a:rPr>
              <a:t> “CS” </a:t>
            </a:r>
            <a:r>
              <a:rPr lang="en-US" dirty="0" err="1">
                <a:latin typeface="Merriweather Sans Light" pitchFamily="2" charset="0"/>
              </a:rPr>
              <a:t>trong</a:t>
            </a:r>
            <a:r>
              <a:rPr lang="en-US" dirty="0">
                <a:latin typeface="Merriweather Sans Light" pitchFamily="2" charset="0"/>
              </a:rPr>
              <a:t> </a:t>
            </a: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tiền</a:t>
            </a:r>
            <a:r>
              <a:rPr lang="en-US" dirty="0">
                <a:latin typeface="Merriweather Sans Light" pitchFamily="2" charset="0"/>
              </a:rPr>
              <a:t> </a:t>
            </a:r>
            <a:r>
              <a:rPr lang="en-US" dirty="0" err="1">
                <a:latin typeface="Merriweather Sans Light" pitchFamily="2" charset="0"/>
              </a:rPr>
              <a:t>tố</a:t>
            </a:r>
            <a:endParaRPr lang="en-US" dirty="0">
              <a:latin typeface="Merriweather Sans Light" pitchFamily="2" charset="0"/>
            </a:endParaRPr>
          </a:p>
        </p:txBody>
      </p:sp>
      <p:sp>
        <p:nvSpPr>
          <p:cNvPr id="164" name="TextBox 163">
            <a:extLst>
              <a:ext uri="{FF2B5EF4-FFF2-40B4-BE49-F238E27FC236}">
                <a16:creationId xmlns:a16="http://schemas.microsoft.com/office/drawing/2014/main" id="{EA1ECB7D-F2AA-9D37-513A-EFA9BBCB1C73}"/>
              </a:ext>
            </a:extLst>
          </p:cNvPr>
          <p:cNvSpPr txBox="1"/>
          <p:nvPr/>
        </p:nvSpPr>
        <p:spPr>
          <a:xfrm>
            <a:off x="8620690" y="3357213"/>
            <a:ext cx="3362657" cy="879600"/>
          </a:xfrm>
          <a:prstGeom prst="rect">
            <a:avLst/>
          </a:prstGeom>
          <a:noFill/>
        </p:spPr>
        <p:txBody>
          <a:bodyPr wrap="square" rtlCol="0">
            <a:spAutoFit/>
          </a:bodyPr>
          <a:lstStyle/>
          <a:p>
            <a:pPr>
              <a:lnSpc>
                <a:spcPct val="150000"/>
              </a:lnSpc>
            </a:pPr>
            <a:r>
              <a:rPr lang="en-US" dirty="0" err="1">
                <a:latin typeface="Merriweather Sans Light" pitchFamily="2" charset="0"/>
              </a:rPr>
              <a:t>Chúng</a:t>
            </a:r>
            <a:r>
              <a:rPr lang="en-US" dirty="0">
                <a:latin typeface="Merriweather Sans Light" pitchFamily="2" charset="0"/>
              </a:rPr>
              <a:t> ta </a:t>
            </a:r>
            <a:r>
              <a:rPr lang="en-US" dirty="0" err="1">
                <a:latin typeface="Merriweather Sans Light" pitchFamily="2" charset="0"/>
              </a:rPr>
              <a:t>xoá</a:t>
            </a:r>
            <a:r>
              <a:rPr lang="en-US" dirty="0">
                <a:latin typeface="Merriweather Sans Light" pitchFamily="2" charset="0"/>
              </a:rPr>
              <a:t> </a:t>
            </a:r>
            <a:r>
              <a:rPr lang="en-US" dirty="0" err="1">
                <a:latin typeface="Merriweather Sans Light" pitchFamily="2" charset="0"/>
              </a:rPr>
              <a:t>tất</a:t>
            </a:r>
            <a:r>
              <a:rPr lang="en-US" dirty="0">
                <a:latin typeface="Merriweather Sans Light" pitchFamily="2" charset="0"/>
              </a:rPr>
              <a:t> </a:t>
            </a:r>
            <a:r>
              <a:rPr lang="en-US" dirty="0" err="1">
                <a:latin typeface="Merriweather Sans Light" pitchFamily="2" charset="0"/>
              </a:rPr>
              <a:t>cả</a:t>
            </a:r>
            <a:r>
              <a:rPr lang="en-US" dirty="0">
                <a:latin typeface="Merriweather Sans Light" pitchFamily="2" charset="0"/>
              </a:rPr>
              <a:t> </a:t>
            </a:r>
            <a:r>
              <a:rPr lang="en-US" dirty="0" err="1">
                <a:latin typeface="Merriweather Sans Light" pitchFamily="2" charset="0"/>
              </a:rPr>
              <a:t>các</a:t>
            </a:r>
            <a:r>
              <a:rPr lang="en-US" dirty="0">
                <a:latin typeface="Merriweather Sans Light" pitchFamily="2" charset="0"/>
              </a:rPr>
              <a:t> </a:t>
            </a:r>
            <a:r>
              <a:rPr lang="en-US" dirty="0" err="1">
                <a:latin typeface="Merriweather Sans Light" pitchFamily="2" charset="0"/>
              </a:rPr>
              <a:t>chữ</a:t>
            </a:r>
            <a:r>
              <a:rPr lang="en-US" dirty="0">
                <a:latin typeface="Merriweather Sans Light" pitchFamily="2" charset="0"/>
              </a:rPr>
              <a:t> </a:t>
            </a:r>
            <a:r>
              <a:rPr lang="en-US" dirty="0" err="1">
                <a:latin typeface="Merriweather Sans Light" pitchFamily="2" charset="0"/>
              </a:rPr>
              <a:t>của</a:t>
            </a:r>
            <a:r>
              <a:rPr lang="en-US" dirty="0">
                <a:latin typeface="Merriweather Sans Light" pitchFamily="2" charset="0"/>
              </a:rPr>
              <a:t> </a:t>
            </a:r>
            <a:r>
              <a:rPr lang="en-US" dirty="0" err="1">
                <a:latin typeface="Merriweather Sans Light" pitchFamily="2" charset="0"/>
              </a:rPr>
              <a:t>từ</a:t>
            </a:r>
            <a:r>
              <a:rPr lang="en-US" dirty="0">
                <a:latin typeface="Merriweather Sans Light" pitchFamily="2" charset="0"/>
              </a:rPr>
              <a:t> </a:t>
            </a:r>
            <a:r>
              <a:rPr lang="en-US" dirty="0" err="1">
                <a:latin typeface="Merriweather Sans Light" pitchFamily="2" charset="0"/>
              </a:rPr>
              <a:t>đó</a:t>
            </a:r>
            <a:r>
              <a:rPr lang="en-US" dirty="0">
                <a:latin typeface="Merriweather Sans Light" pitchFamily="2" charset="0"/>
              </a:rPr>
              <a:t> </a:t>
            </a:r>
            <a:r>
              <a:rPr lang="en-US" dirty="0" err="1">
                <a:latin typeface="Merriweather Sans Light" pitchFamily="2" charset="0"/>
              </a:rPr>
              <a:t>trong</a:t>
            </a:r>
            <a:r>
              <a:rPr lang="en-US" dirty="0">
                <a:latin typeface="Merriweather Sans Light" pitchFamily="2" charset="0"/>
              </a:rPr>
              <a:t> </a:t>
            </a:r>
            <a:r>
              <a:rPr lang="en-US" dirty="0" err="1">
                <a:latin typeface="Merriweather Sans Light" pitchFamily="2" charset="0"/>
              </a:rPr>
              <a:t>trie</a:t>
            </a:r>
            <a:endParaRPr lang="en-US" dirty="0">
              <a:latin typeface="Merriweather Sans Light" pitchFamily="2" charset="0"/>
            </a:endParaRPr>
          </a:p>
        </p:txBody>
      </p:sp>
    </p:spTree>
    <p:extLst>
      <p:ext uri="{BB962C8B-B14F-4D97-AF65-F5344CB8AC3E}">
        <p14:creationId xmlns:p14="http://schemas.microsoft.com/office/powerpoint/2010/main" val="4863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3"/>
                                        </p:tgtEl>
                                      </p:cBhvr>
                                    </p:animEffect>
                                    <p:set>
                                      <p:cBhvr>
                                        <p:cTn id="19" dur="1" fill="hold">
                                          <p:stCondLst>
                                            <p:cond delay="499"/>
                                          </p:stCondLst>
                                        </p:cTn>
                                        <p:tgtEl>
                                          <p:spTgt spid="4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4"/>
                                        </p:tgtEl>
                                      </p:cBhvr>
                                    </p:animEffect>
                                    <p:set>
                                      <p:cBhvr>
                                        <p:cTn id="22" dur="1" fill="hold">
                                          <p:stCondLst>
                                            <p:cond delay="499"/>
                                          </p:stCondLst>
                                        </p:cTn>
                                        <p:tgtEl>
                                          <p:spTgt spid="4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p:bldP spid="25" grpId="0"/>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en-US" sz="3600" dirty="0" err="1">
                <a:latin typeface="Merriweather Sans Medium" pitchFamily="2" charset="0"/>
              </a:rPr>
              <a:t>Ứng</a:t>
            </a:r>
            <a:r>
              <a:rPr lang="en-US" sz="3600" dirty="0">
                <a:latin typeface="Merriweather Sans Medium" pitchFamily="2" charset="0"/>
              </a:rPr>
              <a:t> </a:t>
            </a:r>
            <a:r>
              <a:rPr lang="en-US" sz="3600" dirty="0" err="1">
                <a:latin typeface="Merriweather Sans Medium" pitchFamily="2" charset="0"/>
              </a:rPr>
              <a:t>dụng</a:t>
            </a:r>
            <a:r>
              <a:rPr lang="en-US" sz="3600" dirty="0">
                <a:latin typeface="Merriweather Sans Medium" pitchFamily="2" charset="0"/>
              </a:rPr>
              <a:t> </a:t>
            </a:r>
            <a:r>
              <a:rPr lang="en-US" sz="3600" dirty="0" err="1">
                <a:latin typeface="Merriweather Sans Medium" pitchFamily="2" charset="0"/>
              </a:rPr>
              <a:t>của</a:t>
            </a:r>
            <a:r>
              <a:rPr lang="en-US" sz="3600" dirty="0">
                <a:latin typeface="Merriweather Sans Medium" pitchFamily="2" charset="0"/>
              </a:rPr>
              <a:t> </a:t>
            </a:r>
            <a:r>
              <a:rPr lang="en-US" sz="3600" dirty="0" err="1">
                <a:latin typeface="Merriweather Sans Medium" pitchFamily="2" charset="0"/>
              </a:rPr>
              <a:t>cây</a:t>
            </a:r>
            <a:r>
              <a:rPr lang="en-US" sz="3600" dirty="0">
                <a:latin typeface="Merriweather Sans Medium" pitchFamily="2" charset="0"/>
              </a:rPr>
              <a:t> </a:t>
            </a:r>
            <a:r>
              <a:rPr lang="en-US" sz="3600" dirty="0" err="1">
                <a:latin typeface="Merriweather Sans Medium" pitchFamily="2" charset="0"/>
              </a:rPr>
              <a:t>nhị</a:t>
            </a:r>
            <a:r>
              <a:rPr lang="en-US" sz="3600" dirty="0">
                <a:latin typeface="Merriweather Sans Medium" pitchFamily="2" charset="0"/>
              </a:rPr>
              <a:t> </a:t>
            </a:r>
            <a:r>
              <a:rPr lang="en-US" sz="3600" dirty="0" err="1">
                <a:latin typeface="Merriweather Sans Medium" pitchFamily="2" charset="0"/>
              </a:rPr>
              <a:t>phân</a:t>
            </a:r>
            <a:endParaRPr lang="en-US" sz="3600" dirty="0">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18</a:t>
            </a:fld>
            <a:endParaRPr lang="en-US" dirty="0"/>
          </a:p>
        </p:txBody>
      </p:sp>
      <p:pic>
        <p:nvPicPr>
          <p:cNvPr id="6" name="Picture 5">
            <a:extLst>
              <a:ext uri="{FF2B5EF4-FFF2-40B4-BE49-F238E27FC236}">
                <a16:creationId xmlns:a16="http://schemas.microsoft.com/office/drawing/2014/main" id="{0DB5AEDA-4D71-9280-1870-2354436B5C53}"/>
              </a:ext>
            </a:extLst>
          </p:cNvPr>
          <p:cNvPicPr>
            <a:picLocks noChangeAspect="1"/>
          </p:cNvPicPr>
          <p:nvPr/>
        </p:nvPicPr>
        <p:blipFill>
          <a:blip r:embed="rId3"/>
          <a:stretch>
            <a:fillRect/>
          </a:stretch>
        </p:blipFill>
        <p:spPr>
          <a:xfrm>
            <a:off x="2317162" y="2318818"/>
            <a:ext cx="8140921" cy="4356703"/>
          </a:xfrm>
          <a:prstGeom prst="rect">
            <a:avLst/>
          </a:prstGeom>
        </p:spPr>
      </p:pic>
      <p:sp>
        <p:nvSpPr>
          <p:cNvPr id="8" name="TextBox 7">
            <a:extLst>
              <a:ext uri="{FF2B5EF4-FFF2-40B4-BE49-F238E27FC236}">
                <a16:creationId xmlns:a16="http://schemas.microsoft.com/office/drawing/2014/main" id="{3533079A-4912-20F7-17AF-861771735B27}"/>
              </a:ext>
            </a:extLst>
          </p:cNvPr>
          <p:cNvSpPr txBox="1"/>
          <p:nvPr/>
        </p:nvSpPr>
        <p:spPr>
          <a:xfrm>
            <a:off x="956144" y="1330200"/>
            <a:ext cx="10862959" cy="879600"/>
          </a:xfrm>
          <a:prstGeom prst="rect">
            <a:avLst/>
          </a:prstGeom>
          <a:noFill/>
        </p:spPr>
        <p:txBody>
          <a:bodyPr wrap="square">
            <a:spAutoFit/>
          </a:bodyPr>
          <a:lstStyle/>
          <a:p>
            <a:pPr>
              <a:lnSpc>
                <a:spcPct val="150000"/>
              </a:lnSpc>
            </a:pPr>
            <a:r>
              <a:rPr lang="vi-VN" b="0" i="0" dirty="0">
                <a:effectLst/>
                <a:latin typeface="Merriweather Sans Light" pitchFamily="2" charset="0"/>
              </a:rPr>
              <a:t>Tính năng tự động hoàn tất: Tính năng tự động hoàn tất cung cấp các gợi ý dựa trên những gì bạn nhập vào hộp tìm kiếm. Cấu trúc dữ liệu Trie được sử dụng để triển khai chức năng tự động hoàn tất.</a:t>
            </a:r>
            <a:endParaRPr lang="en-US" dirty="0">
              <a:latin typeface="Merriweather Sans Light" pitchFamily="2" charset="0"/>
            </a:endParaRPr>
          </a:p>
        </p:txBody>
      </p:sp>
    </p:spTree>
    <p:extLst>
      <p:ext uri="{BB962C8B-B14F-4D97-AF65-F5344CB8AC3E}">
        <p14:creationId xmlns:p14="http://schemas.microsoft.com/office/powerpoint/2010/main" val="167791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en-US" sz="3600" dirty="0" err="1">
                <a:latin typeface="Merriweather Sans Medium" pitchFamily="2" charset="0"/>
              </a:rPr>
              <a:t>Ứng</a:t>
            </a:r>
            <a:r>
              <a:rPr lang="en-US" sz="3600" dirty="0">
                <a:latin typeface="Merriweather Sans Medium" pitchFamily="2" charset="0"/>
              </a:rPr>
              <a:t> </a:t>
            </a:r>
            <a:r>
              <a:rPr lang="en-US" sz="3600" dirty="0" err="1">
                <a:latin typeface="Merriweather Sans Medium" pitchFamily="2" charset="0"/>
              </a:rPr>
              <a:t>dụng</a:t>
            </a:r>
            <a:r>
              <a:rPr lang="en-US" sz="3600" dirty="0">
                <a:latin typeface="Merriweather Sans Medium" pitchFamily="2" charset="0"/>
              </a:rPr>
              <a:t> </a:t>
            </a:r>
            <a:r>
              <a:rPr lang="en-US" sz="3600" dirty="0" err="1">
                <a:latin typeface="Merriweather Sans Medium" pitchFamily="2" charset="0"/>
              </a:rPr>
              <a:t>của</a:t>
            </a:r>
            <a:r>
              <a:rPr lang="en-US" sz="3600" dirty="0">
                <a:latin typeface="Merriweather Sans Medium" pitchFamily="2" charset="0"/>
              </a:rPr>
              <a:t> </a:t>
            </a:r>
            <a:r>
              <a:rPr lang="en-US" sz="3600" dirty="0" err="1">
                <a:latin typeface="Merriweather Sans Medium" pitchFamily="2" charset="0"/>
              </a:rPr>
              <a:t>cây</a:t>
            </a:r>
            <a:r>
              <a:rPr lang="en-US" sz="3600" dirty="0">
                <a:latin typeface="Merriweather Sans Medium" pitchFamily="2" charset="0"/>
              </a:rPr>
              <a:t> </a:t>
            </a:r>
            <a:r>
              <a:rPr lang="en-US" sz="3600" dirty="0" err="1">
                <a:latin typeface="Merriweather Sans Medium" pitchFamily="2" charset="0"/>
              </a:rPr>
              <a:t>nhị</a:t>
            </a:r>
            <a:r>
              <a:rPr lang="en-US" sz="3600" dirty="0">
                <a:latin typeface="Merriweather Sans Medium" pitchFamily="2" charset="0"/>
              </a:rPr>
              <a:t> </a:t>
            </a:r>
            <a:r>
              <a:rPr lang="en-US" sz="3600" dirty="0" err="1">
                <a:latin typeface="Merriweather Sans Medium" pitchFamily="2" charset="0"/>
              </a:rPr>
              <a:t>phân</a:t>
            </a:r>
            <a:endParaRPr lang="en-US" sz="3600" dirty="0">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19</a:t>
            </a:fld>
            <a:endParaRPr lang="en-US" dirty="0"/>
          </a:p>
        </p:txBody>
      </p:sp>
      <p:sp>
        <p:nvSpPr>
          <p:cNvPr id="8" name="TextBox 7">
            <a:extLst>
              <a:ext uri="{FF2B5EF4-FFF2-40B4-BE49-F238E27FC236}">
                <a16:creationId xmlns:a16="http://schemas.microsoft.com/office/drawing/2014/main" id="{3533079A-4912-20F7-17AF-861771735B27}"/>
              </a:ext>
            </a:extLst>
          </p:cNvPr>
          <p:cNvSpPr txBox="1"/>
          <p:nvPr/>
        </p:nvSpPr>
        <p:spPr>
          <a:xfrm>
            <a:off x="956144" y="1330200"/>
            <a:ext cx="10862959" cy="879600"/>
          </a:xfrm>
          <a:prstGeom prst="rect">
            <a:avLst/>
          </a:prstGeom>
          <a:noFill/>
        </p:spPr>
        <p:txBody>
          <a:bodyPr wrap="square">
            <a:spAutoFit/>
          </a:bodyPr>
          <a:lstStyle/>
          <a:p>
            <a:pPr>
              <a:lnSpc>
                <a:spcPct val="150000"/>
              </a:lnSpc>
            </a:pPr>
            <a:r>
              <a:rPr lang="vi-VN" b="0" i="0" dirty="0">
                <a:effectLst/>
                <a:latin typeface="Merriweather Sans Light" pitchFamily="2" charset="0"/>
              </a:rPr>
              <a:t>Trình kiểm tra chính tả: Nếu từ được gõ không xuất hiện trong từ điển, nó sẽ hiển thị các gợi ý dựa trên những gì bạn đã gõ.</a:t>
            </a:r>
            <a:endParaRPr lang="en-US" dirty="0">
              <a:latin typeface="Merriweather Sans Light" pitchFamily="2" charset="0"/>
            </a:endParaRPr>
          </a:p>
        </p:txBody>
      </p:sp>
      <p:pic>
        <p:nvPicPr>
          <p:cNvPr id="4" name="Picture 3">
            <a:extLst>
              <a:ext uri="{FF2B5EF4-FFF2-40B4-BE49-F238E27FC236}">
                <a16:creationId xmlns:a16="http://schemas.microsoft.com/office/drawing/2014/main" id="{2B0AB3B1-B976-3268-E843-1511A79B4B56}"/>
              </a:ext>
            </a:extLst>
          </p:cNvPr>
          <p:cNvPicPr>
            <a:picLocks noChangeAspect="1"/>
          </p:cNvPicPr>
          <p:nvPr/>
        </p:nvPicPr>
        <p:blipFill>
          <a:blip r:embed="rId3"/>
          <a:stretch>
            <a:fillRect/>
          </a:stretch>
        </p:blipFill>
        <p:spPr>
          <a:xfrm>
            <a:off x="2924322" y="2875578"/>
            <a:ext cx="2257740" cy="809738"/>
          </a:xfrm>
          <a:prstGeom prst="rect">
            <a:avLst/>
          </a:prstGeom>
        </p:spPr>
      </p:pic>
      <p:pic>
        <p:nvPicPr>
          <p:cNvPr id="9" name="Picture 8">
            <a:extLst>
              <a:ext uri="{FF2B5EF4-FFF2-40B4-BE49-F238E27FC236}">
                <a16:creationId xmlns:a16="http://schemas.microsoft.com/office/drawing/2014/main" id="{A26FABDE-23E5-007B-22E3-19C912A0F0AE}"/>
              </a:ext>
            </a:extLst>
          </p:cNvPr>
          <p:cNvPicPr>
            <a:picLocks noChangeAspect="1"/>
          </p:cNvPicPr>
          <p:nvPr/>
        </p:nvPicPr>
        <p:blipFill>
          <a:blip r:embed="rId4"/>
          <a:stretch>
            <a:fillRect/>
          </a:stretch>
        </p:blipFill>
        <p:spPr>
          <a:xfrm>
            <a:off x="4933200" y="4351094"/>
            <a:ext cx="2076740" cy="885949"/>
          </a:xfrm>
          <a:prstGeom prst="rect">
            <a:avLst/>
          </a:prstGeom>
        </p:spPr>
      </p:pic>
      <p:pic>
        <p:nvPicPr>
          <p:cNvPr id="11" name="Picture 10">
            <a:extLst>
              <a:ext uri="{FF2B5EF4-FFF2-40B4-BE49-F238E27FC236}">
                <a16:creationId xmlns:a16="http://schemas.microsoft.com/office/drawing/2014/main" id="{D4B5B696-E4FC-08FF-E7DE-2C38EFA77F4A}"/>
              </a:ext>
            </a:extLst>
          </p:cNvPr>
          <p:cNvPicPr>
            <a:picLocks noChangeAspect="1"/>
          </p:cNvPicPr>
          <p:nvPr/>
        </p:nvPicPr>
        <p:blipFill>
          <a:blip r:embed="rId5"/>
          <a:stretch>
            <a:fillRect/>
          </a:stretch>
        </p:blipFill>
        <p:spPr>
          <a:xfrm>
            <a:off x="7009940" y="2752159"/>
            <a:ext cx="2133898" cy="847843"/>
          </a:xfrm>
          <a:prstGeom prst="rect">
            <a:avLst/>
          </a:prstGeom>
        </p:spPr>
      </p:pic>
    </p:spTree>
    <p:extLst>
      <p:ext uri="{BB962C8B-B14F-4D97-AF65-F5344CB8AC3E}">
        <p14:creationId xmlns:p14="http://schemas.microsoft.com/office/powerpoint/2010/main" val="3094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220292B-C238-9CFE-D807-B8D9327E8ACD}"/>
              </a:ext>
            </a:extLst>
          </p:cNvPr>
          <p:cNvSpPr/>
          <p:nvPr/>
        </p:nvSpPr>
        <p:spPr>
          <a:xfrm>
            <a:off x="1310370" y="2380218"/>
            <a:ext cx="3892566" cy="389256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585216"/>
            <a:ext cx="5833872" cy="2276856"/>
          </a:xfrm>
        </p:spPr>
        <p:txBody>
          <a:bodyPr/>
          <a:lstStyle/>
          <a:p>
            <a:r>
              <a:rPr lang="en-US" dirty="0">
                <a:latin typeface="Merriweather Sans Medium" pitchFamily="2" charset="0"/>
              </a:rPr>
              <a:t>MỤC LỤC</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2</a:t>
            </a:fld>
            <a:endParaRPr lang="en-US"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48640" y="1938528"/>
            <a:ext cx="2788920" cy="365125"/>
          </a:xfrm>
        </p:spPr>
        <p:txBody>
          <a:bodyPr vert="horz"/>
          <a:lstStyle/>
          <a:p>
            <a:r>
              <a:rPr lang="en-US" dirty="0">
                <a:latin typeface="Merriweather Sans Light" pitchFamily="2" charset="0"/>
              </a:rPr>
              <a:t>CÂY NHỊ PHÂN - TRIE</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3127248"/>
            <a:ext cx="5833872" cy="3118104"/>
          </a:xfrm>
        </p:spPr>
        <p:txBody>
          <a:bodyPr>
            <a:normAutofit/>
          </a:bodyPr>
          <a:lstStyle/>
          <a:p>
            <a:pPr>
              <a:lnSpc>
                <a:spcPct val="150000"/>
              </a:lnSpc>
            </a:pP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nhị</a:t>
            </a:r>
            <a:r>
              <a:rPr lang="en-US" dirty="0">
                <a:latin typeface="Merriweather Sans Light" pitchFamily="2" charset="0"/>
              </a:rPr>
              <a:t> </a:t>
            </a:r>
            <a:r>
              <a:rPr lang="en-US" dirty="0" err="1">
                <a:latin typeface="Merriweather Sans Light" pitchFamily="2" charset="0"/>
              </a:rPr>
              <a:t>phân</a:t>
            </a:r>
            <a:r>
              <a:rPr lang="en-US" dirty="0">
                <a:latin typeface="Merriweather Sans Light" pitchFamily="2" charset="0"/>
              </a:rPr>
              <a:t> </a:t>
            </a:r>
            <a:r>
              <a:rPr lang="en-US" dirty="0" err="1">
                <a:latin typeface="Merriweather Sans Light" pitchFamily="2" charset="0"/>
              </a:rPr>
              <a:t>là</a:t>
            </a:r>
            <a:r>
              <a:rPr lang="en-US" dirty="0">
                <a:latin typeface="Merriweather Sans Light" pitchFamily="2" charset="0"/>
              </a:rPr>
              <a:t> </a:t>
            </a:r>
            <a:r>
              <a:rPr lang="en-US" dirty="0" err="1">
                <a:latin typeface="Merriweather Sans Light" pitchFamily="2" charset="0"/>
              </a:rPr>
              <a:t>gì</a:t>
            </a:r>
            <a:r>
              <a:rPr lang="en-US" dirty="0">
                <a:latin typeface="Merriweather Sans Light" pitchFamily="2" charset="0"/>
              </a:rPr>
              <a:t>?</a:t>
            </a:r>
          </a:p>
          <a:p>
            <a:pPr>
              <a:lnSpc>
                <a:spcPct val="150000"/>
              </a:lnSpc>
            </a:pPr>
            <a:r>
              <a:rPr lang="en-US" dirty="0" err="1">
                <a:latin typeface="Merriweather Sans Light" pitchFamily="2" charset="0"/>
              </a:rPr>
              <a:t>Cấu</a:t>
            </a:r>
            <a:r>
              <a:rPr lang="en-US" dirty="0">
                <a:latin typeface="Merriweather Sans Light" pitchFamily="2" charset="0"/>
              </a:rPr>
              <a:t> </a:t>
            </a:r>
            <a:r>
              <a:rPr lang="en-US" dirty="0" err="1">
                <a:latin typeface="Merriweather Sans Light" pitchFamily="2" charset="0"/>
              </a:rPr>
              <a:t>trúc</a:t>
            </a:r>
            <a:r>
              <a:rPr lang="en-US" dirty="0">
                <a:latin typeface="Merriweather Sans Light" pitchFamily="2" charset="0"/>
              </a:rPr>
              <a:t> </a:t>
            </a: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nhị</a:t>
            </a:r>
            <a:r>
              <a:rPr lang="en-US" dirty="0">
                <a:latin typeface="Merriweather Sans Light" pitchFamily="2" charset="0"/>
              </a:rPr>
              <a:t> </a:t>
            </a:r>
            <a:r>
              <a:rPr lang="en-US" dirty="0" err="1">
                <a:latin typeface="Merriweather Sans Light" pitchFamily="2" charset="0"/>
              </a:rPr>
              <a:t>phân</a:t>
            </a:r>
            <a:endParaRPr lang="en-US" dirty="0">
              <a:latin typeface="Merriweather Sans Light" pitchFamily="2" charset="0"/>
            </a:endParaRPr>
          </a:p>
          <a:p>
            <a:pPr>
              <a:lnSpc>
                <a:spcPct val="150000"/>
              </a:lnSpc>
            </a:pPr>
            <a:r>
              <a:rPr lang="vi-VN" dirty="0">
                <a:latin typeface="Merriweather Sans Light" pitchFamily="2" charset="0"/>
              </a:rPr>
              <a:t>Các hoạt động cơ bản trên cấu trúc dữ liệu Trie</a:t>
            </a:r>
            <a:endParaRPr lang="en-US" dirty="0">
              <a:latin typeface="Merriweather Sans Light" pitchFamily="2" charset="0"/>
            </a:endParaRPr>
          </a:p>
          <a:p>
            <a:pPr>
              <a:lnSpc>
                <a:spcPct val="150000"/>
              </a:lnSpc>
            </a:pPr>
            <a:r>
              <a:rPr lang="en-US" dirty="0" err="1">
                <a:latin typeface="Merriweather Sans Light" pitchFamily="2" charset="0"/>
              </a:rPr>
              <a:t>Ứng</a:t>
            </a:r>
            <a:r>
              <a:rPr lang="en-US" dirty="0">
                <a:latin typeface="Merriweather Sans Light" pitchFamily="2" charset="0"/>
              </a:rPr>
              <a:t> </a:t>
            </a:r>
            <a:r>
              <a:rPr lang="en-US" dirty="0" err="1">
                <a:latin typeface="Merriweather Sans Light" pitchFamily="2" charset="0"/>
              </a:rPr>
              <a:t>dụng</a:t>
            </a:r>
            <a:r>
              <a:rPr lang="en-US" dirty="0">
                <a:latin typeface="Merriweather Sans Light" pitchFamily="2" charset="0"/>
              </a:rPr>
              <a:t> </a:t>
            </a:r>
            <a:r>
              <a:rPr lang="en-US" dirty="0" err="1">
                <a:latin typeface="Merriweather Sans Light" pitchFamily="2" charset="0"/>
              </a:rPr>
              <a:t>của</a:t>
            </a:r>
            <a:r>
              <a:rPr lang="en-US" dirty="0">
                <a:latin typeface="Merriweather Sans Light" pitchFamily="2" charset="0"/>
              </a:rPr>
              <a:t> </a:t>
            </a: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nhị</a:t>
            </a:r>
            <a:r>
              <a:rPr lang="en-US" dirty="0">
                <a:latin typeface="Merriweather Sans Light" pitchFamily="2" charset="0"/>
              </a:rPr>
              <a:t> </a:t>
            </a:r>
            <a:r>
              <a:rPr lang="en-US" dirty="0" err="1">
                <a:latin typeface="Merriweather Sans Light" pitchFamily="2" charset="0"/>
              </a:rPr>
              <a:t>phân</a:t>
            </a:r>
            <a:endParaRPr lang="en-US" dirty="0">
              <a:latin typeface="Merriweather Sans Light" pitchFamily="2" charset="0"/>
            </a:endParaRPr>
          </a:p>
        </p:txBody>
      </p:sp>
      <p:pic>
        <p:nvPicPr>
          <p:cNvPr id="5" name="Picture 4">
            <a:extLst>
              <a:ext uri="{FF2B5EF4-FFF2-40B4-BE49-F238E27FC236}">
                <a16:creationId xmlns:a16="http://schemas.microsoft.com/office/drawing/2014/main" id="{C4CA8578-FED5-E727-5800-5F981A729DD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71546" y="2890176"/>
            <a:ext cx="3570214" cy="2872649"/>
          </a:xfrm>
          <a:prstGeom prst="rect">
            <a:avLst/>
          </a:prstGeom>
          <a:noFill/>
        </p:spPr>
      </p:pic>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81612-F3F4-ED32-5FDB-83F12AC025C6}"/>
              </a:ext>
            </a:extLst>
          </p:cNvPr>
          <p:cNvSpPr txBox="1"/>
          <p:nvPr/>
        </p:nvSpPr>
        <p:spPr>
          <a:xfrm>
            <a:off x="956147" y="583818"/>
            <a:ext cx="10279705" cy="646331"/>
          </a:xfrm>
          <a:prstGeom prst="rect">
            <a:avLst/>
          </a:prstGeom>
          <a:noFill/>
        </p:spPr>
        <p:txBody>
          <a:bodyPr wrap="square">
            <a:spAutoFit/>
          </a:bodyPr>
          <a:lstStyle/>
          <a:p>
            <a:r>
              <a:rPr lang="en-US" sz="3600" dirty="0" err="1">
                <a:latin typeface="Merriweather Sans Medium" pitchFamily="2" charset="0"/>
              </a:rPr>
              <a:t>Ưu</a:t>
            </a:r>
            <a:r>
              <a:rPr lang="en-US" sz="3600" dirty="0">
                <a:latin typeface="Merriweather Sans Medium" pitchFamily="2" charset="0"/>
              </a:rPr>
              <a:t> </a:t>
            </a:r>
            <a:r>
              <a:rPr lang="en-US" sz="3600" dirty="0" err="1">
                <a:latin typeface="Merriweather Sans Medium" pitchFamily="2" charset="0"/>
              </a:rPr>
              <a:t>điểm</a:t>
            </a:r>
            <a:r>
              <a:rPr lang="en-US" sz="3600" dirty="0">
                <a:latin typeface="Merriweather Sans Medium" pitchFamily="2" charset="0"/>
              </a:rPr>
              <a:t> </a:t>
            </a:r>
            <a:r>
              <a:rPr lang="en-US" sz="3600" dirty="0" err="1">
                <a:latin typeface="Merriweather Sans Medium" pitchFamily="2" charset="0"/>
              </a:rPr>
              <a:t>và</a:t>
            </a:r>
            <a:r>
              <a:rPr lang="en-US" sz="3600" dirty="0">
                <a:latin typeface="Merriweather Sans Medium" pitchFamily="2" charset="0"/>
              </a:rPr>
              <a:t> </a:t>
            </a:r>
            <a:r>
              <a:rPr lang="en-US" sz="3600" dirty="0" err="1">
                <a:latin typeface="Merriweather Sans Medium" pitchFamily="2" charset="0"/>
              </a:rPr>
              <a:t>nhược</a:t>
            </a:r>
            <a:r>
              <a:rPr lang="en-US" sz="3600" dirty="0">
                <a:latin typeface="Merriweather Sans Medium" pitchFamily="2" charset="0"/>
              </a:rPr>
              <a:t> </a:t>
            </a:r>
            <a:r>
              <a:rPr lang="en-US" sz="3600" dirty="0" err="1">
                <a:latin typeface="Merriweather Sans Medium" pitchFamily="2" charset="0"/>
              </a:rPr>
              <a:t>điểm</a:t>
            </a:r>
            <a:r>
              <a:rPr lang="en-US" sz="3600" dirty="0">
                <a:latin typeface="Merriweather Sans Medium" pitchFamily="2" charset="0"/>
              </a:rPr>
              <a:t> </a:t>
            </a:r>
            <a:r>
              <a:rPr lang="en-US" sz="3600" dirty="0" err="1">
                <a:latin typeface="Merriweather Sans Medium" pitchFamily="2" charset="0"/>
              </a:rPr>
              <a:t>của</a:t>
            </a:r>
            <a:r>
              <a:rPr lang="en-US" sz="3600" dirty="0">
                <a:latin typeface="Merriweather Sans Medium" pitchFamily="2" charset="0"/>
              </a:rPr>
              <a:t> </a:t>
            </a:r>
            <a:r>
              <a:rPr lang="en-US" sz="3600" dirty="0" err="1">
                <a:latin typeface="Merriweather Sans Medium" pitchFamily="2" charset="0"/>
              </a:rPr>
              <a:t>cây</a:t>
            </a:r>
            <a:r>
              <a:rPr lang="en-US" sz="3600" dirty="0">
                <a:latin typeface="Merriweather Sans Medium" pitchFamily="2" charset="0"/>
              </a:rPr>
              <a:t> </a:t>
            </a:r>
            <a:r>
              <a:rPr lang="en-US" sz="3600" dirty="0" err="1">
                <a:latin typeface="Merriweather Sans Medium" pitchFamily="2" charset="0"/>
              </a:rPr>
              <a:t>nhị</a:t>
            </a:r>
            <a:r>
              <a:rPr lang="en-US" sz="3600" dirty="0">
                <a:latin typeface="Merriweather Sans Medium" pitchFamily="2" charset="0"/>
              </a:rPr>
              <a:t> </a:t>
            </a:r>
            <a:r>
              <a:rPr lang="en-US" sz="3600" dirty="0" err="1">
                <a:latin typeface="Merriweather Sans Medium" pitchFamily="2" charset="0"/>
              </a:rPr>
              <a:t>phân</a:t>
            </a:r>
            <a:endParaRPr lang="en-US" sz="3600" dirty="0">
              <a:latin typeface="Merriweather Sans Medium" pitchFamily="2" charset="0"/>
            </a:endParaRPr>
          </a:p>
        </p:txBody>
      </p:sp>
      <p:sp>
        <p:nvSpPr>
          <p:cNvPr id="5" name="Slide Number Placeholder 5">
            <a:extLst>
              <a:ext uri="{FF2B5EF4-FFF2-40B4-BE49-F238E27FC236}">
                <a16:creationId xmlns:a16="http://schemas.microsoft.com/office/drawing/2014/main" id="{EE152F83-30D1-53FD-CE7C-3F94A77362BE}"/>
              </a:ext>
            </a:extLst>
          </p:cNvPr>
          <p:cNvSpPr>
            <a:spLocks noGrp="1"/>
          </p:cNvSpPr>
          <p:nvPr>
            <p:ph type="sldNum" sz="quarter" idx="12"/>
          </p:nvPr>
        </p:nvSpPr>
        <p:spPr>
          <a:xfrm>
            <a:off x="9240152" y="6310396"/>
            <a:ext cx="2743200" cy="365125"/>
          </a:xfrm>
        </p:spPr>
        <p:txBody>
          <a:bodyPr/>
          <a:lstStyle/>
          <a:p>
            <a:fld id="{D8DA9DAA-006C-4F4B-980E-E3DF019B24E2}" type="slidenum">
              <a:rPr lang="en-US" smtClean="0"/>
              <a:pPr/>
              <a:t>20</a:t>
            </a:fld>
            <a:endParaRPr lang="en-US" dirty="0"/>
          </a:p>
        </p:txBody>
      </p:sp>
      <p:sp>
        <p:nvSpPr>
          <p:cNvPr id="2" name="TextBox 1">
            <a:extLst>
              <a:ext uri="{FF2B5EF4-FFF2-40B4-BE49-F238E27FC236}">
                <a16:creationId xmlns:a16="http://schemas.microsoft.com/office/drawing/2014/main" id="{081A27B9-0AF6-A3C8-7770-76336E07EC0B}"/>
              </a:ext>
            </a:extLst>
          </p:cNvPr>
          <p:cNvSpPr txBox="1"/>
          <p:nvPr/>
        </p:nvSpPr>
        <p:spPr>
          <a:xfrm>
            <a:off x="956147" y="1230149"/>
            <a:ext cx="1539204" cy="461665"/>
          </a:xfrm>
          <a:prstGeom prst="rect">
            <a:avLst/>
          </a:prstGeom>
          <a:noFill/>
        </p:spPr>
        <p:txBody>
          <a:bodyPr wrap="none" rtlCol="0">
            <a:spAutoFit/>
          </a:bodyPr>
          <a:lstStyle/>
          <a:p>
            <a:r>
              <a:rPr lang="en-US" sz="2400" dirty="0">
                <a:solidFill>
                  <a:schemeClr val="accent1"/>
                </a:solidFill>
                <a:latin typeface="Merriweather Sans ExtraBold" pitchFamily="2" charset="0"/>
              </a:rPr>
              <a:t>ƯU ĐIỂM</a:t>
            </a:r>
          </a:p>
        </p:txBody>
      </p:sp>
      <p:sp>
        <p:nvSpPr>
          <p:cNvPr id="7" name="TextBox 6">
            <a:extLst>
              <a:ext uri="{FF2B5EF4-FFF2-40B4-BE49-F238E27FC236}">
                <a16:creationId xmlns:a16="http://schemas.microsoft.com/office/drawing/2014/main" id="{C1DAFE97-B3A3-551D-6FA6-019F8296E2E1}"/>
              </a:ext>
            </a:extLst>
          </p:cNvPr>
          <p:cNvSpPr txBox="1"/>
          <p:nvPr/>
        </p:nvSpPr>
        <p:spPr>
          <a:xfrm>
            <a:off x="956147" y="1748135"/>
            <a:ext cx="10843504" cy="337259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vi-VN" b="0" i="0" dirty="0">
                <a:effectLst/>
                <a:latin typeface="Merriweather Sans Light" pitchFamily="2" charset="0"/>
              </a:rPr>
              <a:t>Cấu trúc dữ liệu Trie cho phép chúng ta nhập và tìm chuỗi trong thời gian O(l), trong đó l là độ dài của một từ đơn. Nó nhanh hơn so với cả bảng băm và cây tìm kiếm nhị phân.</a:t>
            </a:r>
            <a:endParaRPr lang="en-US" b="0" i="0" dirty="0">
              <a:effectLst/>
              <a:latin typeface="Merriweather Sans Light" pitchFamily="2" charset="0"/>
            </a:endParaRPr>
          </a:p>
          <a:p>
            <a:pPr marL="285750" indent="-285750">
              <a:lnSpc>
                <a:spcPct val="150000"/>
              </a:lnSpc>
              <a:buFont typeface="Arial" panose="020B0604020202020204" pitchFamily="34" charset="0"/>
              <a:buChar char="•"/>
            </a:pPr>
            <a:r>
              <a:rPr lang="vi-VN" dirty="0">
                <a:latin typeface="Merriweather Sans Light" pitchFamily="2" charset="0"/>
              </a:rPr>
              <a:t>Nó cung cấp bộ lọc theo thứ tự chữ cái của các mục theo khóa của nút và do đó làm cho việc in tất cả các từ theo thứ tự chữ cái dễ dàng hơn.</a:t>
            </a:r>
            <a:endParaRPr lang="en-US" dirty="0">
              <a:latin typeface="Merriweather Sans Light" pitchFamily="2" charset="0"/>
            </a:endParaRPr>
          </a:p>
          <a:p>
            <a:pPr marL="285750" indent="-285750">
              <a:lnSpc>
                <a:spcPct val="150000"/>
              </a:lnSpc>
              <a:buFont typeface="Arial" panose="020B0604020202020204" pitchFamily="34" charset="0"/>
              <a:buChar char="•"/>
            </a:pPr>
            <a:r>
              <a:rPr lang="vi-VN" dirty="0">
                <a:latin typeface="Merriweather Sans Light" pitchFamily="2" charset="0"/>
              </a:rPr>
              <a:t>Trie chiếm ít không gian hơn so với BST vì các khóa không được lưu trữ rõ ràng thay vào đó mỗi khóa chỉ yêu cầu một lượng không gian cố định được phân bổ. </a:t>
            </a:r>
            <a:endParaRPr lang="en-US" dirty="0">
              <a:latin typeface="Merriweather Sans Light" pitchFamily="2" charset="0"/>
            </a:endParaRPr>
          </a:p>
          <a:p>
            <a:pPr marL="285750" indent="-285750">
              <a:lnSpc>
                <a:spcPct val="150000"/>
              </a:lnSpc>
              <a:buFont typeface="Arial" panose="020B0604020202020204" pitchFamily="34" charset="0"/>
              <a:buChar char="•"/>
            </a:pPr>
            <a:r>
              <a:rPr lang="vi-VN" dirty="0">
                <a:latin typeface="Merriweather Sans Light" pitchFamily="2" charset="0"/>
              </a:rPr>
              <a:t>Thuật toán xóa cũng rất đơn giản với O(l) là độ phức tạp thời gian của nó, trong đó l là độ dài của từ cần xóa.</a:t>
            </a:r>
            <a:endParaRPr lang="en-US" dirty="0">
              <a:latin typeface="Merriweather Sans Light" pitchFamily="2" charset="0"/>
            </a:endParaRPr>
          </a:p>
        </p:txBody>
      </p:sp>
      <p:sp>
        <p:nvSpPr>
          <p:cNvPr id="9" name="TextBox 8">
            <a:extLst>
              <a:ext uri="{FF2B5EF4-FFF2-40B4-BE49-F238E27FC236}">
                <a16:creationId xmlns:a16="http://schemas.microsoft.com/office/drawing/2014/main" id="{44D8B3A0-D067-1522-76F1-EB24D8096845}"/>
              </a:ext>
            </a:extLst>
          </p:cNvPr>
          <p:cNvSpPr txBox="1"/>
          <p:nvPr/>
        </p:nvSpPr>
        <p:spPr>
          <a:xfrm>
            <a:off x="956147" y="5177046"/>
            <a:ext cx="2228495" cy="461665"/>
          </a:xfrm>
          <a:prstGeom prst="rect">
            <a:avLst/>
          </a:prstGeom>
          <a:noFill/>
        </p:spPr>
        <p:txBody>
          <a:bodyPr wrap="none" rtlCol="0">
            <a:spAutoFit/>
          </a:bodyPr>
          <a:lstStyle/>
          <a:p>
            <a:r>
              <a:rPr lang="en-US" sz="2400" dirty="0">
                <a:solidFill>
                  <a:schemeClr val="accent1"/>
                </a:solidFill>
                <a:latin typeface="Merriweather Sans ExtraBold" pitchFamily="2" charset="0"/>
              </a:rPr>
              <a:t>NHƯỢC ĐIỂM</a:t>
            </a:r>
          </a:p>
        </p:txBody>
      </p:sp>
      <p:sp>
        <p:nvSpPr>
          <p:cNvPr id="10" name="TextBox 9">
            <a:extLst>
              <a:ext uri="{FF2B5EF4-FFF2-40B4-BE49-F238E27FC236}">
                <a16:creationId xmlns:a16="http://schemas.microsoft.com/office/drawing/2014/main" id="{57BDE2CB-1B32-A1AA-EEC4-FF753288D828}"/>
              </a:ext>
            </a:extLst>
          </p:cNvPr>
          <p:cNvSpPr txBox="1"/>
          <p:nvPr/>
        </p:nvSpPr>
        <p:spPr>
          <a:xfrm>
            <a:off x="956147" y="5695032"/>
            <a:ext cx="10843504" cy="12950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vi-VN" dirty="0">
                <a:latin typeface="Merriweather Sans Light" pitchFamily="2" charset="0"/>
              </a:rPr>
              <a:t>Nhược điểm chính của trie là nó chiếm rất nhiều bộ nhớ để lưu trữ tất cả các chuỗi.</a:t>
            </a:r>
            <a:endParaRPr lang="en-US" dirty="0">
              <a:latin typeface="Merriweather Sans Light" pitchFamily="2" charset="0"/>
            </a:endParaRPr>
          </a:p>
          <a:p>
            <a:pPr marL="285750" indent="-285750">
              <a:lnSpc>
                <a:spcPct val="150000"/>
              </a:lnSpc>
              <a:buFont typeface="Arial" panose="020B0604020202020204" pitchFamily="34" charset="0"/>
              <a:buChar char="•"/>
            </a:pPr>
            <a:r>
              <a:rPr lang="vi-VN" dirty="0">
                <a:latin typeface="Merriweather Sans Light" pitchFamily="2" charset="0"/>
              </a:rPr>
              <a:t>Đối với mỗi nút, chúng ta có quá nhiều con trỏ nút bằng số ký tự trong trường hợp xấu nhất. </a:t>
            </a:r>
            <a:endParaRPr lang="en-US" dirty="0">
              <a:latin typeface="Merriweather Sans Light" pitchFamily="2" charset="0"/>
            </a:endParaRPr>
          </a:p>
          <a:p>
            <a:pPr marL="285750" indent="-285750">
              <a:lnSpc>
                <a:spcPct val="150000"/>
              </a:lnSpc>
              <a:buFont typeface="Arial" panose="020B0604020202020204" pitchFamily="34" charset="0"/>
              <a:buChar char="•"/>
            </a:pPr>
            <a:endParaRPr lang="en-US" dirty="0">
              <a:latin typeface="Merriweather Sans Light" pitchFamily="2" charset="0"/>
            </a:endParaRPr>
          </a:p>
        </p:txBody>
      </p:sp>
    </p:spTree>
    <p:extLst>
      <p:ext uri="{BB962C8B-B14F-4D97-AF65-F5344CB8AC3E}">
        <p14:creationId xmlns:p14="http://schemas.microsoft.com/office/powerpoint/2010/main" val="4193332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60720" y="585216"/>
            <a:ext cx="5276088" cy="2276856"/>
          </a:xfrm>
        </p:spPr>
        <p:txBody>
          <a:bodyPr/>
          <a:lstStyle/>
          <a:p>
            <a:r>
              <a:rPr lang="en-US" dirty="0"/>
              <a:t>Thank you</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21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8"/>
            <a:ext cx="2788920" cy="365125"/>
          </a:xfrm>
        </p:spPr>
        <p:txBody>
          <a:bodyPr/>
          <a:lstStyle/>
          <a:p>
            <a:r>
              <a:rPr lang="en-US" dirty="0">
                <a:latin typeface="Merriweather Sans ExtraBold" pitchFamily="2" charset="0"/>
              </a:rPr>
              <a:t>CÂY TIỀN TỐ - TRIE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a:xfrm>
            <a:off x="1777111" y="407499"/>
            <a:ext cx="1952279" cy="1952279"/>
          </a:xfrm>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a:xfrm>
            <a:off x="3528345" y="1972581"/>
            <a:ext cx="2290065" cy="2273502"/>
          </a:xfr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a:xfrm>
            <a:off x="1092905" y="4018982"/>
            <a:ext cx="3854161" cy="2839018"/>
          </a:xfrm>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20" y="3127248"/>
            <a:ext cx="5276088" cy="1124712"/>
          </a:xfrm>
        </p:spPr>
        <p:txBody>
          <a:bodyPr/>
          <a:lstStyle/>
          <a:p>
            <a:r>
              <a:rPr lang="en-US" dirty="0"/>
              <a:t>Lê Duy Hiệp</a:t>
            </a:r>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a:xfrm>
            <a:off x="5579539" y="4386312"/>
            <a:ext cx="3119293" cy="2462810"/>
          </a:xfrm>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6190488" cy="1179576"/>
          </a:xfrm>
        </p:spPr>
        <p:txBody>
          <a:bodyPr/>
          <a:lstStyle/>
          <a:p>
            <a:r>
              <a:rPr lang="en-US" sz="4000" dirty="0">
                <a:latin typeface="Merriweather Sans Medium" pitchFamily="2" charset="0"/>
              </a:rPr>
              <a:t>CÂY NHỊ PHÂN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latin typeface="Merriweather Sans Light" pitchFamily="2" charset="0"/>
              </a:rPr>
              <a:t>CÂY NHỊ PHÂN - TRIE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3346704"/>
          </a:xfrm>
        </p:spPr>
        <p:txBody>
          <a:bodyPr/>
          <a:lstStyle/>
          <a:p>
            <a:r>
              <a:rPr lang="en-US" dirty="0">
                <a:solidFill>
                  <a:schemeClr val="accent1"/>
                </a:solidFill>
                <a:latin typeface="Merriweather Sans Medium" pitchFamily="2" charset="0"/>
              </a:rPr>
              <a:t>C</a:t>
            </a:r>
            <a:r>
              <a:rPr lang="vi-VN" dirty="0">
                <a:solidFill>
                  <a:schemeClr val="accent1"/>
                </a:solidFill>
                <a:latin typeface="Merriweather Sans Medium" pitchFamily="2" charset="0"/>
              </a:rPr>
              <a:t>ây tiền tố</a:t>
            </a:r>
            <a:r>
              <a:rPr lang="en-US" dirty="0">
                <a:solidFill>
                  <a:schemeClr val="accent1"/>
                </a:solidFill>
                <a:latin typeface="Merriweather Sans Medium" pitchFamily="2" charset="0"/>
              </a:rPr>
              <a:t> - </a:t>
            </a:r>
            <a:r>
              <a:rPr lang="en-US" dirty="0" err="1">
                <a:solidFill>
                  <a:schemeClr val="accent1"/>
                </a:solidFill>
                <a:latin typeface="Merriweather Sans Medium" pitchFamily="2" charset="0"/>
              </a:rPr>
              <a:t>Trie</a:t>
            </a:r>
            <a:r>
              <a:rPr lang="vi-VN" dirty="0">
                <a:latin typeface="Merriweather Sans Light" pitchFamily="2" charset="0"/>
              </a:rPr>
              <a:t>, là một cấu trúc dữ liệu dạng cây hữu dụng được dùng để quản lí một tập hợp các xâu. Mặc dù dễ hiểu và dễ cài đặt, trie lại có rất nhiều ứng dụng. </a:t>
            </a:r>
            <a:endParaRPr lang="en-US" dirty="0">
              <a:latin typeface="Merriweather Sans Light" pitchFamily="2" charset="0"/>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3</a:t>
            </a:fld>
            <a:endParaRPr lang="en-US" dirty="0"/>
          </a:p>
        </p:txBody>
      </p:sp>
      <p:pic>
        <p:nvPicPr>
          <p:cNvPr id="7" name="Picture 6">
            <a:extLst>
              <a:ext uri="{FF2B5EF4-FFF2-40B4-BE49-F238E27FC236}">
                <a16:creationId xmlns:a16="http://schemas.microsoft.com/office/drawing/2014/main" id="{8E416994-F02D-4F76-E006-E5D5118972E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46697" y="1991360"/>
            <a:ext cx="4722553" cy="3799839"/>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2340864"/>
          </a:xfrm>
        </p:spPr>
        <p:txBody>
          <a:bodyPr/>
          <a:lstStyle/>
          <a:p>
            <a:r>
              <a:rPr lang="en-US" dirty="0">
                <a:latin typeface="Merriweather Sans Medium" pitchFamily="2" charset="0"/>
              </a:rPr>
              <a:t>CÂY NHỊ PHÂN LÀ GÌ?</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38890"/>
            <a:ext cx="9144000" cy="450613"/>
          </a:xfrm>
        </p:spPr>
        <p:txBody>
          <a:bodyPr/>
          <a:lstStyle/>
          <a:p>
            <a:r>
              <a:rPr lang="en-US" dirty="0">
                <a:latin typeface="Merriweather Sans Light" pitchFamily="2" charset="0"/>
              </a:rPr>
              <a:t>GIỚI THIỆU VỀ CÂY NHỊ PHÂN</a:t>
            </a: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5</a:t>
            </a:fld>
            <a:endParaRPr lang="en-US" dirty="0"/>
          </a:p>
        </p:txBody>
      </p:sp>
      <p:sp>
        <p:nvSpPr>
          <p:cNvPr id="3" name="Title 2">
            <a:extLst>
              <a:ext uri="{FF2B5EF4-FFF2-40B4-BE49-F238E27FC236}">
                <a16:creationId xmlns:a16="http://schemas.microsoft.com/office/drawing/2014/main" id="{991FD60B-F9A7-AC7E-2AAD-0E68968A6C92}"/>
              </a:ext>
            </a:extLst>
          </p:cNvPr>
          <p:cNvSpPr>
            <a:spLocks noGrp="1"/>
          </p:cNvSpPr>
          <p:nvPr>
            <p:ph type="title"/>
          </p:nvPr>
        </p:nvSpPr>
        <p:spPr/>
        <p:txBody>
          <a:bodyPr/>
          <a:lstStyle/>
          <a:p>
            <a:r>
              <a:rPr lang="en-US" dirty="0">
                <a:latin typeface="Merriweather Sans Medium" pitchFamily="2" charset="0"/>
              </a:rPr>
              <a:t>CÂY NHỊ PHÂN</a:t>
            </a:r>
          </a:p>
        </p:txBody>
      </p:sp>
      <p:sp>
        <p:nvSpPr>
          <p:cNvPr id="8" name="TextBox 7">
            <a:extLst>
              <a:ext uri="{FF2B5EF4-FFF2-40B4-BE49-F238E27FC236}">
                <a16:creationId xmlns:a16="http://schemas.microsoft.com/office/drawing/2014/main" id="{894B240D-2E32-88CE-1668-BA9646AD0307}"/>
              </a:ext>
            </a:extLst>
          </p:cNvPr>
          <p:cNvSpPr txBox="1"/>
          <p:nvPr/>
        </p:nvSpPr>
        <p:spPr>
          <a:xfrm>
            <a:off x="838200" y="2247900"/>
            <a:ext cx="10205720" cy="2541593"/>
          </a:xfrm>
          <a:prstGeom prst="rect">
            <a:avLst/>
          </a:prstGeom>
          <a:noFill/>
        </p:spPr>
        <p:txBody>
          <a:bodyPr wrap="square">
            <a:spAutoFit/>
          </a:bodyPr>
          <a:lstStyle/>
          <a:p>
            <a:pPr>
              <a:lnSpc>
                <a:spcPct val="150000"/>
              </a:lnSpc>
            </a:pPr>
            <a:r>
              <a:rPr lang="vi-VN" i="1" dirty="0">
                <a:latin typeface="Merriweather Sans Light" pitchFamily="2" charset="0"/>
              </a:rPr>
              <a:t>Cấu trúc dữ liệu Trie được xác định là một cấu trúc dữ liệu dựa trên cây được sử dụng để lưu trữ một tập hợp các chuỗi và thực hiện các hoạt động tìm kiếm hiệu quả trên chúng. Từ "Trie" được xuất phát từ </a:t>
            </a:r>
            <a:r>
              <a:rPr lang="en-US" i="1" dirty="0">
                <a:latin typeface="Merriweather Sans Light" pitchFamily="2" charset="0"/>
              </a:rPr>
              <a:t> “</a:t>
            </a:r>
            <a:r>
              <a:rPr lang="en-US" i="1" dirty="0" err="1">
                <a:latin typeface="Merriweather Sans Light" pitchFamily="2" charset="0"/>
              </a:rPr>
              <a:t>reTRIEve</a:t>
            </a:r>
            <a:r>
              <a:rPr lang="en-US" i="1" dirty="0">
                <a:latin typeface="Merriweather Sans Light" pitchFamily="2" charset="0"/>
              </a:rPr>
              <a:t>”</a:t>
            </a:r>
            <a:r>
              <a:rPr lang="vi-VN" i="1" dirty="0">
                <a:latin typeface="Merriweather Sans Light" pitchFamily="2" charset="0"/>
              </a:rPr>
              <a:t>, có nghĩa là tìm kiếm hoặc thu được một cái gì đó.</a:t>
            </a:r>
            <a:endParaRPr lang="vi-VN" dirty="0">
              <a:latin typeface="Merriweather Sans Light" pitchFamily="2" charset="0"/>
            </a:endParaRPr>
          </a:p>
          <a:p>
            <a:pPr>
              <a:lnSpc>
                <a:spcPct val="150000"/>
              </a:lnSpc>
            </a:pPr>
            <a:r>
              <a:rPr lang="vi-VN" i="1" dirty="0">
                <a:latin typeface="Merriweather Sans Light" pitchFamily="2" charset="0"/>
              </a:rPr>
              <a:t>Trie tuân theo một số thuộc tính: Nếu hai chuỗi có một tiền tố chung thì chúng sẽ có cùng một tổ tiên trong trie. Trie có thể được sử dụng để sắp xếp một tập hợp các chuỗi theo thứ tự chữ cái cũng như tìm kiếm xem một chuỗi với tiền tố đã cho có hiện diện trong trie hay không.</a:t>
            </a:r>
            <a:endParaRPr lang="vi-VN" dirty="0">
              <a:latin typeface="Merriweather Sans Light" pitchFamily="2" charset="0"/>
            </a:endParaRPr>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6</a:t>
            </a:fld>
            <a:endParaRPr lang="en-US" dirty="0"/>
          </a:p>
        </p:txBody>
      </p:sp>
      <p:sp>
        <p:nvSpPr>
          <p:cNvPr id="3" name="Title 2">
            <a:extLst>
              <a:ext uri="{FF2B5EF4-FFF2-40B4-BE49-F238E27FC236}">
                <a16:creationId xmlns:a16="http://schemas.microsoft.com/office/drawing/2014/main" id="{991FD60B-F9A7-AC7E-2AAD-0E68968A6C92}"/>
              </a:ext>
            </a:extLst>
          </p:cNvPr>
          <p:cNvSpPr>
            <a:spLocks noGrp="1"/>
          </p:cNvSpPr>
          <p:nvPr>
            <p:ph type="title"/>
          </p:nvPr>
        </p:nvSpPr>
        <p:spPr/>
        <p:txBody>
          <a:bodyPr/>
          <a:lstStyle/>
          <a:p>
            <a:r>
              <a:rPr lang="en-US" dirty="0" err="1">
                <a:latin typeface="Merriweather Sans Medium" pitchFamily="2" charset="0"/>
              </a:rPr>
              <a:t>Tại</a:t>
            </a:r>
            <a:r>
              <a:rPr lang="en-US" dirty="0">
                <a:latin typeface="Merriweather Sans Medium" pitchFamily="2" charset="0"/>
              </a:rPr>
              <a:t> </a:t>
            </a:r>
            <a:r>
              <a:rPr lang="en-US" dirty="0" err="1">
                <a:latin typeface="Merriweather Sans Medium" pitchFamily="2" charset="0"/>
              </a:rPr>
              <a:t>sao</a:t>
            </a:r>
            <a:r>
              <a:rPr lang="en-US" dirty="0">
                <a:latin typeface="Merriweather Sans Medium" pitchFamily="2" charset="0"/>
              </a:rPr>
              <a:t> </a:t>
            </a:r>
            <a:r>
              <a:rPr lang="en-US" dirty="0" err="1">
                <a:latin typeface="Merriweather Sans Medium" pitchFamily="2" charset="0"/>
              </a:rPr>
              <a:t>sử</a:t>
            </a:r>
            <a:r>
              <a:rPr lang="en-US" dirty="0">
                <a:latin typeface="Merriweather Sans Medium" pitchFamily="2" charset="0"/>
              </a:rPr>
              <a:t> </a:t>
            </a:r>
            <a:r>
              <a:rPr lang="en-US" dirty="0" err="1">
                <a:latin typeface="Merriweather Sans Medium" pitchFamily="2" charset="0"/>
              </a:rPr>
              <a:t>dụng</a:t>
            </a:r>
            <a:r>
              <a:rPr lang="en-US" dirty="0">
                <a:latin typeface="Merriweather Sans Medium" pitchFamily="2" charset="0"/>
              </a:rPr>
              <a:t> </a:t>
            </a:r>
            <a:r>
              <a:rPr lang="en-US" dirty="0" err="1">
                <a:latin typeface="Merriweather Sans Medium" pitchFamily="2" charset="0"/>
              </a:rPr>
              <a:t>cây</a:t>
            </a:r>
            <a:r>
              <a:rPr lang="en-US" dirty="0">
                <a:latin typeface="Merriweather Sans Medium" pitchFamily="2" charset="0"/>
              </a:rPr>
              <a:t> </a:t>
            </a:r>
            <a:r>
              <a:rPr lang="en-US" dirty="0" err="1">
                <a:latin typeface="Merriweather Sans Medium" pitchFamily="2" charset="0"/>
              </a:rPr>
              <a:t>nhị</a:t>
            </a:r>
            <a:r>
              <a:rPr lang="en-US" dirty="0">
                <a:latin typeface="Merriweather Sans Medium" pitchFamily="2" charset="0"/>
              </a:rPr>
              <a:t> </a:t>
            </a:r>
            <a:r>
              <a:rPr lang="en-US" dirty="0" err="1">
                <a:latin typeface="Merriweather Sans Medium" pitchFamily="2" charset="0"/>
              </a:rPr>
              <a:t>phân</a:t>
            </a:r>
            <a:r>
              <a:rPr lang="en-US" dirty="0">
                <a:latin typeface="Merriweather Sans Medium" pitchFamily="2" charset="0"/>
              </a:rPr>
              <a:t>?</a:t>
            </a:r>
          </a:p>
        </p:txBody>
      </p:sp>
      <p:sp>
        <p:nvSpPr>
          <p:cNvPr id="4" name="TextBox 3">
            <a:extLst>
              <a:ext uri="{FF2B5EF4-FFF2-40B4-BE49-F238E27FC236}">
                <a16:creationId xmlns:a16="http://schemas.microsoft.com/office/drawing/2014/main" id="{EB5BB1F5-C71E-6E47-868C-9D7A68FD471A}"/>
              </a:ext>
            </a:extLst>
          </p:cNvPr>
          <p:cNvSpPr txBox="1"/>
          <p:nvPr/>
        </p:nvSpPr>
        <p:spPr>
          <a:xfrm>
            <a:off x="838200" y="2198638"/>
            <a:ext cx="10363200" cy="2126095"/>
          </a:xfrm>
          <a:prstGeom prst="rect">
            <a:avLst/>
          </a:prstGeom>
          <a:noFill/>
        </p:spPr>
        <p:txBody>
          <a:bodyPr wrap="square">
            <a:spAutoFit/>
          </a:bodyPr>
          <a:lstStyle/>
          <a:p>
            <a:pPr>
              <a:lnSpc>
                <a:spcPct val="150000"/>
              </a:lnSpc>
            </a:pPr>
            <a:r>
              <a:rPr lang="vi-VN" dirty="0">
                <a:latin typeface="Merriweather Sans Light" pitchFamily="2" charset="0"/>
              </a:rPr>
              <a:t>Cấu trúc dữ liệu Trie được sử dụng để lưu trữ và tìm kiếm dữ liệu</a:t>
            </a:r>
            <a:r>
              <a:rPr lang="en-US" dirty="0">
                <a:latin typeface="Merriweather Sans Light" pitchFamily="2" charset="0"/>
              </a:rPr>
              <a:t> </a:t>
            </a:r>
            <a:r>
              <a:rPr lang="en-US" dirty="0" err="1">
                <a:latin typeface="Merriweather Sans Light" pitchFamily="2" charset="0"/>
              </a:rPr>
              <a:t>nhanh</a:t>
            </a:r>
            <a:r>
              <a:rPr lang="en-US" dirty="0">
                <a:latin typeface="Merriweather Sans Light" pitchFamily="2" charset="0"/>
              </a:rPr>
              <a:t> </a:t>
            </a:r>
            <a:r>
              <a:rPr lang="en-US" dirty="0" err="1">
                <a:latin typeface="Merriweather Sans Light" pitchFamily="2" charset="0"/>
              </a:rPr>
              <a:t>chóng</a:t>
            </a:r>
            <a:r>
              <a:rPr lang="en-US" dirty="0">
                <a:latin typeface="Merriweather Sans Light" pitchFamily="2" charset="0"/>
              </a:rPr>
              <a:t>.</a:t>
            </a:r>
          </a:p>
          <a:p>
            <a:pPr>
              <a:lnSpc>
                <a:spcPct val="150000"/>
              </a:lnSpc>
            </a:pPr>
            <a:r>
              <a:rPr lang="vi-VN" dirty="0">
                <a:latin typeface="Merriweather Sans Light" pitchFamily="2" charset="0"/>
              </a:rPr>
              <a:t>Một trie cơ bản có thể thực hiện ba thao tác sau với độ phức tạp thời gian tuyến tính:</a:t>
            </a:r>
          </a:p>
          <a:p>
            <a:pPr marL="285750" indent="-285750">
              <a:lnSpc>
                <a:spcPct val="150000"/>
              </a:lnSpc>
              <a:buFont typeface="Arial" panose="020B0604020202020204" pitchFamily="34" charset="0"/>
              <a:buChar char="•"/>
            </a:pPr>
            <a:r>
              <a:rPr lang="vi-VN" dirty="0">
                <a:latin typeface="Merriweather Sans Light" pitchFamily="2" charset="0"/>
              </a:rPr>
              <a:t>Thêm một xâu vào tập hợp</a:t>
            </a:r>
          </a:p>
          <a:p>
            <a:pPr marL="285750" indent="-285750">
              <a:lnSpc>
                <a:spcPct val="150000"/>
              </a:lnSpc>
              <a:buFont typeface="Arial" panose="020B0604020202020204" pitchFamily="34" charset="0"/>
              <a:buChar char="•"/>
            </a:pPr>
            <a:r>
              <a:rPr lang="vi-VN" dirty="0">
                <a:latin typeface="Merriweather Sans Light" pitchFamily="2" charset="0"/>
              </a:rPr>
              <a:t>Xóa một xâu khỏi tập hợp</a:t>
            </a:r>
          </a:p>
          <a:p>
            <a:pPr marL="285750" indent="-285750">
              <a:lnSpc>
                <a:spcPct val="150000"/>
              </a:lnSpc>
              <a:buFont typeface="Arial" panose="020B0604020202020204" pitchFamily="34" charset="0"/>
              <a:buChar char="•"/>
            </a:pPr>
            <a:r>
              <a:rPr lang="vi-VN" dirty="0">
                <a:latin typeface="Merriweather Sans Light" pitchFamily="2" charset="0"/>
              </a:rPr>
              <a:t>Kiểm tra một xâu có nằm trong tập hợp đó hay không</a:t>
            </a:r>
            <a:r>
              <a:rPr lang="en-US" dirty="0">
                <a:latin typeface="Merriweather Sans Light" pitchFamily="2" charset="0"/>
              </a:rPr>
              <a:t>?</a:t>
            </a:r>
          </a:p>
        </p:txBody>
      </p:sp>
    </p:spTree>
    <p:extLst>
      <p:ext uri="{BB962C8B-B14F-4D97-AF65-F5344CB8AC3E}">
        <p14:creationId xmlns:p14="http://schemas.microsoft.com/office/powerpoint/2010/main" val="355730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2340864"/>
          </a:xfrm>
        </p:spPr>
        <p:txBody>
          <a:bodyPr/>
          <a:lstStyle/>
          <a:p>
            <a:r>
              <a:rPr lang="en-US" dirty="0">
                <a:latin typeface="Merriweather Sans Medium" pitchFamily="2" charset="0"/>
              </a:rPr>
              <a:t>CẤU TRÚC</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38890"/>
            <a:ext cx="9144000" cy="450613"/>
          </a:xfrm>
        </p:spPr>
        <p:txBody>
          <a:bodyPr/>
          <a:lstStyle/>
          <a:p>
            <a:r>
              <a:rPr lang="en-US" dirty="0">
                <a:latin typeface="Merriweather Sans Medium" pitchFamily="2" charset="0"/>
              </a:rPr>
              <a:t>CẤU TRÚC CỦA MỘT CÂY NHỊ PHÂN</a:t>
            </a:r>
            <a:endParaRPr lang="en-US" dirty="0">
              <a:latin typeface="Merriweather Sans Light" pitchFamily="2" charset="0"/>
            </a:endParaRPr>
          </a:p>
        </p:txBody>
      </p:sp>
    </p:spTree>
    <p:extLst>
      <p:ext uri="{BB962C8B-B14F-4D97-AF65-F5344CB8AC3E}">
        <p14:creationId xmlns:p14="http://schemas.microsoft.com/office/powerpoint/2010/main" val="158117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8</a:t>
            </a:fld>
            <a:endParaRPr lang="en-US" dirty="0"/>
          </a:p>
        </p:txBody>
      </p:sp>
      <p:sp>
        <p:nvSpPr>
          <p:cNvPr id="3" name="Title 2">
            <a:extLst>
              <a:ext uri="{FF2B5EF4-FFF2-40B4-BE49-F238E27FC236}">
                <a16:creationId xmlns:a16="http://schemas.microsoft.com/office/drawing/2014/main" id="{991FD60B-F9A7-AC7E-2AAD-0E68968A6C92}"/>
              </a:ext>
            </a:extLst>
          </p:cNvPr>
          <p:cNvSpPr>
            <a:spLocks noGrp="1"/>
          </p:cNvSpPr>
          <p:nvPr>
            <p:ph type="title"/>
          </p:nvPr>
        </p:nvSpPr>
        <p:spPr/>
        <p:txBody>
          <a:bodyPr/>
          <a:lstStyle/>
          <a:p>
            <a:r>
              <a:rPr lang="en-US" dirty="0">
                <a:latin typeface="Merriweather Sans Medium" pitchFamily="2" charset="0"/>
              </a:rPr>
              <a:t>CẤU TRÚC</a:t>
            </a:r>
          </a:p>
        </p:txBody>
      </p:sp>
      <p:sp>
        <p:nvSpPr>
          <p:cNvPr id="2" name="Oval 1">
            <a:extLst>
              <a:ext uri="{FF2B5EF4-FFF2-40B4-BE49-F238E27FC236}">
                <a16:creationId xmlns:a16="http://schemas.microsoft.com/office/drawing/2014/main" id="{DA0C6E55-A95F-9B40-E51B-5ED445232CA1}"/>
              </a:ext>
            </a:extLst>
          </p:cNvPr>
          <p:cNvSpPr/>
          <p:nvPr/>
        </p:nvSpPr>
        <p:spPr>
          <a:xfrm>
            <a:off x="7234952" y="732861"/>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ROOT</a:t>
            </a:r>
          </a:p>
        </p:txBody>
      </p:sp>
      <p:sp>
        <p:nvSpPr>
          <p:cNvPr id="5" name="TextBox 4">
            <a:extLst>
              <a:ext uri="{FF2B5EF4-FFF2-40B4-BE49-F238E27FC236}">
                <a16:creationId xmlns:a16="http://schemas.microsoft.com/office/drawing/2014/main" id="{6C8DF987-8A0A-4A83-D4AD-9CF2329BB984}"/>
              </a:ext>
            </a:extLst>
          </p:cNvPr>
          <p:cNvSpPr txBox="1"/>
          <p:nvPr/>
        </p:nvSpPr>
        <p:spPr>
          <a:xfrm>
            <a:off x="838200" y="2193206"/>
            <a:ext cx="3702956" cy="1569660"/>
          </a:xfrm>
          <a:prstGeom prst="rect">
            <a:avLst/>
          </a:prstGeom>
          <a:noFill/>
        </p:spPr>
        <p:txBody>
          <a:bodyPr wrap="square" rtlCol="0">
            <a:spAutoFit/>
          </a:bodyPr>
          <a:lstStyle/>
          <a:p>
            <a:r>
              <a:rPr lang="en-US" sz="2400" dirty="0" err="1">
                <a:latin typeface="Merriweather Sans Light" pitchFamily="2" charset="0"/>
              </a:rPr>
              <a:t>Một</a:t>
            </a:r>
            <a:r>
              <a:rPr lang="en-US" sz="2400" dirty="0">
                <a:latin typeface="Merriweather Sans Light" pitchFamily="2" charset="0"/>
              </a:rPr>
              <a:t> </a:t>
            </a:r>
            <a:r>
              <a:rPr lang="en-US" sz="2400" dirty="0" err="1">
                <a:latin typeface="Merriweather Sans Light" pitchFamily="2" charset="0"/>
              </a:rPr>
              <a:t>cây</a:t>
            </a:r>
            <a:r>
              <a:rPr lang="en-US" sz="2400" dirty="0">
                <a:latin typeface="Merriweather Sans Light" pitchFamily="2" charset="0"/>
              </a:rPr>
              <a:t> </a:t>
            </a:r>
            <a:r>
              <a:rPr lang="en-US" sz="2400" dirty="0" err="1">
                <a:latin typeface="Merriweather Sans Light" pitchFamily="2" charset="0"/>
              </a:rPr>
              <a:t>tiền</a:t>
            </a:r>
            <a:r>
              <a:rPr lang="en-US" sz="2400" dirty="0">
                <a:latin typeface="Merriweather Sans Light" pitchFamily="2" charset="0"/>
              </a:rPr>
              <a:t> </a:t>
            </a:r>
            <a:r>
              <a:rPr lang="en-US" sz="2400" dirty="0" err="1">
                <a:latin typeface="Merriweather Sans Light" pitchFamily="2" charset="0"/>
              </a:rPr>
              <a:t>tố</a:t>
            </a:r>
            <a:r>
              <a:rPr lang="en-US" sz="2400" dirty="0">
                <a:latin typeface="Merriweather Sans Light" pitchFamily="2" charset="0"/>
              </a:rPr>
              <a:t> </a:t>
            </a:r>
            <a:r>
              <a:rPr lang="en-US" sz="2400" dirty="0" err="1">
                <a:latin typeface="Merriweather Sans Light" pitchFamily="2" charset="0"/>
              </a:rPr>
              <a:t>với</a:t>
            </a:r>
            <a:r>
              <a:rPr lang="en-US" sz="2400" dirty="0">
                <a:latin typeface="Merriweather Sans Light" pitchFamily="2" charset="0"/>
              </a:rPr>
              <a:t> </a:t>
            </a:r>
            <a:r>
              <a:rPr lang="en-US" sz="2400" dirty="0" err="1">
                <a:latin typeface="Merriweather Sans Light" pitchFamily="2" charset="0"/>
              </a:rPr>
              <a:t>các</a:t>
            </a:r>
            <a:r>
              <a:rPr lang="en-US" sz="2400" dirty="0">
                <a:latin typeface="Merriweather Sans Light" pitchFamily="2" charset="0"/>
              </a:rPr>
              <a:t> </a:t>
            </a:r>
            <a:r>
              <a:rPr lang="en-US" sz="2400" dirty="0" err="1">
                <a:latin typeface="Merriweather Sans Light" pitchFamily="2" charset="0"/>
              </a:rPr>
              <a:t>từ</a:t>
            </a:r>
            <a:r>
              <a:rPr lang="en-US" sz="2400" dirty="0">
                <a:latin typeface="Merriweather Sans Light" pitchFamily="2" charset="0"/>
              </a:rPr>
              <a:t> </a:t>
            </a:r>
            <a:r>
              <a:rPr lang="en-US" sz="2400" dirty="0" err="1">
                <a:latin typeface="Merriweather Sans Light" pitchFamily="2" charset="0"/>
              </a:rPr>
              <a:t>khoá</a:t>
            </a:r>
            <a:r>
              <a:rPr lang="en-US" sz="2400" dirty="0">
                <a:latin typeface="Merriweather Sans Light" pitchFamily="2" charset="0"/>
              </a:rPr>
              <a:t>:</a:t>
            </a:r>
          </a:p>
          <a:p>
            <a:r>
              <a:rPr lang="en-US" sz="2400" dirty="0">
                <a:latin typeface="Merriweather Sans Light" pitchFamily="2" charset="0"/>
              </a:rPr>
              <a:t>DS, DSA, CS, data, tree, </a:t>
            </a:r>
            <a:r>
              <a:rPr lang="en-US" sz="2400" dirty="0" err="1">
                <a:latin typeface="Merriweather Sans Light" pitchFamily="2" charset="0"/>
              </a:rPr>
              <a:t>trie</a:t>
            </a:r>
            <a:r>
              <a:rPr lang="en-US" sz="2400" dirty="0">
                <a:latin typeface="Merriweather Sans Light" pitchFamily="2" charset="0"/>
              </a:rPr>
              <a:t>.</a:t>
            </a:r>
          </a:p>
        </p:txBody>
      </p:sp>
      <p:cxnSp>
        <p:nvCxnSpPr>
          <p:cNvPr id="7" name="Straight Arrow Connector 6">
            <a:extLst>
              <a:ext uri="{FF2B5EF4-FFF2-40B4-BE49-F238E27FC236}">
                <a16:creationId xmlns:a16="http://schemas.microsoft.com/office/drawing/2014/main" id="{5830322F-D845-7BA0-A2ED-7FD44380BFAE}"/>
              </a:ext>
            </a:extLst>
          </p:cNvPr>
          <p:cNvCxnSpPr>
            <a:cxnSpLocks/>
            <a:stCxn id="2" idx="4"/>
            <a:endCxn id="10" idx="0"/>
          </p:cNvCxnSpPr>
          <p:nvPr/>
        </p:nvCxnSpPr>
        <p:spPr>
          <a:xfrm flipH="1">
            <a:off x="5553298" y="1237082"/>
            <a:ext cx="2341343" cy="53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180A061-6703-906C-CAAB-8849946A30CE}"/>
              </a:ext>
            </a:extLst>
          </p:cNvPr>
          <p:cNvSpPr/>
          <p:nvPr/>
        </p:nvSpPr>
        <p:spPr>
          <a:xfrm>
            <a:off x="4893609" y="1768909"/>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C</a:t>
            </a:r>
          </a:p>
        </p:txBody>
      </p:sp>
      <p:sp>
        <p:nvSpPr>
          <p:cNvPr id="13" name="Oval 12">
            <a:extLst>
              <a:ext uri="{FF2B5EF4-FFF2-40B4-BE49-F238E27FC236}">
                <a16:creationId xmlns:a16="http://schemas.microsoft.com/office/drawing/2014/main" id="{EFA98D7D-3F1A-B066-1ACB-A2B4B7A1E6B3}"/>
              </a:ext>
            </a:extLst>
          </p:cNvPr>
          <p:cNvSpPr/>
          <p:nvPr/>
        </p:nvSpPr>
        <p:spPr>
          <a:xfrm>
            <a:off x="7237970" y="1749143"/>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t>
            </a:r>
          </a:p>
        </p:txBody>
      </p:sp>
      <p:sp>
        <p:nvSpPr>
          <p:cNvPr id="14" name="Oval 13">
            <a:extLst>
              <a:ext uri="{FF2B5EF4-FFF2-40B4-BE49-F238E27FC236}">
                <a16:creationId xmlns:a16="http://schemas.microsoft.com/office/drawing/2014/main" id="{EEDAE50D-6CDA-1986-028D-C47038E48FC0}"/>
              </a:ext>
            </a:extLst>
          </p:cNvPr>
          <p:cNvSpPr/>
          <p:nvPr/>
        </p:nvSpPr>
        <p:spPr>
          <a:xfrm>
            <a:off x="10034422" y="1768908"/>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a:t>
            </a:r>
          </a:p>
        </p:txBody>
      </p:sp>
      <p:cxnSp>
        <p:nvCxnSpPr>
          <p:cNvPr id="16" name="Straight Arrow Connector 15">
            <a:extLst>
              <a:ext uri="{FF2B5EF4-FFF2-40B4-BE49-F238E27FC236}">
                <a16:creationId xmlns:a16="http://schemas.microsoft.com/office/drawing/2014/main" id="{81DC01E8-7E0B-ADE4-149D-84E9D7DD38FE}"/>
              </a:ext>
            </a:extLst>
          </p:cNvPr>
          <p:cNvCxnSpPr>
            <a:cxnSpLocks/>
            <a:stCxn id="2" idx="4"/>
            <a:endCxn id="13" idx="0"/>
          </p:cNvCxnSpPr>
          <p:nvPr/>
        </p:nvCxnSpPr>
        <p:spPr>
          <a:xfrm>
            <a:off x="7894641" y="1237082"/>
            <a:ext cx="3018" cy="512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D7BB4D-4CAF-736E-02FE-1751FFA8FF1B}"/>
              </a:ext>
            </a:extLst>
          </p:cNvPr>
          <p:cNvCxnSpPr>
            <a:cxnSpLocks/>
            <a:stCxn id="2" idx="4"/>
            <a:endCxn id="14" idx="0"/>
          </p:cNvCxnSpPr>
          <p:nvPr/>
        </p:nvCxnSpPr>
        <p:spPr>
          <a:xfrm>
            <a:off x="7894641" y="1237082"/>
            <a:ext cx="2799470" cy="531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A80EB6-97C2-207E-325C-0F0161560831}"/>
              </a:ext>
            </a:extLst>
          </p:cNvPr>
          <p:cNvCxnSpPr>
            <a:cxnSpLocks/>
            <a:stCxn id="10" idx="4"/>
            <a:endCxn id="24" idx="0"/>
          </p:cNvCxnSpPr>
          <p:nvPr/>
        </p:nvCxnSpPr>
        <p:spPr>
          <a:xfrm>
            <a:off x="5553298" y="2273130"/>
            <a:ext cx="0" cy="417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3420AEF0-EFE3-AF88-32A2-9BD79DFFCBD9}"/>
              </a:ext>
            </a:extLst>
          </p:cNvPr>
          <p:cNvSpPr/>
          <p:nvPr/>
        </p:nvSpPr>
        <p:spPr>
          <a:xfrm>
            <a:off x="4893609" y="2690753"/>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CS</a:t>
            </a:r>
          </a:p>
        </p:txBody>
      </p:sp>
      <p:sp>
        <p:nvSpPr>
          <p:cNvPr id="26" name="TextBox 25">
            <a:extLst>
              <a:ext uri="{FF2B5EF4-FFF2-40B4-BE49-F238E27FC236}">
                <a16:creationId xmlns:a16="http://schemas.microsoft.com/office/drawing/2014/main" id="{816E2942-6364-3E6E-F940-A9B49793B222}"/>
              </a:ext>
            </a:extLst>
          </p:cNvPr>
          <p:cNvSpPr txBox="1"/>
          <p:nvPr/>
        </p:nvSpPr>
        <p:spPr>
          <a:xfrm>
            <a:off x="5207091" y="2358094"/>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a:t>
            </a:r>
          </a:p>
        </p:txBody>
      </p:sp>
      <p:sp>
        <p:nvSpPr>
          <p:cNvPr id="27" name="TextBox 26">
            <a:extLst>
              <a:ext uri="{FF2B5EF4-FFF2-40B4-BE49-F238E27FC236}">
                <a16:creationId xmlns:a16="http://schemas.microsoft.com/office/drawing/2014/main" id="{611ACFC6-8DBB-E2C8-A88C-7488EC1AD501}"/>
              </a:ext>
            </a:extLst>
          </p:cNvPr>
          <p:cNvSpPr txBox="1"/>
          <p:nvPr/>
        </p:nvSpPr>
        <p:spPr>
          <a:xfrm>
            <a:off x="6615111" y="1202542"/>
            <a:ext cx="254165" cy="2800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a:t>
            </a:r>
          </a:p>
        </p:txBody>
      </p:sp>
      <p:sp>
        <p:nvSpPr>
          <p:cNvPr id="29" name="TextBox 28">
            <a:extLst>
              <a:ext uri="{FF2B5EF4-FFF2-40B4-BE49-F238E27FC236}">
                <a16:creationId xmlns:a16="http://schemas.microsoft.com/office/drawing/2014/main" id="{4CBB5DCA-FFAF-76D1-E2FE-D1958E552B01}"/>
              </a:ext>
            </a:extLst>
          </p:cNvPr>
          <p:cNvSpPr txBox="1"/>
          <p:nvPr/>
        </p:nvSpPr>
        <p:spPr>
          <a:xfrm>
            <a:off x="7593209" y="1394289"/>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
            </a:r>
          </a:p>
        </p:txBody>
      </p:sp>
      <p:sp>
        <p:nvSpPr>
          <p:cNvPr id="30" name="TextBox 29">
            <a:extLst>
              <a:ext uri="{FF2B5EF4-FFF2-40B4-BE49-F238E27FC236}">
                <a16:creationId xmlns:a16="http://schemas.microsoft.com/office/drawing/2014/main" id="{C4B7A9F8-A8E0-D24C-BCCC-E319C6583A56}"/>
              </a:ext>
            </a:extLst>
          </p:cNvPr>
          <p:cNvSpPr txBox="1"/>
          <p:nvPr/>
        </p:nvSpPr>
        <p:spPr>
          <a:xfrm>
            <a:off x="9274893" y="1261714"/>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a:t>
            </a:r>
          </a:p>
        </p:txBody>
      </p:sp>
      <p:cxnSp>
        <p:nvCxnSpPr>
          <p:cNvPr id="32" name="Straight Arrow Connector 31">
            <a:extLst>
              <a:ext uri="{FF2B5EF4-FFF2-40B4-BE49-F238E27FC236}">
                <a16:creationId xmlns:a16="http://schemas.microsoft.com/office/drawing/2014/main" id="{9FAF733A-543C-AF17-1837-45E80BAB9392}"/>
              </a:ext>
            </a:extLst>
          </p:cNvPr>
          <p:cNvCxnSpPr>
            <a:cxnSpLocks/>
            <a:stCxn id="13" idx="4"/>
            <a:endCxn id="37" idx="0"/>
          </p:cNvCxnSpPr>
          <p:nvPr/>
        </p:nvCxnSpPr>
        <p:spPr>
          <a:xfrm flipH="1">
            <a:off x="6954113" y="2253364"/>
            <a:ext cx="943546" cy="39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F5E9378-68DE-E5FA-4369-94CC0221BDA5}"/>
              </a:ext>
            </a:extLst>
          </p:cNvPr>
          <p:cNvSpPr txBox="1"/>
          <p:nvPr/>
        </p:nvSpPr>
        <p:spPr>
          <a:xfrm>
            <a:off x="7126825" y="2174506"/>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35" name="TextBox 34">
            <a:extLst>
              <a:ext uri="{FF2B5EF4-FFF2-40B4-BE49-F238E27FC236}">
                <a16:creationId xmlns:a16="http://schemas.microsoft.com/office/drawing/2014/main" id="{DDE457C3-C124-72F8-D5B9-27A8EC386E80}"/>
              </a:ext>
            </a:extLst>
          </p:cNvPr>
          <p:cNvSpPr txBox="1"/>
          <p:nvPr/>
        </p:nvSpPr>
        <p:spPr>
          <a:xfrm>
            <a:off x="6620936" y="3341549"/>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a:t>
            </a:r>
          </a:p>
        </p:txBody>
      </p:sp>
      <p:sp>
        <p:nvSpPr>
          <p:cNvPr id="36" name="TextBox 35">
            <a:extLst>
              <a:ext uri="{FF2B5EF4-FFF2-40B4-BE49-F238E27FC236}">
                <a16:creationId xmlns:a16="http://schemas.microsoft.com/office/drawing/2014/main" id="{A21BFF22-B15A-4AE1-2016-23B886184426}"/>
              </a:ext>
            </a:extLst>
          </p:cNvPr>
          <p:cNvSpPr txBox="1"/>
          <p:nvPr/>
        </p:nvSpPr>
        <p:spPr>
          <a:xfrm>
            <a:off x="6615616" y="4458729"/>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37" name="Oval 36">
            <a:extLst>
              <a:ext uri="{FF2B5EF4-FFF2-40B4-BE49-F238E27FC236}">
                <a16:creationId xmlns:a16="http://schemas.microsoft.com/office/drawing/2014/main" id="{91CFB210-0B82-FAAC-0026-8BCBEB5B159A}"/>
              </a:ext>
            </a:extLst>
          </p:cNvPr>
          <p:cNvSpPr/>
          <p:nvPr/>
        </p:nvSpPr>
        <p:spPr>
          <a:xfrm>
            <a:off x="6294424" y="2645272"/>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a:t>
            </a:r>
          </a:p>
        </p:txBody>
      </p:sp>
      <p:sp>
        <p:nvSpPr>
          <p:cNvPr id="39" name="Oval 38">
            <a:extLst>
              <a:ext uri="{FF2B5EF4-FFF2-40B4-BE49-F238E27FC236}">
                <a16:creationId xmlns:a16="http://schemas.microsoft.com/office/drawing/2014/main" id="{91F4DED5-5840-C003-1777-7E85F0427895}"/>
              </a:ext>
            </a:extLst>
          </p:cNvPr>
          <p:cNvSpPr/>
          <p:nvPr/>
        </p:nvSpPr>
        <p:spPr>
          <a:xfrm>
            <a:off x="6294424" y="3742347"/>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DAT</a:t>
            </a:r>
          </a:p>
        </p:txBody>
      </p:sp>
      <p:cxnSp>
        <p:nvCxnSpPr>
          <p:cNvPr id="41" name="Straight Arrow Connector 40">
            <a:extLst>
              <a:ext uri="{FF2B5EF4-FFF2-40B4-BE49-F238E27FC236}">
                <a16:creationId xmlns:a16="http://schemas.microsoft.com/office/drawing/2014/main" id="{1C899B3B-105A-CA25-A565-419B1003B031}"/>
              </a:ext>
            </a:extLst>
          </p:cNvPr>
          <p:cNvCxnSpPr>
            <a:cxnSpLocks/>
            <a:stCxn id="37" idx="4"/>
            <a:endCxn id="39" idx="0"/>
          </p:cNvCxnSpPr>
          <p:nvPr/>
        </p:nvCxnSpPr>
        <p:spPr>
          <a:xfrm>
            <a:off x="6954113" y="3149493"/>
            <a:ext cx="0" cy="59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4802B5C-6C05-D17C-AEBC-9F8EE8C8E916}"/>
              </a:ext>
            </a:extLst>
          </p:cNvPr>
          <p:cNvSpPr/>
          <p:nvPr/>
        </p:nvSpPr>
        <p:spPr>
          <a:xfrm>
            <a:off x="6294424" y="4790471"/>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DATA</a:t>
            </a:r>
          </a:p>
        </p:txBody>
      </p:sp>
      <p:cxnSp>
        <p:nvCxnSpPr>
          <p:cNvPr id="45" name="Straight Arrow Connector 44">
            <a:extLst>
              <a:ext uri="{FF2B5EF4-FFF2-40B4-BE49-F238E27FC236}">
                <a16:creationId xmlns:a16="http://schemas.microsoft.com/office/drawing/2014/main" id="{93F64DC2-8A6D-EDB4-DC35-260E120CA44D}"/>
              </a:ext>
            </a:extLst>
          </p:cNvPr>
          <p:cNvCxnSpPr>
            <a:cxnSpLocks/>
            <a:stCxn id="39" idx="4"/>
            <a:endCxn id="43" idx="0"/>
          </p:cNvCxnSpPr>
          <p:nvPr/>
        </p:nvCxnSpPr>
        <p:spPr>
          <a:xfrm>
            <a:off x="6954113" y="4246568"/>
            <a:ext cx="0" cy="54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D4A9CC-FC07-AE19-6A63-345F7C11CAA0}"/>
              </a:ext>
            </a:extLst>
          </p:cNvPr>
          <p:cNvCxnSpPr>
            <a:cxnSpLocks/>
            <a:stCxn id="13" idx="4"/>
            <a:endCxn id="51" idx="0"/>
          </p:cNvCxnSpPr>
          <p:nvPr/>
        </p:nvCxnSpPr>
        <p:spPr>
          <a:xfrm>
            <a:off x="7897659" y="2253364"/>
            <a:ext cx="728284" cy="39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6424AE7-22D2-24AC-F765-FA305ECF16ED}"/>
              </a:ext>
            </a:extLst>
          </p:cNvPr>
          <p:cNvSpPr txBox="1"/>
          <p:nvPr/>
        </p:nvSpPr>
        <p:spPr>
          <a:xfrm>
            <a:off x="8337142" y="2205350"/>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a:t>
            </a:r>
          </a:p>
        </p:txBody>
      </p:sp>
      <p:sp>
        <p:nvSpPr>
          <p:cNvPr id="50" name="TextBox 49">
            <a:extLst>
              <a:ext uri="{FF2B5EF4-FFF2-40B4-BE49-F238E27FC236}">
                <a16:creationId xmlns:a16="http://schemas.microsoft.com/office/drawing/2014/main" id="{2BF0353F-483F-BCC8-EED6-C891C2424DCE}"/>
              </a:ext>
            </a:extLst>
          </p:cNvPr>
          <p:cNvSpPr txBox="1"/>
          <p:nvPr/>
        </p:nvSpPr>
        <p:spPr>
          <a:xfrm>
            <a:off x="8340916" y="3341549"/>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a:t>
            </a:r>
          </a:p>
        </p:txBody>
      </p:sp>
      <p:sp>
        <p:nvSpPr>
          <p:cNvPr id="51" name="Oval 50">
            <a:extLst>
              <a:ext uri="{FF2B5EF4-FFF2-40B4-BE49-F238E27FC236}">
                <a16:creationId xmlns:a16="http://schemas.microsoft.com/office/drawing/2014/main" id="{C82B472C-75F2-1152-5BD5-643C34BAA440}"/>
              </a:ext>
            </a:extLst>
          </p:cNvPr>
          <p:cNvSpPr/>
          <p:nvPr/>
        </p:nvSpPr>
        <p:spPr>
          <a:xfrm>
            <a:off x="7966254" y="2645272"/>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DS</a:t>
            </a:r>
          </a:p>
        </p:txBody>
      </p:sp>
      <p:sp>
        <p:nvSpPr>
          <p:cNvPr id="52" name="Oval 51">
            <a:extLst>
              <a:ext uri="{FF2B5EF4-FFF2-40B4-BE49-F238E27FC236}">
                <a16:creationId xmlns:a16="http://schemas.microsoft.com/office/drawing/2014/main" id="{694B93A2-A20A-6CB3-33D6-61D6FDC8DFF1}"/>
              </a:ext>
            </a:extLst>
          </p:cNvPr>
          <p:cNvSpPr/>
          <p:nvPr/>
        </p:nvSpPr>
        <p:spPr>
          <a:xfrm>
            <a:off x="7966254" y="3742347"/>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DSA</a:t>
            </a:r>
          </a:p>
        </p:txBody>
      </p:sp>
      <p:cxnSp>
        <p:nvCxnSpPr>
          <p:cNvPr id="53" name="Straight Arrow Connector 52">
            <a:extLst>
              <a:ext uri="{FF2B5EF4-FFF2-40B4-BE49-F238E27FC236}">
                <a16:creationId xmlns:a16="http://schemas.microsoft.com/office/drawing/2014/main" id="{D7A2229E-D110-47BC-5005-BBD8704E1CAC}"/>
              </a:ext>
            </a:extLst>
          </p:cNvPr>
          <p:cNvCxnSpPr>
            <a:cxnSpLocks/>
            <a:stCxn id="51" idx="4"/>
            <a:endCxn id="52" idx="0"/>
          </p:cNvCxnSpPr>
          <p:nvPr/>
        </p:nvCxnSpPr>
        <p:spPr>
          <a:xfrm>
            <a:off x="8625943" y="3149493"/>
            <a:ext cx="0" cy="59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D562C61-BD8A-1696-5976-52E5404778A8}"/>
              </a:ext>
            </a:extLst>
          </p:cNvPr>
          <p:cNvCxnSpPr>
            <a:cxnSpLocks/>
            <a:stCxn id="24" idx="4"/>
            <a:endCxn id="59" idx="0"/>
          </p:cNvCxnSpPr>
          <p:nvPr/>
        </p:nvCxnSpPr>
        <p:spPr>
          <a:xfrm>
            <a:off x="5553298" y="3194974"/>
            <a:ext cx="1726" cy="545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8D476A82-CD9B-351E-C135-84B5D44EB199}"/>
              </a:ext>
            </a:extLst>
          </p:cNvPr>
          <p:cNvSpPr/>
          <p:nvPr/>
        </p:nvSpPr>
        <p:spPr>
          <a:xfrm>
            <a:off x="4895335" y="3740612"/>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62" name="Straight Arrow Connector 61">
            <a:extLst>
              <a:ext uri="{FF2B5EF4-FFF2-40B4-BE49-F238E27FC236}">
                <a16:creationId xmlns:a16="http://schemas.microsoft.com/office/drawing/2014/main" id="{2F228B8F-4D2F-FAFD-DD29-8EB847269A13}"/>
              </a:ext>
            </a:extLst>
          </p:cNvPr>
          <p:cNvCxnSpPr>
            <a:cxnSpLocks/>
            <a:stCxn id="43" idx="4"/>
            <a:endCxn id="63" idx="0"/>
          </p:cNvCxnSpPr>
          <p:nvPr/>
        </p:nvCxnSpPr>
        <p:spPr>
          <a:xfrm>
            <a:off x="6954113" y="5294692"/>
            <a:ext cx="0" cy="443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69F89D89-1A67-2D9B-7265-E4FB96C5BC77}"/>
              </a:ext>
            </a:extLst>
          </p:cNvPr>
          <p:cNvSpPr/>
          <p:nvPr/>
        </p:nvSpPr>
        <p:spPr>
          <a:xfrm>
            <a:off x="6411244" y="5737945"/>
            <a:ext cx="1085738" cy="414932"/>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70" name="Straight Arrow Connector 69">
            <a:extLst>
              <a:ext uri="{FF2B5EF4-FFF2-40B4-BE49-F238E27FC236}">
                <a16:creationId xmlns:a16="http://schemas.microsoft.com/office/drawing/2014/main" id="{AEB62DFE-6CC8-A0D3-2C10-3689C15F4F1A}"/>
              </a:ext>
            </a:extLst>
          </p:cNvPr>
          <p:cNvCxnSpPr>
            <a:cxnSpLocks/>
            <a:stCxn id="52" idx="4"/>
            <a:endCxn id="71" idx="0"/>
          </p:cNvCxnSpPr>
          <p:nvPr/>
        </p:nvCxnSpPr>
        <p:spPr>
          <a:xfrm flipH="1">
            <a:off x="8625941" y="4246568"/>
            <a:ext cx="2" cy="54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9237106-295B-D719-E5EC-731F185FFD18}"/>
              </a:ext>
            </a:extLst>
          </p:cNvPr>
          <p:cNvSpPr/>
          <p:nvPr/>
        </p:nvSpPr>
        <p:spPr>
          <a:xfrm>
            <a:off x="7966252" y="4790471"/>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76" name="Straight Arrow Connector 75">
            <a:extLst>
              <a:ext uri="{FF2B5EF4-FFF2-40B4-BE49-F238E27FC236}">
                <a16:creationId xmlns:a16="http://schemas.microsoft.com/office/drawing/2014/main" id="{252CAE6E-8ED9-D3F9-153E-553DA6DE37A7}"/>
              </a:ext>
            </a:extLst>
          </p:cNvPr>
          <p:cNvCxnSpPr>
            <a:cxnSpLocks/>
            <a:stCxn id="14" idx="4"/>
            <a:endCxn id="77" idx="0"/>
          </p:cNvCxnSpPr>
          <p:nvPr/>
        </p:nvCxnSpPr>
        <p:spPr>
          <a:xfrm flipH="1">
            <a:off x="10690691" y="2273129"/>
            <a:ext cx="3420" cy="37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FA1BB66-A115-CEC3-3756-0C0172136D9F}"/>
              </a:ext>
            </a:extLst>
          </p:cNvPr>
          <p:cNvSpPr/>
          <p:nvPr/>
        </p:nvSpPr>
        <p:spPr>
          <a:xfrm>
            <a:off x="10031002" y="2645272"/>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a:t>
            </a:r>
          </a:p>
        </p:txBody>
      </p:sp>
      <p:sp>
        <p:nvSpPr>
          <p:cNvPr id="80" name="TextBox 79">
            <a:extLst>
              <a:ext uri="{FF2B5EF4-FFF2-40B4-BE49-F238E27FC236}">
                <a16:creationId xmlns:a16="http://schemas.microsoft.com/office/drawing/2014/main" id="{234FF581-D46B-3571-9740-5EF832562085}"/>
              </a:ext>
            </a:extLst>
          </p:cNvPr>
          <p:cNvSpPr txBox="1"/>
          <p:nvPr/>
        </p:nvSpPr>
        <p:spPr>
          <a:xfrm>
            <a:off x="10817264" y="2385265"/>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a:t>
            </a:r>
          </a:p>
        </p:txBody>
      </p:sp>
      <p:cxnSp>
        <p:nvCxnSpPr>
          <p:cNvPr id="82" name="Straight Arrow Connector 81">
            <a:extLst>
              <a:ext uri="{FF2B5EF4-FFF2-40B4-BE49-F238E27FC236}">
                <a16:creationId xmlns:a16="http://schemas.microsoft.com/office/drawing/2014/main" id="{5A983548-655E-748D-4240-746B68CF2D3B}"/>
              </a:ext>
            </a:extLst>
          </p:cNvPr>
          <p:cNvCxnSpPr>
            <a:cxnSpLocks/>
            <a:stCxn id="77" idx="4"/>
            <a:endCxn id="111" idx="0"/>
          </p:cNvCxnSpPr>
          <p:nvPr/>
        </p:nvCxnSpPr>
        <p:spPr>
          <a:xfrm>
            <a:off x="10690691" y="3149493"/>
            <a:ext cx="786262" cy="59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D948024-B8F6-83EB-E097-5BAA7099F339}"/>
              </a:ext>
            </a:extLst>
          </p:cNvPr>
          <p:cNvCxnSpPr>
            <a:cxnSpLocks/>
            <a:stCxn id="77" idx="4"/>
            <a:endCxn id="106" idx="0"/>
          </p:cNvCxnSpPr>
          <p:nvPr/>
        </p:nvCxnSpPr>
        <p:spPr>
          <a:xfrm flipH="1">
            <a:off x="10023047" y="3149493"/>
            <a:ext cx="667644" cy="592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58EF835C-414B-64B4-2EC3-F15F51317CB2}"/>
              </a:ext>
            </a:extLst>
          </p:cNvPr>
          <p:cNvSpPr/>
          <p:nvPr/>
        </p:nvSpPr>
        <p:spPr>
          <a:xfrm>
            <a:off x="9363358" y="3742346"/>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TRE</a:t>
            </a:r>
          </a:p>
        </p:txBody>
      </p:sp>
      <p:sp>
        <p:nvSpPr>
          <p:cNvPr id="107" name="TextBox 106">
            <a:extLst>
              <a:ext uri="{FF2B5EF4-FFF2-40B4-BE49-F238E27FC236}">
                <a16:creationId xmlns:a16="http://schemas.microsoft.com/office/drawing/2014/main" id="{D736B919-EDE7-8277-0F40-C5E323215A7F}"/>
              </a:ext>
            </a:extLst>
          </p:cNvPr>
          <p:cNvSpPr txBox="1"/>
          <p:nvPr/>
        </p:nvSpPr>
        <p:spPr>
          <a:xfrm>
            <a:off x="10055212" y="3247768"/>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sp>
        <p:nvSpPr>
          <p:cNvPr id="111" name="Oval 110">
            <a:extLst>
              <a:ext uri="{FF2B5EF4-FFF2-40B4-BE49-F238E27FC236}">
                <a16:creationId xmlns:a16="http://schemas.microsoft.com/office/drawing/2014/main" id="{7A006303-8E24-0319-1709-F0B1C47B5C93}"/>
              </a:ext>
            </a:extLst>
          </p:cNvPr>
          <p:cNvSpPr/>
          <p:nvPr/>
        </p:nvSpPr>
        <p:spPr>
          <a:xfrm>
            <a:off x="10817264" y="3741283"/>
            <a:ext cx="1319378" cy="504221"/>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latin typeface="Merriweather Sans ExtraBold" pitchFamily="2" charset="0"/>
              </a:rPr>
              <a:t>TRI</a:t>
            </a:r>
          </a:p>
        </p:txBody>
      </p:sp>
      <p:sp>
        <p:nvSpPr>
          <p:cNvPr id="114" name="TextBox 113">
            <a:extLst>
              <a:ext uri="{FF2B5EF4-FFF2-40B4-BE49-F238E27FC236}">
                <a16:creationId xmlns:a16="http://schemas.microsoft.com/office/drawing/2014/main" id="{2AE526EB-4120-EBA7-D750-F7E2788CDDEE}"/>
              </a:ext>
            </a:extLst>
          </p:cNvPr>
          <p:cNvSpPr txBox="1"/>
          <p:nvPr/>
        </p:nvSpPr>
        <p:spPr>
          <a:xfrm>
            <a:off x="11161335" y="3247768"/>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a:t>
            </a:r>
          </a:p>
        </p:txBody>
      </p:sp>
      <p:sp>
        <p:nvSpPr>
          <p:cNvPr id="115" name="Oval 114">
            <a:extLst>
              <a:ext uri="{FF2B5EF4-FFF2-40B4-BE49-F238E27FC236}">
                <a16:creationId xmlns:a16="http://schemas.microsoft.com/office/drawing/2014/main" id="{CDF406E7-FF04-AA9D-0EAD-3D98D635936E}"/>
              </a:ext>
            </a:extLst>
          </p:cNvPr>
          <p:cNvSpPr/>
          <p:nvPr/>
        </p:nvSpPr>
        <p:spPr>
          <a:xfrm>
            <a:off x="9363358" y="4793950"/>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TREE</a:t>
            </a:r>
          </a:p>
        </p:txBody>
      </p:sp>
      <p:cxnSp>
        <p:nvCxnSpPr>
          <p:cNvPr id="116" name="Straight Arrow Connector 115">
            <a:extLst>
              <a:ext uri="{FF2B5EF4-FFF2-40B4-BE49-F238E27FC236}">
                <a16:creationId xmlns:a16="http://schemas.microsoft.com/office/drawing/2014/main" id="{AE88838A-C8E2-E494-8745-1A39267600E5}"/>
              </a:ext>
            </a:extLst>
          </p:cNvPr>
          <p:cNvCxnSpPr>
            <a:cxnSpLocks/>
            <a:stCxn id="106" idx="4"/>
            <a:endCxn id="115" idx="0"/>
          </p:cNvCxnSpPr>
          <p:nvPr/>
        </p:nvCxnSpPr>
        <p:spPr>
          <a:xfrm>
            <a:off x="10023047" y="4246567"/>
            <a:ext cx="0" cy="54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1C4E47A3-D41D-4412-D459-BB5B1736D135}"/>
              </a:ext>
            </a:extLst>
          </p:cNvPr>
          <p:cNvSpPr txBox="1"/>
          <p:nvPr/>
        </p:nvSpPr>
        <p:spPr>
          <a:xfrm>
            <a:off x="9750762" y="4415114"/>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sp>
        <p:nvSpPr>
          <p:cNvPr id="129" name="Oval 128">
            <a:extLst>
              <a:ext uri="{FF2B5EF4-FFF2-40B4-BE49-F238E27FC236}">
                <a16:creationId xmlns:a16="http://schemas.microsoft.com/office/drawing/2014/main" id="{DC30CBEF-B7BD-E88B-8210-2C36591F5F04}"/>
              </a:ext>
            </a:extLst>
          </p:cNvPr>
          <p:cNvSpPr/>
          <p:nvPr/>
        </p:nvSpPr>
        <p:spPr>
          <a:xfrm>
            <a:off x="10817264" y="4790471"/>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TRIE</a:t>
            </a:r>
          </a:p>
        </p:txBody>
      </p:sp>
      <p:cxnSp>
        <p:nvCxnSpPr>
          <p:cNvPr id="130" name="Straight Arrow Connector 129">
            <a:extLst>
              <a:ext uri="{FF2B5EF4-FFF2-40B4-BE49-F238E27FC236}">
                <a16:creationId xmlns:a16="http://schemas.microsoft.com/office/drawing/2014/main" id="{A43F6965-C1EB-3C5D-D6B6-42186B8C75AF}"/>
              </a:ext>
            </a:extLst>
          </p:cNvPr>
          <p:cNvCxnSpPr>
            <a:cxnSpLocks/>
            <a:stCxn id="111" idx="4"/>
            <a:endCxn id="129" idx="0"/>
          </p:cNvCxnSpPr>
          <p:nvPr/>
        </p:nvCxnSpPr>
        <p:spPr>
          <a:xfrm>
            <a:off x="11476953" y="4245504"/>
            <a:ext cx="0" cy="54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89975A61-4B69-9A96-5610-DD6725D5177D}"/>
              </a:ext>
            </a:extLst>
          </p:cNvPr>
          <p:cNvSpPr txBox="1"/>
          <p:nvPr/>
        </p:nvSpPr>
        <p:spPr>
          <a:xfrm>
            <a:off x="11204668" y="4411635"/>
            <a:ext cx="266771" cy="305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ln w="0"/>
                <a:solidFill>
                  <a:schemeClr val="accent1"/>
                </a:solidFill>
                <a:effectLst>
                  <a:outerShdw blurRad="38100" dist="25400" dir="5400000" algn="ctr" rotWithShape="0">
                    <a:srgbClr val="6E747A">
                      <a:alpha val="43000"/>
                    </a:srgbClr>
                  </a:outerShdw>
                </a:effectLst>
                <a:latin typeface="Merriweather Sans ExtraBold"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a:t>
            </a:r>
          </a:p>
        </p:txBody>
      </p:sp>
      <p:cxnSp>
        <p:nvCxnSpPr>
          <p:cNvPr id="133" name="Straight Arrow Connector 132">
            <a:extLst>
              <a:ext uri="{FF2B5EF4-FFF2-40B4-BE49-F238E27FC236}">
                <a16:creationId xmlns:a16="http://schemas.microsoft.com/office/drawing/2014/main" id="{448330AE-AC09-CF02-5AB1-ECAA35861341}"/>
              </a:ext>
            </a:extLst>
          </p:cNvPr>
          <p:cNvCxnSpPr>
            <a:cxnSpLocks/>
            <a:stCxn id="115" idx="4"/>
            <a:endCxn id="134" idx="0"/>
          </p:cNvCxnSpPr>
          <p:nvPr/>
        </p:nvCxnSpPr>
        <p:spPr>
          <a:xfrm flipH="1">
            <a:off x="10017533" y="5298171"/>
            <a:ext cx="5514" cy="466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478D8C7E-4845-3446-F91A-524A232C63B2}"/>
              </a:ext>
            </a:extLst>
          </p:cNvPr>
          <p:cNvSpPr/>
          <p:nvPr/>
        </p:nvSpPr>
        <p:spPr>
          <a:xfrm>
            <a:off x="9357844" y="5764560"/>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cxnSp>
        <p:nvCxnSpPr>
          <p:cNvPr id="135" name="Straight Arrow Connector 134">
            <a:extLst>
              <a:ext uri="{FF2B5EF4-FFF2-40B4-BE49-F238E27FC236}">
                <a16:creationId xmlns:a16="http://schemas.microsoft.com/office/drawing/2014/main" id="{C66CE2F3-1D88-4DF0-FF18-EE88A911F108}"/>
              </a:ext>
            </a:extLst>
          </p:cNvPr>
          <p:cNvCxnSpPr>
            <a:cxnSpLocks/>
            <a:stCxn id="129" idx="4"/>
            <a:endCxn id="136" idx="0"/>
          </p:cNvCxnSpPr>
          <p:nvPr/>
        </p:nvCxnSpPr>
        <p:spPr>
          <a:xfrm>
            <a:off x="11476953" y="5294692"/>
            <a:ext cx="5804" cy="469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D151DC35-C544-D6D9-9561-C0662017A664}"/>
              </a:ext>
            </a:extLst>
          </p:cNvPr>
          <p:cNvSpPr/>
          <p:nvPr/>
        </p:nvSpPr>
        <p:spPr>
          <a:xfrm>
            <a:off x="10823068" y="5764560"/>
            <a:ext cx="1319378" cy="504221"/>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a:t>
            </a:r>
          </a:p>
        </p:txBody>
      </p:sp>
      <p:sp>
        <p:nvSpPr>
          <p:cNvPr id="141" name="Oval 140">
            <a:extLst>
              <a:ext uri="{FF2B5EF4-FFF2-40B4-BE49-F238E27FC236}">
                <a16:creationId xmlns:a16="http://schemas.microsoft.com/office/drawing/2014/main" id="{E6C7296C-3D03-E622-CEF4-BC5D3657F723}"/>
              </a:ext>
            </a:extLst>
          </p:cNvPr>
          <p:cNvSpPr/>
          <p:nvPr/>
        </p:nvSpPr>
        <p:spPr>
          <a:xfrm>
            <a:off x="7966252" y="2645271"/>
            <a:ext cx="1319378" cy="5042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latin typeface="Merriweather Sans ExtraBold" pitchFamily="2" charset="0"/>
              </a:rPr>
              <a:t>DS</a:t>
            </a:r>
          </a:p>
        </p:txBody>
      </p:sp>
    </p:spTree>
    <p:extLst>
      <p:ext uri="{BB962C8B-B14F-4D97-AF65-F5344CB8AC3E}">
        <p14:creationId xmlns:p14="http://schemas.microsoft.com/office/powerpoint/2010/main" val="6861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1"/>
                                        </p:tgtEl>
                                        <p:attrNameLst>
                                          <p:attrName>style.visibility</p:attrName>
                                        </p:attrNameLst>
                                      </p:cBhvr>
                                      <p:to>
                                        <p:strVal val="visible"/>
                                      </p:to>
                                    </p:set>
                                    <p:animEffect transition="in" filter="fade">
                                      <p:cBhvr>
                                        <p:cTn id="28" dur="500"/>
                                        <p:tgtEl>
                                          <p:spTgt spid="1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fade">
                                      <p:cBhvr>
                                        <p:cTn id="94" dur="500"/>
                                        <p:tgtEl>
                                          <p:spTgt spid="3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500"/>
                                        <p:tgtEl>
                                          <p:spTgt spid="3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fade">
                                      <p:cBhvr>
                                        <p:cTn id="113" dur="500"/>
                                        <p:tgtEl>
                                          <p:spTgt spid="43"/>
                                        </p:tgtEl>
                                      </p:cBhvr>
                                    </p:animEffect>
                                  </p:childTnLst>
                                </p:cTn>
                              </p:par>
                              <p:par>
                                <p:cTn id="114" presetID="10" presetClass="entr" presetSubtype="0" fill="hold" nodeType="with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fad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4"/>
                                        </p:tgtEl>
                                        <p:attrNameLst>
                                          <p:attrName>style.visibility</p:attrName>
                                        </p:attrNameLst>
                                      </p:cBhvr>
                                      <p:to>
                                        <p:strVal val="visible"/>
                                      </p:to>
                                    </p:set>
                                    <p:animEffect transition="in" filter="fade">
                                      <p:cBhvr>
                                        <p:cTn id="129" dur="500"/>
                                        <p:tgtEl>
                                          <p:spTgt spid="1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fade">
                                      <p:cBhvr>
                                        <p:cTn id="132" dur="500"/>
                                        <p:tgtEl>
                                          <p:spTgt spid="30"/>
                                        </p:tgtEl>
                                      </p:cBhvr>
                                    </p:animEffect>
                                  </p:childTnLst>
                                </p:cTn>
                              </p:par>
                              <p:par>
                                <p:cTn id="133" presetID="10" presetClass="entr" presetSubtype="0" fill="hold" nodeType="with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500"/>
                                        <p:tgtEl>
                                          <p:spTgt spid="1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fade">
                                      <p:cBhvr>
                                        <p:cTn id="140" dur="500"/>
                                        <p:tgtEl>
                                          <p:spTgt spid="7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fade">
                                      <p:cBhvr>
                                        <p:cTn id="143" dur="500"/>
                                        <p:tgtEl>
                                          <p:spTgt spid="7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0"/>
                                        </p:tgtEl>
                                        <p:attrNameLst>
                                          <p:attrName>style.visibility</p:attrName>
                                        </p:attrNameLst>
                                      </p:cBhvr>
                                      <p:to>
                                        <p:strVal val="visible"/>
                                      </p:to>
                                    </p:set>
                                    <p:animEffect transition="in" filter="fade">
                                      <p:cBhvr>
                                        <p:cTn id="146" dur="500"/>
                                        <p:tgtEl>
                                          <p:spTgt spid="80"/>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500"/>
                                        <p:tgtEl>
                                          <p:spTgt spid="8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6"/>
                                        </p:tgtEl>
                                        <p:attrNameLst>
                                          <p:attrName>style.visibility</p:attrName>
                                        </p:attrNameLst>
                                      </p:cBhvr>
                                      <p:to>
                                        <p:strVal val="visible"/>
                                      </p:to>
                                    </p:set>
                                    <p:animEffect transition="in" filter="fade">
                                      <p:cBhvr>
                                        <p:cTn id="154" dur="500"/>
                                        <p:tgtEl>
                                          <p:spTgt spid="10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07"/>
                                        </p:tgtEl>
                                        <p:attrNameLst>
                                          <p:attrName>style.visibility</p:attrName>
                                        </p:attrNameLst>
                                      </p:cBhvr>
                                      <p:to>
                                        <p:strVal val="visible"/>
                                      </p:to>
                                    </p:set>
                                    <p:animEffect transition="in" filter="fade">
                                      <p:cBhvr>
                                        <p:cTn id="157" dur="500"/>
                                        <p:tgtEl>
                                          <p:spTgt spid="107"/>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15"/>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16"/>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17"/>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133"/>
                                        </p:tgtEl>
                                        <p:attrNameLst>
                                          <p:attrName>style.visibility</p:attrName>
                                        </p:attrNameLst>
                                      </p:cBhvr>
                                      <p:to>
                                        <p:strVal val="visible"/>
                                      </p:to>
                                    </p:set>
                                    <p:animEffect transition="in" filter="fade">
                                      <p:cBhvr>
                                        <p:cTn id="170" dur="500"/>
                                        <p:tgtEl>
                                          <p:spTgt spid="133"/>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34"/>
                                        </p:tgtEl>
                                        <p:attrNameLst>
                                          <p:attrName>style.visibility</p:attrName>
                                        </p:attrNameLst>
                                      </p:cBhvr>
                                      <p:to>
                                        <p:strVal val="visible"/>
                                      </p:to>
                                    </p:set>
                                    <p:animEffect transition="in" filter="fade">
                                      <p:cBhvr>
                                        <p:cTn id="173" dur="500"/>
                                        <p:tgtEl>
                                          <p:spTgt spid="134"/>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82"/>
                                        </p:tgtEl>
                                        <p:attrNameLst>
                                          <p:attrName>style.visibility</p:attrName>
                                        </p:attrNameLst>
                                      </p:cBhvr>
                                      <p:to>
                                        <p:strVal val="visible"/>
                                      </p:to>
                                    </p:set>
                                    <p:animEffect transition="in" filter="fade">
                                      <p:cBhvr>
                                        <p:cTn id="178" dur="500"/>
                                        <p:tgtEl>
                                          <p:spTgt spid="82"/>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11"/>
                                        </p:tgtEl>
                                        <p:attrNameLst>
                                          <p:attrName>style.visibility</p:attrName>
                                        </p:attrNameLst>
                                      </p:cBhvr>
                                      <p:to>
                                        <p:strVal val="visible"/>
                                      </p:to>
                                    </p:set>
                                    <p:animEffect transition="in" filter="fade">
                                      <p:cBhvr>
                                        <p:cTn id="181" dur="500"/>
                                        <p:tgtEl>
                                          <p:spTgt spid="11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14"/>
                                        </p:tgtEl>
                                        <p:attrNameLst>
                                          <p:attrName>style.visibility</p:attrName>
                                        </p:attrNameLst>
                                      </p:cBhvr>
                                      <p:to>
                                        <p:strVal val="visible"/>
                                      </p:to>
                                    </p:set>
                                    <p:animEffect transition="in" filter="fade">
                                      <p:cBhvr>
                                        <p:cTn id="184" dur="500"/>
                                        <p:tgtEl>
                                          <p:spTgt spid="114"/>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129"/>
                                        </p:tgtEl>
                                        <p:attrNameLst>
                                          <p:attrName>style.visibility</p:attrName>
                                        </p:attrNameLst>
                                      </p:cBhvr>
                                      <p:to>
                                        <p:strVal val="visible"/>
                                      </p:to>
                                    </p:set>
                                    <p:animEffect transition="in" filter="fade">
                                      <p:cBhvr>
                                        <p:cTn id="189" dur="500"/>
                                        <p:tgtEl>
                                          <p:spTgt spid="129"/>
                                        </p:tgtEl>
                                      </p:cBhvr>
                                    </p:animEffect>
                                  </p:childTnLst>
                                </p:cTn>
                              </p:par>
                              <p:par>
                                <p:cTn id="190" presetID="10" presetClass="entr" presetSubtype="0" fill="hold" nodeType="withEffect">
                                  <p:stCondLst>
                                    <p:cond delay="0"/>
                                  </p:stCondLst>
                                  <p:childTnLst>
                                    <p:set>
                                      <p:cBhvr>
                                        <p:cTn id="191" dur="1" fill="hold">
                                          <p:stCondLst>
                                            <p:cond delay="0"/>
                                          </p:stCondLst>
                                        </p:cTn>
                                        <p:tgtEl>
                                          <p:spTgt spid="130"/>
                                        </p:tgtEl>
                                        <p:attrNameLst>
                                          <p:attrName>style.visibility</p:attrName>
                                        </p:attrNameLst>
                                      </p:cBhvr>
                                      <p:to>
                                        <p:strVal val="visible"/>
                                      </p:to>
                                    </p:set>
                                    <p:animEffect transition="in" filter="fade">
                                      <p:cBhvr>
                                        <p:cTn id="192" dur="500"/>
                                        <p:tgtEl>
                                          <p:spTgt spid="130"/>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31"/>
                                        </p:tgtEl>
                                        <p:attrNameLst>
                                          <p:attrName>style.visibility</p:attrName>
                                        </p:attrNameLst>
                                      </p:cBhvr>
                                      <p:to>
                                        <p:strVal val="visible"/>
                                      </p:to>
                                    </p:set>
                                    <p:animEffect transition="in" filter="fade">
                                      <p:cBhvr>
                                        <p:cTn id="195" dur="500"/>
                                        <p:tgtEl>
                                          <p:spTgt spid="131"/>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135"/>
                                        </p:tgtEl>
                                        <p:attrNameLst>
                                          <p:attrName>style.visibility</p:attrName>
                                        </p:attrNameLst>
                                      </p:cBhvr>
                                      <p:to>
                                        <p:strVal val="visible"/>
                                      </p:to>
                                    </p:set>
                                    <p:animEffect transition="in" filter="fade">
                                      <p:cBhvr>
                                        <p:cTn id="200" dur="500"/>
                                        <p:tgtEl>
                                          <p:spTgt spid="135"/>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36"/>
                                        </p:tgtEl>
                                        <p:attrNameLst>
                                          <p:attrName>style.visibility</p:attrName>
                                        </p:attrNameLst>
                                      </p:cBhvr>
                                      <p:to>
                                        <p:strVal val="visible"/>
                                      </p:to>
                                    </p:set>
                                    <p:animEffect transition="in" filter="fade">
                                      <p:cBhvr>
                                        <p:cTn id="203"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24" grpId="0" animBg="1"/>
      <p:bldP spid="26" grpId="0"/>
      <p:bldP spid="27" grpId="0"/>
      <p:bldP spid="29" grpId="0"/>
      <p:bldP spid="30" grpId="0"/>
      <p:bldP spid="34" grpId="0"/>
      <p:bldP spid="35" grpId="0"/>
      <p:bldP spid="36" grpId="0"/>
      <p:bldP spid="37" grpId="0" animBg="1"/>
      <p:bldP spid="39" grpId="0" animBg="1"/>
      <p:bldP spid="43" grpId="0" animBg="1"/>
      <p:bldP spid="49" grpId="0"/>
      <p:bldP spid="50" grpId="0"/>
      <p:bldP spid="51" grpId="0" animBg="1"/>
      <p:bldP spid="52" grpId="0" animBg="1"/>
      <p:bldP spid="59" grpId="0" animBg="1"/>
      <p:bldP spid="63" grpId="0" animBg="1"/>
      <p:bldP spid="71" grpId="0" animBg="1"/>
      <p:bldP spid="77" grpId="0" animBg="1"/>
      <p:bldP spid="80" grpId="0"/>
      <p:bldP spid="106" grpId="0" animBg="1"/>
      <p:bldP spid="107" grpId="0"/>
      <p:bldP spid="111" grpId="0" animBg="1"/>
      <p:bldP spid="114" grpId="0"/>
      <p:bldP spid="115" grpId="0" animBg="1"/>
      <p:bldP spid="117" grpId="0"/>
      <p:bldP spid="129" grpId="0" animBg="1"/>
      <p:bldP spid="131" grpId="0"/>
      <p:bldP spid="134" grpId="0" animBg="1"/>
      <p:bldP spid="136" grpId="0" animBg="1"/>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1FD60B-F9A7-AC7E-2AAD-0E68968A6C92}"/>
              </a:ext>
            </a:extLst>
          </p:cNvPr>
          <p:cNvSpPr>
            <a:spLocks noGrp="1"/>
          </p:cNvSpPr>
          <p:nvPr>
            <p:ph type="title"/>
          </p:nvPr>
        </p:nvSpPr>
        <p:spPr/>
        <p:txBody>
          <a:bodyPr/>
          <a:lstStyle/>
          <a:p>
            <a:r>
              <a:rPr lang="en-US" dirty="0">
                <a:latin typeface="Merriweather Sans Medium" pitchFamily="2" charset="0"/>
              </a:rPr>
              <a:t>CẤU TRÚC</a:t>
            </a:r>
          </a:p>
        </p:txBody>
      </p:sp>
      <p:sp>
        <p:nvSpPr>
          <p:cNvPr id="4" name="TextBox 3">
            <a:extLst>
              <a:ext uri="{FF2B5EF4-FFF2-40B4-BE49-F238E27FC236}">
                <a16:creationId xmlns:a16="http://schemas.microsoft.com/office/drawing/2014/main" id="{2EF49A22-AB61-A5B8-DE4E-4BD01AE3212F}"/>
              </a:ext>
            </a:extLst>
          </p:cNvPr>
          <p:cNvSpPr txBox="1"/>
          <p:nvPr/>
        </p:nvSpPr>
        <p:spPr>
          <a:xfrm>
            <a:off x="943583" y="1840468"/>
            <a:ext cx="11067453" cy="1710596"/>
          </a:xfrm>
          <a:prstGeom prst="rect">
            <a:avLst/>
          </a:prstGeom>
          <a:noFill/>
        </p:spPr>
        <p:txBody>
          <a:bodyPr wrap="none" rtlCol="0">
            <a:spAutoFit/>
          </a:bodyPr>
          <a:lstStyle/>
          <a:p>
            <a:pPr>
              <a:lnSpc>
                <a:spcPct val="150000"/>
              </a:lnSpc>
            </a:pPr>
            <a:r>
              <a:rPr lang="en-US" dirty="0" err="1">
                <a:latin typeface="Merriweather Sans Light" pitchFamily="2" charset="0"/>
              </a:rPr>
              <a:t>Cấu</a:t>
            </a:r>
            <a:r>
              <a:rPr lang="en-US" dirty="0">
                <a:latin typeface="Merriweather Sans Light" pitchFamily="2" charset="0"/>
              </a:rPr>
              <a:t> </a:t>
            </a:r>
            <a:r>
              <a:rPr lang="en-US" dirty="0" err="1">
                <a:latin typeface="Merriweather Sans Light" pitchFamily="2" charset="0"/>
              </a:rPr>
              <a:t>trúc</a:t>
            </a:r>
            <a:r>
              <a:rPr lang="en-US" dirty="0">
                <a:latin typeface="Merriweather Sans Light" pitchFamily="2" charset="0"/>
              </a:rPr>
              <a:t> </a:t>
            </a: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tiền</a:t>
            </a:r>
            <a:r>
              <a:rPr lang="en-US" dirty="0">
                <a:latin typeface="Merriweather Sans Light" pitchFamily="2" charset="0"/>
              </a:rPr>
              <a:t> </a:t>
            </a:r>
            <a:r>
              <a:rPr lang="en-US" dirty="0" err="1">
                <a:latin typeface="Merriweather Sans Light" pitchFamily="2" charset="0"/>
              </a:rPr>
              <a:t>tố</a:t>
            </a:r>
            <a:r>
              <a:rPr lang="en-US" dirty="0">
                <a:latin typeface="Merriweather Sans Light" pitchFamily="2" charset="0"/>
              </a:rPr>
              <a:t> </a:t>
            </a:r>
            <a:r>
              <a:rPr lang="en-US" dirty="0" err="1">
                <a:latin typeface="Merriweather Sans Light" pitchFamily="2" charset="0"/>
              </a:rPr>
              <a:t>có</a:t>
            </a:r>
            <a:r>
              <a:rPr lang="en-US" dirty="0">
                <a:latin typeface="Merriweather Sans Light" pitchFamily="2" charset="0"/>
              </a:rPr>
              <a:t> </a:t>
            </a:r>
            <a:r>
              <a:rPr lang="en-US" dirty="0" err="1">
                <a:latin typeface="Merriweather Sans Light" pitchFamily="2" charset="0"/>
              </a:rPr>
              <a:t>một</a:t>
            </a:r>
            <a:r>
              <a:rPr lang="en-US" dirty="0">
                <a:latin typeface="Merriweather Sans Light" pitchFamily="2" charset="0"/>
              </a:rPr>
              <a:t> </a:t>
            </a:r>
            <a:r>
              <a:rPr lang="en-US" dirty="0" err="1">
                <a:latin typeface="Merriweather Sans Light" pitchFamily="2" charset="0"/>
              </a:rPr>
              <a:t>chút</a:t>
            </a:r>
            <a:r>
              <a:rPr lang="en-US" dirty="0">
                <a:latin typeface="Merriweather Sans Light" pitchFamily="2" charset="0"/>
              </a:rPr>
              <a:t> </a:t>
            </a:r>
            <a:r>
              <a:rPr lang="en-US" dirty="0" err="1">
                <a:latin typeface="Merriweather Sans Light" pitchFamily="2" charset="0"/>
              </a:rPr>
              <a:t>tương</a:t>
            </a:r>
            <a:r>
              <a:rPr lang="en-US" dirty="0">
                <a:latin typeface="Merriweather Sans Light" pitchFamily="2" charset="0"/>
              </a:rPr>
              <a:t> </a:t>
            </a:r>
            <a:r>
              <a:rPr lang="en-US" dirty="0" err="1">
                <a:latin typeface="Merriweather Sans Light" pitchFamily="2" charset="0"/>
              </a:rPr>
              <a:t>tự</a:t>
            </a:r>
            <a:r>
              <a:rPr lang="en-US" dirty="0">
                <a:latin typeface="Merriweather Sans Light" pitchFamily="2" charset="0"/>
              </a:rPr>
              <a:t> </a:t>
            </a:r>
            <a:r>
              <a:rPr lang="en-US" dirty="0" err="1">
                <a:latin typeface="Merriweather Sans Light" pitchFamily="2" charset="0"/>
              </a:rPr>
              <a:t>giống</a:t>
            </a:r>
            <a:r>
              <a:rPr lang="en-US" dirty="0">
                <a:latin typeface="Merriweather Sans Light" pitchFamily="2" charset="0"/>
              </a:rPr>
              <a:t> </a:t>
            </a:r>
            <a:r>
              <a:rPr lang="en-US" dirty="0" err="1">
                <a:latin typeface="Merriweather Sans Light" pitchFamily="2" charset="0"/>
              </a:rPr>
              <a:t>bảng</a:t>
            </a:r>
            <a:r>
              <a:rPr lang="en-US" dirty="0">
                <a:latin typeface="Merriweather Sans Light" pitchFamily="2" charset="0"/>
              </a:rPr>
              <a:t> </a:t>
            </a:r>
            <a:r>
              <a:rPr lang="en-US" dirty="0" err="1">
                <a:latin typeface="Merriweather Sans Light" pitchFamily="2" charset="0"/>
              </a:rPr>
              <a:t>băm</a:t>
            </a:r>
            <a:r>
              <a:rPr lang="en-US" dirty="0">
                <a:latin typeface="Merriweather Sans Light" pitchFamily="2" charset="0"/>
              </a:rPr>
              <a:t>.</a:t>
            </a:r>
          </a:p>
          <a:p>
            <a:pPr marL="285750" indent="-285750">
              <a:lnSpc>
                <a:spcPct val="150000"/>
              </a:lnSpc>
              <a:buFont typeface="Arial" panose="020B0604020202020204" pitchFamily="34" charset="0"/>
              <a:buChar char="•"/>
            </a:pPr>
            <a:r>
              <a:rPr lang="en-US" dirty="0">
                <a:latin typeface="Merriweather Sans Light" pitchFamily="2" charset="0"/>
              </a:rPr>
              <a:t>Ở </a:t>
            </a:r>
            <a:r>
              <a:rPr lang="en-US" dirty="0" err="1">
                <a:latin typeface="Merriweather Sans Light" pitchFamily="2" charset="0"/>
              </a:rPr>
              <a:t>mỗi</a:t>
            </a:r>
            <a:r>
              <a:rPr lang="en-US" dirty="0">
                <a:latin typeface="Merriweather Sans Light" pitchFamily="2" charset="0"/>
              </a:rPr>
              <a:t> </a:t>
            </a:r>
            <a:r>
              <a:rPr lang="en-US" dirty="0" err="1">
                <a:latin typeface="Merriweather Sans Light" pitchFamily="2" charset="0"/>
              </a:rPr>
              <a:t>nốt</a:t>
            </a:r>
            <a:r>
              <a:rPr lang="en-US" dirty="0">
                <a:latin typeface="Merriweather Sans Light" pitchFamily="2" charset="0"/>
              </a:rPr>
              <a:t>, </a:t>
            </a:r>
            <a:r>
              <a:rPr lang="en-US" dirty="0" err="1">
                <a:latin typeface="Merriweather Sans Light" pitchFamily="2" charset="0"/>
              </a:rPr>
              <a:t>cấu</a:t>
            </a:r>
            <a:r>
              <a:rPr lang="en-US" dirty="0">
                <a:latin typeface="Merriweather Sans Light" pitchFamily="2" charset="0"/>
              </a:rPr>
              <a:t> </a:t>
            </a:r>
            <a:r>
              <a:rPr lang="en-US" dirty="0" err="1">
                <a:latin typeface="Merriweather Sans Light" pitchFamily="2" charset="0"/>
              </a:rPr>
              <a:t>trúc</a:t>
            </a:r>
            <a:r>
              <a:rPr lang="en-US" dirty="0">
                <a:latin typeface="Merriweather Sans Light" pitchFamily="2" charset="0"/>
              </a:rPr>
              <a:t> </a:t>
            </a:r>
            <a:r>
              <a:rPr lang="en-US" dirty="0" err="1">
                <a:latin typeface="Merriweather Sans Light" pitchFamily="2" charset="0"/>
              </a:rPr>
              <a:t>Trie</a:t>
            </a:r>
            <a:r>
              <a:rPr lang="en-US" dirty="0">
                <a:latin typeface="Merriweather Sans Light" pitchFamily="2" charset="0"/>
              </a:rPr>
              <a:t> </a:t>
            </a:r>
            <a:r>
              <a:rPr lang="en-US" dirty="0" err="1">
                <a:latin typeface="Merriweather Sans Light" pitchFamily="2" charset="0"/>
              </a:rPr>
              <a:t>nó</a:t>
            </a:r>
            <a:r>
              <a:rPr lang="en-US" dirty="0">
                <a:latin typeface="Merriweather Sans Light" pitchFamily="2" charset="0"/>
              </a:rPr>
              <a:t> </a:t>
            </a:r>
            <a:r>
              <a:rPr lang="en-US" dirty="0" err="1">
                <a:latin typeface="Merriweather Sans Light" pitchFamily="2" charset="0"/>
              </a:rPr>
              <a:t>sẽ</a:t>
            </a:r>
            <a:r>
              <a:rPr lang="en-US" dirty="0">
                <a:latin typeface="Merriweather Sans Light" pitchFamily="2" charset="0"/>
              </a:rPr>
              <a:t> </a:t>
            </a:r>
            <a:r>
              <a:rPr lang="en-US" dirty="0" err="1">
                <a:latin typeface="Merriweather Sans Light" pitchFamily="2" charset="0"/>
              </a:rPr>
              <a:t>tương</a:t>
            </a:r>
            <a:r>
              <a:rPr lang="en-US" dirty="0">
                <a:latin typeface="Merriweather Sans Light" pitchFamily="2" charset="0"/>
              </a:rPr>
              <a:t> </a:t>
            </a:r>
            <a:r>
              <a:rPr lang="en-US" dirty="0" err="1">
                <a:latin typeface="Merriweather Sans Light" pitchFamily="2" charset="0"/>
              </a:rPr>
              <a:t>tự</a:t>
            </a:r>
            <a:r>
              <a:rPr lang="en-US" dirty="0">
                <a:latin typeface="Merriweather Sans Light" pitchFamily="2" charset="0"/>
              </a:rPr>
              <a:t> </a:t>
            </a:r>
            <a:r>
              <a:rPr lang="en-US" dirty="0" err="1">
                <a:latin typeface="Merriweather Sans Light" pitchFamily="2" charset="0"/>
              </a:rPr>
              <a:t>giống</a:t>
            </a:r>
            <a:r>
              <a:rPr lang="en-US" dirty="0">
                <a:latin typeface="Merriweather Sans Light" pitchFamily="2" charset="0"/>
              </a:rPr>
              <a:t> </a:t>
            </a:r>
            <a:r>
              <a:rPr lang="en-US" dirty="0" err="1">
                <a:latin typeface="Merriweather Sans Light" pitchFamily="2" charset="0"/>
              </a:rPr>
              <a:t>một</a:t>
            </a:r>
            <a:r>
              <a:rPr lang="en-US" dirty="0">
                <a:latin typeface="Merriweather Sans Light" pitchFamily="2" charset="0"/>
              </a:rPr>
              <a:t> </a:t>
            </a:r>
            <a:r>
              <a:rPr lang="en-US" dirty="0" err="1">
                <a:latin typeface="Merriweather Sans Light" pitchFamily="2" charset="0"/>
              </a:rPr>
              <a:t>mảng</a:t>
            </a:r>
            <a:r>
              <a:rPr lang="en-US" dirty="0">
                <a:latin typeface="Merriweather Sans Light" pitchFamily="2" charset="0"/>
              </a:rPr>
              <a:t> </a:t>
            </a:r>
            <a:r>
              <a:rPr lang="en-US" dirty="0" err="1">
                <a:latin typeface="Merriweather Sans Light" pitchFamily="2" charset="0"/>
              </a:rPr>
              <a:t>băm</a:t>
            </a:r>
            <a:r>
              <a:rPr lang="en-US" dirty="0">
                <a:latin typeface="Merriweather Sans Light" pitchFamily="2" charset="0"/>
              </a:rPr>
              <a:t>, </a:t>
            </a:r>
            <a:r>
              <a:rPr lang="en-US" dirty="0" err="1">
                <a:latin typeface="Merriweather Sans Light" pitchFamily="2" charset="0"/>
              </a:rPr>
              <a:t>điều</a:t>
            </a:r>
            <a:r>
              <a:rPr lang="en-US" dirty="0">
                <a:latin typeface="Merriweather Sans Light" pitchFamily="2" charset="0"/>
              </a:rPr>
              <a:t> </a:t>
            </a:r>
            <a:r>
              <a:rPr lang="en-US" dirty="0" err="1">
                <a:latin typeface="Merriweather Sans Light" pitchFamily="2" charset="0"/>
              </a:rPr>
              <a:t>kiện</a:t>
            </a:r>
            <a:r>
              <a:rPr lang="en-US" dirty="0">
                <a:latin typeface="Merriweather Sans Light" pitchFamily="2" charset="0"/>
              </a:rPr>
              <a:t> </a:t>
            </a:r>
            <a:r>
              <a:rPr lang="en-US" dirty="0" err="1">
                <a:latin typeface="Merriweather Sans Light" pitchFamily="2" charset="0"/>
              </a:rPr>
              <a:t>là</a:t>
            </a:r>
            <a:r>
              <a:rPr lang="en-US" dirty="0">
                <a:latin typeface="Merriweather Sans Light" pitchFamily="2" charset="0"/>
              </a:rPr>
              <a:t> </a:t>
            </a:r>
            <a:r>
              <a:rPr lang="en-US" dirty="0" err="1">
                <a:latin typeface="Merriweather Sans Light" pitchFamily="2" charset="0"/>
              </a:rPr>
              <a:t>chữ</a:t>
            </a:r>
            <a:r>
              <a:rPr lang="en-US" dirty="0">
                <a:latin typeface="Merriweather Sans Light" pitchFamily="2" charset="0"/>
              </a:rPr>
              <a:t> </a:t>
            </a:r>
            <a:r>
              <a:rPr lang="en-US" dirty="0" err="1">
                <a:latin typeface="Merriweather Sans Light" pitchFamily="2" charset="0"/>
              </a:rPr>
              <a:t>cái</a:t>
            </a:r>
            <a:r>
              <a:rPr lang="en-US" dirty="0">
                <a:latin typeface="Merriweather Sans Light" pitchFamily="2" charset="0"/>
              </a:rPr>
              <a:t> </a:t>
            </a:r>
            <a:r>
              <a:rPr lang="en-US" dirty="0" err="1">
                <a:latin typeface="Merriweather Sans Light" pitchFamily="2" charset="0"/>
              </a:rPr>
              <a:t>tiếp</a:t>
            </a:r>
            <a:r>
              <a:rPr lang="en-US" dirty="0">
                <a:latin typeface="Merriweather Sans Light" pitchFamily="2" charset="0"/>
              </a:rPr>
              <a:t> </a:t>
            </a:r>
            <a:r>
              <a:rPr lang="en-US" dirty="0" err="1">
                <a:latin typeface="Merriweather Sans Light" pitchFamily="2" charset="0"/>
              </a:rPr>
              <a:t>theo</a:t>
            </a:r>
            <a:r>
              <a:rPr lang="en-US" dirty="0">
                <a:latin typeface="Merriweather Sans Light" pitchFamily="2" charset="0"/>
              </a:rPr>
              <a:t> </a:t>
            </a:r>
            <a:r>
              <a:rPr lang="en-US" dirty="0" err="1">
                <a:latin typeface="Merriweather Sans Light" pitchFamily="2" charset="0"/>
              </a:rPr>
              <a:t>trong</a:t>
            </a:r>
            <a:r>
              <a:rPr lang="en-US" dirty="0">
                <a:latin typeface="Merriweather Sans Light" pitchFamily="2" charset="0"/>
              </a:rPr>
              <a:t> </a:t>
            </a:r>
            <a:r>
              <a:rPr lang="en-US" dirty="0" err="1">
                <a:latin typeface="Merriweather Sans Light" pitchFamily="2" charset="0"/>
              </a:rPr>
              <a:t>từ</a:t>
            </a:r>
            <a:r>
              <a:rPr lang="en-US" dirty="0">
                <a:latin typeface="Merriweather Sans Light" pitchFamily="2" charset="0"/>
              </a:rPr>
              <a:t>.</a:t>
            </a:r>
          </a:p>
          <a:p>
            <a:pPr marL="285750" indent="-285750">
              <a:lnSpc>
                <a:spcPct val="150000"/>
              </a:lnSpc>
              <a:buFont typeface="Arial" panose="020B0604020202020204" pitchFamily="34" charset="0"/>
              <a:buChar char="•"/>
            </a:pPr>
            <a:r>
              <a:rPr lang="en-US" dirty="0" err="1">
                <a:latin typeface="Merriweather Sans Light" pitchFamily="2" charset="0"/>
              </a:rPr>
              <a:t>Một</a:t>
            </a:r>
            <a:r>
              <a:rPr lang="en-US" dirty="0">
                <a:latin typeface="Merriweather Sans Light" pitchFamily="2" charset="0"/>
              </a:rPr>
              <a:t> </a:t>
            </a:r>
            <a:r>
              <a:rPr lang="en-US" dirty="0" err="1">
                <a:latin typeface="Merriweather Sans Light" pitchFamily="2" charset="0"/>
              </a:rPr>
              <a:t>cây</a:t>
            </a:r>
            <a:r>
              <a:rPr lang="en-US" dirty="0">
                <a:latin typeface="Merriweather Sans Light" pitchFamily="2" charset="0"/>
              </a:rPr>
              <a:t> </a:t>
            </a:r>
            <a:r>
              <a:rPr lang="en-US" dirty="0" err="1">
                <a:latin typeface="Merriweather Sans Light" pitchFamily="2" charset="0"/>
              </a:rPr>
              <a:t>tiền</a:t>
            </a:r>
            <a:r>
              <a:rPr lang="en-US" dirty="0">
                <a:latin typeface="Merriweather Sans Light" pitchFamily="2" charset="0"/>
              </a:rPr>
              <a:t> </a:t>
            </a:r>
            <a:r>
              <a:rPr lang="en-US" dirty="0" err="1">
                <a:latin typeface="Merriweather Sans Light" pitchFamily="2" charset="0"/>
              </a:rPr>
              <a:t>tố</a:t>
            </a:r>
            <a:r>
              <a:rPr lang="en-US" dirty="0">
                <a:latin typeface="Merriweather Sans Light" pitchFamily="2" charset="0"/>
              </a:rPr>
              <a:t> </a:t>
            </a:r>
            <a:r>
              <a:rPr lang="en-US" dirty="0" err="1">
                <a:latin typeface="Merriweather Sans Light" pitchFamily="2" charset="0"/>
              </a:rPr>
              <a:t>là</a:t>
            </a:r>
            <a:r>
              <a:rPr lang="en-US" dirty="0">
                <a:latin typeface="Merriweather Sans Light" pitchFamily="2" charset="0"/>
              </a:rPr>
              <a:t> </a:t>
            </a:r>
            <a:r>
              <a:rPr lang="en-US" dirty="0" err="1">
                <a:latin typeface="Merriweather Sans Light" pitchFamily="2" charset="0"/>
              </a:rPr>
              <a:t>giống</a:t>
            </a:r>
            <a:r>
              <a:rPr lang="en-US" dirty="0">
                <a:latin typeface="Merriweather Sans Light" pitchFamily="2" charset="0"/>
              </a:rPr>
              <a:t> </a:t>
            </a:r>
            <a:r>
              <a:rPr lang="en-US" dirty="0" err="1">
                <a:latin typeface="Merriweather Sans Light" pitchFamily="2" charset="0"/>
              </a:rPr>
              <a:t>như</a:t>
            </a:r>
            <a:r>
              <a:rPr lang="en-US" dirty="0">
                <a:latin typeface="Merriweather Sans Light" pitchFamily="2" charset="0"/>
              </a:rPr>
              <a:t> </a:t>
            </a:r>
            <a:r>
              <a:rPr lang="en-US" dirty="0" err="1">
                <a:latin typeface="Merriweather Sans Light" pitchFamily="2" charset="0"/>
              </a:rPr>
              <a:t>một</a:t>
            </a:r>
            <a:r>
              <a:rPr lang="en-US" dirty="0">
                <a:latin typeface="Merriweather Sans Light" pitchFamily="2" charset="0"/>
              </a:rPr>
              <a:t> </a:t>
            </a:r>
            <a:r>
              <a:rPr lang="en-US" dirty="0" err="1">
                <a:latin typeface="Merriweather Sans Light" pitchFamily="2" charset="0"/>
              </a:rPr>
              <a:t>tập</a:t>
            </a:r>
            <a:r>
              <a:rPr lang="en-US" dirty="0">
                <a:latin typeface="Merriweather Sans Light" pitchFamily="2" charset="0"/>
              </a:rPr>
              <a:t> </a:t>
            </a:r>
            <a:r>
              <a:rPr lang="en-US" dirty="0" err="1">
                <a:latin typeface="Merriweather Sans Light" pitchFamily="2" charset="0"/>
              </a:rPr>
              <a:t>hợp</a:t>
            </a:r>
            <a:r>
              <a:rPr lang="en-US" dirty="0">
                <a:latin typeface="Merriweather Sans Light" pitchFamily="2" charset="0"/>
              </a:rPr>
              <a:t> </a:t>
            </a:r>
            <a:r>
              <a:rPr lang="en-US" dirty="0" err="1">
                <a:latin typeface="Merriweather Sans Light" pitchFamily="2" charset="0"/>
              </a:rPr>
              <a:t>mảng</a:t>
            </a:r>
            <a:r>
              <a:rPr lang="en-US" dirty="0">
                <a:latin typeface="Merriweather Sans Light" pitchFamily="2" charset="0"/>
              </a:rPr>
              <a:t> </a:t>
            </a:r>
            <a:r>
              <a:rPr lang="en-US" dirty="0" err="1">
                <a:latin typeface="Merriweather Sans Light" pitchFamily="2" charset="0"/>
              </a:rPr>
              <a:t>băm</a:t>
            </a:r>
            <a:r>
              <a:rPr lang="en-US" dirty="0">
                <a:latin typeface="Merriweather Sans Light" pitchFamily="2" charset="0"/>
              </a:rPr>
              <a:t> </a:t>
            </a:r>
            <a:r>
              <a:rPr lang="en-US" dirty="0" err="1">
                <a:latin typeface="Merriweather Sans Light" pitchFamily="2" charset="0"/>
              </a:rPr>
              <a:t>lớn</a:t>
            </a:r>
            <a:r>
              <a:rPr lang="en-US" dirty="0">
                <a:latin typeface="Merriweather Sans Light" pitchFamily="2" charset="0"/>
              </a:rPr>
              <a:t> </a:t>
            </a:r>
            <a:r>
              <a:rPr lang="en-US" dirty="0" err="1">
                <a:latin typeface="Merriweather Sans Light" pitchFamily="2" charset="0"/>
              </a:rPr>
              <a:t>kết</a:t>
            </a:r>
            <a:r>
              <a:rPr lang="en-US" dirty="0">
                <a:latin typeface="Merriweather Sans Light" pitchFamily="2" charset="0"/>
              </a:rPr>
              <a:t> </a:t>
            </a:r>
            <a:r>
              <a:rPr lang="en-US" dirty="0" err="1">
                <a:latin typeface="Merriweather Sans Light" pitchFamily="2" charset="0"/>
              </a:rPr>
              <a:t>hợp</a:t>
            </a:r>
            <a:r>
              <a:rPr lang="en-US" dirty="0">
                <a:latin typeface="Merriweather Sans Light" pitchFamily="2" charset="0"/>
              </a:rPr>
              <a:t> </a:t>
            </a:r>
            <a:r>
              <a:rPr lang="en-US" dirty="0" err="1">
                <a:latin typeface="Merriweather Sans Light" pitchFamily="2" charset="0"/>
              </a:rPr>
              <a:t>với</a:t>
            </a:r>
            <a:r>
              <a:rPr lang="en-US" dirty="0">
                <a:latin typeface="Merriweather Sans Light" pitchFamily="2" charset="0"/>
              </a:rPr>
              <a:t> </a:t>
            </a:r>
            <a:r>
              <a:rPr lang="en-US" dirty="0" err="1">
                <a:latin typeface="Merriweather Sans Light" pitchFamily="2" charset="0"/>
              </a:rPr>
              <a:t>nhau</a:t>
            </a:r>
            <a:r>
              <a:rPr lang="en-US" dirty="0">
                <a:latin typeface="Merriweather Sans Light" pitchFamily="2" charset="0"/>
              </a:rPr>
              <a:t>.</a:t>
            </a:r>
            <a:br>
              <a:rPr lang="en-US" dirty="0">
                <a:latin typeface="Merriweather Sans Light" pitchFamily="2" charset="0"/>
              </a:rPr>
            </a:br>
            <a:endParaRPr lang="en-US" dirty="0">
              <a:latin typeface="Merriweather Sans Light" pitchFamily="2" charset="0"/>
            </a:endParaRPr>
          </a:p>
        </p:txBody>
      </p:sp>
    </p:spTree>
    <p:extLst>
      <p:ext uri="{BB962C8B-B14F-4D97-AF65-F5344CB8AC3E}">
        <p14:creationId xmlns:p14="http://schemas.microsoft.com/office/powerpoint/2010/main" val="341044943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69D2E8-20DE-4F32-923E-07859F820D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6331494-2B4C-4D3C-A5D2-BA1DC99CD22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1015</TotalTime>
  <Words>1394</Words>
  <Application>Microsoft Office PowerPoint</Application>
  <PresentationFormat>Widescreen</PresentationFormat>
  <Paragraphs>315</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Merriweather Sans ExtraBold</vt:lpstr>
      <vt:lpstr>Merriweather Sans Light</vt:lpstr>
      <vt:lpstr>Merriweather Sans Medium</vt:lpstr>
      <vt:lpstr>Univers</vt:lpstr>
      <vt:lpstr>GradientUnivers</vt:lpstr>
      <vt:lpstr>Cây Tiền Tố - TRIE</vt:lpstr>
      <vt:lpstr>MỤC LỤC</vt:lpstr>
      <vt:lpstr>CÂY NHỊ PHÂN</vt:lpstr>
      <vt:lpstr>CÂY NHỊ PHÂN LÀ GÌ?</vt:lpstr>
      <vt:lpstr>CÂY NHỊ PHÂN</vt:lpstr>
      <vt:lpstr>Tại sao sử dụng cây nhị phân?</vt:lpstr>
      <vt:lpstr>CẤU TRÚC</vt:lpstr>
      <vt:lpstr>CẤU TRÚC</vt:lpstr>
      <vt:lpstr>CẤU TRÚC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Cây Tiền Tố - TRIE</dc:title>
  <dc:creator>Lê Duy Hiệp</dc:creator>
  <cp:lastModifiedBy>Lê Duy Hiệp</cp:lastModifiedBy>
  <cp:revision>19</cp:revision>
  <dcterms:created xsi:type="dcterms:W3CDTF">2023-10-13T03:20:44Z</dcterms:created>
  <dcterms:modified xsi:type="dcterms:W3CDTF">2023-10-13T20:16:06Z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