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Override6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0" r:id="rId4"/>
    <p:sldId id="274" r:id="rId5"/>
    <p:sldId id="278" r:id="rId6"/>
    <p:sldId id="285" r:id="rId7"/>
    <p:sldId id="282" r:id="rId8"/>
    <p:sldId id="288" r:id="rId9"/>
    <p:sldId id="286" r:id="rId10"/>
    <p:sldId id="279" r:id="rId11"/>
    <p:sldId id="281" r:id="rId12"/>
    <p:sldId id="275" r:id="rId13"/>
    <p:sldId id="287" r:id="rId14"/>
    <p:sldId id="290" r:id="rId15"/>
    <p:sldId id="293" r:id="rId16"/>
    <p:sldId id="296" r:id="rId17"/>
    <p:sldId id="297" r:id="rId18"/>
    <p:sldId id="291" r:id="rId19"/>
    <p:sldId id="261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F4"/>
    <a:srgbClr val="F13B3B"/>
    <a:srgbClr val="FF3B3B"/>
    <a:srgbClr val="6ABFD0"/>
    <a:srgbClr val="2A7786"/>
    <a:srgbClr val="66B5C9"/>
    <a:srgbClr val="A20000"/>
    <a:srgbClr val="A40000"/>
    <a:srgbClr val="9E0000"/>
    <a:srgbClr val="C74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3" d="100"/>
          <a:sy n="83" d="100"/>
        </p:scale>
        <p:origin x="106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1E754A59-CB61-45F5-9E68-B5F99ED00C02}"/>
              </a:ext>
            </a:extLst>
          </p:cNvPr>
          <p:cNvSpPr/>
          <p:nvPr userDrawn="1"/>
        </p:nvSpPr>
        <p:spPr>
          <a:xfrm>
            <a:off x="0" y="0"/>
            <a:ext cx="8177377" cy="6866991"/>
          </a:xfrm>
          <a:custGeom>
            <a:avLst/>
            <a:gdLst>
              <a:gd name="connsiteX0" fmla="*/ 6119608 w 8177377"/>
              <a:gd name="connsiteY0" fmla="*/ 1595717 h 6866991"/>
              <a:gd name="connsiteX1" fmla="*/ 8177377 w 8177377"/>
              <a:gd name="connsiteY1" fmla="*/ 3647584 h 6866991"/>
              <a:gd name="connsiteX2" fmla="*/ 6119608 w 8177377"/>
              <a:gd name="connsiteY2" fmla="*/ 5699451 h 6866991"/>
              <a:gd name="connsiteX3" fmla="*/ 4061839 w 8177377"/>
              <a:gd name="connsiteY3" fmla="*/ 3647584 h 6866991"/>
              <a:gd name="connsiteX4" fmla="*/ 6119608 w 8177377"/>
              <a:gd name="connsiteY4" fmla="*/ 1595717 h 6866991"/>
              <a:gd name="connsiteX5" fmla="*/ 0 w 8177377"/>
              <a:gd name="connsiteY5" fmla="*/ 0 h 6866991"/>
              <a:gd name="connsiteX6" fmla="*/ 6096000 w 8177377"/>
              <a:gd name="connsiteY6" fmla="*/ 0 h 6866991"/>
              <a:gd name="connsiteX7" fmla="*/ 6096000 w 8177377"/>
              <a:gd name="connsiteY7" fmla="*/ 43613 h 6866991"/>
              <a:gd name="connsiteX8" fmla="*/ 6096000 w 8177377"/>
              <a:gd name="connsiteY8" fmla="*/ 1479564 h 6866991"/>
              <a:gd name="connsiteX9" fmla="*/ 3937704 w 8177377"/>
              <a:gd name="connsiteY9" fmla="*/ 3646483 h 6866991"/>
              <a:gd name="connsiteX10" fmla="*/ 6096000 w 8177377"/>
              <a:gd name="connsiteY10" fmla="*/ 5818524 h 6866991"/>
              <a:gd name="connsiteX11" fmla="*/ 6096000 w 8177377"/>
              <a:gd name="connsiteY11" fmla="*/ 6836428 h 6866991"/>
              <a:gd name="connsiteX12" fmla="*/ 6096000 w 8177377"/>
              <a:gd name="connsiteY12" fmla="*/ 6866991 h 6866991"/>
              <a:gd name="connsiteX13" fmla="*/ 0 w 8177377"/>
              <a:gd name="connsiteY13" fmla="*/ 6866991 h 686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77377" h="6866991">
                <a:moveTo>
                  <a:pt x="6119608" y="1595717"/>
                </a:moveTo>
                <a:cubicBezTo>
                  <a:pt x="7256082" y="1595717"/>
                  <a:pt x="8177377" y="2514369"/>
                  <a:pt x="8177377" y="3647584"/>
                </a:cubicBezTo>
                <a:cubicBezTo>
                  <a:pt x="8177377" y="4780799"/>
                  <a:pt x="7256082" y="5699451"/>
                  <a:pt x="6119608" y="5699451"/>
                </a:cubicBezTo>
                <a:cubicBezTo>
                  <a:pt x="4983134" y="5699451"/>
                  <a:pt x="4061839" y="4780799"/>
                  <a:pt x="4061839" y="3647584"/>
                </a:cubicBezTo>
                <a:cubicBezTo>
                  <a:pt x="4061839" y="2514369"/>
                  <a:pt x="4983134" y="1595717"/>
                  <a:pt x="6119608" y="1595717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43613"/>
                </a:lnTo>
                <a:cubicBezTo>
                  <a:pt x="6096000" y="285426"/>
                  <a:pt x="6096000" y="715316"/>
                  <a:pt x="6096000" y="1479564"/>
                </a:cubicBezTo>
                <a:cubicBezTo>
                  <a:pt x="4903799" y="1489810"/>
                  <a:pt x="3937704" y="2458008"/>
                  <a:pt x="3937704" y="3646483"/>
                </a:cubicBezTo>
                <a:cubicBezTo>
                  <a:pt x="3937704" y="4840081"/>
                  <a:pt x="4903799" y="5808279"/>
                  <a:pt x="6096000" y="5818524"/>
                </a:cubicBezTo>
                <a:cubicBezTo>
                  <a:pt x="6096000" y="5818524"/>
                  <a:pt x="6096000" y="5818524"/>
                  <a:pt x="6096000" y="6836428"/>
                </a:cubicBezTo>
                <a:lnTo>
                  <a:pt x="6096000" y="6866991"/>
                </a:lnTo>
                <a:lnTo>
                  <a:pt x="0" y="6866991"/>
                </a:lnTo>
                <a:close/>
              </a:path>
            </a:pathLst>
          </a:custGeom>
          <a:blipFill>
            <a:blip r:embed="rId2"/>
            <a:srcRect/>
            <a:stretch>
              <a:fillRect l="-21342" r="-46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4_1">
            <a:extLst>
              <a:ext uri="{FF2B5EF4-FFF2-40B4-BE49-F238E27FC236}">
                <a16:creationId xmlns:a16="http://schemas.microsoft.com/office/drawing/2014/main" id="{8E93D764-AA92-4C45-8B26-AA2D20C2530C}"/>
              </a:ext>
            </a:extLst>
          </p:cNvPr>
          <p:cNvSpPr/>
          <p:nvPr userDrawn="1"/>
        </p:nvSpPr>
        <p:spPr>
          <a:xfrm>
            <a:off x="-1" y="0"/>
            <a:ext cx="6096000" cy="6866991"/>
          </a:xfrm>
          <a:custGeom>
            <a:avLst/>
            <a:gdLst>
              <a:gd name="connsiteX0" fmla="*/ 0 w 6096000"/>
              <a:gd name="connsiteY0" fmla="*/ 0 h 6866991"/>
              <a:gd name="connsiteX1" fmla="*/ 6096000 w 6096000"/>
              <a:gd name="connsiteY1" fmla="*/ 0 h 6866991"/>
              <a:gd name="connsiteX2" fmla="*/ 6096000 w 6096000"/>
              <a:gd name="connsiteY2" fmla="*/ 43613 h 6866991"/>
              <a:gd name="connsiteX3" fmla="*/ 6096000 w 6096000"/>
              <a:gd name="connsiteY3" fmla="*/ 1479564 h 6866991"/>
              <a:gd name="connsiteX4" fmla="*/ 3937704 w 6096000"/>
              <a:gd name="connsiteY4" fmla="*/ 3646483 h 6866991"/>
              <a:gd name="connsiteX5" fmla="*/ 6096000 w 6096000"/>
              <a:gd name="connsiteY5" fmla="*/ 5818524 h 6866991"/>
              <a:gd name="connsiteX6" fmla="*/ 6096000 w 6096000"/>
              <a:gd name="connsiteY6" fmla="*/ 6836428 h 6866991"/>
              <a:gd name="connsiteX7" fmla="*/ 6096000 w 6096000"/>
              <a:gd name="connsiteY7" fmla="*/ 6866991 h 6866991"/>
              <a:gd name="connsiteX8" fmla="*/ 0 w 6096000"/>
              <a:gd name="connsiteY8" fmla="*/ 6866991 h 686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66991">
                <a:moveTo>
                  <a:pt x="0" y="0"/>
                </a:moveTo>
                <a:lnTo>
                  <a:pt x="6096000" y="0"/>
                </a:lnTo>
                <a:lnTo>
                  <a:pt x="6096000" y="43613"/>
                </a:lnTo>
                <a:cubicBezTo>
                  <a:pt x="6096000" y="285426"/>
                  <a:pt x="6096000" y="715316"/>
                  <a:pt x="6096000" y="1479564"/>
                </a:cubicBezTo>
                <a:cubicBezTo>
                  <a:pt x="4903799" y="1489810"/>
                  <a:pt x="3937704" y="2458008"/>
                  <a:pt x="3937704" y="3646483"/>
                </a:cubicBezTo>
                <a:cubicBezTo>
                  <a:pt x="3937704" y="4840081"/>
                  <a:pt x="4903799" y="5808279"/>
                  <a:pt x="6096000" y="5818524"/>
                </a:cubicBezTo>
                <a:cubicBezTo>
                  <a:pt x="6096000" y="5818524"/>
                  <a:pt x="6096000" y="5818524"/>
                  <a:pt x="6096000" y="6836428"/>
                </a:cubicBezTo>
                <a:lnTo>
                  <a:pt x="6096000" y="6866991"/>
                </a:lnTo>
                <a:lnTo>
                  <a:pt x="0" y="6866991"/>
                </a:lnTo>
                <a:close/>
              </a:path>
            </a:pathLst>
          </a:cu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_1">
            <a:extLst>
              <a:ext uri="{FF2B5EF4-FFF2-40B4-BE49-F238E27FC236}">
                <a16:creationId xmlns:a16="http://schemas.microsoft.com/office/drawing/2014/main" id="{C980B750-03D5-4775-925E-D3F8CB6E7F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1839" y="1595717"/>
            <a:ext cx="4115538" cy="4103733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546670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42941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3278818-C293-452C-A7E4-5708276CA3E1}"/>
              </a:ext>
            </a:extLst>
          </p:cNvPr>
          <p:cNvSpPr>
            <a:spLocks/>
          </p:cNvSpPr>
          <p:nvPr userDrawn="1"/>
        </p:nvSpPr>
        <p:spPr bwMode="auto">
          <a:xfrm>
            <a:off x="4148399" y="1684245"/>
            <a:ext cx="3936516" cy="3922744"/>
          </a:xfrm>
          <a:custGeom>
            <a:avLst/>
            <a:gdLst>
              <a:gd name="T0" fmla="*/ 2 w 766"/>
              <a:gd name="T1" fmla="*/ 383 h 766"/>
              <a:gd name="T2" fmla="*/ 4 w 766"/>
              <a:gd name="T3" fmla="*/ 383 h 766"/>
              <a:gd name="T4" fmla="*/ 115 w 766"/>
              <a:gd name="T5" fmla="*/ 115 h 766"/>
              <a:gd name="T6" fmla="*/ 383 w 766"/>
              <a:gd name="T7" fmla="*/ 4 h 766"/>
              <a:gd name="T8" fmla="*/ 651 w 766"/>
              <a:gd name="T9" fmla="*/ 115 h 766"/>
              <a:gd name="T10" fmla="*/ 762 w 766"/>
              <a:gd name="T11" fmla="*/ 383 h 766"/>
              <a:gd name="T12" fmla="*/ 651 w 766"/>
              <a:gd name="T13" fmla="*/ 652 h 766"/>
              <a:gd name="T14" fmla="*/ 383 w 766"/>
              <a:gd name="T15" fmla="*/ 763 h 766"/>
              <a:gd name="T16" fmla="*/ 115 w 766"/>
              <a:gd name="T17" fmla="*/ 652 h 766"/>
              <a:gd name="T18" fmla="*/ 4 w 766"/>
              <a:gd name="T19" fmla="*/ 383 h 766"/>
              <a:gd name="T20" fmla="*/ 2 w 766"/>
              <a:gd name="T21" fmla="*/ 383 h 766"/>
              <a:gd name="T22" fmla="*/ 0 w 766"/>
              <a:gd name="T23" fmla="*/ 383 h 766"/>
              <a:gd name="T24" fmla="*/ 383 w 766"/>
              <a:gd name="T25" fmla="*/ 766 h 766"/>
              <a:gd name="T26" fmla="*/ 766 w 766"/>
              <a:gd name="T27" fmla="*/ 383 h 766"/>
              <a:gd name="T28" fmla="*/ 383 w 766"/>
              <a:gd name="T29" fmla="*/ 0 h 766"/>
              <a:gd name="T30" fmla="*/ 0 w 766"/>
              <a:gd name="T31" fmla="*/ 383 h 766"/>
              <a:gd name="T32" fmla="*/ 2 w 766"/>
              <a:gd name="T33" fmla="*/ 38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6" h="766">
                <a:moveTo>
                  <a:pt x="2" y="383"/>
                </a:moveTo>
                <a:cubicBezTo>
                  <a:pt x="4" y="383"/>
                  <a:pt x="4" y="383"/>
                  <a:pt x="4" y="383"/>
                </a:cubicBezTo>
                <a:cubicBezTo>
                  <a:pt x="4" y="279"/>
                  <a:pt x="46" y="184"/>
                  <a:pt x="115" y="115"/>
                </a:cubicBezTo>
                <a:cubicBezTo>
                  <a:pt x="184" y="47"/>
                  <a:pt x="278" y="4"/>
                  <a:pt x="383" y="4"/>
                </a:cubicBezTo>
                <a:cubicBezTo>
                  <a:pt x="488" y="4"/>
                  <a:pt x="583" y="47"/>
                  <a:pt x="651" y="115"/>
                </a:cubicBezTo>
                <a:cubicBezTo>
                  <a:pt x="720" y="184"/>
                  <a:pt x="762" y="279"/>
                  <a:pt x="762" y="383"/>
                </a:cubicBezTo>
                <a:cubicBezTo>
                  <a:pt x="762" y="488"/>
                  <a:pt x="720" y="583"/>
                  <a:pt x="651" y="652"/>
                </a:cubicBezTo>
                <a:cubicBezTo>
                  <a:pt x="583" y="720"/>
                  <a:pt x="488" y="763"/>
                  <a:pt x="383" y="763"/>
                </a:cubicBezTo>
                <a:cubicBezTo>
                  <a:pt x="278" y="763"/>
                  <a:pt x="184" y="720"/>
                  <a:pt x="115" y="652"/>
                </a:cubicBezTo>
                <a:cubicBezTo>
                  <a:pt x="46" y="583"/>
                  <a:pt x="4" y="488"/>
                  <a:pt x="4" y="383"/>
                </a:cubicBezTo>
                <a:cubicBezTo>
                  <a:pt x="2" y="383"/>
                  <a:pt x="2" y="383"/>
                  <a:pt x="2" y="383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595"/>
                  <a:pt x="172" y="766"/>
                  <a:pt x="383" y="766"/>
                </a:cubicBezTo>
                <a:cubicBezTo>
                  <a:pt x="595" y="766"/>
                  <a:pt x="766" y="595"/>
                  <a:pt x="766" y="383"/>
                </a:cubicBezTo>
                <a:cubicBezTo>
                  <a:pt x="766" y="172"/>
                  <a:pt x="595" y="0"/>
                  <a:pt x="383" y="0"/>
                </a:cubicBezTo>
                <a:cubicBezTo>
                  <a:pt x="172" y="0"/>
                  <a:pt x="0" y="172"/>
                  <a:pt x="0" y="383"/>
                </a:cubicBezTo>
                <a:lnTo>
                  <a:pt x="2" y="3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1BD520C-FC60-4FC4-87C0-332C7A8B848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1330136"/>
            <a:ext cx="2327286" cy="4682112"/>
          </a:xfrm>
          <a:custGeom>
            <a:avLst/>
            <a:gdLst>
              <a:gd name="T0" fmla="*/ 0 w 453"/>
              <a:gd name="T1" fmla="*/ 0 h 914"/>
              <a:gd name="T2" fmla="*/ 0 w 453"/>
              <a:gd name="T3" fmla="*/ 4 h 914"/>
              <a:gd name="T4" fmla="*/ 316 w 453"/>
              <a:gd name="T5" fmla="*/ 137 h 914"/>
              <a:gd name="T6" fmla="*/ 449 w 453"/>
              <a:gd name="T7" fmla="*/ 457 h 914"/>
              <a:gd name="T8" fmla="*/ 316 w 453"/>
              <a:gd name="T9" fmla="*/ 778 h 914"/>
              <a:gd name="T10" fmla="*/ 0 w 453"/>
              <a:gd name="T11" fmla="*/ 910 h 914"/>
              <a:gd name="T12" fmla="*/ 0 w 453"/>
              <a:gd name="T13" fmla="*/ 914 h 914"/>
              <a:gd name="T14" fmla="*/ 453 w 453"/>
              <a:gd name="T15" fmla="*/ 457 h 914"/>
              <a:gd name="T16" fmla="*/ 0 w 453"/>
              <a:gd name="T1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914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24" y="5"/>
                  <a:pt x="235" y="56"/>
                  <a:pt x="316" y="137"/>
                </a:cubicBezTo>
                <a:cubicBezTo>
                  <a:pt x="398" y="219"/>
                  <a:pt x="449" y="332"/>
                  <a:pt x="449" y="457"/>
                </a:cubicBezTo>
                <a:cubicBezTo>
                  <a:pt x="449" y="582"/>
                  <a:pt x="398" y="696"/>
                  <a:pt x="316" y="778"/>
                </a:cubicBezTo>
                <a:cubicBezTo>
                  <a:pt x="235" y="859"/>
                  <a:pt x="124" y="909"/>
                  <a:pt x="0" y="910"/>
                </a:cubicBezTo>
                <a:cubicBezTo>
                  <a:pt x="0" y="914"/>
                  <a:pt x="0" y="914"/>
                  <a:pt x="0" y="914"/>
                </a:cubicBezTo>
                <a:cubicBezTo>
                  <a:pt x="251" y="912"/>
                  <a:pt x="453" y="708"/>
                  <a:pt x="453" y="457"/>
                </a:cubicBezTo>
                <a:cubicBezTo>
                  <a:pt x="453" y="206"/>
                  <a:pt x="251" y="3"/>
                  <a:pt x="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0C281DC-135C-480B-8FA6-37DAF0A7ADC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741916" y="1330136"/>
            <a:ext cx="2368598" cy="4682112"/>
          </a:xfrm>
          <a:custGeom>
            <a:avLst/>
            <a:gdLst>
              <a:gd name="T0" fmla="*/ 4 w 461"/>
              <a:gd name="T1" fmla="*/ 457 h 914"/>
              <a:gd name="T2" fmla="*/ 2 w 461"/>
              <a:gd name="T3" fmla="*/ 457 h 914"/>
              <a:gd name="T4" fmla="*/ 0 w 461"/>
              <a:gd name="T5" fmla="*/ 457 h 914"/>
              <a:gd name="T6" fmla="*/ 457 w 461"/>
              <a:gd name="T7" fmla="*/ 914 h 914"/>
              <a:gd name="T8" fmla="*/ 461 w 461"/>
              <a:gd name="T9" fmla="*/ 914 h 914"/>
              <a:gd name="T10" fmla="*/ 461 w 461"/>
              <a:gd name="T11" fmla="*/ 910 h 914"/>
              <a:gd name="T12" fmla="*/ 457 w 461"/>
              <a:gd name="T13" fmla="*/ 910 h 914"/>
              <a:gd name="T14" fmla="*/ 137 w 461"/>
              <a:gd name="T15" fmla="*/ 778 h 914"/>
              <a:gd name="T16" fmla="*/ 4 w 461"/>
              <a:gd name="T17" fmla="*/ 457 h 914"/>
              <a:gd name="T18" fmla="*/ 457 w 461"/>
              <a:gd name="T19" fmla="*/ 0 h 914"/>
              <a:gd name="T20" fmla="*/ 0 w 461"/>
              <a:gd name="T21" fmla="*/ 457 h 914"/>
              <a:gd name="T22" fmla="*/ 2 w 461"/>
              <a:gd name="T23" fmla="*/ 457 h 914"/>
              <a:gd name="T24" fmla="*/ 4 w 461"/>
              <a:gd name="T25" fmla="*/ 457 h 914"/>
              <a:gd name="T26" fmla="*/ 137 w 461"/>
              <a:gd name="T27" fmla="*/ 137 h 914"/>
              <a:gd name="T28" fmla="*/ 457 w 461"/>
              <a:gd name="T29" fmla="*/ 4 h 914"/>
              <a:gd name="T30" fmla="*/ 461 w 461"/>
              <a:gd name="T31" fmla="*/ 4 h 914"/>
              <a:gd name="T32" fmla="*/ 461 w 461"/>
              <a:gd name="T33" fmla="*/ 0 h 914"/>
              <a:gd name="T34" fmla="*/ 457 w 461"/>
              <a:gd name="T35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914">
                <a:moveTo>
                  <a:pt x="4" y="457"/>
                </a:moveTo>
                <a:cubicBezTo>
                  <a:pt x="2" y="457"/>
                  <a:pt x="2" y="457"/>
                  <a:pt x="2" y="457"/>
                </a:cubicBezTo>
                <a:cubicBezTo>
                  <a:pt x="0" y="457"/>
                  <a:pt x="0" y="457"/>
                  <a:pt x="0" y="457"/>
                </a:cubicBezTo>
                <a:cubicBezTo>
                  <a:pt x="0" y="710"/>
                  <a:pt x="205" y="914"/>
                  <a:pt x="457" y="914"/>
                </a:cubicBezTo>
                <a:cubicBezTo>
                  <a:pt x="458" y="914"/>
                  <a:pt x="460" y="914"/>
                  <a:pt x="461" y="914"/>
                </a:cubicBezTo>
                <a:cubicBezTo>
                  <a:pt x="461" y="910"/>
                  <a:pt x="461" y="910"/>
                  <a:pt x="461" y="910"/>
                </a:cubicBezTo>
                <a:cubicBezTo>
                  <a:pt x="460" y="910"/>
                  <a:pt x="458" y="910"/>
                  <a:pt x="457" y="910"/>
                </a:cubicBezTo>
                <a:cubicBezTo>
                  <a:pt x="332" y="910"/>
                  <a:pt x="219" y="860"/>
                  <a:pt x="137" y="778"/>
                </a:cubicBezTo>
                <a:cubicBezTo>
                  <a:pt x="55" y="696"/>
                  <a:pt x="4" y="582"/>
                  <a:pt x="4" y="457"/>
                </a:cubicBezTo>
                <a:moveTo>
                  <a:pt x="457" y="0"/>
                </a:moveTo>
                <a:cubicBezTo>
                  <a:pt x="205" y="0"/>
                  <a:pt x="0" y="205"/>
                  <a:pt x="0" y="457"/>
                </a:cubicBezTo>
                <a:cubicBezTo>
                  <a:pt x="2" y="457"/>
                  <a:pt x="2" y="457"/>
                  <a:pt x="2" y="457"/>
                </a:cubicBezTo>
                <a:cubicBezTo>
                  <a:pt x="4" y="457"/>
                  <a:pt x="4" y="457"/>
                  <a:pt x="4" y="457"/>
                </a:cubicBezTo>
                <a:cubicBezTo>
                  <a:pt x="4" y="332"/>
                  <a:pt x="55" y="219"/>
                  <a:pt x="137" y="137"/>
                </a:cubicBezTo>
                <a:cubicBezTo>
                  <a:pt x="219" y="55"/>
                  <a:pt x="332" y="4"/>
                  <a:pt x="457" y="4"/>
                </a:cubicBezTo>
                <a:cubicBezTo>
                  <a:pt x="458" y="4"/>
                  <a:pt x="460" y="4"/>
                  <a:pt x="461" y="4"/>
                </a:cubicBezTo>
                <a:cubicBezTo>
                  <a:pt x="461" y="0"/>
                  <a:pt x="461" y="0"/>
                  <a:pt x="461" y="0"/>
                </a:cubicBezTo>
                <a:cubicBezTo>
                  <a:pt x="460" y="0"/>
                  <a:pt x="458" y="0"/>
                  <a:pt x="45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4466906"/>
            <a:ext cx="10845800" cy="64825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028700"/>
            <a:ext cx="10845800" cy="343820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8536902-2591-45A8-9FD4-E53FBE5E45E7}"/>
              </a:ext>
            </a:extLst>
          </p:cNvPr>
          <p:cNvGrpSpPr/>
          <p:nvPr userDrawn="1"/>
        </p:nvGrpSpPr>
        <p:grpSpPr>
          <a:xfrm>
            <a:off x="5805714" y="0"/>
            <a:ext cx="348342" cy="1359694"/>
            <a:chOff x="5805714" y="0"/>
            <a:chExt cx="348342" cy="1359694"/>
          </a:xfrm>
          <a:solidFill>
            <a:schemeClr val="accent2"/>
          </a:solidFill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736E23-C616-4B89-8A62-CEA7D9BC2C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05714" y="0"/>
              <a:ext cx="0" cy="1359694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B343889-F1CB-410C-8513-FEF5F459CB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79885" y="0"/>
              <a:ext cx="0" cy="1330136"/>
            </a:xfrm>
            <a:prstGeom prst="lin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5CD7351-2ABC-4EF7-A191-94CEBAC55B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4056" y="406400"/>
              <a:ext cx="0" cy="923736"/>
            </a:xfrm>
            <a:prstGeom prst="line">
              <a:avLst/>
            </a:prstGeom>
            <a:grp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6_1">
            <a:extLst>
              <a:ext uri="{FF2B5EF4-FFF2-40B4-BE49-F238E27FC236}">
                <a16:creationId xmlns:a16="http://schemas.microsoft.com/office/drawing/2014/main" id="{E7ACECB1-2581-490F-A11A-19673E04BD3C}"/>
              </a:ext>
            </a:extLst>
          </p:cNvPr>
          <p:cNvGrpSpPr/>
          <p:nvPr userDrawn="1"/>
        </p:nvGrpSpPr>
        <p:grpSpPr>
          <a:xfrm flipH="1" flipV="1">
            <a:off x="5805714" y="5986432"/>
            <a:ext cx="348342" cy="871568"/>
            <a:chOff x="5805714" y="0"/>
            <a:chExt cx="348342" cy="1359694"/>
          </a:xfrm>
          <a:solidFill>
            <a:schemeClr val="accent2"/>
          </a:solidFill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EE668F5-D092-46AC-87FE-63BCD7B73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05714" y="0"/>
              <a:ext cx="0" cy="1359694"/>
            </a:xfrm>
            <a:prstGeom prst="line">
              <a:avLst/>
            </a:prstGeom>
            <a:grp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93601B5-D336-466D-93F8-229206D6C2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79885" y="0"/>
              <a:ext cx="0" cy="1330136"/>
            </a:xfrm>
            <a:prstGeom prst="lin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6F1001C-3A5D-41D3-B85A-791FC1D6E3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4056" y="406400"/>
              <a:ext cx="0" cy="923736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71B83F-0CDF-414E-A46A-B3D8799C1276}"/>
              </a:ext>
            </a:extLst>
          </p:cNvPr>
          <p:cNvGrpSpPr/>
          <p:nvPr userDrawn="1"/>
        </p:nvGrpSpPr>
        <p:grpSpPr>
          <a:xfrm>
            <a:off x="4732922" y="1367382"/>
            <a:ext cx="2726157" cy="2718162"/>
            <a:chOff x="3727402" y="1330136"/>
            <a:chExt cx="4695884" cy="4682112"/>
          </a:xfrm>
        </p:grpSpPr>
        <p:sp>
          <p:nvSpPr>
            <p:cNvPr id="4" name="Oval 5_1">
              <a:extLst>
                <a:ext uri="{FF2B5EF4-FFF2-40B4-BE49-F238E27FC236}">
                  <a16:creationId xmlns:a16="http://schemas.microsoft.com/office/drawing/2014/main" id="{218ABB10-3AA2-4541-9B6A-D88B0BB22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7575" y="1619326"/>
              <a:ext cx="4115538" cy="4103733"/>
            </a:xfrm>
            <a:prstGeom prst="ellipse">
              <a:avLst/>
            </a:pr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88BE599-E60C-4AA2-8416-7BBBA410FB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7086" y="1709820"/>
              <a:ext cx="3936516" cy="3922744"/>
            </a:xfrm>
            <a:custGeom>
              <a:avLst/>
              <a:gdLst>
                <a:gd name="T0" fmla="*/ 2 w 766"/>
                <a:gd name="T1" fmla="*/ 383 h 766"/>
                <a:gd name="T2" fmla="*/ 4 w 766"/>
                <a:gd name="T3" fmla="*/ 383 h 766"/>
                <a:gd name="T4" fmla="*/ 115 w 766"/>
                <a:gd name="T5" fmla="*/ 115 h 766"/>
                <a:gd name="T6" fmla="*/ 383 w 766"/>
                <a:gd name="T7" fmla="*/ 4 h 766"/>
                <a:gd name="T8" fmla="*/ 651 w 766"/>
                <a:gd name="T9" fmla="*/ 115 h 766"/>
                <a:gd name="T10" fmla="*/ 762 w 766"/>
                <a:gd name="T11" fmla="*/ 383 h 766"/>
                <a:gd name="T12" fmla="*/ 651 w 766"/>
                <a:gd name="T13" fmla="*/ 652 h 766"/>
                <a:gd name="T14" fmla="*/ 383 w 766"/>
                <a:gd name="T15" fmla="*/ 763 h 766"/>
                <a:gd name="T16" fmla="*/ 115 w 766"/>
                <a:gd name="T17" fmla="*/ 652 h 766"/>
                <a:gd name="T18" fmla="*/ 4 w 766"/>
                <a:gd name="T19" fmla="*/ 383 h 766"/>
                <a:gd name="T20" fmla="*/ 2 w 766"/>
                <a:gd name="T21" fmla="*/ 383 h 766"/>
                <a:gd name="T22" fmla="*/ 0 w 766"/>
                <a:gd name="T23" fmla="*/ 383 h 766"/>
                <a:gd name="T24" fmla="*/ 383 w 766"/>
                <a:gd name="T25" fmla="*/ 766 h 766"/>
                <a:gd name="T26" fmla="*/ 766 w 766"/>
                <a:gd name="T27" fmla="*/ 383 h 766"/>
                <a:gd name="T28" fmla="*/ 383 w 766"/>
                <a:gd name="T29" fmla="*/ 0 h 766"/>
                <a:gd name="T30" fmla="*/ 0 w 766"/>
                <a:gd name="T31" fmla="*/ 383 h 766"/>
                <a:gd name="T32" fmla="*/ 2 w 766"/>
                <a:gd name="T33" fmla="*/ 383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6" h="766">
                  <a:moveTo>
                    <a:pt x="2" y="383"/>
                  </a:moveTo>
                  <a:cubicBezTo>
                    <a:pt x="4" y="383"/>
                    <a:pt x="4" y="383"/>
                    <a:pt x="4" y="383"/>
                  </a:cubicBezTo>
                  <a:cubicBezTo>
                    <a:pt x="4" y="279"/>
                    <a:pt x="46" y="184"/>
                    <a:pt x="115" y="115"/>
                  </a:cubicBezTo>
                  <a:cubicBezTo>
                    <a:pt x="184" y="47"/>
                    <a:pt x="278" y="4"/>
                    <a:pt x="383" y="4"/>
                  </a:cubicBezTo>
                  <a:cubicBezTo>
                    <a:pt x="488" y="4"/>
                    <a:pt x="583" y="47"/>
                    <a:pt x="651" y="115"/>
                  </a:cubicBezTo>
                  <a:cubicBezTo>
                    <a:pt x="720" y="184"/>
                    <a:pt x="762" y="279"/>
                    <a:pt x="762" y="383"/>
                  </a:cubicBezTo>
                  <a:cubicBezTo>
                    <a:pt x="762" y="488"/>
                    <a:pt x="720" y="583"/>
                    <a:pt x="651" y="652"/>
                  </a:cubicBezTo>
                  <a:cubicBezTo>
                    <a:pt x="583" y="720"/>
                    <a:pt x="488" y="763"/>
                    <a:pt x="383" y="763"/>
                  </a:cubicBezTo>
                  <a:cubicBezTo>
                    <a:pt x="278" y="763"/>
                    <a:pt x="184" y="720"/>
                    <a:pt x="115" y="652"/>
                  </a:cubicBezTo>
                  <a:cubicBezTo>
                    <a:pt x="46" y="583"/>
                    <a:pt x="4" y="488"/>
                    <a:pt x="4" y="383"/>
                  </a:cubicBezTo>
                  <a:cubicBezTo>
                    <a:pt x="2" y="383"/>
                    <a:pt x="2" y="383"/>
                    <a:pt x="2" y="383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595"/>
                    <a:pt x="172" y="766"/>
                    <a:pt x="383" y="766"/>
                  </a:cubicBezTo>
                  <a:cubicBezTo>
                    <a:pt x="595" y="766"/>
                    <a:pt x="766" y="595"/>
                    <a:pt x="766" y="383"/>
                  </a:cubicBezTo>
                  <a:cubicBezTo>
                    <a:pt x="766" y="172"/>
                    <a:pt x="595" y="0"/>
                    <a:pt x="383" y="0"/>
                  </a:cubicBezTo>
                  <a:cubicBezTo>
                    <a:pt x="172" y="0"/>
                    <a:pt x="0" y="172"/>
                    <a:pt x="0" y="383"/>
                  </a:cubicBezTo>
                  <a:lnTo>
                    <a:pt x="2" y="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FCF635D-ACAF-4133-8D9A-C9FD7B1A9A3C}"/>
                </a:ext>
              </a:extLst>
            </p:cNvPr>
            <p:cNvGrpSpPr/>
            <p:nvPr userDrawn="1"/>
          </p:nvGrpSpPr>
          <p:grpSpPr>
            <a:xfrm>
              <a:off x="3727402" y="1330136"/>
              <a:ext cx="4695884" cy="4682112"/>
              <a:chOff x="3727402" y="1330136"/>
              <a:chExt cx="4695884" cy="4682112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2629AB19-AEE0-40EA-ACA7-3859AB9A9A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96000" y="1330136"/>
                <a:ext cx="2327286" cy="4682112"/>
              </a:xfrm>
              <a:custGeom>
                <a:avLst/>
                <a:gdLst>
                  <a:gd name="T0" fmla="*/ 0 w 453"/>
                  <a:gd name="T1" fmla="*/ 0 h 914"/>
                  <a:gd name="T2" fmla="*/ 0 w 453"/>
                  <a:gd name="T3" fmla="*/ 4 h 914"/>
                  <a:gd name="T4" fmla="*/ 316 w 453"/>
                  <a:gd name="T5" fmla="*/ 137 h 914"/>
                  <a:gd name="T6" fmla="*/ 449 w 453"/>
                  <a:gd name="T7" fmla="*/ 457 h 914"/>
                  <a:gd name="T8" fmla="*/ 316 w 453"/>
                  <a:gd name="T9" fmla="*/ 778 h 914"/>
                  <a:gd name="T10" fmla="*/ 0 w 453"/>
                  <a:gd name="T11" fmla="*/ 910 h 914"/>
                  <a:gd name="T12" fmla="*/ 0 w 453"/>
                  <a:gd name="T13" fmla="*/ 914 h 914"/>
                  <a:gd name="T14" fmla="*/ 453 w 453"/>
                  <a:gd name="T15" fmla="*/ 457 h 914"/>
                  <a:gd name="T16" fmla="*/ 0 w 453"/>
                  <a:gd name="T17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91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24" y="5"/>
                      <a:pt x="235" y="56"/>
                      <a:pt x="316" y="137"/>
                    </a:cubicBezTo>
                    <a:cubicBezTo>
                      <a:pt x="398" y="219"/>
                      <a:pt x="449" y="332"/>
                      <a:pt x="449" y="457"/>
                    </a:cubicBezTo>
                    <a:cubicBezTo>
                      <a:pt x="449" y="582"/>
                      <a:pt x="398" y="696"/>
                      <a:pt x="316" y="778"/>
                    </a:cubicBezTo>
                    <a:cubicBezTo>
                      <a:pt x="235" y="859"/>
                      <a:pt x="124" y="909"/>
                      <a:pt x="0" y="910"/>
                    </a:cubicBezTo>
                    <a:cubicBezTo>
                      <a:pt x="0" y="914"/>
                      <a:pt x="0" y="914"/>
                      <a:pt x="0" y="914"/>
                    </a:cubicBezTo>
                    <a:cubicBezTo>
                      <a:pt x="251" y="912"/>
                      <a:pt x="453" y="708"/>
                      <a:pt x="453" y="457"/>
                    </a:cubicBezTo>
                    <a:cubicBezTo>
                      <a:pt x="453" y="206"/>
                      <a:pt x="251" y="3"/>
                      <a:pt x="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983326C8-607A-4B05-A0AD-FDA08D7831B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27402" y="1330136"/>
                <a:ext cx="2368598" cy="4682112"/>
              </a:xfrm>
              <a:custGeom>
                <a:avLst/>
                <a:gdLst>
                  <a:gd name="T0" fmla="*/ 4 w 461"/>
                  <a:gd name="T1" fmla="*/ 457 h 914"/>
                  <a:gd name="T2" fmla="*/ 2 w 461"/>
                  <a:gd name="T3" fmla="*/ 457 h 914"/>
                  <a:gd name="T4" fmla="*/ 0 w 461"/>
                  <a:gd name="T5" fmla="*/ 457 h 914"/>
                  <a:gd name="T6" fmla="*/ 457 w 461"/>
                  <a:gd name="T7" fmla="*/ 914 h 914"/>
                  <a:gd name="T8" fmla="*/ 461 w 461"/>
                  <a:gd name="T9" fmla="*/ 914 h 914"/>
                  <a:gd name="T10" fmla="*/ 461 w 461"/>
                  <a:gd name="T11" fmla="*/ 910 h 914"/>
                  <a:gd name="T12" fmla="*/ 457 w 461"/>
                  <a:gd name="T13" fmla="*/ 910 h 914"/>
                  <a:gd name="T14" fmla="*/ 137 w 461"/>
                  <a:gd name="T15" fmla="*/ 778 h 914"/>
                  <a:gd name="T16" fmla="*/ 4 w 461"/>
                  <a:gd name="T17" fmla="*/ 457 h 914"/>
                  <a:gd name="T18" fmla="*/ 457 w 461"/>
                  <a:gd name="T19" fmla="*/ 0 h 914"/>
                  <a:gd name="T20" fmla="*/ 0 w 461"/>
                  <a:gd name="T21" fmla="*/ 457 h 914"/>
                  <a:gd name="T22" fmla="*/ 2 w 461"/>
                  <a:gd name="T23" fmla="*/ 457 h 914"/>
                  <a:gd name="T24" fmla="*/ 4 w 461"/>
                  <a:gd name="T25" fmla="*/ 457 h 914"/>
                  <a:gd name="T26" fmla="*/ 137 w 461"/>
                  <a:gd name="T27" fmla="*/ 137 h 914"/>
                  <a:gd name="T28" fmla="*/ 457 w 461"/>
                  <a:gd name="T29" fmla="*/ 4 h 914"/>
                  <a:gd name="T30" fmla="*/ 461 w 461"/>
                  <a:gd name="T31" fmla="*/ 4 h 914"/>
                  <a:gd name="T32" fmla="*/ 461 w 461"/>
                  <a:gd name="T33" fmla="*/ 0 h 914"/>
                  <a:gd name="T34" fmla="*/ 457 w 461"/>
                  <a:gd name="T3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1" h="914">
                    <a:moveTo>
                      <a:pt x="4" y="457"/>
                    </a:moveTo>
                    <a:cubicBezTo>
                      <a:pt x="2" y="457"/>
                      <a:pt x="2" y="457"/>
                      <a:pt x="2" y="457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710"/>
                      <a:pt x="205" y="914"/>
                      <a:pt x="457" y="914"/>
                    </a:cubicBezTo>
                    <a:cubicBezTo>
                      <a:pt x="458" y="914"/>
                      <a:pt x="460" y="914"/>
                      <a:pt x="461" y="914"/>
                    </a:cubicBezTo>
                    <a:cubicBezTo>
                      <a:pt x="461" y="910"/>
                      <a:pt x="461" y="910"/>
                      <a:pt x="461" y="910"/>
                    </a:cubicBezTo>
                    <a:cubicBezTo>
                      <a:pt x="460" y="910"/>
                      <a:pt x="458" y="910"/>
                      <a:pt x="457" y="910"/>
                    </a:cubicBezTo>
                    <a:cubicBezTo>
                      <a:pt x="332" y="910"/>
                      <a:pt x="219" y="860"/>
                      <a:pt x="137" y="778"/>
                    </a:cubicBezTo>
                    <a:cubicBezTo>
                      <a:pt x="55" y="696"/>
                      <a:pt x="4" y="582"/>
                      <a:pt x="4" y="457"/>
                    </a:cubicBezTo>
                    <a:moveTo>
                      <a:pt x="457" y="0"/>
                    </a:moveTo>
                    <a:cubicBezTo>
                      <a:pt x="205" y="0"/>
                      <a:pt x="0" y="205"/>
                      <a:pt x="0" y="457"/>
                    </a:cubicBezTo>
                    <a:cubicBezTo>
                      <a:pt x="2" y="457"/>
                      <a:pt x="2" y="457"/>
                      <a:pt x="2" y="457"/>
                    </a:cubicBezTo>
                    <a:cubicBezTo>
                      <a:pt x="4" y="457"/>
                      <a:pt x="4" y="457"/>
                      <a:pt x="4" y="457"/>
                    </a:cubicBezTo>
                    <a:cubicBezTo>
                      <a:pt x="4" y="332"/>
                      <a:pt x="55" y="219"/>
                      <a:pt x="137" y="137"/>
                    </a:cubicBezTo>
                    <a:cubicBezTo>
                      <a:pt x="219" y="55"/>
                      <a:pt x="332" y="4"/>
                      <a:pt x="457" y="4"/>
                    </a:cubicBezTo>
                    <a:cubicBezTo>
                      <a:pt x="458" y="4"/>
                      <a:pt x="460" y="4"/>
                      <a:pt x="461" y="4"/>
                    </a:cubicBezTo>
                    <a:cubicBezTo>
                      <a:pt x="461" y="0"/>
                      <a:pt x="461" y="0"/>
                      <a:pt x="461" y="0"/>
                    </a:cubicBezTo>
                    <a:cubicBezTo>
                      <a:pt x="460" y="0"/>
                      <a:pt x="458" y="0"/>
                      <a:pt x="457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4085544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7" y="4980894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_1">
            <a:extLst>
              <a:ext uri="{FF2B5EF4-FFF2-40B4-BE49-F238E27FC236}">
                <a16:creationId xmlns:a16="http://schemas.microsoft.com/office/drawing/2014/main" id="{FA3D58A2-608C-445B-9E72-85DA8989EF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9259" b="-92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C9C6D0-2E3C-4D6B-B543-4058B104E4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5_1">
            <a:extLst>
              <a:ext uri="{FF2B5EF4-FFF2-40B4-BE49-F238E27FC236}">
                <a16:creationId xmlns:a16="http://schemas.microsoft.com/office/drawing/2014/main" id="{82E16536-3B1D-4624-AC89-AF3ABED80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1839" y="1595717"/>
            <a:ext cx="4115538" cy="4103733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081EDA3-08EB-4CAA-B937-EF6D8C9A635C}"/>
              </a:ext>
            </a:extLst>
          </p:cNvPr>
          <p:cNvSpPr>
            <a:spLocks/>
          </p:cNvSpPr>
          <p:nvPr userDrawn="1"/>
        </p:nvSpPr>
        <p:spPr bwMode="auto">
          <a:xfrm>
            <a:off x="4148399" y="1684245"/>
            <a:ext cx="3936516" cy="3922744"/>
          </a:xfrm>
          <a:custGeom>
            <a:avLst/>
            <a:gdLst>
              <a:gd name="T0" fmla="*/ 2 w 766"/>
              <a:gd name="T1" fmla="*/ 383 h 766"/>
              <a:gd name="T2" fmla="*/ 4 w 766"/>
              <a:gd name="T3" fmla="*/ 383 h 766"/>
              <a:gd name="T4" fmla="*/ 115 w 766"/>
              <a:gd name="T5" fmla="*/ 115 h 766"/>
              <a:gd name="T6" fmla="*/ 383 w 766"/>
              <a:gd name="T7" fmla="*/ 4 h 766"/>
              <a:gd name="T8" fmla="*/ 651 w 766"/>
              <a:gd name="T9" fmla="*/ 115 h 766"/>
              <a:gd name="T10" fmla="*/ 762 w 766"/>
              <a:gd name="T11" fmla="*/ 383 h 766"/>
              <a:gd name="T12" fmla="*/ 651 w 766"/>
              <a:gd name="T13" fmla="*/ 652 h 766"/>
              <a:gd name="T14" fmla="*/ 383 w 766"/>
              <a:gd name="T15" fmla="*/ 763 h 766"/>
              <a:gd name="T16" fmla="*/ 115 w 766"/>
              <a:gd name="T17" fmla="*/ 652 h 766"/>
              <a:gd name="T18" fmla="*/ 4 w 766"/>
              <a:gd name="T19" fmla="*/ 383 h 766"/>
              <a:gd name="T20" fmla="*/ 2 w 766"/>
              <a:gd name="T21" fmla="*/ 383 h 766"/>
              <a:gd name="T22" fmla="*/ 0 w 766"/>
              <a:gd name="T23" fmla="*/ 383 h 766"/>
              <a:gd name="T24" fmla="*/ 383 w 766"/>
              <a:gd name="T25" fmla="*/ 766 h 766"/>
              <a:gd name="T26" fmla="*/ 766 w 766"/>
              <a:gd name="T27" fmla="*/ 383 h 766"/>
              <a:gd name="T28" fmla="*/ 383 w 766"/>
              <a:gd name="T29" fmla="*/ 0 h 766"/>
              <a:gd name="T30" fmla="*/ 0 w 766"/>
              <a:gd name="T31" fmla="*/ 383 h 766"/>
              <a:gd name="T32" fmla="*/ 2 w 766"/>
              <a:gd name="T33" fmla="*/ 38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6" h="766">
                <a:moveTo>
                  <a:pt x="2" y="383"/>
                </a:moveTo>
                <a:cubicBezTo>
                  <a:pt x="4" y="383"/>
                  <a:pt x="4" y="383"/>
                  <a:pt x="4" y="383"/>
                </a:cubicBezTo>
                <a:cubicBezTo>
                  <a:pt x="4" y="279"/>
                  <a:pt x="46" y="184"/>
                  <a:pt x="115" y="115"/>
                </a:cubicBezTo>
                <a:cubicBezTo>
                  <a:pt x="184" y="47"/>
                  <a:pt x="278" y="4"/>
                  <a:pt x="383" y="4"/>
                </a:cubicBezTo>
                <a:cubicBezTo>
                  <a:pt x="488" y="4"/>
                  <a:pt x="583" y="47"/>
                  <a:pt x="651" y="115"/>
                </a:cubicBezTo>
                <a:cubicBezTo>
                  <a:pt x="720" y="184"/>
                  <a:pt x="762" y="279"/>
                  <a:pt x="762" y="383"/>
                </a:cubicBezTo>
                <a:cubicBezTo>
                  <a:pt x="762" y="488"/>
                  <a:pt x="720" y="583"/>
                  <a:pt x="651" y="652"/>
                </a:cubicBezTo>
                <a:cubicBezTo>
                  <a:pt x="583" y="720"/>
                  <a:pt x="488" y="763"/>
                  <a:pt x="383" y="763"/>
                </a:cubicBezTo>
                <a:cubicBezTo>
                  <a:pt x="278" y="763"/>
                  <a:pt x="184" y="720"/>
                  <a:pt x="115" y="652"/>
                </a:cubicBezTo>
                <a:cubicBezTo>
                  <a:pt x="46" y="583"/>
                  <a:pt x="4" y="488"/>
                  <a:pt x="4" y="383"/>
                </a:cubicBezTo>
                <a:cubicBezTo>
                  <a:pt x="2" y="383"/>
                  <a:pt x="2" y="383"/>
                  <a:pt x="2" y="383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595"/>
                  <a:pt x="172" y="766"/>
                  <a:pt x="383" y="766"/>
                </a:cubicBezTo>
                <a:cubicBezTo>
                  <a:pt x="595" y="766"/>
                  <a:pt x="766" y="595"/>
                  <a:pt x="766" y="383"/>
                </a:cubicBezTo>
                <a:cubicBezTo>
                  <a:pt x="766" y="172"/>
                  <a:pt x="595" y="0"/>
                  <a:pt x="383" y="0"/>
                </a:cubicBezTo>
                <a:cubicBezTo>
                  <a:pt x="172" y="0"/>
                  <a:pt x="0" y="172"/>
                  <a:pt x="0" y="383"/>
                </a:cubicBezTo>
                <a:lnTo>
                  <a:pt x="2" y="3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C5162F45-DE0E-4400-9A81-BF718D1CD7C7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1330136"/>
            <a:ext cx="2327286" cy="4682112"/>
          </a:xfrm>
          <a:custGeom>
            <a:avLst/>
            <a:gdLst>
              <a:gd name="T0" fmla="*/ 0 w 453"/>
              <a:gd name="T1" fmla="*/ 0 h 914"/>
              <a:gd name="T2" fmla="*/ 0 w 453"/>
              <a:gd name="T3" fmla="*/ 4 h 914"/>
              <a:gd name="T4" fmla="*/ 316 w 453"/>
              <a:gd name="T5" fmla="*/ 137 h 914"/>
              <a:gd name="T6" fmla="*/ 449 w 453"/>
              <a:gd name="T7" fmla="*/ 457 h 914"/>
              <a:gd name="T8" fmla="*/ 316 w 453"/>
              <a:gd name="T9" fmla="*/ 778 h 914"/>
              <a:gd name="T10" fmla="*/ 0 w 453"/>
              <a:gd name="T11" fmla="*/ 910 h 914"/>
              <a:gd name="T12" fmla="*/ 0 w 453"/>
              <a:gd name="T13" fmla="*/ 914 h 914"/>
              <a:gd name="T14" fmla="*/ 453 w 453"/>
              <a:gd name="T15" fmla="*/ 457 h 914"/>
              <a:gd name="T16" fmla="*/ 0 w 453"/>
              <a:gd name="T1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914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24" y="5"/>
                  <a:pt x="235" y="56"/>
                  <a:pt x="316" y="137"/>
                </a:cubicBezTo>
                <a:cubicBezTo>
                  <a:pt x="398" y="219"/>
                  <a:pt x="449" y="332"/>
                  <a:pt x="449" y="457"/>
                </a:cubicBezTo>
                <a:cubicBezTo>
                  <a:pt x="449" y="582"/>
                  <a:pt x="398" y="696"/>
                  <a:pt x="316" y="778"/>
                </a:cubicBezTo>
                <a:cubicBezTo>
                  <a:pt x="235" y="859"/>
                  <a:pt x="124" y="909"/>
                  <a:pt x="0" y="910"/>
                </a:cubicBezTo>
                <a:cubicBezTo>
                  <a:pt x="0" y="914"/>
                  <a:pt x="0" y="914"/>
                  <a:pt x="0" y="914"/>
                </a:cubicBezTo>
                <a:cubicBezTo>
                  <a:pt x="251" y="912"/>
                  <a:pt x="453" y="708"/>
                  <a:pt x="453" y="457"/>
                </a:cubicBezTo>
                <a:cubicBezTo>
                  <a:pt x="453" y="206"/>
                  <a:pt x="251" y="3"/>
                  <a:pt x="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9BDAA7F-57E1-4638-9EB9-23A36FD40F4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741916" y="1330136"/>
            <a:ext cx="2368598" cy="4682112"/>
          </a:xfrm>
          <a:custGeom>
            <a:avLst/>
            <a:gdLst>
              <a:gd name="T0" fmla="*/ 4 w 461"/>
              <a:gd name="T1" fmla="*/ 457 h 914"/>
              <a:gd name="T2" fmla="*/ 2 w 461"/>
              <a:gd name="T3" fmla="*/ 457 h 914"/>
              <a:gd name="T4" fmla="*/ 0 w 461"/>
              <a:gd name="T5" fmla="*/ 457 h 914"/>
              <a:gd name="T6" fmla="*/ 457 w 461"/>
              <a:gd name="T7" fmla="*/ 914 h 914"/>
              <a:gd name="T8" fmla="*/ 461 w 461"/>
              <a:gd name="T9" fmla="*/ 914 h 914"/>
              <a:gd name="T10" fmla="*/ 461 w 461"/>
              <a:gd name="T11" fmla="*/ 910 h 914"/>
              <a:gd name="T12" fmla="*/ 457 w 461"/>
              <a:gd name="T13" fmla="*/ 910 h 914"/>
              <a:gd name="T14" fmla="*/ 137 w 461"/>
              <a:gd name="T15" fmla="*/ 778 h 914"/>
              <a:gd name="T16" fmla="*/ 4 w 461"/>
              <a:gd name="T17" fmla="*/ 457 h 914"/>
              <a:gd name="T18" fmla="*/ 457 w 461"/>
              <a:gd name="T19" fmla="*/ 0 h 914"/>
              <a:gd name="T20" fmla="*/ 0 w 461"/>
              <a:gd name="T21" fmla="*/ 457 h 914"/>
              <a:gd name="T22" fmla="*/ 2 w 461"/>
              <a:gd name="T23" fmla="*/ 457 h 914"/>
              <a:gd name="T24" fmla="*/ 4 w 461"/>
              <a:gd name="T25" fmla="*/ 457 h 914"/>
              <a:gd name="T26" fmla="*/ 137 w 461"/>
              <a:gd name="T27" fmla="*/ 137 h 914"/>
              <a:gd name="T28" fmla="*/ 457 w 461"/>
              <a:gd name="T29" fmla="*/ 4 h 914"/>
              <a:gd name="T30" fmla="*/ 461 w 461"/>
              <a:gd name="T31" fmla="*/ 4 h 914"/>
              <a:gd name="T32" fmla="*/ 461 w 461"/>
              <a:gd name="T33" fmla="*/ 0 h 914"/>
              <a:gd name="T34" fmla="*/ 457 w 461"/>
              <a:gd name="T35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914">
                <a:moveTo>
                  <a:pt x="4" y="457"/>
                </a:moveTo>
                <a:cubicBezTo>
                  <a:pt x="2" y="457"/>
                  <a:pt x="2" y="457"/>
                  <a:pt x="2" y="457"/>
                </a:cubicBezTo>
                <a:cubicBezTo>
                  <a:pt x="0" y="457"/>
                  <a:pt x="0" y="457"/>
                  <a:pt x="0" y="457"/>
                </a:cubicBezTo>
                <a:cubicBezTo>
                  <a:pt x="0" y="710"/>
                  <a:pt x="205" y="914"/>
                  <a:pt x="457" y="914"/>
                </a:cubicBezTo>
                <a:cubicBezTo>
                  <a:pt x="458" y="914"/>
                  <a:pt x="460" y="914"/>
                  <a:pt x="461" y="914"/>
                </a:cubicBezTo>
                <a:cubicBezTo>
                  <a:pt x="461" y="910"/>
                  <a:pt x="461" y="910"/>
                  <a:pt x="461" y="910"/>
                </a:cubicBezTo>
                <a:cubicBezTo>
                  <a:pt x="460" y="910"/>
                  <a:pt x="458" y="910"/>
                  <a:pt x="457" y="910"/>
                </a:cubicBezTo>
                <a:cubicBezTo>
                  <a:pt x="332" y="910"/>
                  <a:pt x="219" y="860"/>
                  <a:pt x="137" y="778"/>
                </a:cubicBezTo>
                <a:cubicBezTo>
                  <a:pt x="55" y="696"/>
                  <a:pt x="4" y="582"/>
                  <a:pt x="4" y="457"/>
                </a:cubicBezTo>
                <a:moveTo>
                  <a:pt x="457" y="0"/>
                </a:moveTo>
                <a:cubicBezTo>
                  <a:pt x="205" y="0"/>
                  <a:pt x="0" y="205"/>
                  <a:pt x="0" y="457"/>
                </a:cubicBezTo>
                <a:cubicBezTo>
                  <a:pt x="2" y="457"/>
                  <a:pt x="2" y="457"/>
                  <a:pt x="2" y="457"/>
                </a:cubicBezTo>
                <a:cubicBezTo>
                  <a:pt x="4" y="457"/>
                  <a:pt x="4" y="457"/>
                  <a:pt x="4" y="457"/>
                </a:cubicBezTo>
                <a:cubicBezTo>
                  <a:pt x="4" y="332"/>
                  <a:pt x="55" y="219"/>
                  <a:pt x="137" y="137"/>
                </a:cubicBezTo>
                <a:cubicBezTo>
                  <a:pt x="219" y="55"/>
                  <a:pt x="332" y="4"/>
                  <a:pt x="457" y="4"/>
                </a:cubicBezTo>
                <a:cubicBezTo>
                  <a:pt x="458" y="4"/>
                  <a:pt x="460" y="4"/>
                  <a:pt x="461" y="4"/>
                </a:cubicBezTo>
                <a:cubicBezTo>
                  <a:pt x="461" y="0"/>
                  <a:pt x="461" y="0"/>
                  <a:pt x="461" y="0"/>
                </a:cubicBezTo>
                <a:cubicBezTo>
                  <a:pt x="460" y="0"/>
                  <a:pt x="458" y="0"/>
                  <a:pt x="457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2295351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601587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305316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2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5/11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3099" y="1028700"/>
            <a:ext cx="10845800" cy="34382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dirty="0">
                <a:latin typeface="+mn-lt"/>
              </a:rPr>
              <a:t>2020</a:t>
            </a:r>
            <a:br>
              <a:rPr lang="en-US" altLang="zh-CN" sz="5400" b="0" u="sng" dirty="0">
                <a:latin typeface="Impact" panose="020B0806030902050204" pitchFamily="34" charset="0"/>
              </a:rPr>
            </a:br>
            <a:r>
              <a:rPr lang="en-US" altLang="zh-CN" sz="6000" b="0" dirty="0">
                <a:latin typeface="Arial Black" panose="020B0A04020102020204" pitchFamily="34" charset="0"/>
              </a:rPr>
              <a:t>Maude</a:t>
            </a:r>
            <a:br>
              <a:rPr lang="en-US" altLang="zh-CN" sz="6000" b="0" dirty="0">
                <a:latin typeface="Impact" panose="020B0806030902050204" pitchFamily="34" charset="0"/>
              </a:rPr>
            </a:br>
            <a:r>
              <a:rPr lang="en-US" altLang="zh-CN" sz="2800" spc="600" dirty="0"/>
              <a:t>-REPOR</a:t>
            </a:r>
            <a:r>
              <a:rPr lang="en-US" altLang="zh-CN" sz="100" spc="600" dirty="0"/>
              <a:t> </a:t>
            </a:r>
            <a:r>
              <a:rPr lang="en-US" altLang="zh-CN" sz="2800" spc="600" dirty="0"/>
              <a:t>T-</a:t>
            </a:r>
            <a:endParaRPr lang="zh-CN" altLang="en-US" sz="3000" spc="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2F2B9E-888C-44E3-9E4F-82680F79DB01}"/>
              </a:ext>
            </a:extLst>
          </p:cNvPr>
          <p:cNvSpPr txBox="1"/>
          <p:nvPr/>
        </p:nvSpPr>
        <p:spPr>
          <a:xfrm>
            <a:off x="8605922" y="6195317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金鹏 蒋清源 吴捷程 顾佳鑫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Clock Constraint Specification Language(CCSL)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E44073-A2D1-4D6F-913E-F6DEF46EABF9}"/>
              </a:ext>
            </a:extLst>
          </p:cNvPr>
          <p:cNvSpPr txBox="1"/>
          <p:nvPr/>
        </p:nvSpPr>
        <p:spPr>
          <a:xfrm>
            <a:off x="714565" y="1679509"/>
            <a:ext cx="10761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System   </a:t>
            </a:r>
            <a:r>
              <a:rPr lang="zh-CN" altLang="en-US" sz="3200" dirty="0"/>
              <a:t>➡   </a:t>
            </a:r>
            <a:r>
              <a:rPr lang="en-US" altLang="zh-CN" sz="3200" dirty="0"/>
              <a:t>Clocks   </a:t>
            </a:r>
            <a:r>
              <a:rPr lang="zh-CN" altLang="en-US" sz="3200" dirty="0"/>
              <a:t>➡   </a:t>
            </a:r>
            <a:r>
              <a:rPr lang="en-US" altLang="zh-CN" sz="3200" dirty="0"/>
              <a:t>Sequences   </a:t>
            </a:r>
            <a:r>
              <a:rPr lang="zh-CN" altLang="en-US" sz="3200" dirty="0"/>
              <a:t>➡   </a:t>
            </a:r>
            <a:r>
              <a:rPr lang="en-US" altLang="zh-CN" sz="3200" dirty="0"/>
              <a:t>Constraints</a:t>
            </a:r>
            <a:endParaRPr lang="zh-CN" altLang="en-US" sz="3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E2D173-AEC3-40CC-9CC7-31E6BFC1B0C2}"/>
              </a:ext>
            </a:extLst>
          </p:cNvPr>
          <p:cNvCxnSpPr/>
          <p:nvPr/>
        </p:nvCxnSpPr>
        <p:spPr>
          <a:xfrm>
            <a:off x="2756878" y="2706059"/>
            <a:ext cx="0" cy="16048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C2A8FA-4F38-4360-B98E-0FC64BACAE9E}"/>
              </a:ext>
            </a:extLst>
          </p:cNvPr>
          <p:cNvCxnSpPr/>
          <p:nvPr/>
        </p:nvCxnSpPr>
        <p:spPr>
          <a:xfrm>
            <a:off x="5279616" y="2706058"/>
            <a:ext cx="0" cy="16048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CB919B-1320-4098-B9FF-340A3E10F0C1}"/>
              </a:ext>
            </a:extLst>
          </p:cNvPr>
          <p:cNvCxnSpPr/>
          <p:nvPr/>
        </p:nvCxnSpPr>
        <p:spPr>
          <a:xfrm>
            <a:off x="8563614" y="2708685"/>
            <a:ext cx="0" cy="16048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452BA2-3BFB-4F04-A661-04EAA4874169}"/>
              </a:ext>
            </a:extLst>
          </p:cNvPr>
          <p:cNvSpPr txBox="1"/>
          <p:nvPr/>
        </p:nvSpPr>
        <p:spPr>
          <a:xfrm>
            <a:off x="1904048" y="4752699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Consisted of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D95AD5-2BA2-49B3-81F9-5694823D35D6}"/>
              </a:ext>
            </a:extLst>
          </p:cNvPr>
          <p:cNvSpPr txBox="1"/>
          <p:nvPr/>
        </p:nvSpPr>
        <p:spPr>
          <a:xfrm>
            <a:off x="4545280" y="4752699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Generate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703877-7FF0-47A7-AA1F-0D25C0772692}"/>
              </a:ext>
            </a:extLst>
          </p:cNvPr>
          <p:cNvSpPr txBox="1"/>
          <p:nvPr/>
        </p:nvSpPr>
        <p:spPr>
          <a:xfrm>
            <a:off x="7909177" y="47526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Satisfy</a:t>
            </a:r>
            <a:endParaRPr lang="zh-CN" altLang="en-US" sz="2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6CBBEF-EC7A-4E56-9329-DB5EF018CE97}"/>
              </a:ext>
            </a:extLst>
          </p:cNvPr>
          <p:cNvCxnSpPr>
            <a:cxnSpLocks/>
          </p:cNvCxnSpPr>
          <p:nvPr/>
        </p:nvCxnSpPr>
        <p:spPr>
          <a:xfrm>
            <a:off x="6905709" y="2692002"/>
            <a:ext cx="0" cy="30163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562341-7D55-4505-9FE1-5FBFC9E00CE5}"/>
              </a:ext>
            </a:extLst>
          </p:cNvPr>
          <p:cNvSpPr txBox="1"/>
          <p:nvPr/>
        </p:nvSpPr>
        <p:spPr>
          <a:xfrm>
            <a:off x="4740675" y="5881988"/>
            <a:ext cx="4497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Clock A: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tick</a:t>
            </a:r>
            <a:r>
              <a:rPr lang="zh-CN" altLang="en-US" sz="2400" dirty="0"/>
              <a:t> </a:t>
            </a:r>
            <a:r>
              <a:rPr lang="en-US" altLang="zh-CN" sz="2400" dirty="0"/>
              <a:t>idle</a:t>
            </a:r>
            <a:r>
              <a:rPr lang="zh-CN" altLang="en-US" sz="2400" dirty="0"/>
              <a:t> </a:t>
            </a:r>
            <a:r>
              <a:rPr lang="en-US" altLang="zh-CN" sz="2400" dirty="0"/>
              <a:t>idle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tick</a:t>
            </a:r>
            <a:r>
              <a:rPr lang="en-US" altLang="zh-CN" sz="2400" dirty="0"/>
              <a:t> idle …</a:t>
            </a:r>
          </a:p>
          <a:p>
            <a:r>
              <a:rPr lang="en-US" altLang="zh-CN" sz="2400" dirty="0"/>
              <a:t>Clock B: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tick</a:t>
            </a:r>
            <a:r>
              <a:rPr lang="zh-CN" altLang="en-US" sz="2400" dirty="0"/>
              <a:t> </a:t>
            </a:r>
            <a:r>
              <a:rPr lang="en-US" altLang="zh-CN" sz="2400" dirty="0"/>
              <a:t>idle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tick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tick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F0"/>
                </a:solidFill>
              </a:rPr>
              <a:t>tick</a:t>
            </a:r>
            <a:r>
              <a:rPr lang="en-US" altLang="zh-CN" sz="2400" dirty="0"/>
              <a:t> …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F2B106B-7A80-41F7-9909-C740046E5FC8}"/>
              </a:ext>
            </a:extLst>
          </p:cNvPr>
          <p:cNvCxnSpPr>
            <a:cxnSpLocks/>
          </p:cNvCxnSpPr>
          <p:nvPr/>
        </p:nvCxnSpPr>
        <p:spPr>
          <a:xfrm>
            <a:off x="11475844" y="1847642"/>
            <a:ext cx="0" cy="30163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71D5C11-D77D-49B5-8267-23A1CA225E2D}"/>
              </a:ext>
            </a:extLst>
          </p:cNvPr>
          <p:cNvSpPr txBox="1"/>
          <p:nvPr/>
        </p:nvSpPr>
        <p:spPr>
          <a:xfrm>
            <a:off x="10572512" y="5032115"/>
            <a:ext cx="150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Schedule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4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Constraints(CCSL)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2FB0A-6900-44E9-97DC-AFA0E303C5D4}"/>
              </a:ext>
            </a:extLst>
          </p:cNvPr>
          <p:cNvSpPr txBox="1"/>
          <p:nvPr/>
        </p:nvSpPr>
        <p:spPr>
          <a:xfrm>
            <a:off x="669924" y="1453858"/>
            <a:ext cx="902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CCSL describes the relationships between events via constraints.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AEC7C9-E159-4B12-A769-4CF9C4E09710}"/>
                  </a:ext>
                </a:extLst>
              </p:cNvPr>
              <p:cNvSpPr txBox="1"/>
              <p:nvPr/>
            </p:nvSpPr>
            <p:spPr>
              <a:xfrm>
                <a:off x="703683" y="4915068"/>
                <a:ext cx="9280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 The number of 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c</a:t>
                </a:r>
                <a:r>
                  <a:rPr lang="en-US" altLang="zh-CN" sz="2800" dirty="0"/>
                  <a:t> ticks before the timestamp 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n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AEC7C9-E159-4B12-A769-4CF9C4E09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83" y="4915068"/>
                <a:ext cx="928007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BDBE57C-7D5A-49EE-9093-E47DE1FE5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0" y="3762458"/>
            <a:ext cx="8475489" cy="60703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7CB55C-CB68-402E-AE4E-FD622C97DD95}"/>
              </a:ext>
            </a:extLst>
          </p:cNvPr>
          <p:cNvSpPr txBox="1"/>
          <p:nvPr/>
        </p:nvSpPr>
        <p:spPr>
          <a:xfrm>
            <a:off x="669924" y="3198167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Example:  </a:t>
            </a:r>
            <a:r>
              <a:rPr lang="en-US" altLang="zh-CN" sz="2400" dirty="0">
                <a:solidFill>
                  <a:srgbClr val="00B0F0"/>
                </a:solidFill>
              </a:rPr>
              <a:t>Delay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09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Model(Strict)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68127" y="223548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2367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Derive &amp; Category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5">
                <a:extLst>
                  <a:ext uri="{FF2B5EF4-FFF2-40B4-BE49-F238E27FC236}">
                    <a16:creationId xmlns:a16="http://schemas.microsoft.com/office/drawing/2014/main" id="{DDA783E5-2294-419F-A5A3-7D91CA889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215477"/>
                  </p:ext>
                </p:extLst>
              </p:nvPr>
            </p:nvGraphicFramePr>
            <p:xfrm>
              <a:off x="1603309" y="1958321"/>
              <a:ext cx="8985381" cy="310809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30003">
                      <a:extLst>
                        <a:ext uri="{9D8B030D-6E8A-4147-A177-3AD203B41FA5}">
                          <a16:colId xmlns:a16="http://schemas.microsoft.com/office/drawing/2014/main" val="2966367579"/>
                        </a:ext>
                      </a:extLst>
                    </a:gridCol>
                    <a:gridCol w="3235122">
                      <a:extLst>
                        <a:ext uri="{9D8B030D-6E8A-4147-A177-3AD203B41FA5}">
                          <a16:colId xmlns:a16="http://schemas.microsoft.com/office/drawing/2014/main" val="1309104574"/>
                        </a:ext>
                      </a:extLst>
                    </a:gridCol>
                    <a:gridCol w="3620256">
                      <a:extLst>
                        <a:ext uri="{9D8B030D-6E8A-4147-A177-3AD203B41FA5}">
                          <a16:colId xmlns:a16="http://schemas.microsoft.com/office/drawing/2014/main" val="2487413085"/>
                        </a:ext>
                      </a:extLst>
                    </a:gridCol>
                  </a:tblGrid>
                  <a:tr h="777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Property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Calibrate Mode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Brake Mode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9288080"/>
                      </a:ext>
                    </a:extLst>
                  </a:tr>
                  <a:tr h="777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Periodic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800" dirty="0"/>
                                      <m:t>Constraint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800" dirty="0"/>
                                      <m:t>Constraint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459839"/>
                      </a:ext>
                    </a:extLst>
                  </a:tr>
                  <a:tr h="777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Delay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800" dirty="0"/>
                                      <m:t>Constraint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800" dirty="0"/>
                                      <m:t>Constraint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446911"/>
                      </a:ext>
                    </a:extLst>
                  </a:tr>
                  <a:tr h="777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Alternate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800" dirty="0"/>
                                      <m:t>Constraint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800" dirty="0"/>
                                      <m:t>Constraint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800" dirty="0"/>
                                      <m:t>Constraint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928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5">
                <a:extLst>
                  <a:ext uri="{FF2B5EF4-FFF2-40B4-BE49-F238E27FC236}">
                    <a16:creationId xmlns:a16="http://schemas.microsoft.com/office/drawing/2014/main" id="{DDA783E5-2294-419F-A5A3-7D91CA889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215477"/>
                  </p:ext>
                </p:extLst>
              </p:nvPr>
            </p:nvGraphicFramePr>
            <p:xfrm>
              <a:off x="1603309" y="1958321"/>
              <a:ext cx="8985381" cy="310809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30003">
                      <a:extLst>
                        <a:ext uri="{9D8B030D-6E8A-4147-A177-3AD203B41FA5}">
                          <a16:colId xmlns:a16="http://schemas.microsoft.com/office/drawing/2014/main" val="2966367579"/>
                        </a:ext>
                      </a:extLst>
                    </a:gridCol>
                    <a:gridCol w="3235122">
                      <a:extLst>
                        <a:ext uri="{9D8B030D-6E8A-4147-A177-3AD203B41FA5}">
                          <a16:colId xmlns:a16="http://schemas.microsoft.com/office/drawing/2014/main" val="1309104574"/>
                        </a:ext>
                      </a:extLst>
                    </a:gridCol>
                    <a:gridCol w="3620256">
                      <a:extLst>
                        <a:ext uri="{9D8B030D-6E8A-4147-A177-3AD203B41FA5}">
                          <a16:colId xmlns:a16="http://schemas.microsoft.com/office/drawing/2014/main" val="2487413085"/>
                        </a:ext>
                      </a:extLst>
                    </a:gridCol>
                  </a:tblGrid>
                  <a:tr h="777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Property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Calibrate Mode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Brake Mode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9288080"/>
                      </a:ext>
                    </a:extLst>
                  </a:tr>
                  <a:tr h="777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Periodic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6102" t="-103906" r="-112806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8485" t="-103906" r="-842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459839"/>
                      </a:ext>
                    </a:extLst>
                  </a:tr>
                  <a:tr h="777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Delay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6102" t="-205512" r="-112806" b="-1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8485" t="-205512" r="-842" b="-102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446911"/>
                      </a:ext>
                    </a:extLst>
                  </a:tr>
                  <a:tr h="777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Alternate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6102" t="-303125" r="-112806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8485" t="-303125" r="-842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928843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244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Specific Solution(extra clocks)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5AF611-EEBB-4B2B-80EA-F37350F22011}"/>
              </a:ext>
            </a:extLst>
          </p:cNvPr>
          <p:cNvSpPr txBox="1"/>
          <p:nvPr/>
        </p:nvSpPr>
        <p:spPr>
          <a:xfrm>
            <a:off x="557162" y="2619095"/>
            <a:ext cx="5189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Set the minimal timestamp to 1 ms;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Introduce two reference periodic Clocks(tick per 10 ms / 100 ms);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Introduce two extra periodic Clocks(tick per </a:t>
            </a:r>
            <a:r>
              <a:rPr lang="en-US" altLang="zh-CN" sz="2000" dirty="0">
                <a:solidFill>
                  <a:srgbClr val="00B0F0"/>
                </a:solidFill>
              </a:rPr>
              <a:t>10 + 5 </a:t>
            </a:r>
            <a:r>
              <a:rPr lang="en-US" altLang="zh-CN" sz="2000" dirty="0"/>
              <a:t>ms / </a:t>
            </a:r>
            <a:r>
              <a:rPr lang="en-US" altLang="zh-CN" sz="2000" dirty="0">
                <a:solidFill>
                  <a:srgbClr val="00B0F0"/>
                </a:solidFill>
              </a:rPr>
              <a:t>100 + 10</a:t>
            </a:r>
            <a:r>
              <a:rPr lang="en-US" altLang="zh-CN" sz="2000" dirty="0"/>
              <a:t> ms).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8BE3334B-5267-468D-9FD3-B39AAD378E15}"/>
              </a:ext>
            </a:extLst>
          </p:cNvPr>
          <p:cNvSpPr/>
          <p:nvPr/>
        </p:nvSpPr>
        <p:spPr>
          <a:xfrm>
            <a:off x="5746862" y="2282240"/>
            <a:ext cx="348343" cy="292048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20F258-9929-4D01-B8A1-C2B63AE1CA72}"/>
              </a:ext>
            </a:extLst>
          </p:cNvPr>
          <p:cNvSpPr txBox="1"/>
          <p:nvPr/>
        </p:nvSpPr>
        <p:spPr>
          <a:xfrm>
            <a:off x="6445138" y="2619095"/>
            <a:ext cx="5189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Precise enough to prioritize all the actions</a:t>
            </a:r>
            <a:r>
              <a:rPr lang="en-US" altLang="zh-CN" sz="2000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They have the same period with the </a:t>
            </a:r>
            <a:r>
              <a:rPr lang="en-US" altLang="zh-CN" sz="2000" dirty="0">
                <a:solidFill>
                  <a:srgbClr val="00B0F0"/>
                </a:solidFill>
              </a:rPr>
              <a:t>SenseSpeed</a:t>
            </a:r>
            <a:r>
              <a:rPr lang="en-US" altLang="zh-CN" sz="2000" dirty="0"/>
              <a:t> &amp;</a:t>
            </a:r>
            <a:r>
              <a:rPr lang="en-US" altLang="zh-CN" sz="2000" dirty="0">
                <a:solidFill>
                  <a:srgbClr val="00B0F0"/>
                </a:solidFill>
              </a:rPr>
              <a:t> SenseBrake</a:t>
            </a:r>
            <a:r>
              <a:rPr lang="en-US" altLang="zh-CN" sz="2000" dirty="0"/>
              <a:t>;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Used to describe the ‘deadline’ of </a:t>
            </a:r>
            <a:r>
              <a:rPr lang="en-US" altLang="zh-CN" sz="2000" dirty="0">
                <a:solidFill>
                  <a:srgbClr val="00B0F0"/>
                </a:solidFill>
              </a:rPr>
              <a:t>Calibrate</a:t>
            </a:r>
            <a:r>
              <a:rPr lang="en-US" altLang="zh-CN" sz="2000" dirty="0"/>
              <a:t> &amp; </a:t>
            </a:r>
            <a:r>
              <a:rPr lang="en-US" altLang="zh-CN" sz="2000" dirty="0">
                <a:solidFill>
                  <a:srgbClr val="00B0F0"/>
                </a:solidFill>
              </a:rPr>
              <a:t>BrakeWheel</a:t>
            </a:r>
            <a:r>
              <a:rPr lang="en-US" altLang="zh-CN" sz="20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024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Specific Solution(common part)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20F258-9929-4D01-B8A1-C2B63AE1CA72}"/>
                  </a:ext>
                </a:extLst>
              </p:cNvPr>
              <p:cNvSpPr txBox="1"/>
              <p:nvPr/>
            </p:nvSpPr>
            <p:spPr>
              <a:xfrm>
                <a:off x="1404421" y="1511561"/>
                <a:ext cx="9381568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Periodic Property:</a:t>
                </a:r>
              </a:p>
              <a:p>
                <a:endParaRPr lang="en-US" altLang="zh-CN" sz="2000" dirty="0"/>
              </a:p>
              <a:p>
                <a:r>
                  <a:rPr lang="en-US" altLang="zh-CN" sz="2400" dirty="0"/>
                  <a:t>First, we introduce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𝐶𝑙𝑜𝑐𝑘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which ticks per 100 ms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𝐶𝑙𝑜𝑐𝑘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which ticks per 10 ms.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Then, we get the formulas below: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𝑆𝑒𝑛𝑠𝑒𝑆𝑝𝑒𝑒𝑑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𝑆𝑒𝑛𝑠𝑒𝑆𝑝𝑒𝑒𝑑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400" dirty="0"/>
                  <a:t>We can use the same method to describe the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𝑆𝑒𝑛𝑠𝑒𝐵𝑟𝑎𝑘𝑒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𝐶𝑙𝑜𝑐𝑘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.</a:t>
                </a:r>
                <a:r>
                  <a:rPr lang="en-US" altLang="zh-CN" sz="2400" dirty="0"/>
                  <a:t>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20F258-9929-4D01-B8A1-C2B63AE1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21" y="1511561"/>
                <a:ext cx="9381568" cy="4832092"/>
              </a:xfrm>
              <a:prstGeom prst="rect">
                <a:avLst/>
              </a:prstGeom>
              <a:blipFill>
                <a:blip r:embed="rId3"/>
                <a:stretch>
                  <a:fillRect l="-1300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519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Specific Solution(unique part)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20F258-9929-4D01-B8A1-C2B63AE1CA72}"/>
                  </a:ext>
                </a:extLst>
              </p:cNvPr>
              <p:cNvSpPr txBox="1"/>
              <p:nvPr/>
            </p:nvSpPr>
            <p:spPr>
              <a:xfrm>
                <a:off x="1381094" y="1385817"/>
                <a:ext cx="9428221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Alternate Property:</a:t>
                </a:r>
              </a:p>
              <a:p>
                <a:endParaRPr lang="en-US" altLang="zh-CN" sz="2000" dirty="0"/>
              </a:p>
              <a:p>
                <a:r>
                  <a:rPr lang="en-US" altLang="zh-CN" sz="2400" dirty="0"/>
                  <a:t>Because of the specificity of this constraint, we describe it with the formulations below:</a:t>
                </a: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𝑆𝑒𝑛𝑠𝑒𝑆𝑝𝑒𝑒𝑑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𝐶𝑎𝑙𝑖𝑏𝑟𝑎𝑡𝑒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𝑆𝑒𝑛𝑠𝑒𝑆𝑝𝑒𝑒𝑑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𝐶𝑎𝑙𝑖𝑏𝑟𝑎𝑡𝑒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+1;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𝑆𝑒𝑛𝑠𝑒𝑆𝑝𝑒𝑒𝑑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𝐶𝑎𝑙𝑖𝑏𝑟𝑎𝑡𝑒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400" dirty="0"/>
                  <a:t>And the correctness is obvious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.</a:t>
                </a:r>
                <a:r>
                  <a:rPr lang="en-US" altLang="zh-CN" sz="2400" dirty="0"/>
                  <a:t> </a:t>
                </a:r>
              </a:p>
              <a:p>
                <a:pPr/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400" dirty="0"/>
                  <a:t>The same as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SenseBrake&amp; BrakeControl</a:t>
                </a:r>
                <a:r>
                  <a:rPr lang="en-US" altLang="zh-CN" sz="2400" dirty="0"/>
                  <a:t>,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BrakeControl&amp; BrakeWheel</a:t>
                </a:r>
                <a:r>
                  <a:rPr lang="en-US" altLang="zh-CN" sz="2400" dirty="0"/>
                  <a:t>.</a:t>
                </a:r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20F258-9929-4D01-B8A1-C2B63AE1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94" y="1385817"/>
                <a:ext cx="9428221" cy="5201424"/>
              </a:xfrm>
              <a:prstGeom prst="rect">
                <a:avLst/>
              </a:prstGeom>
              <a:blipFill>
                <a:blip r:embed="rId3"/>
                <a:stretch>
                  <a:fillRect l="-1358" t="-1171" r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621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Specific Solution(unique part)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20F258-9929-4D01-B8A1-C2B63AE1CA72}"/>
                  </a:ext>
                </a:extLst>
              </p:cNvPr>
              <p:cNvSpPr txBox="1"/>
              <p:nvPr/>
            </p:nvSpPr>
            <p:spPr>
              <a:xfrm>
                <a:off x="1504544" y="1142229"/>
                <a:ext cx="9181322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Delay Property:</a:t>
                </a:r>
              </a:p>
              <a:p>
                <a:endParaRPr lang="en-US" altLang="zh-CN" sz="2000" dirty="0"/>
              </a:p>
              <a:p>
                <a:r>
                  <a:rPr lang="en-US" altLang="zh-CN" sz="2400" dirty="0"/>
                  <a:t>First, we introduce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𝐶𝑙𝑜𝑐𝑘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/>
                  <a:t> which ticks per (100 + 10) ms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𝐶𝑙𝑜𝑐𝑘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/>
                  <a:t> which ticks per (10 + 5) ms 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Then, because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Alternate Property </a:t>
                </a:r>
                <a:r>
                  <a:rPr lang="en-US" altLang="zh-CN" sz="2400" dirty="0"/>
                  <a:t>expresses the priority between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𝑆𝑒𝑛𝑠𝑒𝑆𝑝𝑒𝑒𝑑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𝐶𝑎𝑙𝑖𝑏𝑟𝑎𝑡𝑒</m:t>
                    </m:r>
                  </m:oMath>
                </a14:m>
                <a:r>
                  <a:rPr lang="en-US" altLang="zh-CN" sz="2400" dirty="0"/>
                  <a:t>, we describe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Delay Property</a:t>
                </a:r>
                <a:r>
                  <a:rPr lang="en-US" altLang="zh-CN" sz="2400" dirty="0"/>
                  <a:t> with the formulation below:</a:t>
                </a: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𝐶𝑎𝑙𝑖𝑏𝑟𝑎𝑡𝑒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𝐶𝑙𝑜𝑐𝑘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  <a:p>
                <a:pPr/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400" dirty="0"/>
                  <a:t>The same as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BrakeWheel&amp;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𝐶𝑙𝑜𝑐𝑘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20F258-9929-4D01-B8A1-C2B63AE1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44" y="1142229"/>
                <a:ext cx="9181322" cy="5201424"/>
              </a:xfrm>
              <a:prstGeom prst="rect">
                <a:avLst/>
              </a:prstGeom>
              <a:blipFill>
                <a:blip r:embed="rId3"/>
                <a:stretch>
                  <a:fillRect l="-1394" t="-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909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Experiment(Strict)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68127" y="223548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59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68127" y="223548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Programming Language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215A1-BFD3-447B-B008-0DA7C1E8C17D}"/>
              </a:ext>
            </a:extLst>
          </p:cNvPr>
          <p:cNvSpPr txBox="1"/>
          <p:nvPr/>
        </p:nvSpPr>
        <p:spPr>
          <a:xfrm>
            <a:off x="669924" y="2121720"/>
            <a:ext cx="83610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Work on Unix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Unique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Built-in Search Engine   </a:t>
            </a:r>
            <a:r>
              <a:rPr lang="zh-CN" altLang="en-US" sz="3200" dirty="0"/>
              <a:t>➡   </a:t>
            </a:r>
            <a:r>
              <a:rPr lang="en-US" altLang="zh-CN" sz="3200" dirty="0"/>
              <a:t>Framework</a:t>
            </a:r>
            <a:endParaRPr lang="zh-CN" altLang="en-US" sz="3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247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Rewriting Logic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68127" y="223548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38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Rewriting Logic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215A1-BFD3-447B-B008-0DA7C1E8C17D}"/>
              </a:ext>
            </a:extLst>
          </p:cNvPr>
          <p:cNvSpPr txBox="1"/>
          <p:nvPr/>
        </p:nvSpPr>
        <p:spPr>
          <a:xfrm>
            <a:off x="669924" y="2172643"/>
            <a:ext cx="113816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altLang="zh-CN" sz="3200" dirty="0"/>
              <a:t>mportant idea of abstracting models from concrete examples</a:t>
            </a:r>
          </a:p>
          <a:p>
            <a:endParaRPr lang="en-US" altLang="zh-CN" sz="3200" dirty="0"/>
          </a:p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altLang="zh-CN" sz="3200" dirty="0"/>
              <a:t>ain content of code</a:t>
            </a:r>
          </a:p>
          <a:p>
            <a:endParaRPr lang="en-US" altLang="zh-CN" sz="3200" dirty="0"/>
          </a:p>
          <a:p>
            <a:r>
              <a:rPr lang="en-US" altLang="zh-CN" sz="3200" dirty="0"/>
              <a:t>Makes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Maude </a:t>
            </a:r>
            <a:r>
              <a:rPr lang="en-US" altLang="zh-CN" sz="3200" dirty="0"/>
              <a:t>remarkably extensible and powerful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46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68127" y="223548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45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Anti-lock Braking System(ABS)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724013-AF58-4149-BF0A-9BACC6C2F5EE}"/>
              </a:ext>
            </a:extLst>
          </p:cNvPr>
          <p:cNvSpPr/>
          <p:nvPr/>
        </p:nvSpPr>
        <p:spPr>
          <a:xfrm>
            <a:off x="1381690" y="1668921"/>
            <a:ext cx="9427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</a:rPr>
              <a:t>ABS</a:t>
            </a:r>
            <a:r>
              <a:rPr lang="en-US" altLang="zh-CN" sz="2800" dirty="0"/>
              <a:t> is a control unit in a car that ensures the stability of the vehicle during drive and extreme brake situations.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1B01F2-F4F8-47B1-9BC6-7968E011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66" y="3439741"/>
            <a:ext cx="5401876" cy="2412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654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Mode Analysis (ABS)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581494-7CB7-40AF-B2B5-AA61F99FFEFE}"/>
              </a:ext>
            </a:extLst>
          </p:cNvPr>
          <p:cNvSpPr txBox="1"/>
          <p:nvPr/>
        </p:nvSpPr>
        <p:spPr>
          <a:xfrm>
            <a:off x="669924" y="1368531"/>
            <a:ext cx="10946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Calibrate mode:</a:t>
            </a:r>
          </a:p>
          <a:p>
            <a:endParaRPr lang="en-US" altLang="zh-CN" sz="2800" dirty="0"/>
          </a:p>
          <a:p>
            <a:r>
              <a:rPr lang="en-US" altLang="zh-CN" sz="2400" dirty="0">
                <a:solidFill>
                  <a:srgbClr val="00B0F0"/>
                </a:solidFill>
              </a:rPr>
              <a:t>SenseSpeed</a:t>
            </a:r>
            <a:r>
              <a:rPr lang="en-US" altLang="zh-CN" sz="2400" dirty="0"/>
              <a:t>    periodically senses the current wheel speed;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Calibrate</a:t>
            </a:r>
            <a:r>
              <a:rPr lang="en-US" altLang="zh-CN" sz="2400" dirty="0"/>
              <a:t>          estimates the speed to be adjusted.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800" dirty="0"/>
              <a:t>Brake mode:</a:t>
            </a:r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en-US" altLang="zh-CN" sz="2400" dirty="0">
                <a:solidFill>
                  <a:srgbClr val="00B0F0"/>
                </a:solidFill>
              </a:rPr>
              <a:t>SenseBrake</a:t>
            </a:r>
            <a:r>
              <a:rPr lang="en-US" altLang="zh-CN" sz="2400" dirty="0"/>
              <a:t>     receives the current brake torque value;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BrakeControl</a:t>
            </a:r>
            <a:r>
              <a:rPr lang="en-US" altLang="zh-CN" sz="2400" dirty="0"/>
              <a:t>   determines the brake pressure to be applied;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BrakeWheel</a:t>
            </a:r>
            <a:r>
              <a:rPr lang="en-US" altLang="zh-CN" sz="2400" dirty="0"/>
              <a:t>     applies required brake pressure with anti-lock braking to</a:t>
            </a:r>
          </a:p>
          <a:p>
            <a:r>
              <a:rPr lang="en-US" altLang="zh-CN" sz="2400" dirty="0"/>
              <a:t>                         individual wheels.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3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dirty="0">
                <a:solidFill>
                  <a:schemeClr val="accent2">
                    <a:lumMod val="75000"/>
                  </a:schemeClr>
                </a:solidFill>
              </a:rPr>
              <a:t>Constraints (ABS)</a:t>
            </a:r>
            <a:endParaRPr lang="zh-CN" alt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D4ACFD-F39F-400A-8BC8-DE00455FEA3C}"/>
                  </a:ext>
                </a:extLst>
              </p:cNvPr>
              <p:cNvSpPr txBox="1"/>
              <p:nvPr/>
            </p:nvSpPr>
            <p:spPr>
              <a:xfrm>
                <a:off x="670718" y="2015834"/>
                <a:ext cx="108505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Constraint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SenseSpeed</a:t>
                </a:r>
                <a:r>
                  <a:rPr lang="en-US" altLang="zh-CN" sz="2400" dirty="0"/>
                  <a:t>   is always followed by                      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Calibrate</a:t>
                </a:r>
                <a:r>
                  <a:rPr lang="en-US" altLang="zh-CN" sz="2400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Constraint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SenseSpeed</a:t>
                </a:r>
                <a:r>
                  <a:rPr lang="en-US" altLang="zh-CN" sz="2400" dirty="0"/>
                  <a:t>   is periodic with a period of 100 ms.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Constraint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Calibrate</a:t>
                </a:r>
                <a:r>
                  <a:rPr lang="en-US" altLang="zh-CN" sz="2400" dirty="0"/>
                  <a:t>         completes within 10 ms after          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SenseSpeed</a:t>
                </a:r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 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Constraint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SenseBrake</a:t>
                </a:r>
                <a:r>
                  <a:rPr lang="en-US" altLang="zh-CN" sz="2400" dirty="0"/>
                  <a:t>    is always followed by                      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BrakeControl</a:t>
                </a:r>
                <a:r>
                  <a:rPr lang="en-US" altLang="zh-CN" sz="2400" dirty="0"/>
                  <a:t>.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Constraint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BrakeControl  </a:t>
                </a:r>
                <a:r>
                  <a:rPr lang="en-US" altLang="zh-CN" sz="2400" dirty="0"/>
                  <a:t> is always followed by                      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BrakeWheel</a:t>
                </a:r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Constraint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400" dirty="0">
                    <a:solidFill>
                      <a:srgbClr val="00B0F0"/>
                    </a:solidFill>
                  </a:rPr>
                  <a:t>SenseBrake</a:t>
                </a:r>
                <a:r>
                  <a:rPr lang="en-US" altLang="zh-CN" sz="2400" dirty="0"/>
                  <a:t>    is periodic with a period of 10 ms.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Constraint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400" dirty="0">
                    <a:solidFill>
                      <a:srgbClr val="00B0F0"/>
                    </a:solidFill>
                  </a:rPr>
                  <a:t>BrakeWheel</a:t>
                </a:r>
                <a:r>
                  <a:rPr lang="en-US" altLang="zh-CN" sz="2400" dirty="0"/>
                  <a:t>    completes within 5 ms after            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SenseBrake</a:t>
                </a:r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D4ACFD-F39F-400A-8BC8-DE00455FE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8" y="2015834"/>
                <a:ext cx="10850563" cy="3416320"/>
              </a:xfrm>
              <a:prstGeom prst="rect">
                <a:avLst/>
              </a:prstGeom>
              <a:blipFill>
                <a:blip r:embed="rId3"/>
                <a:stretch>
                  <a:fillRect l="-225" t="-1250" b="-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55889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#2770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05CFB"/>
      </a:accent1>
      <a:accent2>
        <a:srgbClr val="45CDFF"/>
      </a:accent2>
      <a:accent3>
        <a:srgbClr val="38DC99"/>
      </a:accent3>
      <a:accent4>
        <a:srgbClr val="ED4042"/>
      </a:accent4>
      <a:accent5>
        <a:srgbClr val="FF863D"/>
      </a:accent5>
      <a:accent6>
        <a:srgbClr val="ADB5BB"/>
      </a:accent6>
      <a:hlink>
        <a:srgbClr val="105CF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105CFB"/>
    </a:accent1>
    <a:accent2>
      <a:srgbClr val="45CDFF"/>
    </a:accent2>
    <a:accent3>
      <a:srgbClr val="38DC99"/>
    </a:accent3>
    <a:accent4>
      <a:srgbClr val="ED4042"/>
    </a:accent4>
    <a:accent5>
      <a:srgbClr val="FF863D"/>
    </a:accent5>
    <a:accent6>
      <a:srgbClr val="ADB5BB"/>
    </a:accent6>
    <a:hlink>
      <a:srgbClr val="105CF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105CFB"/>
    </a:accent1>
    <a:accent2>
      <a:srgbClr val="45CDFF"/>
    </a:accent2>
    <a:accent3>
      <a:srgbClr val="38DC99"/>
    </a:accent3>
    <a:accent4>
      <a:srgbClr val="ED4042"/>
    </a:accent4>
    <a:accent5>
      <a:srgbClr val="FF863D"/>
    </a:accent5>
    <a:accent6>
      <a:srgbClr val="ADB5BB"/>
    </a:accent6>
    <a:hlink>
      <a:srgbClr val="105CF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105CFB"/>
    </a:accent1>
    <a:accent2>
      <a:srgbClr val="45CDFF"/>
    </a:accent2>
    <a:accent3>
      <a:srgbClr val="38DC99"/>
    </a:accent3>
    <a:accent4>
      <a:srgbClr val="ED4042"/>
    </a:accent4>
    <a:accent5>
      <a:srgbClr val="FF863D"/>
    </a:accent5>
    <a:accent6>
      <a:srgbClr val="ADB5BB"/>
    </a:accent6>
    <a:hlink>
      <a:srgbClr val="105CF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105CFB"/>
    </a:accent1>
    <a:accent2>
      <a:srgbClr val="45CDFF"/>
    </a:accent2>
    <a:accent3>
      <a:srgbClr val="38DC99"/>
    </a:accent3>
    <a:accent4>
      <a:srgbClr val="ED4042"/>
    </a:accent4>
    <a:accent5>
      <a:srgbClr val="FF863D"/>
    </a:accent5>
    <a:accent6>
      <a:srgbClr val="ADB5BB"/>
    </a:accent6>
    <a:hlink>
      <a:srgbClr val="105CF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105CFB"/>
    </a:accent1>
    <a:accent2>
      <a:srgbClr val="45CDFF"/>
    </a:accent2>
    <a:accent3>
      <a:srgbClr val="38DC99"/>
    </a:accent3>
    <a:accent4>
      <a:srgbClr val="ED4042"/>
    </a:accent4>
    <a:accent5>
      <a:srgbClr val="FF863D"/>
    </a:accent5>
    <a:accent6>
      <a:srgbClr val="ADB5BB"/>
    </a:accent6>
    <a:hlink>
      <a:srgbClr val="105CF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105CFB"/>
    </a:accent1>
    <a:accent2>
      <a:srgbClr val="45CDFF"/>
    </a:accent2>
    <a:accent3>
      <a:srgbClr val="38DC99"/>
    </a:accent3>
    <a:accent4>
      <a:srgbClr val="ED4042"/>
    </a:accent4>
    <a:accent5>
      <a:srgbClr val="FF863D"/>
    </a:accent5>
    <a:accent6>
      <a:srgbClr val="ADB5BB"/>
    </a:accent6>
    <a:hlink>
      <a:srgbClr val="105CF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734</TotalTime>
  <Words>610</Words>
  <Application>Microsoft Office PowerPoint</Application>
  <PresentationFormat>宽屏</PresentationFormat>
  <Paragraphs>136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Arial</vt:lpstr>
      <vt:lpstr>Arial Black</vt:lpstr>
      <vt:lpstr>Calibri</vt:lpstr>
      <vt:lpstr>Cambria Math</vt:lpstr>
      <vt:lpstr>Impact</vt:lpstr>
      <vt:lpstr>主题5</vt:lpstr>
      <vt:lpstr>think-cell Slide</vt:lpstr>
      <vt:lpstr>2020 Maude -REPOR T-</vt:lpstr>
      <vt:lpstr>Overview</vt:lpstr>
      <vt:lpstr>Programming Language</vt:lpstr>
      <vt:lpstr>Rewriting Logic</vt:lpstr>
      <vt:lpstr>Rewriting Logic</vt:lpstr>
      <vt:lpstr>Background</vt:lpstr>
      <vt:lpstr>Anti-lock Braking System(ABS)</vt:lpstr>
      <vt:lpstr>Mode Analysis (ABS)</vt:lpstr>
      <vt:lpstr>Constraints (ABS)</vt:lpstr>
      <vt:lpstr>Clock Constraint Specification Language(CCSL)</vt:lpstr>
      <vt:lpstr>Constraints(CCSL)</vt:lpstr>
      <vt:lpstr>Model(Strict)</vt:lpstr>
      <vt:lpstr>Derive &amp; Category</vt:lpstr>
      <vt:lpstr>Specific Solution(extra clocks)</vt:lpstr>
      <vt:lpstr>Specific Solution(common part)</vt:lpstr>
      <vt:lpstr>Specific Solution(unique part)</vt:lpstr>
      <vt:lpstr>Specific Solution(unique part)</vt:lpstr>
      <vt:lpstr>Experiment(Strict)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Peng Jin</cp:lastModifiedBy>
  <cp:revision>84</cp:revision>
  <cp:lastPrinted>2019-05-23T16:00:00Z</cp:lastPrinted>
  <dcterms:created xsi:type="dcterms:W3CDTF">2019-05-23T16:00:00Z</dcterms:created>
  <dcterms:modified xsi:type="dcterms:W3CDTF">2020-04-02T10:22:52Z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