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9" r:id="rId13"/>
    <p:sldId id="301" r:id="rId14"/>
    <p:sldId id="302" r:id="rId15"/>
    <p:sldId id="266" r:id="rId16"/>
    <p:sldId id="268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303" r:id="rId27"/>
    <p:sldId id="273" r:id="rId28"/>
    <p:sldId id="282" r:id="rId29"/>
    <p:sldId id="286" r:id="rId30"/>
    <p:sldId id="280" r:id="rId31"/>
    <p:sldId id="285" r:id="rId32"/>
    <p:sldId id="283" r:id="rId33"/>
    <p:sldId id="284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3429000"/>
            <a:ext cx="6399213" cy="1219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800600"/>
            <a:ext cx="6399213" cy="838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315013-50CB-417A-AD1F-16F35997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5013" y="533400"/>
            <a:ext cx="1598612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413" y="533400"/>
            <a:ext cx="46482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994" y="124954"/>
            <a:ext cx="8958011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99C6B2-05CE-48A7-8696-CEC64BE74DF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153" y="5603181"/>
            <a:ext cx="6858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3" y="4901451"/>
            <a:ext cx="795528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C25376-E6F9-4E5A-A81D-E7FA342FB230}"/>
              </a:ext>
            </a:extLst>
          </p:cNvPr>
          <p:cNvSpPr/>
          <p:nvPr/>
        </p:nvSpPr>
        <p:spPr>
          <a:xfrm>
            <a:off x="326572" y="4726452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7048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9143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153" y="5603181"/>
            <a:ext cx="6858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3" y="4901451"/>
            <a:ext cx="795528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C25376-E6F9-4E5A-A81D-E7FA342FB230}"/>
              </a:ext>
            </a:extLst>
          </p:cNvPr>
          <p:cNvSpPr/>
          <p:nvPr/>
        </p:nvSpPr>
        <p:spPr>
          <a:xfrm>
            <a:off x="326572" y="4726452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386286-CEE2-E94A-BBC0-0A3723EB14DE}"/>
              </a:ext>
            </a:extLst>
          </p:cNvPr>
          <p:cNvSpPr/>
          <p:nvPr/>
        </p:nvSpPr>
        <p:spPr>
          <a:xfrm>
            <a:off x="8256672" y="6220326"/>
            <a:ext cx="649705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5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D24BA90-E7BA-471E-AA13-3329EDCD80A2}"/>
              </a:ext>
            </a:extLst>
          </p:cNvPr>
          <p:cNvSpPr/>
          <p:nvPr/>
        </p:nvSpPr>
        <p:spPr>
          <a:xfrm flipV="1">
            <a:off x="-1" y="-2"/>
            <a:ext cx="9144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994" y="4587877"/>
            <a:ext cx="8958011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" y="1611383"/>
            <a:ext cx="7249886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2514" y="2464425"/>
            <a:ext cx="7249886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0C8850-C2CD-4E0B-AA6F-6B884EB94B4B}"/>
              </a:ext>
            </a:extLst>
          </p:cNvPr>
          <p:cNvSpPr/>
          <p:nvPr/>
        </p:nvSpPr>
        <p:spPr>
          <a:xfrm>
            <a:off x="326572" y="1532049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D3D7B7-CDD7-4664-B2D8-6F60FEAEAC45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E81145E-5F17-4CB6-9E17-ECF3BB38DE75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13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9143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" y="3860800"/>
            <a:ext cx="7249886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2514" y="5610171"/>
            <a:ext cx="7249886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68A07C-35C9-40A7-8487-9EAD314C595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E9143E8-1B27-4F08-9F20-BE30B14AC24E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05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737" y="1463040"/>
            <a:ext cx="6023201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30125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737" y="1463040"/>
            <a:ext cx="6023201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201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14518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29175" y="1463347"/>
            <a:ext cx="38862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29174" y="2149311"/>
            <a:ext cx="38862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4736" y="1463347"/>
            <a:ext cx="398009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4736" y="2149311"/>
            <a:ext cx="3980092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0159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1509626"/>
            <a:ext cx="367529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0085" y="1509626"/>
            <a:ext cx="367529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2156689"/>
            <a:ext cx="3675290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0085" y="2156689"/>
            <a:ext cx="3675290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440253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9144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430" y="3802065"/>
            <a:ext cx="733806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30" y="4294303"/>
            <a:ext cx="733806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951AB2-D568-4A7E-9408-FADC8BED4119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4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9144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430" y="3802065"/>
            <a:ext cx="211557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7270" y="3802065"/>
            <a:ext cx="211557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3802065"/>
            <a:ext cx="211557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30" y="4294303"/>
            <a:ext cx="211557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7270" y="4294303"/>
            <a:ext cx="211557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7000" y="4294303"/>
            <a:ext cx="211557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55448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400" y="0"/>
            <a:ext cx="44196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6" y="493777"/>
            <a:ext cx="387803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2061165"/>
            <a:ext cx="3784147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2708228"/>
            <a:ext cx="3784147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6A75B6-7B4E-496F-A846-0FFBB6E1D164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648ACB4-9C22-4636-800F-578055A5BC10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872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xmlns="" id="{D5C833BC-89A8-4D28-9D63-F45F14D694BF}"/>
              </a:ext>
            </a:extLst>
          </p:cNvPr>
          <p:cNvSpPr/>
          <p:nvPr/>
        </p:nvSpPr>
        <p:spPr>
          <a:xfrm flipH="1">
            <a:off x="92991" y="124955"/>
            <a:ext cx="8965061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153" y="5603181"/>
            <a:ext cx="6858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3" y="4901451"/>
            <a:ext cx="795528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C25376-E6F9-4E5A-A81D-E7FA342FB230}"/>
              </a:ext>
            </a:extLst>
          </p:cNvPr>
          <p:cNvSpPr/>
          <p:nvPr/>
        </p:nvSpPr>
        <p:spPr>
          <a:xfrm>
            <a:off x="326572" y="4726452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82240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xmlns="" id="{7F75D8AF-79DE-4E2B-A15F-8EC66948BC31}"/>
              </a:ext>
            </a:extLst>
          </p:cNvPr>
          <p:cNvSpPr/>
          <p:nvPr/>
        </p:nvSpPr>
        <p:spPr>
          <a:xfrm flipH="1" flipV="1">
            <a:off x="85943" y="4581493"/>
            <a:ext cx="8972111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" y="1611383"/>
            <a:ext cx="7249886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2514" y="2464425"/>
            <a:ext cx="7249886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0C8850-C2CD-4E0B-AA6F-6B884EB94B4B}"/>
              </a:ext>
            </a:extLst>
          </p:cNvPr>
          <p:cNvSpPr/>
          <p:nvPr/>
        </p:nvSpPr>
        <p:spPr>
          <a:xfrm>
            <a:off x="326572" y="1532049"/>
            <a:ext cx="54428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D3D7B7-CDD7-4664-B2D8-6F60FEAEAC45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E81145E-5F17-4CB6-9E17-ECF3BB38DE75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219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736" y="1825625"/>
            <a:ext cx="398009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29175" y="1825625"/>
            <a:ext cx="3886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94700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4044"/>
            <a:ext cx="2949178" cy="158812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7391" y="500216"/>
            <a:ext cx="462915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76424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53B0C39E-3796-4132-81FF-5A58EAF300A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FA6C5C5-5069-4AE6-8A3D-3F2C6B9506E4}"/>
              </a:ext>
            </a:extLst>
          </p:cNvPr>
          <p:cNvSpPr/>
          <p:nvPr/>
        </p:nvSpPr>
        <p:spPr>
          <a:xfrm>
            <a:off x="334736" y="-1"/>
            <a:ext cx="89154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943364-C409-4EE8-8020-9809E6B2B1AA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7D090F-9522-445C-B984-52BE590455DC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4044"/>
            <a:ext cx="2949178" cy="158812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500216"/>
            <a:ext cx="462915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40996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334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2EFF7-E421-421A-AC9D-6783FBA18F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488" y="136525"/>
            <a:ext cx="8963025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5" y="4022725"/>
            <a:ext cx="752475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412" y="3269342"/>
            <a:ext cx="866525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xmlns="" id="{0283712C-6C33-4303-985C-6493AAFAF405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93B617-BDEC-4471-BF16-3ADF8D92DD69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33D238BD-C38B-4BEB-92A5-657AAB9C5351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70143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154" y="4901451"/>
            <a:ext cx="3680732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7341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4413" y="533400"/>
            <a:ext cx="63992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413" y="1905000"/>
            <a:ext cx="6399212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12/02/2022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35" y="500216"/>
            <a:ext cx="838064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735" y="1253331"/>
            <a:ext cx="8380640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736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B1D122-60D0-8B4D-896A-2A770C0B6343}"/>
              </a:ext>
            </a:extLst>
          </p:cNvPr>
          <p:cNvSpPr/>
          <p:nvPr/>
        </p:nvSpPr>
        <p:spPr>
          <a:xfrm>
            <a:off x="8520012" y="6369050"/>
            <a:ext cx="251932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B5B9FA1-1805-A944-AC99-868579EBA1AD}"/>
              </a:ext>
            </a:extLst>
          </p:cNvPr>
          <p:cNvSpPr txBox="1">
            <a:spLocks/>
          </p:cNvSpPr>
          <p:nvPr/>
        </p:nvSpPr>
        <p:spPr>
          <a:xfrm>
            <a:off x="8520012" y="6369051"/>
            <a:ext cx="251932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153" y="4901451"/>
            <a:ext cx="7955280" cy="701731"/>
          </a:xfrm>
        </p:spPr>
        <p:txBody>
          <a:bodyPr/>
          <a:lstStyle/>
          <a:p>
            <a:r>
              <a:rPr lang="en-US" dirty="0" smtClean="0"/>
              <a:t>Central Processing Unit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1F6B1EF-F8A4-443D-BFED-B11F706C9C9B}" type="slidenum">
              <a:rPr lang="en-US"/>
              <a:pPr/>
              <a:t>10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905625" cy="383695"/>
          </a:xfrm>
          <a:noFill/>
          <a:ln/>
        </p:spPr>
        <p:txBody>
          <a:bodyPr lIns="63500" tIns="25400" rIns="63500" bIns="25400"/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</a:rPr>
              <a:t>MEMORY  STACK  ORGANIZATION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354138" y="4976813"/>
            <a:ext cx="34925" cy="13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152400" y="3505200"/>
            <a:ext cx="5997575" cy="2971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r>
              <a:rPr kumimoji="1" lang="en-US" altLang="ko-KR" b="1">
                <a:ea typeface="굴림" pitchFamily="50" charset="-127"/>
              </a:rPr>
              <a:t>       - </a:t>
            </a:r>
            <a:r>
              <a:rPr kumimoji="1" lang="en-US" altLang="ko-KR">
                <a:ea typeface="굴림" pitchFamily="50" charset="-127"/>
              </a:rPr>
              <a:t>A portion of memory is used as a stack with a 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  	processor register as a stack pointer</a:t>
            </a:r>
          </a:p>
          <a:p>
            <a:pPr marL="571500" lvl="1" defTabSz="762000" eaLnBrk="0" hangingPunct="0">
              <a:lnSpc>
                <a:spcPct val="96000"/>
              </a:lnSpc>
            </a:pPr>
            <a:endParaRPr kumimoji="1" lang="en-US" altLang="ko-KR">
              <a:ea typeface="굴림" pitchFamily="50" charset="-127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- PUSH:	SP </a:t>
            </a:r>
            <a:r>
              <a:rPr kumimoji="1" lang="en-US" altLang="ko-KR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>
                <a:ea typeface="굴림" pitchFamily="50" charset="-127"/>
              </a:rPr>
              <a:t> SP - 1</a:t>
            </a:r>
          </a:p>
          <a:p>
            <a:pPr marL="571500" lvl="1"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        M[SP] </a:t>
            </a:r>
            <a:r>
              <a:rPr kumimoji="1" lang="en-US" altLang="ko-KR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>
                <a:ea typeface="굴림" pitchFamily="50" charset="-127"/>
              </a:rPr>
              <a:t> DR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- POP:	DR </a:t>
            </a:r>
            <a:r>
              <a:rPr kumimoji="1" lang="en-US" altLang="ko-KR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>
                <a:ea typeface="굴림" pitchFamily="50" charset="-127"/>
              </a:rPr>
              <a:t> M[SP]</a:t>
            </a:r>
          </a:p>
          <a:p>
            <a:pPr marL="571500" lvl="1"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        SP </a:t>
            </a:r>
            <a:r>
              <a:rPr kumimoji="1" lang="en-US" altLang="ko-KR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>
                <a:ea typeface="굴림" pitchFamily="50" charset="-127"/>
              </a:rPr>
              <a:t> SP + 1 </a:t>
            </a:r>
          </a:p>
          <a:p>
            <a:pPr marL="571500" lvl="1" defTabSz="762000" eaLnBrk="0" hangingPunct="0">
              <a:lnSpc>
                <a:spcPct val="96000"/>
              </a:lnSpc>
            </a:pPr>
            <a:endParaRPr kumimoji="1" lang="en-US" altLang="ko-KR">
              <a:ea typeface="굴림" pitchFamily="50" charset="-127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- Most computers do not provide hardware to check 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>
                <a:ea typeface="굴림" pitchFamily="50" charset="-127"/>
              </a:rPr>
              <a:t>         stack overflow (full stack) or underflow(empty stack)</a:t>
            </a:r>
          </a:p>
          <a:p>
            <a:pPr defTabSz="762000" eaLnBrk="0" latinLnBrk="1" hangingPunct="0">
              <a:lnSpc>
                <a:spcPct val="90000"/>
              </a:lnSpc>
            </a:pPr>
            <a:endParaRPr kumimoji="1" lang="en-US" altLang="ko-KR">
              <a:ea typeface="굴림" pitchFamily="50" charset="-127"/>
            </a:endParaRP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544513" y="1133475"/>
            <a:ext cx="347821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Memory with Program, Data,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	and Stack Segments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6519863" y="3905250"/>
            <a:ext cx="1166812" cy="20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6907213" y="389096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DR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6519863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2" name="Line 10"/>
          <p:cNvSpPr>
            <a:spLocks noChangeShapeType="1"/>
          </p:cNvSpPr>
          <p:nvPr/>
        </p:nvSpPr>
        <p:spPr bwMode="auto">
          <a:xfrm>
            <a:off x="65262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7664450" y="355758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4001</a:t>
            </a:r>
          </a:p>
        </p:txBody>
      </p:sp>
      <p:sp>
        <p:nvSpPr>
          <p:cNvPr id="643084" name="Line 12"/>
          <p:cNvSpPr>
            <a:spLocks noChangeShapeType="1"/>
          </p:cNvSpPr>
          <p:nvPr/>
        </p:nvSpPr>
        <p:spPr bwMode="auto">
          <a:xfrm>
            <a:off x="65262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65262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6" name="Line 14"/>
          <p:cNvSpPr>
            <a:spLocks noChangeShapeType="1"/>
          </p:cNvSpPr>
          <p:nvPr/>
        </p:nvSpPr>
        <p:spPr bwMode="auto">
          <a:xfrm>
            <a:off x="65262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65262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8" name="Line 16"/>
          <p:cNvSpPr>
            <a:spLocks noChangeShapeType="1"/>
          </p:cNvSpPr>
          <p:nvPr/>
        </p:nvSpPr>
        <p:spPr bwMode="auto">
          <a:xfrm>
            <a:off x="65262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6519863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90" name="Rectangle 18"/>
          <p:cNvSpPr>
            <a:spLocks noChangeArrowheads="1"/>
          </p:cNvSpPr>
          <p:nvPr/>
        </p:nvSpPr>
        <p:spPr bwMode="auto">
          <a:xfrm>
            <a:off x="7664450" y="33845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4000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7664450" y="31940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3999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7664450" y="301942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3998</a:t>
            </a:r>
          </a:p>
        </p:txBody>
      </p:sp>
      <p:sp>
        <p:nvSpPr>
          <p:cNvPr id="643093" name="Rectangle 21"/>
          <p:cNvSpPr>
            <a:spLocks noChangeArrowheads="1"/>
          </p:cNvSpPr>
          <p:nvPr/>
        </p:nvSpPr>
        <p:spPr bwMode="auto">
          <a:xfrm>
            <a:off x="7664450" y="284797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3997</a:t>
            </a:r>
          </a:p>
        </p:txBody>
      </p:sp>
      <p:sp>
        <p:nvSpPr>
          <p:cNvPr id="643094" name="Rectangle 22"/>
          <p:cNvSpPr>
            <a:spLocks noChangeArrowheads="1"/>
          </p:cNvSpPr>
          <p:nvPr/>
        </p:nvSpPr>
        <p:spPr bwMode="auto">
          <a:xfrm>
            <a:off x="7664450" y="22669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3000</a:t>
            </a:r>
          </a:p>
        </p:txBody>
      </p:sp>
      <p:sp>
        <p:nvSpPr>
          <p:cNvPr id="643095" name="Rectangle 23"/>
          <p:cNvSpPr>
            <a:spLocks noChangeArrowheads="1"/>
          </p:cNvSpPr>
          <p:nvPr/>
        </p:nvSpPr>
        <p:spPr bwMode="auto">
          <a:xfrm>
            <a:off x="6838950" y="1801813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Data</a:t>
            </a:r>
          </a:p>
          <a:p>
            <a:pPr defTabSz="762000" eaLnBrk="0" latinLnBrk="1" hangingPunct="0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6645275" y="1952625"/>
            <a:ext cx="968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(operands)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6680200" y="1128713"/>
            <a:ext cx="8064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Program</a:t>
            </a:r>
          </a:p>
          <a:p>
            <a:pPr defTabSz="762000" eaLnBrk="0" latinLnBrk="1" hangingPunct="0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643098" name="Rectangle 26"/>
          <p:cNvSpPr>
            <a:spLocks noChangeArrowheads="1"/>
          </p:cNvSpPr>
          <p:nvPr/>
        </p:nvSpPr>
        <p:spPr bwMode="auto">
          <a:xfrm>
            <a:off x="6508750" y="1273175"/>
            <a:ext cx="1155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(instructions)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5622925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49133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1" name="Line 29"/>
          <p:cNvSpPr>
            <a:spLocks noChangeShapeType="1"/>
          </p:cNvSpPr>
          <p:nvPr/>
        </p:nvSpPr>
        <p:spPr bwMode="auto">
          <a:xfrm>
            <a:off x="56229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2" name="Line 30"/>
          <p:cNvSpPr>
            <a:spLocks noChangeShapeType="1"/>
          </p:cNvSpPr>
          <p:nvPr/>
        </p:nvSpPr>
        <p:spPr bwMode="auto">
          <a:xfrm>
            <a:off x="5618163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3" name="Rectangle 31"/>
          <p:cNvSpPr>
            <a:spLocks noChangeArrowheads="1"/>
          </p:cNvSpPr>
          <p:nvPr/>
        </p:nvSpPr>
        <p:spPr bwMode="auto">
          <a:xfrm>
            <a:off x="7673975" y="906463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1000</a:t>
            </a:r>
          </a:p>
        </p:txBody>
      </p:sp>
      <p:sp>
        <p:nvSpPr>
          <p:cNvPr id="643104" name="Rectangle 32"/>
          <p:cNvSpPr>
            <a:spLocks noChangeArrowheads="1"/>
          </p:cNvSpPr>
          <p:nvPr/>
        </p:nvSpPr>
        <p:spPr bwMode="auto">
          <a:xfrm>
            <a:off x="5157788" y="1254125"/>
            <a:ext cx="263525" cy="133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75238" y="1222375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PC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5146675" y="1946275"/>
            <a:ext cx="252413" cy="131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53013" y="1881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AR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5053013" y="2338388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SP</a:t>
            </a:r>
          </a:p>
        </p:txBody>
      </p:sp>
      <p:sp>
        <p:nvSpPr>
          <p:cNvPr id="643109" name="Rectangle 37" descr="10%"/>
          <p:cNvSpPr>
            <a:spLocks noChangeArrowheads="1"/>
          </p:cNvSpPr>
          <p:nvPr/>
        </p:nvSpPr>
        <p:spPr bwMode="auto">
          <a:xfrm>
            <a:off x="65293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807200" y="2473325"/>
            <a:ext cx="633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stack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49133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49133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0640" cy="590931"/>
          </a:xfrm>
        </p:spPr>
        <p:txBody>
          <a:bodyPr/>
          <a:lstStyle/>
          <a:p>
            <a:r>
              <a:rPr lang="en-US" dirty="0" smtClean="0"/>
              <a:t>Reverse Police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28263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--The stack organization is very effective in evaluating arithmetic expressions. Expressions are usually represented in what is known as </a:t>
            </a:r>
            <a:r>
              <a:rPr lang="en-US" b="1" dirty="0" smtClean="0"/>
              <a:t>Infix notation</a:t>
            </a:r>
            <a:r>
              <a:rPr lang="en-US" dirty="0" smtClean="0"/>
              <a:t>, in which each operator is written between two operands (i.e., A + B). </a:t>
            </a:r>
          </a:p>
          <a:p>
            <a:pPr fontAlgn="base"/>
            <a:r>
              <a:rPr lang="en-US" dirty="0" smtClean="0"/>
              <a:t>--</a:t>
            </a:r>
            <a:r>
              <a:rPr lang="en-US" b="1" dirty="0" smtClean="0"/>
              <a:t>Polish notation (prefix notation)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refers to the notation in which the operator is placed before its two operands . Here no parentheses are required, </a:t>
            </a:r>
            <a:r>
              <a:rPr lang="en-US" dirty="0" err="1" smtClean="0"/>
              <a:t>i.e.,+AB</a:t>
            </a:r>
            <a:r>
              <a:rPr lang="en-US" dirty="0" smtClean="0"/>
              <a:t> </a:t>
            </a:r>
          </a:p>
          <a:p>
            <a:pPr fontAlgn="base"/>
            <a:r>
              <a:rPr lang="en-US" b="1" dirty="0" smtClean="0"/>
              <a:t>Reverse Polish notation(postfix notation)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refers to the analogous notation in which the operator is placed after its two operands. Again, no parentheses is required in Reverse Polish notation, </a:t>
            </a:r>
            <a:r>
              <a:rPr lang="en-US" dirty="0" err="1" smtClean="0"/>
              <a:t>i.e.,AB</a:t>
            </a:r>
            <a:r>
              <a:rPr lang="en-US" dirty="0" smtClean="0"/>
              <a:t>+ </a:t>
            </a:r>
          </a:p>
          <a:p>
            <a:pPr fontAlgn="base"/>
            <a:r>
              <a:rPr lang="en-US" dirty="0" smtClean="0"/>
              <a:t>There are 3 levels of precedence for 5 binary operators as given below:</a:t>
            </a:r>
          </a:p>
          <a:p>
            <a:pPr fontAlgn="base"/>
            <a:r>
              <a:rPr lang="en-US" dirty="0" smtClean="0"/>
              <a:t>Highest: Exponentiation (^) </a:t>
            </a:r>
          </a:p>
          <a:p>
            <a:pPr fontAlgn="base"/>
            <a:r>
              <a:rPr lang="en-US" dirty="0" smtClean="0"/>
              <a:t>Next highest: Multiplication (*) and division (/) </a:t>
            </a:r>
          </a:p>
          <a:p>
            <a:pPr fontAlgn="base"/>
            <a:r>
              <a:rPr lang="en-US" dirty="0" smtClean="0"/>
              <a:t>Lowest: Addition (+) and Subtraction (-)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0640" cy="590931"/>
          </a:xfrm>
        </p:spPr>
        <p:txBody>
          <a:bodyPr/>
          <a:lstStyle/>
          <a:p>
            <a:r>
              <a:rPr lang="en-US" dirty="0" smtClean="0"/>
              <a:t>Reverse Police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28263" cy="5715000"/>
          </a:xfrm>
        </p:spPr>
        <p:txBody>
          <a:bodyPr/>
          <a:lstStyle/>
          <a:p>
            <a:pPr fontAlgn="base">
              <a:buNone/>
            </a:pPr>
            <a:r>
              <a:rPr lang="en-US" b="1" dirty="0" smtClean="0"/>
              <a:t>For example –</a:t>
            </a:r>
            <a:endParaRPr lang="en-US" dirty="0" smtClean="0"/>
          </a:p>
          <a:p>
            <a:r>
              <a:rPr lang="en-US" dirty="0" smtClean="0"/>
              <a:t>Infix notation: (A-B)*[C/(D+E)+F]</a:t>
            </a:r>
          </a:p>
          <a:p>
            <a:r>
              <a:rPr lang="en-US" dirty="0" smtClean="0"/>
              <a:t> Post-fix notation: AB- CDE +/F +* </a:t>
            </a:r>
          </a:p>
          <a:p>
            <a:pPr fontAlgn="base">
              <a:buNone/>
            </a:pPr>
            <a:r>
              <a:rPr lang="en-US" b="1" dirty="0" smtClean="0"/>
              <a:t>For example –</a:t>
            </a:r>
            <a:endParaRPr lang="en-US" dirty="0" smtClean="0"/>
          </a:p>
          <a:p>
            <a:pPr fontAlgn="base"/>
            <a:r>
              <a:rPr lang="en-US" dirty="0" smtClean="0"/>
              <a:t>Infix notation: (2+4) * (4+6) </a:t>
            </a:r>
          </a:p>
          <a:p>
            <a:pPr fontAlgn="base"/>
            <a:r>
              <a:rPr lang="en-US" dirty="0" smtClean="0"/>
              <a:t>Post-fix notation: 2 4 + 4 6 + * </a:t>
            </a:r>
          </a:p>
          <a:p>
            <a:pPr fontAlgn="base"/>
            <a:r>
              <a:rPr lang="en-US" dirty="0" smtClean="0"/>
              <a:t>Result: 60 </a:t>
            </a:r>
          </a:p>
          <a:p>
            <a:pPr fontAlgn="base"/>
            <a:r>
              <a:rPr lang="en-US" dirty="0" smtClean="0"/>
              <a:t>The stack operations for this expression evaluation is shown below: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0640" cy="590931"/>
          </a:xfrm>
        </p:spPr>
        <p:txBody>
          <a:bodyPr/>
          <a:lstStyle/>
          <a:p>
            <a:r>
              <a:rPr lang="en-US" dirty="0" smtClean="0"/>
              <a:t>Reverse Police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28263" cy="5715000"/>
          </a:xfrm>
        </p:spPr>
        <p:txBody>
          <a:bodyPr/>
          <a:lstStyle/>
          <a:p>
            <a:pPr fontAlgn="base">
              <a:buNone/>
            </a:pPr>
            <a:r>
              <a:rPr lang="en-US" b="1" dirty="0" smtClean="0"/>
              <a:t>For example –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Post-fix notation: 2 4 + 4 6 + *</a:t>
            </a:r>
            <a:endParaRPr lang="en-US" dirty="0"/>
          </a:p>
        </p:txBody>
      </p:sp>
      <p:pic>
        <p:nvPicPr>
          <p:cNvPr id="5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2143124"/>
            <a:ext cx="8162925" cy="3876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152401"/>
            <a:ext cx="8380640" cy="48013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</a:rPr>
              <a:t>Instruction Formats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762000"/>
            <a:ext cx="8504463" cy="547113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Instructions are categorized into different formats with respect to operand fields in the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Three Address Instructions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Two Address Instructions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One Address Instructions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Zero Address Instructions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Opcode</a:t>
            </a:r>
            <a:r>
              <a:rPr lang="en-US" dirty="0" smtClean="0"/>
              <a:t> field</a:t>
            </a:r>
          </a:p>
          <a:p>
            <a:pPr marL="342900" indent="-342900">
              <a:buAutoNum type="arabicPeriod"/>
            </a:pPr>
            <a:r>
              <a:rPr lang="en-US" dirty="0" smtClean="0"/>
              <a:t>Address field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152401"/>
            <a:ext cx="8380640" cy="48013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</a:rPr>
              <a:t>Instruction Formats (Cont.)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762000"/>
            <a:ext cx="8504463" cy="5471138"/>
          </a:xfrm>
        </p:spPr>
        <p:txBody>
          <a:bodyPr/>
          <a:lstStyle/>
          <a:p>
            <a:pPr marL="342900" indent="-342900">
              <a:buNone/>
            </a:pPr>
            <a:r>
              <a:rPr lang="en-US" b="1" dirty="0" smtClean="0"/>
              <a:t>Three Address Instructions : </a:t>
            </a:r>
            <a:endParaRPr lang="en-US" dirty="0" smtClean="0"/>
          </a:p>
          <a:p>
            <a:pPr marL="342900" indent="-342900"/>
            <a:r>
              <a:rPr lang="en-US" dirty="0" smtClean="0"/>
              <a:t>Computers with three address instruction formats can use each address field to specify either a processor register or memory operand</a:t>
            </a:r>
          </a:p>
          <a:p>
            <a:pPr marL="342900" indent="-342900"/>
            <a:r>
              <a:rPr lang="en-US" dirty="0" smtClean="0"/>
              <a:t>The program in assembly language that evaluates X= (A+B) * (C+D) is shown below:</a:t>
            </a:r>
          </a:p>
          <a:p>
            <a:pPr marL="800100" lvl="1" indent="-342900">
              <a:buNone/>
            </a:pPr>
            <a:r>
              <a:rPr lang="en-US" sz="1800" dirty="0" smtClean="0"/>
              <a:t>ADD R1 , A, B        R1 </a:t>
            </a:r>
            <a:r>
              <a:rPr lang="en-US" sz="1800" dirty="0" smtClean="0">
                <a:sym typeface="Wingdings" pitchFamily="2" charset="2"/>
              </a:rPr>
              <a:t> M[A] + M[B]</a:t>
            </a:r>
          </a:p>
          <a:p>
            <a:pPr marL="800100" lvl="1" indent="-342900">
              <a:buNone/>
            </a:pPr>
            <a:r>
              <a:rPr lang="en-US" sz="1800" dirty="0" smtClean="0">
                <a:sym typeface="Wingdings" pitchFamily="2" charset="2"/>
              </a:rPr>
              <a:t>ADD R2 , C, D       R2  M[C] + M[D]</a:t>
            </a:r>
          </a:p>
          <a:p>
            <a:pPr marL="800100" lvl="1" indent="-342900">
              <a:buNone/>
            </a:pPr>
            <a:r>
              <a:rPr lang="en-US" sz="1800" dirty="0" smtClean="0">
                <a:sym typeface="Wingdings" pitchFamily="2" charset="2"/>
              </a:rPr>
              <a:t>MUL  X, R1, R2       M[X]  R1 * R2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The advantage of three address format is that it results in short programs when evaluating arithmetic expressions.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The disadvantage is that binary-coded instructions require too many bits to specify three address.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152401"/>
            <a:ext cx="8380640" cy="48013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</a:rPr>
              <a:t>Instruction Formats (Cont.)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762000"/>
            <a:ext cx="8504463" cy="5471138"/>
          </a:xfrm>
        </p:spPr>
        <p:txBody>
          <a:bodyPr/>
          <a:lstStyle/>
          <a:p>
            <a:pPr marL="342900" indent="-342900">
              <a:buNone/>
            </a:pPr>
            <a:r>
              <a:rPr lang="en-US" b="1" dirty="0" smtClean="0"/>
              <a:t>Two Address Instructions : </a:t>
            </a:r>
            <a:endParaRPr lang="en-US" dirty="0" smtClean="0"/>
          </a:p>
          <a:p>
            <a:pPr marL="342900" indent="-342900"/>
            <a:r>
              <a:rPr lang="en-US" dirty="0" smtClean="0"/>
              <a:t>Two address instruction are most common in commercial computers. Here again each address field can specify either  processor register or a memory word.</a:t>
            </a:r>
          </a:p>
          <a:p>
            <a:pPr marL="342900" indent="-342900"/>
            <a:r>
              <a:rPr lang="en-US" dirty="0" smtClean="0"/>
              <a:t>The program in assembly language that evaluates X= (A+B) * (C+D) is shown below:</a:t>
            </a:r>
          </a:p>
          <a:p>
            <a:pPr marL="800100" lvl="1" indent="-342900">
              <a:buNone/>
            </a:pPr>
            <a:r>
              <a:rPr lang="en-US" sz="1800" dirty="0" smtClean="0"/>
              <a:t>ADD R1 , A       R1 </a:t>
            </a:r>
            <a:r>
              <a:rPr lang="en-US" sz="1800" dirty="0" smtClean="0">
                <a:sym typeface="Wingdings" pitchFamily="2" charset="2"/>
              </a:rPr>
              <a:t> M[A]</a:t>
            </a:r>
          </a:p>
          <a:p>
            <a:pPr marL="800100" lvl="1" indent="-342900">
              <a:buNone/>
            </a:pPr>
            <a:r>
              <a:rPr lang="en-US" sz="1800" dirty="0" smtClean="0"/>
              <a:t>ADD R1 , B       R1 </a:t>
            </a:r>
            <a:r>
              <a:rPr lang="en-US" sz="1800" dirty="0" smtClean="0">
                <a:sym typeface="Wingdings" pitchFamily="2" charset="2"/>
              </a:rPr>
              <a:t> M[B]</a:t>
            </a:r>
          </a:p>
          <a:p>
            <a:pPr marL="800100" lvl="1" indent="-342900">
              <a:buNone/>
            </a:pPr>
            <a:r>
              <a:rPr lang="en-US" sz="1800" dirty="0" smtClean="0">
                <a:sym typeface="Wingdings" pitchFamily="2" charset="2"/>
              </a:rPr>
              <a:t>ADD R2 , C       R2  M[C]</a:t>
            </a:r>
          </a:p>
          <a:p>
            <a:pPr marL="800100" lvl="1" indent="-342900">
              <a:buNone/>
            </a:pPr>
            <a:r>
              <a:rPr lang="en-US" sz="1800" dirty="0" smtClean="0">
                <a:sym typeface="Wingdings" pitchFamily="2" charset="2"/>
              </a:rPr>
              <a:t>ADD R2 , D       R2  M[D]</a:t>
            </a:r>
          </a:p>
          <a:p>
            <a:pPr marL="800100" lvl="1" indent="-342900">
              <a:buNone/>
            </a:pPr>
            <a:r>
              <a:rPr lang="en-US" sz="1800" dirty="0" smtClean="0">
                <a:sym typeface="Wingdings" pitchFamily="2" charset="2"/>
              </a:rPr>
              <a:t>MUL  R1, R2      R1  R1 * R2</a:t>
            </a:r>
          </a:p>
          <a:p>
            <a:pPr marL="800100" lvl="1" indent="-342900">
              <a:buNone/>
            </a:pPr>
            <a:r>
              <a:rPr lang="en-US" sz="1800" dirty="0" smtClean="0">
                <a:sym typeface="Wingdings" pitchFamily="2" charset="2"/>
              </a:rPr>
              <a:t>MOV X,R1        M[X]  R1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152401"/>
            <a:ext cx="8380640" cy="48013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</a:rPr>
              <a:t>Instruction Formats (Cont.)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762000"/>
            <a:ext cx="8504463" cy="5791200"/>
          </a:xfrm>
        </p:spPr>
        <p:txBody>
          <a:bodyPr/>
          <a:lstStyle/>
          <a:p>
            <a:pPr marL="342900" indent="-342900">
              <a:buNone/>
            </a:pPr>
            <a:r>
              <a:rPr lang="en-US" b="1" dirty="0" smtClean="0"/>
              <a:t>One Address Instructions : </a:t>
            </a:r>
            <a:endParaRPr lang="en-US" dirty="0" smtClean="0"/>
          </a:p>
          <a:p>
            <a:pPr marL="342900" indent="-342900"/>
            <a:r>
              <a:rPr lang="en-US" dirty="0" smtClean="0"/>
              <a:t>One address instruction use an implied accumulator register for all data manipulation. </a:t>
            </a:r>
          </a:p>
          <a:p>
            <a:pPr marL="342900" indent="-342900"/>
            <a:r>
              <a:rPr lang="en-US" dirty="0" smtClean="0"/>
              <a:t>For multiplication and division, there is need for a second register.</a:t>
            </a:r>
          </a:p>
          <a:p>
            <a:pPr marL="342900" indent="-342900"/>
            <a:r>
              <a:rPr lang="en-US" dirty="0" smtClean="0"/>
              <a:t>However, here we will neglect a second register and assume that the AC contains the result of all operations.</a:t>
            </a:r>
          </a:p>
          <a:p>
            <a:pPr marL="342900" indent="-342900"/>
            <a:r>
              <a:rPr lang="en-US" dirty="0" smtClean="0"/>
              <a:t>The program to evaluate X= (A+B) * (C+D) is </a:t>
            </a:r>
          </a:p>
          <a:p>
            <a:pPr marL="342900" indent="-342900">
              <a:buNone/>
            </a:pPr>
            <a:r>
              <a:rPr lang="en-US" sz="1500" dirty="0" smtClean="0"/>
              <a:t>                    LOAD  A                AC </a:t>
            </a:r>
            <a:r>
              <a:rPr lang="en-US" sz="1500" dirty="0" smtClean="0">
                <a:sym typeface="Wingdings" pitchFamily="2" charset="2"/>
              </a:rPr>
              <a:t> M[A]</a:t>
            </a:r>
          </a:p>
          <a:p>
            <a:pPr marL="342900" indent="-342900">
              <a:buNone/>
            </a:pPr>
            <a:r>
              <a:rPr lang="en-US" sz="1500" dirty="0" smtClean="0">
                <a:sym typeface="Wingdings" pitchFamily="2" charset="2"/>
              </a:rPr>
              <a:t>                    ADD   B                  AC  AC+M[B]</a:t>
            </a:r>
          </a:p>
          <a:p>
            <a:pPr marL="342900" indent="-342900">
              <a:buNone/>
            </a:pPr>
            <a:r>
              <a:rPr lang="en-US" sz="1500" dirty="0" smtClean="0">
                <a:sym typeface="Wingdings" pitchFamily="2" charset="2"/>
              </a:rPr>
              <a:t>                    STORE  T                 M[T]  AC</a:t>
            </a:r>
          </a:p>
          <a:p>
            <a:pPr marL="342900" indent="-342900">
              <a:buNone/>
            </a:pPr>
            <a:r>
              <a:rPr lang="en-US" sz="1500" dirty="0" smtClean="0"/>
              <a:t>                    LOAD  C                AC </a:t>
            </a:r>
            <a:r>
              <a:rPr lang="en-US" sz="1500" dirty="0" smtClean="0">
                <a:sym typeface="Wingdings" pitchFamily="2" charset="2"/>
              </a:rPr>
              <a:t> M[C]</a:t>
            </a:r>
          </a:p>
          <a:p>
            <a:pPr marL="342900" indent="-342900">
              <a:buNone/>
            </a:pPr>
            <a:r>
              <a:rPr lang="en-US" sz="1500" dirty="0" smtClean="0">
                <a:sym typeface="Wingdings" pitchFamily="2" charset="2"/>
              </a:rPr>
              <a:t>                    ADD  D                  AC  AC+M[D]</a:t>
            </a:r>
          </a:p>
          <a:p>
            <a:pPr marL="342900" indent="-342900">
              <a:buNone/>
            </a:pPr>
            <a:r>
              <a:rPr lang="en-US" sz="1500" dirty="0" smtClean="0">
                <a:sym typeface="Wingdings" pitchFamily="2" charset="2"/>
              </a:rPr>
              <a:t>                    MUL  T                    AC  AC * M[T]</a:t>
            </a:r>
            <a:endParaRPr lang="en-US" sz="15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152401"/>
            <a:ext cx="8380640" cy="48013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</a:rPr>
              <a:t>Instruction Formats (Cont.)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762000"/>
            <a:ext cx="8504463" cy="6096000"/>
          </a:xfrm>
        </p:spPr>
        <p:txBody>
          <a:bodyPr/>
          <a:lstStyle/>
          <a:p>
            <a:pPr marL="342900" indent="-342900">
              <a:buNone/>
            </a:pPr>
            <a:r>
              <a:rPr lang="en-US" sz="1600" b="1" dirty="0" smtClean="0"/>
              <a:t>Zero Address Instructions : 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A stack organized computer does not use an address field for the instructions ADD and MUL. </a:t>
            </a:r>
          </a:p>
          <a:p>
            <a:pPr marL="342900" indent="-342900"/>
            <a:r>
              <a:rPr lang="en-US" sz="1600" dirty="0" smtClean="0"/>
              <a:t>The PUSH and POP instructions, however need an address field to specify the operand that communicates with the stack. </a:t>
            </a:r>
          </a:p>
          <a:p>
            <a:pPr marL="342900" indent="-342900"/>
            <a:r>
              <a:rPr lang="en-US" sz="1600" dirty="0" smtClean="0"/>
              <a:t>The program to evaluate X= (A+B) * (C+D) will be written for a stack organized computer.</a:t>
            </a:r>
          </a:p>
          <a:p>
            <a:pPr marL="342900" indent="-342900"/>
            <a:r>
              <a:rPr lang="en-US" sz="1600" dirty="0" smtClean="0"/>
              <a:t>To evaluate arithmetic expression into reverse police notation.</a:t>
            </a:r>
          </a:p>
          <a:p>
            <a:pPr marL="1257300" lvl="2" indent="-342900">
              <a:buNone/>
            </a:pPr>
            <a:r>
              <a:rPr lang="en-US" dirty="0" smtClean="0"/>
              <a:t>PUSH A                              TOS </a:t>
            </a:r>
            <a:r>
              <a:rPr lang="en-US" dirty="0" smtClean="0">
                <a:sym typeface="Wingdings" pitchFamily="2" charset="2"/>
              </a:rPr>
              <a:t> M[A]</a:t>
            </a:r>
            <a:endParaRPr lang="en-US" dirty="0" smtClean="0"/>
          </a:p>
          <a:p>
            <a:pPr marL="1257300" lvl="2" indent="-342900">
              <a:buNone/>
            </a:pPr>
            <a:r>
              <a:rPr lang="en-US" dirty="0" smtClean="0"/>
              <a:t>PUSH B                               TOS </a:t>
            </a:r>
            <a:r>
              <a:rPr lang="en-US" dirty="0" smtClean="0">
                <a:sym typeface="Wingdings" pitchFamily="2" charset="2"/>
              </a:rPr>
              <a:t> M[A]</a:t>
            </a:r>
          </a:p>
          <a:p>
            <a:pPr marL="1257300" lvl="2" indent="-342900">
              <a:buNone/>
            </a:pPr>
            <a:r>
              <a:rPr lang="en-US" dirty="0" smtClean="0"/>
              <a:t>ADD                                   TOS </a:t>
            </a:r>
            <a:r>
              <a:rPr lang="en-US" dirty="0" smtClean="0">
                <a:sym typeface="Wingdings" pitchFamily="2" charset="2"/>
              </a:rPr>
              <a:t> (A+B)</a:t>
            </a:r>
            <a:endParaRPr lang="en-US" dirty="0" smtClean="0"/>
          </a:p>
          <a:p>
            <a:pPr marL="1257300" lvl="2" indent="-342900">
              <a:buNone/>
            </a:pPr>
            <a:r>
              <a:rPr lang="en-US" dirty="0" smtClean="0"/>
              <a:t>PUSH C                               TOS </a:t>
            </a:r>
            <a:r>
              <a:rPr lang="en-US" dirty="0" smtClean="0">
                <a:sym typeface="Wingdings" pitchFamily="2" charset="2"/>
              </a:rPr>
              <a:t> M[C]</a:t>
            </a:r>
            <a:endParaRPr lang="en-US" dirty="0" smtClean="0"/>
          </a:p>
          <a:p>
            <a:pPr marL="1257300" lvl="2" indent="-342900">
              <a:buNone/>
            </a:pPr>
            <a:r>
              <a:rPr lang="en-US" dirty="0" smtClean="0"/>
              <a:t>PUSH D                              TOS </a:t>
            </a:r>
            <a:r>
              <a:rPr lang="en-US" dirty="0" smtClean="0">
                <a:sym typeface="Wingdings" pitchFamily="2" charset="2"/>
              </a:rPr>
              <a:t> M[D]</a:t>
            </a:r>
            <a:endParaRPr lang="en-US" dirty="0" smtClean="0"/>
          </a:p>
          <a:p>
            <a:pPr marL="1257300" lvl="2" indent="-342900">
              <a:buNone/>
            </a:pPr>
            <a:r>
              <a:rPr lang="en-US" dirty="0" smtClean="0"/>
              <a:t>ADD                                  TOS </a:t>
            </a:r>
            <a:r>
              <a:rPr lang="en-US" dirty="0" smtClean="0">
                <a:sym typeface="Wingdings" pitchFamily="2" charset="2"/>
              </a:rPr>
              <a:t> (C+D)</a:t>
            </a:r>
          </a:p>
          <a:p>
            <a:pPr marL="1257300" lvl="2" indent="-342900">
              <a:buNone/>
            </a:pPr>
            <a:r>
              <a:rPr lang="en-US" dirty="0" smtClean="0">
                <a:sym typeface="Wingdings" pitchFamily="2" charset="2"/>
              </a:rPr>
              <a:t>MUL                                   TOS  (A+B) * (C+D)</a:t>
            </a:r>
          </a:p>
          <a:p>
            <a:pPr marL="1257300" lvl="2" indent="-342900">
              <a:buNone/>
            </a:pPr>
            <a:endParaRPr lang="en-US" sz="1600" dirty="0" smtClean="0"/>
          </a:p>
          <a:p>
            <a:pPr marL="342900" indent="-342900">
              <a:buNone/>
            </a:pPr>
            <a:r>
              <a:rPr lang="en-US" dirty="0" smtClean="0"/>
              <a:t>         </a:t>
            </a:r>
            <a:endParaRPr lang="en-US" sz="15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277813"/>
            <a:ext cx="6899275" cy="112712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ADDRESSING  MODES</a:t>
            </a: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436562" y="1371600"/>
            <a:ext cx="8707438" cy="49766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sz="21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Addressing </a:t>
            </a:r>
            <a:r>
              <a:rPr kumimoji="1" lang="en-US" altLang="ko-KR" sz="21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Modes:</a:t>
            </a:r>
            <a:endParaRPr kumimoji="1" lang="en-US" altLang="ko-KR" sz="2100" b="1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lvl="1" defTabSz="7620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sz="21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*</a:t>
            </a:r>
            <a:r>
              <a:rPr kumimoji="1" lang="en-US" altLang="ko-KR" sz="21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The various formats for specifying the operands is called                                      Addressing Mode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1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</a:t>
            </a:r>
            <a:r>
              <a:rPr kumimoji="1" lang="en-US" altLang="ko-KR" sz="21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    *</a:t>
            </a:r>
            <a:r>
              <a:rPr kumimoji="1" lang="en-US" altLang="ko-KR" sz="21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Specifies </a:t>
            </a:r>
            <a:r>
              <a:rPr kumimoji="1" lang="en-US" altLang="ko-KR" sz="2100" dirty="0">
                <a:latin typeface="Calibri" pitchFamily="34" charset="0"/>
                <a:ea typeface="굴림" pitchFamily="50" charset="-127"/>
                <a:cs typeface="Calibri" pitchFamily="34" charset="0"/>
              </a:rPr>
              <a:t>a rule for interpreting or modifying the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1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address field of the instruction (before the operand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1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is actually referenced)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1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</a:t>
            </a:r>
          </a:p>
          <a:p>
            <a:r>
              <a:rPr kumimoji="1" lang="en-US" altLang="ko-KR" sz="21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The purpose of using addressing modes is as follows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To give the programming versatility to the user.</a:t>
            </a:r>
          </a:p>
          <a:p>
            <a:pPr lvl="1">
              <a:buFont typeface="Wingdings" pitchFamily="2" charset="2"/>
              <a:buChar char="q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To reduce the number of bits in addressing field of instruction.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1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1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1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1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735" y="0"/>
            <a:ext cx="8380640" cy="48013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Central Processing Unit</a:t>
            </a:r>
            <a:endParaRPr lang="en-US" sz="28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4737" y="533400"/>
            <a:ext cx="8504463" cy="5943600"/>
          </a:xfrm>
        </p:spPr>
        <p:txBody>
          <a:bodyPr/>
          <a:lstStyle/>
          <a:p>
            <a:r>
              <a:rPr lang="en-US" dirty="0" smtClean="0"/>
              <a:t>One of the Major functional part in a digital computer is Central Processing Unit.</a:t>
            </a:r>
          </a:p>
          <a:p>
            <a:r>
              <a:rPr lang="en-US" dirty="0" smtClean="0"/>
              <a:t>The main digital hardware functional unit of CPU are control unit, ALU and registers.</a:t>
            </a:r>
          </a:p>
          <a:p>
            <a:r>
              <a:rPr lang="en-US" dirty="0" smtClean="0"/>
              <a:t>The register set stores intermediate data used during the execution of the instruction.</a:t>
            </a:r>
          </a:p>
          <a:p>
            <a:r>
              <a:rPr lang="en-US" dirty="0" smtClean="0"/>
              <a:t>The ALU performs the required micro-operation for executing the instruction.</a:t>
            </a:r>
          </a:p>
          <a:p>
            <a:r>
              <a:rPr lang="en-US" dirty="0" smtClean="0"/>
              <a:t>The control unit supervises the transfer of information among the registers and instruct ALU to perform which operation.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343399"/>
            <a:ext cx="4038600" cy="230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0"/>
            <a:ext cx="6916738" cy="79533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TYPES  OF  ADDRESSING  MODES</a:t>
            </a:r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228600" y="609599"/>
            <a:ext cx="8915400" cy="6129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Implied Mode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	</a:t>
            </a: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Address of the operands are specified implicitly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	in the definition of the instruction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	- No need to specify address in the instruction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	- EA = AC, or EA = Stack[SP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],                EA: Effective Address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.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 For </a:t>
            </a:r>
            <a:r>
              <a:rPr kumimoji="1"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eg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.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CMA –complement accumulator</a:t>
            </a:r>
            <a:endParaRPr kumimoji="1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Immediate Mode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	Instead of specifying the address of the operand,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	operand itself is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specified  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For </a:t>
            </a:r>
            <a:r>
              <a:rPr kumimoji="1"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eg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.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MOV R1,05H. (data not address)</a:t>
            </a: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	 - No need to specify address in the instruction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However, operand itself needs to be specified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Sometimes, require more bits than the address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Fast to acquire an operand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Register Mode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	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Address </a:t>
            </a: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specified in the instruction is the register address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Designated operand need to be in a register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Shorter address than the memory address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Saving address field in the instruction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Faster to acquire an operand than the memory addressing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           	- EA = IR(R)  (IR(R): Register field of IR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) 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For </a:t>
            </a:r>
            <a:r>
              <a:rPr kumimoji="1"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eg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.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MOV AX,BX</a:t>
            </a:r>
            <a:endParaRPr kumimoji="1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91338" cy="830263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TYPES  OF  ADDRESSING  MODES</a:t>
            </a:r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304800" y="1066800"/>
            <a:ext cx="8610600" cy="61837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ea typeface="굴림" pitchFamily="50" charset="-127"/>
              </a:rPr>
              <a:t> </a:t>
            </a: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Register Indirect </a:t>
            </a: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Mode</a:t>
            </a:r>
          </a:p>
          <a:p>
            <a:pPr lvl="1"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Instruction specifies a register which contains the memory address of the   operand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- Saving instruction bits since register address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is shorter than the memory address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- Slower to acquire an operand than both the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register addressing or memory addressing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- EA = [IR(R)] ([x]: Content of x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)</a:t>
            </a:r>
          </a:p>
          <a:p>
            <a:pPr lvl="1" defTabSz="762000" eaLnBrk="0" hangingPunct="0">
              <a:lnSpc>
                <a:spcPct val="90000"/>
              </a:lnSpc>
            </a:pP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For </a:t>
            </a:r>
            <a:r>
              <a:rPr kumimoji="1" lang="en-US" altLang="ko-KR" sz="2000" b="1" dirty="0" err="1" smtClean="0">
                <a:latin typeface="Calibri" pitchFamily="34" charset="0"/>
                <a:ea typeface="굴림" pitchFamily="50" charset="-127"/>
                <a:cs typeface="Calibri" pitchFamily="34" charset="0"/>
              </a:rPr>
              <a:t>eg</a:t>
            </a: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. 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MOV [R1],R2       -- value of R2 is moved to memory location specified      in R1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 Auto-increment or Auto-decrement features: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Same as the Register Indirect, but: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	- When the address in the register is used to access memory, the 	  	value in the register is incremented or decremented by 1 (after or 	before the execution of the instruction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)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It means --- Increment after execution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 ----decrement before execution</a:t>
            </a: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880225" cy="73818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TYPES  OF  ADDRESSING  MODES</a:t>
            </a: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703263" y="2971800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352425" y="776288"/>
            <a:ext cx="8791575" cy="59067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endParaRPr kumimoji="1" lang="en-US" altLang="ko-KR" sz="2000" b="1" dirty="0">
              <a:ea typeface="굴림" pitchFamily="50" charset="-127"/>
            </a:endParaRPr>
          </a:p>
          <a:p>
            <a:pPr defTabSz="762000"/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Direct Address </a:t>
            </a: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Mode</a:t>
            </a:r>
          </a:p>
          <a:p>
            <a:pPr lvl="1" defTabSz="762000"/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* Effective address is equal to the address part of instruction.</a:t>
            </a:r>
          </a:p>
          <a:p>
            <a:pPr lvl="1" defTabSz="762000"/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*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Instruction specifies the memory address which can be used directly to the  physical memory</a:t>
            </a:r>
          </a:p>
          <a:p>
            <a:pPr defTabSz="762000"/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	- Faster than the other memory addressing modes</a:t>
            </a:r>
          </a:p>
          <a:p>
            <a:pPr defTabSz="762000"/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	- Too many bits are needed to specify the address </a:t>
            </a:r>
          </a:p>
          <a:p>
            <a:pPr defTabSz="762000"/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           for a large physical memory space</a:t>
            </a:r>
          </a:p>
          <a:p>
            <a:pPr lvl="1" defTabSz="762000"/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-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EA = IR(address), (IR(address): address field of IR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). </a:t>
            </a: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For </a:t>
            </a:r>
            <a:r>
              <a:rPr kumimoji="1" lang="en-US" altLang="ko-KR" sz="2000" b="1" dirty="0" err="1" smtClean="0">
                <a:latin typeface="Calibri" pitchFamily="34" charset="0"/>
                <a:ea typeface="굴림" pitchFamily="50" charset="-127"/>
                <a:cs typeface="Calibri" pitchFamily="34" charset="0"/>
              </a:rPr>
              <a:t>eg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. ADD 457. –data is resides in this specified address.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b="1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Indirect Addressing Mode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	The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address field of an instruction specifies the address of a memory 	location that contains the address of the operand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- When the abbreviated address is used, large physical memory can 	  be addressed with a relatively small number of bits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- Slow to acquire an operand because of an additional memory 	  	   access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- EA = M[IR(address)]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703263" y="2971800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437" name="Rectangle 5"/>
          <p:cNvSpPr>
            <a:spLocks noChangeArrowheads="1"/>
          </p:cNvSpPr>
          <p:nvPr/>
        </p:nvSpPr>
        <p:spPr bwMode="auto">
          <a:xfrm>
            <a:off x="152400" y="0"/>
            <a:ext cx="8791575" cy="8522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Relative </a:t>
            </a: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Addressing Modes</a:t>
            </a:r>
          </a:p>
          <a:p>
            <a:pPr defTabSz="762000"/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	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 this mode, The content of Program Counter (PC)  is added to the address part of the instruction in order to obtain  the effective address.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/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	 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Relative Addressing Mode(R = PC)</a:t>
            </a:r>
          </a:p>
          <a:p>
            <a:pPr defTabSz="762000"/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       - EA = PC + IR(address)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- Address field of the instruction is short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- Large physical memory can be accessed with a small number of 			address 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bits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Indexed Addressing </a:t>
            </a:r>
            <a:r>
              <a:rPr kumimoji="1" lang="en-US" altLang="ko-KR" sz="2000" b="1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Mode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 this mode, the content of index register is added to the address part of the instruction to obtain the effective address.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	   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XR: Index Register: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       - EA = XR + IR(address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)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   --used in accessing array  from memory.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Base Register Addressing Mode  </a:t>
            </a:r>
            <a:endParaRPr kumimoji="1" lang="en-US" altLang="ko-KR" sz="2000" b="1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In this mode, content of base register is added to the address part of instruction to obtain effective address.</a:t>
            </a: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lvl="4" defTabSz="762000" eaLnBrk="0" hangingPunct="0">
              <a:lnSpc>
                <a:spcPct val="90000"/>
              </a:lnSpc>
            </a:pPr>
            <a:r>
              <a:rPr kumimoji="1" lang="en-US" altLang="ko-KR" sz="20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	     </a:t>
            </a: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BAR: Base Address Register:</a:t>
            </a:r>
          </a:p>
          <a:p>
            <a:pPr lvl="4"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latin typeface="Calibri" pitchFamily="34" charset="0"/>
                <a:ea typeface="굴림" pitchFamily="50" charset="-127"/>
                <a:cs typeface="Calibri" pitchFamily="34" charset="0"/>
              </a:rPr>
              <a:t>                     - EA = BAR + IR(address</a:t>
            </a: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)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--used in program relocation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--used when we are having certain displacement, provide displacement to base register.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 smtClean="0">
              <a:latin typeface="Calibri" pitchFamily="34" charset="0"/>
              <a:ea typeface="굴림" pitchFamily="50" charset="-127"/>
              <a:cs typeface="Calibri" pitchFamily="34" charset="0"/>
            </a:endParaRP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3675"/>
            <a:ext cx="8134350" cy="65087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ADDRESSING  MODES - EXAMPLES </a:t>
            </a:r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838200" y="3956050"/>
            <a:ext cx="1101725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Addressing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Mode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2716212" y="3956050"/>
            <a:ext cx="86518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 dirty="0">
                <a:ea typeface="굴림" pitchFamily="50" charset="-127"/>
              </a:rPr>
              <a:t>Effective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 dirty="0">
                <a:ea typeface="굴림" pitchFamily="50" charset="-127"/>
              </a:rPr>
              <a:t>Address</a:t>
            </a: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4883150" y="3968750"/>
            <a:ext cx="79533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Content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of AC</a:t>
            </a:r>
          </a:p>
        </p:txBody>
      </p:sp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498475" y="3944938"/>
            <a:ext cx="5262563" cy="215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295" name="Line 7"/>
          <p:cNvSpPr>
            <a:spLocks noChangeShapeType="1"/>
          </p:cNvSpPr>
          <p:nvPr/>
        </p:nvSpPr>
        <p:spPr bwMode="auto">
          <a:xfrm>
            <a:off x="509588" y="4349750"/>
            <a:ext cx="526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auto">
          <a:xfrm>
            <a:off x="0" y="4308475"/>
            <a:ext cx="5791200" cy="19682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Direct address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Immediate operand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Indirect address	</a:t>
            </a:r>
            <a:endParaRPr kumimoji="1" lang="en-US" altLang="ko-KR" sz="1400" b="1" dirty="0" smtClean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 smtClean="0">
                <a:ea typeface="굴림" pitchFamily="50" charset="-127"/>
              </a:rPr>
              <a:t>Relative address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 smtClean="0">
                <a:ea typeface="굴림" pitchFamily="50" charset="-127"/>
              </a:rPr>
              <a:t>Indexed </a:t>
            </a:r>
            <a:r>
              <a:rPr kumimoji="1" lang="en-US" altLang="ko-KR" sz="1400" b="1" dirty="0">
                <a:ea typeface="굴림" pitchFamily="50" charset="-127"/>
              </a:rPr>
              <a:t>address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Register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Register indirect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 err="1">
                <a:ea typeface="굴림" pitchFamily="50" charset="-127"/>
              </a:rPr>
              <a:t>Autoincrement</a:t>
            </a:r>
            <a:r>
              <a:rPr kumimoji="1" lang="en-US" altLang="ko-KR" sz="1400" b="1" dirty="0">
                <a:ea typeface="굴림" pitchFamily="50" charset="-127"/>
              </a:rPr>
              <a:t>	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 err="1">
                <a:ea typeface="굴림" pitchFamily="50" charset="-127"/>
              </a:rPr>
              <a:t>Autodecrement</a:t>
            </a:r>
            <a:r>
              <a:rPr kumimoji="1" lang="en-US" altLang="ko-KR" sz="1400" b="1" dirty="0">
                <a:ea typeface="굴림" pitchFamily="50" charset="-127"/>
              </a:rPr>
              <a:t>	</a:t>
            </a:r>
          </a:p>
          <a:p>
            <a:pPr defTabSz="762000" eaLnBrk="0" latinLnBrk="1" hangingPunct="0">
              <a:lnSpc>
                <a:spcPct val="80000"/>
              </a:lnSpc>
            </a:pPr>
            <a:endParaRPr kumimoji="1" lang="en-US" altLang="ko-KR" sz="1400" b="1" dirty="0">
              <a:ea typeface="굴림" pitchFamily="50" charset="-127"/>
            </a:endParaRP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6862763" y="1308100"/>
            <a:ext cx="15652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Load to AC    Mode</a:t>
            </a:r>
          </a:p>
        </p:txBody>
      </p:sp>
      <p:sp>
        <p:nvSpPr>
          <p:cNvPr id="652299" name="Line 11"/>
          <p:cNvSpPr>
            <a:spLocks noChangeShapeType="1"/>
          </p:cNvSpPr>
          <p:nvPr/>
        </p:nvSpPr>
        <p:spPr bwMode="auto">
          <a:xfrm>
            <a:off x="6886575" y="1312863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0" name="Line 12"/>
          <p:cNvSpPr>
            <a:spLocks noChangeShapeType="1"/>
          </p:cNvSpPr>
          <p:nvPr/>
        </p:nvSpPr>
        <p:spPr bwMode="auto">
          <a:xfrm>
            <a:off x="6886575" y="15113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1" name="Line 13"/>
          <p:cNvSpPr>
            <a:spLocks noChangeShapeType="1"/>
          </p:cNvSpPr>
          <p:nvPr/>
        </p:nvSpPr>
        <p:spPr bwMode="auto">
          <a:xfrm>
            <a:off x="6886575" y="1711325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2" name="Line 14"/>
          <p:cNvSpPr>
            <a:spLocks noChangeShapeType="1"/>
          </p:cNvSpPr>
          <p:nvPr/>
        </p:nvSpPr>
        <p:spPr bwMode="auto">
          <a:xfrm>
            <a:off x="6886575" y="19113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3" name="Line 15"/>
          <p:cNvSpPr>
            <a:spLocks noChangeShapeType="1"/>
          </p:cNvSpPr>
          <p:nvPr/>
        </p:nvSpPr>
        <p:spPr bwMode="auto">
          <a:xfrm>
            <a:off x="6886575" y="23129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4" name="Line 16"/>
          <p:cNvSpPr>
            <a:spLocks noChangeShapeType="1"/>
          </p:cNvSpPr>
          <p:nvPr/>
        </p:nvSpPr>
        <p:spPr bwMode="auto">
          <a:xfrm>
            <a:off x="6886575" y="25114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5" name="Line 17"/>
          <p:cNvSpPr>
            <a:spLocks noChangeShapeType="1"/>
          </p:cNvSpPr>
          <p:nvPr/>
        </p:nvSpPr>
        <p:spPr bwMode="auto">
          <a:xfrm>
            <a:off x="6886575" y="27114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6" name="Line 18"/>
          <p:cNvSpPr>
            <a:spLocks noChangeShapeType="1"/>
          </p:cNvSpPr>
          <p:nvPr/>
        </p:nvSpPr>
        <p:spPr bwMode="auto">
          <a:xfrm>
            <a:off x="6886575" y="31115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7" name="Line 19"/>
          <p:cNvSpPr>
            <a:spLocks noChangeShapeType="1"/>
          </p:cNvSpPr>
          <p:nvPr/>
        </p:nvSpPr>
        <p:spPr bwMode="auto">
          <a:xfrm>
            <a:off x="6886575" y="330993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8" name="Line 20"/>
          <p:cNvSpPr>
            <a:spLocks noChangeShapeType="1"/>
          </p:cNvSpPr>
          <p:nvPr/>
        </p:nvSpPr>
        <p:spPr bwMode="auto">
          <a:xfrm>
            <a:off x="6886575" y="371157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9" name="Line 21"/>
          <p:cNvSpPr>
            <a:spLocks noChangeShapeType="1"/>
          </p:cNvSpPr>
          <p:nvPr/>
        </p:nvSpPr>
        <p:spPr bwMode="auto">
          <a:xfrm>
            <a:off x="6886575" y="39116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0" name="Line 22"/>
          <p:cNvSpPr>
            <a:spLocks noChangeShapeType="1"/>
          </p:cNvSpPr>
          <p:nvPr/>
        </p:nvSpPr>
        <p:spPr bwMode="auto">
          <a:xfrm>
            <a:off x="6886575" y="43116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1" name="Line 23"/>
          <p:cNvSpPr>
            <a:spLocks noChangeShapeType="1"/>
          </p:cNvSpPr>
          <p:nvPr/>
        </p:nvSpPr>
        <p:spPr bwMode="auto">
          <a:xfrm>
            <a:off x="6886575" y="45100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2" name="Line 24"/>
          <p:cNvSpPr>
            <a:spLocks noChangeShapeType="1"/>
          </p:cNvSpPr>
          <p:nvPr/>
        </p:nvSpPr>
        <p:spPr bwMode="auto">
          <a:xfrm>
            <a:off x="6886575" y="49117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3" name="Line 25"/>
          <p:cNvSpPr>
            <a:spLocks noChangeShapeType="1"/>
          </p:cNvSpPr>
          <p:nvPr/>
        </p:nvSpPr>
        <p:spPr bwMode="auto">
          <a:xfrm>
            <a:off x="6886575" y="5111750"/>
            <a:ext cx="15351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4" name="Rectangle 26"/>
          <p:cNvSpPr>
            <a:spLocks noChangeArrowheads="1"/>
          </p:cNvSpPr>
          <p:nvPr/>
        </p:nvSpPr>
        <p:spPr bwMode="auto">
          <a:xfrm>
            <a:off x="7045325" y="1490663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Address = 500</a:t>
            </a:r>
          </a:p>
        </p:txBody>
      </p:sp>
      <p:sp>
        <p:nvSpPr>
          <p:cNvPr id="652315" name="Rectangle 27"/>
          <p:cNvSpPr>
            <a:spLocks noChangeArrowheads="1"/>
          </p:cNvSpPr>
          <p:nvPr/>
        </p:nvSpPr>
        <p:spPr bwMode="auto">
          <a:xfrm>
            <a:off x="7045325" y="1709738"/>
            <a:ext cx="1341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Next instruction</a:t>
            </a:r>
          </a:p>
        </p:txBody>
      </p:sp>
      <p:sp>
        <p:nvSpPr>
          <p:cNvPr id="652316" name="Rectangle 28"/>
          <p:cNvSpPr>
            <a:spLocks noChangeArrowheads="1"/>
          </p:cNvSpPr>
          <p:nvPr/>
        </p:nvSpPr>
        <p:spPr bwMode="auto">
          <a:xfrm>
            <a:off x="6445250" y="13081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200</a:t>
            </a:r>
          </a:p>
        </p:txBody>
      </p:sp>
      <p:sp>
        <p:nvSpPr>
          <p:cNvPr id="652317" name="Rectangle 29"/>
          <p:cNvSpPr>
            <a:spLocks noChangeArrowheads="1"/>
          </p:cNvSpPr>
          <p:nvPr/>
        </p:nvSpPr>
        <p:spPr bwMode="auto">
          <a:xfrm>
            <a:off x="6445250" y="15097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201</a:t>
            </a:r>
          </a:p>
        </p:txBody>
      </p:sp>
      <p:sp>
        <p:nvSpPr>
          <p:cNvPr id="652318" name="Rectangle 30"/>
          <p:cNvSpPr>
            <a:spLocks noChangeArrowheads="1"/>
          </p:cNvSpPr>
          <p:nvPr/>
        </p:nvSpPr>
        <p:spPr bwMode="auto">
          <a:xfrm>
            <a:off x="6445250" y="17097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202</a:t>
            </a:r>
          </a:p>
        </p:txBody>
      </p:sp>
      <p:sp>
        <p:nvSpPr>
          <p:cNvPr id="652319" name="Rectangle 31"/>
          <p:cNvSpPr>
            <a:spLocks noChangeArrowheads="1"/>
          </p:cNvSpPr>
          <p:nvPr/>
        </p:nvSpPr>
        <p:spPr bwMode="auto">
          <a:xfrm>
            <a:off x="6445250" y="23082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</a:t>
            </a:r>
          </a:p>
        </p:txBody>
      </p:sp>
      <p:sp>
        <p:nvSpPr>
          <p:cNvPr id="652320" name="Rectangle 32"/>
          <p:cNvSpPr>
            <a:spLocks noChangeArrowheads="1"/>
          </p:cNvSpPr>
          <p:nvPr/>
        </p:nvSpPr>
        <p:spPr bwMode="auto">
          <a:xfrm>
            <a:off x="6445250" y="25082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400</a:t>
            </a:r>
          </a:p>
        </p:txBody>
      </p:sp>
      <p:sp>
        <p:nvSpPr>
          <p:cNvPr id="652321" name="Rectangle 33"/>
          <p:cNvSpPr>
            <a:spLocks noChangeArrowheads="1"/>
          </p:cNvSpPr>
          <p:nvPr/>
        </p:nvSpPr>
        <p:spPr bwMode="auto">
          <a:xfrm>
            <a:off x="7354888" y="23082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450</a:t>
            </a:r>
          </a:p>
        </p:txBody>
      </p:sp>
      <p:sp>
        <p:nvSpPr>
          <p:cNvPr id="652322" name="Rectangle 34"/>
          <p:cNvSpPr>
            <a:spLocks noChangeArrowheads="1"/>
          </p:cNvSpPr>
          <p:nvPr/>
        </p:nvSpPr>
        <p:spPr bwMode="auto">
          <a:xfrm>
            <a:off x="7354888" y="25082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700</a:t>
            </a:r>
          </a:p>
        </p:txBody>
      </p:sp>
      <p:sp>
        <p:nvSpPr>
          <p:cNvPr id="652323" name="Rectangle 35"/>
          <p:cNvSpPr>
            <a:spLocks noChangeArrowheads="1"/>
          </p:cNvSpPr>
          <p:nvPr/>
        </p:nvSpPr>
        <p:spPr bwMode="auto">
          <a:xfrm>
            <a:off x="6445250" y="310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500</a:t>
            </a:r>
          </a:p>
        </p:txBody>
      </p:sp>
      <p:sp>
        <p:nvSpPr>
          <p:cNvPr id="652324" name="Rectangle 36"/>
          <p:cNvSpPr>
            <a:spLocks noChangeArrowheads="1"/>
          </p:cNvSpPr>
          <p:nvPr/>
        </p:nvSpPr>
        <p:spPr bwMode="auto">
          <a:xfrm>
            <a:off x="7354888" y="31083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800</a:t>
            </a:r>
          </a:p>
        </p:txBody>
      </p:sp>
      <p:sp>
        <p:nvSpPr>
          <p:cNvPr id="652325" name="Rectangle 37"/>
          <p:cNvSpPr>
            <a:spLocks noChangeArrowheads="1"/>
          </p:cNvSpPr>
          <p:nvPr/>
        </p:nvSpPr>
        <p:spPr bwMode="auto">
          <a:xfrm>
            <a:off x="6445250" y="37084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600</a:t>
            </a:r>
          </a:p>
        </p:txBody>
      </p:sp>
      <p:sp>
        <p:nvSpPr>
          <p:cNvPr id="652326" name="Rectangle 38"/>
          <p:cNvSpPr>
            <a:spLocks noChangeArrowheads="1"/>
          </p:cNvSpPr>
          <p:nvPr/>
        </p:nvSpPr>
        <p:spPr bwMode="auto">
          <a:xfrm>
            <a:off x="7354888" y="370840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900</a:t>
            </a:r>
          </a:p>
        </p:txBody>
      </p:sp>
      <p:sp>
        <p:nvSpPr>
          <p:cNvPr id="652327" name="Rectangle 39"/>
          <p:cNvSpPr>
            <a:spLocks noChangeArrowheads="1"/>
          </p:cNvSpPr>
          <p:nvPr/>
        </p:nvSpPr>
        <p:spPr bwMode="auto">
          <a:xfrm>
            <a:off x="6445250" y="4308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702</a:t>
            </a:r>
          </a:p>
        </p:txBody>
      </p:sp>
      <p:sp>
        <p:nvSpPr>
          <p:cNvPr id="652328" name="Rectangle 40"/>
          <p:cNvSpPr>
            <a:spLocks noChangeArrowheads="1"/>
          </p:cNvSpPr>
          <p:nvPr/>
        </p:nvSpPr>
        <p:spPr bwMode="auto">
          <a:xfrm>
            <a:off x="7354888" y="430847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325</a:t>
            </a:r>
          </a:p>
        </p:txBody>
      </p:sp>
      <p:sp>
        <p:nvSpPr>
          <p:cNvPr id="652329" name="Rectangle 41"/>
          <p:cNvSpPr>
            <a:spLocks noChangeArrowheads="1"/>
          </p:cNvSpPr>
          <p:nvPr/>
        </p:nvSpPr>
        <p:spPr bwMode="auto">
          <a:xfrm>
            <a:off x="6445250" y="4906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800</a:t>
            </a:r>
          </a:p>
        </p:txBody>
      </p:sp>
      <p:sp>
        <p:nvSpPr>
          <p:cNvPr id="652330" name="Rectangle 42"/>
          <p:cNvSpPr>
            <a:spLocks noChangeArrowheads="1"/>
          </p:cNvSpPr>
          <p:nvPr/>
        </p:nvSpPr>
        <p:spPr bwMode="auto">
          <a:xfrm>
            <a:off x="7354888" y="4906963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300</a:t>
            </a:r>
          </a:p>
        </p:txBody>
      </p:sp>
      <p:sp>
        <p:nvSpPr>
          <p:cNvPr id="652331" name="Line 43"/>
          <p:cNvSpPr>
            <a:spLocks noChangeShapeType="1"/>
          </p:cNvSpPr>
          <p:nvPr/>
        </p:nvSpPr>
        <p:spPr bwMode="auto">
          <a:xfrm>
            <a:off x="688657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2" name="Line 44"/>
          <p:cNvSpPr>
            <a:spLocks noChangeShapeType="1"/>
          </p:cNvSpPr>
          <p:nvPr/>
        </p:nvSpPr>
        <p:spPr bwMode="auto">
          <a:xfrm>
            <a:off x="840422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3" name="Rectangle 45"/>
          <p:cNvSpPr>
            <a:spLocks noChangeArrowheads="1"/>
          </p:cNvSpPr>
          <p:nvPr/>
        </p:nvSpPr>
        <p:spPr bwMode="auto">
          <a:xfrm>
            <a:off x="7227888" y="10382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Memory</a:t>
            </a:r>
          </a:p>
        </p:txBody>
      </p:sp>
      <p:sp>
        <p:nvSpPr>
          <p:cNvPr id="652334" name="Rectangle 46"/>
          <p:cNvSpPr>
            <a:spLocks noChangeArrowheads="1"/>
          </p:cNvSpPr>
          <p:nvPr/>
        </p:nvSpPr>
        <p:spPr bwMode="auto">
          <a:xfrm>
            <a:off x="6329363" y="10382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Address</a:t>
            </a:r>
          </a:p>
        </p:txBody>
      </p:sp>
      <p:sp>
        <p:nvSpPr>
          <p:cNvPr id="652335" name="Line 47"/>
          <p:cNvSpPr>
            <a:spLocks noChangeShapeType="1"/>
          </p:cNvSpPr>
          <p:nvPr/>
        </p:nvSpPr>
        <p:spPr bwMode="auto">
          <a:xfrm>
            <a:off x="7845425" y="1312863"/>
            <a:ext cx="0" cy="204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6" name="Rectangle 48"/>
          <p:cNvSpPr>
            <a:spLocks noChangeArrowheads="1"/>
          </p:cNvSpPr>
          <p:nvPr/>
        </p:nvSpPr>
        <p:spPr bwMode="auto">
          <a:xfrm>
            <a:off x="4565650" y="1509713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PC = 200</a:t>
            </a:r>
          </a:p>
        </p:txBody>
      </p:sp>
      <p:sp>
        <p:nvSpPr>
          <p:cNvPr id="652337" name="Rectangle 49"/>
          <p:cNvSpPr>
            <a:spLocks noChangeArrowheads="1"/>
          </p:cNvSpPr>
          <p:nvPr/>
        </p:nvSpPr>
        <p:spPr bwMode="auto">
          <a:xfrm>
            <a:off x="4343400" y="1511300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8" name="Rectangle 50"/>
          <p:cNvSpPr>
            <a:spLocks noChangeArrowheads="1"/>
          </p:cNvSpPr>
          <p:nvPr/>
        </p:nvSpPr>
        <p:spPr bwMode="auto">
          <a:xfrm>
            <a:off x="4565650" y="1955800"/>
            <a:ext cx="8016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R1 = 400</a:t>
            </a:r>
          </a:p>
        </p:txBody>
      </p:sp>
      <p:sp>
        <p:nvSpPr>
          <p:cNvPr id="652339" name="Rectangle 51"/>
          <p:cNvSpPr>
            <a:spLocks noChangeArrowheads="1"/>
          </p:cNvSpPr>
          <p:nvPr/>
        </p:nvSpPr>
        <p:spPr bwMode="auto">
          <a:xfrm>
            <a:off x="4343400" y="19700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40" name="Rectangle 52"/>
          <p:cNvSpPr>
            <a:spLocks noChangeArrowheads="1"/>
          </p:cNvSpPr>
          <p:nvPr/>
        </p:nvSpPr>
        <p:spPr bwMode="auto">
          <a:xfrm>
            <a:off x="4565650" y="2420938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XR = 100</a:t>
            </a:r>
          </a:p>
        </p:txBody>
      </p:sp>
      <p:sp>
        <p:nvSpPr>
          <p:cNvPr id="652341" name="Rectangle 53"/>
          <p:cNvSpPr>
            <a:spLocks noChangeArrowheads="1"/>
          </p:cNvSpPr>
          <p:nvPr/>
        </p:nvSpPr>
        <p:spPr bwMode="auto">
          <a:xfrm>
            <a:off x="4343400" y="24399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42" name="Rectangle 54"/>
          <p:cNvSpPr>
            <a:spLocks noChangeArrowheads="1"/>
          </p:cNvSpPr>
          <p:nvPr/>
        </p:nvSpPr>
        <p:spPr bwMode="auto">
          <a:xfrm>
            <a:off x="4752975" y="2897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AC</a:t>
            </a:r>
          </a:p>
        </p:txBody>
      </p:sp>
      <p:sp>
        <p:nvSpPr>
          <p:cNvPr id="652343" name="Rectangle 55"/>
          <p:cNvSpPr>
            <a:spLocks noChangeArrowheads="1"/>
          </p:cNvSpPr>
          <p:nvPr/>
        </p:nvSpPr>
        <p:spPr bwMode="auto">
          <a:xfrm>
            <a:off x="4343400" y="2911475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3675"/>
            <a:ext cx="8134350" cy="65087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ADDRESSING  MODES - EXAMPLES </a:t>
            </a:r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838200" y="3956050"/>
            <a:ext cx="1101725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Addressing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Mode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2181225" y="3956050"/>
            <a:ext cx="86518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Effective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Address</a:t>
            </a: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4883150" y="3968750"/>
            <a:ext cx="79533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Content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pitchFamily="50" charset="-127"/>
              </a:rPr>
              <a:t>of AC</a:t>
            </a:r>
          </a:p>
        </p:txBody>
      </p:sp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498475" y="3944938"/>
            <a:ext cx="5262563" cy="215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295" name="Line 7"/>
          <p:cNvSpPr>
            <a:spLocks noChangeShapeType="1"/>
          </p:cNvSpPr>
          <p:nvPr/>
        </p:nvSpPr>
        <p:spPr bwMode="auto">
          <a:xfrm>
            <a:off x="509588" y="4349750"/>
            <a:ext cx="526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auto">
          <a:xfrm>
            <a:off x="0" y="4308475"/>
            <a:ext cx="5561013" cy="1939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Direct address	500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(500)	 */       800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Immediate operand	  -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500	 */       500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Indirect address	800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((500))	 */       300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Relative address	702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(PC+500)	 */       325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Indexed address	600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(XR+500)	 */       900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Register	                 -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R1	 */       400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>
                <a:ea typeface="굴림" pitchFamily="50" charset="-127"/>
              </a:rPr>
              <a:t>Register indirect	400         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(R1)	 */       700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 err="1">
                <a:ea typeface="굴림" pitchFamily="50" charset="-127"/>
              </a:rPr>
              <a:t>Autoincrement</a:t>
            </a:r>
            <a:r>
              <a:rPr kumimoji="1" lang="en-US" altLang="ko-KR" sz="1400" b="1" dirty="0">
                <a:ea typeface="굴림" pitchFamily="50" charset="-127"/>
              </a:rPr>
              <a:t>	400 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(R1)+	 */       700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 dirty="0" err="1">
                <a:ea typeface="굴림" pitchFamily="50" charset="-127"/>
              </a:rPr>
              <a:t>Autodecrement</a:t>
            </a:r>
            <a:r>
              <a:rPr kumimoji="1" lang="en-US" altLang="ko-KR" sz="1400" b="1" dirty="0">
                <a:ea typeface="굴림" pitchFamily="50" charset="-127"/>
              </a:rPr>
              <a:t>	399 	/* AC </a:t>
            </a:r>
            <a:r>
              <a:rPr kumimoji="1" lang="en-US" altLang="ko-KR" sz="1400" b="1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-(R)	 */       450</a:t>
            </a:r>
          </a:p>
          <a:p>
            <a:pPr defTabSz="762000" eaLnBrk="0" latinLnBrk="1" hangingPunct="0">
              <a:lnSpc>
                <a:spcPct val="80000"/>
              </a:lnSpc>
            </a:pPr>
            <a:endParaRPr kumimoji="1" lang="en-US" altLang="ko-KR" sz="1400" b="1" dirty="0">
              <a:ea typeface="굴림" pitchFamily="50" charset="-127"/>
            </a:endParaRP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6862763" y="1308100"/>
            <a:ext cx="15652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Load to AC    Mode</a:t>
            </a:r>
          </a:p>
        </p:txBody>
      </p:sp>
      <p:sp>
        <p:nvSpPr>
          <p:cNvPr id="652299" name="Line 11"/>
          <p:cNvSpPr>
            <a:spLocks noChangeShapeType="1"/>
          </p:cNvSpPr>
          <p:nvPr/>
        </p:nvSpPr>
        <p:spPr bwMode="auto">
          <a:xfrm>
            <a:off x="6886575" y="1312863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0" name="Line 12"/>
          <p:cNvSpPr>
            <a:spLocks noChangeShapeType="1"/>
          </p:cNvSpPr>
          <p:nvPr/>
        </p:nvSpPr>
        <p:spPr bwMode="auto">
          <a:xfrm>
            <a:off x="6886575" y="15113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1" name="Line 13"/>
          <p:cNvSpPr>
            <a:spLocks noChangeShapeType="1"/>
          </p:cNvSpPr>
          <p:nvPr/>
        </p:nvSpPr>
        <p:spPr bwMode="auto">
          <a:xfrm>
            <a:off x="6886575" y="1711325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2" name="Line 14"/>
          <p:cNvSpPr>
            <a:spLocks noChangeShapeType="1"/>
          </p:cNvSpPr>
          <p:nvPr/>
        </p:nvSpPr>
        <p:spPr bwMode="auto">
          <a:xfrm>
            <a:off x="6886575" y="19113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3" name="Line 15"/>
          <p:cNvSpPr>
            <a:spLocks noChangeShapeType="1"/>
          </p:cNvSpPr>
          <p:nvPr/>
        </p:nvSpPr>
        <p:spPr bwMode="auto">
          <a:xfrm>
            <a:off x="6886575" y="23129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4" name="Line 16"/>
          <p:cNvSpPr>
            <a:spLocks noChangeShapeType="1"/>
          </p:cNvSpPr>
          <p:nvPr/>
        </p:nvSpPr>
        <p:spPr bwMode="auto">
          <a:xfrm>
            <a:off x="6886575" y="25114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5" name="Line 17"/>
          <p:cNvSpPr>
            <a:spLocks noChangeShapeType="1"/>
          </p:cNvSpPr>
          <p:nvPr/>
        </p:nvSpPr>
        <p:spPr bwMode="auto">
          <a:xfrm>
            <a:off x="6886575" y="27114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6" name="Line 18"/>
          <p:cNvSpPr>
            <a:spLocks noChangeShapeType="1"/>
          </p:cNvSpPr>
          <p:nvPr/>
        </p:nvSpPr>
        <p:spPr bwMode="auto">
          <a:xfrm>
            <a:off x="6886575" y="31115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7" name="Line 19"/>
          <p:cNvSpPr>
            <a:spLocks noChangeShapeType="1"/>
          </p:cNvSpPr>
          <p:nvPr/>
        </p:nvSpPr>
        <p:spPr bwMode="auto">
          <a:xfrm>
            <a:off x="6886575" y="330993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8" name="Line 20"/>
          <p:cNvSpPr>
            <a:spLocks noChangeShapeType="1"/>
          </p:cNvSpPr>
          <p:nvPr/>
        </p:nvSpPr>
        <p:spPr bwMode="auto">
          <a:xfrm>
            <a:off x="6886575" y="371157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09" name="Line 21"/>
          <p:cNvSpPr>
            <a:spLocks noChangeShapeType="1"/>
          </p:cNvSpPr>
          <p:nvPr/>
        </p:nvSpPr>
        <p:spPr bwMode="auto">
          <a:xfrm>
            <a:off x="6886575" y="39116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0" name="Line 22"/>
          <p:cNvSpPr>
            <a:spLocks noChangeShapeType="1"/>
          </p:cNvSpPr>
          <p:nvPr/>
        </p:nvSpPr>
        <p:spPr bwMode="auto">
          <a:xfrm>
            <a:off x="6886575" y="43116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1" name="Line 23"/>
          <p:cNvSpPr>
            <a:spLocks noChangeShapeType="1"/>
          </p:cNvSpPr>
          <p:nvPr/>
        </p:nvSpPr>
        <p:spPr bwMode="auto">
          <a:xfrm>
            <a:off x="6886575" y="45100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2" name="Line 24"/>
          <p:cNvSpPr>
            <a:spLocks noChangeShapeType="1"/>
          </p:cNvSpPr>
          <p:nvPr/>
        </p:nvSpPr>
        <p:spPr bwMode="auto">
          <a:xfrm>
            <a:off x="6886575" y="49117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3" name="Line 25"/>
          <p:cNvSpPr>
            <a:spLocks noChangeShapeType="1"/>
          </p:cNvSpPr>
          <p:nvPr/>
        </p:nvSpPr>
        <p:spPr bwMode="auto">
          <a:xfrm>
            <a:off x="6886575" y="5111750"/>
            <a:ext cx="15351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14" name="Rectangle 26"/>
          <p:cNvSpPr>
            <a:spLocks noChangeArrowheads="1"/>
          </p:cNvSpPr>
          <p:nvPr/>
        </p:nvSpPr>
        <p:spPr bwMode="auto">
          <a:xfrm>
            <a:off x="7045325" y="1490663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Address = 500</a:t>
            </a:r>
          </a:p>
        </p:txBody>
      </p:sp>
      <p:sp>
        <p:nvSpPr>
          <p:cNvPr id="652315" name="Rectangle 27"/>
          <p:cNvSpPr>
            <a:spLocks noChangeArrowheads="1"/>
          </p:cNvSpPr>
          <p:nvPr/>
        </p:nvSpPr>
        <p:spPr bwMode="auto">
          <a:xfrm>
            <a:off x="7045325" y="1709738"/>
            <a:ext cx="1341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Next instruction</a:t>
            </a:r>
          </a:p>
        </p:txBody>
      </p:sp>
      <p:sp>
        <p:nvSpPr>
          <p:cNvPr id="652316" name="Rectangle 28"/>
          <p:cNvSpPr>
            <a:spLocks noChangeArrowheads="1"/>
          </p:cNvSpPr>
          <p:nvPr/>
        </p:nvSpPr>
        <p:spPr bwMode="auto">
          <a:xfrm>
            <a:off x="6445250" y="13081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200</a:t>
            </a:r>
          </a:p>
        </p:txBody>
      </p:sp>
      <p:sp>
        <p:nvSpPr>
          <p:cNvPr id="652317" name="Rectangle 29"/>
          <p:cNvSpPr>
            <a:spLocks noChangeArrowheads="1"/>
          </p:cNvSpPr>
          <p:nvPr/>
        </p:nvSpPr>
        <p:spPr bwMode="auto">
          <a:xfrm>
            <a:off x="6445250" y="15097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201</a:t>
            </a:r>
          </a:p>
        </p:txBody>
      </p:sp>
      <p:sp>
        <p:nvSpPr>
          <p:cNvPr id="652318" name="Rectangle 30"/>
          <p:cNvSpPr>
            <a:spLocks noChangeArrowheads="1"/>
          </p:cNvSpPr>
          <p:nvPr/>
        </p:nvSpPr>
        <p:spPr bwMode="auto">
          <a:xfrm>
            <a:off x="6445250" y="17097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202</a:t>
            </a:r>
          </a:p>
        </p:txBody>
      </p:sp>
      <p:sp>
        <p:nvSpPr>
          <p:cNvPr id="652319" name="Rectangle 31"/>
          <p:cNvSpPr>
            <a:spLocks noChangeArrowheads="1"/>
          </p:cNvSpPr>
          <p:nvPr/>
        </p:nvSpPr>
        <p:spPr bwMode="auto">
          <a:xfrm>
            <a:off x="6445250" y="23082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</a:t>
            </a:r>
          </a:p>
        </p:txBody>
      </p:sp>
      <p:sp>
        <p:nvSpPr>
          <p:cNvPr id="652320" name="Rectangle 32"/>
          <p:cNvSpPr>
            <a:spLocks noChangeArrowheads="1"/>
          </p:cNvSpPr>
          <p:nvPr/>
        </p:nvSpPr>
        <p:spPr bwMode="auto">
          <a:xfrm>
            <a:off x="6445250" y="25082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400</a:t>
            </a:r>
          </a:p>
        </p:txBody>
      </p:sp>
      <p:sp>
        <p:nvSpPr>
          <p:cNvPr id="652321" name="Rectangle 33"/>
          <p:cNvSpPr>
            <a:spLocks noChangeArrowheads="1"/>
          </p:cNvSpPr>
          <p:nvPr/>
        </p:nvSpPr>
        <p:spPr bwMode="auto">
          <a:xfrm>
            <a:off x="7354888" y="23082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450</a:t>
            </a:r>
          </a:p>
        </p:txBody>
      </p:sp>
      <p:sp>
        <p:nvSpPr>
          <p:cNvPr id="652322" name="Rectangle 34"/>
          <p:cNvSpPr>
            <a:spLocks noChangeArrowheads="1"/>
          </p:cNvSpPr>
          <p:nvPr/>
        </p:nvSpPr>
        <p:spPr bwMode="auto">
          <a:xfrm>
            <a:off x="7354888" y="25082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700</a:t>
            </a:r>
          </a:p>
        </p:txBody>
      </p:sp>
      <p:sp>
        <p:nvSpPr>
          <p:cNvPr id="652323" name="Rectangle 35"/>
          <p:cNvSpPr>
            <a:spLocks noChangeArrowheads="1"/>
          </p:cNvSpPr>
          <p:nvPr/>
        </p:nvSpPr>
        <p:spPr bwMode="auto">
          <a:xfrm>
            <a:off x="6445250" y="310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500</a:t>
            </a:r>
          </a:p>
        </p:txBody>
      </p:sp>
      <p:sp>
        <p:nvSpPr>
          <p:cNvPr id="652324" name="Rectangle 36"/>
          <p:cNvSpPr>
            <a:spLocks noChangeArrowheads="1"/>
          </p:cNvSpPr>
          <p:nvPr/>
        </p:nvSpPr>
        <p:spPr bwMode="auto">
          <a:xfrm>
            <a:off x="7354888" y="31083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800</a:t>
            </a:r>
          </a:p>
        </p:txBody>
      </p:sp>
      <p:sp>
        <p:nvSpPr>
          <p:cNvPr id="652325" name="Rectangle 37"/>
          <p:cNvSpPr>
            <a:spLocks noChangeArrowheads="1"/>
          </p:cNvSpPr>
          <p:nvPr/>
        </p:nvSpPr>
        <p:spPr bwMode="auto">
          <a:xfrm>
            <a:off x="6445250" y="37084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600</a:t>
            </a:r>
          </a:p>
        </p:txBody>
      </p:sp>
      <p:sp>
        <p:nvSpPr>
          <p:cNvPr id="652326" name="Rectangle 38"/>
          <p:cNvSpPr>
            <a:spLocks noChangeArrowheads="1"/>
          </p:cNvSpPr>
          <p:nvPr/>
        </p:nvSpPr>
        <p:spPr bwMode="auto">
          <a:xfrm>
            <a:off x="7354888" y="370840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900</a:t>
            </a:r>
          </a:p>
        </p:txBody>
      </p:sp>
      <p:sp>
        <p:nvSpPr>
          <p:cNvPr id="652327" name="Rectangle 39"/>
          <p:cNvSpPr>
            <a:spLocks noChangeArrowheads="1"/>
          </p:cNvSpPr>
          <p:nvPr/>
        </p:nvSpPr>
        <p:spPr bwMode="auto">
          <a:xfrm>
            <a:off x="6445250" y="4308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702</a:t>
            </a:r>
          </a:p>
        </p:txBody>
      </p:sp>
      <p:sp>
        <p:nvSpPr>
          <p:cNvPr id="652328" name="Rectangle 40"/>
          <p:cNvSpPr>
            <a:spLocks noChangeArrowheads="1"/>
          </p:cNvSpPr>
          <p:nvPr/>
        </p:nvSpPr>
        <p:spPr bwMode="auto">
          <a:xfrm>
            <a:off x="7354888" y="430847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325</a:t>
            </a:r>
          </a:p>
        </p:txBody>
      </p:sp>
      <p:sp>
        <p:nvSpPr>
          <p:cNvPr id="652329" name="Rectangle 41"/>
          <p:cNvSpPr>
            <a:spLocks noChangeArrowheads="1"/>
          </p:cNvSpPr>
          <p:nvPr/>
        </p:nvSpPr>
        <p:spPr bwMode="auto">
          <a:xfrm>
            <a:off x="6445250" y="4906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800</a:t>
            </a:r>
          </a:p>
        </p:txBody>
      </p:sp>
      <p:sp>
        <p:nvSpPr>
          <p:cNvPr id="652330" name="Rectangle 42"/>
          <p:cNvSpPr>
            <a:spLocks noChangeArrowheads="1"/>
          </p:cNvSpPr>
          <p:nvPr/>
        </p:nvSpPr>
        <p:spPr bwMode="auto">
          <a:xfrm>
            <a:off x="7354888" y="4906963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300</a:t>
            </a:r>
          </a:p>
        </p:txBody>
      </p:sp>
      <p:sp>
        <p:nvSpPr>
          <p:cNvPr id="652331" name="Line 43"/>
          <p:cNvSpPr>
            <a:spLocks noChangeShapeType="1"/>
          </p:cNvSpPr>
          <p:nvPr/>
        </p:nvSpPr>
        <p:spPr bwMode="auto">
          <a:xfrm>
            <a:off x="688657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2" name="Line 44"/>
          <p:cNvSpPr>
            <a:spLocks noChangeShapeType="1"/>
          </p:cNvSpPr>
          <p:nvPr/>
        </p:nvSpPr>
        <p:spPr bwMode="auto">
          <a:xfrm>
            <a:off x="840422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3" name="Rectangle 45"/>
          <p:cNvSpPr>
            <a:spLocks noChangeArrowheads="1"/>
          </p:cNvSpPr>
          <p:nvPr/>
        </p:nvSpPr>
        <p:spPr bwMode="auto">
          <a:xfrm>
            <a:off x="7227888" y="10382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Memory</a:t>
            </a:r>
          </a:p>
        </p:txBody>
      </p:sp>
      <p:sp>
        <p:nvSpPr>
          <p:cNvPr id="652334" name="Rectangle 46"/>
          <p:cNvSpPr>
            <a:spLocks noChangeArrowheads="1"/>
          </p:cNvSpPr>
          <p:nvPr/>
        </p:nvSpPr>
        <p:spPr bwMode="auto">
          <a:xfrm>
            <a:off x="6329363" y="10382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Address</a:t>
            </a:r>
          </a:p>
        </p:txBody>
      </p:sp>
      <p:sp>
        <p:nvSpPr>
          <p:cNvPr id="652335" name="Line 47"/>
          <p:cNvSpPr>
            <a:spLocks noChangeShapeType="1"/>
          </p:cNvSpPr>
          <p:nvPr/>
        </p:nvSpPr>
        <p:spPr bwMode="auto">
          <a:xfrm>
            <a:off x="7845425" y="1312863"/>
            <a:ext cx="0" cy="204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6" name="Rectangle 48"/>
          <p:cNvSpPr>
            <a:spLocks noChangeArrowheads="1"/>
          </p:cNvSpPr>
          <p:nvPr/>
        </p:nvSpPr>
        <p:spPr bwMode="auto">
          <a:xfrm>
            <a:off x="4565650" y="1509713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PC = 200</a:t>
            </a:r>
          </a:p>
        </p:txBody>
      </p:sp>
      <p:sp>
        <p:nvSpPr>
          <p:cNvPr id="652337" name="Rectangle 49"/>
          <p:cNvSpPr>
            <a:spLocks noChangeArrowheads="1"/>
          </p:cNvSpPr>
          <p:nvPr/>
        </p:nvSpPr>
        <p:spPr bwMode="auto">
          <a:xfrm>
            <a:off x="4343400" y="1511300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38" name="Rectangle 50"/>
          <p:cNvSpPr>
            <a:spLocks noChangeArrowheads="1"/>
          </p:cNvSpPr>
          <p:nvPr/>
        </p:nvSpPr>
        <p:spPr bwMode="auto">
          <a:xfrm>
            <a:off x="4565650" y="1955800"/>
            <a:ext cx="8016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R1 = 400</a:t>
            </a:r>
          </a:p>
        </p:txBody>
      </p:sp>
      <p:sp>
        <p:nvSpPr>
          <p:cNvPr id="652339" name="Rectangle 51"/>
          <p:cNvSpPr>
            <a:spLocks noChangeArrowheads="1"/>
          </p:cNvSpPr>
          <p:nvPr/>
        </p:nvSpPr>
        <p:spPr bwMode="auto">
          <a:xfrm>
            <a:off x="4343400" y="19700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40" name="Rectangle 52"/>
          <p:cNvSpPr>
            <a:spLocks noChangeArrowheads="1"/>
          </p:cNvSpPr>
          <p:nvPr/>
        </p:nvSpPr>
        <p:spPr bwMode="auto">
          <a:xfrm>
            <a:off x="4565650" y="2420938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XR = 100</a:t>
            </a:r>
          </a:p>
        </p:txBody>
      </p:sp>
      <p:sp>
        <p:nvSpPr>
          <p:cNvPr id="652341" name="Rectangle 53"/>
          <p:cNvSpPr>
            <a:spLocks noChangeArrowheads="1"/>
          </p:cNvSpPr>
          <p:nvPr/>
        </p:nvSpPr>
        <p:spPr bwMode="auto">
          <a:xfrm>
            <a:off x="4343400" y="24399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342" name="Rectangle 54"/>
          <p:cNvSpPr>
            <a:spLocks noChangeArrowheads="1"/>
          </p:cNvSpPr>
          <p:nvPr/>
        </p:nvSpPr>
        <p:spPr bwMode="auto">
          <a:xfrm>
            <a:off x="4752975" y="2897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AC</a:t>
            </a:r>
          </a:p>
        </p:txBody>
      </p:sp>
      <p:sp>
        <p:nvSpPr>
          <p:cNvPr id="652343" name="Rectangle 55"/>
          <p:cNvSpPr>
            <a:spLocks noChangeArrowheads="1"/>
          </p:cNvSpPr>
          <p:nvPr/>
        </p:nvSpPr>
        <p:spPr bwMode="auto">
          <a:xfrm>
            <a:off x="4343400" y="2911475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62990"/>
            <a:ext cx="8629650" cy="568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685800"/>
            <a:ext cx="86010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538" y="304800"/>
            <a:ext cx="820526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381000"/>
            <a:ext cx="8467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184150"/>
            <a:ext cx="7385050" cy="494494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MAJOR  COMPONENTS  OF  CPU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423863" y="955675"/>
            <a:ext cx="8224837" cy="3443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Storage Components: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        Registers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        Flip-flops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dirty="0">
              <a:ea typeface="굴림" pitchFamily="50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Execution (Processing) Components: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        Arithmetic Logic Unit (ALU):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        Arithmetic calculations, Logical computations, Shifts/Rotates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dirty="0">
              <a:ea typeface="굴림" pitchFamily="50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Transfer Components: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        Bus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 dirty="0">
              <a:ea typeface="굴림" pitchFamily="50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Control Components: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        Control Unit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5662613" y="4084638"/>
            <a:ext cx="1044575" cy="9826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58" name="Line 6"/>
          <p:cNvSpPr>
            <a:spLocks noChangeShapeType="1"/>
          </p:cNvSpPr>
          <p:nvPr/>
        </p:nvSpPr>
        <p:spPr bwMode="auto">
          <a:xfrm>
            <a:off x="7350125" y="4233863"/>
            <a:ext cx="506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59" name="Line 7"/>
          <p:cNvSpPr>
            <a:spLocks noChangeShapeType="1"/>
          </p:cNvSpPr>
          <p:nvPr/>
        </p:nvSpPr>
        <p:spPr bwMode="auto">
          <a:xfrm>
            <a:off x="7843838" y="4227513"/>
            <a:ext cx="100012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0" name="Line 8"/>
          <p:cNvSpPr>
            <a:spLocks noChangeShapeType="1"/>
          </p:cNvSpPr>
          <p:nvPr/>
        </p:nvSpPr>
        <p:spPr bwMode="auto">
          <a:xfrm flipV="1">
            <a:off x="7954963" y="4208463"/>
            <a:ext cx="74612" cy="195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1" name="Line 9"/>
          <p:cNvSpPr>
            <a:spLocks noChangeShapeType="1"/>
          </p:cNvSpPr>
          <p:nvPr/>
        </p:nvSpPr>
        <p:spPr bwMode="auto">
          <a:xfrm>
            <a:off x="8035925" y="4219575"/>
            <a:ext cx="544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2" name="Line 10"/>
          <p:cNvSpPr>
            <a:spLocks noChangeShapeType="1"/>
          </p:cNvSpPr>
          <p:nvPr/>
        </p:nvSpPr>
        <p:spPr bwMode="auto">
          <a:xfrm flipH="1">
            <a:off x="8243888" y="4233863"/>
            <a:ext cx="314325" cy="773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 flipH="1">
            <a:off x="7627938" y="5018088"/>
            <a:ext cx="639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 flipH="1" flipV="1">
            <a:off x="7324725" y="4219575"/>
            <a:ext cx="327025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5" name="Line 13"/>
          <p:cNvSpPr>
            <a:spLocks noChangeShapeType="1"/>
          </p:cNvSpPr>
          <p:nvPr/>
        </p:nvSpPr>
        <p:spPr bwMode="auto">
          <a:xfrm>
            <a:off x="8275638" y="3643313"/>
            <a:ext cx="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6" name="Line 14"/>
          <p:cNvSpPr>
            <a:spLocks noChangeShapeType="1"/>
          </p:cNvSpPr>
          <p:nvPr/>
        </p:nvSpPr>
        <p:spPr bwMode="auto">
          <a:xfrm>
            <a:off x="7600950" y="3778250"/>
            <a:ext cx="0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7" name="Line 15"/>
          <p:cNvSpPr>
            <a:spLocks noChangeShapeType="1"/>
          </p:cNvSpPr>
          <p:nvPr/>
        </p:nvSpPr>
        <p:spPr bwMode="auto">
          <a:xfrm>
            <a:off x="4681538" y="5473700"/>
            <a:ext cx="3814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8" name="Line 16"/>
          <p:cNvSpPr>
            <a:spLocks noChangeShapeType="1"/>
          </p:cNvSpPr>
          <p:nvPr/>
        </p:nvSpPr>
        <p:spPr bwMode="auto">
          <a:xfrm>
            <a:off x="7940675" y="5018088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69" name="Line 17"/>
          <p:cNvSpPr>
            <a:spLocks noChangeShapeType="1"/>
          </p:cNvSpPr>
          <p:nvPr/>
        </p:nvSpPr>
        <p:spPr bwMode="auto">
          <a:xfrm flipV="1">
            <a:off x="6140450" y="506730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70" name="Line 18"/>
          <p:cNvSpPr>
            <a:spLocks noChangeShapeType="1"/>
          </p:cNvSpPr>
          <p:nvPr/>
        </p:nvSpPr>
        <p:spPr bwMode="auto">
          <a:xfrm flipV="1">
            <a:off x="6454775" y="3605213"/>
            <a:ext cx="0" cy="479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6442075" y="5754688"/>
            <a:ext cx="1738313" cy="628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5732463" y="4357688"/>
            <a:ext cx="89058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Register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File</a:t>
            </a:r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7670800" y="4492625"/>
            <a:ext cx="5461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ALU</a:t>
            </a:r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6708775" y="5954713"/>
            <a:ext cx="12049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Control Unit</a:t>
            </a:r>
          </a:p>
        </p:txBody>
      </p:sp>
      <p:sp>
        <p:nvSpPr>
          <p:cNvPr id="637975" name="Line 23"/>
          <p:cNvSpPr>
            <a:spLocks noChangeShapeType="1"/>
          </p:cNvSpPr>
          <p:nvPr/>
        </p:nvSpPr>
        <p:spPr bwMode="auto">
          <a:xfrm flipH="1" flipV="1">
            <a:off x="6251575" y="5175250"/>
            <a:ext cx="755650" cy="460375"/>
          </a:xfrm>
          <a:prstGeom prst="line">
            <a:avLst/>
          </a:prstGeom>
          <a:noFill/>
          <a:ln w="5080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76" name="Line 24"/>
          <p:cNvSpPr>
            <a:spLocks noChangeShapeType="1"/>
          </p:cNvSpPr>
          <p:nvPr/>
        </p:nvSpPr>
        <p:spPr bwMode="auto">
          <a:xfrm flipV="1">
            <a:off x="7500938" y="4773613"/>
            <a:ext cx="250825" cy="981075"/>
          </a:xfrm>
          <a:prstGeom prst="line">
            <a:avLst/>
          </a:prstGeom>
          <a:noFill/>
          <a:ln w="5080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81" name="Line 29"/>
          <p:cNvSpPr>
            <a:spLocks noChangeShapeType="1"/>
          </p:cNvSpPr>
          <p:nvPr/>
        </p:nvSpPr>
        <p:spPr bwMode="auto">
          <a:xfrm flipV="1">
            <a:off x="5889625" y="3765550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82" name="Line 30"/>
          <p:cNvSpPr>
            <a:spLocks noChangeShapeType="1"/>
          </p:cNvSpPr>
          <p:nvPr/>
        </p:nvSpPr>
        <p:spPr bwMode="auto">
          <a:xfrm>
            <a:off x="4681538" y="3778250"/>
            <a:ext cx="3876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83" name="Line 31"/>
          <p:cNvSpPr>
            <a:spLocks noChangeShapeType="1"/>
          </p:cNvSpPr>
          <p:nvPr/>
        </p:nvSpPr>
        <p:spPr bwMode="auto">
          <a:xfrm>
            <a:off x="4667250" y="3617913"/>
            <a:ext cx="3890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4495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Organization </a:t>
            </a:r>
          </a:p>
          <a:p>
            <a:r>
              <a:rPr lang="en-US" dirty="0" smtClean="0"/>
              <a:t>1. Single accumulator Organization </a:t>
            </a:r>
          </a:p>
          <a:p>
            <a:r>
              <a:rPr lang="en-US" dirty="0" smtClean="0"/>
              <a:t>2. General register Organization </a:t>
            </a:r>
          </a:p>
          <a:p>
            <a:r>
              <a:rPr lang="en-US" dirty="0" smtClean="0"/>
              <a:t>3.  Stack Organization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457200"/>
            <a:ext cx="87439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676275"/>
            <a:ext cx="88487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228600"/>
            <a:ext cx="826609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599"/>
            <a:ext cx="8458200" cy="63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382000" cy="621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624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05800" cy="626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24" y="228600"/>
            <a:ext cx="851347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472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9198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152400"/>
            <a:ext cx="8380640" cy="424732"/>
          </a:xfrm>
        </p:spPr>
        <p:txBody>
          <a:bodyPr/>
          <a:lstStyle/>
          <a:p>
            <a:pPr algn="ctr"/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GENERAL  REGISTER  ORGANIZATION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12257"/>
            <a:ext cx="7696200" cy="520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1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7" y="152400"/>
            <a:ext cx="8043863" cy="411395"/>
          </a:xfrm>
          <a:noFill/>
        </p:spPr>
        <p:txBody>
          <a:bodyPr lIns="63500" tIns="25400" rIns="63500" bIns="25400"/>
          <a:lstStyle/>
          <a:p>
            <a:pPr eaLnBrk="1" hangingPunct="1"/>
            <a:r>
              <a:rPr lang="en-US" altLang="ko-KR" sz="26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RISC:  REDUCED INSTRUCTION SET COMPUTERS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219075" y="844550"/>
            <a:ext cx="2565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Historical Background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711200" y="1187450"/>
            <a:ext cx="2565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 IBM System/360, 1964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912813" y="1522413"/>
            <a:ext cx="5857875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600" b="1">
                <a:ea typeface="굴림" pitchFamily="50" charset="-127"/>
              </a:rPr>
              <a:t>- The real beginning of modern computer architecture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600" b="1">
                <a:ea typeface="굴림" pitchFamily="50" charset="-127"/>
              </a:rPr>
              <a:t>- Distinction between </a:t>
            </a:r>
            <a:r>
              <a:rPr kumimoji="1" lang="en-US" altLang="ko-KR" sz="1600" b="1" i="1">
                <a:ea typeface="굴림" pitchFamily="50" charset="-127"/>
              </a:rPr>
              <a:t>Architecture</a:t>
            </a:r>
            <a:r>
              <a:rPr kumimoji="1" lang="en-US" altLang="ko-KR" sz="1600" b="1">
                <a:ea typeface="굴림" pitchFamily="50" charset="-127"/>
              </a:rPr>
              <a:t>  and </a:t>
            </a:r>
            <a:r>
              <a:rPr kumimoji="1" lang="en-US" altLang="ko-KR" sz="1600" b="1" i="1">
                <a:ea typeface="굴림" pitchFamily="50" charset="-127"/>
              </a:rPr>
              <a:t>Implementation</a:t>
            </a:r>
            <a:endParaRPr kumimoji="1" lang="en-US" altLang="ko-KR" sz="1600" b="1">
              <a:ea typeface="굴림" pitchFamily="50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600" b="1">
                <a:ea typeface="굴림" pitchFamily="50" charset="-127"/>
              </a:rPr>
              <a:t>- Architecture: The abstract structure of a computer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600" b="1">
                <a:ea typeface="굴림" pitchFamily="50" charset="-127"/>
              </a:rPr>
              <a:t>                          seen by an assembly-language programmer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1046163" y="2797175"/>
            <a:ext cx="1031875" cy="434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High-Level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Language</a:t>
            </a:r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3017838" y="2824163"/>
            <a:ext cx="1041400" cy="434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Instruction</a:t>
            </a:r>
          </a:p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Set</a:t>
            </a:r>
          </a:p>
        </p:txBody>
      </p:sp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5275263" y="2905125"/>
            <a:ext cx="936625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Hardware</a:t>
            </a:r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895350" y="2740025"/>
            <a:ext cx="1333500" cy="558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10"/>
          <p:cNvSpPr>
            <a:spLocks noChangeArrowheads="1"/>
          </p:cNvSpPr>
          <p:nvPr/>
        </p:nvSpPr>
        <p:spPr bwMode="auto">
          <a:xfrm>
            <a:off x="2870200" y="2740025"/>
            <a:ext cx="1333500" cy="558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Oval 11"/>
          <p:cNvSpPr>
            <a:spLocks noChangeArrowheads="1"/>
          </p:cNvSpPr>
          <p:nvPr/>
        </p:nvSpPr>
        <p:spPr bwMode="auto">
          <a:xfrm>
            <a:off x="5073650" y="2755900"/>
            <a:ext cx="1333500" cy="5572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254250" y="3013075"/>
            <a:ext cx="592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229100" y="3027363"/>
            <a:ext cx="806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4"/>
          <p:cNvSpPr>
            <a:spLocks noChangeArrowheads="1"/>
          </p:cNvSpPr>
          <p:nvPr/>
        </p:nvSpPr>
        <p:spPr bwMode="auto">
          <a:xfrm>
            <a:off x="2085975" y="2646363"/>
            <a:ext cx="896938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Compiler</a:t>
            </a:r>
          </a:p>
        </p:txBody>
      </p:sp>
      <p:sp>
        <p:nvSpPr>
          <p:cNvPr id="27665" name="Rectangle 15"/>
          <p:cNvSpPr>
            <a:spLocks noChangeArrowheads="1"/>
          </p:cNvSpPr>
          <p:nvPr/>
        </p:nvSpPr>
        <p:spPr bwMode="auto">
          <a:xfrm>
            <a:off x="4132263" y="2640013"/>
            <a:ext cx="1009650" cy="255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r>
              <a:rPr kumimoji="1" lang="en-US" altLang="ko-KR" sz="1400" b="1">
                <a:latin typeface="Symbol" pitchFamily="18" charset="2"/>
                <a:ea typeface="굴림" pitchFamily="50" charset="-127"/>
              </a:rPr>
              <a:t></a:t>
            </a:r>
            <a:r>
              <a:rPr kumimoji="1" lang="en-US" altLang="ko-KR" sz="1400" b="1">
                <a:ea typeface="굴림" pitchFamily="50" charset="-127"/>
              </a:rPr>
              <a:t>-program</a:t>
            </a:r>
          </a:p>
        </p:txBody>
      </p:sp>
      <p:sp>
        <p:nvSpPr>
          <p:cNvPr id="27666" name="Rectangle 16"/>
          <p:cNvSpPr>
            <a:spLocks noChangeArrowheads="1"/>
          </p:cNvSpPr>
          <p:nvPr/>
        </p:nvSpPr>
        <p:spPr bwMode="auto">
          <a:xfrm>
            <a:off x="3027363" y="3319463"/>
            <a:ext cx="1171575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Architecture</a:t>
            </a:r>
          </a:p>
        </p:txBody>
      </p:sp>
      <p:sp>
        <p:nvSpPr>
          <p:cNvPr id="27667" name="Rectangle 17"/>
          <p:cNvSpPr>
            <a:spLocks noChangeArrowheads="1"/>
          </p:cNvSpPr>
          <p:nvPr/>
        </p:nvSpPr>
        <p:spPr bwMode="auto">
          <a:xfrm>
            <a:off x="5000625" y="3319463"/>
            <a:ext cx="1436688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Implementation</a:t>
            </a:r>
          </a:p>
        </p:txBody>
      </p:sp>
      <p:sp>
        <p:nvSpPr>
          <p:cNvPr id="27668" name="Rectangle 18"/>
          <p:cNvSpPr>
            <a:spLocks noChangeArrowheads="1"/>
          </p:cNvSpPr>
          <p:nvPr/>
        </p:nvSpPr>
        <p:spPr bwMode="auto">
          <a:xfrm>
            <a:off x="233363" y="3773488"/>
            <a:ext cx="8643937" cy="1146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Continuing growth in semiconductor memory and microprogramming  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-&gt;  A much richer and complicated instruction sets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=&gt; CISC(Complex Instruction Set Computer)</a:t>
            </a:r>
          </a:p>
          <a:p>
            <a:pPr defTabSz="762000" eaLnBrk="0" hangingPunct="0">
              <a:lnSpc>
                <a:spcPct val="80000"/>
              </a:lnSpc>
            </a:pPr>
            <a:endParaRPr kumimoji="1" lang="en-US" altLang="ko-KR" b="1">
              <a:ea typeface="굴림" pitchFamily="50" charset="-127"/>
            </a:endParaRP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- Arguments advanced at that time</a:t>
            </a:r>
          </a:p>
        </p:txBody>
      </p:sp>
      <p:sp>
        <p:nvSpPr>
          <p:cNvPr id="27669" name="Rectangle 19"/>
          <p:cNvSpPr>
            <a:spLocks noChangeArrowheads="1"/>
          </p:cNvSpPr>
          <p:nvPr/>
        </p:nvSpPr>
        <p:spPr bwMode="auto">
          <a:xfrm>
            <a:off x="285750" y="4953000"/>
            <a:ext cx="8585200" cy="1457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35000"/>
              </a:lnSpc>
              <a:spcBef>
                <a:spcPct val="50000"/>
              </a:spcBef>
            </a:pPr>
            <a:r>
              <a:rPr kumimoji="1" lang="en-US" altLang="ko-KR" b="1">
                <a:ea typeface="굴림" pitchFamily="50" charset="-127"/>
              </a:rPr>
              <a:t>Richer instruction sets would simplify compilers</a:t>
            </a:r>
          </a:p>
          <a:p>
            <a:pPr marL="571500" lvl="1" defTabSz="762000" eaLnBrk="0" hangingPunct="0">
              <a:lnSpc>
                <a:spcPct val="35000"/>
              </a:lnSpc>
              <a:spcBef>
                <a:spcPct val="50000"/>
              </a:spcBef>
            </a:pPr>
            <a:r>
              <a:rPr kumimoji="1" lang="en-US" altLang="ko-KR" b="1">
                <a:ea typeface="굴림" pitchFamily="50" charset="-127"/>
              </a:rPr>
              <a:t>Richer instruction sets would alleviate the software crisis    </a:t>
            </a:r>
          </a:p>
          <a:p>
            <a:pPr marL="571500" lvl="1" defTabSz="762000" eaLnBrk="0" hangingPunct="0">
              <a:lnSpc>
                <a:spcPct val="35000"/>
              </a:lnSpc>
              <a:spcBef>
                <a:spcPct val="50000"/>
              </a:spcBef>
            </a:pPr>
            <a:r>
              <a:rPr kumimoji="1" lang="en-US" altLang="ko-KR" b="1">
                <a:ea typeface="굴림" pitchFamily="50" charset="-127"/>
              </a:rPr>
              <a:t>     - move as much functions to the hardware as possible	 </a:t>
            </a:r>
          </a:p>
          <a:p>
            <a:pPr marL="571500" lvl="1" defTabSz="762000" eaLnBrk="0" hangingPunct="0">
              <a:lnSpc>
                <a:spcPct val="35000"/>
              </a:lnSpc>
              <a:spcBef>
                <a:spcPct val="50000"/>
              </a:spcBef>
            </a:pPr>
            <a:r>
              <a:rPr kumimoji="1" lang="en-US" altLang="ko-KR" b="1">
                <a:ea typeface="굴림" pitchFamily="50" charset="-127"/>
              </a:rPr>
              <a:t>     - close </a:t>
            </a:r>
            <a:r>
              <a:rPr kumimoji="1" lang="en-US" altLang="ko-KR" b="1" i="1">
                <a:ea typeface="굴림" pitchFamily="50" charset="-127"/>
              </a:rPr>
              <a:t>Semantic Gap</a:t>
            </a:r>
            <a:r>
              <a:rPr kumimoji="1" lang="en-US" altLang="ko-KR" b="1">
                <a:ea typeface="굴림" pitchFamily="50" charset="-127"/>
              </a:rPr>
              <a:t>  between machine language</a:t>
            </a:r>
          </a:p>
          <a:p>
            <a:pPr marL="571500" lvl="1" defTabSz="762000" eaLnBrk="0" hangingPunct="0">
              <a:lnSpc>
                <a:spcPct val="35000"/>
              </a:lnSpc>
              <a:spcBef>
                <a:spcPct val="50000"/>
              </a:spcBef>
            </a:pPr>
            <a:r>
              <a:rPr kumimoji="1" lang="en-US" altLang="ko-KR" b="1">
                <a:ea typeface="굴림" pitchFamily="50" charset="-127"/>
              </a:rPr>
              <a:t>       and the high-level language</a:t>
            </a:r>
            <a:endParaRPr kumimoji="1" lang="en-US" altLang="ko-KR" b="1" i="1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35000"/>
              </a:lnSpc>
              <a:spcBef>
                <a:spcPct val="50000"/>
              </a:spcBef>
            </a:pPr>
            <a:r>
              <a:rPr kumimoji="1" lang="en-US" altLang="ko-KR" b="1">
                <a:ea typeface="굴림" pitchFamily="50" charset="-127"/>
              </a:rPr>
              <a:t>Richer instruction sets would improve the </a:t>
            </a:r>
            <a:r>
              <a:rPr kumimoji="1" lang="en-US" altLang="ko-KR" b="1" i="1">
                <a:ea typeface="굴림" pitchFamily="50" charset="-127"/>
              </a:rPr>
              <a:t>architecture quality</a:t>
            </a:r>
            <a:endParaRPr kumimoji="1" lang="en-US" altLang="ko-KR" b="1">
              <a:ea typeface="굴림" pitchFamily="50" charset="-127"/>
            </a:endParaRPr>
          </a:p>
          <a:p>
            <a:pPr defTabSz="762000" eaLnBrk="0" latinLnBrk="1" hangingPunct="0">
              <a:lnSpc>
                <a:spcPct val="35000"/>
              </a:lnSpc>
            </a:pPr>
            <a:endParaRPr kumimoji="1" lang="en-US" altLang="ko-KR" b="1"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6D8DBF8-DF16-44B8-96E1-76B65CDE8172}" type="slidenum">
              <a:rPr lang="en-US"/>
              <a:pPr/>
              <a:t>42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7" y="152400"/>
            <a:ext cx="8723313" cy="411395"/>
          </a:xfrm>
          <a:noFill/>
        </p:spPr>
        <p:txBody>
          <a:bodyPr lIns="63500" tIns="25400" rIns="63500" bIns="25400"/>
          <a:lstStyle/>
          <a:p>
            <a:pPr algn="ctr" eaLnBrk="1" hangingPunct="1"/>
            <a:r>
              <a:rPr lang="en-US" altLang="ko-KR" sz="26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COMPLEX  INSTRUCTION  SET COMPUTERS: CISC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301750" y="12049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93688" y="1362075"/>
            <a:ext cx="8670925" cy="275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457200" indent="-457200" defTabSz="762000" eaLnBrk="0" hangingPunct="0">
              <a:lnSpc>
                <a:spcPct val="80000"/>
              </a:lnSpc>
            </a:pPr>
            <a:r>
              <a:rPr kumimoji="1" lang="en-US" altLang="ko-KR" b="1" dirty="0">
                <a:ea typeface="굴림" pitchFamily="50" charset="-127"/>
              </a:rPr>
              <a:t>    </a:t>
            </a:r>
          </a:p>
          <a:p>
            <a:pPr marL="457200" indent="-457200" defTabSz="762000" eaLnBrk="0" hangingPunct="0">
              <a:lnSpc>
                <a:spcPct val="80000"/>
              </a:lnSpc>
            </a:pPr>
            <a:r>
              <a:rPr kumimoji="1" lang="en-US" altLang="ko-KR" b="1" dirty="0">
                <a:ea typeface="굴림" pitchFamily="50" charset="-127"/>
              </a:rPr>
              <a:t>    </a:t>
            </a:r>
            <a:r>
              <a:rPr kumimoji="1" lang="en-US" altLang="ko-KR" sz="2000" dirty="0">
                <a:ea typeface="굴림" pitchFamily="50" charset="-127"/>
              </a:rPr>
              <a:t>High Performance General Purpose Instructions</a:t>
            </a:r>
          </a:p>
          <a:p>
            <a:pPr marL="457200" indent="-457200" defTabSz="762000" eaLnBrk="0" hangingPunct="0">
              <a:lnSpc>
                <a:spcPct val="80000"/>
              </a:lnSpc>
            </a:pPr>
            <a:endParaRPr kumimoji="1" lang="en-US" altLang="ko-KR" sz="2000" dirty="0">
              <a:ea typeface="굴림" pitchFamily="50" charset="-127"/>
            </a:endParaRPr>
          </a:p>
          <a:p>
            <a:pPr marL="457200" indent="-457200" defTabSz="762000" eaLnBrk="0" hangingPunct="0">
              <a:lnSpc>
                <a:spcPct val="80000"/>
              </a:lnSpc>
            </a:pPr>
            <a:r>
              <a:rPr kumimoji="1" lang="en-US" altLang="ko-KR" sz="2000" dirty="0">
                <a:ea typeface="굴림" pitchFamily="50" charset="-127"/>
              </a:rPr>
              <a:t>   Characteristics of CISC:</a:t>
            </a:r>
          </a:p>
          <a:p>
            <a:pPr marL="457200" indent="-457200" defTabSz="762000" eaLnBrk="0" hangingPunct="0">
              <a:lnSpc>
                <a:spcPct val="80000"/>
              </a:lnSpc>
            </a:pPr>
            <a:endParaRPr kumimoji="1" lang="en-US" altLang="ko-KR" sz="2000" dirty="0">
              <a:ea typeface="굴림" pitchFamily="50" charset="-127"/>
            </a:endParaRPr>
          </a:p>
          <a:p>
            <a:pPr marL="457200" indent="-457200" defTabSz="762000" eaLnBrk="0" hangingPunct="0">
              <a:lnSpc>
                <a:spcPct val="80000"/>
              </a:lnSpc>
              <a:buFontTx/>
              <a:buAutoNum type="arabicPeriod"/>
            </a:pPr>
            <a:r>
              <a:rPr kumimoji="1" lang="en-US" altLang="ko-KR" sz="2000" dirty="0">
                <a:ea typeface="굴림" pitchFamily="50" charset="-127"/>
              </a:rPr>
              <a:t>A large number of instructions (from 100-250 usually)</a:t>
            </a:r>
          </a:p>
          <a:p>
            <a:pPr marL="457200" indent="-457200" defTabSz="762000" eaLnBrk="0" hangingPunct="0">
              <a:lnSpc>
                <a:spcPct val="80000"/>
              </a:lnSpc>
              <a:buFontTx/>
              <a:buAutoNum type="arabicPeriod"/>
            </a:pPr>
            <a:r>
              <a:rPr kumimoji="1" lang="en-US" altLang="ko-KR" sz="2000" dirty="0">
                <a:ea typeface="굴림" pitchFamily="50" charset="-127"/>
              </a:rPr>
              <a:t>Some instructions that performs a certain tasks are not used frequently.</a:t>
            </a:r>
          </a:p>
          <a:p>
            <a:pPr marL="457200" indent="-457200" defTabSz="762000" eaLnBrk="0" hangingPunct="0">
              <a:lnSpc>
                <a:spcPct val="80000"/>
              </a:lnSpc>
              <a:buFontTx/>
              <a:buAutoNum type="arabicPeriod"/>
            </a:pPr>
            <a:r>
              <a:rPr kumimoji="1" lang="en-US" altLang="ko-KR" sz="2000" dirty="0">
                <a:ea typeface="굴림" pitchFamily="50" charset="-127"/>
              </a:rPr>
              <a:t>Many addressing modes are used (5 to 20)</a:t>
            </a:r>
          </a:p>
          <a:p>
            <a:pPr marL="457200" indent="-457200" defTabSz="762000" eaLnBrk="0" hangingPunct="0">
              <a:lnSpc>
                <a:spcPct val="80000"/>
              </a:lnSpc>
              <a:buFontTx/>
              <a:buAutoNum type="arabicPeriod"/>
            </a:pPr>
            <a:r>
              <a:rPr kumimoji="1" lang="en-US" altLang="ko-KR" sz="2000" dirty="0">
                <a:ea typeface="굴림" pitchFamily="50" charset="-127"/>
              </a:rPr>
              <a:t>Variable length instruction format.</a:t>
            </a:r>
          </a:p>
          <a:p>
            <a:pPr marL="457200" indent="-457200" defTabSz="762000" eaLnBrk="0" hangingPunct="0">
              <a:lnSpc>
                <a:spcPct val="80000"/>
              </a:lnSpc>
              <a:buFontTx/>
              <a:buAutoNum type="arabicPeriod"/>
            </a:pPr>
            <a:r>
              <a:rPr kumimoji="1" lang="en-US" altLang="ko-KR" sz="2000" dirty="0">
                <a:ea typeface="굴림" pitchFamily="50" charset="-127"/>
              </a:rPr>
              <a:t>Instructions that manipulate operands in memory.</a:t>
            </a:r>
          </a:p>
          <a:p>
            <a:pPr marL="457200" indent="-457200" defTabSz="762000" eaLnBrk="0" hangingPunct="0">
              <a:lnSpc>
                <a:spcPct val="80000"/>
              </a:lnSpc>
            </a:pPr>
            <a:r>
              <a:rPr kumimoji="1" lang="en-US" altLang="ko-KR" sz="2000" dirty="0">
                <a:ea typeface="굴림" pitchFamily="50" charset="-127"/>
              </a:rPr>
              <a:t>         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B9DFAD4-F7D5-4A03-ABF0-5C79BC5C67DC}" type="slidenum">
              <a:rPr lang="en-US"/>
              <a:pPr/>
              <a:t>43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905625" cy="411395"/>
          </a:xfrm>
          <a:noFill/>
        </p:spPr>
        <p:txBody>
          <a:bodyPr lIns="63500" tIns="25400" rIns="63500" bIns="25400"/>
          <a:lstStyle/>
          <a:p>
            <a:pPr algn="ctr" eaLnBrk="1" hangingPunct="1"/>
            <a:r>
              <a:rPr lang="en-US" altLang="ko-KR" sz="260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PHYLOSOPHY  OF  RISC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06413" y="1085850"/>
            <a:ext cx="8410575" cy="5565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Reduce the semantic gap between 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machine instruction and microinstruction</a:t>
            </a:r>
          </a:p>
          <a:p>
            <a:pPr defTabSz="762000" eaLnBrk="0" hangingPunct="0">
              <a:lnSpc>
                <a:spcPct val="80000"/>
              </a:lnSpc>
            </a:pPr>
            <a:endParaRPr kumimoji="1" lang="en-US" altLang="ko-KR" b="1">
              <a:ea typeface="굴림" pitchFamily="50" charset="-127"/>
            </a:endParaRP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1-Cycle instruction</a:t>
            </a:r>
          </a:p>
          <a:p>
            <a:pPr defTabSz="762000" eaLnBrk="0" hangingPunct="0">
              <a:lnSpc>
                <a:spcPct val="80000"/>
              </a:lnSpc>
            </a:pPr>
            <a:endParaRPr kumimoji="1" lang="en-US" altLang="ko-KR" b="1">
              <a:ea typeface="굴림" pitchFamily="50" charset="-127"/>
            </a:endParaRP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Most of the instructions complete their execution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in 1 CPU clock cycle - like a microoperation</a:t>
            </a:r>
          </a:p>
          <a:p>
            <a:pPr defTabSz="762000" eaLnBrk="0" hangingPunct="0">
              <a:lnSpc>
                <a:spcPct val="80000"/>
              </a:lnSpc>
            </a:pPr>
            <a:endParaRPr kumimoji="1" lang="en-US" altLang="ko-KR" b="1">
              <a:ea typeface="굴림" pitchFamily="50" charset="-127"/>
            </a:endParaRP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* Functions of the instruction (contrast to CISC)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- Very simple functions 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- Very simple instruction format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- Similar to microinstructions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=&gt; No need for microprogrammed control</a:t>
            </a:r>
          </a:p>
          <a:p>
            <a:pPr defTabSz="762000" eaLnBrk="0" hangingPunct="0">
              <a:lnSpc>
                <a:spcPct val="80000"/>
              </a:lnSpc>
            </a:pPr>
            <a:endParaRPr kumimoji="1" lang="en-US" altLang="ko-KR" b="1">
              <a:ea typeface="굴림" pitchFamily="50" charset="-127"/>
            </a:endParaRP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* Register-Register Instructions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- Avoid memory reference instructions except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  Load and Store instructions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- Most of the operands can be found in the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  registers instead of main memory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=&gt; Shorter instructions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=&gt; Uniform instruction cycle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=&gt; Requirement of large number of registers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* Employ instruction pipeline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b="1">
                <a:ea typeface="굴림" pitchFamily="50" charset="-127"/>
              </a:rPr>
              <a:t>                 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003300" y="1096963"/>
            <a:ext cx="4749800" cy="5064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2F6DFE2-4393-44AD-B2BB-E2A023EDCF0D}" type="slidenum">
              <a:rPr lang="en-US"/>
              <a:pPr/>
              <a:t>44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6891338" cy="411395"/>
          </a:xfrm>
          <a:noFill/>
        </p:spPr>
        <p:txBody>
          <a:bodyPr lIns="63500" tIns="25400" rIns="63500" bIns="25400"/>
          <a:lstStyle/>
          <a:p>
            <a:pPr algn="ctr" eaLnBrk="1" hangingPunct="1"/>
            <a:r>
              <a:rPr lang="en-US" altLang="ko-KR" sz="26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CHARACTERISTICS  OF  RISC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50838" y="992188"/>
            <a:ext cx="34417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Common RISC Characteristics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773113" y="1317625"/>
            <a:ext cx="6646862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Operations are register-to-register, with only LOAD and STORE accessing memory</a:t>
            </a:r>
          </a:p>
          <a:p>
            <a:pPr marL="381000" indent="-381000" defTabSz="1524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The operations and addressing modes are reduced</a:t>
            </a:r>
          </a:p>
          <a:p>
            <a:pPr marL="381000" indent="-381000" defTabSz="1524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      Instruction formats are simple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B21DE82-48E9-4705-80E8-B48B0353D2C1}" type="slidenum">
              <a:rPr lang="en-US"/>
              <a:pPr/>
              <a:t>45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908800" cy="411395"/>
          </a:xfrm>
          <a:noFill/>
        </p:spPr>
        <p:txBody>
          <a:bodyPr lIns="63500" tIns="25400" rIns="63500" bIns="25400"/>
          <a:lstStyle/>
          <a:p>
            <a:pPr algn="ctr" eaLnBrk="1" hangingPunct="1"/>
            <a:r>
              <a:rPr lang="en-US" altLang="ko-KR" sz="26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CHARACTERISTICS  OF  RISC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422275" y="685800"/>
            <a:ext cx="2387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RISC Characteristics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28625" y="1149350"/>
            <a:ext cx="6670675" cy="1936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Relatively few instructions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Relatively few addressing modes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Memory access limited to load and store instructions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All operations done within the registers of the CPU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Fixed-length, easily decoded instruction format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Single-cycle instruction format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- Hardwired rather than microprogrammed control</a:t>
            </a:r>
          </a:p>
          <a:p>
            <a:pPr defTabSz="762000" eaLnBrk="0" latinLnBrk="1" hangingPunct="0">
              <a:lnSpc>
                <a:spcPct val="50000"/>
              </a:lnSpc>
            </a:pPr>
            <a:endParaRPr kumimoji="1" lang="en-US" altLang="ko-KR" b="1">
              <a:ea typeface="굴림" pitchFamily="50" charset="-127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381000" y="3505200"/>
            <a:ext cx="8537575" cy="1012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  <a:buFontTx/>
              <a:buChar char="-"/>
            </a:pPr>
            <a:r>
              <a:rPr kumimoji="1" lang="en-US" altLang="ko-KR" b="1">
                <a:ea typeface="굴림" pitchFamily="50" charset="-127"/>
              </a:rPr>
              <a:t>A relatively large numbers of registers in the processor unit. 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  <a:buFontTx/>
              <a:buChar char="-"/>
            </a:pPr>
            <a:r>
              <a:rPr kumimoji="1" lang="en-US" altLang="ko-KR" b="1">
                <a:ea typeface="굴림" pitchFamily="50" charset="-127"/>
              </a:rPr>
              <a:t>Efficient instruction pipeline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  <a:buFontTx/>
              <a:buChar char="-"/>
            </a:pPr>
            <a:r>
              <a:rPr kumimoji="1" lang="en-US" altLang="ko-KR" b="1">
                <a:ea typeface="굴림" pitchFamily="50" charset="-127"/>
              </a:rPr>
              <a:t>Compiler support: provides efficient translation of high-level language 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b="1">
                <a:ea typeface="굴림" pitchFamily="50" charset="-127"/>
              </a:rPr>
              <a:t>  programs into machine language programs.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381000" y="3124200"/>
            <a:ext cx="2997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More RISC Characteristics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422275" y="4648200"/>
            <a:ext cx="231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Advantages of RISC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909638" y="5029200"/>
            <a:ext cx="6329362" cy="98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b="1">
                <a:ea typeface="굴림" pitchFamily="50" charset="-127"/>
              </a:rPr>
              <a:t>- VLSI Realization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b="1">
                <a:ea typeface="굴림" pitchFamily="50" charset="-127"/>
              </a:rPr>
              <a:t>- Computing Speed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b="1">
                <a:ea typeface="굴림" pitchFamily="50" charset="-127"/>
              </a:rPr>
              <a:t>- Design Costs and Reliability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b="1">
                <a:ea typeface="굴림" pitchFamily="50" charset="-127"/>
              </a:rPr>
              <a:t>- High Level Language Support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ISC vs. CIS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52400"/>
            <a:ext cx="6743700" cy="6416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685800"/>
            <a:ext cx="8428263" cy="5638800"/>
          </a:xfrm>
        </p:spPr>
        <p:txBody>
          <a:bodyPr/>
          <a:lstStyle/>
          <a:p>
            <a:r>
              <a:rPr lang="en-US" dirty="0" smtClean="0"/>
              <a:t>Memory locations are needed for storing pointers, counters, return addresses, temporary results, and partial products during multiplication.</a:t>
            </a:r>
          </a:p>
          <a:p>
            <a:r>
              <a:rPr lang="en-US" dirty="0" smtClean="0"/>
              <a:t>As memory access is time consuming process better to have those values in processor registers.</a:t>
            </a:r>
          </a:p>
          <a:p>
            <a:r>
              <a:rPr lang="en-US" dirty="0" smtClean="0"/>
              <a:t>To have a large </a:t>
            </a:r>
            <a:r>
              <a:rPr lang="en-US" dirty="0" err="1" smtClean="0"/>
              <a:t>nos</a:t>
            </a:r>
            <a:r>
              <a:rPr lang="en-US" dirty="0" smtClean="0"/>
              <a:t> of registers, it have to connected with a common bus system.</a:t>
            </a:r>
          </a:p>
          <a:p>
            <a:r>
              <a:rPr lang="en-US" dirty="0" smtClean="0"/>
              <a:t>It will be part of various micro-operation like arithmetic, logic and shift operation in the processor.</a:t>
            </a:r>
          </a:p>
          <a:p>
            <a:pPr defTabSz="762000" eaLnBrk="0" hangingPunct="0">
              <a:lnSpc>
                <a:spcPct val="101000"/>
              </a:lnSpc>
            </a:pPr>
            <a:r>
              <a:rPr kumimoji="1" lang="en-US" altLang="ko-KR" dirty="0" smtClean="0">
                <a:ea typeface="굴림" pitchFamily="50" charset="-127"/>
              </a:rPr>
              <a:t>The control unit directs the information flow through ALU by: </a:t>
            </a:r>
          </a:p>
          <a:p>
            <a:pPr defTabSz="762000" eaLnBrk="0" hangingPunct="0">
              <a:lnSpc>
                <a:spcPct val="101000"/>
              </a:lnSpc>
              <a:buNone/>
            </a:pPr>
            <a:r>
              <a:rPr kumimoji="1" lang="en-US" altLang="ko-KR" dirty="0" smtClean="0">
                <a:ea typeface="굴림" pitchFamily="50" charset="-127"/>
              </a:rPr>
              <a:t>           - Selecting various </a:t>
            </a:r>
            <a:r>
              <a:rPr kumimoji="1" lang="en-US" altLang="ko-KR" i="1" dirty="0" smtClean="0">
                <a:ea typeface="굴림" pitchFamily="50" charset="-127"/>
              </a:rPr>
              <a:t>Components</a:t>
            </a:r>
            <a:r>
              <a:rPr kumimoji="1" lang="en-US" altLang="ko-KR" dirty="0" smtClean="0">
                <a:ea typeface="굴림" pitchFamily="50" charset="-127"/>
              </a:rPr>
              <a:t>  in the system</a:t>
            </a:r>
          </a:p>
          <a:p>
            <a:pPr defTabSz="762000" eaLnBrk="0" hangingPunct="0">
              <a:lnSpc>
                <a:spcPct val="101000"/>
              </a:lnSpc>
              <a:buNone/>
            </a:pPr>
            <a:r>
              <a:rPr kumimoji="1" lang="en-US" altLang="ko-KR" dirty="0" smtClean="0">
                <a:ea typeface="굴림" pitchFamily="50" charset="-127"/>
              </a:rPr>
              <a:t>           - Selecting the </a:t>
            </a:r>
            <a:r>
              <a:rPr kumimoji="1" lang="en-US" altLang="ko-KR" i="1" dirty="0" smtClean="0">
                <a:ea typeface="굴림" pitchFamily="50" charset="-127"/>
              </a:rPr>
              <a:t>Function</a:t>
            </a:r>
            <a:r>
              <a:rPr kumimoji="1" lang="en-US" altLang="ko-KR" dirty="0" smtClean="0">
                <a:ea typeface="굴림" pitchFamily="50" charset="-127"/>
              </a:rPr>
              <a:t>  of ALU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4735" y="152400"/>
            <a:ext cx="8380640" cy="424732"/>
          </a:xfrm>
        </p:spPr>
        <p:txBody>
          <a:bodyPr/>
          <a:lstStyle/>
          <a:p>
            <a:pPr algn="ctr"/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GENERAL  REGISTER  ORGANIZATION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685800"/>
            <a:ext cx="8428263" cy="5638800"/>
          </a:xfrm>
        </p:spPr>
        <p:txBody>
          <a:bodyPr/>
          <a:lstStyle/>
          <a:p>
            <a:pPr lvl="1">
              <a:buNone/>
            </a:pPr>
            <a:r>
              <a:rPr lang="en-US" sz="1800" b="1" dirty="0" smtClean="0"/>
              <a:t>For example:</a:t>
            </a:r>
          </a:p>
          <a:p>
            <a:pPr lvl="3">
              <a:buNone/>
            </a:pPr>
            <a:r>
              <a:rPr lang="en-US" sz="1800" dirty="0" smtClean="0"/>
              <a:t>R1 &lt;- R2 + R3</a:t>
            </a:r>
          </a:p>
          <a:p>
            <a:pPr lvl="1"/>
            <a:r>
              <a:rPr lang="en-US" sz="1800" dirty="0" smtClean="0"/>
              <a:t>MUX A selector (SELA): to place the content of R2 into bus A.</a:t>
            </a:r>
          </a:p>
          <a:p>
            <a:pPr lvl="1"/>
            <a:r>
              <a:rPr lang="en-US" sz="1800" dirty="0" smtClean="0"/>
              <a:t>MUX B selector (SELB): to place the content of R3 into bus B.</a:t>
            </a:r>
          </a:p>
          <a:p>
            <a:pPr lvl="1"/>
            <a:r>
              <a:rPr lang="en-US" sz="1800" dirty="0" smtClean="0"/>
              <a:t>ALU operation selector (OPR): to provide the arithmetic</a:t>
            </a:r>
          </a:p>
          <a:p>
            <a:pPr lvl="1"/>
            <a:r>
              <a:rPr lang="en-US" sz="1800" dirty="0" smtClean="0"/>
              <a:t>addition A + B.</a:t>
            </a:r>
          </a:p>
          <a:p>
            <a:pPr lvl="1"/>
            <a:r>
              <a:rPr lang="en-US" sz="1800" dirty="0" smtClean="0"/>
              <a:t>Decoder destination selector (SELD): to transfer the content of the output bus into R1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4735" y="152400"/>
            <a:ext cx="8380640" cy="424732"/>
          </a:xfrm>
        </p:spPr>
        <p:txBody>
          <a:bodyPr/>
          <a:lstStyle/>
          <a:p>
            <a:pPr algn="ctr"/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GENERAL  REGISTER  ORGANIZATION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0"/>
            <a:ext cx="5686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85050" cy="381000"/>
          </a:xfrm>
          <a:noFill/>
          <a:ln/>
        </p:spPr>
        <p:txBody>
          <a:bodyPr lIns="63500" tIns="25400" rIns="63500" bIns="25400"/>
          <a:lstStyle/>
          <a:p>
            <a:pPr algn="ctr"/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ALU  CONTROL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819150"/>
            <a:ext cx="64103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7" y="685800"/>
            <a:ext cx="8428263" cy="5547338"/>
          </a:xfrm>
        </p:spPr>
        <p:txBody>
          <a:bodyPr/>
          <a:lstStyle/>
          <a:p>
            <a:r>
              <a:rPr lang="en-US" dirty="0" smtClean="0"/>
              <a:t>A stack is a storage device that stores the information in a such manner that the item stored last time is the first item retrieved (LIFO).</a:t>
            </a:r>
          </a:p>
          <a:p>
            <a:r>
              <a:rPr lang="en-US" dirty="0" smtClean="0"/>
              <a:t>The register that holds the address for the stack  is called a stack pointer (SP) because its values always points at the top of item in the stack.</a:t>
            </a:r>
          </a:p>
          <a:p>
            <a:r>
              <a:rPr lang="en-US" dirty="0" smtClean="0"/>
              <a:t>There are two types of stack organization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Register Stack – built using registers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Memory Stack – logical part of memory allocated as stack</a:t>
            </a:r>
            <a:endParaRPr lang="en-US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85050" cy="494494"/>
          </a:xfrm>
          <a:noFill/>
          <a:ln/>
        </p:spPr>
        <p:txBody>
          <a:bodyPr lIns="63500" tIns="25400" rIns="63500" bIns="25400"/>
          <a:lstStyle/>
          <a:p>
            <a:pPr algn="ctr"/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Stack Organization</a:t>
            </a:r>
            <a:endParaRPr lang="en-US" altLang="ko-KR" sz="3200" dirty="0">
              <a:solidFill>
                <a:schemeClr val="accent2">
                  <a:lumMod val="75000"/>
                </a:schemeClr>
              </a:solidFill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152400"/>
            <a:ext cx="7581900" cy="383695"/>
          </a:xfrm>
          <a:noFill/>
          <a:ln/>
        </p:spPr>
        <p:txBody>
          <a:bodyPr lIns="63500" tIns="25400" rIns="63500" bIns="25400"/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</a:rPr>
              <a:t>REGISTER  STACK  ORGANIZATION</a:t>
            </a: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276225" y="2546350"/>
            <a:ext cx="215900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      </a:t>
            </a:r>
            <a:r>
              <a:rPr kumimoji="1" lang="en-US" altLang="ko-KR" sz="2000">
                <a:ea typeface="굴림" pitchFamily="50" charset="-127"/>
              </a:rPr>
              <a:t>Register Stack</a:t>
            </a:r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674688" y="4254500"/>
            <a:ext cx="2554287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Push, Pop operations</a:t>
            </a:r>
          </a:p>
        </p:txBody>
      </p:sp>
      <p:sp>
        <p:nvSpPr>
          <p:cNvPr id="642053" name="Rectangle 5"/>
          <p:cNvSpPr>
            <a:spLocks noChangeArrowheads="1"/>
          </p:cNvSpPr>
          <p:nvPr/>
        </p:nvSpPr>
        <p:spPr bwMode="auto">
          <a:xfrm>
            <a:off x="1298575" y="4791075"/>
            <a:ext cx="3670300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/*  Initially, SP = 0, EMPTY = 1, FULL = 0  */</a:t>
            </a:r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1393825" y="5111750"/>
            <a:ext cx="7620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 u="sng">
                <a:ea typeface="굴림" pitchFamily="50" charset="-127"/>
              </a:rPr>
              <a:t>PUSH</a:t>
            </a:r>
          </a:p>
        </p:txBody>
      </p:sp>
      <p:sp>
        <p:nvSpPr>
          <p:cNvPr id="642055" name="Rectangle 7"/>
          <p:cNvSpPr>
            <a:spLocks noChangeArrowheads="1"/>
          </p:cNvSpPr>
          <p:nvPr/>
        </p:nvSpPr>
        <p:spPr bwMode="auto">
          <a:xfrm>
            <a:off x="3989388" y="5111750"/>
            <a:ext cx="6096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 u="sng">
                <a:ea typeface="굴림" pitchFamily="50" charset="-127"/>
              </a:rPr>
              <a:t>POP</a:t>
            </a:r>
          </a:p>
        </p:txBody>
      </p:sp>
      <p:sp>
        <p:nvSpPr>
          <p:cNvPr id="642057" name="Rectangle 9"/>
          <p:cNvSpPr>
            <a:spLocks noChangeArrowheads="1"/>
          </p:cNvSpPr>
          <p:nvPr/>
        </p:nvSpPr>
        <p:spPr bwMode="auto">
          <a:xfrm>
            <a:off x="682625" y="5375275"/>
            <a:ext cx="5764400" cy="11001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SP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SP + 1	                   </a:t>
            </a:r>
            <a:r>
              <a:rPr kumimoji="1" lang="en-US" altLang="ko-KR" sz="1400" b="1" dirty="0" smtClean="0">
                <a:ea typeface="굴림" pitchFamily="50" charset="-127"/>
              </a:rPr>
              <a:t>               DR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M[SP]</a:t>
            </a:r>
          </a:p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M[SP]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DR	                 </a:t>
            </a:r>
            <a:r>
              <a:rPr kumimoji="1" lang="en-US" altLang="ko-KR" sz="1400" b="1" dirty="0" smtClean="0">
                <a:ea typeface="굴림" pitchFamily="50" charset="-127"/>
              </a:rPr>
              <a:t>                </a:t>
            </a:r>
            <a:r>
              <a:rPr kumimoji="1" lang="en-US" altLang="ko-KR" sz="1400" b="1" dirty="0">
                <a:ea typeface="굴림" pitchFamily="50" charset="-127"/>
              </a:rPr>
              <a:t>SP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SP - 1</a:t>
            </a:r>
          </a:p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If (SP = 0) then (FULL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1)	</a:t>
            </a:r>
            <a:r>
              <a:rPr kumimoji="1" lang="en-US" altLang="ko-KR" sz="1400" b="1" dirty="0" smtClean="0">
                <a:ea typeface="굴림" pitchFamily="50" charset="-127"/>
              </a:rPr>
              <a:t>  If </a:t>
            </a:r>
            <a:r>
              <a:rPr kumimoji="1" lang="en-US" altLang="ko-KR" sz="1400" b="1" dirty="0">
                <a:ea typeface="굴림" pitchFamily="50" charset="-127"/>
              </a:rPr>
              <a:t>(SP = 0) then (EMPTY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1)</a:t>
            </a:r>
          </a:p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EMPTY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0 	                 </a:t>
            </a:r>
            <a:r>
              <a:rPr kumimoji="1" lang="en-US" altLang="ko-KR" sz="1400" b="1" dirty="0" smtClean="0">
                <a:ea typeface="굴림" pitchFamily="50" charset="-127"/>
              </a:rPr>
              <a:t>                </a:t>
            </a:r>
            <a:r>
              <a:rPr kumimoji="1" lang="en-US" altLang="ko-KR" sz="1400" b="1" dirty="0">
                <a:ea typeface="굴림" pitchFamily="50" charset="-127"/>
              </a:rPr>
              <a:t>FULL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0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630238" y="457200"/>
            <a:ext cx="7962900" cy="1601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Stack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Very useful feature for nested subroutines, nested loops control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Also efficient for arithmetic expression evaluation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Storage which can be accessed in LIFO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Pointer:  SP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Only PUSH and POP operations are applicable</a:t>
            </a:r>
          </a:p>
        </p:txBody>
      </p:sp>
      <p:sp>
        <p:nvSpPr>
          <p:cNvPr id="642059" name="Rectangle 11"/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0" name="Line 12"/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1" name="Line 13"/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3" name="Line 15"/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4" name="Line 16"/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5" name="Line 17"/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6" name="Rectangle 18"/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</a:t>
            </a:r>
          </a:p>
        </p:txBody>
      </p:sp>
      <p:sp>
        <p:nvSpPr>
          <p:cNvPr id="642067" name="Rectangle 19"/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B</a:t>
            </a:r>
          </a:p>
        </p:txBody>
      </p:sp>
      <p:sp>
        <p:nvSpPr>
          <p:cNvPr id="642068" name="Rectangle 20"/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C</a:t>
            </a:r>
          </a:p>
        </p:txBody>
      </p:sp>
      <p:sp>
        <p:nvSpPr>
          <p:cNvPr id="642069" name="Rectangle 21"/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642070" name="Rectangle 22"/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642071" name="Rectangle 23"/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642072" name="Rectangle 24"/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42073" name="Rectangle 25"/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</a:t>
            </a:r>
          </a:p>
        </p:txBody>
      </p:sp>
      <p:sp>
        <p:nvSpPr>
          <p:cNvPr id="642074" name="Rectangle 26"/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63</a:t>
            </a:r>
          </a:p>
        </p:txBody>
      </p:sp>
      <p:sp>
        <p:nvSpPr>
          <p:cNvPr id="642075" name="Rectangle 27"/>
          <p:cNvSpPr>
            <a:spLocks noChangeArrowheads="1"/>
          </p:cNvSpPr>
          <p:nvPr/>
        </p:nvSpPr>
        <p:spPr bwMode="auto">
          <a:xfrm>
            <a:off x="7632700" y="2297113"/>
            <a:ext cx="788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Address</a:t>
            </a:r>
          </a:p>
        </p:txBody>
      </p:sp>
      <p:sp>
        <p:nvSpPr>
          <p:cNvPr id="642076" name="Rectangle 28"/>
          <p:cNvSpPr>
            <a:spLocks noChangeArrowheads="1"/>
          </p:cNvSpPr>
          <p:nvPr/>
        </p:nvSpPr>
        <p:spPr bwMode="auto">
          <a:xfrm>
            <a:off x="4614863" y="2865438"/>
            <a:ext cx="571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FULL</a:t>
            </a:r>
          </a:p>
        </p:txBody>
      </p:sp>
      <p:sp>
        <p:nvSpPr>
          <p:cNvPr id="642077" name="Rectangle 29"/>
          <p:cNvSpPr>
            <a:spLocks noChangeArrowheads="1"/>
          </p:cNvSpPr>
          <p:nvPr/>
        </p:nvSpPr>
        <p:spPr bwMode="auto">
          <a:xfrm>
            <a:off x="5362575" y="2865438"/>
            <a:ext cx="706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EMPTY</a:t>
            </a:r>
          </a:p>
        </p:txBody>
      </p:sp>
      <p:sp>
        <p:nvSpPr>
          <p:cNvPr id="642078" name="Rectangle 30"/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SP</a:t>
            </a:r>
          </a:p>
        </p:txBody>
      </p:sp>
      <p:sp>
        <p:nvSpPr>
          <p:cNvPr id="642079" name="Rectangle 31"/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0" name="Arc 32"/>
          <p:cNvSpPr>
            <a:spLocks/>
          </p:cNvSpPr>
          <p:nvPr/>
        </p:nvSpPr>
        <p:spPr bwMode="auto">
          <a:xfrm>
            <a:off x="6359525" y="3740150"/>
            <a:ext cx="122238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1" name="Line 33"/>
          <p:cNvSpPr>
            <a:spLocks noChangeShapeType="1"/>
          </p:cNvSpPr>
          <p:nvPr/>
        </p:nvSpPr>
        <p:spPr bwMode="auto">
          <a:xfrm>
            <a:off x="5678488" y="3794125"/>
            <a:ext cx="698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3" name="Rectangle 35"/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4" name="Rectangle 36"/>
          <p:cNvSpPr>
            <a:spLocks noChangeArrowheads="1"/>
          </p:cNvSpPr>
          <p:nvPr/>
        </p:nvSpPr>
        <p:spPr bwMode="auto">
          <a:xfrm>
            <a:off x="6897688" y="456406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DR</a:t>
            </a:r>
          </a:p>
        </p:txBody>
      </p:sp>
      <p:sp>
        <p:nvSpPr>
          <p:cNvPr id="642085" name="Rectangle 37"/>
          <p:cNvSpPr>
            <a:spLocks noChangeArrowheads="1"/>
          </p:cNvSpPr>
          <p:nvPr/>
        </p:nvSpPr>
        <p:spPr bwMode="auto">
          <a:xfrm>
            <a:off x="4960938" y="2593975"/>
            <a:ext cx="642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Flags</a:t>
            </a:r>
          </a:p>
        </p:txBody>
      </p:sp>
      <p:sp>
        <p:nvSpPr>
          <p:cNvPr id="642086" name="Rectangle 38"/>
          <p:cNvSpPr>
            <a:spLocks noChangeArrowheads="1"/>
          </p:cNvSpPr>
          <p:nvPr/>
        </p:nvSpPr>
        <p:spPr bwMode="auto">
          <a:xfrm>
            <a:off x="4614863" y="3424238"/>
            <a:ext cx="13033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Stack pointer</a:t>
            </a:r>
          </a:p>
        </p:txBody>
      </p:sp>
      <p:sp>
        <p:nvSpPr>
          <p:cNvPr id="642087" name="Rectangle 39"/>
          <p:cNvSpPr>
            <a:spLocks noChangeArrowheads="1"/>
          </p:cNvSpPr>
          <p:nvPr/>
        </p:nvSpPr>
        <p:spPr bwMode="auto">
          <a:xfrm>
            <a:off x="6826250" y="2293938"/>
            <a:ext cx="6334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stack</a:t>
            </a:r>
          </a:p>
        </p:txBody>
      </p:sp>
      <p:sp>
        <p:nvSpPr>
          <p:cNvPr id="642088" name="Line 40"/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9" name="Rectangle 41"/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f01159442_win3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f89715846_win32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89715846_Ocean presentation_RVA_v4.potx" id="{354FE8D4-E883-4E79-A422-6A1915D44872}" vid="{AAC9F203-D7BC-4B95-936D-67F55828A5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tf01159442_win32</Template>
  <TotalTime>1285</TotalTime>
  <Words>1927</Words>
  <Application>Microsoft Office PowerPoint</Application>
  <PresentationFormat>On-screen Show (4:3)</PresentationFormat>
  <Paragraphs>465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tf01159442_win32</vt:lpstr>
      <vt:lpstr>tf89715846_win32</vt:lpstr>
      <vt:lpstr>Central Processing Unit</vt:lpstr>
      <vt:lpstr>Central Processing Unit</vt:lpstr>
      <vt:lpstr>MAJOR  COMPONENTS  OF  CPU</vt:lpstr>
      <vt:lpstr>GENERAL  REGISTER  ORGANIZATION</vt:lpstr>
      <vt:lpstr>GENERAL  REGISTER  ORGANIZATION</vt:lpstr>
      <vt:lpstr>GENERAL  REGISTER  ORGANIZATION</vt:lpstr>
      <vt:lpstr>ALU  CONTROL</vt:lpstr>
      <vt:lpstr>Stack Organization</vt:lpstr>
      <vt:lpstr>REGISTER  STACK  ORGANIZATION</vt:lpstr>
      <vt:lpstr>MEMORY  STACK  ORGANIZATION</vt:lpstr>
      <vt:lpstr>Reverse Police notation</vt:lpstr>
      <vt:lpstr>Reverse Police notation</vt:lpstr>
      <vt:lpstr>Reverse Police notation</vt:lpstr>
      <vt:lpstr>Instruction Formats</vt:lpstr>
      <vt:lpstr>Instruction Formats (Cont.)</vt:lpstr>
      <vt:lpstr>Instruction Formats (Cont.)</vt:lpstr>
      <vt:lpstr>Instruction Formats (Cont.)</vt:lpstr>
      <vt:lpstr>Instruction Formats (Cont.)</vt:lpstr>
      <vt:lpstr>ADDRESSING  MODES</vt:lpstr>
      <vt:lpstr>TYPES  OF  ADDRESSING  MODES</vt:lpstr>
      <vt:lpstr>TYPES  OF  ADDRESSING  MODES</vt:lpstr>
      <vt:lpstr>TYPES  OF  ADDRESSING  MODES</vt:lpstr>
      <vt:lpstr>Slide 23</vt:lpstr>
      <vt:lpstr>ADDRESSING  MODES - EXAMPLES </vt:lpstr>
      <vt:lpstr>ADDRESSING  MODES - EXAMPLES 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RISC:  REDUCED INSTRUCTION SET COMPUTERS</vt:lpstr>
      <vt:lpstr>COMPLEX  INSTRUCTION  SET COMPUTERS: CISC</vt:lpstr>
      <vt:lpstr>PHYLOSOPHY  OF  RISC</vt:lpstr>
      <vt:lpstr>CHARACTERISTICS  OF  RISC</vt:lpstr>
      <vt:lpstr>CHARACTERISTICS  OF  RISC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Microprogrammed Control Unit</dc:title>
  <dc:creator>User</dc:creator>
  <cp:lastModifiedBy>User</cp:lastModifiedBy>
  <cp:revision>274</cp:revision>
  <dcterms:created xsi:type="dcterms:W3CDTF">2006-08-16T00:00:00Z</dcterms:created>
  <dcterms:modified xsi:type="dcterms:W3CDTF">2022-02-12T07:42:15Z</dcterms:modified>
</cp:coreProperties>
</file>