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94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extLst>
      <p:ext uri="{BB962C8B-B14F-4D97-AF65-F5344CB8AC3E}">
        <p14:creationId xmlns:p14="http://schemas.microsoft.com/office/powerpoint/2010/main" val="147874007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baseline="0">
              <a:solidFill>
                <a:schemeClr val="dk1"/>
              </a:solidFill>
              <a:latin typeface="Calibri"/>
              <a:ea typeface="Calibri"/>
              <a:cs typeface="Calibri"/>
              <a:sym typeface="Calibri"/>
            </a:endParaRPr>
          </a:p>
        </p:txBody>
      </p:sp>
      <p:sp>
        <p:nvSpPr>
          <p:cNvPr id="105" name="Shape 10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baseline="0">
                <a:solidFill>
                  <a:schemeClr val="dk1"/>
                </a:solidFill>
                <a:latin typeface="Calibri"/>
                <a:ea typeface="Calibri"/>
                <a:cs typeface="Calibri"/>
                <a:sym typeface="Calibri"/>
              </a:rPr>
              <a:t>2</a:t>
            </a:fld>
            <a:endParaRPr lang="en-US" sz="1200" b="0" i="0" u="none" strike="noStrike" cap="none" baseline="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23" name="Shape 1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29" name="Shape 1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685800" y="1371600"/>
            <a:ext cx="7848599" cy="1927224"/>
          </a:xfrm>
          <a:prstGeom prst="rect">
            <a:avLst/>
          </a:prstGeom>
          <a:noFill/>
          <a:ln>
            <a:noFill/>
          </a:ln>
        </p:spPr>
        <p:txBody>
          <a:bodyPr lIns="91425" tIns="91425" rIns="91425" bIns="91425" anchor="b" anchorCtr="0"/>
          <a:lstStyle>
            <a:lvl1pPr marL="0" marR="0" indent="0" algn="l" rtl="0">
              <a:spcBef>
                <a:spcPts val="0"/>
              </a:spcBef>
              <a:buClr>
                <a:schemeClr val="dk2"/>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8" name="Shape 18"/>
          <p:cNvSpPr txBox="1">
            <a:spLocks noGrp="1"/>
          </p:cNvSpPr>
          <p:nvPr>
            <p:ph type="subTitle" idx="1"/>
          </p:nvPr>
        </p:nvSpPr>
        <p:spPr>
          <a:xfrm>
            <a:off x="685800" y="3505200"/>
            <a:ext cx="6400799" cy="1752600"/>
          </a:xfrm>
          <a:prstGeom prst="rect">
            <a:avLst/>
          </a:prstGeom>
          <a:noFill/>
          <a:ln>
            <a:noFill/>
          </a:ln>
        </p:spPr>
        <p:txBody>
          <a:bodyPr lIns="91425" tIns="91425" rIns="91425" bIns="91425" anchor="t" anchorCtr="0"/>
          <a:lstStyle>
            <a:lvl1pPr marL="0" marR="0" indent="0" algn="l" rtl="0">
              <a:spcBef>
                <a:spcPts val="480"/>
              </a:spcBef>
              <a:buClr>
                <a:schemeClr val="accent1"/>
              </a:buClr>
              <a:buFont typeface="Arial"/>
              <a:buNone/>
              <a:defRPr/>
            </a:lvl1pPr>
            <a:lvl2pPr marL="457200" marR="0" indent="0" algn="ctr" rtl="0">
              <a:spcBef>
                <a:spcPts val="400"/>
              </a:spcBef>
              <a:buClr>
                <a:schemeClr val="accent1"/>
              </a:buClr>
              <a:buFont typeface="Arial"/>
              <a:buNone/>
              <a:defRPr/>
            </a:lvl2pPr>
            <a:lvl3pPr marL="914400" marR="0" indent="0" algn="ctr" rtl="0">
              <a:spcBef>
                <a:spcPts val="360"/>
              </a:spcBef>
              <a:buClr>
                <a:schemeClr val="accent1"/>
              </a:buClr>
              <a:buFont typeface="Arial"/>
              <a:buNone/>
              <a:defRPr/>
            </a:lvl3pPr>
            <a:lvl4pPr marL="1371600" marR="0" indent="0" algn="ctr" rtl="0">
              <a:spcBef>
                <a:spcPts val="320"/>
              </a:spcBef>
              <a:buClr>
                <a:schemeClr val="accent1"/>
              </a:buClr>
              <a:buFont typeface="Arial"/>
              <a:buNone/>
              <a:defRPr/>
            </a:lvl4pPr>
            <a:lvl5pPr marL="1828800" marR="0" indent="0" algn="ctr" rtl="0">
              <a:spcBef>
                <a:spcPts val="280"/>
              </a:spcBef>
              <a:buClr>
                <a:schemeClr val="accent1"/>
              </a:buClr>
              <a:buFont typeface="Arial"/>
              <a:buNone/>
              <a:defRPr/>
            </a:lvl5pPr>
            <a:lvl6pPr marL="2286000" marR="0" indent="0" algn="ctr" rtl="0">
              <a:spcBef>
                <a:spcPts val="260"/>
              </a:spcBef>
              <a:buClr>
                <a:schemeClr val="accent1"/>
              </a:buClr>
              <a:buFont typeface="Arial"/>
              <a:buNone/>
              <a:defRPr/>
            </a:lvl6pPr>
            <a:lvl7pPr marL="2743200" marR="0" indent="0" algn="ctr" rtl="0">
              <a:spcBef>
                <a:spcPts val="260"/>
              </a:spcBef>
              <a:buClr>
                <a:schemeClr val="accent1"/>
              </a:buClr>
              <a:buFont typeface="Arial"/>
              <a:buNone/>
              <a:defRPr/>
            </a:lvl7pPr>
            <a:lvl8pPr marL="3200400" marR="0" indent="0" algn="ctr" rtl="0">
              <a:spcBef>
                <a:spcPts val="260"/>
              </a:spcBef>
              <a:buClr>
                <a:schemeClr val="accent1"/>
              </a:buClr>
              <a:buFont typeface="Arial"/>
              <a:buNone/>
              <a:defRPr/>
            </a:lvl8pPr>
            <a:lvl9pPr marL="3657600" marR="0" indent="0" algn="ctr" rtl="0">
              <a:spcBef>
                <a:spcPts val="260"/>
              </a:spcBef>
              <a:buClr>
                <a:schemeClr val="accent1"/>
              </a:buClr>
              <a:buFont typeface="Arial"/>
              <a:buNone/>
              <a:defRPr/>
            </a:lvl9pPr>
          </a:lstStyle>
          <a:p>
            <a:endParaRPr/>
          </a:p>
        </p:txBody>
      </p:sp>
      <p:sp>
        <p:nvSpPr>
          <p:cNvPr id="19" name="Shape 19"/>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0" name="Shape 20"/>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1" name="Shape 21"/>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lvl1pPr marL="0" marR="0" indent="0" algn="l"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US"/>
              <a:t>‹#›</a:t>
            </a:fld>
            <a:endParaRPr lang="en-US"/>
          </a:p>
        </p:txBody>
      </p:sp>
      <p:cxnSp>
        <p:nvCxnSpPr>
          <p:cNvPr id="22" name="Shape 22"/>
          <p:cNvCxnSpPr/>
          <p:nvPr/>
        </p:nvCxnSpPr>
        <p:spPr>
          <a:xfrm>
            <a:off x="685800" y="3398519"/>
            <a:ext cx="7848599" cy="1587"/>
          </a:xfrm>
          <a:prstGeom prst="straightConnector1">
            <a:avLst/>
          </a:prstGeom>
          <a:noFill/>
          <a:ln w="19050" cap="flat">
            <a:solidFill>
              <a:schemeClr val="dk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algn="l" rtl="0">
              <a:spcBef>
                <a:spcPts val="0"/>
              </a:spcBef>
              <a:buClr>
                <a:schemeClr val="dk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rot="5400000">
            <a:off x="2133599" y="-76200"/>
            <a:ext cx="4876799" cy="8229600"/>
          </a:xfrm>
          <a:prstGeom prst="rect">
            <a:avLst/>
          </a:prstGeom>
          <a:noFill/>
          <a:ln>
            <a:noFill/>
          </a:ln>
        </p:spPr>
        <p:txBody>
          <a:bodyPr lIns="91425" tIns="91425" rIns="91425" bIns="91425" anchor="t" anchorCtr="0"/>
          <a:lstStyle>
            <a:lvl1pPr marL="182880" indent="-53339" algn="l" rtl="0">
              <a:spcBef>
                <a:spcPts val="480"/>
              </a:spcBef>
              <a:buClr>
                <a:schemeClr val="accent1"/>
              </a:buClr>
              <a:buFont typeface="Arial"/>
              <a:buChar char="•"/>
              <a:defRPr/>
            </a:lvl1pPr>
            <a:lvl2pPr marL="457200" indent="-82550" algn="l" rtl="0">
              <a:spcBef>
                <a:spcPts val="400"/>
              </a:spcBef>
              <a:buClr>
                <a:schemeClr val="accent1"/>
              </a:buClr>
              <a:buFont typeface="Arial"/>
              <a:buChar char="•"/>
              <a:defRPr/>
            </a:lvl2pPr>
            <a:lvl3pPr marL="731520" indent="-82550" algn="l" rtl="0">
              <a:spcBef>
                <a:spcPts val="360"/>
              </a:spcBef>
              <a:buClr>
                <a:schemeClr val="accent1"/>
              </a:buClr>
              <a:buFont typeface="Arial"/>
              <a:buChar char="•"/>
              <a:defRPr/>
            </a:lvl3pPr>
            <a:lvl4pPr marL="1005839" indent="-91439" algn="l" rtl="0">
              <a:spcBef>
                <a:spcPts val="320"/>
              </a:spcBef>
              <a:buClr>
                <a:schemeClr val="accent1"/>
              </a:buClr>
              <a:buFont typeface="Arial"/>
              <a:buChar char="•"/>
              <a:defRPr/>
            </a:lvl4pPr>
            <a:lvl5pPr marL="1188720" indent="-58419" algn="l" rtl="0">
              <a:spcBef>
                <a:spcPts val="280"/>
              </a:spcBef>
              <a:buClr>
                <a:schemeClr val="accent1"/>
              </a:buClr>
              <a:buFont typeface="Arial"/>
              <a:buChar char="•"/>
              <a:defRPr/>
            </a:lvl5pPr>
            <a:lvl6pPr marL="1371600" indent="-107950" algn="l" rtl="0">
              <a:spcBef>
                <a:spcPts val="260"/>
              </a:spcBef>
              <a:buClr>
                <a:schemeClr val="accent1"/>
              </a:buClr>
              <a:buFont typeface="Arial"/>
              <a:buChar char="•"/>
              <a:defRPr/>
            </a:lvl6pPr>
            <a:lvl7pPr marL="1554480" indent="-100330" algn="l" rtl="0">
              <a:spcBef>
                <a:spcPts val="260"/>
              </a:spcBef>
              <a:buClr>
                <a:schemeClr val="accent1"/>
              </a:buClr>
              <a:buFont typeface="Arial"/>
              <a:buChar char="•"/>
              <a:defRPr/>
            </a:lvl7pPr>
            <a:lvl8pPr marL="1737360" indent="-105410" algn="l" rtl="0">
              <a:spcBef>
                <a:spcPts val="260"/>
              </a:spcBef>
              <a:buClr>
                <a:schemeClr val="accent1"/>
              </a:buClr>
              <a:buFont typeface="Arial"/>
              <a:buChar char="•"/>
              <a:defRPr/>
            </a:lvl8pPr>
            <a:lvl9pPr marL="1920240" indent="-110489" algn="l" rtl="0">
              <a:spcBef>
                <a:spcPts val="260"/>
              </a:spcBef>
              <a:buClr>
                <a:schemeClr val="accent1"/>
              </a:buClr>
              <a:buFont typeface="Arial"/>
              <a:buChar char="•"/>
              <a:defRPr/>
            </a:lvl9pPr>
          </a:lstStyle>
          <a:p>
            <a:endParaRPr/>
          </a:p>
        </p:txBody>
      </p:sp>
      <p:sp>
        <p:nvSpPr>
          <p:cNvPr id="80" name="Shape 80"/>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1" name="Shape 81"/>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2" name="Shape 82"/>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lvl1pPr marL="0" marR="0" indent="0" algn="l"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rot="5400000">
            <a:off x="4724399" y="2514600"/>
            <a:ext cx="5867400" cy="2057400"/>
          </a:xfrm>
          <a:prstGeom prst="rect">
            <a:avLst/>
          </a:prstGeom>
          <a:noFill/>
          <a:ln>
            <a:noFill/>
          </a:ln>
        </p:spPr>
        <p:txBody>
          <a:bodyPr lIns="91425" tIns="91425" rIns="91425" bIns="91425" anchor="b" anchorCtr="0"/>
          <a:lstStyle>
            <a:lvl1pPr algn="l" rtl="0">
              <a:spcBef>
                <a:spcPts val="0"/>
              </a:spcBef>
              <a:buClr>
                <a:schemeClr val="dk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5" name="Shape 85"/>
          <p:cNvSpPr txBox="1">
            <a:spLocks noGrp="1"/>
          </p:cNvSpPr>
          <p:nvPr>
            <p:ph type="body" idx="1"/>
          </p:nvPr>
        </p:nvSpPr>
        <p:spPr>
          <a:xfrm rot="5400000">
            <a:off x="533400" y="533400"/>
            <a:ext cx="5867400" cy="6019799"/>
          </a:xfrm>
          <a:prstGeom prst="rect">
            <a:avLst/>
          </a:prstGeom>
          <a:noFill/>
          <a:ln>
            <a:noFill/>
          </a:ln>
        </p:spPr>
        <p:txBody>
          <a:bodyPr lIns="91425" tIns="91425" rIns="91425" bIns="91425" anchor="t" anchorCtr="0"/>
          <a:lstStyle>
            <a:lvl1pPr marL="182880" indent="-53339" algn="l" rtl="0">
              <a:spcBef>
                <a:spcPts val="480"/>
              </a:spcBef>
              <a:buClr>
                <a:schemeClr val="accent1"/>
              </a:buClr>
              <a:buFont typeface="Arial"/>
              <a:buChar char="•"/>
              <a:defRPr/>
            </a:lvl1pPr>
            <a:lvl2pPr marL="457200" indent="-82550" algn="l" rtl="0">
              <a:spcBef>
                <a:spcPts val="400"/>
              </a:spcBef>
              <a:buClr>
                <a:schemeClr val="accent1"/>
              </a:buClr>
              <a:buFont typeface="Arial"/>
              <a:buChar char="•"/>
              <a:defRPr/>
            </a:lvl2pPr>
            <a:lvl3pPr marL="731520" indent="-82550" algn="l" rtl="0">
              <a:spcBef>
                <a:spcPts val="360"/>
              </a:spcBef>
              <a:buClr>
                <a:schemeClr val="accent1"/>
              </a:buClr>
              <a:buFont typeface="Arial"/>
              <a:buChar char="•"/>
              <a:defRPr/>
            </a:lvl3pPr>
            <a:lvl4pPr marL="1005839" indent="-91439" algn="l" rtl="0">
              <a:spcBef>
                <a:spcPts val="320"/>
              </a:spcBef>
              <a:buClr>
                <a:schemeClr val="accent1"/>
              </a:buClr>
              <a:buFont typeface="Arial"/>
              <a:buChar char="•"/>
              <a:defRPr/>
            </a:lvl4pPr>
            <a:lvl5pPr marL="1188720" indent="-58419" algn="l" rtl="0">
              <a:spcBef>
                <a:spcPts val="280"/>
              </a:spcBef>
              <a:buClr>
                <a:schemeClr val="accent1"/>
              </a:buClr>
              <a:buFont typeface="Arial"/>
              <a:buChar char="•"/>
              <a:defRPr/>
            </a:lvl5pPr>
            <a:lvl6pPr marL="1371600" indent="-107950" algn="l" rtl="0">
              <a:spcBef>
                <a:spcPts val="260"/>
              </a:spcBef>
              <a:buClr>
                <a:schemeClr val="accent1"/>
              </a:buClr>
              <a:buFont typeface="Arial"/>
              <a:buChar char="•"/>
              <a:defRPr/>
            </a:lvl6pPr>
            <a:lvl7pPr marL="1554480" indent="-100330" algn="l" rtl="0">
              <a:spcBef>
                <a:spcPts val="260"/>
              </a:spcBef>
              <a:buClr>
                <a:schemeClr val="accent1"/>
              </a:buClr>
              <a:buFont typeface="Arial"/>
              <a:buChar char="•"/>
              <a:defRPr/>
            </a:lvl7pPr>
            <a:lvl8pPr marL="1737360" indent="-105410" algn="l" rtl="0">
              <a:spcBef>
                <a:spcPts val="260"/>
              </a:spcBef>
              <a:buClr>
                <a:schemeClr val="accent1"/>
              </a:buClr>
              <a:buFont typeface="Arial"/>
              <a:buChar char="•"/>
              <a:defRPr/>
            </a:lvl8pPr>
            <a:lvl9pPr marL="1920240" indent="-110489" algn="l" rtl="0">
              <a:spcBef>
                <a:spcPts val="260"/>
              </a:spcBef>
              <a:buClr>
                <a:schemeClr val="accent1"/>
              </a:buClr>
              <a:buFont typeface="Arial"/>
              <a:buChar char="•"/>
              <a:defRPr/>
            </a:lvl9pPr>
          </a:lstStyle>
          <a:p>
            <a:endParaRPr/>
          </a:p>
        </p:txBody>
      </p:sp>
      <p:sp>
        <p:nvSpPr>
          <p:cNvPr id="86" name="Shape 86"/>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7" name="Shape 87"/>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8" name="Shape 88"/>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lvl1pPr marL="0" marR="0" indent="0" algn="l"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457200" y="792079"/>
            <a:ext cx="2139695" cy="1261871"/>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5" name="Shape 25"/>
          <p:cNvSpPr txBox="1">
            <a:spLocks noGrp="1"/>
          </p:cNvSpPr>
          <p:nvPr>
            <p:ph type="body" idx="1"/>
          </p:nvPr>
        </p:nvSpPr>
        <p:spPr>
          <a:xfrm>
            <a:off x="2971800" y="792079"/>
            <a:ext cx="5714999" cy="557783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 name="Shape 26"/>
          <p:cNvSpPr txBox="1">
            <a:spLocks noGrp="1"/>
          </p:cNvSpPr>
          <p:nvPr>
            <p:ph type="body" idx="2"/>
          </p:nvPr>
        </p:nvSpPr>
        <p:spPr>
          <a:xfrm>
            <a:off x="457200" y="2130551"/>
            <a:ext cx="2139695" cy="4243615"/>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27" name="Shape 27"/>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8" name="Shape 28"/>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9" name="Shape 29"/>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lvl1pPr marL="0" marR="0" indent="0" algn="l"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US"/>
              <a:t>‹#›</a:t>
            </a:fld>
            <a:endParaRPr lang="en-US"/>
          </a:p>
        </p:txBody>
      </p:sp>
      <p:cxnSp>
        <p:nvCxnSpPr>
          <p:cNvPr id="30" name="Shape 30"/>
          <p:cNvCxnSpPr/>
          <p:nvPr/>
        </p:nvCxnSpPr>
        <p:spPr>
          <a:xfrm rot="5400000">
            <a:off x="-13115" y="3580205"/>
            <a:ext cx="5577839" cy="1587"/>
          </a:xfrm>
          <a:prstGeom prst="straightConnector1">
            <a:avLst/>
          </a:prstGeom>
          <a:noFill/>
          <a:ln w="19050" cap="flat">
            <a:solidFill>
              <a:schemeClr val="dk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algn="l" rtl="0">
              <a:spcBef>
                <a:spcPts val="0"/>
              </a:spcBef>
              <a:buClr>
                <a:schemeClr val="dk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3" name="Shape 33"/>
          <p:cNvSpPr txBox="1">
            <a:spLocks noGrp="1"/>
          </p:cNvSpPr>
          <p:nvPr>
            <p:ph type="body" idx="1"/>
          </p:nvPr>
        </p:nvSpPr>
        <p:spPr>
          <a:xfrm>
            <a:off x="457200" y="1600200"/>
            <a:ext cx="8229600" cy="4876799"/>
          </a:xfrm>
          <a:prstGeom prst="rect">
            <a:avLst/>
          </a:prstGeom>
          <a:noFill/>
          <a:ln>
            <a:noFill/>
          </a:ln>
        </p:spPr>
        <p:txBody>
          <a:bodyPr lIns="91425" tIns="91425" rIns="91425" bIns="91425" anchor="t" anchorCtr="0"/>
          <a:lstStyle>
            <a:lvl1pPr marL="182880" indent="-53339" algn="l" rtl="0">
              <a:spcBef>
                <a:spcPts val="480"/>
              </a:spcBef>
              <a:buClr>
                <a:schemeClr val="accent1"/>
              </a:buClr>
              <a:buFont typeface="Arial"/>
              <a:buChar char="•"/>
              <a:defRPr/>
            </a:lvl1pPr>
            <a:lvl2pPr marL="457200" indent="-82550" algn="l" rtl="0">
              <a:spcBef>
                <a:spcPts val="400"/>
              </a:spcBef>
              <a:buClr>
                <a:schemeClr val="accent1"/>
              </a:buClr>
              <a:buFont typeface="Arial"/>
              <a:buChar char="•"/>
              <a:defRPr/>
            </a:lvl2pPr>
            <a:lvl3pPr marL="731520" indent="-82550" algn="l" rtl="0">
              <a:spcBef>
                <a:spcPts val="360"/>
              </a:spcBef>
              <a:buClr>
                <a:schemeClr val="accent1"/>
              </a:buClr>
              <a:buFont typeface="Arial"/>
              <a:buChar char="•"/>
              <a:defRPr/>
            </a:lvl3pPr>
            <a:lvl4pPr marL="1005839" indent="-91439" algn="l" rtl="0">
              <a:spcBef>
                <a:spcPts val="320"/>
              </a:spcBef>
              <a:buClr>
                <a:schemeClr val="accent1"/>
              </a:buClr>
              <a:buFont typeface="Arial"/>
              <a:buChar char="•"/>
              <a:defRPr/>
            </a:lvl4pPr>
            <a:lvl5pPr marL="1188720" indent="-58419" algn="l" rtl="0">
              <a:spcBef>
                <a:spcPts val="280"/>
              </a:spcBef>
              <a:buClr>
                <a:schemeClr val="accent1"/>
              </a:buClr>
              <a:buFont typeface="Arial"/>
              <a:buChar char="•"/>
              <a:defRPr/>
            </a:lvl5pPr>
            <a:lvl6pPr marL="1371600" indent="-107950" algn="l" rtl="0">
              <a:spcBef>
                <a:spcPts val="260"/>
              </a:spcBef>
              <a:buClr>
                <a:schemeClr val="accent1"/>
              </a:buClr>
              <a:buFont typeface="Arial"/>
              <a:buChar char="•"/>
              <a:defRPr/>
            </a:lvl6pPr>
            <a:lvl7pPr marL="1554480" indent="-100330" algn="l" rtl="0">
              <a:spcBef>
                <a:spcPts val="260"/>
              </a:spcBef>
              <a:buClr>
                <a:schemeClr val="accent1"/>
              </a:buClr>
              <a:buFont typeface="Arial"/>
              <a:buChar char="•"/>
              <a:defRPr/>
            </a:lvl7pPr>
            <a:lvl8pPr marL="1737360" indent="-105410" algn="l" rtl="0">
              <a:spcBef>
                <a:spcPts val="260"/>
              </a:spcBef>
              <a:buClr>
                <a:schemeClr val="accent1"/>
              </a:buClr>
              <a:buFont typeface="Arial"/>
              <a:buChar char="•"/>
              <a:defRPr/>
            </a:lvl8pPr>
            <a:lvl9pPr marL="1920240" indent="-110489" algn="l" rtl="0">
              <a:spcBef>
                <a:spcPts val="260"/>
              </a:spcBef>
              <a:buClr>
                <a:schemeClr val="accent1"/>
              </a:buClr>
              <a:buFont typeface="Arial"/>
              <a:buChar char="•"/>
              <a:defRPr/>
            </a:lvl9pPr>
          </a:lstStyle>
          <a:p>
            <a:endParaRPr/>
          </a:p>
        </p:txBody>
      </p:sp>
      <p:sp>
        <p:nvSpPr>
          <p:cNvPr id="34" name="Shape 34"/>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5" name="Shape 35"/>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6" name="Shape 36"/>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lvl1pPr marL="0" marR="0" indent="0" algn="l"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722312" y="2362200"/>
            <a:ext cx="7772400" cy="2200275"/>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1"/>
          </p:nvPr>
        </p:nvSpPr>
        <p:spPr>
          <a:xfrm>
            <a:off x="722312" y="4626864"/>
            <a:ext cx="7772400" cy="1500187"/>
          </a:xfrm>
          <a:prstGeom prst="rect">
            <a:avLst/>
          </a:prstGeom>
          <a:noFill/>
          <a:ln>
            <a:noFill/>
          </a:ln>
        </p:spPr>
        <p:txBody>
          <a:bodyPr lIns="91425" tIns="91425" rIns="91425" bIns="91425" anchor="t" anchorCtr="0"/>
          <a:lstStyle>
            <a:lvl1pPr marL="0" indent="0" rtl="0">
              <a:spcBef>
                <a:spcPts val="0"/>
              </a:spcBef>
              <a:buClr>
                <a:schemeClr val="lt2"/>
              </a:buClr>
              <a:buFont typeface="Arial"/>
              <a:buNone/>
              <a:defRPr/>
            </a:lvl1pPr>
            <a:lvl2pPr marL="457200" indent="0" rtl="0">
              <a:spcBef>
                <a:spcPts val="0"/>
              </a:spcBef>
              <a:buClr>
                <a:schemeClr val="lt1"/>
              </a:buClr>
              <a:buFont typeface="Arial"/>
              <a:buNone/>
              <a:defRPr/>
            </a:lvl2pPr>
            <a:lvl3pPr marL="914400" indent="0" rtl="0">
              <a:spcBef>
                <a:spcPts val="0"/>
              </a:spcBef>
              <a:buClr>
                <a:schemeClr val="lt1"/>
              </a:buClr>
              <a:buFont typeface="Arial"/>
              <a:buNone/>
              <a:defRPr/>
            </a:lvl3pPr>
            <a:lvl4pPr marL="1371600" indent="0" rtl="0">
              <a:spcBef>
                <a:spcPts val="0"/>
              </a:spcBef>
              <a:buClr>
                <a:schemeClr val="lt1"/>
              </a:buClr>
              <a:buFont typeface="Arial"/>
              <a:buNone/>
              <a:defRPr/>
            </a:lvl4pPr>
            <a:lvl5pPr marL="1828800" indent="0" rtl="0">
              <a:spcBef>
                <a:spcPts val="0"/>
              </a:spcBef>
              <a:buClr>
                <a:schemeClr val="lt1"/>
              </a:buClr>
              <a:buFont typeface="Arial"/>
              <a:buNone/>
              <a:defRPr/>
            </a:lvl5pPr>
            <a:lvl6pPr marL="2286000" indent="0" rtl="0">
              <a:spcBef>
                <a:spcPts val="0"/>
              </a:spcBef>
              <a:buClr>
                <a:schemeClr val="lt1"/>
              </a:buClr>
              <a:buFont typeface="Arial"/>
              <a:buNone/>
              <a:defRPr/>
            </a:lvl6pPr>
            <a:lvl7pPr marL="2743200" indent="0" rtl="0">
              <a:spcBef>
                <a:spcPts val="0"/>
              </a:spcBef>
              <a:buClr>
                <a:schemeClr val="lt1"/>
              </a:buClr>
              <a:buFont typeface="Arial"/>
              <a:buNone/>
              <a:defRPr/>
            </a:lvl7pPr>
            <a:lvl8pPr marL="3200400" indent="0" rtl="0">
              <a:spcBef>
                <a:spcPts val="0"/>
              </a:spcBef>
              <a:buClr>
                <a:schemeClr val="lt1"/>
              </a:buClr>
              <a:buFont typeface="Arial"/>
              <a:buNone/>
              <a:defRPr/>
            </a:lvl8pPr>
            <a:lvl9pPr marL="3657600" indent="0" rtl="0">
              <a:spcBef>
                <a:spcPts val="0"/>
              </a:spcBef>
              <a:buClr>
                <a:schemeClr val="lt1"/>
              </a:buClr>
              <a:buFont typeface="Arial"/>
              <a:buNone/>
              <a:defRPr/>
            </a:lvl9pPr>
          </a:lstStyle>
          <a:p>
            <a:endParaRPr/>
          </a:p>
        </p:txBody>
      </p:sp>
      <p:sp>
        <p:nvSpPr>
          <p:cNvPr id="40" name="Shape 40"/>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1" name="Shape 41"/>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2" name="Shape 42"/>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lvl1pPr marL="0" marR="0" indent="0" algn="l"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US"/>
              <a:t>‹#›</a:t>
            </a:fld>
            <a:endParaRPr lang="en-US"/>
          </a:p>
        </p:txBody>
      </p:sp>
      <p:cxnSp>
        <p:nvCxnSpPr>
          <p:cNvPr id="43" name="Shape 43"/>
          <p:cNvCxnSpPr/>
          <p:nvPr/>
        </p:nvCxnSpPr>
        <p:spPr>
          <a:xfrm>
            <a:off x="731520" y="4599432"/>
            <a:ext cx="7848599" cy="1587"/>
          </a:xfrm>
          <a:prstGeom prst="straightConnector1">
            <a:avLst/>
          </a:prstGeom>
          <a:noFill/>
          <a:ln w="19050" cap="flat">
            <a:solidFill>
              <a:schemeClr val="l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algn="l" rtl="0">
              <a:spcBef>
                <a:spcPts val="0"/>
              </a:spcBef>
              <a:buClr>
                <a:schemeClr val="dk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body" idx="1"/>
          </p:nvPr>
        </p:nvSpPr>
        <p:spPr>
          <a:xfrm>
            <a:off x="457200" y="1673351"/>
            <a:ext cx="4038599" cy="471830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7" name="Shape 47"/>
          <p:cNvSpPr txBox="1">
            <a:spLocks noGrp="1"/>
          </p:cNvSpPr>
          <p:nvPr>
            <p:ph type="body" idx="2"/>
          </p:nvPr>
        </p:nvSpPr>
        <p:spPr>
          <a:xfrm>
            <a:off x="4648200" y="1673351"/>
            <a:ext cx="4038599" cy="471830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 name="Shape 48"/>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9" name="Shape 49"/>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0" name="Shape 50"/>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lvl1pPr marL="0" marR="0" indent="0" algn="l"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3" name="Shape 53"/>
          <p:cNvSpPr txBox="1">
            <a:spLocks noGrp="1"/>
          </p:cNvSpPr>
          <p:nvPr>
            <p:ph type="body" idx="1"/>
          </p:nvPr>
        </p:nvSpPr>
        <p:spPr>
          <a:xfrm>
            <a:off x="457200" y="1676400"/>
            <a:ext cx="3931919" cy="639762"/>
          </a:xfrm>
          <a:prstGeom prst="rect">
            <a:avLst/>
          </a:prstGeom>
          <a:noFill/>
          <a:ln>
            <a:noFill/>
          </a:ln>
        </p:spPr>
        <p:txBody>
          <a:bodyPr lIns="91425" tIns="91425" rIns="91425" bIns="91425" anchor="ctr" anchorCtr="0"/>
          <a:lstStyle>
            <a:lvl1pPr marL="0" indent="0" algn="ctr" rtl="0">
              <a:spcBef>
                <a:spcPts val="0"/>
              </a:spcBef>
              <a:buClr>
                <a:schemeClr val="dk2"/>
              </a:buClr>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4" name="Shape 54"/>
          <p:cNvSpPr txBox="1">
            <a:spLocks noGrp="1"/>
          </p:cNvSpPr>
          <p:nvPr>
            <p:ph type="body" idx="2"/>
          </p:nvPr>
        </p:nvSpPr>
        <p:spPr>
          <a:xfrm>
            <a:off x="457200" y="2438400"/>
            <a:ext cx="3931919"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3"/>
          </p:nvPr>
        </p:nvSpPr>
        <p:spPr>
          <a:xfrm>
            <a:off x="4754880" y="1676400"/>
            <a:ext cx="3931919" cy="639762"/>
          </a:xfrm>
          <a:prstGeom prst="rect">
            <a:avLst/>
          </a:prstGeom>
          <a:noFill/>
          <a:ln>
            <a:noFill/>
          </a:ln>
        </p:spPr>
        <p:txBody>
          <a:bodyPr lIns="91425" tIns="91425" rIns="91425" bIns="91425" anchor="ctr" anchorCtr="0"/>
          <a:lstStyle>
            <a:lvl1pPr marL="0" indent="0" algn="ctr" rtl="0">
              <a:spcBef>
                <a:spcPts val="0"/>
              </a:spcBef>
              <a:buClr>
                <a:schemeClr val="dk2"/>
              </a:buClr>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6" name="Shape 56"/>
          <p:cNvSpPr txBox="1">
            <a:spLocks noGrp="1"/>
          </p:cNvSpPr>
          <p:nvPr>
            <p:ph type="body" idx="4"/>
          </p:nvPr>
        </p:nvSpPr>
        <p:spPr>
          <a:xfrm>
            <a:off x="4754880" y="2438400"/>
            <a:ext cx="3931919"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7" name="Shape 57"/>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8" name="Shape 58"/>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9" name="Shape 59"/>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lvl1pPr marL="0" marR="0" indent="0" algn="l"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US"/>
              <a:t>‹#›</a:t>
            </a:fld>
            <a:endParaRPr lang="en-US"/>
          </a:p>
        </p:txBody>
      </p:sp>
      <p:cxnSp>
        <p:nvCxnSpPr>
          <p:cNvPr id="60" name="Shape 60"/>
          <p:cNvCxnSpPr/>
          <p:nvPr/>
        </p:nvCxnSpPr>
        <p:spPr>
          <a:xfrm rot="5400000">
            <a:off x="2217817" y="4045823"/>
            <a:ext cx="4709160" cy="793"/>
          </a:xfrm>
          <a:prstGeom prst="straightConnector1">
            <a:avLst/>
          </a:prstGeom>
          <a:noFill/>
          <a:ln w="19050" cap="flat">
            <a:solidFill>
              <a:schemeClr val="dk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algn="l" rtl="0">
              <a:spcBef>
                <a:spcPts val="0"/>
              </a:spcBef>
              <a:buClr>
                <a:schemeClr val="dk2"/>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3" name="Shape 63"/>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4" name="Shape 64"/>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5" name="Shape 65"/>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lvl1pPr marL="0" marR="0" indent="0" algn="l"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6"/>
        <p:cNvGrpSpPr/>
        <p:nvPr/>
      </p:nvGrpSpPr>
      <p:grpSpPr>
        <a:xfrm>
          <a:off x="0" y="0"/>
          <a:ext cx="0" cy="0"/>
          <a:chOff x="0" y="0"/>
          <a:chExt cx="0" cy="0"/>
        </a:xfrm>
      </p:grpSpPr>
      <p:sp>
        <p:nvSpPr>
          <p:cNvPr id="67" name="Shape 67"/>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8" name="Shape 68"/>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9" name="Shape 69"/>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lvl1pPr marL="0" marR="0" indent="0" algn="l"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792479"/>
            <a:ext cx="2142679" cy="1264920"/>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2" name="Shape 72"/>
          <p:cNvSpPr>
            <a:spLocks noGrp="1"/>
          </p:cNvSpPr>
          <p:nvPr>
            <p:ph type="pic" idx="2"/>
          </p:nvPr>
        </p:nvSpPr>
        <p:spPr>
          <a:xfrm>
            <a:off x="2858609" y="838200"/>
            <a:ext cx="5904389" cy="5500456"/>
          </a:xfrm>
          <a:prstGeom prst="rect">
            <a:avLst/>
          </a:prstGeom>
          <a:solidFill>
            <a:schemeClr val="lt2"/>
          </a:solidFill>
          <a:ln w="76200" cap="flat">
            <a:solidFill>
              <a:srgbClr val="FFFFFF"/>
            </a:solidFill>
            <a:prstDash val="solid"/>
            <a:miter/>
            <a:headEnd type="none" w="med" len="med"/>
            <a:tailEnd type="none" w="med" len="med"/>
          </a:ln>
        </p:spPr>
      </p:sp>
      <p:sp>
        <p:nvSpPr>
          <p:cNvPr id="73" name="Shape 73"/>
          <p:cNvSpPr txBox="1">
            <a:spLocks noGrp="1"/>
          </p:cNvSpPr>
          <p:nvPr>
            <p:ph type="body" idx="1"/>
          </p:nvPr>
        </p:nvSpPr>
        <p:spPr>
          <a:xfrm>
            <a:off x="457200" y="2133600"/>
            <a:ext cx="2139695" cy="4242815"/>
          </a:xfrm>
          <a:prstGeom prst="rect">
            <a:avLst/>
          </a:prstGeom>
          <a:noFill/>
          <a:ln>
            <a:noFill/>
          </a:ln>
        </p:spPr>
        <p:txBody>
          <a:bodyPr lIns="91425" tIns="91425" rIns="91425" bIns="91425" anchor="t" anchorCtr="0"/>
          <a:lstStyle>
            <a:lvl1pPr marL="0" indent="0" rtl="0">
              <a:spcBef>
                <a:spcPts val="0"/>
              </a:spcBef>
              <a:buFont typeface="Arial"/>
              <a:buNone/>
              <a:defRPr/>
            </a:lvl1pPr>
            <a:lvl2pPr marL="457200" indent="0" rtl="0">
              <a:spcBef>
                <a:spcPts val="0"/>
              </a:spcBef>
              <a:buFont typeface="Arial"/>
              <a:buNone/>
              <a:defRPr/>
            </a:lvl2pPr>
            <a:lvl3pPr marL="914400" indent="0" rtl="0">
              <a:spcBef>
                <a:spcPts val="0"/>
              </a:spcBef>
              <a:buFont typeface="Arial"/>
              <a:buNone/>
              <a:defRPr/>
            </a:lvl3pPr>
            <a:lvl4pPr marL="1371600" indent="0" rtl="0">
              <a:spcBef>
                <a:spcPts val="0"/>
              </a:spcBef>
              <a:buFont typeface="Arial"/>
              <a:buNone/>
              <a:defRPr/>
            </a:lvl4pPr>
            <a:lvl5pPr marL="1828800" indent="0" rtl="0">
              <a:spcBef>
                <a:spcPts val="0"/>
              </a:spcBef>
              <a:buFont typeface="Arial"/>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74" name="Shape 74"/>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5" name="Shape 75"/>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6" name="Shape 76"/>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lvl1pPr marL="0" marR="0" indent="0" algn="l"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0" y="220786"/>
            <a:ext cx="9144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0" name="Shape 10"/>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marL="0" marR="0" indent="0" algn="l" rtl="0">
              <a:spcBef>
                <a:spcPts val="0"/>
              </a:spcBef>
              <a:buClr>
                <a:schemeClr val="dk2"/>
              </a:buClr>
              <a:buFont typeface="Arial"/>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1" name="Shape 11"/>
          <p:cNvSpPr txBox="1">
            <a:spLocks noGrp="1"/>
          </p:cNvSpPr>
          <p:nvPr>
            <p:ph type="body" idx="1"/>
          </p:nvPr>
        </p:nvSpPr>
        <p:spPr>
          <a:xfrm>
            <a:off x="457200" y="1600200"/>
            <a:ext cx="8229600" cy="4876799"/>
          </a:xfrm>
          <a:prstGeom prst="rect">
            <a:avLst/>
          </a:prstGeom>
          <a:noFill/>
          <a:ln>
            <a:noFill/>
          </a:ln>
        </p:spPr>
        <p:txBody>
          <a:bodyPr lIns="91425" tIns="91425" rIns="91425" bIns="91425" anchor="t" anchorCtr="0"/>
          <a:lstStyle>
            <a:lvl1pPr marL="182880" marR="0" indent="-53339" algn="l" rtl="0">
              <a:spcBef>
                <a:spcPts val="480"/>
              </a:spcBef>
              <a:buClr>
                <a:schemeClr val="accent1"/>
              </a:buClr>
              <a:buFont typeface="Arial"/>
              <a:buChar char="•"/>
              <a:defRPr/>
            </a:lvl1pPr>
            <a:lvl2pPr marL="457200" marR="0" indent="-82550" algn="l" rtl="0">
              <a:spcBef>
                <a:spcPts val="400"/>
              </a:spcBef>
              <a:buClr>
                <a:schemeClr val="accent1"/>
              </a:buClr>
              <a:buFont typeface="Arial"/>
              <a:buChar char="•"/>
              <a:defRPr/>
            </a:lvl2pPr>
            <a:lvl3pPr marL="731520" marR="0" indent="-82550" algn="l" rtl="0">
              <a:spcBef>
                <a:spcPts val="360"/>
              </a:spcBef>
              <a:buClr>
                <a:schemeClr val="accent1"/>
              </a:buClr>
              <a:buFont typeface="Arial"/>
              <a:buChar char="•"/>
              <a:defRPr/>
            </a:lvl3pPr>
            <a:lvl4pPr marL="1005839" marR="0" indent="-91439" algn="l" rtl="0">
              <a:spcBef>
                <a:spcPts val="320"/>
              </a:spcBef>
              <a:buClr>
                <a:schemeClr val="accent1"/>
              </a:buClr>
              <a:buFont typeface="Arial"/>
              <a:buChar char="•"/>
              <a:defRPr/>
            </a:lvl4pPr>
            <a:lvl5pPr marL="1188720" marR="0" indent="-58419" algn="l" rtl="0">
              <a:spcBef>
                <a:spcPts val="280"/>
              </a:spcBef>
              <a:buClr>
                <a:schemeClr val="accent1"/>
              </a:buClr>
              <a:buFont typeface="Arial"/>
              <a:buChar char="•"/>
              <a:defRPr/>
            </a:lvl5pPr>
            <a:lvl6pPr marL="1371600" marR="0" indent="-107950" algn="l" rtl="0">
              <a:spcBef>
                <a:spcPts val="260"/>
              </a:spcBef>
              <a:buClr>
                <a:schemeClr val="accent1"/>
              </a:buClr>
              <a:buFont typeface="Arial"/>
              <a:buChar char="•"/>
              <a:defRPr/>
            </a:lvl6pPr>
            <a:lvl7pPr marL="1554480" marR="0" indent="-100330" algn="l" rtl="0">
              <a:spcBef>
                <a:spcPts val="260"/>
              </a:spcBef>
              <a:buClr>
                <a:schemeClr val="accent1"/>
              </a:buClr>
              <a:buFont typeface="Arial"/>
              <a:buChar char="•"/>
              <a:defRPr/>
            </a:lvl7pPr>
            <a:lvl8pPr marL="1737360" marR="0" indent="-105410" algn="l" rtl="0">
              <a:spcBef>
                <a:spcPts val="260"/>
              </a:spcBef>
              <a:buClr>
                <a:schemeClr val="accent1"/>
              </a:buClr>
              <a:buFont typeface="Arial"/>
              <a:buChar char="•"/>
              <a:defRPr/>
            </a:lvl8pPr>
            <a:lvl9pPr marL="1920240" marR="0" indent="-110489" algn="l" rtl="0">
              <a:spcBef>
                <a:spcPts val="260"/>
              </a:spcBef>
              <a:buClr>
                <a:schemeClr val="accent1"/>
              </a:buClr>
              <a:buFont typeface="Arial"/>
              <a:buChar char="•"/>
              <a:defRPr/>
            </a:lvl9pPr>
          </a:lstStyle>
          <a:p>
            <a:endParaRPr/>
          </a:p>
        </p:txBody>
      </p:sp>
      <p:sp>
        <p:nvSpPr>
          <p:cNvPr id="12" name="Shape 12"/>
          <p:cNvSpPr/>
          <p:nvPr/>
        </p:nvSpPr>
        <p:spPr>
          <a:xfrm>
            <a:off x="0" y="0"/>
            <a:ext cx="9144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sp>
        <p:nvSpPr>
          <p:cNvPr id="13" name="Shape 13"/>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4" name="Shape 14"/>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5" name="Shape 15"/>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lvl1pPr marL="0" marR="0" indent="0" algn="l" rtl="0">
              <a:spcBef>
                <a:spcPts val="0"/>
              </a:spcBef>
              <a:buNone/>
              <a:defRPr sz="1400" b="1" i="0" u="none" strike="noStrike" cap="none" baseline="0">
                <a:solidFill>
                  <a:srgbClr val="FFFFFF"/>
                </a:solidFill>
                <a:latin typeface="Arial"/>
                <a:ea typeface="Arial"/>
                <a:cs typeface="Arial"/>
                <a:sym typeface="Arial"/>
              </a:defRPr>
            </a:lvl1pPr>
          </a:lstStyle>
          <a:p>
            <a:pPr marL="0" lvl="0" indent="0">
              <a:spcBef>
                <a:spcPts val="0"/>
              </a:spcBef>
              <a:buSzPct val="25000"/>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cs229.stanford.edu/proj2013/229final.pdf" TargetMode="External"/><Relationship Id="rId4" Type="http://schemas.openxmlformats.org/officeDocument/2006/relationships/hyperlink" Target="http://www.knime.org/files/knime_bigdata_energy_timeseries_whitepaper.pdf" TargetMode="External"/><Relationship Id="rId5" Type="http://schemas.openxmlformats.org/officeDocument/2006/relationships/hyperlink" Target="http://www.tcd.ie/Economics/TEP/2013/TEP0313.pdf" TargetMode="External"/><Relationship Id="rId6" Type="http://schemas.openxmlformats.org/officeDocument/2006/relationships/hyperlink" Target="http://www.cer.ie/docs/000699/CER14046E%20PwC%20Cost%20Benefit%20Analysis%20report.pdf" TargetMode="External"/><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ctrTitle"/>
          </p:nvPr>
        </p:nvSpPr>
        <p:spPr>
          <a:xfrm>
            <a:off x="685800" y="1371600"/>
            <a:ext cx="7848599" cy="1927224"/>
          </a:xfrm>
          <a:prstGeom prst="rect">
            <a:avLst/>
          </a:prstGeom>
          <a:noFill/>
          <a:ln>
            <a:noFill/>
          </a:ln>
        </p:spPr>
        <p:txBody>
          <a:bodyPr lIns="91425" tIns="45700" rIns="91425" bIns="45700" anchor="b" anchorCtr="0">
            <a:noAutofit/>
          </a:bodyPr>
          <a:lstStyle/>
          <a:p>
            <a:pPr marL="0" marR="0" lvl="0" indent="0" algn="ctr" rtl="0">
              <a:spcBef>
                <a:spcPts val="0"/>
              </a:spcBef>
              <a:buClr>
                <a:schemeClr val="dk2"/>
              </a:buClr>
              <a:buSzPct val="25000"/>
              <a:buFont typeface="Arial"/>
              <a:buNone/>
            </a:pPr>
            <a:r>
              <a:rPr lang="en-US" sz="5400" b="0" i="0" u="none" strike="noStrike" cap="none" baseline="0">
                <a:solidFill>
                  <a:schemeClr val="dk2"/>
                </a:solidFill>
                <a:latin typeface="Arial"/>
                <a:ea typeface="Arial"/>
                <a:cs typeface="Arial"/>
                <a:sym typeface="Arial"/>
              </a:rPr>
              <a:t>CER SMART METERING PROJECT SUMMARY</a:t>
            </a:r>
          </a:p>
        </p:txBody>
      </p:sp>
      <p:sp>
        <p:nvSpPr>
          <p:cNvPr id="91" name="Shape 91"/>
          <p:cNvSpPr txBox="1">
            <a:spLocks noGrp="1"/>
          </p:cNvSpPr>
          <p:nvPr>
            <p:ph type="subTitle" idx="1"/>
          </p:nvPr>
        </p:nvSpPr>
        <p:spPr>
          <a:xfrm>
            <a:off x="1350494" y="3766344"/>
            <a:ext cx="6400799" cy="1752600"/>
          </a:xfrm>
          <a:prstGeom prst="rect">
            <a:avLst/>
          </a:prstGeom>
          <a:noFill/>
          <a:ln>
            <a:noFill/>
          </a:ln>
        </p:spPr>
        <p:txBody>
          <a:bodyPr lIns="91425" tIns="45700" rIns="91425" bIns="45700" anchor="t" anchorCtr="0">
            <a:noAutofit/>
          </a:bodyPr>
          <a:lstStyle/>
          <a:p>
            <a:pPr marL="0" marR="0" lvl="0" indent="0" algn="ctr" rtl="0">
              <a:spcBef>
                <a:spcPts val="0"/>
              </a:spcBef>
              <a:buClr>
                <a:schemeClr val="accent1"/>
              </a:buClr>
              <a:buSzPct val="25000"/>
              <a:buFont typeface="Arial"/>
              <a:buNone/>
            </a:pPr>
            <a:r>
              <a:rPr lang="en-US" sz="2400" b="0" i="0" u="none" strike="noStrike" cap="none" baseline="0">
                <a:solidFill>
                  <a:srgbClr val="55556F"/>
                </a:solidFill>
                <a:latin typeface="Arial"/>
                <a:ea typeface="Arial"/>
                <a:cs typeface="Arial"/>
                <a:sym typeface="Arial"/>
              </a:rPr>
              <a:t>Team Tiger</a:t>
            </a:r>
          </a:p>
          <a:p>
            <a:pPr marL="0" marR="0" lvl="0" indent="0" algn="ctr" rtl="0">
              <a:spcBef>
                <a:spcPts val="480"/>
              </a:spcBef>
              <a:buClr>
                <a:schemeClr val="accent1"/>
              </a:buClr>
              <a:buSzPct val="25000"/>
              <a:buFont typeface="Arial"/>
              <a:buNone/>
            </a:pPr>
            <a:r>
              <a:rPr lang="en-US" sz="2400" b="0" i="0" u="none" strike="noStrike" cap="none" baseline="0">
                <a:solidFill>
                  <a:srgbClr val="55556F"/>
                </a:solidFill>
                <a:latin typeface="Arial"/>
                <a:ea typeface="Arial"/>
                <a:cs typeface="Arial"/>
                <a:sym typeface="Arial"/>
              </a:rPr>
              <a:t>January 21, 2015</a:t>
            </a:r>
          </a:p>
          <a:p>
            <a:pPr marL="0" marR="0" lvl="0" indent="0" algn="ctr" rtl="0">
              <a:spcBef>
                <a:spcPts val="480"/>
              </a:spcBef>
              <a:buClr>
                <a:schemeClr val="accent1"/>
              </a:buClr>
              <a:buSzPct val="25000"/>
              <a:buFont typeface="Arial"/>
              <a:buNone/>
            </a:pPr>
            <a:r>
              <a:rPr lang="en-US" sz="2400" b="0" i="0" u="none" strike="noStrike" cap="none" baseline="0">
                <a:solidFill>
                  <a:srgbClr val="55556F"/>
                </a:solidFill>
                <a:latin typeface="Arial"/>
                <a:ea typeface="Arial"/>
                <a:cs typeface="Arial"/>
                <a:sym typeface="Arial"/>
              </a:rPr>
              <a:t>PUBPOL 590</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211286" y="669600"/>
            <a:ext cx="2480399" cy="430500"/>
          </a:xfrm>
          <a:prstGeom prst="rect">
            <a:avLst/>
          </a:prstGeom>
          <a:noFill/>
          <a:ln>
            <a:noFill/>
          </a:ln>
        </p:spPr>
        <p:txBody>
          <a:bodyPr lIns="91425" tIns="45700" rIns="91425" bIns="45700" anchor="b" anchorCtr="0">
            <a:noAutofit/>
          </a:bodyPr>
          <a:lstStyle/>
          <a:p>
            <a:pPr marL="0" marR="0" lvl="0" indent="0" algn="l" rtl="0">
              <a:spcBef>
                <a:spcPts val="0"/>
              </a:spcBef>
              <a:buClr>
                <a:schemeClr val="dk2"/>
              </a:buClr>
              <a:buSzPct val="25000"/>
              <a:buFont typeface="Arial"/>
              <a:buNone/>
            </a:pPr>
            <a:r>
              <a:rPr lang="en-US" sz="3200" b="0" i="0" u="none" strike="noStrike" cap="none" baseline="0">
                <a:solidFill>
                  <a:schemeClr val="dk2"/>
                </a:solidFill>
                <a:latin typeface="Arial"/>
                <a:ea typeface="Arial"/>
                <a:cs typeface="Arial"/>
                <a:sym typeface="Arial"/>
              </a:rPr>
              <a:t>Background</a:t>
            </a:r>
          </a:p>
        </p:txBody>
      </p:sp>
      <p:sp>
        <p:nvSpPr>
          <p:cNvPr id="97" name="Shape 97"/>
          <p:cNvSpPr txBox="1">
            <a:spLocks noGrp="1"/>
          </p:cNvSpPr>
          <p:nvPr>
            <p:ph type="body" idx="1"/>
          </p:nvPr>
        </p:nvSpPr>
        <p:spPr>
          <a:xfrm>
            <a:off x="2971800" y="792079"/>
            <a:ext cx="5714999" cy="557783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baseline="0">
                <a:solidFill>
                  <a:schemeClr val="dk1"/>
                </a:solidFill>
                <a:latin typeface="Arial"/>
                <a:ea typeface="Arial"/>
                <a:cs typeface="Arial"/>
                <a:sym typeface="Arial"/>
              </a:rPr>
              <a:t>Initiated by the CER in 2007</a:t>
            </a:r>
          </a:p>
          <a:p>
            <a:pPr marL="182880" marR="0" lvl="0" indent="-182880" algn="l" rtl="0">
              <a:spcBef>
                <a:spcPts val="1160"/>
              </a:spcBef>
              <a:spcAft>
                <a:spcPts val="0"/>
              </a:spcAft>
              <a:buClr>
                <a:schemeClr val="accent1"/>
              </a:buClr>
              <a:buSzPct val="85000"/>
              <a:buFont typeface="Arial"/>
              <a:buChar char="•"/>
            </a:pPr>
            <a:r>
              <a:rPr lang="en-US" sz="2800" b="0" i="0" u="none" strike="noStrike" cap="none" baseline="0">
                <a:solidFill>
                  <a:schemeClr val="dk1"/>
                </a:solidFill>
                <a:latin typeface="Arial"/>
                <a:ea typeface="Arial"/>
                <a:cs typeface="Arial"/>
                <a:sym typeface="Arial"/>
              </a:rPr>
              <a:t>Collaborative, industry-wide</a:t>
            </a:r>
          </a:p>
          <a:p>
            <a:pPr marL="182880" marR="0" lvl="0" indent="-182880" algn="l" rtl="0">
              <a:spcBef>
                <a:spcPts val="1160"/>
              </a:spcBef>
              <a:spcAft>
                <a:spcPts val="0"/>
              </a:spcAft>
              <a:buClr>
                <a:schemeClr val="accent1"/>
              </a:buClr>
              <a:buSzPct val="85000"/>
              <a:buFont typeface="Arial"/>
              <a:buChar char="•"/>
            </a:pPr>
            <a:r>
              <a:rPr lang="en-US" sz="2800" b="0" i="0" u="none" strike="noStrike" cap="none" baseline="0">
                <a:solidFill>
                  <a:schemeClr val="dk1"/>
                </a:solidFill>
                <a:latin typeface="Arial"/>
                <a:ea typeface="Arial"/>
                <a:cs typeface="Arial"/>
                <a:sym typeface="Arial"/>
              </a:rPr>
              <a:t>Broad purpose of undertaking trials to assess performance of smart meters, specifically:</a:t>
            </a:r>
          </a:p>
          <a:p>
            <a:pPr marL="457200" marR="0" lvl="1" indent="-190500" algn="l" rtl="0">
              <a:spcBef>
                <a:spcPts val="1000"/>
              </a:spcBef>
              <a:buClr>
                <a:schemeClr val="accent1"/>
              </a:buClr>
              <a:buSzPct val="85000"/>
              <a:buFont typeface="Arial"/>
              <a:buChar char="•"/>
            </a:pPr>
            <a:r>
              <a:rPr lang="en-US" sz="2000" b="0" i="0" u="none" strike="noStrike" cap="none" baseline="0">
                <a:solidFill>
                  <a:schemeClr val="dk1"/>
                </a:solidFill>
                <a:latin typeface="Arial"/>
                <a:ea typeface="Arial"/>
                <a:cs typeface="Arial"/>
                <a:sym typeface="Arial"/>
              </a:rPr>
              <a:t>Their impact on electricity consumption</a:t>
            </a:r>
          </a:p>
          <a:p>
            <a:pPr marL="457200" marR="0" lvl="1" indent="-190500" algn="l" rtl="0">
              <a:spcBef>
                <a:spcPts val="400"/>
              </a:spcBef>
              <a:buClr>
                <a:schemeClr val="accent1"/>
              </a:buClr>
              <a:buSzPct val="85000"/>
              <a:buFont typeface="Arial"/>
              <a:buChar char="•"/>
            </a:pPr>
            <a:r>
              <a:rPr lang="en-US" sz="2000" b="0" i="0" u="none" strike="noStrike" cap="none" baseline="0">
                <a:solidFill>
                  <a:schemeClr val="dk1"/>
                </a:solidFill>
                <a:latin typeface="Arial"/>
                <a:ea typeface="Arial"/>
                <a:cs typeface="Arial"/>
                <a:sym typeface="Arial"/>
              </a:rPr>
              <a:t>If there is an economic case for a wider rollout</a:t>
            </a:r>
          </a:p>
          <a:p>
            <a:pPr marL="182880" marR="0" lvl="0" indent="-10159" algn="l" rtl="0">
              <a:spcBef>
                <a:spcPts val="640"/>
              </a:spcBef>
              <a:buClr>
                <a:schemeClr val="accent1"/>
              </a:buClr>
              <a:buFont typeface="Arial"/>
              <a:buNone/>
            </a:pPr>
            <a:endParaRPr sz="3200" b="0" i="0" u="none" strike="noStrike" cap="none" baseline="0">
              <a:solidFill>
                <a:schemeClr val="dk1"/>
              </a:solidFill>
              <a:latin typeface="Arial"/>
              <a:ea typeface="Arial"/>
              <a:cs typeface="Arial"/>
              <a:sym typeface="Arial"/>
            </a:endParaRPr>
          </a:p>
        </p:txBody>
      </p:sp>
      <p:pic>
        <p:nvPicPr>
          <p:cNvPr id="98" name="Shape 98"/>
          <p:cNvPicPr preferRelativeResize="0"/>
          <p:nvPr/>
        </p:nvPicPr>
        <p:blipFill rotWithShape="1">
          <a:blip r:embed="rId3">
            <a:alphaModFix/>
          </a:blip>
          <a:srcRect/>
          <a:stretch/>
        </p:blipFill>
        <p:spPr>
          <a:xfrm>
            <a:off x="306072" y="2421517"/>
            <a:ext cx="2290821" cy="1070429"/>
          </a:xfrm>
          <a:prstGeom prst="rect">
            <a:avLst/>
          </a:prstGeom>
          <a:noFill/>
          <a:ln>
            <a:noFill/>
          </a:ln>
        </p:spPr>
      </p:pic>
      <p:pic>
        <p:nvPicPr>
          <p:cNvPr id="99" name="Shape 99"/>
          <p:cNvPicPr preferRelativeResize="0"/>
          <p:nvPr/>
        </p:nvPicPr>
        <p:blipFill rotWithShape="1">
          <a:blip r:embed="rId4">
            <a:alphaModFix/>
          </a:blip>
          <a:srcRect l="11517" r="13190"/>
          <a:stretch/>
        </p:blipFill>
        <p:spPr>
          <a:xfrm>
            <a:off x="186733" y="1222629"/>
            <a:ext cx="2410160" cy="1330031"/>
          </a:xfrm>
          <a:prstGeom prst="rect">
            <a:avLst/>
          </a:prstGeom>
          <a:noFill/>
          <a:ln>
            <a:noFill/>
          </a:ln>
        </p:spPr>
      </p:pic>
      <p:pic>
        <p:nvPicPr>
          <p:cNvPr id="100" name="Shape 100"/>
          <p:cNvPicPr preferRelativeResize="0"/>
          <p:nvPr/>
        </p:nvPicPr>
        <p:blipFill rotWithShape="1">
          <a:blip r:embed="rId5">
            <a:alphaModFix/>
          </a:blip>
          <a:srcRect/>
          <a:stretch/>
        </p:blipFill>
        <p:spPr>
          <a:xfrm>
            <a:off x="0" y="3859923"/>
            <a:ext cx="2596895" cy="1285789"/>
          </a:xfrm>
          <a:prstGeom prst="rect">
            <a:avLst/>
          </a:prstGeom>
          <a:noFill/>
          <a:ln>
            <a:noFill/>
          </a:ln>
        </p:spPr>
      </p:pic>
      <p:pic>
        <p:nvPicPr>
          <p:cNvPr id="101" name="Shape 101"/>
          <p:cNvPicPr preferRelativeResize="0"/>
          <p:nvPr/>
        </p:nvPicPr>
        <p:blipFill rotWithShape="1">
          <a:blip r:embed="rId6">
            <a:alphaModFix/>
          </a:blip>
          <a:srcRect/>
          <a:stretch/>
        </p:blipFill>
        <p:spPr>
          <a:xfrm>
            <a:off x="116427" y="5466205"/>
            <a:ext cx="2480467" cy="741900"/>
          </a:xfrm>
          <a:prstGeom prst="rect">
            <a:avLst/>
          </a:prstGeom>
          <a:noFill/>
          <a:ln>
            <a:noFill/>
          </a:ln>
        </p:spPr>
      </p:pic>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n-US" sz="4000" b="0" i="0" u="none" strike="noStrike" cap="none" baseline="0">
                <a:solidFill>
                  <a:schemeClr val="dk2"/>
                </a:solidFill>
                <a:latin typeface="Arial"/>
                <a:ea typeface="Arial"/>
                <a:cs typeface="Arial"/>
                <a:sym typeface="Arial"/>
              </a:rPr>
              <a:t>What data was collected?</a:t>
            </a:r>
          </a:p>
        </p:txBody>
      </p:sp>
      <p:sp>
        <p:nvSpPr>
          <p:cNvPr id="108" name="Shape 108"/>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457200" marR="0" lvl="0" indent="-457200" algn="l" rtl="0">
              <a:spcBef>
                <a:spcPts val="0"/>
              </a:spcBef>
              <a:buClr>
                <a:schemeClr val="accent1"/>
              </a:buClr>
              <a:buSzPct val="85000"/>
              <a:buFont typeface="Arial"/>
              <a:buAutoNum type="arabicPeriod"/>
            </a:pPr>
            <a:r>
              <a:rPr lang="en-US" sz="2400" b="0" i="0" u="none" strike="noStrike" cap="none" baseline="0">
                <a:solidFill>
                  <a:schemeClr val="dk1"/>
                </a:solidFill>
                <a:latin typeface="Arial"/>
                <a:ea typeface="Arial"/>
                <a:cs typeface="Arial"/>
                <a:sym typeface="Arial"/>
              </a:rPr>
              <a:t>Customer use of electricity over short intervals</a:t>
            </a:r>
          </a:p>
          <a:p>
            <a:pPr marL="0" marR="0" lvl="0" indent="0" algn="l" rtl="0">
              <a:spcBef>
                <a:spcPts val="480"/>
              </a:spcBef>
              <a:buClr>
                <a:schemeClr val="accent1"/>
              </a:buClr>
              <a:buFont typeface="Arial"/>
              <a:buNone/>
            </a:pPr>
            <a:endParaRPr sz="2400" b="0" i="0" u="none" strike="noStrike" cap="none" baseline="0">
              <a:solidFill>
                <a:schemeClr val="dk1"/>
              </a:solidFill>
              <a:latin typeface="Arial"/>
              <a:ea typeface="Arial"/>
              <a:cs typeface="Arial"/>
              <a:sym typeface="Arial"/>
            </a:endParaRPr>
          </a:p>
          <a:p>
            <a:pPr marL="457200" marR="0" lvl="0" indent="-457200" algn="l" rtl="0">
              <a:spcBef>
                <a:spcPts val="480"/>
              </a:spcBef>
              <a:buClr>
                <a:schemeClr val="accent1"/>
              </a:buClr>
              <a:buSzPct val="85000"/>
              <a:buFont typeface="Arial"/>
              <a:buAutoNum type="arabicPeriod"/>
            </a:pPr>
            <a:r>
              <a:rPr lang="en-US" sz="2400" b="0" i="0" u="none" strike="noStrike" cap="none" baseline="0">
                <a:solidFill>
                  <a:schemeClr val="dk1"/>
                </a:solidFill>
                <a:latin typeface="Arial"/>
                <a:ea typeface="Arial"/>
                <a:cs typeface="Arial"/>
                <a:sym typeface="Arial"/>
              </a:rPr>
              <a:t>Data on effectiveness of smart meters, including their ability to:</a:t>
            </a:r>
          </a:p>
          <a:p>
            <a:pPr marL="457200" marR="0" lvl="1" indent="-190500" algn="l" rtl="0">
              <a:spcBef>
                <a:spcPts val="400"/>
              </a:spcBef>
              <a:buClr>
                <a:schemeClr val="accent1"/>
              </a:buClr>
              <a:buSzPct val="85000"/>
              <a:buFont typeface="Arial"/>
              <a:buChar char="•"/>
            </a:pPr>
            <a:r>
              <a:rPr lang="en-US" sz="2000" b="0" i="1" u="none" strike="noStrike" cap="none" baseline="0">
                <a:solidFill>
                  <a:schemeClr val="dk1"/>
                </a:solidFill>
                <a:latin typeface="Arial"/>
                <a:ea typeface="Arial"/>
                <a:cs typeface="Arial"/>
                <a:sym typeface="Arial"/>
              </a:rPr>
              <a:t>Record information</a:t>
            </a:r>
          </a:p>
          <a:p>
            <a:pPr marL="457200" marR="0" lvl="1" indent="-190500" algn="l" rtl="0">
              <a:spcBef>
                <a:spcPts val="400"/>
              </a:spcBef>
              <a:buClr>
                <a:schemeClr val="accent1"/>
              </a:buClr>
              <a:buSzPct val="85000"/>
              <a:buFont typeface="Arial"/>
              <a:buChar char="•"/>
            </a:pPr>
            <a:r>
              <a:rPr lang="en-US" sz="2000" b="0" i="1" u="none" strike="noStrike" cap="none" baseline="0">
                <a:solidFill>
                  <a:schemeClr val="dk1"/>
                </a:solidFill>
                <a:latin typeface="Arial"/>
                <a:ea typeface="Arial"/>
                <a:cs typeface="Arial"/>
                <a:sym typeface="Arial"/>
              </a:rPr>
              <a:t>Send it reliably</a:t>
            </a:r>
          </a:p>
          <a:p>
            <a:pPr marL="457200" marR="0" lvl="1" indent="-190500" algn="l" rtl="0">
              <a:spcBef>
                <a:spcPts val="400"/>
              </a:spcBef>
              <a:buClr>
                <a:schemeClr val="accent1"/>
              </a:buClr>
              <a:buSzPct val="85000"/>
              <a:buFont typeface="Arial"/>
              <a:buChar char="•"/>
            </a:pPr>
            <a:r>
              <a:rPr lang="en-US" sz="2000" b="0" i="1" u="none" strike="noStrike" cap="none" baseline="0">
                <a:solidFill>
                  <a:schemeClr val="dk1"/>
                </a:solidFill>
                <a:latin typeface="Arial"/>
                <a:ea typeface="Arial"/>
                <a:cs typeface="Arial"/>
                <a:sym typeface="Arial"/>
              </a:rPr>
              <a:t>Send high quality data</a:t>
            </a:r>
          </a:p>
          <a:p>
            <a:pPr marL="274320" marR="0" lvl="1" indent="-7620" algn="l"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a:p>
            <a:pPr marL="457200" marR="0" lvl="1" indent="-82550" algn="l"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a:p>
            <a:pPr marL="457200" marR="0" lvl="1" indent="-82550" algn="l"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a:p>
            <a:pPr marL="182880" marR="0" lvl="0" indent="-53339" algn="l" rtl="0">
              <a:spcBef>
                <a:spcPts val="480"/>
              </a:spcBef>
              <a:buClr>
                <a:schemeClr val="accent1"/>
              </a:buClr>
              <a:buFont typeface="Arial"/>
              <a:buNone/>
            </a:pPr>
            <a:endParaRPr sz="2400" b="0" i="0" u="none" strike="noStrike" cap="none" baseline="0">
              <a:solidFill>
                <a:schemeClr val="dk1"/>
              </a:solidFill>
              <a:latin typeface="Arial"/>
              <a:ea typeface="Arial"/>
              <a:cs typeface="Arial"/>
              <a:sym typeface="Arial"/>
            </a:endParaRPr>
          </a:p>
          <a:p>
            <a:pPr marL="182880" marR="0" lvl="0" indent="-53339" algn="l" rtl="0">
              <a:spcBef>
                <a:spcPts val="480"/>
              </a:spcBef>
              <a:buClr>
                <a:schemeClr val="accent1"/>
              </a:buClr>
              <a:buFont typeface="Arial"/>
              <a:buNone/>
            </a:pPr>
            <a:endParaRPr sz="2400" b="0" i="0" u="none" strike="noStrike" cap="none" baseline="0">
              <a:solidFill>
                <a:schemeClr val="dk1"/>
              </a:solidFill>
              <a:latin typeface="Arial"/>
              <a:ea typeface="Arial"/>
              <a:cs typeface="Arial"/>
              <a:sym typeface="Arial"/>
            </a:endParaRP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n-US" sz="4000" b="0" i="0" u="none" strike="noStrike" cap="none" baseline="0">
                <a:solidFill>
                  <a:schemeClr val="dk2"/>
                </a:solidFill>
                <a:latin typeface="Arial"/>
                <a:ea typeface="Arial"/>
                <a:cs typeface="Arial"/>
                <a:sym typeface="Arial"/>
              </a:rPr>
              <a:t>Pilot Implementation – Gas CBTs</a:t>
            </a:r>
          </a:p>
        </p:txBody>
      </p:sp>
      <p:sp>
        <p:nvSpPr>
          <p:cNvPr id="114" name="Shape 114"/>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457200" marR="0" lvl="0" indent="-457200" algn="l" rtl="0">
              <a:spcBef>
                <a:spcPts val="0"/>
              </a:spcBef>
              <a:buClr>
                <a:schemeClr val="accent1"/>
              </a:buClr>
              <a:buSzPct val="85000"/>
              <a:buFont typeface="Arial"/>
              <a:buAutoNum type="arabicPeriod"/>
            </a:pPr>
            <a:r>
              <a:rPr lang="en-US" sz="2400" b="0" i="0" u="none" strike="noStrike" cap="none" baseline="0">
                <a:solidFill>
                  <a:schemeClr val="dk1"/>
                </a:solidFill>
                <a:latin typeface="Arial"/>
                <a:ea typeface="Arial"/>
                <a:cs typeface="Arial"/>
                <a:sym typeface="Arial"/>
              </a:rPr>
              <a:t>2010-2011: Gas smart meters installed in ~2,000 residential homes</a:t>
            </a:r>
          </a:p>
          <a:p>
            <a:pPr marL="457200" marR="0" lvl="0" indent="-457200" algn="l" rtl="0">
              <a:spcBef>
                <a:spcPts val="480"/>
              </a:spcBef>
              <a:buClr>
                <a:schemeClr val="accent1"/>
              </a:buClr>
              <a:buSzPct val="85000"/>
              <a:buFont typeface="Arial"/>
              <a:buAutoNum type="arabicPeriod"/>
            </a:pPr>
            <a:r>
              <a:rPr lang="en-US" sz="2400" b="0" i="0" u="none" strike="noStrike" cap="none" baseline="0">
                <a:solidFill>
                  <a:schemeClr val="dk1"/>
                </a:solidFill>
                <a:latin typeface="Arial"/>
                <a:ea typeface="Arial"/>
                <a:cs typeface="Arial"/>
                <a:sym typeface="Arial"/>
              </a:rPr>
              <a:t>Baseline data collected and customers split into control and test groups</a:t>
            </a:r>
          </a:p>
          <a:p>
            <a:pPr marL="457200" marR="0" lvl="0" indent="-457200" algn="l" rtl="0">
              <a:spcBef>
                <a:spcPts val="480"/>
              </a:spcBef>
              <a:buClr>
                <a:schemeClr val="accent1"/>
              </a:buClr>
              <a:buSzPct val="85000"/>
              <a:buFont typeface="Arial"/>
              <a:buAutoNum type="arabicPeriod"/>
            </a:pPr>
            <a:r>
              <a:rPr lang="en-US" sz="2400" b="0" i="0" u="none" strike="noStrike" cap="none" baseline="0">
                <a:solidFill>
                  <a:schemeClr val="dk1"/>
                </a:solidFill>
                <a:latin typeface="Arial"/>
                <a:ea typeface="Arial"/>
                <a:cs typeface="Arial"/>
                <a:sym typeface="Arial"/>
              </a:rPr>
              <a:t>Control groups saw no changes to their bill</a:t>
            </a:r>
          </a:p>
          <a:p>
            <a:pPr marL="457200" marR="0" lvl="0" indent="-457200" algn="l" rtl="0">
              <a:spcBef>
                <a:spcPts val="480"/>
              </a:spcBef>
              <a:buClr>
                <a:schemeClr val="accent1"/>
              </a:buClr>
              <a:buSzPct val="85000"/>
              <a:buFont typeface="Arial"/>
              <a:buAutoNum type="arabicPeriod"/>
            </a:pPr>
            <a:r>
              <a:rPr lang="en-US" sz="2400" b="0" i="0" u="none" strike="noStrike" cap="none" baseline="0">
                <a:solidFill>
                  <a:schemeClr val="dk1"/>
                </a:solidFill>
                <a:latin typeface="Arial"/>
                <a:ea typeface="Arial"/>
                <a:cs typeface="Arial"/>
                <a:sym typeface="Arial"/>
              </a:rPr>
              <a:t>Test groups presented with one of four demand side management stimuli via their electricity bill:</a:t>
            </a:r>
          </a:p>
          <a:p>
            <a:pPr marL="731520" marR="0" lvl="2" indent="-185419" algn="l" rtl="0">
              <a:spcBef>
                <a:spcPts val="360"/>
              </a:spcBef>
              <a:buClr>
                <a:schemeClr val="accent1"/>
              </a:buClr>
              <a:buSzPct val="90000"/>
              <a:buFont typeface="Arial"/>
              <a:buChar char="•"/>
            </a:pPr>
            <a:r>
              <a:rPr lang="en-US" sz="1800" b="0" i="1" u="none" strike="noStrike" cap="none" baseline="0">
                <a:solidFill>
                  <a:schemeClr val="dk1"/>
                </a:solidFill>
                <a:latin typeface="Arial"/>
                <a:ea typeface="Arial"/>
                <a:cs typeface="Arial"/>
                <a:sym typeface="Arial"/>
              </a:rPr>
              <a:t>Bi-monthly bill w/ detailed energy statement</a:t>
            </a:r>
          </a:p>
          <a:p>
            <a:pPr marL="731520" marR="0" lvl="2" indent="-185419" algn="l" rtl="0">
              <a:spcBef>
                <a:spcPts val="360"/>
              </a:spcBef>
              <a:buClr>
                <a:schemeClr val="accent1"/>
              </a:buClr>
              <a:buSzPct val="90000"/>
              <a:buFont typeface="Arial"/>
              <a:buChar char="•"/>
            </a:pPr>
            <a:r>
              <a:rPr lang="en-US" sz="1800" b="0" i="1" u="none" strike="noStrike" cap="none" baseline="0">
                <a:solidFill>
                  <a:schemeClr val="dk1"/>
                </a:solidFill>
                <a:latin typeface="Arial"/>
                <a:ea typeface="Arial"/>
                <a:cs typeface="Arial"/>
                <a:sym typeface="Arial"/>
              </a:rPr>
              <a:t>Monthly bill w/ detailed energy statement</a:t>
            </a:r>
          </a:p>
          <a:p>
            <a:pPr marL="731520" marR="0" lvl="2" indent="-185419" algn="l" rtl="0">
              <a:spcBef>
                <a:spcPts val="360"/>
              </a:spcBef>
              <a:buClr>
                <a:schemeClr val="accent1"/>
              </a:buClr>
              <a:buSzPct val="90000"/>
              <a:buFont typeface="Arial"/>
              <a:buChar char="•"/>
            </a:pPr>
            <a:r>
              <a:rPr lang="en-US" sz="1800" b="0" i="1" u="none" strike="noStrike" cap="none" baseline="0">
                <a:solidFill>
                  <a:schemeClr val="dk1"/>
                </a:solidFill>
                <a:latin typeface="Arial"/>
                <a:ea typeface="Arial"/>
                <a:cs typeface="Arial"/>
                <a:sym typeface="Arial"/>
              </a:rPr>
              <a:t>Bi-monthly bill w/ detailed energy statement &amp; in-home display</a:t>
            </a:r>
          </a:p>
          <a:p>
            <a:pPr marL="731520" marR="0" lvl="2" indent="-185419" algn="l" rtl="0">
              <a:spcBef>
                <a:spcPts val="360"/>
              </a:spcBef>
              <a:buClr>
                <a:schemeClr val="accent1"/>
              </a:buClr>
              <a:buSzPct val="90000"/>
              <a:buFont typeface="Arial"/>
              <a:buChar char="•"/>
            </a:pPr>
            <a:r>
              <a:rPr lang="en-US" sz="1800" b="0" i="1" u="none" strike="noStrike" cap="none" baseline="0">
                <a:solidFill>
                  <a:schemeClr val="dk1"/>
                </a:solidFill>
                <a:latin typeface="Arial"/>
                <a:ea typeface="Arial"/>
                <a:cs typeface="Arial"/>
                <a:sym typeface="Arial"/>
              </a:rPr>
              <a:t>Monthly bill w/ detailed energy statement &amp; in-home display</a:t>
            </a:r>
          </a:p>
          <a:p>
            <a:pPr marL="731520" marR="0" lvl="1" indent="-356869" algn="l"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a:p>
            <a:pPr marL="731520" marR="0" lvl="1" indent="-356869" algn="l"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a:p>
            <a:pPr marL="457200" marR="0" lvl="0" indent="-327660" algn="l" rtl="0">
              <a:spcBef>
                <a:spcPts val="480"/>
              </a:spcBef>
              <a:buClr>
                <a:schemeClr val="accent1"/>
              </a:buClr>
              <a:buFont typeface="Arial"/>
              <a:buNone/>
            </a:pPr>
            <a:endParaRPr sz="2400" b="0" i="0" u="none" strike="noStrike" cap="none" baseline="0">
              <a:solidFill>
                <a:schemeClr val="dk1"/>
              </a:solidFill>
              <a:latin typeface="Arial"/>
              <a:ea typeface="Arial"/>
              <a:cs typeface="Arial"/>
              <a:sym typeface="Arial"/>
            </a:endParaRPr>
          </a:p>
          <a:p>
            <a:pPr marL="457200" marR="0" lvl="0" indent="-327660" algn="l" rtl="0">
              <a:spcBef>
                <a:spcPts val="480"/>
              </a:spcBef>
              <a:buClr>
                <a:schemeClr val="accent1"/>
              </a:buClr>
              <a:buFont typeface="Arial"/>
              <a:buNone/>
            </a:pPr>
            <a:endParaRPr sz="2400" b="0" i="0" u="none" strike="noStrike" cap="none" baseline="0">
              <a:solidFill>
                <a:schemeClr val="dk1"/>
              </a:solidFill>
              <a:latin typeface="Arial"/>
              <a:ea typeface="Arial"/>
              <a:cs typeface="Arial"/>
              <a:sym typeface="Arial"/>
            </a:endParaRP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n-US" sz="4000" b="0" i="0" u="none" strike="noStrike" cap="none" baseline="0">
                <a:solidFill>
                  <a:schemeClr val="dk2"/>
                </a:solidFill>
                <a:latin typeface="Arial"/>
                <a:ea typeface="Arial"/>
                <a:cs typeface="Arial"/>
                <a:sym typeface="Arial"/>
              </a:rPr>
              <a:t>Pilot Implementation – Electric CBTs</a:t>
            </a:r>
          </a:p>
        </p:txBody>
      </p:sp>
      <p:sp>
        <p:nvSpPr>
          <p:cNvPr id="120" name="Shape 120"/>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457200" marR="0" lvl="0" indent="-457200" algn="l" rtl="0">
              <a:spcBef>
                <a:spcPts val="0"/>
              </a:spcBef>
              <a:buClr>
                <a:schemeClr val="accent1"/>
              </a:buClr>
              <a:buSzPct val="85000"/>
              <a:buFont typeface="Arial"/>
              <a:buAutoNum type="arabicPeriod"/>
            </a:pPr>
            <a:r>
              <a:rPr lang="en-US" sz="2400" b="0" i="0" u="none" strike="noStrike" cap="none" baseline="0">
                <a:solidFill>
                  <a:schemeClr val="dk1"/>
                </a:solidFill>
                <a:latin typeface="Arial"/>
                <a:ea typeface="Arial"/>
                <a:cs typeface="Arial"/>
                <a:sym typeface="Arial"/>
              </a:rPr>
              <a:t>2009-2010: Electricity smart meters installed in ~5,000 homes and businesses</a:t>
            </a:r>
          </a:p>
          <a:p>
            <a:pPr marL="457200" marR="0" lvl="0" indent="-457200" algn="l" rtl="0">
              <a:spcBef>
                <a:spcPts val="480"/>
              </a:spcBef>
              <a:buClr>
                <a:schemeClr val="accent1"/>
              </a:buClr>
              <a:buSzPct val="85000"/>
              <a:buFont typeface="Arial"/>
              <a:buAutoNum type="arabicPeriod"/>
            </a:pPr>
            <a:r>
              <a:rPr lang="en-US" sz="2400" b="0" i="0" u="none" strike="noStrike" cap="none" baseline="0">
                <a:solidFill>
                  <a:schemeClr val="dk1"/>
                </a:solidFill>
                <a:latin typeface="Arial"/>
                <a:ea typeface="Arial"/>
                <a:cs typeface="Arial"/>
                <a:sym typeface="Arial"/>
              </a:rPr>
              <a:t>Three different meters and IT technologies chosen to test for cost-effectiveness &amp; suitability for both urban and rural settings</a:t>
            </a:r>
          </a:p>
          <a:p>
            <a:pPr marL="457200" marR="0" lvl="0" indent="-457200" algn="l" rtl="0">
              <a:spcBef>
                <a:spcPts val="480"/>
              </a:spcBef>
              <a:buClr>
                <a:schemeClr val="accent1"/>
              </a:buClr>
              <a:buSzPct val="85000"/>
              <a:buFont typeface="Arial"/>
              <a:buAutoNum type="arabicPeriod"/>
            </a:pPr>
            <a:r>
              <a:rPr lang="en-US" sz="2400" b="0" i="0" u="none" strike="noStrike" cap="none" baseline="0">
                <a:solidFill>
                  <a:schemeClr val="dk1"/>
                </a:solidFill>
                <a:latin typeface="Arial"/>
                <a:ea typeface="Arial"/>
                <a:cs typeface="Arial"/>
                <a:sym typeface="Arial"/>
              </a:rPr>
              <a:t>Participants were randomly chosen to receive the different technologies with the most general one delivered to the widest audience, one technology spread to more urban areas and another distributed to more rural areas. </a:t>
            </a:r>
          </a:p>
          <a:p>
            <a:pPr marL="457200" marR="0" lvl="0" indent="-327660" algn="l" rtl="0">
              <a:spcBef>
                <a:spcPts val="480"/>
              </a:spcBef>
              <a:buClr>
                <a:schemeClr val="accent1"/>
              </a:buClr>
              <a:buFont typeface="Arial"/>
              <a:buNone/>
            </a:pPr>
            <a:endParaRPr sz="2400" b="0" i="0" u="none" strike="noStrike" cap="none" baseline="0">
              <a:solidFill>
                <a:schemeClr val="dk1"/>
              </a:solidFill>
              <a:latin typeface="Arial"/>
              <a:ea typeface="Arial"/>
              <a:cs typeface="Arial"/>
              <a:sym typeface="Arial"/>
            </a:endParaRPr>
          </a:p>
          <a:p>
            <a:pPr marL="457200" marR="0" lvl="0" indent="-327660" algn="l" rtl="0">
              <a:spcBef>
                <a:spcPts val="480"/>
              </a:spcBef>
              <a:buClr>
                <a:schemeClr val="accent1"/>
              </a:buClr>
              <a:buFont typeface="Arial"/>
              <a:buNone/>
            </a:pPr>
            <a:endParaRPr sz="2400" b="0" i="0" u="none" strike="noStrike" cap="none" baseline="0">
              <a:solidFill>
                <a:schemeClr val="dk1"/>
              </a:solidFill>
              <a:latin typeface="Arial"/>
              <a:ea typeface="Arial"/>
              <a:cs typeface="Arial"/>
              <a:sym typeface="Arial"/>
            </a:endParaRPr>
          </a:p>
          <a:p>
            <a:pPr marL="457200" marR="0" lvl="0" indent="-327660" algn="l" rtl="0">
              <a:spcBef>
                <a:spcPts val="480"/>
              </a:spcBef>
              <a:buClr>
                <a:schemeClr val="accent1"/>
              </a:buClr>
              <a:buFont typeface="Arial"/>
              <a:buNone/>
            </a:pPr>
            <a:endParaRPr sz="2400" b="0" i="0" u="none" strike="noStrike" cap="none" baseline="0">
              <a:solidFill>
                <a:schemeClr val="dk1"/>
              </a:solidFill>
              <a:latin typeface="Arial"/>
              <a:ea typeface="Arial"/>
              <a:cs typeface="Arial"/>
              <a:sym typeface="Arial"/>
            </a:endParaRP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n-US" sz="4000" b="0" i="0" u="none" strike="noStrike" cap="none" baseline="0">
                <a:solidFill>
                  <a:schemeClr val="dk2"/>
                </a:solidFill>
                <a:latin typeface="Arial"/>
                <a:ea typeface="Arial"/>
                <a:cs typeface="Arial"/>
                <a:sym typeface="Arial"/>
              </a:rPr>
              <a:t>Surveys</a:t>
            </a:r>
          </a:p>
        </p:txBody>
      </p:sp>
      <p:sp>
        <p:nvSpPr>
          <p:cNvPr id="126" name="Shape 126"/>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l" rtl="0">
              <a:spcBef>
                <a:spcPts val="0"/>
              </a:spcBef>
              <a:buClr>
                <a:schemeClr val="accent1"/>
              </a:buClr>
              <a:buSzPct val="85000"/>
              <a:buFont typeface="Arial"/>
              <a:buChar char="•"/>
            </a:pPr>
            <a:r>
              <a:rPr lang="en-US" sz="2400" b="0" i="0" u="none" strike="noStrike" cap="none" baseline="0">
                <a:solidFill>
                  <a:schemeClr val="dk1"/>
                </a:solidFill>
                <a:latin typeface="Arial"/>
                <a:ea typeface="Arial"/>
                <a:cs typeface="Arial"/>
                <a:sym typeface="Arial"/>
              </a:rPr>
              <a:t>Pre- and post-trial surveys given in both gas and electric smart meter studies</a:t>
            </a:r>
          </a:p>
          <a:p>
            <a:pPr marL="182880" marR="0" lvl="0" indent="-182880" algn="l" rtl="0">
              <a:spcBef>
                <a:spcPts val="480"/>
              </a:spcBef>
              <a:buClr>
                <a:schemeClr val="accent1"/>
              </a:buClr>
              <a:buSzPct val="85000"/>
              <a:buFont typeface="Arial"/>
              <a:buChar char="•"/>
            </a:pPr>
            <a:r>
              <a:rPr lang="en-US" sz="2400" b="0" i="0" u="none" strike="noStrike" cap="none" baseline="0">
                <a:solidFill>
                  <a:schemeClr val="dk1"/>
                </a:solidFill>
                <a:latin typeface="Arial"/>
                <a:ea typeface="Arial"/>
                <a:cs typeface="Arial"/>
                <a:sym typeface="Arial"/>
              </a:rPr>
              <a:t>Pre-trial surveys to: </a:t>
            </a:r>
          </a:p>
          <a:p>
            <a:pPr marL="457200" marR="0" lvl="1" indent="-190500" algn="l" rtl="0">
              <a:spcBef>
                <a:spcPts val="400"/>
              </a:spcBef>
              <a:buClr>
                <a:schemeClr val="accent1"/>
              </a:buClr>
              <a:buSzPct val="85000"/>
              <a:buFont typeface="Arial"/>
              <a:buChar char="•"/>
            </a:pPr>
            <a:r>
              <a:rPr lang="en-US" sz="2000" b="0" i="1" u="none" strike="noStrike" cap="none" baseline="0">
                <a:solidFill>
                  <a:schemeClr val="dk1"/>
                </a:solidFill>
                <a:latin typeface="Arial"/>
                <a:ea typeface="Arial"/>
                <a:cs typeface="Arial"/>
                <a:sym typeface="Arial"/>
              </a:rPr>
              <a:t>Collect demographic data</a:t>
            </a:r>
          </a:p>
          <a:p>
            <a:pPr marL="457200" marR="0" lvl="1" indent="-190500" algn="l" rtl="0">
              <a:spcBef>
                <a:spcPts val="400"/>
              </a:spcBef>
              <a:buClr>
                <a:schemeClr val="accent1"/>
              </a:buClr>
              <a:buSzPct val="85000"/>
              <a:buFont typeface="Arial"/>
              <a:buChar char="•"/>
            </a:pPr>
            <a:r>
              <a:rPr lang="en-US" sz="2000" b="0" i="1" u="none" strike="noStrike" cap="none" baseline="0">
                <a:solidFill>
                  <a:schemeClr val="dk1"/>
                </a:solidFill>
                <a:latin typeface="Arial"/>
                <a:ea typeface="Arial"/>
                <a:cs typeface="Arial"/>
                <a:sym typeface="Arial"/>
              </a:rPr>
              <a:t>Create baseline for energy usage</a:t>
            </a:r>
          </a:p>
          <a:p>
            <a:pPr marL="457200" marR="0" lvl="1" indent="-190500" algn="l" rtl="0">
              <a:spcBef>
                <a:spcPts val="400"/>
              </a:spcBef>
              <a:buClr>
                <a:schemeClr val="accent1"/>
              </a:buClr>
              <a:buSzPct val="85000"/>
              <a:buFont typeface="Arial"/>
              <a:buChar char="•"/>
            </a:pPr>
            <a:r>
              <a:rPr lang="en-US" sz="2000" b="0" i="1" u="none" strike="noStrike" cap="none" baseline="0">
                <a:solidFill>
                  <a:schemeClr val="dk1"/>
                </a:solidFill>
                <a:latin typeface="Arial"/>
                <a:ea typeface="Arial"/>
                <a:cs typeface="Arial"/>
                <a:sym typeface="Arial"/>
              </a:rPr>
              <a:t>Establish types and number of appliances</a:t>
            </a:r>
          </a:p>
          <a:p>
            <a:pPr marL="457200" marR="0" lvl="1" indent="-190500" algn="l" rtl="0">
              <a:spcBef>
                <a:spcPts val="400"/>
              </a:spcBef>
              <a:buClr>
                <a:schemeClr val="accent1"/>
              </a:buClr>
              <a:buSzPct val="85000"/>
              <a:buFont typeface="Arial"/>
              <a:buChar char="•"/>
            </a:pPr>
            <a:r>
              <a:rPr lang="en-US" sz="2000" b="0" i="1" u="none" strike="noStrike" cap="none" baseline="0">
                <a:solidFill>
                  <a:schemeClr val="dk1"/>
                </a:solidFill>
                <a:latin typeface="Arial"/>
                <a:ea typeface="Arial"/>
                <a:cs typeface="Arial"/>
                <a:sym typeface="Arial"/>
              </a:rPr>
              <a:t>Ask customers if they thought this program would affect their energy consumption</a:t>
            </a:r>
          </a:p>
          <a:p>
            <a:pPr marL="182880" marR="0" lvl="0" indent="-182880" algn="l" rtl="0">
              <a:spcBef>
                <a:spcPts val="480"/>
              </a:spcBef>
              <a:buClr>
                <a:schemeClr val="accent1"/>
              </a:buClr>
              <a:buSzPct val="85000"/>
              <a:buFont typeface="Arial"/>
              <a:buChar char="•"/>
            </a:pPr>
            <a:r>
              <a:rPr lang="en-US" sz="2400" b="0" i="0" u="none" strike="noStrike" cap="none" baseline="0">
                <a:solidFill>
                  <a:schemeClr val="dk1"/>
                </a:solidFill>
                <a:latin typeface="Arial"/>
                <a:ea typeface="Arial"/>
                <a:cs typeface="Arial"/>
                <a:sym typeface="Arial"/>
              </a:rPr>
              <a:t>Post-trial survey compared to pre-trial data to evaluate program effectiveness</a:t>
            </a:r>
          </a:p>
          <a:p>
            <a:pPr marL="182880" marR="0" lvl="0" indent="-182880" algn="l" rtl="0">
              <a:spcBef>
                <a:spcPts val="480"/>
              </a:spcBef>
              <a:buClr>
                <a:schemeClr val="accent1"/>
              </a:buClr>
              <a:buSzPct val="85000"/>
              <a:buFont typeface="Arial"/>
              <a:buChar char="•"/>
            </a:pPr>
            <a:r>
              <a:rPr lang="en-US" sz="2400" b="0" i="0" u="none" strike="noStrike" cap="none" baseline="0">
                <a:solidFill>
                  <a:schemeClr val="dk1"/>
                </a:solidFill>
                <a:latin typeface="Arial"/>
                <a:ea typeface="Arial"/>
                <a:cs typeface="Arial"/>
                <a:sym typeface="Arial"/>
              </a:rPr>
              <a:t>€25 credit on bill for participating in program</a:t>
            </a:r>
          </a:p>
          <a:p>
            <a:pPr marL="457200" marR="0" lvl="1" indent="-82550" algn="l"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n-US" sz="4000" b="0" i="0" u="none" strike="noStrike" cap="none" baseline="0">
                <a:solidFill>
                  <a:schemeClr val="dk2"/>
                </a:solidFill>
                <a:latin typeface="Arial"/>
                <a:ea typeface="Arial"/>
                <a:cs typeface="Arial"/>
                <a:sym typeface="Arial"/>
              </a:rPr>
              <a:t>Challenges</a:t>
            </a:r>
          </a:p>
        </p:txBody>
      </p:sp>
      <p:sp>
        <p:nvSpPr>
          <p:cNvPr id="132" name="Shape 132"/>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l" rtl="0">
              <a:spcBef>
                <a:spcPts val="0"/>
              </a:spcBef>
              <a:buClr>
                <a:schemeClr val="accent1"/>
              </a:buClr>
              <a:buSzPct val="85000"/>
              <a:buFont typeface="Arial"/>
              <a:buChar char="•"/>
            </a:pPr>
            <a:r>
              <a:rPr lang="en-US" sz="2400" b="0" i="0" u="none" strike="noStrike" cap="none" baseline="0">
                <a:solidFill>
                  <a:schemeClr val="dk1"/>
                </a:solidFill>
                <a:latin typeface="Arial"/>
                <a:ea typeface="Arial"/>
                <a:cs typeface="Arial"/>
                <a:sym typeface="Arial"/>
              </a:rPr>
              <a:t>Power Line Communications (PLC) trial</a:t>
            </a:r>
          </a:p>
          <a:p>
            <a:pPr marL="457200" marR="0" lvl="1" indent="-190500" algn="l" rtl="0">
              <a:spcBef>
                <a:spcPts val="400"/>
              </a:spcBef>
              <a:buClr>
                <a:schemeClr val="accent1"/>
              </a:buClr>
              <a:buSzPct val="85000"/>
              <a:buFont typeface="Arial"/>
              <a:buChar char="•"/>
            </a:pPr>
            <a:r>
              <a:rPr lang="en-US" sz="2000" b="0" i="0" u="none" strike="noStrike" cap="none" baseline="0">
                <a:solidFill>
                  <a:schemeClr val="dk1"/>
                </a:solidFill>
                <a:latin typeface="Arial"/>
                <a:ea typeface="Arial"/>
                <a:cs typeface="Arial"/>
                <a:sym typeface="Arial"/>
              </a:rPr>
              <a:t>Highly dependent on electricity network conditions encountered</a:t>
            </a:r>
          </a:p>
          <a:p>
            <a:pPr marL="457200" marR="0" lvl="1" indent="-190500" algn="l" rtl="0">
              <a:spcBef>
                <a:spcPts val="400"/>
              </a:spcBef>
              <a:buClr>
                <a:schemeClr val="accent1"/>
              </a:buClr>
              <a:buSzPct val="85000"/>
              <a:buFont typeface="Arial"/>
              <a:buChar char="•"/>
            </a:pPr>
            <a:r>
              <a:rPr lang="en-US" sz="2000" b="0" i="0" u="none" strike="noStrike" cap="none" baseline="0">
                <a:solidFill>
                  <a:schemeClr val="dk1"/>
                </a:solidFill>
                <a:latin typeface="Arial"/>
                <a:ea typeface="Arial"/>
                <a:cs typeface="Arial"/>
                <a:sym typeface="Arial"/>
              </a:rPr>
              <a:t>Upgrades to next generation PLC necessary for successful smart meter communications</a:t>
            </a:r>
          </a:p>
          <a:p>
            <a:pPr marL="182880" marR="0" lvl="0" indent="-182880" algn="l" rtl="0">
              <a:spcBef>
                <a:spcPts val="480"/>
              </a:spcBef>
              <a:buClr>
                <a:schemeClr val="accent1"/>
              </a:buClr>
              <a:buSzPct val="85000"/>
              <a:buFont typeface="Arial"/>
              <a:buChar char="•"/>
            </a:pPr>
            <a:r>
              <a:rPr lang="en-US" sz="2400" b="0" i="0" u="none" strike="noStrike" cap="none" baseline="0">
                <a:solidFill>
                  <a:schemeClr val="dk1"/>
                </a:solidFill>
                <a:latin typeface="Arial"/>
                <a:ea typeface="Arial"/>
                <a:cs typeface="Arial"/>
                <a:sym typeface="Arial"/>
              </a:rPr>
              <a:t>Radio frequency (RF) trial</a:t>
            </a:r>
          </a:p>
          <a:p>
            <a:pPr marL="457200" marR="0" lvl="1" indent="-190500" algn="l" rtl="0">
              <a:spcBef>
                <a:spcPts val="400"/>
              </a:spcBef>
              <a:buClr>
                <a:schemeClr val="accent1"/>
              </a:buClr>
              <a:buSzPct val="85000"/>
              <a:buFont typeface="Arial"/>
              <a:buChar char="•"/>
            </a:pPr>
            <a:r>
              <a:rPr lang="en-US" sz="2000" b="0" i="0" u="none" strike="noStrike" cap="none" baseline="0">
                <a:solidFill>
                  <a:schemeClr val="dk1"/>
                </a:solidFill>
                <a:latin typeface="Arial"/>
                <a:ea typeface="Arial"/>
                <a:cs typeface="Arial"/>
                <a:sym typeface="Arial"/>
              </a:rPr>
              <a:t>2.4 GHz is a license-exempt frequency, meaning interference from other equipment on the same frequency is an issue</a:t>
            </a:r>
          </a:p>
          <a:p>
            <a:pPr marL="457200" marR="0" lvl="1" indent="-190500" algn="l" rtl="0">
              <a:spcBef>
                <a:spcPts val="400"/>
              </a:spcBef>
              <a:buClr>
                <a:schemeClr val="accent1"/>
              </a:buClr>
              <a:buSzPct val="85000"/>
              <a:buFont typeface="Arial"/>
              <a:buChar char="•"/>
            </a:pPr>
            <a:r>
              <a:rPr lang="en-US" sz="2000" b="0" i="0" u="none" strike="noStrike" cap="none" baseline="0">
                <a:solidFill>
                  <a:schemeClr val="dk1"/>
                </a:solidFill>
                <a:latin typeface="Arial"/>
                <a:ea typeface="Arial"/>
                <a:cs typeface="Arial"/>
                <a:sym typeface="Arial"/>
              </a:rPr>
              <a:t>Some issues in rural-areas that are hilly, since 2.4GHz is a line-of-sight radio frequency</a:t>
            </a:r>
          </a:p>
          <a:p>
            <a:pPr marL="182880" marR="0" lvl="0" indent="-182880" algn="l" rtl="0">
              <a:spcBef>
                <a:spcPts val="480"/>
              </a:spcBef>
              <a:buClr>
                <a:schemeClr val="accent1"/>
              </a:buClr>
              <a:buSzPct val="85000"/>
              <a:buFont typeface="Arial"/>
              <a:buChar char="•"/>
            </a:pPr>
            <a:r>
              <a:rPr lang="en-US" sz="2400" b="0" i="0" u="none" strike="noStrike" cap="none" baseline="0">
                <a:solidFill>
                  <a:schemeClr val="dk1"/>
                </a:solidFill>
                <a:latin typeface="Arial"/>
                <a:ea typeface="Arial"/>
                <a:cs typeface="Arial"/>
                <a:sym typeface="Arial"/>
              </a:rPr>
              <a:t>Some other issues related to the meter boxes and meter wiring</a:t>
            </a:r>
          </a:p>
          <a:p>
            <a:pPr marL="457200" marR="0" lvl="1" indent="-82550" algn="l"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a:p>
            <a:pPr marL="457200" marR="0" lvl="1" indent="-82550" algn="l"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a:p>
            <a:pPr marL="457200" marR="0" lvl="1" indent="-82550" algn="l" rtl="0">
              <a:spcBef>
                <a:spcPts val="400"/>
              </a:spcBef>
              <a:buClr>
                <a:schemeClr val="accent1"/>
              </a:buClr>
              <a:buFont typeface="Arial"/>
              <a:buNone/>
            </a:pPr>
            <a:endParaRPr sz="2000" b="0" i="0" u="none" strike="noStrike" cap="none" baseline="0">
              <a:solidFill>
                <a:schemeClr val="dk1"/>
              </a:solidFill>
              <a:latin typeface="Arial"/>
              <a:ea typeface="Arial"/>
              <a:cs typeface="Arial"/>
              <a:sym typeface="Arial"/>
            </a:endParaRP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533400"/>
            <a:ext cx="8229600"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Arial"/>
              <a:buNone/>
            </a:pPr>
            <a:r>
              <a:rPr lang="en-US" sz="4000" b="0" i="0" u="none" strike="noStrike" cap="none" baseline="0">
                <a:solidFill>
                  <a:schemeClr val="dk2"/>
                </a:solidFill>
                <a:latin typeface="Arial"/>
                <a:ea typeface="Arial"/>
                <a:cs typeface="Arial"/>
                <a:sym typeface="Arial"/>
              </a:rPr>
              <a:t>Relevant Literature</a:t>
            </a:r>
          </a:p>
        </p:txBody>
      </p:sp>
      <p:sp>
        <p:nvSpPr>
          <p:cNvPr id="138" name="Shape 138"/>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200" b="0" i="0" u="none" strike="noStrike" cap="none" baseline="0">
                <a:solidFill>
                  <a:schemeClr val="dk1"/>
                </a:solidFill>
                <a:latin typeface="Arial"/>
                <a:ea typeface="Arial"/>
                <a:cs typeface="Arial"/>
                <a:sym typeface="Arial"/>
              </a:rPr>
              <a:t>Armin Haghi, Oliver Toole, 2013; The Use of Smart Meter Data to Forecast Electricity Demand: </a:t>
            </a:r>
            <a:r>
              <a:rPr lang="en-US" sz="2200" b="0" i="0" u="sng" strike="noStrike" cap="none" baseline="0">
                <a:solidFill>
                  <a:schemeClr val="hlink"/>
                </a:solidFill>
                <a:latin typeface="Arial"/>
                <a:ea typeface="Arial"/>
                <a:cs typeface="Arial"/>
                <a:sym typeface="Arial"/>
                <a:hlinkClick r:id="rId3"/>
              </a:rPr>
              <a:t>http://cs229.stanford.edu/proj2013/229final.pdf</a:t>
            </a:r>
          </a:p>
          <a:p>
            <a:pPr marL="182880" marR="0" lvl="0" indent="-182880" algn="l" rtl="0">
              <a:lnSpc>
                <a:spcPct val="90000"/>
              </a:lnSpc>
              <a:spcBef>
                <a:spcPts val="1040"/>
              </a:spcBef>
              <a:spcAft>
                <a:spcPts val="0"/>
              </a:spcAft>
              <a:buClr>
                <a:schemeClr val="accent1"/>
              </a:buClr>
              <a:buSzPct val="85000"/>
              <a:buFont typeface="Arial"/>
              <a:buChar char="•"/>
            </a:pPr>
            <a:r>
              <a:rPr lang="en-US" sz="2200" b="0" i="0" u="none" strike="noStrike" cap="none" baseline="0">
                <a:solidFill>
                  <a:schemeClr val="dk1"/>
                </a:solidFill>
                <a:latin typeface="Arial"/>
                <a:ea typeface="Arial"/>
                <a:cs typeface="Arial"/>
                <a:sym typeface="Arial"/>
              </a:rPr>
              <a:t>Rosaria Silipo, Phil Winters, 2013; Big Data, Smart Energy, and Predictive Analytics: </a:t>
            </a:r>
            <a:r>
              <a:rPr lang="en-US" sz="2200" b="0" i="0" u="sng" strike="noStrike" cap="none" baseline="0">
                <a:solidFill>
                  <a:schemeClr val="hlink"/>
                </a:solidFill>
                <a:latin typeface="Arial"/>
                <a:ea typeface="Arial"/>
                <a:cs typeface="Arial"/>
                <a:sym typeface="Arial"/>
                <a:hlinkClick r:id="rId4"/>
              </a:rPr>
              <a:t>http://www.knime.org/files/knime_bigdata_energy_timeseries_whitepaper.pdf</a:t>
            </a:r>
          </a:p>
          <a:p>
            <a:pPr marL="182880" marR="0" lvl="0" indent="-182880" algn="l" rtl="0">
              <a:lnSpc>
                <a:spcPct val="90000"/>
              </a:lnSpc>
              <a:spcBef>
                <a:spcPts val="1040"/>
              </a:spcBef>
              <a:spcAft>
                <a:spcPts val="0"/>
              </a:spcAft>
              <a:buClr>
                <a:schemeClr val="accent1"/>
              </a:buClr>
              <a:buSzPct val="85000"/>
              <a:buFont typeface="Arial"/>
              <a:buChar char="•"/>
            </a:pPr>
            <a:r>
              <a:rPr lang="en-US" sz="2200" b="0" i="0" u="none" strike="noStrike" cap="none" baseline="0">
                <a:solidFill>
                  <a:schemeClr val="dk1"/>
                </a:solidFill>
                <a:latin typeface="Arial"/>
                <a:ea typeface="Arial"/>
                <a:cs typeface="Arial"/>
                <a:sym typeface="Arial"/>
              </a:rPr>
              <a:t>James Carroll, Sean Lyons and Eleanor Denn, November 2013; Reducing Electricity Demand through Smart Metering- The Role of Improved Household Knowledge: </a:t>
            </a:r>
            <a:r>
              <a:rPr lang="en-US" sz="2200" b="0" i="0" u="sng" strike="noStrike" cap="none" baseline="0">
                <a:solidFill>
                  <a:schemeClr val="hlink"/>
                </a:solidFill>
                <a:latin typeface="Arial"/>
                <a:ea typeface="Arial"/>
                <a:cs typeface="Arial"/>
                <a:sym typeface="Arial"/>
                <a:hlinkClick r:id="rId5"/>
              </a:rPr>
              <a:t>http://www.tcd.ie/Economics/TEP/2013/TEP0313.pdf</a:t>
            </a:r>
          </a:p>
          <a:p>
            <a:pPr marL="182880" marR="0" lvl="0" indent="-182880" algn="l" rtl="0">
              <a:lnSpc>
                <a:spcPct val="90000"/>
              </a:lnSpc>
              <a:spcBef>
                <a:spcPts val="1040"/>
              </a:spcBef>
              <a:spcAft>
                <a:spcPts val="0"/>
              </a:spcAft>
              <a:buClr>
                <a:schemeClr val="accent1"/>
              </a:buClr>
              <a:buSzPct val="85000"/>
              <a:buFont typeface="Arial"/>
              <a:buChar char="•"/>
            </a:pPr>
            <a:r>
              <a:rPr lang="en-US" sz="2200" b="0" i="0" u="none" strike="noStrike" cap="none" baseline="0">
                <a:solidFill>
                  <a:schemeClr val="dk1"/>
                </a:solidFill>
                <a:latin typeface="Arial"/>
                <a:ea typeface="Arial"/>
                <a:cs typeface="Arial"/>
                <a:sym typeface="Arial"/>
              </a:rPr>
              <a:t>PWC report - NSMP (Electricity&amp;Gas) Cost Benefit Analysis: </a:t>
            </a:r>
            <a:r>
              <a:rPr lang="en-US" sz="2200" b="0" i="0" u="sng" strike="noStrike" cap="none" baseline="0">
                <a:solidFill>
                  <a:schemeClr val="hlink"/>
                </a:solidFill>
                <a:latin typeface="Arial"/>
                <a:ea typeface="Arial"/>
                <a:cs typeface="Arial"/>
                <a:sym typeface="Arial"/>
                <a:hlinkClick r:id="rId6"/>
              </a:rPr>
              <a:t>http://www.cer.ie/docs/000699/CER14046E%20PwC%20Cost%20Benefit%20Analysis%20report.pdf</a:t>
            </a:r>
          </a:p>
          <a:p>
            <a:pPr marL="182880" marR="0" lvl="0" indent="-63055" algn="l" rtl="0">
              <a:lnSpc>
                <a:spcPct val="90000"/>
              </a:lnSpc>
              <a:spcBef>
                <a:spcPts val="1044"/>
              </a:spcBef>
              <a:buClr>
                <a:schemeClr val="accent1"/>
              </a:buClr>
              <a:buFont typeface="Arial"/>
              <a:buNone/>
            </a:pPr>
            <a:endParaRPr sz="2200" b="0" i="0" u="none" strike="noStrike" cap="none" baseline="0">
              <a:solidFill>
                <a:schemeClr val="dk1"/>
              </a:solidFill>
              <a:latin typeface="Arial"/>
              <a:ea typeface="Arial"/>
              <a:cs typeface="Arial"/>
              <a:sym typeface="Arial"/>
            </a:endParaRP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549</Words>
  <Application>Microsoft Macintosh PowerPoint</Application>
  <PresentationFormat>On-screen Show (4:3)</PresentationFormat>
  <Paragraphs>60</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Clarity</vt:lpstr>
      <vt:lpstr>CER SMART METERING PROJECT SUMMARY</vt:lpstr>
      <vt:lpstr>Background</vt:lpstr>
      <vt:lpstr>What data was collected?</vt:lpstr>
      <vt:lpstr>Pilot Implementation – Gas CBTs</vt:lpstr>
      <vt:lpstr>Pilot Implementation – Electric CBTs</vt:lpstr>
      <vt:lpstr>Surveys</vt:lpstr>
      <vt:lpstr>Challenges</vt:lpstr>
      <vt:lpstr>Relevant Literature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 SMART METERING PROJECT SUMMARY</dc:title>
  <cp:lastModifiedBy>Amitpal Singh</cp:lastModifiedBy>
  <cp:revision>1</cp:revision>
  <dcterms:modified xsi:type="dcterms:W3CDTF">2015-01-21T22:10:43Z</dcterms:modified>
</cp:coreProperties>
</file>