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68" r:id="rId7"/>
    <p:sldId id="258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5" r:id="rId17"/>
    <p:sldId id="267" r:id="rId18"/>
    <p:sldId id="276" r:id="rId19"/>
    <p:sldId id="277" r:id="rId20"/>
    <p:sldId id="278" r:id="rId21"/>
    <p:sldId id="279" r:id="rId22"/>
    <p:sldId id="272" r:id="rId23"/>
    <p:sldId id="273" r:id="rId24"/>
    <p:sldId id="274" r:id="rId25"/>
    <p:sldId id="260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ravis Wright" initials="TW [7]" lastIdx="1" clrIdx="6">
    <p:extLst/>
  </p:cmAuthor>
  <p:cmAuthor id="1" name="Travis Wright" initials="TW" lastIdx="1" clrIdx="0">
    <p:extLst/>
  </p:cmAuthor>
  <p:cmAuthor id="8" name="Travis Wright" initials="TW [8]" lastIdx="1" clrIdx="7">
    <p:extLst/>
  </p:cmAuthor>
  <p:cmAuthor id="2" name="Travis Wright" initials="TW [2]" lastIdx="1" clrIdx="1">
    <p:extLst/>
  </p:cmAuthor>
  <p:cmAuthor id="9" name="Travis Wright" initials="TW [9]" lastIdx="1" clrIdx="8">
    <p:extLst/>
  </p:cmAuthor>
  <p:cmAuthor id="3" name="Travis Wright" initials="TW [3]" lastIdx="1" clrIdx="2">
    <p:extLst/>
  </p:cmAuthor>
  <p:cmAuthor id="10" name="Travis Wright" initials="TW [10]" lastIdx="1" clrIdx="9">
    <p:extLst/>
  </p:cmAuthor>
  <p:cmAuthor id="4" name="Travis Wright" initials="TW [4]" lastIdx="1" clrIdx="3">
    <p:extLst/>
  </p:cmAuthor>
  <p:cmAuthor id="5" name="Travis Wright" initials="TW [5]" lastIdx="1" clrIdx="4">
    <p:extLst/>
  </p:cmAuthor>
  <p:cmAuthor id="6" name="Travis Wright" initials="TW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169"/>
    <a:srgbClr val="123E64"/>
    <a:srgbClr val="FF8641"/>
    <a:srgbClr val="149089"/>
    <a:srgbClr val="111111"/>
    <a:srgbClr val="CA0078"/>
    <a:srgbClr val="FFFFFF"/>
    <a:srgbClr val="73BFDD"/>
    <a:srgbClr val="141313"/>
    <a:srgbClr val="68D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4" autoAdjust="0"/>
    <p:restoredTop sz="94609" autoAdjust="0"/>
  </p:normalViewPr>
  <p:slideViewPr>
    <p:cSldViewPr snapToObjects="1">
      <p:cViewPr>
        <p:scale>
          <a:sx n="92" d="100"/>
          <a:sy n="92" d="100"/>
        </p:scale>
        <p:origin x="2280" y="18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E9E7-0A46-C642-B1CD-9F43F63A761F}" type="datetime1">
              <a:rPr lang="en-US" smtClean="0"/>
              <a:t>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FFE6-5FBB-9B41-A19C-338E023F0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70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7FED-970C-2049-96AE-96BD1BA5E2DA}" type="datetime1">
              <a:rPr lang="en-US" smtClean="0"/>
              <a:t>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8085-8ED8-F544-9D86-69C4C46BE9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02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7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9702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hite">
    <p:bg>
      <p:bgPr>
        <a:blipFill dpi="0" rotWithShape="1">
          <a:blip r:embed="rId2">
            <a:alphaModFix amt="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4308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6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9927"/>
            <a:ext cx="8229600" cy="282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55" r:id="rId3"/>
    <p:sldLayoutId id="2147483692" r:id="rId4"/>
    <p:sldLayoutId id="2147483689" r:id="rId5"/>
    <p:sldLayoutId id="2147483691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Museo Sans 100"/>
          <a:ea typeface="+mj-ea"/>
          <a:cs typeface="Museo Sans 1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2000" b="0" i="0" strike="noStrike" kern="1200">
          <a:solidFill>
            <a:schemeClr val="tx1"/>
          </a:solidFill>
          <a:latin typeface="Museo Sans 300"/>
          <a:ea typeface="+mn-ea"/>
          <a:cs typeface="Museo Sans 30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57300" indent="-34290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blog.openshift.com/getting-any-docker-image-running-in-your-own-openshift-clust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icrosoft/mssql-docker/issu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ub.docker.com/r/microsoft/mssql-server-windows" TargetMode="External"/><Relationship Id="rId4" Type="http://schemas.openxmlformats.org/officeDocument/2006/relationships/hyperlink" Target="https://hub.docker.com/r/microsoft/mssql-server-windows-express/" TargetMode="External"/><Relationship Id="rId5" Type="http://schemas.openxmlformats.org/officeDocument/2006/relationships/hyperlink" Target="https://github.com/dcos/examples/tree/master/1.8/sqlserver" TargetMode="External"/><Relationship Id="rId6" Type="http://schemas.openxmlformats.org/officeDocument/2006/relationships/hyperlink" Target="https://github.com/Microsoft/mssql-docker/issues" TargetMode="External"/><Relationship Id="rId7" Type="http://schemas.openxmlformats.org/officeDocument/2006/relationships/hyperlink" Target="https://github.com/twright-msft/mssql-node-docker-demo-app" TargetMode="External"/><Relationship Id="rId8" Type="http://schemas.openxmlformats.org/officeDocument/2006/relationships/hyperlink" Target="https://github.com/twright-msft/mssql-aspnet-docker-demo-app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ub.docker.com/r/microsoft/mssql-server-linux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docker.com/engine/tutorials/dockervolum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45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&amp; Test Locally in Dev Environment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3168302"/>
          </a:xfrm>
        </p:spPr>
        <p:txBody>
          <a:bodyPr>
            <a:normAutofit/>
          </a:bodyPr>
          <a:lstStyle/>
          <a:p>
            <a:r>
              <a:rPr lang="en-US" dirty="0" smtClean="0"/>
              <a:t>Build locally on Windows, Linux, or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Windows</a:t>
            </a:r>
          </a:p>
          <a:p>
            <a:pPr lvl="2"/>
            <a:r>
              <a:rPr lang="en-US" dirty="0" smtClean="0"/>
              <a:t>Linux Docker containers using Docker for Windows</a:t>
            </a:r>
          </a:p>
          <a:p>
            <a:pPr lvl="2"/>
            <a:r>
              <a:rPr lang="en-US" dirty="0" smtClean="0"/>
              <a:t>Windows containers on Windows 10 Anniversary Edition+</a:t>
            </a:r>
          </a:p>
          <a:p>
            <a:pPr lvl="1"/>
            <a:r>
              <a:rPr lang="en-US" dirty="0" err="1" smtClean="0"/>
              <a:t>macOS</a:t>
            </a:r>
            <a:endParaRPr lang="en-US" dirty="0" smtClean="0"/>
          </a:p>
          <a:p>
            <a:pPr lvl="2"/>
            <a:r>
              <a:rPr lang="en-US" dirty="0" smtClean="0"/>
              <a:t>Linux Docker containers using Docker for Mac</a:t>
            </a:r>
          </a:p>
          <a:p>
            <a:pPr lvl="1"/>
            <a:r>
              <a:rPr lang="en-US" dirty="0" smtClean="0"/>
              <a:t>Linux</a:t>
            </a:r>
          </a:p>
          <a:p>
            <a:pPr lvl="2"/>
            <a:r>
              <a:rPr lang="en-US" dirty="0" smtClean="0"/>
              <a:t>Use Docker Engine natively</a:t>
            </a:r>
          </a:p>
          <a:p>
            <a:pPr lvl="2"/>
            <a:r>
              <a:rPr lang="en-US" dirty="0" smtClean="0"/>
              <a:t>There are other container </a:t>
            </a:r>
            <a:r>
              <a:rPr lang="en-US" dirty="0" smtClean="0"/>
              <a:t>engines like LXC</a:t>
            </a:r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 rot="10800000">
            <a:off x="6228184" y="3219822"/>
            <a:ext cx="576064" cy="360040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32240" y="321053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 for demo today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8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Release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3312318"/>
          </a:xfrm>
        </p:spPr>
        <p:txBody>
          <a:bodyPr>
            <a:normAutofit/>
          </a:bodyPr>
          <a:lstStyle/>
          <a:p>
            <a:r>
              <a:rPr lang="en-US" dirty="0" smtClean="0"/>
              <a:t>Use Docker Engine natively</a:t>
            </a:r>
          </a:p>
          <a:p>
            <a:r>
              <a:rPr lang="en-US" dirty="0" smtClean="0"/>
              <a:t>Use a container management platform (aka “orchestrator”)</a:t>
            </a:r>
          </a:p>
          <a:p>
            <a:pPr lvl="1"/>
            <a:r>
              <a:rPr lang="en-US" dirty="0" smtClean="0"/>
              <a:t>Kubernetes</a:t>
            </a:r>
          </a:p>
          <a:p>
            <a:pPr lvl="1"/>
            <a:r>
              <a:rPr lang="en-US" dirty="0" smtClean="0"/>
              <a:t>Red Hat </a:t>
            </a:r>
            <a:r>
              <a:rPr lang="en-US" dirty="0" err="1" smtClean="0"/>
              <a:t>OpenShift</a:t>
            </a:r>
            <a:r>
              <a:rPr lang="en-US" dirty="0" smtClean="0"/>
              <a:t> (based on Kubernetes)</a:t>
            </a:r>
          </a:p>
          <a:p>
            <a:pPr lvl="1"/>
            <a:r>
              <a:rPr lang="en-US" dirty="0" smtClean="0"/>
              <a:t>Docker Swarm</a:t>
            </a:r>
          </a:p>
          <a:p>
            <a:pPr lvl="1"/>
            <a:r>
              <a:rPr lang="en-US" dirty="0" smtClean="0"/>
              <a:t>Mesosphere DC/OS</a:t>
            </a:r>
          </a:p>
          <a:p>
            <a:r>
              <a:rPr lang="en-US" dirty="0" smtClean="0"/>
              <a:t>Use a cloud service</a:t>
            </a:r>
          </a:p>
          <a:p>
            <a:pPr lvl="1"/>
            <a:r>
              <a:rPr lang="en-US" dirty="0" smtClean="0"/>
              <a:t>Azure Container </a:t>
            </a:r>
            <a:r>
              <a:rPr lang="en-US" dirty="0" smtClean="0"/>
              <a:t>Service (ACS)</a:t>
            </a:r>
            <a:endParaRPr lang="en-US" dirty="0" smtClean="0"/>
          </a:p>
          <a:p>
            <a:pPr lvl="1"/>
            <a:r>
              <a:rPr lang="en-US" dirty="0" smtClean="0"/>
              <a:t>AWS </a:t>
            </a:r>
            <a:r>
              <a:rPr lang="en-US" dirty="0" smtClean="0"/>
              <a:t>EC2 Container Service (ECS)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0800000">
            <a:off x="6170998" y="2653050"/>
            <a:ext cx="576064" cy="360040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75054" y="2643758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 for demo today</a:t>
            </a:r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6170998" y="1554372"/>
            <a:ext cx="576064" cy="360040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75054" y="154508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 for demo today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30962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SQL Server Engineering Team uses Kubernetes in Azure VMs for automated testing of SQL Server on </a:t>
            </a:r>
            <a:r>
              <a:rPr lang="en-US" dirty="0" smtClean="0"/>
              <a:t>Linux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Automated build process creates the container </a:t>
            </a:r>
            <a:r>
              <a:rPr lang="en-US" dirty="0" smtClean="0"/>
              <a:t>image</a:t>
            </a:r>
          </a:p>
          <a:p>
            <a:pPr lvl="1"/>
            <a:r>
              <a:rPr lang="en-US" dirty="0"/>
              <a:t>Extended existing test system to handle provisioning and test </a:t>
            </a:r>
            <a:r>
              <a:rPr lang="en-US" dirty="0" smtClean="0"/>
              <a:t>execution/targeting</a:t>
            </a:r>
            <a:endParaRPr lang="en-US" dirty="0"/>
          </a:p>
          <a:p>
            <a:pPr lvl="1"/>
            <a:r>
              <a:rPr lang="en-US" dirty="0" smtClean="0"/>
              <a:t>~700 </a:t>
            </a:r>
            <a:r>
              <a:rPr lang="en-US" dirty="0" smtClean="0"/>
              <a:t>containers per test run, usually once per </a:t>
            </a:r>
            <a:r>
              <a:rPr lang="en-US" dirty="0" smtClean="0"/>
              <a:t>day</a:t>
            </a:r>
          </a:p>
          <a:p>
            <a:pPr lvl="1"/>
            <a:r>
              <a:rPr lang="en-US" dirty="0" smtClean="0"/>
              <a:t>150 VM hosts in Azure; 128 GB/8 cores</a:t>
            </a:r>
          </a:p>
          <a:p>
            <a:pPr lvl="1"/>
            <a:r>
              <a:rPr lang="en-US" dirty="0" smtClean="0"/>
              <a:t>20+ containers/VM in some cases</a:t>
            </a:r>
            <a:endParaRPr lang="en-US" dirty="0" smtClean="0"/>
          </a:p>
          <a:p>
            <a:pPr lvl="1"/>
            <a:r>
              <a:rPr lang="en-US" dirty="0"/>
              <a:t>High density, each SQL Server container listens on a different </a:t>
            </a:r>
            <a:r>
              <a:rPr lang="en-US" dirty="0" smtClean="0"/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5873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Docker Terminology and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Image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 definition.  Defines what software is included and how it runs.</a:t>
            </a:r>
          </a:p>
          <a:p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 running instance based on the image.</a:t>
            </a:r>
          </a:p>
          <a:p>
            <a:endParaRPr lang="en-US" dirty="0"/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ocker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pull </a:t>
            </a:r>
            <a:r>
              <a:rPr lang="mr-IN" dirty="0" smtClean="0"/>
              <a:t>–</a:t>
            </a:r>
            <a:r>
              <a:rPr lang="en-US" dirty="0" smtClean="0"/>
              <a:t> download an image from a Docker </a:t>
            </a:r>
            <a:r>
              <a:rPr lang="en-US" dirty="0" err="1" smtClean="0"/>
              <a:t>respository</a:t>
            </a:r>
            <a:endParaRPr lang="en-US" dirty="0" smtClean="0"/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ocker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run </a:t>
            </a:r>
            <a:r>
              <a:rPr lang="mr-IN" dirty="0" smtClean="0"/>
              <a:t>–</a:t>
            </a:r>
            <a:r>
              <a:rPr lang="en-US" dirty="0" smtClean="0"/>
              <a:t> create a container from an image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ocker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list all locally running containers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ocker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images </a:t>
            </a:r>
            <a:r>
              <a:rPr lang="mr-IN" dirty="0" smtClean="0"/>
              <a:t>–</a:t>
            </a:r>
            <a:r>
              <a:rPr lang="en-US" dirty="0" smtClean="0"/>
              <a:t> list all locally cached images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587974"/>
            <a:ext cx="513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do not “install” a Docker container! 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Deployment Patterns Using Containers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600" y="1635646"/>
            <a:ext cx="1584176" cy="79208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504" y="2787774"/>
            <a:ext cx="1584176" cy="79208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35696" y="2766388"/>
            <a:ext cx="1584176" cy="79208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39952" y="1635646"/>
            <a:ext cx="1584176" cy="79208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39952" y="2766388"/>
            <a:ext cx="1584176" cy="79208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04248" y="1635646"/>
            <a:ext cx="1584176" cy="19228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App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" y="3930610"/>
            <a:ext cx="296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Centralized SQL Server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51920" y="39306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Docker Compose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70822" y="1451563"/>
            <a:ext cx="2088232" cy="2290995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16216" y="39306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Monolithic App</a:t>
            </a:r>
            <a:endParaRPr lang="en-US" dirty="0"/>
          </a:p>
        </p:txBody>
      </p:sp>
      <p:cxnSp>
        <p:nvCxnSpPr>
          <p:cNvPr id="15" name="Straight Connector 14"/>
          <p:cNvCxnSpPr>
            <a:stCxn id="7" idx="2"/>
            <a:endCxn id="8" idx="0"/>
          </p:cNvCxnSpPr>
          <p:nvPr/>
        </p:nvCxnSpPr>
        <p:spPr>
          <a:xfrm>
            <a:off x="4932040" y="2427734"/>
            <a:ext cx="0" cy="3386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5" idx="0"/>
          </p:cNvCxnSpPr>
          <p:nvPr/>
        </p:nvCxnSpPr>
        <p:spPr>
          <a:xfrm flipH="1">
            <a:off x="899592" y="2427734"/>
            <a:ext cx="864096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2"/>
            <a:endCxn id="6" idx="0"/>
          </p:cNvCxnSpPr>
          <p:nvPr/>
        </p:nvCxnSpPr>
        <p:spPr>
          <a:xfrm>
            <a:off x="1763688" y="2427734"/>
            <a:ext cx="864096" cy="3386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0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Deploy standard SQL Server container image. </a:t>
            </a:r>
          </a:p>
          <a:p>
            <a:r>
              <a:rPr lang="en-US" dirty="0" smtClean="0"/>
              <a:t>App deploys the DB at start up.</a:t>
            </a:r>
          </a:p>
          <a:p>
            <a:endParaRPr lang="en-US" dirty="0" smtClean="0"/>
          </a:p>
          <a:p>
            <a:r>
              <a:rPr lang="en-US" dirty="0" smtClean="0"/>
              <a:t>Use standard SQL Server image as a base layer.  Include DB inside of image. </a:t>
            </a:r>
          </a:p>
          <a:p>
            <a:r>
              <a:rPr lang="en-US" dirty="0" smtClean="0"/>
              <a:t>At run time the CMD in the </a:t>
            </a:r>
            <a:r>
              <a:rPr lang="en-US" dirty="0" err="1" smtClean="0"/>
              <a:t>Dockerfile</a:t>
            </a:r>
            <a:r>
              <a:rPr lang="en-US" dirty="0" smtClean="0"/>
              <a:t> attaches/restores the DB.</a:t>
            </a:r>
          </a:p>
          <a:p>
            <a:endParaRPr lang="en-US" dirty="0" smtClean="0"/>
          </a:p>
          <a:p>
            <a:r>
              <a:rPr lang="en-US" dirty="0" smtClean="0"/>
              <a:t>Use standard SQL Server image as base layer. </a:t>
            </a:r>
          </a:p>
          <a:p>
            <a:r>
              <a:rPr lang="en-US" dirty="0" smtClean="0"/>
              <a:t>At run time the DB is created by the CMD in the </a:t>
            </a:r>
            <a:r>
              <a:rPr lang="en-US" dirty="0" err="1" smtClean="0"/>
              <a:t>Dockerfile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0800000">
            <a:off x="6321122" y="1554372"/>
            <a:ext cx="576064" cy="360040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25178" y="154508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Demos #1,2 today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6300193" y="3445138"/>
            <a:ext cx="576064" cy="360040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04249" y="3435846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 #3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2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#1</a:t>
            </a:r>
            <a:br>
              <a:rPr lang="en-US" dirty="0" smtClean="0"/>
            </a:br>
            <a:r>
              <a:rPr lang="en-US" dirty="0" smtClean="0"/>
              <a:t>Simple Example + Voting </a:t>
            </a:r>
            <a:r>
              <a:rPr lang="en-US" dirty="0" smtClean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#2</a:t>
            </a:r>
            <a:br>
              <a:rPr lang="en-US" dirty="0" smtClean="0"/>
            </a:br>
            <a:r>
              <a:rPr lang="en-US" dirty="0" err="1" smtClean="0"/>
              <a:t>ASP.Net</a:t>
            </a:r>
            <a:r>
              <a:rPr lang="en-US" dirty="0" smtClean="0"/>
              <a:t> Docker-Compose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#3</a:t>
            </a:r>
            <a:br>
              <a:rPr lang="en-US" dirty="0" smtClean="0"/>
            </a:br>
            <a:r>
              <a:rPr lang="en-US" dirty="0" smtClean="0"/>
              <a:t>Node Monolithic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2849"/>
            <a:ext cx="8229600" cy="914400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9512" y="771550"/>
            <a:ext cx="8229600" cy="4320480"/>
          </a:xfrm>
        </p:spPr>
        <p:txBody>
          <a:bodyPr>
            <a:normAutofit fontScale="85000" lnSpcReduction="10000"/>
          </a:bodyPr>
          <a:lstStyle/>
          <a:p>
            <a:pPr fontAlgn="ctr"/>
            <a:r>
              <a:rPr lang="en-US" dirty="0"/>
              <a:t>Tools </a:t>
            </a:r>
            <a:r>
              <a:rPr lang="en-US" dirty="0" smtClean="0"/>
              <a:t>aren’t </a:t>
            </a:r>
            <a:r>
              <a:rPr lang="en-US" dirty="0"/>
              <a:t>in </a:t>
            </a:r>
            <a:r>
              <a:rPr lang="en-US" dirty="0" smtClean="0"/>
              <a:t>image.  See examples for how to install them.</a:t>
            </a:r>
            <a:endParaRPr lang="en-US" dirty="0"/>
          </a:p>
          <a:p>
            <a:pPr fontAlgn="ctr"/>
            <a:r>
              <a:rPr lang="en-US" dirty="0"/>
              <a:t>Can't connect directly to the SQL Server from outside </a:t>
            </a:r>
            <a:r>
              <a:rPr lang="en-US" dirty="0" err="1" smtClean="0"/>
              <a:t>OpenShift</a:t>
            </a:r>
            <a:r>
              <a:rPr lang="en-US" dirty="0" smtClean="0"/>
              <a:t> </a:t>
            </a:r>
            <a:r>
              <a:rPr lang="en-US" dirty="0"/>
              <a:t>network - no access to </a:t>
            </a:r>
            <a:r>
              <a:rPr lang="en-US" dirty="0" smtClean="0"/>
              <a:t>port 1433</a:t>
            </a:r>
            <a:endParaRPr lang="en-US" dirty="0"/>
          </a:p>
          <a:p>
            <a:pPr fontAlgn="ctr"/>
            <a:r>
              <a:rPr lang="en-US" dirty="0"/>
              <a:t>No way to create a DB simply at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run</a:t>
            </a:r>
            <a:r>
              <a:rPr lang="en-US" dirty="0" smtClean="0"/>
              <a:t> time</a:t>
            </a:r>
            <a:endParaRPr lang="en-US" dirty="0"/>
          </a:p>
          <a:p>
            <a:pPr fontAlgn="ctr"/>
            <a:r>
              <a:rPr lang="en-US" dirty="0"/>
              <a:t>Need to code around delays to start, </a:t>
            </a:r>
            <a:r>
              <a:rPr lang="en-US" dirty="0" smtClean="0"/>
              <a:t>SQL Server takes </a:t>
            </a:r>
            <a:r>
              <a:rPr lang="en-US" dirty="0"/>
              <a:t>too long to start</a:t>
            </a:r>
          </a:p>
          <a:p>
            <a:pPr fontAlgn="ctr"/>
            <a:r>
              <a:rPr lang="en-US" dirty="0"/>
              <a:t>SQL Server currently requires 3.25 GB of RAM </a:t>
            </a:r>
            <a:r>
              <a:rPr lang="mr-IN" dirty="0"/>
              <a:t>–</a:t>
            </a:r>
            <a:r>
              <a:rPr lang="en-US" dirty="0"/>
              <a:t> more than </a:t>
            </a:r>
            <a:r>
              <a:rPr lang="en-US" i="1" dirty="0"/>
              <a:t>should</a:t>
            </a:r>
            <a:r>
              <a:rPr lang="en-US" dirty="0"/>
              <a:t> be </a:t>
            </a:r>
            <a:r>
              <a:rPr lang="en-US" dirty="0" smtClean="0"/>
              <a:t>required</a:t>
            </a:r>
          </a:p>
          <a:p>
            <a:pPr fontAlgn="ctr"/>
            <a:r>
              <a:rPr lang="en-US" dirty="0" smtClean="0"/>
              <a:t>Make </a:t>
            </a:r>
            <a:r>
              <a:rPr lang="en-US" dirty="0"/>
              <a:t>sure you are running on latest Docker-Engine version </a:t>
            </a:r>
            <a:r>
              <a:rPr lang="en-US" dirty="0" smtClean="0"/>
              <a:t>(demo built </a:t>
            </a:r>
            <a:r>
              <a:rPr lang="en-US" dirty="0"/>
              <a:t>using Docker 1.12.5) - </a:t>
            </a:r>
            <a:r>
              <a:rPr lang="en-US" dirty="0" err="1"/>
              <a:t>ASP.Net</a:t>
            </a:r>
            <a:r>
              <a:rPr lang="en-US" dirty="0"/>
              <a:t> container will have issues if not</a:t>
            </a:r>
            <a:r>
              <a:rPr lang="en-US" dirty="0" smtClean="0"/>
              <a:t>.  Current </a:t>
            </a:r>
            <a:r>
              <a:rPr lang="en-US" dirty="0" err="1" smtClean="0"/>
              <a:t>OpenShift</a:t>
            </a:r>
            <a:r>
              <a:rPr lang="en-US" dirty="0" smtClean="0"/>
              <a:t>-All-In-One Vagrant box has older version of Docker Engine.</a:t>
            </a:r>
            <a:endParaRPr lang="en-US" dirty="0"/>
          </a:p>
          <a:p>
            <a:pPr fontAlgn="ctr"/>
            <a:r>
              <a:rPr lang="en-US" dirty="0"/>
              <a:t>Issue with the fact that the container runs as root.  Open Shift doesn’t allow that by </a:t>
            </a:r>
            <a:r>
              <a:rPr lang="en-US" dirty="0" smtClean="0"/>
              <a:t>default.  </a:t>
            </a:r>
            <a:r>
              <a:rPr lang="en-US" dirty="0"/>
              <a:t>You can </a:t>
            </a:r>
            <a:r>
              <a:rPr lang="en-US" dirty="0">
                <a:hlinkClick r:id="rId2"/>
              </a:rPr>
              <a:t>change the </a:t>
            </a:r>
            <a:r>
              <a:rPr lang="en-US" dirty="0" smtClean="0">
                <a:hlinkClick r:id="rId2"/>
              </a:rPr>
              <a:t>perms</a:t>
            </a:r>
            <a:r>
              <a:rPr lang="en-US" dirty="0" smtClean="0"/>
              <a:t>, </a:t>
            </a:r>
            <a:r>
              <a:rPr lang="en-US" dirty="0"/>
              <a:t>but it requires cluster administrator </a:t>
            </a:r>
            <a:r>
              <a:rPr lang="en-US" dirty="0" err="1"/>
              <a:t>privs</a:t>
            </a:r>
            <a:r>
              <a:rPr lang="en-US" dirty="0" smtClean="0"/>
              <a:t>.</a:t>
            </a:r>
          </a:p>
          <a:p>
            <a:pPr fontAlgn="ctr"/>
            <a:r>
              <a:rPr lang="en-US" dirty="0" smtClean="0"/>
              <a:t>Docker, </a:t>
            </a:r>
            <a:r>
              <a:rPr lang="en-US" dirty="0" err="1" smtClean="0"/>
              <a:t>OpenShift</a:t>
            </a:r>
            <a:r>
              <a:rPr lang="en-US" dirty="0" smtClean="0"/>
              <a:t>/Kubernetes, and SQL Server on Linux </a:t>
            </a:r>
            <a:r>
              <a:rPr lang="en-US" dirty="0"/>
              <a:t>is still relatively new, especially to ops teams</a:t>
            </a:r>
            <a:r>
              <a:rPr lang="en-US" dirty="0" smtClean="0"/>
              <a:t>.</a:t>
            </a:r>
            <a:endParaRPr lang="en-US" dirty="0"/>
          </a:p>
          <a:p>
            <a:pPr lvl="1" fontAlgn="ctr"/>
            <a:r>
              <a:rPr lang="en-US" dirty="0" smtClean="0"/>
              <a:t>No </a:t>
            </a:r>
            <a:r>
              <a:rPr lang="en-US" dirty="0"/>
              <a:t>established best practices</a:t>
            </a:r>
          </a:p>
          <a:p>
            <a:pPr lvl="1" fontAlgn="ctr"/>
            <a:r>
              <a:rPr lang="en-US" dirty="0" smtClean="0"/>
              <a:t>Minimal documentation</a:t>
            </a:r>
            <a:endParaRPr lang="en-US" dirty="0"/>
          </a:p>
          <a:p>
            <a:pPr lvl="1" fontAlgn="ctr"/>
            <a:r>
              <a:rPr lang="en-US" dirty="0" smtClean="0"/>
              <a:t>Few experts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SQL Server in DevOps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3435846"/>
            <a:ext cx="3651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Travis Wright</a:t>
            </a:r>
          </a:p>
          <a:p>
            <a:r>
              <a:rPr lang="en-US" dirty="0" smtClean="0"/>
              <a:t>Principal Program Manager</a:t>
            </a:r>
          </a:p>
          <a:p>
            <a:r>
              <a:rPr lang="en-US" dirty="0" smtClean="0"/>
              <a:t>SQL Server Engineering Team</a:t>
            </a:r>
          </a:p>
          <a:p>
            <a:r>
              <a:rPr lang="en-US" dirty="0" smtClean="0"/>
              <a:t>Microsoft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radtravis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High availability in container management platforms</a:t>
            </a:r>
          </a:p>
          <a:p>
            <a:r>
              <a:rPr lang="en-US" dirty="0" smtClean="0"/>
              <a:t>Performance testing and tuning</a:t>
            </a:r>
          </a:p>
          <a:p>
            <a:r>
              <a:rPr lang="en-US" dirty="0" smtClean="0"/>
              <a:t>Reduce minimum RAM requirement and start up time</a:t>
            </a:r>
          </a:p>
          <a:p>
            <a:r>
              <a:rPr lang="en-US" dirty="0"/>
              <a:t>Docker image </a:t>
            </a:r>
            <a:r>
              <a:rPr lang="en-US" dirty="0" smtClean="0"/>
              <a:t>improvements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github.com/Microsoft/mssql-docker/issues</a:t>
            </a:r>
            <a:endParaRPr lang="en-US" dirty="0" smtClean="0"/>
          </a:p>
          <a:p>
            <a:r>
              <a:rPr lang="en-US" dirty="0" smtClean="0"/>
              <a:t>More testing of SQL Server on Windows containers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officially support</a:t>
            </a:r>
          </a:p>
          <a:p>
            <a:r>
              <a:rPr lang="en-US" dirty="0" smtClean="0"/>
              <a:t>General Availability later this year of SQL Server </a:t>
            </a:r>
            <a:r>
              <a:rPr lang="en-US" dirty="0" err="1" smtClean="0"/>
              <a:t>v.Next</a:t>
            </a:r>
            <a:r>
              <a:rPr lang="en-US" dirty="0" smtClean="0"/>
              <a:t> including support for SQL Server on Linux containers</a:t>
            </a:r>
          </a:p>
          <a:p>
            <a:r>
              <a:rPr lang="en-US" dirty="0" smtClean="0"/>
              <a:t>Make SQL Server container images available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Involved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34563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Get the SQL Server container images</a:t>
            </a:r>
          </a:p>
          <a:p>
            <a:pPr lvl="1"/>
            <a:r>
              <a:rPr lang="en-US" dirty="0" err="1" smtClean="0">
                <a:hlinkClick r:id="rId2"/>
              </a:rPr>
              <a:t>hub.docker.com</a:t>
            </a:r>
            <a:r>
              <a:rPr lang="en-US" dirty="0" smtClean="0">
                <a:hlinkClick r:id="rId2"/>
              </a:rPr>
              <a:t>/r/</a:t>
            </a:r>
            <a:r>
              <a:rPr lang="en-US" dirty="0" err="1" smtClean="0">
                <a:hlinkClick r:id="rId2"/>
              </a:rPr>
              <a:t>microsoft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mssql</a:t>
            </a:r>
            <a:r>
              <a:rPr lang="en-US" dirty="0" smtClean="0">
                <a:hlinkClick r:id="rId2"/>
              </a:rPr>
              <a:t>-server-</a:t>
            </a:r>
            <a:r>
              <a:rPr lang="en-US" dirty="0" err="1" smtClean="0">
                <a:hlinkClick r:id="rId2"/>
              </a:rPr>
              <a:t>linux</a:t>
            </a:r>
            <a:r>
              <a:rPr lang="en-US" dirty="0" smtClean="0"/>
              <a:t> (</a:t>
            </a:r>
            <a:r>
              <a:rPr lang="en-US" dirty="0" err="1" smtClean="0"/>
              <a:t>v.Next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hlinkClick r:id="rId3"/>
              </a:rPr>
              <a:t>hub.docker.com</a:t>
            </a:r>
            <a:r>
              <a:rPr lang="en-US" dirty="0" smtClean="0">
                <a:hlinkClick r:id="rId3"/>
              </a:rPr>
              <a:t>/r/</a:t>
            </a:r>
            <a:r>
              <a:rPr lang="en-US" dirty="0" err="1" smtClean="0">
                <a:hlinkClick r:id="rId3"/>
              </a:rPr>
              <a:t>microsoft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mssql</a:t>
            </a:r>
            <a:r>
              <a:rPr lang="en-US" dirty="0" smtClean="0">
                <a:hlinkClick r:id="rId3"/>
              </a:rPr>
              <a:t>-server-windows</a:t>
            </a:r>
            <a:r>
              <a:rPr lang="en-US" dirty="0" smtClean="0"/>
              <a:t> (</a:t>
            </a:r>
            <a:r>
              <a:rPr lang="en-US" dirty="0" err="1" smtClean="0"/>
              <a:t>v.Next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4"/>
              </a:rPr>
              <a:t>https://hub.docker.com/r/microsoft/mssql-server-windows-express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(2016 SP1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5"/>
              </a:rPr>
              <a:t>Mesosphere DC/OS Universe image</a:t>
            </a:r>
            <a:endParaRPr lang="en-US" dirty="0" smtClean="0"/>
          </a:p>
          <a:p>
            <a:r>
              <a:rPr lang="en-US" dirty="0" smtClean="0"/>
              <a:t>Provide feedback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github.com/Microsoft/mssql-docker/issues</a:t>
            </a:r>
            <a:endParaRPr lang="en-US" dirty="0" smtClean="0"/>
          </a:p>
          <a:p>
            <a:r>
              <a:rPr lang="en-US" dirty="0" smtClean="0"/>
              <a:t>Get samples from today</a:t>
            </a:r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github.com/twright-msft/mssql-node-docker-demo-app</a:t>
            </a:r>
            <a:endParaRPr lang="en-US" dirty="0" smtClean="0"/>
          </a:p>
          <a:p>
            <a:pPr lvl="1"/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github.com/twright-msft/mssql-aspnet-docker-demo-app</a:t>
            </a:r>
            <a:endParaRPr lang="en-US" dirty="0" smtClean="0"/>
          </a:p>
          <a:p>
            <a:r>
              <a:rPr lang="en-US" dirty="0" smtClean="0"/>
              <a:t>Contact me if you want to work on cool stuff together!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1923678"/>
            <a:ext cx="2048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Thank you!!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3579862"/>
            <a:ext cx="3089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twright@microsoft.com</a:t>
            </a:r>
          </a:p>
          <a:p>
            <a:r>
              <a:rPr lang="en-US" dirty="0" err="1" smtClean="0"/>
              <a:t>twitter.com</a:t>
            </a:r>
            <a:r>
              <a:rPr lang="en-US" dirty="0" smtClean="0"/>
              <a:t>/</a:t>
            </a:r>
            <a:r>
              <a:rPr lang="en-US" dirty="0" err="1" smtClean="0"/>
              <a:t>radtravis</a:t>
            </a:r>
            <a:endParaRPr lang="en-US" dirty="0" smtClean="0"/>
          </a:p>
          <a:p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radtravis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0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Background on SQL Server, DevOps, Containers, and Container Management Platforms</a:t>
            </a:r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What’s Next</a:t>
            </a:r>
          </a:p>
          <a:p>
            <a:r>
              <a:rPr lang="en-US" dirty="0" smtClean="0"/>
              <a:t>Get Involved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DevOps</a:t>
            </a:r>
            <a:r>
              <a:rPr lang="nb-NO" dirty="0" smtClean="0"/>
              <a:t> </a:t>
            </a:r>
            <a:r>
              <a:rPr lang="nb-NO" dirty="0" err="1" smtClean="0"/>
              <a:t>Principles</a:t>
            </a:r>
            <a:r>
              <a:rPr lang="nb-NO" dirty="0" smtClean="0"/>
              <a:t> in Focus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err="1" smtClean="0"/>
              <a:t>Embrace</a:t>
            </a:r>
            <a:r>
              <a:rPr lang="nb-NO" dirty="0" smtClean="0"/>
              <a:t> </a:t>
            </a:r>
            <a:r>
              <a:rPr lang="nb-NO" dirty="0" err="1" smtClean="0"/>
              <a:t>emerging</a:t>
            </a:r>
            <a:r>
              <a:rPr lang="nb-NO" dirty="0" smtClean="0"/>
              <a:t> </a:t>
            </a:r>
            <a:r>
              <a:rPr lang="nb-NO" dirty="0" err="1" smtClean="0"/>
              <a:t>technology</a:t>
            </a:r>
            <a:r>
              <a:rPr lang="nb-NO" dirty="0" smtClean="0"/>
              <a:t> and </a:t>
            </a:r>
            <a:r>
              <a:rPr lang="nb-NO" dirty="0" err="1" smtClean="0"/>
              <a:t>patterns</a:t>
            </a:r>
            <a:endParaRPr lang="nb-NO" dirty="0" smtClean="0"/>
          </a:p>
          <a:p>
            <a:r>
              <a:rPr lang="nb-NO" dirty="0" smtClean="0"/>
              <a:t>Challenge </a:t>
            </a:r>
            <a:r>
              <a:rPr lang="nb-NO" dirty="0" err="1" smtClean="0"/>
              <a:t>the</a:t>
            </a:r>
            <a:r>
              <a:rPr lang="nb-NO" dirty="0" smtClean="0"/>
              <a:t> status </a:t>
            </a:r>
            <a:r>
              <a:rPr lang="nb-NO" dirty="0" err="1" smtClean="0"/>
              <a:t>quo</a:t>
            </a:r>
            <a:endParaRPr lang="nb-NO" dirty="0" smtClean="0"/>
          </a:p>
          <a:p>
            <a:r>
              <a:rPr lang="nb-NO" dirty="0" err="1" smtClean="0"/>
              <a:t>Agility</a:t>
            </a:r>
            <a:r>
              <a:rPr lang="nb-NO" dirty="0" smtClean="0"/>
              <a:t>, </a:t>
            </a:r>
            <a:r>
              <a:rPr lang="nb-NO" dirty="0" err="1" smtClean="0"/>
              <a:t>efficiency</a:t>
            </a:r>
            <a:r>
              <a:rPr lang="nb-NO" dirty="0" smtClean="0"/>
              <a:t>, and speed</a:t>
            </a:r>
          </a:p>
          <a:p>
            <a:r>
              <a:rPr lang="nb-NO" dirty="0" err="1" smtClean="0"/>
              <a:t>DevOps</a:t>
            </a:r>
            <a:r>
              <a:rPr lang="nb-NO" dirty="0" smtClean="0"/>
              <a:t> is a </a:t>
            </a:r>
            <a:r>
              <a:rPr lang="nb-NO" dirty="0" err="1" smtClean="0"/>
              <a:t>partnership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</a:t>
            </a:r>
            <a:r>
              <a:rPr lang="nb-NO" dirty="0" err="1" smtClean="0"/>
              <a:t>Dev</a:t>
            </a:r>
            <a:r>
              <a:rPr lang="nb-NO" dirty="0" smtClean="0"/>
              <a:t> and </a:t>
            </a:r>
            <a:r>
              <a:rPr lang="nb-NO" dirty="0" err="1" smtClean="0"/>
              <a:t>Ops</a:t>
            </a:r>
            <a:endParaRPr lang="nb-NO" dirty="0" smtClean="0"/>
          </a:p>
          <a:p>
            <a:pPr lvl="1"/>
            <a:r>
              <a:rPr lang="nb-NO" dirty="0" err="1" smtClean="0"/>
              <a:t>Ops</a:t>
            </a:r>
            <a:r>
              <a:rPr lang="nb-NO" dirty="0" smtClean="0"/>
              <a:t> </a:t>
            </a:r>
            <a:r>
              <a:rPr lang="nb-NO" dirty="0" err="1" smtClean="0"/>
              <a:t>enables</a:t>
            </a:r>
            <a:r>
              <a:rPr lang="nb-NO" dirty="0" smtClean="0"/>
              <a:t> and </a:t>
            </a:r>
            <a:r>
              <a:rPr lang="nb-NO" dirty="0" err="1" smtClean="0"/>
              <a:t>controls</a:t>
            </a:r>
            <a:endParaRPr lang="nb-NO" dirty="0" smtClean="0"/>
          </a:p>
          <a:p>
            <a:pPr lvl="1"/>
            <a:r>
              <a:rPr lang="nb-NO" dirty="0" err="1" smtClean="0"/>
              <a:t>Devs</a:t>
            </a:r>
            <a:r>
              <a:rPr lang="nb-NO" dirty="0" smtClean="0"/>
              <a:t> </a:t>
            </a:r>
            <a:r>
              <a:rPr lang="nb-NO" dirty="0" err="1" smtClean="0"/>
              <a:t>build</a:t>
            </a:r>
            <a:r>
              <a:rPr lang="nb-NO" dirty="0" smtClean="0"/>
              <a:t> and </a:t>
            </a:r>
            <a:r>
              <a:rPr lang="nb-NO" dirty="0" err="1" smtClean="0"/>
              <a:t>maintain</a:t>
            </a:r>
            <a:r>
              <a:rPr lang="nb-NO" dirty="0"/>
              <a:t> </a:t>
            </a:r>
            <a:r>
              <a:rPr lang="nb-NO" dirty="0" err="1" smtClean="0"/>
              <a:t>apps</a:t>
            </a:r>
            <a:r>
              <a:rPr lang="nb-NO" dirty="0" smtClean="0"/>
              <a:t> and services</a:t>
            </a:r>
          </a:p>
          <a:p>
            <a:pPr lvl="1"/>
            <a:r>
              <a:rPr lang="nb-NO" dirty="0" err="1" smtClean="0"/>
              <a:t>Both</a:t>
            </a:r>
            <a:r>
              <a:rPr lang="nb-NO" dirty="0" smtClean="0"/>
              <a:t> </a:t>
            </a:r>
            <a:r>
              <a:rPr lang="nb-NO" dirty="0" err="1" smtClean="0"/>
              <a:t>provide</a:t>
            </a:r>
            <a:r>
              <a:rPr lang="nb-NO" dirty="0" smtClean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1851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Fad or fundamental transformation?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Benefits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the benefits of </a:t>
            </a:r>
            <a:r>
              <a:rPr lang="en-US" dirty="0" smtClean="0"/>
              <a:t>VMs plus</a:t>
            </a:r>
            <a:r>
              <a:rPr lang="mr-IN" dirty="0" smtClean="0"/>
              <a:t>…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Reduced size on disk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better hardware utilization</a:t>
            </a:r>
          </a:p>
          <a:p>
            <a:r>
              <a:rPr lang="en-US" b="1" dirty="0" smtClean="0"/>
              <a:t>Reduced CPU/memory consumption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better hardware utilization</a:t>
            </a:r>
          </a:p>
          <a:p>
            <a:r>
              <a:rPr lang="en-US" b="1" dirty="0" smtClean="0"/>
              <a:t>Reduced deployment size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faster deployments and scale up/down</a:t>
            </a:r>
          </a:p>
          <a:p>
            <a:r>
              <a:rPr lang="en-US" b="1" dirty="0" smtClean="0"/>
              <a:t>Reduced patching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less effort, less vulnerability, less down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2636" y="4443958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This is not a fad!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but wait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“Containers are </a:t>
            </a:r>
            <a:r>
              <a:rPr lang="en-US" dirty="0" err="1" smtClean="0"/>
              <a:t>emphemeral</a:t>
            </a:r>
            <a:r>
              <a:rPr lang="en-US" dirty="0" smtClean="0"/>
              <a:t>”</a:t>
            </a:r>
          </a:p>
          <a:p>
            <a:r>
              <a:rPr lang="en-US" smtClean="0"/>
              <a:t>“Containers </a:t>
            </a:r>
            <a:r>
              <a:rPr lang="en-US" dirty="0" smtClean="0"/>
              <a:t>aren’t </a:t>
            </a:r>
            <a:r>
              <a:rPr lang="en-US" smtClean="0"/>
              <a:t>for databases”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851670"/>
            <a:ext cx="44831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8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           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Many of the most popular images are databases</a:t>
            </a:r>
          </a:p>
          <a:p>
            <a:pPr lvl="1"/>
            <a:r>
              <a:rPr lang="en-US" dirty="0" smtClean="0"/>
              <a:t>Postgres: 10M+ pulls</a:t>
            </a:r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: 10M+ pulls</a:t>
            </a:r>
          </a:p>
          <a:p>
            <a:pPr lvl="1"/>
            <a:r>
              <a:rPr lang="en-US" dirty="0" err="1" smtClean="0"/>
              <a:t>Redis</a:t>
            </a:r>
            <a:r>
              <a:rPr lang="en-US" dirty="0" smtClean="0"/>
              <a:t>: 10M+ pulls</a:t>
            </a:r>
          </a:p>
          <a:p>
            <a:pPr lvl="1"/>
            <a:r>
              <a:rPr lang="en-US" dirty="0" smtClean="0"/>
              <a:t>Mongo: 10M+ pulls</a:t>
            </a:r>
          </a:p>
          <a:p>
            <a:r>
              <a:rPr lang="en-US" dirty="0" smtClean="0"/>
              <a:t>SQL Server on Linux has had 250K+ pulls in the first two months</a:t>
            </a:r>
            <a:endParaRPr lang="en-US" dirty="0"/>
          </a:p>
        </p:txBody>
      </p:sp>
      <p:sp>
        <p:nvSpPr>
          <p:cNvPr id="4" name="Heart 3"/>
          <p:cNvSpPr/>
          <p:nvPr/>
        </p:nvSpPr>
        <p:spPr>
          <a:xfrm>
            <a:off x="3923928" y="699542"/>
            <a:ext cx="792088" cy="576064"/>
          </a:xfrm>
          <a:prstGeom prst="hear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Persisting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Mount </a:t>
            </a:r>
            <a:r>
              <a:rPr lang="en-US" dirty="0" smtClean="0"/>
              <a:t>a volume to the host</a:t>
            </a:r>
          </a:p>
          <a:p>
            <a:pPr lvl="1"/>
            <a:r>
              <a:rPr lang="en-US" dirty="0" smtClean="0"/>
              <a:t>Local storage</a:t>
            </a:r>
          </a:p>
          <a:p>
            <a:pPr lvl="1"/>
            <a:r>
              <a:rPr lang="en-US" dirty="0" smtClean="0"/>
              <a:t>Remote </a:t>
            </a:r>
            <a:r>
              <a:rPr lang="en-US" dirty="0" smtClean="0"/>
              <a:t>storage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Mount a container volume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2710934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ocker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run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-v /my/host/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dir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:/my/container/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dir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804099"/>
            <a:ext cx="6389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create -v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mydata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--name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mydatacontainer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ocker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run --volumes-from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mydatacontainer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92" y="4450430"/>
            <a:ext cx="6973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this!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://docs.docker.com/engine/tutorials/dockervolumes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7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PT-mal_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Description0 xmlns="346ff248-cd37-44a8-80d9-63ade24a2fd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80AAAF6D5C6147BE30F8C1C14E798C" ma:contentTypeVersion="8" ma:contentTypeDescription="Create a new document." ma:contentTypeScope="" ma:versionID="0a91beb08643cfc9ce4ec5eedf4c3d78">
  <xsd:schema xmlns:xsd="http://www.w3.org/2001/XMLSchema" xmlns:xs="http://www.w3.org/2001/XMLSchema" xmlns:p="http://schemas.microsoft.com/office/2006/metadata/properties" xmlns:ns1="http://schemas.microsoft.com/sharepoint/v3" xmlns:ns2="5663cbc0-b4c6-41bf-bba7-408d08a785a4" xmlns:ns3="346ff248-cd37-44a8-80d9-63ade24a2fd9" targetNamespace="http://schemas.microsoft.com/office/2006/metadata/properties" ma:root="true" ma:fieldsID="ecf61b5bda13350dc53ea371e4f02f65" ns1:_="" ns2:_="" ns3:_="">
    <xsd:import namespace="http://schemas.microsoft.com/sharepoint/v3"/>
    <xsd:import namespace="5663cbc0-b4c6-41bf-bba7-408d08a785a4"/>
    <xsd:import namespace="346ff248-cd37-44a8-80d9-63ade24a2fd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3:Description0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3cbc0-b4c6-41bf-bba7-408d08a785a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6ff248-cd37-44a8-80d9-63ade24a2fd9" elementFormDefault="qualified">
    <xsd:import namespace="http://schemas.microsoft.com/office/2006/documentManagement/types"/>
    <xsd:import namespace="http://schemas.microsoft.com/office/infopath/2007/PartnerControls"/>
    <xsd:element name="Description0" ma:index="13" nillable="true" ma:displayName="Description" ma:internalName="Description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C19D19-8312-4D7F-93A6-1D305DC8FFB6}">
  <ds:schemaRefs>
    <ds:schemaRef ds:uri="http://schemas.microsoft.com/sharepoint/v3"/>
    <ds:schemaRef ds:uri="5663cbc0-b4c6-41bf-bba7-408d08a785a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346ff248-cd37-44a8-80d9-63ade24a2fd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627FEE4-55B2-4480-A49E-335E78DAC9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63cbc0-b4c6-41bf-bba7-408d08a785a4"/>
    <ds:schemaRef ds:uri="346ff248-cd37-44a8-80d9-63ade24a2f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6285DA-EFA4-47A7-803E-FA21116937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PPT-mal_NIC.potx</Template>
  <TotalTime>3994</TotalTime>
  <Words>907</Words>
  <Application>Microsoft Macintosh PowerPoint</Application>
  <PresentationFormat>On-screen Show (16:9)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Consolas</vt:lpstr>
      <vt:lpstr>Museo Sans 100</vt:lpstr>
      <vt:lpstr>Museo Sans 300</vt:lpstr>
      <vt:lpstr>Verdana</vt:lpstr>
      <vt:lpstr>Wingdings</vt:lpstr>
      <vt:lpstr>Arial</vt:lpstr>
      <vt:lpstr>PPT-mal_NIC</vt:lpstr>
      <vt:lpstr>PowerPoint Presentation</vt:lpstr>
      <vt:lpstr>SQL Server in DevOps</vt:lpstr>
      <vt:lpstr>Agenda</vt:lpstr>
      <vt:lpstr>DevOps Principles in Focus</vt:lpstr>
      <vt:lpstr>Containers</vt:lpstr>
      <vt:lpstr>Container Benefits</vt:lpstr>
      <vt:lpstr>…but wait…</vt:lpstr>
      <vt:lpstr>Docker            Databases</vt:lpstr>
      <vt:lpstr>Persisting Storage</vt:lpstr>
      <vt:lpstr>Build &amp; Test Locally in Dev Environment</vt:lpstr>
      <vt:lpstr>Testing &amp; Release</vt:lpstr>
      <vt:lpstr>Real World Example</vt:lpstr>
      <vt:lpstr>Key Docker Terminology and Commands</vt:lpstr>
      <vt:lpstr>Application Deployment Patterns Using Containers</vt:lpstr>
      <vt:lpstr>Methods for Deployment</vt:lpstr>
      <vt:lpstr>Demo #1 Simple Example + Voting App</vt:lpstr>
      <vt:lpstr>Demo #2 ASP.Net Docker-Compose App</vt:lpstr>
      <vt:lpstr>Demo #3 Node Monolithic App</vt:lpstr>
      <vt:lpstr>Lessons Learned</vt:lpstr>
      <vt:lpstr>What’s Next</vt:lpstr>
      <vt:lpstr>Get Involved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tn</dc:creator>
  <cp:lastModifiedBy>Travis Wright</cp:lastModifiedBy>
  <cp:revision>88</cp:revision>
  <dcterms:created xsi:type="dcterms:W3CDTF">2012-11-21T10:27:26Z</dcterms:created>
  <dcterms:modified xsi:type="dcterms:W3CDTF">2017-02-03T08:35:54Z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0x0101009380AAAF6D5C6147BE30F8C1C14E798C</vt:lpwstr>
  </property>
</Properties>
</file>